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71916-530D-49F3-8EA5-5E0D3C6E627E}" v="18" dt="2024-11-05T15:23:58.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92" d="100"/>
          <a:sy n="92" d="100"/>
        </p:scale>
        <p:origin x="295"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ιαννα Κουρτεση" userId="c132459e28d848bf" providerId="LiveId" clId="{76271916-530D-49F3-8EA5-5E0D3C6E627E}"/>
    <pc:docChg chg="custSel addSld modSld">
      <pc:chgData name="Μαριαννα Κουρτεση" userId="c132459e28d848bf" providerId="LiveId" clId="{76271916-530D-49F3-8EA5-5E0D3C6E627E}" dt="2024-11-05T15:24:45.633" v="4742" actId="113"/>
      <pc:docMkLst>
        <pc:docMk/>
      </pc:docMkLst>
      <pc:sldChg chg="addSp modSp mod setBg">
        <pc:chgData name="Μαριαννα Κουρτεση" userId="c132459e28d848bf" providerId="LiveId" clId="{76271916-530D-49F3-8EA5-5E0D3C6E627E}" dt="2024-10-27T19:29:49.254" v="24" actId="113"/>
        <pc:sldMkLst>
          <pc:docMk/>
          <pc:sldMk cId="3740014280" sldId="256"/>
        </pc:sldMkLst>
        <pc:spChg chg="mod">
          <ac:chgData name="Μαριαννα Κουρτεση" userId="c132459e28d848bf" providerId="LiveId" clId="{76271916-530D-49F3-8EA5-5E0D3C6E627E}" dt="2024-10-27T19:29:32.663" v="21" actId="26606"/>
          <ac:spMkLst>
            <pc:docMk/>
            <pc:sldMk cId="3740014280" sldId="256"/>
            <ac:spMk id="2" creationId="{6FA227B2-0F34-BE88-9A45-EB77644CD11B}"/>
          </ac:spMkLst>
        </pc:spChg>
        <pc:spChg chg="mod">
          <ac:chgData name="Μαριαννα Κουρτεση" userId="c132459e28d848bf" providerId="LiveId" clId="{76271916-530D-49F3-8EA5-5E0D3C6E627E}" dt="2024-10-27T19:29:49.254" v="24" actId="113"/>
          <ac:spMkLst>
            <pc:docMk/>
            <pc:sldMk cId="3740014280" sldId="256"/>
            <ac:spMk id="3" creationId="{7508A8D2-CDD1-276F-9C44-3A89123A7EB7}"/>
          </ac:spMkLst>
        </pc:spChg>
        <pc:spChg chg="add">
          <ac:chgData name="Μαριαννα Κουρτεση" userId="c132459e28d848bf" providerId="LiveId" clId="{76271916-530D-49F3-8EA5-5E0D3C6E627E}" dt="2024-10-27T19:29:32.663" v="21" actId="26606"/>
          <ac:spMkLst>
            <pc:docMk/>
            <pc:sldMk cId="3740014280" sldId="256"/>
            <ac:spMk id="12" creationId="{4BE9D4C4-9FA3-4885-A769-301639CC7AD4}"/>
          </ac:spMkLst>
        </pc:spChg>
        <pc:spChg chg="add">
          <ac:chgData name="Μαριαννα Κουρτεση" userId="c132459e28d848bf" providerId="LiveId" clId="{76271916-530D-49F3-8EA5-5E0D3C6E627E}" dt="2024-10-27T19:29:32.663" v="21" actId="26606"/>
          <ac:spMkLst>
            <pc:docMk/>
            <pc:sldMk cId="3740014280" sldId="256"/>
            <ac:spMk id="14" creationId="{4524F065-9F7C-400C-9A20-B343BFAA6AAB}"/>
          </ac:spMkLst>
        </pc:spChg>
        <pc:spChg chg="add">
          <ac:chgData name="Μαριαννα Κουρτεση" userId="c132459e28d848bf" providerId="LiveId" clId="{76271916-530D-49F3-8EA5-5E0D3C6E627E}" dt="2024-10-27T19:29:32.663" v="21" actId="26606"/>
          <ac:spMkLst>
            <pc:docMk/>
            <pc:sldMk cId="3740014280" sldId="256"/>
            <ac:spMk id="16" creationId="{7EB6695E-BED5-4DA3-8C9B-AD301AEF4776}"/>
          </ac:spMkLst>
        </pc:spChg>
        <pc:spChg chg="add">
          <ac:chgData name="Μαριαννα Κουρτεση" userId="c132459e28d848bf" providerId="LiveId" clId="{76271916-530D-49F3-8EA5-5E0D3C6E627E}" dt="2024-10-27T19:29:32.663" v="21" actId="26606"/>
          <ac:spMkLst>
            <pc:docMk/>
            <pc:sldMk cId="3740014280" sldId="256"/>
            <ac:spMk id="18" creationId="{46DB9E65-E072-43AF-A8C9-9744BA0CC25F}"/>
          </ac:spMkLst>
        </pc:spChg>
        <pc:picChg chg="mod ord">
          <ac:chgData name="Μαριαννα Κουρτεση" userId="c132459e28d848bf" providerId="LiveId" clId="{76271916-530D-49F3-8EA5-5E0D3C6E627E}" dt="2024-10-27T19:29:32.663" v="21" actId="26606"/>
          <ac:picMkLst>
            <pc:docMk/>
            <pc:sldMk cId="3740014280" sldId="256"/>
            <ac:picMk id="5" creationId="{E9296835-47EC-C38E-3B63-6F54391B437E}"/>
          </ac:picMkLst>
        </pc:picChg>
        <pc:picChg chg="mod">
          <ac:chgData name="Μαριαννα Κουρτεση" userId="c132459e28d848bf" providerId="LiveId" clId="{76271916-530D-49F3-8EA5-5E0D3C6E627E}" dt="2024-10-27T19:29:32.663" v="21" actId="26606"/>
          <ac:picMkLst>
            <pc:docMk/>
            <pc:sldMk cId="3740014280" sldId="256"/>
            <ac:picMk id="7" creationId="{679EC048-A4D1-29F6-2A97-FC241832F240}"/>
          </ac:picMkLst>
        </pc:picChg>
      </pc:sldChg>
      <pc:sldChg chg="addSp modSp mod">
        <pc:chgData name="Μαριαννα Κουρτεση" userId="c132459e28d848bf" providerId="LiveId" clId="{76271916-530D-49F3-8EA5-5E0D3C6E627E}" dt="2024-10-27T19:29:22.129" v="20" actId="1076"/>
        <pc:sldMkLst>
          <pc:docMk/>
          <pc:sldMk cId="1629857120" sldId="257"/>
        </pc:sldMkLst>
        <pc:picChg chg="add mod">
          <ac:chgData name="Μαριαννα Κουρτεση" userId="c132459e28d848bf" providerId="LiveId" clId="{76271916-530D-49F3-8EA5-5E0D3C6E627E}" dt="2024-10-27T19:29:22.129" v="20" actId="1076"/>
          <ac:picMkLst>
            <pc:docMk/>
            <pc:sldMk cId="1629857120" sldId="257"/>
            <ac:picMk id="3" creationId="{4AB32D79-325F-FB7B-48D1-014FA505AA01}"/>
          </ac:picMkLst>
        </pc:picChg>
      </pc:sldChg>
      <pc:sldChg chg="addSp modSp mod">
        <pc:chgData name="Μαριαννα Κουρτεση" userId="c132459e28d848bf" providerId="LiveId" clId="{76271916-530D-49F3-8EA5-5E0D3C6E627E}" dt="2024-10-27T19:19:11.064" v="4" actId="1076"/>
        <pc:sldMkLst>
          <pc:docMk/>
          <pc:sldMk cId="2487976993" sldId="259"/>
        </pc:sldMkLst>
        <pc:picChg chg="add mod">
          <ac:chgData name="Μαριαννα Κουρτεση" userId="c132459e28d848bf" providerId="LiveId" clId="{76271916-530D-49F3-8EA5-5E0D3C6E627E}" dt="2024-10-27T19:19:11.064" v="4" actId="1076"/>
          <ac:picMkLst>
            <pc:docMk/>
            <pc:sldMk cId="2487976993" sldId="259"/>
            <ac:picMk id="4" creationId="{CE50C598-D968-CB98-030E-0CD03C428DF7}"/>
          </ac:picMkLst>
        </pc:picChg>
      </pc:sldChg>
      <pc:sldChg chg="addSp modSp mod">
        <pc:chgData name="Μαριαννα Κουρτεση" userId="c132459e28d848bf" providerId="LiveId" clId="{76271916-530D-49F3-8EA5-5E0D3C6E627E}" dt="2024-10-27T19:23:34.875" v="13" actId="20577"/>
        <pc:sldMkLst>
          <pc:docMk/>
          <pc:sldMk cId="1599288587" sldId="261"/>
        </pc:sldMkLst>
        <pc:spChg chg="mod">
          <ac:chgData name="Μαριαννα Κουρτεση" userId="c132459e28d848bf" providerId="LiveId" clId="{76271916-530D-49F3-8EA5-5E0D3C6E627E}" dt="2024-10-27T19:23:34.875" v="13" actId="20577"/>
          <ac:spMkLst>
            <pc:docMk/>
            <pc:sldMk cId="1599288587" sldId="261"/>
            <ac:spMk id="3" creationId="{B217E61B-4C32-E0EB-0F9D-A4510B181574}"/>
          </ac:spMkLst>
        </pc:spChg>
        <pc:picChg chg="add mod">
          <ac:chgData name="Μαριαννα Κουρτεση" userId="c132459e28d848bf" providerId="LiveId" clId="{76271916-530D-49F3-8EA5-5E0D3C6E627E}" dt="2024-10-27T19:23:10.313" v="11" actId="1076"/>
          <ac:picMkLst>
            <pc:docMk/>
            <pc:sldMk cId="1599288587" sldId="261"/>
            <ac:picMk id="4" creationId="{B18E9D82-9405-273B-768A-BD5CD5A651DB}"/>
          </ac:picMkLst>
        </pc:picChg>
      </pc:sldChg>
      <pc:sldChg chg="delSp modSp new mod">
        <pc:chgData name="Μαριαννα Κουρτεση" userId="c132459e28d848bf" providerId="LiveId" clId="{76271916-530D-49F3-8EA5-5E0D3C6E627E}" dt="2024-11-04T20:23:54.378" v="1215" actId="20577"/>
        <pc:sldMkLst>
          <pc:docMk/>
          <pc:sldMk cId="981962407" sldId="262"/>
        </pc:sldMkLst>
        <pc:spChg chg="del">
          <ac:chgData name="Μαριαννα Κουρτεση" userId="c132459e28d848bf" providerId="LiveId" clId="{76271916-530D-49F3-8EA5-5E0D3C6E627E}" dt="2024-11-04T20:03:23.806" v="26" actId="21"/>
          <ac:spMkLst>
            <pc:docMk/>
            <pc:sldMk cId="981962407" sldId="262"/>
            <ac:spMk id="2" creationId="{58BF6E0D-429D-1F49-69A3-29DE5AF55287}"/>
          </ac:spMkLst>
        </pc:spChg>
        <pc:spChg chg="mod">
          <ac:chgData name="Μαριαννα Κουρτεση" userId="c132459e28d848bf" providerId="LiveId" clId="{76271916-530D-49F3-8EA5-5E0D3C6E627E}" dt="2024-11-04T20:23:54.378" v="1215" actId="20577"/>
          <ac:spMkLst>
            <pc:docMk/>
            <pc:sldMk cId="981962407" sldId="262"/>
            <ac:spMk id="3" creationId="{D43896D1-0B57-EADD-7C5D-5BA0A7D3EC06}"/>
          </ac:spMkLst>
        </pc:spChg>
      </pc:sldChg>
      <pc:sldChg chg="delSp modSp new mod">
        <pc:chgData name="Μαριαννα Κουρτεση" userId="c132459e28d848bf" providerId="LiveId" clId="{76271916-530D-49F3-8EA5-5E0D3C6E627E}" dt="2024-11-04T20:31:20.336" v="1688" actId="27636"/>
        <pc:sldMkLst>
          <pc:docMk/>
          <pc:sldMk cId="196443620" sldId="263"/>
        </pc:sldMkLst>
        <pc:spChg chg="del">
          <ac:chgData name="Μαριαννα Κουρτεση" userId="c132459e28d848bf" providerId="LiveId" clId="{76271916-530D-49F3-8EA5-5E0D3C6E627E}" dt="2024-11-04T20:14:26.402" v="974" actId="21"/>
          <ac:spMkLst>
            <pc:docMk/>
            <pc:sldMk cId="196443620" sldId="263"/>
            <ac:spMk id="2" creationId="{E4036E64-6AF8-97FF-55D4-0D40EDF62114}"/>
          </ac:spMkLst>
        </pc:spChg>
        <pc:spChg chg="mod">
          <ac:chgData name="Μαριαννα Κουρτεση" userId="c132459e28d848bf" providerId="LiveId" clId="{76271916-530D-49F3-8EA5-5E0D3C6E627E}" dt="2024-11-04T20:31:20.336" v="1688" actId="27636"/>
          <ac:spMkLst>
            <pc:docMk/>
            <pc:sldMk cId="196443620" sldId="263"/>
            <ac:spMk id="3" creationId="{5D17B6EE-9B20-8AFF-A166-DC4CF4E4789F}"/>
          </ac:spMkLst>
        </pc:spChg>
      </pc:sldChg>
      <pc:sldChg chg="delSp modSp new mod">
        <pc:chgData name="Μαριαννα Κουρτεση" userId="c132459e28d848bf" providerId="LiveId" clId="{76271916-530D-49F3-8EA5-5E0D3C6E627E}" dt="2024-11-04T20:44:15.487" v="2740" actId="113"/>
        <pc:sldMkLst>
          <pc:docMk/>
          <pc:sldMk cId="1914222814" sldId="264"/>
        </pc:sldMkLst>
        <pc:spChg chg="del">
          <ac:chgData name="Μαριαννα Κουρτεση" userId="c132459e28d848bf" providerId="LiveId" clId="{76271916-530D-49F3-8EA5-5E0D3C6E627E}" dt="2024-11-04T20:31:26.978" v="1690" actId="21"/>
          <ac:spMkLst>
            <pc:docMk/>
            <pc:sldMk cId="1914222814" sldId="264"/>
            <ac:spMk id="2" creationId="{8A14A220-C97B-670E-E058-E45DF74CBFCB}"/>
          </ac:spMkLst>
        </pc:spChg>
        <pc:spChg chg="mod">
          <ac:chgData name="Μαριαννα Κουρτεση" userId="c132459e28d848bf" providerId="LiveId" clId="{76271916-530D-49F3-8EA5-5E0D3C6E627E}" dt="2024-11-04T20:44:15.487" v="2740" actId="113"/>
          <ac:spMkLst>
            <pc:docMk/>
            <pc:sldMk cId="1914222814" sldId="264"/>
            <ac:spMk id="3" creationId="{B03554D6-B208-6D01-BADE-63E7625E9A5E}"/>
          </ac:spMkLst>
        </pc:spChg>
      </pc:sldChg>
      <pc:sldChg chg="delSp modSp new mod">
        <pc:chgData name="Μαριαννα Κουρτεση" userId="c132459e28d848bf" providerId="LiveId" clId="{76271916-530D-49F3-8EA5-5E0D3C6E627E}" dt="2024-11-05T15:11:07.454" v="3750" actId="20577"/>
        <pc:sldMkLst>
          <pc:docMk/>
          <pc:sldMk cId="1069921572" sldId="265"/>
        </pc:sldMkLst>
        <pc:spChg chg="del">
          <ac:chgData name="Μαριαννα Κουρτεση" userId="c132459e28d848bf" providerId="LiveId" clId="{76271916-530D-49F3-8EA5-5E0D3C6E627E}" dt="2024-11-05T14:59:59.191" v="2742" actId="21"/>
          <ac:spMkLst>
            <pc:docMk/>
            <pc:sldMk cId="1069921572" sldId="265"/>
            <ac:spMk id="2" creationId="{5E3CFC66-48DD-1804-7BA7-BC5AF5CFF6E5}"/>
          </ac:spMkLst>
        </pc:spChg>
        <pc:spChg chg="mod">
          <ac:chgData name="Μαριαννα Κουρτεση" userId="c132459e28d848bf" providerId="LiveId" clId="{76271916-530D-49F3-8EA5-5E0D3C6E627E}" dt="2024-11-05T15:11:07.454" v="3750" actId="20577"/>
          <ac:spMkLst>
            <pc:docMk/>
            <pc:sldMk cId="1069921572" sldId="265"/>
            <ac:spMk id="3" creationId="{7A82431B-CABC-0C06-F3C9-D75669085A4B}"/>
          </ac:spMkLst>
        </pc:spChg>
      </pc:sldChg>
      <pc:sldChg chg="delSp modSp new mod">
        <pc:chgData name="Μαριαννα Κουρτεση" userId="c132459e28d848bf" providerId="LiveId" clId="{76271916-530D-49F3-8EA5-5E0D3C6E627E}" dt="2024-11-05T15:24:45.633" v="4742" actId="113"/>
        <pc:sldMkLst>
          <pc:docMk/>
          <pc:sldMk cId="1341261041" sldId="266"/>
        </pc:sldMkLst>
        <pc:spChg chg="del">
          <ac:chgData name="Μαριαννα Κουρτεση" userId="c132459e28d848bf" providerId="LiveId" clId="{76271916-530D-49F3-8EA5-5E0D3C6E627E}" dt="2024-11-05T15:11:57.792" v="3752" actId="21"/>
          <ac:spMkLst>
            <pc:docMk/>
            <pc:sldMk cId="1341261041" sldId="266"/>
            <ac:spMk id="2" creationId="{790BBE59-BDA9-78F0-6B4C-D4B3307979D7}"/>
          </ac:spMkLst>
        </pc:spChg>
        <pc:spChg chg="mod">
          <ac:chgData name="Μαριαννα Κουρτεση" userId="c132459e28d848bf" providerId="LiveId" clId="{76271916-530D-49F3-8EA5-5E0D3C6E627E}" dt="2024-11-05T15:24:45.633" v="4742" actId="113"/>
          <ac:spMkLst>
            <pc:docMk/>
            <pc:sldMk cId="1341261041" sldId="266"/>
            <ac:spMk id="3" creationId="{AD4866F6-EE79-F35F-8B76-116AF44D2E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Freeform: Shape 13">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FA227B2-0F34-BE88-9A45-EB77644CD11B}"/>
              </a:ext>
            </a:extLst>
          </p:cNvPr>
          <p:cNvSpPr>
            <a:spLocks noGrp="1"/>
          </p:cNvSpPr>
          <p:nvPr>
            <p:ph type="title"/>
          </p:nvPr>
        </p:nvSpPr>
        <p:spPr>
          <a:xfrm>
            <a:off x="677334" y="1176489"/>
            <a:ext cx="3749061" cy="1508469"/>
          </a:xfrm>
        </p:spPr>
        <p:txBody>
          <a:bodyPr anchor="ctr">
            <a:normAutofit/>
          </a:bodyPr>
          <a:lstStyle/>
          <a:p>
            <a:r>
              <a:rPr lang="el-GR" sz="3200" b="1">
                <a:latin typeface="Palatino Linotype" panose="02040502050505030304" pitchFamily="18" charset="0"/>
              </a:rPr>
              <a:t>ΕΝΟΤΗΤΑ 5η</a:t>
            </a:r>
          </a:p>
        </p:txBody>
      </p:sp>
      <p:sp>
        <p:nvSpPr>
          <p:cNvPr id="16" name="Isosceles Triangle 15">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Υπότιτλος 2">
            <a:extLst>
              <a:ext uri="{FF2B5EF4-FFF2-40B4-BE49-F238E27FC236}">
                <a16:creationId xmlns:a16="http://schemas.microsoft.com/office/drawing/2014/main" id="{7508A8D2-CDD1-276F-9C44-3A89123A7EB7}"/>
              </a:ext>
            </a:extLst>
          </p:cNvPr>
          <p:cNvSpPr>
            <a:spLocks noGrp="1"/>
          </p:cNvSpPr>
          <p:nvPr>
            <p:ph idx="1"/>
          </p:nvPr>
        </p:nvSpPr>
        <p:spPr>
          <a:xfrm>
            <a:off x="677334" y="2795618"/>
            <a:ext cx="3749061" cy="3005289"/>
          </a:xfrm>
        </p:spPr>
        <p:txBody>
          <a:bodyPr>
            <a:normAutofit/>
          </a:bodyPr>
          <a:lstStyle/>
          <a:p>
            <a:pPr marL="0" indent="0">
              <a:buNone/>
            </a:pPr>
            <a:r>
              <a:rPr lang="el-GR" sz="2800" b="1" dirty="0">
                <a:latin typeface="Palatino Linotype" panose="02040502050505030304" pitchFamily="18" charset="0"/>
              </a:rPr>
              <a:t>Ο ΠΡΩΤΑΓΟΡΕΙΟΣ ΜΥΘΟΣ:Η ΚΛΟΠΗ ΤΗΣ ΦΩΤΙΑΣ/ΕΝΤΕΧΝΗ ΣΟΦΙΑ ΚΑΙ ΛΟΓΟΣ</a:t>
            </a:r>
          </a:p>
        </p:txBody>
      </p:sp>
      <p:sp>
        <p:nvSpPr>
          <p:cNvPr id="18" name="Freeform: Shape 17">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Γραφικό 6" descr="Κεφάλι με γρανάζια με συμπαγές γέμισμα">
            <a:extLst>
              <a:ext uri="{FF2B5EF4-FFF2-40B4-BE49-F238E27FC236}">
                <a16:creationId xmlns:a16="http://schemas.microsoft.com/office/drawing/2014/main" id="{679EC048-A4D1-29F6-2A97-FC241832F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8272" y="313741"/>
            <a:ext cx="1885599" cy="1885599"/>
          </a:xfrm>
          <a:prstGeom prst="rect">
            <a:avLst/>
          </a:prstGeom>
        </p:spPr>
      </p:pic>
      <p:pic>
        <p:nvPicPr>
          <p:cNvPr id="5" name="Γραφικό 4" descr="Φωτιά με συμπαγές γέμισμα">
            <a:extLst>
              <a:ext uri="{FF2B5EF4-FFF2-40B4-BE49-F238E27FC236}">
                <a16:creationId xmlns:a16="http://schemas.microsoft.com/office/drawing/2014/main" id="{E9296835-47EC-C38E-3B63-6F54391B43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8767" y="2312894"/>
            <a:ext cx="3579906" cy="3579906"/>
          </a:xfrm>
          <a:prstGeom prst="rect">
            <a:avLst/>
          </a:prstGeom>
        </p:spPr>
      </p:pic>
    </p:spTree>
    <p:extLst>
      <p:ext uri="{BB962C8B-B14F-4D97-AF65-F5344CB8AC3E}">
        <p14:creationId xmlns:p14="http://schemas.microsoft.com/office/powerpoint/2010/main" val="37400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A82431B-CABC-0C06-F3C9-D75669085A4B}"/>
              </a:ext>
            </a:extLst>
          </p:cNvPr>
          <p:cNvSpPr>
            <a:spLocks noGrp="1"/>
          </p:cNvSpPr>
          <p:nvPr>
            <p:ph idx="1"/>
          </p:nvPr>
        </p:nvSpPr>
        <p:spPr>
          <a:xfrm>
            <a:off x="652395" y="49878"/>
            <a:ext cx="10021147" cy="6650180"/>
          </a:xfrm>
        </p:spPr>
        <p:txBody>
          <a:bodyPr>
            <a:normAutofit lnSpcReduction="10000"/>
          </a:bodyPr>
          <a:lstStyle/>
          <a:p>
            <a:pPr marL="0" indent="0">
              <a:buNone/>
            </a:pPr>
            <a:r>
              <a:rPr lang="el-GR" sz="2400" b="1" dirty="0" err="1">
                <a:latin typeface="Palatino Linotype" panose="02040502050505030304" pitchFamily="18" charset="0"/>
              </a:rPr>
              <a:t>ἒντεχνος</a:t>
            </a:r>
            <a:r>
              <a:rPr lang="el-GR" sz="2400" b="1" dirty="0">
                <a:latin typeface="Palatino Linotype" panose="02040502050505030304" pitchFamily="18" charset="0"/>
              </a:rPr>
              <a:t> </a:t>
            </a:r>
            <a:r>
              <a:rPr lang="el-GR" sz="2400" b="1" dirty="0" err="1">
                <a:latin typeface="Palatino Linotype" panose="02040502050505030304" pitchFamily="18" charset="0"/>
              </a:rPr>
              <a:t>σύν</a:t>
            </a:r>
            <a:r>
              <a:rPr lang="el-GR" sz="2400" b="1" dirty="0">
                <a:latin typeface="Palatino Linotype" panose="02040502050505030304" pitchFamily="18" charset="0"/>
              </a:rPr>
              <a:t> </a:t>
            </a:r>
            <a:r>
              <a:rPr lang="el-GR" sz="2400" b="1" dirty="0" err="1">
                <a:latin typeface="Palatino Linotype" panose="02040502050505030304" pitchFamily="18" charset="0"/>
              </a:rPr>
              <a:t>πυρί</a:t>
            </a:r>
            <a:r>
              <a:rPr lang="el-GR" sz="2400" b="1" dirty="0">
                <a:latin typeface="Palatino Linotype" panose="02040502050505030304" pitchFamily="18" charset="0"/>
              </a:rPr>
              <a:t> σοφία</a:t>
            </a:r>
          </a:p>
          <a:p>
            <a:pPr marL="0" indent="0">
              <a:buNone/>
            </a:pPr>
            <a:r>
              <a:rPr lang="el-GR" sz="2400" dirty="0">
                <a:latin typeface="Palatino Linotype" panose="02040502050505030304" pitchFamily="18" charset="0"/>
              </a:rPr>
              <a:t>	Η έντεχνος σοφία είναι οι τεχνικές γνώσεις, οι ποικίλες ειδικές γνώσεις που εξυπηρετούν τον ανθρώπινο βίο και συμβάλλουν καθοριστικά στην πρόοδο του ανθρώπινου γένους. Η πρακτική σοφία υποκαθιστά και αναπληρώνει την έλλειψη οργάνων προσαρμογής (τρίχες, δέρματα, οπλές κτλ.) σ’ ένα εξειδικευμένο περιβάλλον και καθιστά τον άνθρωπο ικανό να ευπορεί μέσα σε κάθε περιβάλλον, αναπληρώνοντας τη φυσική του έλλειψη με τον πολιτισμό.</a:t>
            </a:r>
          </a:p>
          <a:p>
            <a:pPr marL="0" indent="0">
              <a:buNone/>
            </a:pPr>
            <a:r>
              <a:rPr lang="el-GR" sz="2400" dirty="0">
                <a:latin typeface="Palatino Linotype" panose="02040502050505030304" pitchFamily="18" charset="0"/>
              </a:rPr>
              <a:t>	Η έντεχνος σοφία με τη φωτιά, δλδ ο συνδυασμός της πρακτικής γνώσης του Ηφαίστου και της θεωρητικής της Αθηνάς, έδωσε στον άνθρωπο τη δυνατότητα όχι μόνο απλώς να επιβιώσει αλλά και να κάνει τη μεγάλη διαφορά από όλα τα άλλα όντα, να δημιουργήσει δλδ τεχνικό πολιτισμό και ανώτερη μορφή ζωής (</a:t>
            </a:r>
            <a:r>
              <a:rPr lang="el-GR" sz="2400" dirty="0" err="1">
                <a:solidFill>
                  <a:srgbClr val="FF0000"/>
                </a:solidFill>
                <a:latin typeface="Palatino Linotype" panose="02040502050505030304" pitchFamily="18" charset="0"/>
              </a:rPr>
              <a:t>εὐπορία</a:t>
            </a:r>
            <a:r>
              <a:rPr lang="el-GR" sz="2400" dirty="0">
                <a:solidFill>
                  <a:srgbClr val="FF0000"/>
                </a:solidFill>
                <a:latin typeface="Palatino Linotype" panose="02040502050505030304" pitchFamily="18" charset="0"/>
              </a:rPr>
              <a:t> τοῦ βίου</a:t>
            </a:r>
            <a:r>
              <a:rPr lang="el-GR" sz="2400" dirty="0">
                <a:latin typeface="Palatino Linotype" panose="02040502050505030304" pitchFamily="18" charset="0"/>
              </a:rPr>
              <a:t>).</a:t>
            </a:r>
          </a:p>
          <a:p>
            <a:pPr marL="0" indent="0">
              <a:buNone/>
            </a:pPr>
            <a:r>
              <a:rPr lang="el-GR" sz="2400" dirty="0">
                <a:solidFill>
                  <a:schemeClr val="tx1"/>
                </a:solidFill>
                <a:latin typeface="Palatino Linotype" panose="02040502050505030304" pitchFamily="18" charset="0"/>
              </a:rPr>
              <a:t>Είναι χαρακτηριστικό ότι, σύμφωνα με το μύθο, οι τεχνικές γνώσεις χορηγούνται στον άνθρωπο ως ένα ολοκληρωμένο σύνολο «εκ των προτέρων» και δεν θεωρούνται καρπός σταδιακής πείρας μέσα στους αιώνες.</a:t>
            </a:r>
          </a:p>
        </p:txBody>
      </p:sp>
    </p:spTree>
    <p:extLst>
      <p:ext uri="{BB962C8B-B14F-4D97-AF65-F5344CB8AC3E}">
        <p14:creationId xmlns:p14="http://schemas.microsoft.com/office/powerpoint/2010/main" val="106992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4866F6-EE79-F35F-8B76-116AF44D2EE1}"/>
              </a:ext>
            </a:extLst>
          </p:cNvPr>
          <p:cNvSpPr>
            <a:spLocks noGrp="1"/>
          </p:cNvSpPr>
          <p:nvPr>
            <p:ph idx="1"/>
          </p:nvPr>
        </p:nvSpPr>
        <p:spPr>
          <a:xfrm>
            <a:off x="519545" y="357447"/>
            <a:ext cx="9655233" cy="6068291"/>
          </a:xfrm>
        </p:spPr>
        <p:txBody>
          <a:bodyPr>
            <a:normAutofit lnSpcReduction="10000"/>
          </a:bodyPr>
          <a:lstStyle/>
          <a:p>
            <a:pPr marL="0" indent="0">
              <a:buNone/>
            </a:pPr>
            <a:r>
              <a:rPr lang="el-GR" sz="2400" b="1" dirty="0" err="1">
                <a:latin typeface="Palatino Linotype" panose="02040502050505030304" pitchFamily="18" charset="0"/>
              </a:rPr>
              <a:t>ἒντεχνος</a:t>
            </a:r>
            <a:r>
              <a:rPr lang="el-GR" sz="2400" b="1" dirty="0">
                <a:latin typeface="Palatino Linotype" panose="02040502050505030304" pitchFamily="18" charset="0"/>
              </a:rPr>
              <a:t> σοφία: </a:t>
            </a:r>
            <a:r>
              <a:rPr lang="el-GR" sz="2400" dirty="0">
                <a:latin typeface="Palatino Linotype" panose="02040502050505030304" pitchFamily="18" charset="0"/>
              </a:rPr>
              <a:t>η σοφία που εμπεριέχει την τέχνη, η σοφία που συμπορεύεται με την τέχνη. Αρχικά η έννοια της σοφίας έχει κυρίως να κάνει με τη δεξιότητα και την εμπειρία σε κάποια τέχνη, την αρχιτεκτονική, τη γλυπτική, τη μεταλλουργία, την ιατρική κτλ. Ο προσδιορισμός </a:t>
            </a:r>
            <a:r>
              <a:rPr lang="el-GR" sz="2400" dirty="0" err="1">
                <a:latin typeface="Palatino Linotype" panose="02040502050505030304" pitchFamily="18" charset="0"/>
              </a:rPr>
              <a:t>ἒντεχνος</a:t>
            </a:r>
            <a:r>
              <a:rPr lang="el-GR" sz="2400" dirty="0">
                <a:latin typeface="Palatino Linotype" panose="02040502050505030304" pitchFamily="18" charset="0"/>
              </a:rPr>
              <a:t> επιτρέπει στον Πρωταγόρα να διευκρινίσει πως αυτού του είδους τη σοφία εννοεί, και όχι αυτή που συνδέουμε με τη γνώση των επιστημών και τη φιλοσοφία, δλδ τις θεωρητικές γνώσεις.</a:t>
            </a:r>
          </a:p>
          <a:p>
            <a:pPr marL="0" indent="0">
              <a:buNone/>
            </a:pPr>
            <a:r>
              <a:rPr lang="el-GR" sz="2400" b="1" dirty="0" err="1">
                <a:latin typeface="Palatino Linotype" panose="02040502050505030304" pitchFamily="18" charset="0"/>
              </a:rPr>
              <a:t>ἒντεχνος</a:t>
            </a:r>
            <a:r>
              <a:rPr lang="el-GR" sz="2400" b="1" dirty="0">
                <a:latin typeface="Palatino Linotype" panose="02040502050505030304" pitchFamily="18" charset="0"/>
              </a:rPr>
              <a:t> σοφία </a:t>
            </a:r>
            <a:r>
              <a:rPr lang="el-GR" sz="2400" b="1" dirty="0" err="1">
                <a:latin typeface="Palatino Linotype" panose="02040502050505030304" pitchFamily="18" charset="0"/>
              </a:rPr>
              <a:t>σύν</a:t>
            </a:r>
            <a:r>
              <a:rPr lang="el-GR" sz="2400" b="1" dirty="0">
                <a:latin typeface="Palatino Linotype" panose="02040502050505030304" pitchFamily="18" charset="0"/>
              </a:rPr>
              <a:t> </a:t>
            </a:r>
            <a:r>
              <a:rPr lang="el-GR" sz="2400" b="1" dirty="0" err="1">
                <a:latin typeface="Palatino Linotype" panose="02040502050505030304" pitchFamily="18" charset="0"/>
              </a:rPr>
              <a:t>πυρί</a:t>
            </a:r>
            <a:r>
              <a:rPr lang="el-GR" sz="2400" b="1" dirty="0">
                <a:latin typeface="Palatino Linotype" panose="02040502050505030304" pitchFamily="18" charset="0"/>
              </a:rPr>
              <a:t>- </a:t>
            </a:r>
            <a:r>
              <a:rPr lang="el-GR" sz="2400" b="1" dirty="0" err="1">
                <a:latin typeface="Palatino Linotype" panose="02040502050505030304" pitchFamily="18" charset="0"/>
              </a:rPr>
              <a:t>ἒμπυρος</a:t>
            </a:r>
            <a:r>
              <a:rPr lang="el-GR" sz="2400" b="1" dirty="0">
                <a:latin typeface="Palatino Linotype" panose="02040502050505030304" pitchFamily="18" charset="0"/>
              </a:rPr>
              <a:t> τέχνη: </a:t>
            </a:r>
            <a:r>
              <a:rPr lang="el-GR" sz="2400" dirty="0">
                <a:latin typeface="Palatino Linotype" panose="02040502050505030304" pitchFamily="18" charset="0"/>
              </a:rPr>
              <a:t>με τις δύο αυτές νοηματικά ισοδύναμες εκφράσεις ο Πρωταγόρας αποτυπώνει κάτι άμεσα ρεαλιστικό: οι πρωταρχικές γνώσεις του ανθρώπινου είδους, η σοφία και η τέχνη με την οποία εξασφαλίζεται η επιβίωσή του, προϋποθέτουν τη χρήση της φωτιάς. Γι’ αυτό και ο σοφιστής αναφέρεται στη θεά Αθηνά και τον θεό της φωτιάς Ήφαιστο, παρουσιάζοντάς τους μάλιστα να εργάζονται σε κοινό οίκημα. Με την </a:t>
            </a:r>
            <a:r>
              <a:rPr lang="el-GR" sz="2400" b="1" dirty="0" err="1">
                <a:latin typeface="Palatino Linotype" panose="02040502050505030304" pitchFamily="18" charset="0"/>
              </a:rPr>
              <a:t>ἒντεχνον</a:t>
            </a:r>
            <a:r>
              <a:rPr lang="el-GR" sz="2400" b="1" dirty="0">
                <a:latin typeface="Palatino Linotype" panose="02040502050505030304" pitchFamily="18" charset="0"/>
              </a:rPr>
              <a:t> </a:t>
            </a:r>
            <a:r>
              <a:rPr lang="el-GR" sz="2400" b="1" dirty="0" err="1">
                <a:latin typeface="Palatino Linotype" panose="02040502050505030304" pitchFamily="18" charset="0"/>
              </a:rPr>
              <a:t>σοφίαν</a:t>
            </a:r>
            <a:r>
              <a:rPr lang="el-GR" sz="2400" b="1" dirty="0">
                <a:latin typeface="Palatino Linotype" panose="02040502050505030304" pitchFamily="18" charset="0"/>
              </a:rPr>
              <a:t> </a:t>
            </a:r>
            <a:r>
              <a:rPr lang="el-GR" sz="2400" dirty="0">
                <a:latin typeface="Palatino Linotype" panose="02040502050505030304" pitchFamily="18" charset="0"/>
              </a:rPr>
              <a:t>και την </a:t>
            </a:r>
            <a:r>
              <a:rPr lang="el-GR" sz="2400" b="1" dirty="0" err="1">
                <a:latin typeface="Palatino Linotype" panose="02040502050505030304" pitchFamily="18" charset="0"/>
              </a:rPr>
              <a:t>ἒμπυρον</a:t>
            </a:r>
            <a:r>
              <a:rPr lang="el-GR" sz="2400" b="1" dirty="0">
                <a:latin typeface="Palatino Linotype" panose="02040502050505030304" pitchFamily="18" charset="0"/>
              </a:rPr>
              <a:t> </a:t>
            </a:r>
            <a:r>
              <a:rPr lang="el-GR" sz="2400" b="1" dirty="0" err="1">
                <a:latin typeface="Palatino Linotype" panose="02040502050505030304" pitchFamily="18" charset="0"/>
              </a:rPr>
              <a:t>τέχνην</a:t>
            </a:r>
            <a:r>
              <a:rPr lang="el-GR" sz="2400" b="1" dirty="0">
                <a:latin typeface="Palatino Linotype" panose="02040502050505030304" pitchFamily="18" charset="0"/>
              </a:rPr>
              <a:t> </a:t>
            </a:r>
            <a:r>
              <a:rPr lang="el-GR" sz="2400" dirty="0">
                <a:latin typeface="Palatino Linotype" panose="02040502050505030304" pitchFamily="18" charset="0"/>
              </a:rPr>
              <a:t>ο άνθρωπος έγινε δημιουργός.</a:t>
            </a:r>
          </a:p>
        </p:txBody>
      </p:sp>
    </p:spTree>
    <p:extLst>
      <p:ext uri="{BB962C8B-B14F-4D97-AF65-F5344CB8AC3E}">
        <p14:creationId xmlns:p14="http://schemas.microsoft.com/office/powerpoint/2010/main" val="134126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1033A06-2025-8D77-FFF4-B1DA85269221}"/>
              </a:ext>
            </a:extLst>
          </p:cNvPr>
          <p:cNvSpPr>
            <a:spLocks noGrp="1"/>
          </p:cNvSpPr>
          <p:nvPr>
            <p:ph idx="1"/>
          </p:nvPr>
        </p:nvSpPr>
        <p:spPr>
          <a:xfrm>
            <a:off x="735675" y="519545"/>
            <a:ext cx="9314412" cy="5665123"/>
          </a:xfrm>
        </p:spPr>
        <p:txBody>
          <a:bodyPr>
            <a:normAutofit/>
          </a:bodyPr>
          <a:lstStyle/>
          <a:p>
            <a:pPr marL="0" indent="0">
              <a:buNone/>
            </a:pPr>
            <a:r>
              <a:rPr lang="el-GR" sz="2800" b="1" dirty="0" err="1">
                <a:latin typeface="Palatino Linotype" panose="02040502050505030304" pitchFamily="18" charset="0"/>
              </a:rPr>
              <a:t>Ἅτε</a:t>
            </a:r>
            <a:r>
              <a:rPr lang="el-GR" sz="2800" b="1" dirty="0">
                <a:latin typeface="Palatino Linotype" panose="02040502050505030304" pitchFamily="18" charset="0"/>
              </a:rPr>
              <a:t> </a:t>
            </a:r>
            <a:r>
              <a:rPr lang="el-GR" sz="2800" b="1" dirty="0" err="1">
                <a:latin typeface="Palatino Linotype" panose="02040502050505030304" pitchFamily="18" charset="0"/>
              </a:rPr>
              <a:t>δὴ</a:t>
            </a:r>
            <a:r>
              <a:rPr lang="el-GR" sz="2800" b="1" dirty="0">
                <a:latin typeface="Palatino Linotype" panose="02040502050505030304" pitchFamily="18" charset="0"/>
              </a:rPr>
              <a:t> οὖν οὐ </a:t>
            </a:r>
            <a:r>
              <a:rPr lang="el-GR" sz="2800" b="1" dirty="0" err="1">
                <a:latin typeface="Palatino Linotype" panose="02040502050505030304" pitchFamily="18" charset="0"/>
              </a:rPr>
              <a:t>πάνυ</a:t>
            </a:r>
            <a:r>
              <a:rPr lang="el-GR" sz="2800" b="1" dirty="0">
                <a:latin typeface="Palatino Linotype" panose="02040502050505030304" pitchFamily="18" charset="0"/>
              </a:rPr>
              <a:t> τι </a:t>
            </a:r>
            <a:r>
              <a:rPr lang="el-GR" sz="2800" b="1" dirty="0" err="1">
                <a:latin typeface="Palatino Linotype" panose="02040502050505030304" pitchFamily="18" charset="0"/>
              </a:rPr>
              <a:t>σοφὸς</a:t>
            </a:r>
            <a:r>
              <a:rPr lang="el-GR" sz="2800" b="1" dirty="0">
                <a:latin typeface="Palatino Linotype" panose="02040502050505030304" pitchFamily="18" charset="0"/>
              </a:rPr>
              <a:t> ὢν ὁ </a:t>
            </a:r>
            <a:r>
              <a:rPr lang="el-GR" sz="2800" b="1" dirty="0" err="1">
                <a:latin typeface="Palatino Linotype" panose="02040502050505030304" pitchFamily="18" charset="0"/>
              </a:rPr>
              <a:t>Ἐπιμηθεὺς</a:t>
            </a:r>
            <a:r>
              <a:rPr lang="el-GR" sz="2800" b="1" dirty="0">
                <a:latin typeface="Palatino Linotype" panose="02040502050505030304" pitchFamily="18" charset="0"/>
              </a:rPr>
              <a:t> </a:t>
            </a:r>
            <a:r>
              <a:rPr lang="el-GR" sz="2800" b="1" dirty="0" err="1">
                <a:latin typeface="Palatino Linotype" panose="02040502050505030304" pitchFamily="18" charset="0"/>
              </a:rPr>
              <a:t>ἔλαθεν</a:t>
            </a:r>
            <a:r>
              <a:rPr lang="el-GR" sz="2800" b="1" dirty="0">
                <a:latin typeface="Palatino Linotype" panose="02040502050505030304" pitchFamily="18" charset="0"/>
              </a:rPr>
              <a:t> </a:t>
            </a:r>
            <a:r>
              <a:rPr lang="el-GR" sz="2800" b="1" dirty="0" err="1">
                <a:latin typeface="Palatino Linotype" panose="02040502050505030304" pitchFamily="18" charset="0"/>
              </a:rPr>
              <a:t>αὑτὸν</a:t>
            </a:r>
            <a:r>
              <a:rPr lang="el-GR" sz="2800" b="1" dirty="0">
                <a:latin typeface="Palatino Linotype" panose="02040502050505030304" pitchFamily="18" charset="0"/>
              </a:rPr>
              <a:t> </a:t>
            </a:r>
            <a:r>
              <a:rPr lang="el-GR" sz="2800" b="1" dirty="0" err="1">
                <a:latin typeface="Palatino Linotype" panose="02040502050505030304" pitchFamily="18" charset="0"/>
              </a:rPr>
              <a:t>καταναλώσας</a:t>
            </a:r>
            <a:r>
              <a:rPr lang="el-GR" sz="2800" b="1" dirty="0">
                <a:latin typeface="Palatino Linotype" panose="02040502050505030304" pitchFamily="18" charset="0"/>
              </a:rPr>
              <a:t> </a:t>
            </a:r>
            <a:r>
              <a:rPr lang="el-GR" sz="2800" b="1" dirty="0" err="1">
                <a:latin typeface="Palatino Linotype" panose="02040502050505030304" pitchFamily="18" charset="0"/>
              </a:rPr>
              <a:t>τὰς</a:t>
            </a:r>
            <a:r>
              <a:rPr lang="el-GR" sz="2800" b="1" dirty="0">
                <a:latin typeface="Palatino Linotype" panose="02040502050505030304" pitchFamily="18" charset="0"/>
              </a:rPr>
              <a:t> </a:t>
            </a:r>
            <a:r>
              <a:rPr lang="el-GR" sz="2800" b="1" dirty="0" err="1">
                <a:latin typeface="Palatino Linotype" panose="02040502050505030304" pitchFamily="18" charset="0"/>
              </a:rPr>
              <a:t>δυνάμεις</a:t>
            </a:r>
            <a:r>
              <a:rPr lang="el-GR" sz="2800" b="1" dirty="0">
                <a:latin typeface="Palatino Linotype" panose="02040502050505030304" pitchFamily="18" charset="0"/>
              </a:rPr>
              <a:t> εἰς τὰ </a:t>
            </a:r>
            <a:r>
              <a:rPr lang="el-GR" sz="2800" b="1" dirty="0" err="1">
                <a:latin typeface="Palatino Linotype" panose="02040502050505030304" pitchFamily="18" charset="0"/>
              </a:rPr>
              <a:t>ἄλογα</a:t>
            </a:r>
            <a:r>
              <a:rPr lang="el-GR" sz="2800" b="1" dirty="0">
                <a:latin typeface="Palatino Linotype" panose="02040502050505030304" pitchFamily="18" charset="0"/>
              </a:rPr>
              <a:t>· </a:t>
            </a:r>
            <a:r>
              <a:rPr lang="el-GR" sz="2800" b="1" dirty="0" err="1">
                <a:latin typeface="Palatino Linotype" panose="02040502050505030304" pitchFamily="18" charset="0"/>
              </a:rPr>
              <a:t>λοιπὸν</a:t>
            </a:r>
            <a:r>
              <a:rPr lang="el-GR" sz="2800" b="1" dirty="0">
                <a:latin typeface="Palatino Linotype" panose="02040502050505030304" pitchFamily="18" charset="0"/>
              </a:rPr>
              <a:t> </a:t>
            </a:r>
            <a:r>
              <a:rPr lang="el-GR" sz="2800" b="1" dirty="0" err="1">
                <a:latin typeface="Palatino Linotype" panose="02040502050505030304" pitchFamily="18" charset="0"/>
              </a:rPr>
              <a:t>δὴ</a:t>
            </a:r>
            <a:r>
              <a:rPr lang="el-GR" sz="2800" b="1" dirty="0">
                <a:latin typeface="Palatino Linotype" panose="02040502050505030304" pitchFamily="18" charset="0"/>
              </a:rPr>
              <a:t> </a:t>
            </a:r>
            <a:r>
              <a:rPr lang="el-GR" sz="2800" b="1" dirty="0" err="1">
                <a:latin typeface="Palatino Linotype" panose="02040502050505030304" pitchFamily="18" charset="0"/>
              </a:rPr>
              <a:t>ἀκόσμητον</a:t>
            </a:r>
            <a:r>
              <a:rPr lang="el-GR" sz="2800" b="1" dirty="0">
                <a:latin typeface="Palatino Linotype" panose="02040502050505030304" pitchFamily="18" charset="0"/>
              </a:rPr>
              <a:t> </a:t>
            </a:r>
            <a:r>
              <a:rPr lang="el-GR" sz="2800" b="1" dirty="0" err="1">
                <a:latin typeface="Palatino Linotype" panose="02040502050505030304" pitchFamily="18" charset="0"/>
              </a:rPr>
              <a:t>ἔτι</a:t>
            </a:r>
            <a:r>
              <a:rPr lang="el-GR" sz="2800" b="1" dirty="0">
                <a:latin typeface="Palatino Linotype" panose="02040502050505030304" pitchFamily="18" charset="0"/>
              </a:rPr>
              <a:t> </a:t>
            </a:r>
            <a:r>
              <a:rPr lang="el-GR" sz="2800" b="1" dirty="0" err="1">
                <a:latin typeface="Palatino Linotype" panose="02040502050505030304" pitchFamily="18" charset="0"/>
              </a:rPr>
              <a:t>αὐτῷ</a:t>
            </a:r>
            <a:r>
              <a:rPr lang="el-GR" sz="2800" b="1" dirty="0">
                <a:latin typeface="Palatino Linotype" panose="02040502050505030304" pitchFamily="18" charset="0"/>
              </a:rPr>
              <a:t> </a:t>
            </a:r>
            <a:r>
              <a:rPr lang="el-GR" sz="2800" b="1" dirty="0" err="1">
                <a:latin typeface="Palatino Linotype" panose="02040502050505030304" pitchFamily="18" charset="0"/>
              </a:rPr>
              <a:t>ἦν</a:t>
            </a:r>
            <a:r>
              <a:rPr lang="el-GR" sz="2800" b="1" dirty="0">
                <a:latin typeface="Palatino Linotype" panose="02040502050505030304" pitchFamily="18" charset="0"/>
              </a:rPr>
              <a:t> τὸ </a:t>
            </a:r>
            <a:r>
              <a:rPr lang="el-GR" sz="2800" b="1" dirty="0" err="1">
                <a:latin typeface="Palatino Linotype" panose="02040502050505030304" pitchFamily="18" charset="0"/>
              </a:rPr>
              <a:t>ἀνθρώπων</a:t>
            </a:r>
            <a:r>
              <a:rPr lang="el-GR" sz="2800" b="1" dirty="0">
                <a:latin typeface="Palatino Linotype" panose="02040502050505030304" pitchFamily="18" charset="0"/>
              </a:rPr>
              <a:t> </a:t>
            </a:r>
            <a:r>
              <a:rPr lang="el-GR" sz="2800" b="1" dirty="0" err="1">
                <a:latin typeface="Palatino Linotype" panose="02040502050505030304" pitchFamily="18" charset="0"/>
              </a:rPr>
              <a:t>γένος</a:t>
            </a:r>
            <a:r>
              <a:rPr lang="el-GR" sz="2800" b="1" dirty="0">
                <a:latin typeface="Palatino Linotype" panose="02040502050505030304" pitchFamily="18" charset="0"/>
              </a:rPr>
              <a:t>, καὶ </a:t>
            </a:r>
            <a:r>
              <a:rPr lang="el-GR" sz="2800" b="1" dirty="0" err="1">
                <a:latin typeface="Palatino Linotype" panose="02040502050505030304" pitchFamily="18" charset="0"/>
              </a:rPr>
              <a:t>ἠπόρει</a:t>
            </a:r>
            <a:r>
              <a:rPr lang="el-GR" sz="2800" b="1" dirty="0">
                <a:latin typeface="Palatino Linotype" panose="02040502050505030304" pitchFamily="18" charset="0"/>
              </a:rPr>
              <a:t> ὅτι </a:t>
            </a:r>
            <a:r>
              <a:rPr lang="el-GR" sz="2800" b="1" dirty="0" err="1">
                <a:latin typeface="Palatino Linotype" panose="02040502050505030304" pitchFamily="18" charset="0"/>
              </a:rPr>
              <a:t>χρήσαιτο</a:t>
            </a:r>
            <a:r>
              <a:rPr lang="el-GR" sz="2800" b="1" dirty="0">
                <a:latin typeface="Palatino Linotype" panose="02040502050505030304" pitchFamily="18" charset="0"/>
              </a:rPr>
              <a:t>.</a:t>
            </a:r>
          </a:p>
          <a:p>
            <a:pPr marL="0" indent="0">
              <a:buNone/>
            </a:pPr>
            <a:r>
              <a:rPr lang="el-GR" sz="2400" b="1" dirty="0" err="1">
                <a:highlight>
                  <a:srgbClr val="C0C0C0"/>
                </a:highlight>
                <a:latin typeface="Palatino Linotype" panose="02040502050505030304" pitchFamily="18" charset="0"/>
              </a:rPr>
              <a:t>ἒλαθεν</a:t>
            </a:r>
            <a:r>
              <a:rPr lang="el-GR" sz="2400" dirty="0">
                <a:highlight>
                  <a:srgbClr val="C0C0C0"/>
                </a:highlight>
                <a:latin typeface="Palatino Linotype" panose="02040502050505030304" pitchFamily="18" charset="0"/>
              </a:rPr>
              <a:t>: </a:t>
            </a:r>
            <a:r>
              <a:rPr lang="el-GR" sz="2400" dirty="0" err="1">
                <a:highlight>
                  <a:srgbClr val="C0C0C0"/>
                </a:highlight>
                <a:latin typeface="Palatino Linotype" panose="02040502050505030304" pitchFamily="18" charset="0"/>
              </a:rPr>
              <a:t>αορ</a:t>
            </a:r>
            <a:r>
              <a:rPr lang="el-GR" sz="2400" dirty="0">
                <a:highlight>
                  <a:srgbClr val="C0C0C0"/>
                </a:highlight>
                <a:latin typeface="Palatino Linotype" panose="02040502050505030304" pitchFamily="18" charset="0"/>
              </a:rPr>
              <a:t>. λανθάνω=διαφεύγω την προσοχή κάποιου</a:t>
            </a:r>
          </a:p>
          <a:p>
            <a:pPr marL="0" indent="0">
              <a:buNone/>
            </a:pPr>
            <a:r>
              <a:rPr lang="el-GR" sz="2400" b="1" dirty="0" err="1">
                <a:highlight>
                  <a:srgbClr val="C0C0C0"/>
                </a:highlight>
                <a:latin typeface="Palatino Linotype" panose="02040502050505030304" pitchFamily="18" charset="0"/>
              </a:rPr>
              <a:t>ἀκόσμητος</a:t>
            </a:r>
            <a:r>
              <a:rPr lang="el-GR" sz="2400" dirty="0">
                <a:highlight>
                  <a:srgbClr val="C0C0C0"/>
                </a:highlight>
                <a:latin typeface="Palatino Linotype" panose="02040502050505030304" pitchFamily="18" charset="0"/>
              </a:rPr>
              <a:t>= αστόλιστος, εδώ χωρίς εφόδια/δυνάμεις</a:t>
            </a:r>
          </a:p>
          <a:p>
            <a:pPr marL="0" indent="0">
              <a:buNone/>
            </a:pPr>
            <a:r>
              <a:rPr lang="el-GR" sz="2400" b="1" dirty="0">
                <a:highlight>
                  <a:srgbClr val="C0C0C0"/>
                </a:highlight>
                <a:latin typeface="Palatino Linotype" panose="02040502050505030304" pitchFamily="18" charset="0"/>
              </a:rPr>
              <a:t>ἠπόρει</a:t>
            </a:r>
            <a:r>
              <a:rPr lang="el-GR" sz="2400" dirty="0">
                <a:highlight>
                  <a:srgbClr val="C0C0C0"/>
                </a:highlight>
                <a:latin typeface="Palatino Linotype" panose="02040502050505030304" pitchFamily="18" charset="0"/>
              </a:rPr>
              <a:t>&lt;</a:t>
            </a:r>
            <a:r>
              <a:rPr lang="el-GR" sz="2400" dirty="0" err="1">
                <a:highlight>
                  <a:srgbClr val="C0C0C0"/>
                </a:highlight>
                <a:latin typeface="Palatino Linotype" panose="02040502050505030304" pitchFamily="18" charset="0"/>
              </a:rPr>
              <a:t>ἀπορέω</a:t>
            </a:r>
            <a:r>
              <a:rPr lang="el-GR" sz="2400" dirty="0">
                <a:highlight>
                  <a:srgbClr val="C0C0C0"/>
                </a:highlight>
                <a:latin typeface="Palatino Linotype" panose="02040502050505030304" pitchFamily="18" charset="0"/>
              </a:rPr>
              <a:t>-ῶ=δεν έχω πόρο, βρίσκομαι σε αμηχανία</a:t>
            </a:r>
          </a:p>
          <a:p>
            <a:pPr marL="0" indent="0">
              <a:buNone/>
            </a:pPr>
            <a:r>
              <a:rPr lang="el-GR" sz="2400" b="1" dirty="0">
                <a:latin typeface="Palatino Linotype" panose="02040502050505030304" pitchFamily="18" charset="0"/>
              </a:rPr>
              <a:t>Μετάφραση</a:t>
            </a:r>
          </a:p>
          <a:p>
            <a:pPr marL="0" indent="0">
              <a:buNone/>
            </a:pPr>
            <a:r>
              <a:rPr lang="el-GR" sz="2400" dirty="0">
                <a:latin typeface="Palatino Linotype" panose="02040502050505030304" pitchFamily="18" charset="0"/>
              </a:rPr>
              <a:t>Επειδή όμως ο Επιμηθεύς δεν ήταν πολύ σοφός ξόδεψε, χωρίς να το πάρει είδηση, τις ιδιότητες στα άλογα ζώα. Του έμενε ακόμη ανεφοδίαστο το γένος των ανθρώπων, και δεν ήξερε τι να κάνει. </a:t>
            </a:r>
          </a:p>
        </p:txBody>
      </p:sp>
      <p:pic>
        <p:nvPicPr>
          <p:cNvPr id="3" name="Εικόνα 2" descr="Καμηλοπάρδαλη βλέμμα στην κάμερα">
            <a:extLst>
              <a:ext uri="{FF2B5EF4-FFF2-40B4-BE49-F238E27FC236}">
                <a16:creationId xmlns:a16="http://schemas.microsoft.com/office/drawing/2014/main" id="{4AB32D79-325F-FB7B-48D1-014FA505AA01}"/>
              </a:ext>
            </a:extLst>
          </p:cNvPr>
          <p:cNvPicPr>
            <a:picLocks noChangeAspect="1"/>
          </p:cNvPicPr>
          <p:nvPr/>
        </p:nvPicPr>
        <p:blipFill>
          <a:blip r:embed="rId2"/>
          <a:stretch>
            <a:fillRect/>
          </a:stretch>
        </p:blipFill>
        <p:spPr>
          <a:xfrm>
            <a:off x="9315450" y="0"/>
            <a:ext cx="2876550" cy="1914095"/>
          </a:xfrm>
          <a:prstGeom prst="rect">
            <a:avLst/>
          </a:prstGeom>
        </p:spPr>
      </p:pic>
    </p:spTree>
    <p:extLst>
      <p:ext uri="{BB962C8B-B14F-4D97-AF65-F5344CB8AC3E}">
        <p14:creationId xmlns:p14="http://schemas.microsoft.com/office/powerpoint/2010/main" val="162985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514AC0-030D-CE1A-16BD-B051908F8BFB}"/>
              </a:ext>
            </a:extLst>
          </p:cNvPr>
          <p:cNvSpPr>
            <a:spLocks noGrp="1"/>
          </p:cNvSpPr>
          <p:nvPr>
            <p:ph idx="1"/>
          </p:nvPr>
        </p:nvSpPr>
        <p:spPr>
          <a:xfrm>
            <a:off x="677334" y="544485"/>
            <a:ext cx="8596668" cy="5496878"/>
          </a:xfrm>
        </p:spPr>
        <p:txBody>
          <a:bodyPr>
            <a:normAutofit/>
          </a:bodyPr>
          <a:lstStyle/>
          <a:p>
            <a:pPr marL="0" indent="0">
              <a:buNone/>
            </a:pPr>
            <a:r>
              <a:rPr lang="el-GR" sz="2400" dirty="0">
                <a:latin typeface="Palatino Linotype" panose="02040502050505030304" pitchFamily="18" charset="0"/>
              </a:rPr>
              <a:t>Ο Επιμηθέας, αφού έκανε τη διανομή του εξοπλισμού και των απαραίτητων εφοδίων στα άλογα όντα για την εξασφάλιση της επιβίωσης και της διαιώνισης του είδους τους, διαπίστωσε ότι, χωρίς να το καταλάβει, άφησε ατακτοποίητο </a:t>
            </a:r>
            <a:r>
              <a:rPr lang="el-GR" sz="2400" dirty="0">
                <a:solidFill>
                  <a:srgbClr val="FF0000"/>
                </a:solidFill>
                <a:latin typeface="Palatino Linotype" panose="02040502050505030304" pitchFamily="18" charset="0"/>
              </a:rPr>
              <a:t>«ἀκόσμητον» </a:t>
            </a:r>
            <a:r>
              <a:rPr lang="el-GR" sz="2400" dirty="0">
                <a:latin typeface="Palatino Linotype" panose="02040502050505030304" pitchFamily="18" charset="0"/>
              </a:rPr>
              <a:t>το ανθρώπινο γένος, με τα λιγότερα δηλαδή φυσικά εφόδια για να επιβιώσει ως είδος στη φύση. Ενεργώντας με απερισκεψία ως προς το ανθρώπινο γένος και απορροφημένος από τη σκέψη του να εξισορροπήσει και να αντισταθμίσει τις αντίζυγες τάσεις στο πλαίσιο του οικοσυστήματος, σπατάλησε όλες τις ικανότητες και ξέχασε τον άνθρωπο. Την απερισκεψία του, την οποία υποδηλώνει και η ετυμολογία του ονόματός του, ο Πρωταγόρας την αποδίδει στην έλλειψη σοφίας </a:t>
            </a:r>
            <a:r>
              <a:rPr lang="el-GR" sz="2400" dirty="0">
                <a:solidFill>
                  <a:srgbClr val="FF0000"/>
                </a:solidFill>
                <a:latin typeface="Palatino Linotype" panose="02040502050505030304" pitchFamily="18" charset="0"/>
              </a:rPr>
              <a:t>«</a:t>
            </a:r>
            <a:r>
              <a:rPr lang="el-GR" sz="2400" dirty="0" err="1">
                <a:solidFill>
                  <a:srgbClr val="FF0000"/>
                </a:solidFill>
                <a:latin typeface="Palatino Linotype" panose="02040502050505030304" pitchFamily="18" charset="0"/>
              </a:rPr>
              <a:t>Ἅτε</a:t>
            </a:r>
            <a:r>
              <a:rPr lang="el-GR" sz="2400" dirty="0">
                <a:solidFill>
                  <a:srgbClr val="FF0000"/>
                </a:solidFill>
                <a:latin typeface="Palatino Linotype" panose="02040502050505030304" pitchFamily="18" charset="0"/>
              </a:rPr>
              <a:t> </a:t>
            </a:r>
            <a:r>
              <a:rPr lang="el-GR" sz="2400" dirty="0" err="1">
                <a:solidFill>
                  <a:srgbClr val="FF0000"/>
                </a:solidFill>
                <a:latin typeface="Palatino Linotype" panose="02040502050505030304" pitchFamily="18" charset="0"/>
              </a:rPr>
              <a:t>δή</a:t>
            </a:r>
            <a:r>
              <a:rPr lang="el-GR" sz="2400" dirty="0">
                <a:solidFill>
                  <a:srgbClr val="FF0000"/>
                </a:solidFill>
                <a:latin typeface="Palatino Linotype" panose="02040502050505030304" pitchFamily="18" charset="0"/>
              </a:rPr>
              <a:t> οὖν οὐ πάνυ τι σοφός ὤν ὁ </a:t>
            </a:r>
            <a:r>
              <a:rPr lang="el-GR" sz="2400" dirty="0" err="1">
                <a:solidFill>
                  <a:srgbClr val="FF0000"/>
                </a:solidFill>
                <a:latin typeface="Palatino Linotype" panose="02040502050505030304" pitchFamily="18" charset="0"/>
              </a:rPr>
              <a:t>Ἐπιμηθέας</a:t>
            </a:r>
            <a:r>
              <a:rPr lang="el-GR" sz="2400" dirty="0">
                <a:solidFill>
                  <a:srgbClr val="FF0000"/>
                </a:solidFill>
                <a:latin typeface="Palatino Linotype" panose="02040502050505030304" pitchFamily="18" charset="0"/>
              </a:rPr>
              <a:t>»</a:t>
            </a:r>
            <a:r>
              <a:rPr lang="el-GR" sz="2400" dirty="0">
                <a:solidFill>
                  <a:schemeClr val="tx1"/>
                </a:solidFill>
                <a:latin typeface="Palatino Linotype" panose="02040502050505030304" pitchFamily="18" charset="0"/>
              </a:rPr>
              <a:t>.</a:t>
            </a:r>
            <a:endParaRPr lang="el-GR" sz="2400"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118185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BAD40E-7B99-3CDD-6652-F36753C95F31}"/>
              </a:ext>
            </a:extLst>
          </p:cNvPr>
          <p:cNvSpPr>
            <a:spLocks noGrp="1"/>
          </p:cNvSpPr>
          <p:nvPr>
            <p:ph idx="1"/>
          </p:nvPr>
        </p:nvSpPr>
        <p:spPr>
          <a:xfrm>
            <a:off x="669022" y="727363"/>
            <a:ext cx="9065182" cy="5469776"/>
          </a:xfrm>
        </p:spPr>
        <p:txBody>
          <a:bodyPr>
            <a:normAutofit/>
          </a:bodyPr>
          <a:lstStyle/>
          <a:p>
            <a:pPr marL="0" indent="0">
              <a:buNone/>
            </a:pPr>
            <a:r>
              <a:rPr lang="el-GR" sz="2400" dirty="0">
                <a:latin typeface="Palatino Linotype" panose="02040502050505030304" pitchFamily="18" charset="0"/>
              </a:rPr>
              <a:t>Η φράση </a:t>
            </a:r>
            <a:r>
              <a:rPr lang="el-GR" sz="2400" dirty="0">
                <a:solidFill>
                  <a:srgbClr val="FF0000"/>
                </a:solidFill>
                <a:latin typeface="Palatino Linotype" panose="02040502050505030304" pitchFamily="18" charset="0"/>
              </a:rPr>
              <a:t>«καί ἠπόρει ὃ τι χρήσαιτο» </a:t>
            </a:r>
            <a:r>
              <a:rPr lang="el-GR" sz="2400" dirty="0">
                <a:latin typeface="Palatino Linotype" panose="02040502050505030304" pitchFamily="18" charset="0"/>
              </a:rPr>
              <a:t>μαρτυρεί τη δύσκολη θέση και το αδιέξοδο στο οποίο περιήλθε ο Επιμηθέας, μόλις συνειδητοποίησε ότι, εξαιτίας της απρονοησίας του, σπατάλησε τις δυνάμεις στα υπόλοιπα ζώα και άφησε χωρίς εφόδια τον άνθρωπο.</a:t>
            </a:r>
            <a:endParaRPr lang="el-GR" sz="2400" dirty="0">
              <a:solidFill>
                <a:schemeClr val="tx1"/>
              </a:solidFill>
              <a:latin typeface="Palatino Linotype" panose="02040502050505030304" pitchFamily="18" charset="0"/>
            </a:endParaRPr>
          </a:p>
          <a:p>
            <a:pPr marL="0" indent="0">
              <a:buNone/>
            </a:pPr>
            <a:r>
              <a:rPr lang="el-GR" sz="2400" dirty="0">
                <a:solidFill>
                  <a:schemeClr val="tx1"/>
                </a:solidFill>
                <a:latin typeface="Palatino Linotype" panose="02040502050505030304" pitchFamily="18" charset="0"/>
              </a:rPr>
              <a:t>Η επιμηθεϊκή φάση, που καλύπτει τη χρονική περίοδο κατά την οποία σχηματίζονται τα ζωντανά πλάσματα, βρίσκει το ανθρώπινο είδος να εμφανίζεται τελευταίο και</a:t>
            </a:r>
            <a:r>
              <a:rPr lang="el-GR" sz="2400" dirty="0">
                <a:solidFill>
                  <a:srgbClr val="FF0000"/>
                </a:solidFill>
                <a:latin typeface="Palatino Linotype" panose="02040502050505030304" pitchFamily="18" charset="0"/>
              </a:rPr>
              <a:t> «ἀκόσμητον»</a:t>
            </a:r>
            <a:r>
              <a:rPr lang="el-GR" sz="2400" dirty="0">
                <a:solidFill>
                  <a:schemeClr val="tx1"/>
                </a:solidFill>
                <a:latin typeface="Palatino Linotype" panose="02040502050505030304" pitchFamily="18" charset="0"/>
              </a:rPr>
              <a:t>, με τα λιγότερα φυσικά εφόδια που θα του επέτρεπαν να επιβιώσει ως είδος στη φύση. Σε αυτό το στάδιο σχηματισμού των ειδών η κατάσταση του ανθρώπου χαρακτηρίζεται από τη φυσική αδυναμία του και την ανάγκη να βρεθούν τρόποι και μέσα για την αντιμετώπισή της. Αυτό το αδιέξοδο της φύσης μεταφέρεται στον φιλάνθρωπο Προμηθέα.</a:t>
            </a:r>
            <a:endParaRPr lang="el-GR" sz="2400" dirty="0">
              <a:latin typeface="Palatino Linotype" panose="02040502050505030304" pitchFamily="18" charset="0"/>
            </a:endParaRPr>
          </a:p>
        </p:txBody>
      </p:sp>
      <p:pic>
        <p:nvPicPr>
          <p:cNvPr id="4" name="Εικόνα 3" descr="Πρόσωπο παλάμη O Fox">
            <a:extLst>
              <a:ext uri="{FF2B5EF4-FFF2-40B4-BE49-F238E27FC236}">
                <a16:creationId xmlns:a16="http://schemas.microsoft.com/office/drawing/2014/main" id="{CE50C598-D968-CB98-030E-0CD03C428DF7}"/>
              </a:ext>
            </a:extLst>
          </p:cNvPr>
          <p:cNvPicPr>
            <a:picLocks noChangeAspect="1"/>
          </p:cNvPicPr>
          <p:nvPr/>
        </p:nvPicPr>
        <p:blipFill>
          <a:blip r:embed="rId2"/>
          <a:stretch>
            <a:fillRect/>
          </a:stretch>
        </p:blipFill>
        <p:spPr>
          <a:xfrm>
            <a:off x="9082088" y="-76199"/>
            <a:ext cx="2786062" cy="2786062"/>
          </a:xfrm>
          <a:prstGeom prst="rect">
            <a:avLst/>
          </a:prstGeom>
        </p:spPr>
      </p:pic>
    </p:spTree>
    <p:extLst>
      <p:ext uri="{BB962C8B-B14F-4D97-AF65-F5344CB8AC3E}">
        <p14:creationId xmlns:p14="http://schemas.microsoft.com/office/powerpoint/2010/main" val="248797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4416FBC-A89F-437E-2792-E4EA5994590A}"/>
              </a:ext>
            </a:extLst>
          </p:cNvPr>
          <p:cNvSpPr>
            <a:spLocks noGrp="1"/>
          </p:cNvSpPr>
          <p:nvPr>
            <p:ph idx="1"/>
          </p:nvPr>
        </p:nvSpPr>
        <p:spPr>
          <a:xfrm>
            <a:off x="677334" y="315885"/>
            <a:ext cx="9842422" cy="6209606"/>
          </a:xfrm>
        </p:spPr>
        <p:txBody>
          <a:bodyPr>
            <a:normAutofit lnSpcReduction="10000"/>
          </a:bodyPr>
          <a:lstStyle/>
          <a:p>
            <a:pPr marL="0" indent="0">
              <a:buNone/>
            </a:pPr>
            <a:r>
              <a:rPr lang="el-GR" sz="2400" b="1" dirty="0" err="1">
                <a:latin typeface="Palatino Linotype" panose="02040502050505030304" pitchFamily="18" charset="0"/>
              </a:rPr>
              <a:t>ἀκόσμητος</a:t>
            </a:r>
            <a:r>
              <a:rPr lang="el-GR" sz="2400" b="1" dirty="0">
                <a:latin typeface="Palatino Linotype" panose="02040502050505030304" pitchFamily="18" charset="0"/>
              </a:rPr>
              <a:t> (</a:t>
            </a:r>
            <a:r>
              <a:rPr lang="el-GR" sz="2400" b="1" dirty="0" err="1">
                <a:latin typeface="Palatino Linotype" panose="02040502050505030304" pitchFamily="18" charset="0"/>
              </a:rPr>
              <a:t>κοσμῶ</a:t>
            </a:r>
            <a:r>
              <a:rPr lang="el-GR" sz="2400" b="1" dirty="0">
                <a:latin typeface="Palatino Linotype" panose="02040502050505030304" pitchFamily="18" charset="0"/>
              </a:rPr>
              <a:t>, κόσμος)</a:t>
            </a:r>
          </a:p>
          <a:p>
            <a:pPr marL="0" indent="0">
              <a:buNone/>
            </a:pPr>
            <a:r>
              <a:rPr lang="el-GR" sz="2400" dirty="0">
                <a:latin typeface="Palatino Linotype" panose="02040502050505030304" pitchFamily="18" charset="0"/>
              </a:rPr>
              <a:t>Το ρήμα </a:t>
            </a:r>
            <a:r>
              <a:rPr lang="el-GR" sz="2400" b="1" dirty="0" err="1">
                <a:latin typeface="Palatino Linotype" panose="02040502050505030304" pitchFamily="18" charset="0"/>
              </a:rPr>
              <a:t>κοσμῶ</a:t>
            </a:r>
            <a:r>
              <a:rPr lang="el-GR" sz="2400" dirty="0">
                <a:latin typeface="Palatino Linotype" panose="02040502050505030304" pitchFamily="18" charset="0"/>
              </a:rPr>
              <a:t> σημαίνει τακτοποιώ, διευθετώ αλλά και στολίζω, καλλωπίζω. Οι αρχαίοι Έλληνες, που θαύμαζαν ιδιαίτερα την τάξη, ισορροπία και αρμονία του σύμπαντος, το ονόμασαν </a:t>
            </a:r>
            <a:r>
              <a:rPr lang="el-GR" sz="2400" b="1" dirty="0" err="1">
                <a:latin typeface="Palatino Linotype" panose="02040502050505030304" pitchFamily="18" charset="0"/>
              </a:rPr>
              <a:t>κόσμον</a:t>
            </a:r>
            <a:r>
              <a:rPr lang="el-GR" sz="2400" dirty="0">
                <a:latin typeface="Palatino Linotype" panose="02040502050505030304" pitchFamily="18" charset="0"/>
              </a:rPr>
              <a:t>, δηλαδή στολίδι.</a:t>
            </a:r>
          </a:p>
          <a:p>
            <a:pPr marL="0" indent="0">
              <a:buNone/>
            </a:pPr>
            <a:r>
              <a:rPr lang="el-GR" sz="2400" dirty="0">
                <a:latin typeface="Palatino Linotype" panose="02040502050505030304" pitchFamily="18" charset="0"/>
              </a:rPr>
              <a:t>Το επίθετο </a:t>
            </a:r>
            <a:r>
              <a:rPr lang="el-GR" sz="2400" b="1" dirty="0" err="1">
                <a:latin typeface="Palatino Linotype" panose="02040502050505030304" pitchFamily="18" charset="0"/>
              </a:rPr>
              <a:t>ἀκόσμητος</a:t>
            </a:r>
            <a:r>
              <a:rPr lang="el-GR" sz="2400" dirty="0">
                <a:latin typeface="Palatino Linotype" panose="02040502050505030304" pitchFamily="18" charset="0"/>
              </a:rPr>
              <a:t>, αναφερόμενο στον άνθρωπο, δηλώνει ότι αυτός δεν είναι εξοπλισμένος από τη φύση με αυτάρκεις σωματικές ιδιότητες και ικανότητες. Αντανακλάται, έτσι, η εμπειρική γνώση ότι ο άνθρωπος αδυνατεί να επιβιώσει αρκούμενος μόνο στις πενιχρές, συγκριτικά με τα ζώα, σωματικές του ικανότητες.</a:t>
            </a:r>
          </a:p>
          <a:p>
            <a:pPr marL="0" indent="0">
              <a:buNone/>
            </a:pPr>
            <a:r>
              <a:rPr lang="el-GR" sz="2400" b="1" dirty="0">
                <a:latin typeface="Palatino Linotype" panose="02040502050505030304" pitchFamily="18" charset="0"/>
              </a:rPr>
              <a:t>ἂλογα ζώα, ἂνθρωπος</a:t>
            </a:r>
          </a:p>
          <a:p>
            <a:pPr marL="0" indent="0">
              <a:buNone/>
            </a:pPr>
            <a:r>
              <a:rPr lang="el-GR" sz="2400" dirty="0">
                <a:latin typeface="Palatino Linotype" panose="02040502050505030304" pitchFamily="18" charset="0"/>
              </a:rPr>
              <a:t>Συναντάται συχνά στην αρχαιότητα η θέση ότι ο άνθρωπος είναι ένα ζώο, ένα ζωντανό ον που έχει πολλά κοινά με τα υπόλοιπα (π.χ. τρέφεται, αναπτύσσεται, αναπαράγεται, αισθάνεται), ενώ αυτό που τον διακρίνει από αυτά είναι ο λόγος, η λογική και η γλώσσα.</a:t>
            </a:r>
          </a:p>
          <a:p>
            <a:pPr marL="0" indent="0">
              <a:buNone/>
            </a:pPr>
            <a:endParaRPr lang="el-GR" sz="2400" dirty="0"/>
          </a:p>
        </p:txBody>
      </p:sp>
    </p:spTree>
    <p:extLst>
      <p:ext uri="{BB962C8B-B14F-4D97-AF65-F5344CB8AC3E}">
        <p14:creationId xmlns:p14="http://schemas.microsoft.com/office/powerpoint/2010/main" val="224724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217E61B-4C32-E0EB-0F9D-A4510B181574}"/>
              </a:ext>
            </a:extLst>
          </p:cNvPr>
          <p:cNvSpPr>
            <a:spLocks noGrp="1"/>
          </p:cNvSpPr>
          <p:nvPr>
            <p:ph idx="1"/>
          </p:nvPr>
        </p:nvSpPr>
        <p:spPr>
          <a:xfrm>
            <a:off x="524934" y="361605"/>
            <a:ext cx="9538230" cy="5679758"/>
          </a:xfrm>
        </p:spPr>
        <p:txBody>
          <a:bodyPr>
            <a:normAutofit/>
          </a:bodyPr>
          <a:lstStyle/>
          <a:p>
            <a:pPr marL="0" indent="0">
              <a:buNone/>
            </a:pPr>
            <a:r>
              <a:rPr lang="el-GR" sz="2800" b="1" dirty="0">
                <a:latin typeface="Palatino Linotype" panose="02040502050505030304" pitchFamily="18" charset="0"/>
              </a:rPr>
              <a:t>καὶ </a:t>
            </a:r>
            <a:r>
              <a:rPr lang="el-GR" sz="2800" b="1" dirty="0" err="1">
                <a:latin typeface="Palatino Linotype" panose="02040502050505030304" pitchFamily="18" charset="0"/>
              </a:rPr>
              <a:t>ὁρᾷ</a:t>
            </a:r>
            <a:r>
              <a:rPr lang="el-GR" sz="2800" b="1" dirty="0">
                <a:latin typeface="Palatino Linotype" panose="02040502050505030304" pitchFamily="18" charset="0"/>
              </a:rPr>
              <a:t> τὰ μὲν </a:t>
            </a:r>
            <a:r>
              <a:rPr lang="el-GR" sz="2800" b="1" dirty="0" err="1">
                <a:latin typeface="Palatino Linotype" panose="02040502050505030304" pitchFamily="18" charset="0"/>
              </a:rPr>
              <a:t>ἄλλα</a:t>
            </a:r>
            <a:r>
              <a:rPr lang="el-GR" sz="2800" b="1" dirty="0">
                <a:latin typeface="Palatino Linotype" panose="02040502050505030304" pitchFamily="18" charset="0"/>
              </a:rPr>
              <a:t> </a:t>
            </a:r>
            <a:r>
              <a:rPr lang="el-GR" sz="2800" b="1" dirty="0" err="1">
                <a:latin typeface="Palatino Linotype" panose="02040502050505030304" pitchFamily="18" charset="0"/>
              </a:rPr>
              <a:t>ζῷα</a:t>
            </a:r>
            <a:r>
              <a:rPr lang="el-GR" sz="2800" b="1" dirty="0">
                <a:latin typeface="Palatino Linotype" panose="02040502050505030304" pitchFamily="18" charset="0"/>
              </a:rPr>
              <a:t> </a:t>
            </a:r>
            <a:r>
              <a:rPr lang="el-GR" sz="2800" b="1" dirty="0" err="1">
                <a:latin typeface="Palatino Linotype" panose="02040502050505030304" pitchFamily="18" charset="0"/>
              </a:rPr>
              <a:t>ἐμμελῶς</a:t>
            </a:r>
            <a:r>
              <a:rPr lang="el-GR" sz="2800" b="1" dirty="0">
                <a:latin typeface="Palatino Linotype" panose="02040502050505030304" pitchFamily="18" charset="0"/>
              </a:rPr>
              <a:t> </a:t>
            </a:r>
            <a:r>
              <a:rPr lang="el-GR" sz="2800" b="1" dirty="0" err="1">
                <a:latin typeface="Palatino Linotype" panose="02040502050505030304" pitchFamily="18" charset="0"/>
              </a:rPr>
              <a:t>πάντων</a:t>
            </a:r>
            <a:r>
              <a:rPr lang="el-GR" sz="2800" b="1" dirty="0">
                <a:latin typeface="Palatino Linotype" panose="02040502050505030304" pitchFamily="18" charset="0"/>
              </a:rPr>
              <a:t> </a:t>
            </a:r>
            <a:r>
              <a:rPr lang="el-GR" sz="2800" b="1" dirty="0" err="1">
                <a:latin typeface="Palatino Linotype" panose="02040502050505030304" pitchFamily="18" charset="0"/>
              </a:rPr>
              <a:t>ἔχοντα</a:t>
            </a:r>
            <a:r>
              <a:rPr lang="el-GR" sz="2800" b="1" dirty="0">
                <a:latin typeface="Palatino Linotype" panose="02040502050505030304" pitchFamily="18" charset="0"/>
              </a:rPr>
              <a:t>, τὸν δὲ </a:t>
            </a:r>
            <a:r>
              <a:rPr lang="el-GR" sz="2800" b="1" dirty="0" err="1">
                <a:latin typeface="Palatino Linotype" panose="02040502050505030304" pitchFamily="18" charset="0"/>
              </a:rPr>
              <a:t>ἄνθρωπον</a:t>
            </a:r>
            <a:r>
              <a:rPr lang="el-GR" sz="2800" b="1" dirty="0">
                <a:latin typeface="Palatino Linotype" panose="02040502050505030304" pitchFamily="18" charset="0"/>
              </a:rPr>
              <a:t> </a:t>
            </a:r>
            <a:r>
              <a:rPr lang="el-GR" sz="2800" b="1" dirty="0" err="1">
                <a:latin typeface="Palatino Linotype" panose="02040502050505030304" pitchFamily="18" charset="0"/>
              </a:rPr>
              <a:t>γυμνόν</a:t>
            </a:r>
            <a:r>
              <a:rPr lang="el-GR" sz="2800" b="1" dirty="0">
                <a:latin typeface="Palatino Linotype" panose="02040502050505030304" pitchFamily="18" charset="0"/>
              </a:rPr>
              <a:t> τε καὶ </a:t>
            </a:r>
            <a:r>
              <a:rPr lang="el-GR" sz="2800" b="1" dirty="0" err="1">
                <a:latin typeface="Palatino Linotype" panose="02040502050505030304" pitchFamily="18" charset="0"/>
              </a:rPr>
              <a:t>ἀνυπόδητον</a:t>
            </a:r>
            <a:r>
              <a:rPr lang="el-GR" sz="2800" b="1" dirty="0">
                <a:latin typeface="Palatino Linotype" panose="02040502050505030304" pitchFamily="18" charset="0"/>
              </a:rPr>
              <a:t> καὶ </a:t>
            </a:r>
            <a:r>
              <a:rPr lang="el-GR" sz="2800" b="1" dirty="0" err="1">
                <a:latin typeface="Palatino Linotype" panose="02040502050505030304" pitchFamily="18" charset="0"/>
              </a:rPr>
              <a:t>ἄστρωτον</a:t>
            </a:r>
            <a:r>
              <a:rPr lang="el-GR" sz="2800" b="1" dirty="0">
                <a:latin typeface="Palatino Linotype" panose="02040502050505030304" pitchFamily="18" charset="0"/>
              </a:rPr>
              <a:t> καὶ </a:t>
            </a:r>
            <a:r>
              <a:rPr lang="el-GR" sz="2800" b="1" dirty="0" err="1">
                <a:latin typeface="Palatino Linotype" panose="02040502050505030304" pitchFamily="18" charset="0"/>
              </a:rPr>
              <a:t>ἄοπλον</a:t>
            </a:r>
            <a:r>
              <a:rPr lang="el-GR" sz="2800" dirty="0">
                <a:latin typeface="Palatino Linotype" panose="02040502050505030304" pitchFamily="18" charset="0"/>
              </a:rPr>
              <a:t>· </a:t>
            </a:r>
          </a:p>
          <a:p>
            <a:pPr marL="0" indent="0">
              <a:buNone/>
            </a:pPr>
            <a:r>
              <a:rPr lang="el-GR" sz="2400" b="1" dirty="0" err="1">
                <a:highlight>
                  <a:srgbClr val="C0C0C0"/>
                </a:highlight>
                <a:latin typeface="Palatino Linotype" panose="02040502050505030304" pitchFamily="18" charset="0"/>
              </a:rPr>
              <a:t>ἐμμελῶς</a:t>
            </a:r>
            <a:r>
              <a:rPr lang="el-GR" sz="2400" dirty="0">
                <a:highlight>
                  <a:srgbClr val="C0C0C0"/>
                </a:highlight>
                <a:latin typeface="Palatino Linotype" panose="02040502050505030304" pitchFamily="18" charset="0"/>
              </a:rPr>
              <a:t>: αρμονικά, με σωστό τρόπο, κατάλληλα</a:t>
            </a:r>
          </a:p>
          <a:p>
            <a:pPr marL="0" indent="0">
              <a:buNone/>
            </a:pPr>
            <a:r>
              <a:rPr lang="el-GR" sz="2400" b="1" dirty="0">
                <a:latin typeface="Palatino Linotype" panose="02040502050505030304" pitchFamily="18" charset="0"/>
              </a:rPr>
              <a:t>Μετάφραση</a:t>
            </a:r>
          </a:p>
          <a:p>
            <a:pPr marL="0" indent="0">
              <a:buNone/>
            </a:pPr>
            <a:r>
              <a:rPr lang="el-GR" sz="2400" dirty="0">
                <a:latin typeface="Palatino Linotype" panose="02040502050505030304" pitchFamily="18" charset="0"/>
              </a:rPr>
              <a:t>Και βλέπει τα άλλα ζώα να τα έχουν όλα ταιριαστά, και τον άνθρωπο τον βλέπει γυμνό, και ανυπόδητο, χωρίς στρωσίδι και όπλο . </a:t>
            </a:r>
          </a:p>
          <a:p>
            <a:pPr marL="0" indent="0">
              <a:buNone/>
            </a:pPr>
            <a:endParaRPr lang="el-GR" sz="2400" dirty="0">
              <a:latin typeface="Palatino Linotype" panose="02040502050505030304" pitchFamily="18" charset="0"/>
            </a:endParaRPr>
          </a:p>
          <a:p>
            <a:pPr marL="0" indent="0">
              <a:buNone/>
            </a:pPr>
            <a:r>
              <a:rPr lang="el-GR" sz="2400" dirty="0">
                <a:latin typeface="Palatino Linotype" panose="02040502050505030304" pitchFamily="18" charset="0"/>
              </a:rPr>
              <a:t>Ο Επιμηθέας ενώ βρισκόταν σε αμηχανία και αδιέξοδο για το τι έπρεπε να κάνει, ήρθε ο Προμηθέας, όπως είχαν συμφωνήσει, για να ελέγξει τον τρόπο με τον οποίο ο Επιμηθέας έκανε τη διανομή των δυνάμεων στα ζωντανά πλάσματα.</a:t>
            </a:r>
          </a:p>
        </p:txBody>
      </p:sp>
      <p:pic>
        <p:nvPicPr>
          <p:cNvPr id="4" name="Γραφικό 3" descr="Δύο γελαστά σκυλιά με μπάλες τένις">
            <a:extLst>
              <a:ext uri="{FF2B5EF4-FFF2-40B4-BE49-F238E27FC236}">
                <a16:creationId xmlns:a16="http://schemas.microsoft.com/office/drawing/2014/main" id="{B18E9D82-9405-273B-768A-BD5CD5A651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1086" y="-114300"/>
            <a:ext cx="3133725" cy="3133725"/>
          </a:xfrm>
          <a:prstGeom prst="rect">
            <a:avLst/>
          </a:prstGeom>
        </p:spPr>
      </p:pic>
    </p:spTree>
    <p:extLst>
      <p:ext uri="{BB962C8B-B14F-4D97-AF65-F5344CB8AC3E}">
        <p14:creationId xmlns:p14="http://schemas.microsoft.com/office/powerpoint/2010/main" val="159928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3896D1-0B57-EADD-7C5D-5BA0A7D3EC06}"/>
              </a:ext>
            </a:extLst>
          </p:cNvPr>
          <p:cNvSpPr>
            <a:spLocks noGrp="1"/>
          </p:cNvSpPr>
          <p:nvPr>
            <p:ph idx="1"/>
          </p:nvPr>
        </p:nvSpPr>
        <p:spPr>
          <a:xfrm>
            <a:off x="685647" y="435698"/>
            <a:ext cx="9422629" cy="5711564"/>
          </a:xfrm>
        </p:spPr>
        <p:txBody>
          <a:bodyPr>
            <a:normAutofit/>
          </a:bodyPr>
          <a:lstStyle/>
          <a:p>
            <a:pPr marL="0" indent="0">
              <a:buNone/>
            </a:pPr>
            <a:r>
              <a:rPr lang="el-GR" sz="2400" dirty="0">
                <a:latin typeface="Palatino Linotype" panose="02040502050505030304" pitchFamily="18" charset="0"/>
              </a:rPr>
              <a:t>	Τότε διαπίστωσε ότι, ενώ όλα τα άλλα ζώα είχαν τακτοποιηθεί, ο άνθρωπος ήταν </a:t>
            </a:r>
            <a:r>
              <a:rPr lang="el-GR" sz="2400" b="1" dirty="0">
                <a:solidFill>
                  <a:srgbClr val="FF0000"/>
                </a:solidFill>
                <a:latin typeface="Palatino Linotype" panose="02040502050505030304" pitchFamily="18" charset="0"/>
              </a:rPr>
              <a:t>γυμνός</a:t>
            </a:r>
            <a:r>
              <a:rPr lang="el-GR" sz="2400" dirty="0">
                <a:latin typeface="Palatino Linotype" panose="02040502050505030304" pitchFamily="18" charset="0"/>
              </a:rPr>
              <a:t>, </a:t>
            </a:r>
            <a:r>
              <a:rPr lang="el-GR" sz="2400" b="1" dirty="0">
                <a:solidFill>
                  <a:srgbClr val="FF0000"/>
                </a:solidFill>
                <a:latin typeface="Palatino Linotype" panose="02040502050505030304" pitchFamily="18" charset="0"/>
              </a:rPr>
              <a:t>χωρίς</a:t>
            </a:r>
            <a:r>
              <a:rPr lang="el-GR" sz="2400" dirty="0">
                <a:solidFill>
                  <a:srgbClr val="FF0000"/>
                </a:solidFill>
                <a:latin typeface="Palatino Linotype" panose="02040502050505030304" pitchFamily="18" charset="0"/>
              </a:rPr>
              <a:t> </a:t>
            </a:r>
            <a:r>
              <a:rPr lang="el-GR" sz="2400" b="1" dirty="0">
                <a:solidFill>
                  <a:srgbClr val="FF0000"/>
                </a:solidFill>
                <a:latin typeface="Palatino Linotype" panose="02040502050505030304" pitchFamily="18" charset="0"/>
              </a:rPr>
              <a:t>στρωσίδια</a:t>
            </a:r>
            <a:r>
              <a:rPr lang="el-GR" sz="2400" dirty="0">
                <a:latin typeface="Palatino Linotype" panose="02040502050505030304" pitchFamily="18" charset="0"/>
              </a:rPr>
              <a:t>, </a:t>
            </a:r>
            <a:r>
              <a:rPr lang="el-GR" sz="2400" b="1" dirty="0">
                <a:solidFill>
                  <a:srgbClr val="FF0000"/>
                </a:solidFill>
                <a:latin typeface="Palatino Linotype" panose="02040502050505030304" pitchFamily="18" charset="0"/>
              </a:rPr>
              <a:t>άοπλος</a:t>
            </a:r>
            <a:r>
              <a:rPr lang="el-GR" sz="2400" dirty="0">
                <a:latin typeface="Palatino Linotype" panose="02040502050505030304" pitchFamily="18" charset="0"/>
              </a:rPr>
              <a:t> και </a:t>
            </a:r>
            <a:r>
              <a:rPr lang="el-GR" sz="2400" b="1" dirty="0">
                <a:solidFill>
                  <a:srgbClr val="FF0000"/>
                </a:solidFill>
                <a:latin typeface="Palatino Linotype" panose="02040502050505030304" pitchFamily="18" charset="0"/>
              </a:rPr>
              <a:t>χωρίς</a:t>
            </a:r>
            <a:r>
              <a:rPr lang="el-GR" sz="2400" dirty="0">
                <a:latin typeface="Palatino Linotype" panose="02040502050505030304" pitchFamily="18" charset="0"/>
              </a:rPr>
              <a:t> </a:t>
            </a:r>
            <a:r>
              <a:rPr lang="el-GR" sz="2400" b="1" dirty="0">
                <a:solidFill>
                  <a:srgbClr val="FF0000"/>
                </a:solidFill>
                <a:latin typeface="Palatino Linotype" panose="02040502050505030304" pitchFamily="18" charset="0"/>
              </a:rPr>
              <a:t>παπούτσια</a:t>
            </a:r>
            <a:r>
              <a:rPr lang="el-GR" sz="2400" dirty="0">
                <a:latin typeface="Palatino Linotype" panose="02040502050505030304" pitchFamily="18" charset="0"/>
              </a:rPr>
              <a:t>. Έτσι, ο άνθρωπος, ενώ πλησίαζε η καθορισμένη μέρα που θα έβγαινε από τη γη στο φως, παρέμενε το πιο απροστάτευτο και αδύναμο βιολογικά ον. Οι πολλές ατέλειες που παρουσίαζε τον άφηναν εκτεθειμένο στη δύναμη των άλλων ζώων και τον καθιστούσαν ευάλωτο απέναντί τους.</a:t>
            </a:r>
          </a:p>
          <a:p>
            <a:pPr marL="0" indent="0">
              <a:buNone/>
            </a:pPr>
            <a:r>
              <a:rPr lang="el-GR" sz="2400" dirty="0">
                <a:latin typeface="Palatino Linotype" panose="02040502050505030304" pitchFamily="18" charset="0"/>
              </a:rPr>
              <a:t>	Στο δραματικό αδιέξοδο που οδήγησε τον Επιμηθέα η απρονόητη και αστόχαστη δράση του, έδωσε λύση με την αποφασιστική του παρέμβαση ο Προμηθέας, που ήρθε να επιθεωρήσει τη διανομή που έκανε ο αδελφός του, όπως είχαν συμφωνήσει.</a:t>
            </a:r>
          </a:p>
        </p:txBody>
      </p:sp>
    </p:spTree>
    <p:extLst>
      <p:ext uri="{BB962C8B-B14F-4D97-AF65-F5344CB8AC3E}">
        <p14:creationId xmlns:p14="http://schemas.microsoft.com/office/powerpoint/2010/main" val="98196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D17B6EE-9B20-8AFF-A166-DC4CF4E4789F}"/>
              </a:ext>
            </a:extLst>
          </p:cNvPr>
          <p:cNvSpPr>
            <a:spLocks noGrp="1"/>
          </p:cNvSpPr>
          <p:nvPr>
            <p:ph idx="1"/>
          </p:nvPr>
        </p:nvSpPr>
        <p:spPr>
          <a:xfrm>
            <a:off x="706429" y="448168"/>
            <a:ext cx="9921394" cy="5894443"/>
          </a:xfrm>
        </p:spPr>
        <p:txBody>
          <a:bodyPr>
            <a:normAutofit fontScale="92500"/>
          </a:bodyPr>
          <a:lstStyle/>
          <a:p>
            <a:pPr marL="0" indent="0">
              <a:buNone/>
            </a:pPr>
            <a:r>
              <a:rPr lang="el-GR" sz="2400" dirty="0">
                <a:latin typeface="Palatino Linotype" panose="02040502050505030304" pitchFamily="18" charset="0"/>
              </a:rPr>
              <a:t>	Όλες οι ατέλειες του ανθρώπου αντισταθμίστηκαν χάρη στη δυναμική παρέμβαση, την αυτοθυσία και τη γενναιοδωρία του Προμηθέα, που έκλεψε και πρόσφερε στους ανθρώπους την έντεχνο σοφία και τη φωτιά του Ηφαίστου και της Αθηνάς. Με τη δημιουργική τέχνη το ανθρώπινο γένος συνταίριασε τις φυσικές και νοητικές ικανότητές του και έβαλε τις βάσεις για τον τεχνικό πολιτισμό, την πρόοδο και την εξέλιξη. Η φωτιά και οι τεχνικές γνώσεις κατέστησαν τον άνθρωπο κυρίαρχο της φύσης παρά την αρχική του αδυναμία.</a:t>
            </a:r>
          </a:p>
          <a:p>
            <a:pPr marL="0" indent="0">
              <a:buNone/>
            </a:pPr>
            <a:r>
              <a:rPr lang="el-GR" sz="2400" b="1" dirty="0">
                <a:latin typeface="Palatino Linotype" panose="02040502050505030304" pitchFamily="18" charset="0"/>
              </a:rPr>
              <a:t>τῆς </a:t>
            </a:r>
            <a:r>
              <a:rPr lang="el-GR" sz="2400" b="1" dirty="0" err="1">
                <a:latin typeface="Palatino Linotype" panose="02040502050505030304" pitchFamily="18" charset="0"/>
              </a:rPr>
              <a:t>Ἀθηνᾶς</a:t>
            </a:r>
            <a:r>
              <a:rPr lang="el-GR" sz="2400" b="1" dirty="0">
                <a:latin typeface="Palatino Linotype" panose="02040502050505030304" pitchFamily="18" charset="0"/>
              </a:rPr>
              <a:t> καὶ </a:t>
            </a:r>
            <a:r>
              <a:rPr lang="el-GR" sz="2400" b="1" dirty="0" err="1">
                <a:latin typeface="Palatino Linotype" panose="02040502050505030304" pitchFamily="18" charset="0"/>
              </a:rPr>
              <a:t>Ἡφαίστου</a:t>
            </a:r>
            <a:r>
              <a:rPr lang="el-GR" sz="2400" b="1" dirty="0">
                <a:latin typeface="Palatino Linotype" panose="02040502050505030304" pitchFamily="18" charset="0"/>
              </a:rPr>
              <a:t> </a:t>
            </a:r>
            <a:r>
              <a:rPr lang="el-GR" sz="2400" b="1" dirty="0" err="1">
                <a:latin typeface="Palatino Linotype" panose="02040502050505030304" pitchFamily="18" charset="0"/>
              </a:rPr>
              <a:t>οἴκημα</a:t>
            </a:r>
            <a:r>
              <a:rPr lang="el-GR" sz="2400" b="1" dirty="0">
                <a:latin typeface="Palatino Linotype" panose="02040502050505030304" pitchFamily="18" charset="0"/>
              </a:rPr>
              <a:t> τὸ </a:t>
            </a:r>
            <a:r>
              <a:rPr lang="el-GR" sz="2400" b="1" dirty="0" err="1">
                <a:latin typeface="Palatino Linotype" panose="02040502050505030304" pitchFamily="18" charset="0"/>
              </a:rPr>
              <a:t>κοινόν</a:t>
            </a:r>
            <a:endParaRPr lang="el-GR" sz="2400" dirty="0">
              <a:latin typeface="Palatino Linotype" panose="02040502050505030304" pitchFamily="18" charset="0"/>
            </a:endParaRPr>
          </a:p>
          <a:p>
            <a:pPr marL="0" indent="0">
              <a:buNone/>
            </a:pPr>
            <a:r>
              <a:rPr lang="el-GR" sz="2400" b="1" dirty="0">
                <a:latin typeface="Palatino Linotype" panose="02040502050505030304" pitchFamily="18" charset="0"/>
              </a:rPr>
              <a:t>	</a:t>
            </a:r>
            <a:r>
              <a:rPr lang="el-GR" sz="2400" dirty="0">
                <a:latin typeface="Palatino Linotype" panose="02040502050505030304" pitchFamily="18" charset="0"/>
              </a:rPr>
              <a:t>Σύμφωνα με τη μυθολογία ο Ήφαιστος και η Αθηνά συνδέονταν πολύ στενά μεταξύ τους. Πρόκειται για δύο θεότητες που προήγαγαν τον πολιτισμό και λατρεύονταν θερμά στην Αττική. Το κοινό εργαστήρι και η αρμονική σύμπραξη των δύο  θεών μαρτυρούν και την αδιάσπαστη σύνδεση της τεχνολογικής και πνευματικής δραστηριότητας. Η Αθηνά ήταν η θεά της σοφίας και ο Ήφαιστος ως θεός της φωτιάς αντιπροσώπευε τις πρακτικές γνώσεις.</a:t>
            </a:r>
            <a:endParaRPr lang="el-GR" sz="2400" b="1" dirty="0">
              <a:latin typeface="Palatino Linotype" panose="02040502050505030304" pitchFamily="18" charset="0"/>
            </a:endParaRPr>
          </a:p>
        </p:txBody>
      </p:sp>
    </p:spTree>
    <p:extLst>
      <p:ext uri="{BB962C8B-B14F-4D97-AF65-F5344CB8AC3E}">
        <p14:creationId xmlns:p14="http://schemas.microsoft.com/office/powerpoint/2010/main" val="19644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03554D6-B208-6D01-BADE-63E7625E9A5E}"/>
              </a:ext>
            </a:extLst>
          </p:cNvPr>
          <p:cNvSpPr>
            <a:spLocks noGrp="1"/>
          </p:cNvSpPr>
          <p:nvPr>
            <p:ph idx="1"/>
          </p:nvPr>
        </p:nvSpPr>
        <p:spPr>
          <a:xfrm>
            <a:off x="735522" y="431541"/>
            <a:ext cx="9800859" cy="6006665"/>
          </a:xfrm>
        </p:spPr>
        <p:txBody>
          <a:bodyPr>
            <a:normAutofit fontScale="92500" lnSpcReduction="10000"/>
          </a:bodyPr>
          <a:lstStyle/>
          <a:p>
            <a:pPr marL="0" indent="0">
              <a:buNone/>
            </a:pPr>
            <a:r>
              <a:rPr lang="el-GR" sz="2400" b="1" dirty="0" err="1">
                <a:latin typeface="Palatino Linotype" panose="02040502050505030304" pitchFamily="18" charset="0"/>
              </a:rPr>
              <a:t>ἤδη</a:t>
            </a:r>
            <a:r>
              <a:rPr lang="el-GR" sz="2400" b="1" dirty="0">
                <a:latin typeface="Palatino Linotype" panose="02040502050505030304" pitchFamily="18" charset="0"/>
              </a:rPr>
              <a:t> δὲ καὶ ἡ </a:t>
            </a:r>
            <a:r>
              <a:rPr lang="el-GR" sz="2400" b="1" dirty="0" err="1">
                <a:latin typeface="Palatino Linotype" panose="02040502050505030304" pitchFamily="18" charset="0"/>
              </a:rPr>
              <a:t>εἱμαρμένη</a:t>
            </a:r>
            <a:r>
              <a:rPr lang="el-GR" sz="2400" b="1" dirty="0">
                <a:latin typeface="Palatino Linotype" panose="02040502050505030304" pitchFamily="18" charset="0"/>
              </a:rPr>
              <a:t> </a:t>
            </a:r>
            <a:r>
              <a:rPr lang="el-GR" sz="2400" b="1" dirty="0" err="1">
                <a:latin typeface="Palatino Linotype" panose="02040502050505030304" pitchFamily="18" charset="0"/>
              </a:rPr>
              <a:t>ἡμέρα</a:t>
            </a:r>
            <a:r>
              <a:rPr lang="el-GR" sz="2400" b="1" dirty="0">
                <a:latin typeface="Palatino Linotype" panose="02040502050505030304" pitchFamily="18" charset="0"/>
              </a:rPr>
              <a:t> </a:t>
            </a:r>
            <a:r>
              <a:rPr lang="el-GR" sz="2400" b="1" dirty="0" err="1">
                <a:latin typeface="Palatino Linotype" panose="02040502050505030304" pitchFamily="18" charset="0"/>
              </a:rPr>
              <a:t>παρῆν</a:t>
            </a:r>
            <a:endParaRPr lang="el-GR" sz="2400" b="1" dirty="0">
              <a:latin typeface="Palatino Linotype" panose="02040502050505030304" pitchFamily="18" charset="0"/>
            </a:endParaRPr>
          </a:p>
          <a:p>
            <a:pPr marL="0" indent="0">
              <a:buNone/>
            </a:pPr>
            <a:r>
              <a:rPr lang="el-GR" sz="2400" dirty="0">
                <a:latin typeface="Palatino Linotype" panose="02040502050505030304" pitchFamily="18" charset="0"/>
              </a:rPr>
              <a:t>	Η </a:t>
            </a:r>
            <a:r>
              <a:rPr lang="el-GR" sz="2400" b="1" dirty="0" err="1">
                <a:latin typeface="Palatino Linotype" panose="02040502050505030304" pitchFamily="18" charset="0"/>
              </a:rPr>
              <a:t>εἱμαρμένη</a:t>
            </a:r>
            <a:r>
              <a:rPr lang="el-GR" sz="2400" b="1" dirty="0">
                <a:latin typeface="Palatino Linotype" panose="02040502050505030304" pitchFamily="18" charset="0"/>
              </a:rPr>
              <a:t> </a:t>
            </a:r>
            <a:r>
              <a:rPr lang="el-GR" sz="2400" dirty="0">
                <a:latin typeface="Palatino Linotype" panose="02040502050505030304" pitchFamily="18" charset="0"/>
              </a:rPr>
              <a:t>δήλωνε στους αρχαίους την αναγκαιότητα της μοίρας, τη νομοτέλεια του σύμπαντος και το πεπρωμένο θεών και ανθρώπων. </a:t>
            </a:r>
          </a:p>
          <a:p>
            <a:pPr marL="0" indent="0">
              <a:buNone/>
            </a:pPr>
            <a:r>
              <a:rPr lang="el-GR" sz="2400" dirty="0">
                <a:latin typeface="Palatino Linotype" panose="02040502050505030304" pitchFamily="18" charset="0"/>
              </a:rPr>
              <a:t>Στο πρόβλημα που δημιούργησε για το ανθρώπινο γένος η απερισκεψία του Επιμηθέα προστέθηκε και η πίεση από το γεγονός ότι πλησίαζε η καθορισμένη ημέρα της γένεσής του και της ανόδου του από τα έγκατα της γης στο φως.</a:t>
            </a:r>
          </a:p>
          <a:p>
            <a:pPr marL="0" indent="0">
              <a:buNone/>
            </a:pPr>
            <a:r>
              <a:rPr lang="el-GR" sz="2400" dirty="0">
                <a:latin typeface="Palatino Linotype" panose="02040502050505030304" pitchFamily="18" charset="0"/>
              </a:rPr>
              <a:t>Η </a:t>
            </a:r>
            <a:r>
              <a:rPr lang="el-GR" sz="2400" b="1" dirty="0" err="1">
                <a:latin typeface="Palatino Linotype" panose="02040502050505030304" pitchFamily="18" charset="0"/>
              </a:rPr>
              <a:t>εἱμαρμένη</a:t>
            </a:r>
            <a:r>
              <a:rPr lang="el-GR" sz="2400" b="1" dirty="0">
                <a:latin typeface="Palatino Linotype" panose="02040502050505030304" pitchFamily="18" charset="0"/>
              </a:rPr>
              <a:t> </a:t>
            </a:r>
            <a:r>
              <a:rPr lang="el-GR" sz="2400" b="1" dirty="0" err="1">
                <a:latin typeface="Palatino Linotype" panose="02040502050505030304" pitchFamily="18" charset="0"/>
              </a:rPr>
              <a:t>ἡμέρα</a:t>
            </a:r>
            <a:r>
              <a:rPr lang="el-GR" sz="2400" b="1" dirty="0">
                <a:latin typeface="Palatino Linotype" panose="02040502050505030304" pitchFamily="18" charset="0"/>
              </a:rPr>
              <a:t> </a:t>
            </a:r>
            <a:r>
              <a:rPr lang="el-GR" sz="2400" dirty="0">
                <a:latin typeface="Palatino Linotype" panose="02040502050505030304" pitchFamily="18" charset="0"/>
              </a:rPr>
              <a:t>και ο </a:t>
            </a:r>
            <a:r>
              <a:rPr lang="el-GR" sz="2400" b="1" dirty="0" err="1">
                <a:latin typeface="Palatino Linotype" panose="02040502050505030304" pitchFamily="18" charset="0"/>
              </a:rPr>
              <a:t>εἱμαρμένος</a:t>
            </a:r>
            <a:r>
              <a:rPr lang="el-GR" sz="2400" b="1" dirty="0">
                <a:latin typeface="Palatino Linotype" panose="02040502050505030304" pitchFamily="18" charset="0"/>
              </a:rPr>
              <a:t> χρόνος </a:t>
            </a:r>
            <a:r>
              <a:rPr lang="el-GR" sz="2400" dirty="0">
                <a:latin typeface="Palatino Linotype" panose="02040502050505030304" pitchFamily="18" charset="0"/>
              </a:rPr>
              <a:t>αποτελούν στοιχεία του μύθου που προσδιορίζουν χρονικά τα στάδια της εξέλιξης του ανθρώπου. Συμβολίζουν το πλήρωμα του χρόνου, το πέρασμα από τη μια εποχή στην άλλη, από τη μία μορφή ζωής σε άλλη, το οποίο δεν είναι ούτε στιγμιαίο ούτε αυτόματο, αλλά υπακούει σε αναπότρεπτη δύναμη. Αν αφαιρέσουμε το περίβλημα του μύθου, σημαίνει ότι το πέρασμα σε μια επόμενη φάση εξέλιξης γίνεται κάτω από την πίεση της ανάγκης για επιβίωση. Από μια άλλη οπτική, συμβολίζουν τη μετάβαση του ανθρώπου από τη βιολογική ύπαρξη (</a:t>
            </a:r>
            <a:r>
              <a:rPr lang="el-GR" sz="2400" dirty="0" err="1">
                <a:latin typeface="Palatino Linotype" panose="02040502050505030304" pitchFamily="18" charset="0"/>
              </a:rPr>
              <a:t>επιμηθεϊκό</a:t>
            </a:r>
            <a:r>
              <a:rPr lang="el-GR" sz="2400" dirty="0">
                <a:latin typeface="Palatino Linotype" panose="02040502050505030304" pitchFamily="18" charset="0"/>
              </a:rPr>
              <a:t> στάδιο) στην πνευματική του αυτονομία, στη δημιουργία και τον πολιτισμό (</a:t>
            </a:r>
            <a:r>
              <a:rPr lang="el-GR" sz="2400" dirty="0" err="1">
                <a:latin typeface="Palatino Linotype" panose="02040502050505030304" pitchFamily="18" charset="0"/>
              </a:rPr>
              <a:t>προμηθεϊκό</a:t>
            </a:r>
            <a:r>
              <a:rPr lang="el-GR" sz="2400" dirty="0">
                <a:latin typeface="Palatino Linotype" panose="02040502050505030304" pitchFamily="18" charset="0"/>
              </a:rPr>
              <a:t> στάδιο).</a:t>
            </a:r>
          </a:p>
        </p:txBody>
      </p:sp>
    </p:spTree>
    <p:extLst>
      <p:ext uri="{BB962C8B-B14F-4D97-AF65-F5344CB8AC3E}">
        <p14:creationId xmlns:p14="http://schemas.microsoft.com/office/powerpoint/2010/main" val="1914222814"/>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158</TotalTime>
  <Words>1425</Words>
  <Application>Microsoft Office PowerPoint</Application>
  <PresentationFormat>Ευρεία οθόνη</PresentationFormat>
  <Paragraphs>37</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Palatino Linotype</vt:lpstr>
      <vt:lpstr>Trebuchet MS</vt:lpstr>
      <vt:lpstr>Wingdings 3</vt:lpstr>
      <vt:lpstr>Όψη</vt:lpstr>
      <vt:lpstr>ΕΝΟΤΗΤΑ 5η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Μαριαννα Κουρτεση</dc:creator>
  <cp:lastModifiedBy>Μαριαννα Κουρτεση</cp:lastModifiedBy>
  <cp:revision>1</cp:revision>
  <dcterms:created xsi:type="dcterms:W3CDTF">2024-10-27T17:57:43Z</dcterms:created>
  <dcterms:modified xsi:type="dcterms:W3CDTF">2024-11-05T15:24:53Z</dcterms:modified>
</cp:coreProperties>
</file>