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7" r:id="rId5"/>
    <p:sldId id="277" r:id="rId6"/>
    <p:sldId id="278" r:id="rId7"/>
    <p:sldId id="279" r:id="rId8"/>
    <p:sldId id="281" r:id="rId9"/>
    <p:sldId id="282" r:id="rId10"/>
    <p:sldId id="283" r:id="rId11"/>
    <p:sldId id="284" r:id="rId12"/>
    <p:sldId id="285" r:id="rId13"/>
    <p:sldId id="280"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74133-0856-4927-94D1-CAA4BE058661}" v="6" dt="2024-12-01T19:19:01.49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94280" autoAdjust="0"/>
  </p:normalViewPr>
  <p:slideViewPr>
    <p:cSldViewPr>
      <p:cViewPr varScale="1">
        <p:scale>
          <a:sx n="91" d="100"/>
          <a:sy n="91" d="100"/>
        </p:scale>
        <p:origin x="209" y="4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26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ννα Κουρτεση" userId="c132459e28d848bf" providerId="LiveId" clId="{A0874133-0856-4927-94D1-CAA4BE058661}"/>
    <pc:docChg chg="undo redo custSel addSld delSld modSld">
      <pc:chgData name="Μαριαννα Κουρτεση" userId="c132459e28d848bf" providerId="LiveId" clId="{A0874133-0856-4927-94D1-CAA4BE058661}" dt="2024-12-01T20:28:08.714" v="8266" actId="2696"/>
      <pc:docMkLst>
        <pc:docMk/>
      </pc:docMkLst>
      <pc:sldChg chg="del">
        <pc:chgData name="Μαριαννα Κουρτεση" userId="c132459e28d848bf" providerId="LiveId" clId="{A0874133-0856-4927-94D1-CAA4BE058661}" dt="2024-12-01T20:28:08.714" v="8266" actId="2696"/>
        <pc:sldMkLst>
          <pc:docMk/>
          <pc:sldMk cId="3731768266" sldId="258"/>
        </pc:sldMkLst>
      </pc:sldChg>
      <pc:sldChg chg="del">
        <pc:chgData name="Μαριαννα Κουρτεση" userId="c132459e28d848bf" providerId="LiveId" clId="{A0874133-0856-4927-94D1-CAA4BE058661}" dt="2024-12-01T20:27:55.252" v="8265" actId="2696"/>
        <pc:sldMkLst>
          <pc:docMk/>
          <pc:sldMk cId="2769088315" sldId="262"/>
        </pc:sldMkLst>
      </pc:sldChg>
      <pc:sldChg chg="del">
        <pc:chgData name="Μαριαννα Κουρτεση" userId="c132459e28d848bf" providerId="LiveId" clId="{A0874133-0856-4927-94D1-CAA4BE058661}" dt="2024-12-01T20:28:08.714" v="8266" actId="2696"/>
        <pc:sldMkLst>
          <pc:docMk/>
          <pc:sldMk cId="2378379680" sldId="264"/>
        </pc:sldMkLst>
      </pc:sldChg>
      <pc:sldChg chg="del">
        <pc:chgData name="Μαριαννα Κουρτεση" userId="c132459e28d848bf" providerId="LiveId" clId="{A0874133-0856-4927-94D1-CAA4BE058661}" dt="2024-12-01T20:28:08.714" v="8266" actId="2696"/>
        <pc:sldMkLst>
          <pc:docMk/>
          <pc:sldMk cId="1585674921" sldId="265"/>
        </pc:sldMkLst>
      </pc:sldChg>
      <pc:sldChg chg="del">
        <pc:chgData name="Μαριαννα Κουρτεση" userId="c132459e28d848bf" providerId="LiveId" clId="{A0874133-0856-4927-94D1-CAA4BE058661}" dt="2024-12-01T20:28:08.714" v="8266" actId="2696"/>
        <pc:sldMkLst>
          <pc:docMk/>
          <pc:sldMk cId="942682045" sldId="267"/>
        </pc:sldMkLst>
      </pc:sldChg>
      <pc:sldChg chg="del">
        <pc:chgData name="Μαριαννα Κουρτεση" userId="c132459e28d848bf" providerId="LiveId" clId="{A0874133-0856-4927-94D1-CAA4BE058661}" dt="2024-12-01T20:28:08.714" v="8266" actId="2696"/>
        <pc:sldMkLst>
          <pc:docMk/>
          <pc:sldMk cId="805031522" sldId="269"/>
        </pc:sldMkLst>
      </pc:sldChg>
      <pc:sldChg chg="del">
        <pc:chgData name="Μαριαννα Κουρτεση" userId="c132459e28d848bf" providerId="LiveId" clId="{A0874133-0856-4927-94D1-CAA4BE058661}" dt="2024-12-01T20:28:08.714" v="8266" actId="2696"/>
        <pc:sldMkLst>
          <pc:docMk/>
          <pc:sldMk cId="1270821595" sldId="272"/>
        </pc:sldMkLst>
      </pc:sldChg>
      <pc:sldChg chg="del">
        <pc:chgData name="Μαριαννα Κουρτεση" userId="c132459e28d848bf" providerId="LiveId" clId="{A0874133-0856-4927-94D1-CAA4BE058661}" dt="2024-12-01T20:28:08.714" v="8266" actId="2696"/>
        <pc:sldMkLst>
          <pc:docMk/>
          <pc:sldMk cId="323130178" sldId="273"/>
        </pc:sldMkLst>
      </pc:sldChg>
      <pc:sldChg chg="del">
        <pc:chgData name="Μαριαννα Κουρτεση" userId="c132459e28d848bf" providerId="LiveId" clId="{A0874133-0856-4927-94D1-CAA4BE058661}" dt="2024-12-01T20:28:08.714" v="8266" actId="2696"/>
        <pc:sldMkLst>
          <pc:docMk/>
          <pc:sldMk cId="1547476530" sldId="275"/>
        </pc:sldMkLst>
      </pc:sldChg>
      <pc:sldChg chg="del">
        <pc:chgData name="Μαριαννα Κουρτεση" userId="c132459e28d848bf" providerId="LiveId" clId="{A0874133-0856-4927-94D1-CAA4BE058661}" dt="2024-12-01T20:27:55.252" v="8265" actId="2696"/>
        <pc:sldMkLst>
          <pc:docMk/>
          <pc:sldMk cId="136534381" sldId="276"/>
        </pc:sldMkLst>
      </pc:sldChg>
      <pc:sldChg chg="modSp mod">
        <pc:chgData name="Μαριαννα Κουρτεση" userId="c132459e28d848bf" providerId="LiveId" clId="{A0874133-0856-4927-94D1-CAA4BE058661}" dt="2024-11-25T20:17:00.377" v="1013" actId="14100"/>
        <pc:sldMkLst>
          <pc:docMk/>
          <pc:sldMk cId="2051341259" sldId="280"/>
        </pc:sldMkLst>
        <pc:spChg chg="mod">
          <ac:chgData name="Μαριαννα Κουρτεση" userId="c132459e28d848bf" providerId="LiveId" clId="{A0874133-0856-4927-94D1-CAA4BE058661}" dt="2024-11-25T20:17:00.377" v="1013" actId="14100"/>
          <ac:spMkLst>
            <pc:docMk/>
            <pc:sldMk cId="2051341259" sldId="280"/>
            <ac:spMk id="3" creationId="{54E8D4B6-D8C4-DE4F-8AD6-5E595C02D50C}"/>
          </ac:spMkLst>
        </pc:spChg>
      </pc:sldChg>
      <pc:sldChg chg="modSp mod">
        <pc:chgData name="Μαριαννα Κουρτεση" userId="c132459e28d848bf" providerId="LiveId" clId="{A0874133-0856-4927-94D1-CAA4BE058661}" dt="2024-11-25T20:48:49.826" v="3038" actId="113"/>
        <pc:sldMkLst>
          <pc:docMk/>
          <pc:sldMk cId="3699184058" sldId="281"/>
        </pc:sldMkLst>
        <pc:spChg chg="mod">
          <ac:chgData name="Μαριαννα Κουρτεση" userId="c132459e28d848bf" providerId="LiveId" clId="{A0874133-0856-4927-94D1-CAA4BE058661}" dt="2024-11-25T20:48:49.826" v="3038" actId="113"/>
          <ac:spMkLst>
            <pc:docMk/>
            <pc:sldMk cId="3699184058" sldId="281"/>
            <ac:spMk id="3" creationId="{B639F37A-EF35-D982-7D73-C08173598191}"/>
          </ac:spMkLst>
        </pc:spChg>
      </pc:sldChg>
      <pc:sldChg chg="delSp modSp new mod">
        <pc:chgData name="Μαριαννα Κουρτεση" userId="c132459e28d848bf" providerId="LiveId" clId="{A0874133-0856-4927-94D1-CAA4BE058661}" dt="2024-11-25T20:48:49.619" v="3037" actId="113"/>
        <pc:sldMkLst>
          <pc:docMk/>
          <pc:sldMk cId="3161692952" sldId="286"/>
        </pc:sldMkLst>
        <pc:spChg chg="del">
          <ac:chgData name="Μαριαννα Κουρτεση" userId="c132459e28d848bf" providerId="LiveId" clId="{A0874133-0856-4927-94D1-CAA4BE058661}" dt="2024-11-25T20:18:46.701" v="1015" actId="21"/>
          <ac:spMkLst>
            <pc:docMk/>
            <pc:sldMk cId="3161692952" sldId="286"/>
            <ac:spMk id="2" creationId="{E16C9D92-5AE1-3873-A90A-22334F62C2D7}"/>
          </ac:spMkLst>
        </pc:spChg>
        <pc:spChg chg="mod">
          <ac:chgData name="Μαριαννα Κουρτεση" userId="c132459e28d848bf" providerId="LiveId" clId="{A0874133-0856-4927-94D1-CAA4BE058661}" dt="2024-11-25T20:48:49.619" v="3037" actId="113"/>
          <ac:spMkLst>
            <pc:docMk/>
            <pc:sldMk cId="3161692952" sldId="286"/>
            <ac:spMk id="3" creationId="{C547223B-4B08-F234-4897-A0672A63C2F5}"/>
          </ac:spMkLst>
        </pc:spChg>
      </pc:sldChg>
      <pc:sldChg chg="delSp modSp new mod">
        <pc:chgData name="Μαριαννα Κουρτεση" userId="c132459e28d848bf" providerId="LiveId" clId="{A0874133-0856-4927-94D1-CAA4BE058661}" dt="2024-11-25T20:48:49.130" v="3036" actId="113"/>
        <pc:sldMkLst>
          <pc:docMk/>
          <pc:sldMk cId="3913782597" sldId="287"/>
        </pc:sldMkLst>
        <pc:spChg chg="del">
          <ac:chgData name="Μαριαννα Κουρτεση" userId="c132459e28d848bf" providerId="LiveId" clId="{A0874133-0856-4927-94D1-CAA4BE058661}" dt="2024-11-25T20:33:30.588" v="1995" actId="21"/>
          <ac:spMkLst>
            <pc:docMk/>
            <pc:sldMk cId="3913782597" sldId="287"/>
            <ac:spMk id="2" creationId="{1A4ABA0D-E0C6-2365-20C7-0F67792CD4AE}"/>
          </ac:spMkLst>
        </pc:spChg>
        <pc:spChg chg="mod">
          <ac:chgData name="Μαριαννα Κουρτεση" userId="c132459e28d848bf" providerId="LiveId" clId="{A0874133-0856-4927-94D1-CAA4BE058661}" dt="2024-11-25T20:48:49.130" v="3036" actId="113"/>
          <ac:spMkLst>
            <pc:docMk/>
            <pc:sldMk cId="3913782597" sldId="287"/>
            <ac:spMk id="3" creationId="{EAD37DF9-4039-B704-346B-076514CE058E}"/>
          </ac:spMkLst>
        </pc:spChg>
      </pc:sldChg>
      <pc:sldChg chg="delSp modSp new mod">
        <pc:chgData name="Μαριαννα Κουρτεση" userId="c132459e28d848bf" providerId="LiveId" clId="{A0874133-0856-4927-94D1-CAA4BE058661}" dt="2024-11-25T20:49:36.988" v="3051" actId="20577"/>
        <pc:sldMkLst>
          <pc:docMk/>
          <pc:sldMk cId="3841080761" sldId="288"/>
        </pc:sldMkLst>
        <pc:spChg chg="del">
          <ac:chgData name="Μαριαννα Κουρτεση" userId="c132459e28d848bf" providerId="LiveId" clId="{A0874133-0856-4927-94D1-CAA4BE058661}" dt="2024-11-25T20:40:16.244" v="2594" actId="21"/>
          <ac:spMkLst>
            <pc:docMk/>
            <pc:sldMk cId="3841080761" sldId="288"/>
            <ac:spMk id="2" creationId="{99C0E7A5-7FF6-AF79-EE9D-38E739388575}"/>
          </ac:spMkLst>
        </pc:spChg>
        <pc:spChg chg="mod">
          <ac:chgData name="Μαριαννα Κουρτεση" userId="c132459e28d848bf" providerId="LiveId" clId="{A0874133-0856-4927-94D1-CAA4BE058661}" dt="2024-11-25T20:49:36.988" v="3051" actId="20577"/>
          <ac:spMkLst>
            <pc:docMk/>
            <pc:sldMk cId="3841080761" sldId="288"/>
            <ac:spMk id="3" creationId="{6792147A-FD9C-EA14-FCBF-50CEFB6169D0}"/>
          </ac:spMkLst>
        </pc:spChg>
      </pc:sldChg>
      <pc:sldChg chg="delSp modSp new mod">
        <pc:chgData name="Μαριαννα Κουρτεση" userId="c132459e28d848bf" providerId="LiveId" clId="{A0874133-0856-4927-94D1-CAA4BE058661}" dt="2024-11-25T21:05:21.629" v="3767" actId="20577"/>
        <pc:sldMkLst>
          <pc:docMk/>
          <pc:sldMk cId="747921922" sldId="289"/>
        </pc:sldMkLst>
        <pc:spChg chg="del">
          <ac:chgData name="Μαριαννα Κουρτεση" userId="c132459e28d848bf" providerId="LiveId" clId="{A0874133-0856-4927-94D1-CAA4BE058661}" dt="2024-11-25T20:50:33.643" v="3053" actId="21"/>
          <ac:spMkLst>
            <pc:docMk/>
            <pc:sldMk cId="747921922" sldId="289"/>
            <ac:spMk id="2" creationId="{81F861F6-723A-78A8-D2F3-517D2140F022}"/>
          </ac:spMkLst>
        </pc:spChg>
        <pc:spChg chg="mod">
          <ac:chgData name="Μαριαννα Κουρτεση" userId="c132459e28d848bf" providerId="LiveId" clId="{A0874133-0856-4927-94D1-CAA4BE058661}" dt="2024-11-25T21:05:21.629" v="3767" actId="20577"/>
          <ac:spMkLst>
            <pc:docMk/>
            <pc:sldMk cId="747921922" sldId="289"/>
            <ac:spMk id="3" creationId="{93395FFB-7595-AE01-0C08-68C13214E2B5}"/>
          </ac:spMkLst>
        </pc:spChg>
      </pc:sldChg>
      <pc:sldChg chg="delSp modSp new mod">
        <pc:chgData name="Μαριαννα Κουρτεση" userId="c132459e28d848bf" providerId="LiveId" clId="{A0874133-0856-4927-94D1-CAA4BE058661}" dt="2024-11-25T21:15:00.970" v="4754" actId="113"/>
        <pc:sldMkLst>
          <pc:docMk/>
          <pc:sldMk cId="800336216" sldId="290"/>
        </pc:sldMkLst>
        <pc:spChg chg="del">
          <ac:chgData name="Μαριαννα Κουρτεση" userId="c132459e28d848bf" providerId="LiveId" clId="{A0874133-0856-4927-94D1-CAA4BE058661}" dt="2024-11-25T21:05:32.309" v="3769" actId="21"/>
          <ac:spMkLst>
            <pc:docMk/>
            <pc:sldMk cId="800336216" sldId="290"/>
            <ac:spMk id="2" creationId="{8A47B0EE-5B6B-A3AE-D36A-76E66ACDABC1}"/>
          </ac:spMkLst>
        </pc:spChg>
        <pc:spChg chg="mod">
          <ac:chgData name="Μαριαννα Κουρτεση" userId="c132459e28d848bf" providerId="LiveId" clId="{A0874133-0856-4927-94D1-CAA4BE058661}" dt="2024-11-25T21:15:00.970" v="4754" actId="113"/>
          <ac:spMkLst>
            <pc:docMk/>
            <pc:sldMk cId="800336216" sldId="290"/>
            <ac:spMk id="3" creationId="{6AEEBF18-B08C-E5FC-3FB9-FB5A62E8111B}"/>
          </ac:spMkLst>
        </pc:spChg>
      </pc:sldChg>
      <pc:sldChg chg="delSp modSp new mod">
        <pc:chgData name="Μαριαννα Κουρτεση" userId="c132459e28d848bf" providerId="LiveId" clId="{A0874133-0856-4927-94D1-CAA4BE058661}" dt="2024-12-01T19:27:53.861" v="5462" actId="20577"/>
        <pc:sldMkLst>
          <pc:docMk/>
          <pc:sldMk cId="856155077" sldId="291"/>
        </pc:sldMkLst>
        <pc:spChg chg="del">
          <ac:chgData name="Μαριαννα Κουρτεση" userId="c132459e28d848bf" providerId="LiveId" clId="{A0874133-0856-4927-94D1-CAA4BE058661}" dt="2024-12-01T19:16:46.778" v="4756" actId="21"/>
          <ac:spMkLst>
            <pc:docMk/>
            <pc:sldMk cId="856155077" sldId="291"/>
            <ac:spMk id="2" creationId="{ACA78A8D-0322-2F12-62C1-ED60C00113E2}"/>
          </ac:spMkLst>
        </pc:spChg>
        <pc:spChg chg="mod">
          <ac:chgData name="Μαριαννα Κουρτεση" userId="c132459e28d848bf" providerId="LiveId" clId="{A0874133-0856-4927-94D1-CAA4BE058661}" dt="2024-12-01T19:27:53.861" v="5462" actId="20577"/>
          <ac:spMkLst>
            <pc:docMk/>
            <pc:sldMk cId="856155077" sldId="291"/>
            <ac:spMk id="3" creationId="{481D462E-C757-0B33-4AAA-35332252E70C}"/>
          </ac:spMkLst>
        </pc:spChg>
      </pc:sldChg>
      <pc:sldChg chg="delSp modSp new mod">
        <pc:chgData name="Μαριαννα Κουρτεση" userId="c132459e28d848bf" providerId="LiveId" clId="{A0874133-0856-4927-94D1-CAA4BE058661}" dt="2024-12-01T19:37:39.266" v="6311" actId="1076"/>
        <pc:sldMkLst>
          <pc:docMk/>
          <pc:sldMk cId="1328690606" sldId="292"/>
        </pc:sldMkLst>
        <pc:spChg chg="del">
          <ac:chgData name="Μαριαννα Κουρτεση" userId="c132459e28d848bf" providerId="LiveId" clId="{A0874133-0856-4927-94D1-CAA4BE058661}" dt="2024-12-01T19:28:15.685" v="5464" actId="21"/>
          <ac:spMkLst>
            <pc:docMk/>
            <pc:sldMk cId="1328690606" sldId="292"/>
            <ac:spMk id="2" creationId="{12E66E33-E766-AB1D-C9C3-B3830DF5292A}"/>
          </ac:spMkLst>
        </pc:spChg>
        <pc:spChg chg="mod">
          <ac:chgData name="Μαριαννα Κουρτεση" userId="c132459e28d848bf" providerId="LiveId" clId="{A0874133-0856-4927-94D1-CAA4BE058661}" dt="2024-12-01T19:37:39.266" v="6311" actId="1076"/>
          <ac:spMkLst>
            <pc:docMk/>
            <pc:sldMk cId="1328690606" sldId="292"/>
            <ac:spMk id="3" creationId="{761C620B-873E-1759-36E8-CD98CF921919}"/>
          </ac:spMkLst>
        </pc:spChg>
      </pc:sldChg>
      <pc:sldChg chg="delSp modSp new mod">
        <pc:chgData name="Μαριαννα Κουρτεση" userId="c132459e28d848bf" providerId="LiveId" clId="{A0874133-0856-4927-94D1-CAA4BE058661}" dt="2024-12-01T19:44:51.339" v="6639" actId="20577"/>
        <pc:sldMkLst>
          <pc:docMk/>
          <pc:sldMk cId="129618177" sldId="293"/>
        </pc:sldMkLst>
        <pc:spChg chg="del">
          <ac:chgData name="Μαριαννα Κουρτεση" userId="c132459e28d848bf" providerId="LiveId" clId="{A0874133-0856-4927-94D1-CAA4BE058661}" dt="2024-12-01T19:38:47.840" v="6313" actId="21"/>
          <ac:spMkLst>
            <pc:docMk/>
            <pc:sldMk cId="129618177" sldId="293"/>
            <ac:spMk id="2" creationId="{A6879FDB-37E2-7EE1-A07B-309C93E527C3}"/>
          </ac:spMkLst>
        </pc:spChg>
        <pc:spChg chg="mod">
          <ac:chgData name="Μαριαννα Κουρτεση" userId="c132459e28d848bf" providerId="LiveId" clId="{A0874133-0856-4927-94D1-CAA4BE058661}" dt="2024-12-01T19:44:51.339" v="6639" actId="20577"/>
          <ac:spMkLst>
            <pc:docMk/>
            <pc:sldMk cId="129618177" sldId="293"/>
            <ac:spMk id="3" creationId="{2F930EF8-4231-E4F0-B73D-9C6615B365C1}"/>
          </ac:spMkLst>
        </pc:spChg>
      </pc:sldChg>
      <pc:sldChg chg="delSp modSp new mod">
        <pc:chgData name="Μαριαννα Κουρτεση" userId="c132459e28d848bf" providerId="LiveId" clId="{A0874133-0856-4927-94D1-CAA4BE058661}" dt="2024-12-01T19:52:08.532" v="6901" actId="113"/>
        <pc:sldMkLst>
          <pc:docMk/>
          <pc:sldMk cId="1509428731" sldId="294"/>
        </pc:sldMkLst>
        <pc:spChg chg="del">
          <ac:chgData name="Μαριαννα Κουρτεση" userId="c132459e28d848bf" providerId="LiveId" clId="{A0874133-0856-4927-94D1-CAA4BE058661}" dt="2024-12-01T19:46:05.523" v="6641" actId="21"/>
          <ac:spMkLst>
            <pc:docMk/>
            <pc:sldMk cId="1509428731" sldId="294"/>
            <ac:spMk id="2" creationId="{BE7EA4A5-377C-E8AC-318D-43CC6BDFA426}"/>
          </ac:spMkLst>
        </pc:spChg>
        <pc:spChg chg="mod">
          <ac:chgData name="Μαριαννα Κουρτεση" userId="c132459e28d848bf" providerId="LiveId" clId="{A0874133-0856-4927-94D1-CAA4BE058661}" dt="2024-12-01T19:52:08.532" v="6901" actId="113"/>
          <ac:spMkLst>
            <pc:docMk/>
            <pc:sldMk cId="1509428731" sldId="294"/>
            <ac:spMk id="3" creationId="{87F0B6F3-B048-6105-45D6-203FD8DD39FE}"/>
          </ac:spMkLst>
        </pc:spChg>
      </pc:sldChg>
      <pc:sldChg chg="delSp modSp new mod">
        <pc:chgData name="Μαριαννα Κουρτεση" userId="c132459e28d848bf" providerId="LiveId" clId="{A0874133-0856-4927-94D1-CAA4BE058661}" dt="2024-12-01T19:58:12.155" v="7092" actId="20577"/>
        <pc:sldMkLst>
          <pc:docMk/>
          <pc:sldMk cId="2875306248" sldId="295"/>
        </pc:sldMkLst>
        <pc:spChg chg="del">
          <ac:chgData name="Μαριαννα Κουρτεση" userId="c132459e28d848bf" providerId="LiveId" clId="{A0874133-0856-4927-94D1-CAA4BE058661}" dt="2024-12-01T19:53:04.356" v="6903" actId="21"/>
          <ac:spMkLst>
            <pc:docMk/>
            <pc:sldMk cId="2875306248" sldId="295"/>
            <ac:spMk id="2" creationId="{D5067969-4050-131A-F09A-34D20C2BA538}"/>
          </ac:spMkLst>
        </pc:spChg>
        <pc:spChg chg="mod">
          <ac:chgData name="Μαριαννα Κουρτεση" userId="c132459e28d848bf" providerId="LiveId" clId="{A0874133-0856-4927-94D1-CAA4BE058661}" dt="2024-12-01T19:58:12.155" v="7092" actId="20577"/>
          <ac:spMkLst>
            <pc:docMk/>
            <pc:sldMk cId="2875306248" sldId="295"/>
            <ac:spMk id="3" creationId="{C1547A44-DCFF-CB86-1276-730DBB7A34F2}"/>
          </ac:spMkLst>
        </pc:spChg>
      </pc:sldChg>
      <pc:sldChg chg="delSp modSp new mod">
        <pc:chgData name="Μαριαννα Κουρτεση" userId="c132459e28d848bf" providerId="LiveId" clId="{A0874133-0856-4927-94D1-CAA4BE058661}" dt="2024-12-01T20:03:07.011" v="7303" actId="1076"/>
        <pc:sldMkLst>
          <pc:docMk/>
          <pc:sldMk cId="3760327517" sldId="296"/>
        </pc:sldMkLst>
        <pc:spChg chg="del">
          <ac:chgData name="Μαριαννα Κουρτεση" userId="c132459e28d848bf" providerId="LiveId" clId="{A0874133-0856-4927-94D1-CAA4BE058661}" dt="2024-12-01T19:58:18.394" v="7094" actId="21"/>
          <ac:spMkLst>
            <pc:docMk/>
            <pc:sldMk cId="3760327517" sldId="296"/>
            <ac:spMk id="2" creationId="{62E5059A-BCE8-C6C1-0074-DB41BC5CAFC5}"/>
          </ac:spMkLst>
        </pc:spChg>
        <pc:spChg chg="mod">
          <ac:chgData name="Μαριαννα Κουρτεση" userId="c132459e28d848bf" providerId="LiveId" clId="{A0874133-0856-4927-94D1-CAA4BE058661}" dt="2024-12-01T20:03:07.011" v="7303" actId="1076"/>
          <ac:spMkLst>
            <pc:docMk/>
            <pc:sldMk cId="3760327517" sldId="296"/>
            <ac:spMk id="3" creationId="{A23E37A8-0EC5-9B41-A99B-E803C37D379F}"/>
          </ac:spMkLst>
        </pc:spChg>
      </pc:sldChg>
      <pc:sldChg chg="delSp modSp new mod">
        <pc:chgData name="Μαριαννα Κουρτεση" userId="c132459e28d848bf" providerId="LiveId" clId="{A0874133-0856-4927-94D1-CAA4BE058661}" dt="2024-12-01T20:09:07.990" v="7531" actId="20577"/>
        <pc:sldMkLst>
          <pc:docMk/>
          <pc:sldMk cId="1369805694" sldId="297"/>
        </pc:sldMkLst>
        <pc:spChg chg="del">
          <ac:chgData name="Μαριαννα Κουρτεση" userId="c132459e28d848bf" providerId="LiveId" clId="{A0874133-0856-4927-94D1-CAA4BE058661}" dt="2024-12-01T20:03:14.111" v="7305" actId="21"/>
          <ac:spMkLst>
            <pc:docMk/>
            <pc:sldMk cId="1369805694" sldId="297"/>
            <ac:spMk id="2" creationId="{7DD29065-DC3C-D4AD-9A86-DB88A94CCB5D}"/>
          </ac:spMkLst>
        </pc:spChg>
        <pc:spChg chg="mod">
          <ac:chgData name="Μαριαννα Κουρτεση" userId="c132459e28d848bf" providerId="LiveId" clId="{A0874133-0856-4927-94D1-CAA4BE058661}" dt="2024-12-01T20:09:07.990" v="7531" actId="20577"/>
          <ac:spMkLst>
            <pc:docMk/>
            <pc:sldMk cId="1369805694" sldId="297"/>
            <ac:spMk id="3" creationId="{01B07F43-C193-F6C0-7240-ED3298C33AD5}"/>
          </ac:spMkLst>
        </pc:spChg>
      </pc:sldChg>
      <pc:sldChg chg="delSp modSp new mod">
        <pc:chgData name="Μαριαννα Κουρτεση" userId="c132459e28d848bf" providerId="LiveId" clId="{A0874133-0856-4927-94D1-CAA4BE058661}" dt="2024-12-01T20:12:59.355" v="7737" actId="1076"/>
        <pc:sldMkLst>
          <pc:docMk/>
          <pc:sldMk cId="565603746" sldId="298"/>
        </pc:sldMkLst>
        <pc:spChg chg="del">
          <ac:chgData name="Μαριαννα Κουρτεση" userId="c132459e28d848bf" providerId="LiveId" clId="{A0874133-0856-4927-94D1-CAA4BE058661}" dt="2024-12-01T20:09:20.116" v="7533" actId="21"/>
          <ac:spMkLst>
            <pc:docMk/>
            <pc:sldMk cId="565603746" sldId="298"/>
            <ac:spMk id="2" creationId="{36BC47F4-DEE4-2D89-5F76-5AB9245F2381}"/>
          </ac:spMkLst>
        </pc:spChg>
        <pc:spChg chg="mod">
          <ac:chgData name="Μαριαννα Κουρτεση" userId="c132459e28d848bf" providerId="LiveId" clId="{A0874133-0856-4927-94D1-CAA4BE058661}" dt="2024-12-01T20:12:59.355" v="7737" actId="1076"/>
          <ac:spMkLst>
            <pc:docMk/>
            <pc:sldMk cId="565603746" sldId="298"/>
            <ac:spMk id="3" creationId="{BDBF83C1-23C6-D5CF-C6DB-5442A83A1112}"/>
          </ac:spMkLst>
        </pc:spChg>
      </pc:sldChg>
      <pc:sldChg chg="delSp modSp new mod">
        <pc:chgData name="Μαριαννα Κουρτεση" userId="c132459e28d848bf" providerId="LiveId" clId="{A0874133-0856-4927-94D1-CAA4BE058661}" dt="2024-12-01T20:17:44.682" v="7946" actId="1076"/>
        <pc:sldMkLst>
          <pc:docMk/>
          <pc:sldMk cId="3989300247" sldId="299"/>
        </pc:sldMkLst>
        <pc:spChg chg="del">
          <ac:chgData name="Μαριαννα Κουρτεση" userId="c132459e28d848bf" providerId="LiveId" clId="{A0874133-0856-4927-94D1-CAA4BE058661}" dt="2024-12-01T20:13:05.248" v="7739" actId="21"/>
          <ac:spMkLst>
            <pc:docMk/>
            <pc:sldMk cId="3989300247" sldId="299"/>
            <ac:spMk id="2" creationId="{2A64CD5E-D9EF-840F-9DBA-9C9306F310F1}"/>
          </ac:spMkLst>
        </pc:spChg>
        <pc:spChg chg="mod">
          <ac:chgData name="Μαριαννα Κουρτεση" userId="c132459e28d848bf" providerId="LiveId" clId="{A0874133-0856-4927-94D1-CAA4BE058661}" dt="2024-12-01T20:17:44.682" v="7946" actId="1076"/>
          <ac:spMkLst>
            <pc:docMk/>
            <pc:sldMk cId="3989300247" sldId="299"/>
            <ac:spMk id="3" creationId="{D9E90843-267E-DD81-D197-FAC7EF004D64}"/>
          </ac:spMkLst>
        </pc:spChg>
      </pc:sldChg>
      <pc:sldChg chg="delSp modSp new mod">
        <pc:chgData name="Μαριαννα Κουρτεση" userId="c132459e28d848bf" providerId="LiveId" clId="{A0874133-0856-4927-94D1-CAA4BE058661}" dt="2024-12-01T20:21:38.063" v="8050" actId="20577"/>
        <pc:sldMkLst>
          <pc:docMk/>
          <pc:sldMk cId="3667279922" sldId="300"/>
        </pc:sldMkLst>
        <pc:spChg chg="del">
          <ac:chgData name="Μαριαννα Κουρτεση" userId="c132459e28d848bf" providerId="LiveId" clId="{A0874133-0856-4927-94D1-CAA4BE058661}" dt="2024-12-01T20:17:58.675" v="7948" actId="21"/>
          <ac:spMkLst>
            <pc:docMk/>
            <pc:sldMk cId="3667279922" sldId="300"/>
            <ac:spMk id="2" creationId="{EDB5E22F-E0F9-258F-489B-F86B069747F5}"/>
          </ac:spMkLst>
        </pc:spChg>
        <pc:spChg chg="mod">
          <ac:chgData name="Μαριαννα Κουρτεση" userId="c132459e28d848bf" providerId="LiveId" clId="{A0874133-0856-4927-94D1-CAA4BE058661}" dt="2024-12-01T20:21:38.063" v="8050" actId="20577"/>
          <ac:spMkLst>
            <pc:docMk/>
            <pc:sldMk cId="3667279922" sldId="300"/>
            <ac:spMk id="3" creationId="{2B11EFF7-C028-8D62-7904-56E2604EF8E7}"/>
          </ac:spMkLst>
        </pc:spChg>
      </pc:sldChg>
      <pc:sldChg chg="delSp modSp new mod">
        <pc:chgData name="Μαριαννα Κουρτεση" userId="c132459e28d848bf" providerId="LiveId" clId="{A0874133-0856-4927-94D1-CAA4BE058661}" dt="2024-12-01T20:26:11.926" v="8264" actId="20577"/>
        <pc:sldMkLst>
          <pc:docMk/>
          <pc:sldMk cId="2287449740" sldId="301"/>
        </pc:sldMkLst>
        <pc:spChg chg="del">
          <ac:chgData name="Μαριαννα Κουρτεση" userId="c132459e28d848bf" providerId="LiveId" clId="{A0874133-0856-4927-94D1-CAA4BE058661}" dt="2024-12-01T20:21:45.881" v="8052" actId="21"/>
          <ac:spMkLst>
            <pc:docMk/>
            <pc:sldMk cId="2287449740" sldId="301"/>
            <ac:spMk id="2" creationId="{D6B3B1E0-238B-ADB9-BDEF-9104E0BFDDE7}"/>
          </ac:spMkLst>
        </pc:spChg>
        <pc:spChg chg="mod">
          <ac:chgData name="Μαριαννα Κουρτεση" userId="c132459e28d848bf" providerId="LiveId" clId="{A0874133-0856-4927-94D1-CAA4BE058661}" dt="2024-12-01T20:26:11.926" v="8264" actId="20577"/>
          <ac:spMkLst>
            <pc:docMk/>
            <pc:sldMk cId="2287449740" sldId="301"/>
            <ac:spMk id="3" creationId="{C1D3FA76-AD57-D4B2-AC6E-D3127FD405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9311096-A88A-484F-8285-E24520B1D3AE}" type="datetime1">
              <a:rPr lang="el-GR" smtClean="0"/>
              <a:t>1/12/2024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l-GR"/>
              <a:pPr algn="r" rtl="0"/>
              <a:t>‹#›</a:t>
            </a:fld>
            <a:endParaRPr lang="el-G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7C484DDA-5537-4912-91DA-7CE85C8192C2}" type="datetime1">
              <a:rPr lang="el-GR" smtClean="0"/>
              <a:pPr/>
              <a:t>1/12/2024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l-GR" smtClean="0"/>
              <a:pPr/>
              <a:t>‹#›</a:t>
            </a:fld>
            <a:endParaRPr lang="el-G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61351F-DBB1-4664-ADA9-83BC7CB8848D}" type="slidenum">
              <a:rPr lang="el-GR" smtClean="0"/>
              <a:pPr/>
              <a:t>1</a:t>
            </a:fld>
            <a:endParaRPr lang="el-GR" dirty="0"/>
          </a:p>
        </p:txBody>
      </p:sp>
    </p:spTree>
    <p:extLst>
      <p:ext uri="{BB962C8B-B14F-4D97-AF65-F5344CB8AC3E}">
        <p14:creationId xmlns:p14="http://schemas.microsoft.com/office/powerpoint/2010/main" val="58731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A86E767F-84A1-48D3-A9F9-47BB89B7E6AA}" type="datetime1">
              <a:rPr lang="el-GR" smtClean="0"/>
              <a:pPr/>
              <a:t>1/12/2024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FC14B2A4-2D51-480A-9D3C-6118699316A6}" type="datetime1">
              <a:rPr lang="el-GR" smtClean="0"/>
              <a:pPr/>
              <a:t>1/12/2024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752014" y="381000"/>
            <a:ext cx="1904998" cy="57912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E779AA21-2C7D-4933-A259-3C135856AB93}" type="datetime1">
              <a:rPr lang="el-GR" smtClean="0"/>
              <a:pPr/>
              <a:t>1/12/2024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11CA5C20-222D-493B-BE10-686FC2316150}" type="datetime1">
              <a:rPr lang="el-GR" smtClean="0"/>
              <a:pPr/>
              <a:t>1/12/2024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0ADB222C-A4AF-4D28-9615-9E6699B8647A}" type="datetime1">
              <a:rPr lang="el-GR" smtClean="0"/>
              <a:pPr/>
              <a:t>1/12/2024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lgn="l" rtl="0">
              <a:defRPr sz="1100"/>
            </a:lvl1pPr>
          </a:lstStyle>
          <a:p>
            <a:fld id="{7ACE4FE2-8DB1-4644-A182-C529450E64C7}" type="datetime1">
              <a:rPr lang="el-GR" smtClean="0"/>
              <a:pPr/>
              <a:t>1/12/2024</a:t>
            </a:fld>
            <a:endParaRPr lang="el-GR" dirty="0"/>
          </a:p>
        </p:txBody>
      </p:sp>
      <p:sp>
        <p:nvSpPr>
          <p:cNvPr id="6" name="Σύμβολο κράτησης θέσης υποσέλιδου 5"/>
          <p:cNvSpPr>
            <a:spLocks noGrp="1"/>
          </p:cNvSpPr>
          <p:nvPr>
            <p:ph type="ftr" sz="quarter" idx="11"/>
          </p:nvPr>
        </p:nvSpPr>
        <p:spPr/>
        <p:txBody>
          <a:bodyPr rtlCol="0"/>
          <a:lstStyle>
            <a:lvl1pPr algn="ctr" rtl="0">
              <a:defRPr sz="1100"/>
            </a:lvl1pPr>
          </a:lstStyle>
          <a:p>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lvl1pPr algn="l" rtl="0">
              <a:defRPr sz="1100"/>
            </a:lvl1pPr>
          </a:lstStyle>
          <a:p>
            <a:fld id="{E3C82E9F-32AD-4AA2-B713-94279ACC9C7A}" type="datetime1">
              <a:rPr lang="el-GR" smtClean="0"/>
              <a:pPr/>
              <a:t>1/12/2024</a:t>
            </a:fld>
            <a:endParaRPr lang="el-GR" dirty="0"/>
          </a:p>
        </p:txBody>
      </p:sp>
      <p:sp>
        <p:nvSpPr>
          <p:cNvPr id="8" name="Σύμβολο κράτησης θέσης υποσέλιδου 7"/>
          <p:cNvSpPr>
            <a:spLocks noGrp="1"/>
          </p:cNvSpPr>
          <p:nvPr>
            <p:ph type="ftr" sz="quarter" idx="11"/>
          </p:nvPr>
        </p:nvSpPr>
        <p:spPr/>
        <p:txBody>
          <a:bodyPr rtlCol="0"/>
          <a:lstStyle>
            <a:lvl1pPr algn="ctr" rtl="0">
              <a:defRPr sz="1100"/>
            </a:lvl1pPr>
          </a:lstStyle>
          <a:p>
            <a:endParaRPr lang="el-GR" dirty="0"/>
          </a:p>
        </p:txBody>
      </p:sp>
      <p:sp>
        <p:nvSpPr>
          <p:cNvPr id="9" name="Σύμβολο κράτησης θέσης αριθμού διαφάνειας 8"/>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lvl1pPr algn="l" rtl="0">
              <a:defRPr sz="1100"/>
            </a:lvl1pPr>
          </a:lstStyle>
          <a:p>
            <a:fld id="{63550A96-961B-4024-ABAC-73A656994B28}" type="datetime1">
              <a:rPr lang="el-GR" smtClean="0"/>
              <a:pPr/>
              <a:t>1/12/2024</a:t>
            </a:fld>
            <a:endParaRPr lang="el-GR" dirty="0"/>
          </a:p>
        </p:txBody>
      </p:sp>
      <p:sp>
        <p:nvSpPr>
          <p:cNvPr id="4" name="Σύμβολο κράτησης θέσης υποσέλιδου 3"/>
          <p:cNvSpPr>
            <a:spLocks noGrp="1"/>
          </p:cNvSpPr>
          <p:nvPr>
            <p:ph type="ftr" sz="quarter" idx="11"/>
          </p:nvPr>
        </p:nvSpPr>
        <p:spPr/>
        <p:txBody>
          <a:bodyPr rtlCol="0"/>
          <a:lstStyle>
            <a:lvl1pPr algn="ctr" rtl="0">
              <a:defRPr sz="1100"/>
            </a:lvl1pPr>
          </a:lstStyle>
          <a:p>
            <a:endParaRPr lang="el-GR" dirty="0"/>
          </a:p>
        </p:txBody>
      </p:sp>
      <p:sp>
        <p:nvSpPr>
          <p:cNvPr id="5" name="Σύμβολο κράτησης θέσης αριθμού διαφάνειας 4"/>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lgn="l" rtl="0">
              <a:defRPr sz="1100"/>
            </a:lvl1pPr>
          </a:lstStyle>
          <a:p>
            <a:fld id="{DB7FE0A4-C683-453D-B730-8E3D7E0EF005}" type="datetime1">
              <a:rPr lang="el-GR" smtClean="0"/>
              <a:pPr/>
              <a:t>1/12/2024</a:t>
            </a:fld>
            <a:endParaRPr lang="el-GR" dirty="0"/>
          </a:p>
        </p:txBody>
      </p:sp>
      <p:sp>
        <p:nvSpPr>
          <p:cNvPr id="3" name="Σύμβολο κράτησης θέσης υποσέλιδου 2"/>
          <p:cNvSpPr>
            <a:spLocks noGrp="1"/>
          </p:cNvSpPr>
          <p:nvPr>
            <p:ph type="ftr" sz="quarter" idx="11"/>
          </p:nvPr>
        </p:nvSpPr>
        <p:spPr/>
        <p:txBody>
          <a:bodyPr rtlCol="0"/>
          <a:lstStyle>
            <a:lvl1pPr algn="ctr" rtl="0">
              <a:defRPr sz="1100"/>
            </a:lvl1pPr>
          </a:lstStyle>
          <a:p>
            <a:endParaRPr lang="el-GR" dirty="0"/>
          </a:p>
        </p:txBody>
      </p:sp>
      <p:sp>
        <p:nvSpPr>
          <p:cNvPr id="4" name="Σύμβολο κράτησης θέσης αριθμού διαφάνειας 3"/>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lgn="l" rtl="0">
              <a:defRPr sz="1100"/>
            </a:lvl1pPr>
          </a:lstStyle>
          <a:p>
            <a:fld id="{D411E6F5-6FD0-4563-B2E5-5C92B75F4B5C}" type="datetime1">
              <a:rPr lang="el-GR" smtClean="0"/>
              <a:pPr/>
              <a:t>1/12/2024</a:t>
            </a:fld>
            <a:endParaRPr lang="el-GR" dirty="0"/>
          </a:p>
        </p:txBody>
      </p:sp>
      <p:sp>
        <p:nvSpPr>
          <p:cNvPr id="6" name="Σύμβολο κράτησης θέσης υποσέλιδου 5"/>
          <p:cNvSpPr>
            <a:spLocks noGrp="1"/>
          </p:cNvSpPr>
          <p:nvPr>
            <p:ph type="ftr" sz="quarter" idx="11"/>
          </p:nvPr>
        </p:nvSpPr>
        <p:spPr/>
        <p:txBody>
          <a:bodyPr rtlCol="0"/>
          <a:lstStyle>
            <a:lvl1pPr algn="ctr" rtl="0">
              <a:defRPr sz="1100"/>
            </a:lvl1pPr>
          </a:lstStyle>
          <a:p>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Σύμβολο κράτησης θέσης τίτλου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Σύμβολο κράτησης θέσης ημερομηνίας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33AE00B0-3D40-461F-B92F-912B0424054E}" type="datetime1">
              <a:rPr lang="el-GR" smtClean="0"/>
              <a:pPr/>
              <a:t>1/12/2024</a:t>
            </a:fld>
            <a:endParaRPr lang="el-GR" dirty="0"/>
          </a:p>
        </p:txBody>
      </p:sp>
      <p:sp>
        <p:nvSpPr>
          <p:cNvPr id="5" name="Σύμβολο κράτησης θέσης υποσέλιδου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3814" y="2590800"/>
            <a:ext cx="3288430" cy="838200"/>
          </a:xfrm>
        </p:spPr>
        <p:txBody>
          <a:bodyPr rtlCol="0">
            <a:normAutofit/>
          </a:bodyPr>
          <a:lstStyle/>
          <a:p>
            <a:pPr rtl="0"/>
            <a:r>
              <a:rPr lang="el-GR" sz="3200" b="1" dirty="0">
                <a:latin typeface="Palatino Linotype" panose="02040502050505030304" pitchFamily="18" charset="0"/>
              </a:rPr>
              <a:t>ΕΝΟΤΗΤΑ 6</a:t>
            </a:r>
          </a:p>
        </p:txBody>
      </p:sp>
      <p:sp>
        <p:nvSpPr>
          <p:cNvPr id="3" name="Υπότιτλος 2"/>
          <p:cNvSpPr>
            <a:spLocks noGrp="1"/>
          </p:cNvSpPr>
          <p:nvPr>
            <p:ph type="subTitle" idx="1"/>
          </p:nvPr>
        </p:nvSpPr>
        <p:spPr>
          <a:xfrm>
            <a:off x="1293812" y="4267200"/>
            <a:ext cx="8833047" cy="1250032"/>
          </a:xfrm>
        </p:spPr>
        <p:txBody>
          <a:bodyPr rtlCol="0">
            <a:noAutofit/>
          </a:bodyPr>
          <a:lstStyle/>
          <a:p>
            <a:pPr rtl="0"/>
            <a:r>
              <a:rPr lang="el-GR" sz="2800" b="1" dirty="0">
                <a:latin typeface="Palatino Linotype" panose="02040502050505030304" pitchFamily="18" charset="0"/>
              </a:rPr>
              <a:t>Ο πρωταγόρειος μύθος: το δώρο του Δία</a:t>
            </a:r>
          </a:p>
          <a:p>
            <a:pPr rtl="0"/>
            <a:r>
              <a:rPr lang="el-GR" dirty="0">
                <a:latin typeface="Palatino Linotype" panose="02040502050505030304" pitchFamily="18" charset="0"/>
              </a:rPr>
              <a:t>Η πολιτική αρετή ως κοινή και αναγκαία ιδιότητα των ανθρώπων</a:t>
            </a:r>
            <a:endParaRPr lang="el-GR" b="1" dirty="0">
              <a:latin typeface="Palatino Linotype" panose="02040502050505030304" pitchFamily="18" charset="0"/>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E8D4B6-D8C4-DE4F-8AD6-5E595C02D50C}"/>
              </a:ext>
            </a:extLst>
          </p:cNvPr>
          <p:cNvSpPr>
            <a:spLocks noGrp="1"/>
          </p:cNvSpPr>
          <p:nvPr>
            <p:ph idx="1"/>
          </p:nvPr>
        </p:nvSpPr>
        <p:spPr>
          <a:xfrm>
            <a:off x="1293813" y="404664"/>
            <a:ext cx="10057184" cy="6048672"/>
          </a:xfrm>
        </p:spPr>
        <p:txBody>
          <a:bodyPr>
            <a:normAutofit lnSpcReduction="10000"/>
          </a:bodyPr>
          <a:lstStyle/>
          <a:p>
            <a:pPr marL="0" indent="0">
              <a:buNone/>
            </a:pPr>
            <a:r>
              <a:rPr lang="el-GR" sz="3200" b="1" dirty="0" err="1">
                <a:solidFill>
                  <a:srgbClr val="FF0000"/>
                </a:solidFill>
                <a:latin typeface="Palatino Linotype" panose="02040502050505030304" pitchFamily="18" charset="0"/>
              </a:rPr>
              <a:t>πολιτικὴν</a:t>
            </a:r>
            <a:r>
              <a:rPr lang="el-GR" sz="3200" b="1" dirty="0">
                <a:solidFill>
                  <a:srgbClr val="FF0000"/>
                </a:solidFill>
                <a:latin typeface="Palatino Linotype" panose="02040502050505030304" pitchFamily="18" charset="0"/>
              </a:rPr>
              <a:t> γὰρ </a:t>
            </a:r>
            <a:r>
              <a:rPr lang="el-GR" sz="3200" b="1" dirty="0" err="1">
                <a:solidFill>
                  <a:srgbClr val="FF0000"/>
                </a:solidFill>
                <a:latin typeface="Palatino Linotype" panose="02040502050505030304" pitchFamily="18" charset="0"/>
              </a:rPr>
              <a:t>τέχνην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οὔπω</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εἶχον</a:t>
            </a:r>
            <a:r>
              <a:rPr lang="el-GR" sz="3200" b="1" dirty="0">
                <a:solidFill>
                  <a:srgbClr val="FF0000"/>
                </a:solidFill>
                <a:latin typeface="Palatino Linotype" panose="02040502050505030304" pitchFamily="18" charset="0"/>
              </a:rPr>
              <a:t>, ἧς </a:t>
            </a:r>
            <a:r>
              <a:rPr lang="el-GR" sz="3200" b="1" dirty="0" err="1">
                <a:solidFill>
                  <a:srgbClr val="FF0000"/>
                </a:solidFill>
                <a:latin typeface="Palatino Linotype" panose="02040502050505030304" pitchFamily="18" charset="0"/>
              </a:rPr>
              <a:t>μέρος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πολεμική</a:t>
            </a:r>
            <a:endParaRPr lang="el-GR" sz="3200" dirty="0">
              <a:solidFill>
                <a:schemeClr val="tx2"/>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Ο Πρωταγόρας παρουσιάζει τον σημαντικότερο λόγο για τον οποίο οι άνθρωποι κινδύνευαν με αφανισμό από τα θηρία. Δε διέθεταν την πολιτική τέχνη, της οποίας μέρος αποτελεί η πολεμική. Ο σοφιστής εντάσσει την πολεμική τέχνη στην πολιτική, θεωρώντας ότι αυτή μπορεί να αναπτυχθεί μόνο σε πολιτικά οργανωμένες κοινωνίες. Δεν αναφέρεται δλδ στην ατομική μαχητική ικανότητα αλλά στην οργανωμένη μορφή πολέμου. Η ανάπτυξη της πολεμικής τέχνης προϋποθέτει την ύπαρξη μιας οργανωμένης κοινωνίας με θεσμούς, νόμους και κανόνες, άρχοντες και </a:t>
            </a:r>
            <a:r>
              <a:rPr lang="el-GR" dirty="0" err="1">
                <a:solidFill>
                  <a:schemeClr val="tx2"/>
                </a:solidFill>
                <a:latin typeface="Palatino Linotype" panose="02040502050505030304" pitchFamily="18" charset="0"/>
              </a:rPr>
              <a:t>αρχόμενους</a:t>
            </a:r>
            <a:r>
              <a:rPr lang="el-GR" dirty="0">
                <a:solidFill>
                  <a:schemeClr val="tx2"/>
                </a:solidFill>
                <a:latin typeface="Palatino Linotype" panose="02040502050505030304" pitchFamily="18" charset="0"/>
              </a:rPr>
              <a:t>, ώστε να αναπτυχθούν αρετές όπως στρατηγικές και διοικητικές ικανότητες, οργάνωση, συνεργασία και ομαδικό πνεύμα, πολεμικές τακτικές. Ακόμα προϋποθέτει την ύπαρξη πολιτιστικών επιτευγμάτων (υλικών και πνευματικών), τα οποία οι άνθρωποι θα υπερασπιστούν, σε περίπτωση αμυντικού πολέμου, ή θα διεκδικήσουν από άλλους, σε περίπτωση επιθετικού πολέμου. Όλες αυτές οι προϋποθέσεις μπορούν να υπάρξουν μόνο σε οργανωμένες πολιτικά κοινότητες.</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205134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547223B-4B08-F234-4897-A0672A63C2F5}"/>
              </a:ext>
            </a:extLst>
          </p:cNvPr>
          <p:cNvSpPr>
            <a:spLocks noGrp="1"/>
          </p:cNvSpPr>
          <p:nvPr>
            <p:ph idx="1"/>
          </p:nvPr>
        </p:nvSpPr>
        <p:spPr>
          <a:xfrm>
            <a:off x="909836" y="332656"/>
            <a:ext cx="10585176" cy="6336704"/>
          </a:xfrm>
        </p:spPr>
        <p:txBody>
          <a:bodyPr>
            <a:normAutofit lnSpcReduction="10000"/>
          </a:bodyPr>
          <a:lstStyle/>
          <a:p>
            <a:pPr marL="0" indent="0">
              <a:buNone/>
            </a:pPr>
            <a:r>
              <a:rPr lang="el-GR" sz="3200" b="1" dirty="0" err="1">
                <a:solidFill>
                  <a:srgbClr val="FF0000"/>
                </a:solidFill>
                <a:latin typeface="Palatino Linotype" panose="02040502050505030304" pitchFamily="18" charset="0"/>
              </a:rPr>
              <a:t>ἐζήτουν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ἀθροίζεσθαι</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σῴζεσθαι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κτίζοντες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πόλεις</a:t>
            </a:r>
            <a:endParaRPr lang="el-GR" sz="3200" dirty="0">
              <a:solidFill>
                <a:schemeClr val="tx2"/>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	Προσπαθώντας οι άνθρωποι να αντιμετωπίσουν τους κινδύνους στην άνιση μάχη τους με τα θηρία, άρχισαν να επιχειρούν να συγκεντρώνονται, να σχηματίζουν ευρύτερες κοινωνικές ομάδες και έτσι να μπορούν να αμύνονται αποτελεσματικότερα και να σώζονται. Ο Πρωταγόρας πιστεύει ότι ο άνθρωπος ένιωθε εξαρχής την ανάγκη της συνάθροισης, της συμβίωσης και ότι η επιβίωσή του οφείλεται στην ικανότητά του για κοινωνική ζωή.</a:t>
            </a:r>
          </a:p>
          <a:p>
            <a:pPr marL="0" indent="0">
              <a:buNone/>
            </a:pPr>
            <a:r>
              <a:rPr lang="el-GR" dirty="0">
                <a:solidFill>
                  <a:schemeClr val="tx2"/>
                </a:solidFill>
                <a:latin typeface="Palatino Linotype" panose="02040502050505030304" pitchFamily="18" charset="0"/>
              </a:rPr>
              <a:t>	Ο Πρωταγόρας και οι σοφιστές θεωρούσαν ως αιτία της δημιουργίας των πόλεων την ανάγκη που προέκυψε κάτω από την πίεση των συνθηκών. Υποστηρίζουν δλδ τη </a:t>
            </a:r>
            <a:r>
              <a:rPr lang="el-GR" dirty="0" err="1">
                <a:solidFill>
                  <a:schemeClr val="tx2"/>
                </a:solidFill>
                <a:latin typeface="Palatino Linotype" panose="02040502050505030304" pitchFamily="18" charset="0"/>
              </a:rPr>
              <a:t>νόμῳ</a:t>
            </a:r>
            <a:r>
              <a:rPr lang="el-GR" dirty="0">
                <a:solidFill>
                  <a:schemeClr val="tx2"/>
                </a:solidFill>
                <a:latin typeface="Palatino Linotype" panose="02040502050505030304" pitchFamily="18" charset="0"/>
              </a:rPr>
              <a:t> προέλευση των πόλεων, πως, όταν οι άνθρωποι συνειδητοποίησαν την αδυναμία τους να προστατευτούν από τα θηρία, αξιοποιώντας τις δυνάμεις που τους είχαν δοθεί από τη φύση, σχημάτισαν κατόπιν συμφωνίας την πόλη, προκειμένου να επιβιώσουν και να ζήσουν με ασφάλεια. Σκοπός της πόλης, κατά τους σοφιστές, είναι η συμβίωση, η ασφάλεια και η κάλυψη των βιολογικών αναγκών.</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1616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AD37DF9-4039-B704-346B-076514CE058E}"/>
              </a:ext>
            </a:extLst>
          </p:cNvPr>
          <p:cNvSpPr>
            <a:spLocks noGrp="1"/>
          </p:cNvSpPr>
          <p:nvPr>
            <p:ph idx="1"/>
          </p:nvPr>
        </p:nvSpPr>
        <p:spPr>
          <a:xfrm>
            <a:off x="837828" y="1124744"/>
            <a:ext cx="10225136" cy="3888432"/>
          </a:xfrm>
        </p:spPr>
        <p:txBody>
          <a:bodyPr/>
          <a:lstStyle/>
          <a:p>
            <a:pPr marL="0" indent="0">
              <a:buNone/>
            </a:pPr>
            <a:r>
              <a:rPr lang="el-GR" dirty="0">
                <a:latin typeface="Palatino Linotype" panose="02040502050505030304" pitchFamily="18" charset="0"/>
              </a:rPr>
              <a:t>Αντίθετα, ο Αριστοτέλης, ως οπαδός της φυσιοκρατικής αρχής της κοινωνίας υποστηρίζει ότι ο άνθρωπος είναι εκ φύσεως </a:t>
            </a:r>
            <a:r>
              <a:rPr lang="el-GR" dirty="0" err="1">
                <a:latin typeface="Palatino Linotype" panose="02040502050505030304" pitchFamily="18" charset="0"/>
              </a:rPr>
              <a:t>πολιτικόν</a:t>
            </a:r>
            <a:r>
              <a:rPr lang="el-GR" dirty="0">
                <a:latin typeface="Palatino Linotype" panose="02040502050505030304" pitchFamily="18" charset="0"/>
              </a:rPr>
              <a:t> </a:t>
            </a:r>
            <a:r>
              <a:rPr lang="el-GR" dirty="0" err="1">
                <a:latin typeface="Palatino Linotype" panose="02040502050505030304" pitchFamily="18" charset="0"/>
              </a:rPr>
              <a:t>ζῷον</a:t>
            </a:r>
            <a:r>
              <a:rPr lang="el-GR" dirty="0">
                <a:latin typeface="Palatino Linotype" panose="02040502050505030304" pitchFamily="18" charset="0"/>
              </a:rPr>
              <a:t> και ότι η πόλη είναι μια φυσική ύπαρξη με οντολογική και αξιολογική προτεραιότητα από τα άτομα, την οικογένεια και την κώμη. Σκοπός της πόλης, κατά τον Αριστοτέλη, δεν είναι μόνο η εξασφάλιση των βιοτικών αναγκών του ανθρώπου αλλά η εξασφάλιση μιας ανώτερης ποιοτικά ζωής, η οποία αποσκοπεί στην αυτάρκεια, την κάλυψη δλδ των υλικών, πνευματικών, ηθικών, κοινωνικών και πολιτιστικών αναγκών του ανθρώπου, και μέσω αυτής στην ευδαιμονία. </a:t>
            </a:r>
          </a:p>
        </p:txBody>
      </p:sp>
    </p:spTree>
    <p:extLst>
      <p:ext uri="{BB962C8B-B14F-4D97-AF65-F5344CB8AC3E}">
        <p14:creationId xmlns:p14="http://schemas.microsoft.com/office/powerpoint/2010/main" val="39137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92147A-FD9C-EA14-FCBF-50CEFB6169D0}"/>
              </a:ext>
            </a:extLst>
          </p:cNvPr>
          <p:cNvSpPr>
            <a:spLocks noGrp="1"/>
          </p:cNvSpPr>
          <p:nvPr>
            <p:ph idx="1"/>
          </p:nvPr>
        </p:nvSpPr>
        <p:spPr>
          <a:xfrm>
            <a:off x="1293812" y="404664"/>
            <a:ext cx="10417223" cy="5767536"/>
          </a:xfrm>
        </p:spPr>
        <p:txBody>
          <a:bodyPr>
            <a:normAutofit/>
          </a:bodyPr>
          <a:lstStyle/>
          <a:p>
            <a:pPr marL="0" indent="0">
              <a:buNone/>
            </a:pPr>
            <a:r>
              <a:rPr lang="el-GR" sz="3200" b="1" dirty="0" err="1">
                <a:solidFill>
                  <a:srgbClr val="FF0000"/>
                </a:solidFill>
                <a:latin typeface="Palatino Linotype" panose="02040502050505030304" pitchFamily="18" charset="0"/>
              </a:rPr>
              <a:t>ὅτ</a:t>
            </a:r>
            <a:r>
              <a:rPr lang="el-GR" sz="3200" b="1" dirty="0">
                <a:solidFill>
                  <a:srgbClr val="FF0000"/>
                </a:solidFill>
                <a:latin typeface="Palatino Linotype" panose="02040502050505030304" pitchFamily="18" charset="0"/>
              </a:rPr>
              <a:t>’ οὖν </a:t>
            </a:r>
            <a:r>
              <a:rPr lang="el-GR" sz="3200" b="1" dirty="0" err="1">
                <a:solidFill>
                  <a:srgbClr val="FF0000"/>
                </a:solidFill>
                <a:latin typeface="Palatino Linotype" panose="02040502050505030304" pitchFamily="18" charset="0"/>
              </a:rPr>
              <a:t>ἀθροισθεῖεν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ἠδίκουν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ἀλλήλους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ἅτε</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οὐκ</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ἔχοντες</a:t>
            </a:r>
            <a:r>
              <a:rPr lang="el-GR" sz="3200" b="1" dirty="0">
                <a:solidFill>
                  <a:srgbClr val="FF0000"/>
                </a:solidFill>
                <a:latin typeface="Palatino Linotype" panose="02040502050505030304" pitchFamily="18" charset="0"/>
              </a:rPr>
              <a:t> τὴν </a:t>
            </a:r>
            <a:r>
              <a:rPr lang="el-GR" sz="3200" b="1" dirty="0" err="1">
                <a:solidFill>
                  <a:srgbClr val="FF0000"/>
                </a:solidFill>
                <a:latin typeface="Palatino Linotype" panose="02040502050505030304" pitchFamily="18" charset="0"/>
              </a:rPr>
              <a:t>πολιτικὴν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τέχνην</a:t>
            </a:r>
            <a:r>
              <a:rPr lang="el-GR" sz="3200" b="1" dirty="0">
                <a:solidFill>
                  <a:srgbClr val="FF0000"/>
                </a:solidFill>
                <a:latin typeface="Palatino Linotype" panose="02040502050505030304" pitchFamily="18" charset="0"/>
              </a:rPr>
              <a:t>, ὥστε </a:t>
            </a:r>
            <a:r>
              <a:rPr lang="el-GR" sz="3200" b="1" dirty="0" err="1">
                <a:solidFill>
                  <a:srgbClr val="FF0000"/>
                </a:solidFill>
                <a:latin typeface="Palatino Linotype" panose="02040502050505030304" pitchFamily="18" charset="0"/>
              </a:rPr>
              <a:t>πάλιν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σκεδαννύμενοι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διεφθείροντο</a:t>
            </a:r>
            <a:endParaRPr lang="el-GR" sz="3200" dirty="0">
              <a:solidFill>
                <a:schemeClr val="tx2"/>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Παρά τις προσπάθειες που έκαναν οι άνθρωποι να σχηματίσουν κοινωνίες, η έλλειψη της πολιτικής αρετής τούς έκανε να υποπίπτουν σε άδικες πράξεις ο ένας ενάντια στον άλλον και έτσι να δοκιμάζεται η συνοχή του κοινωνικού συνόλου. Χωρίς την πολιτική τέχνη δεν μπορούσαν να παραμείνουν ενωμένοι στις κοινωνικές ομάδες που συγκροτούσαν και έτσι διασκορπίζονταν και γίνονταν πάλι εύκολη λεία για τα θηρία.</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8410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3395FFB-7595-AE01-0C08-68C13214E2B5}"/>
              </a:ext>
            </a:extLst>
          </p:cNvPr>
          <p:cNvSpPr>
            <a:spLocks noGrp="1"/>
          </p:cNvSpPr>
          <p:nvPr>
            <p:ph idx="1"/>
          </p:nvPr>
        </p:nvSpPr>
        <p:spPr>
          <a:xfrm>
            <a:off x="765820" y="332656"/>
            <a:ext cx="10657183" cy="6048672"/>
          </a:xfrm>
        </p:spPr>
        <p:txBody>
          <a:bodyPr>
            <a:normAutofit/>
          </a:bodyPr>
          <a:lstStyle/>
          <a:p>
            <a:pPr marL="0" indent="0">
              <a:buNone/>
            </a:pPr>
            <a:r>
              <a:rPr lang="el-GR" sz="3200" b="1" dirty="0" err="1">
                <a:solidFill>
                  <a:srgbClr val="FF0000"/>
                </a:solidFill>
                <a:latin typeface="Palatino Linotype" panose="02040502050505030304" pitchFamily="18" charset="0"/>
              </a:rPr>
              <a:t>Ζεὺς</a:t>
            </a:r>
            <a:r>
              <a:rPr lang="el-GR" sz="3200" b="1" dirty="0">
                <a:solidFill>
                  <a:srgbClr val="FF0000"/>
                </a:solidFill>
                <a:latin typeface="Palatino Linotype" panose="02040502050505030304" pitchFamily="18" charset="0"/>
              </a:rPr>
              <a:t> οὖν </a:t>
            </a:r>
            <a:r>
              <a:rPr lang="el-GR" sz="3200" b="1" dirty="0" err="1">
                <a:solidFill>
                  <a:srgbClr val="FF0000"/>
                </a:solidFill>
                <a:latin typeface="Palatino Linotype" panose="02040502050505030304" pitchFamily="18" charset="0"/>
              </a:rPr>
              <a:t>δείσας</a:t>
            </a:r>
            <a:r>
              <a:rPr lang="el-GR" sz="3200" b="1" dirty="0">
                <a:solidFill>
                  <a:srgbClr val="FF0000"/>
                </a:solidFill>
                <a:latin typeface="Palatino Linotype" panose="02040502050505030304" pitchFamily="18" charset="0"/>
              </a:rPr>
              <a:t> περὶ τῷ </a:t>
            </a:r>
            <a:r>
              <a:rPr lang="el-GR" sz="3200" b="1" dirty="0" err="1">
                <a:solidFill>
                  <a:srgbClr val="FF0000"/>
                </a:solidFill>
                <a:latin typeface="Palatino Linotype" panose="02040502050505030304" pitchFamily="18" charset="0"/>
              </a:rPr>
              <a:t>γένει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ἡμῶν</a:t>
            </a:r>
            <a:r>
              <a:rPr lang="el-GR" sz="3200" b="1" dirty="0">
                <a:solidFill>
                  <a:srgbClr val="FF0000"/>
                </a:solidFill>
                <a:latin typeface="Palatino Linotype" panose="02040502050505030304" pitchFamily="18" charset="0"/>
              </a:rPr>
              <a:t> μὴ </a:t>
            </a:r>
            <a:r>
              <a:rPr lang="el-GR" sz="3200" b="1" dirty="0" err="1">
                <a:solidFill>
                  <a:srgbClr val="FF0000"/>
                </a:solidFill>
                <a:latin typeface="Palatino Linotype" panose="02040502050505030304" pitchFamily="18" charset="0"/>
              </a:rPr>
              <a:t>ἀπόλοιτο</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πᾶν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Ἑρμῆν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πέμπει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ἄγοντα</a:t>
            </a:r>
            <a:r>
              <a:rPr lang="el-GR" sz="3200" b="1" dirty="0">
                <a:solidFill>
                  <a:srgbClr val="FF0000"/>
                </a:solidFill>
                <a:latin typeface="Palatino Linotype" panose="02040502050505030304" pitchFamily="18" charset="0"/>
              </a:rPr>
              <a:t> εἰς </a:t>
            </a:r>
            <a:r>
              <a:rPr lang="el-GR" sz="3200" b="1" dirty="0" err="1">
                <a:solidFill>
                  <a:srgbClr val="FF0000"/>
                </a:solidFill>
                <a:latin typeface="Palatino Linotype" panose="02040502050505030304" pitchFamily="18" charset="0"/>
              </a:rPr>
              <a:t>ἀνθρώπους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αἰδῶ</a:t>
            </a:r>
            <a:r>
              <a:rPr lang="el-GR" sz="3200" b="1" dirty="0">
                <a:solidFill>
                  <a:srgbClr val="FF0000"/>
                </a:solidFill>
                <a:latin typeface="Palatino Linotype" panose="02040502050505030304" pitchFamily="18" charset="0"/>
              </a:rPr>
              <a:t> τε καὶ </a:t>
            </a:r>
            <a:r>
              <a:rPr lang="el-GR" sz="3200" b="1" dirty="0" err="1">
                <a:solidFill>
                  <a:srgbClr val="FF0000"/>
                </a:solidFill>
                <a:latin typeface="Palatino Linotype" panose="02040502050505030304" pitchFamily="18" charset="0"/>
              </a:rPr>
              <a:t>δίκην</a:t>
            </a:r>
            <a:endParaRPr lang="el-GR" sz="3200" dirty="0">
              <a:solidFill>
                <a:schemeClr val="tx2"/>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Στην κορύφωση της διήγησης του μύθου από τον Πρωταγόρα ο Δίας εμφανίζεται ανήσυχος για τον κίνδυνο αφανισμού που διατρέχει το ανθρώπινο γένος, επειδή του λείπει η πολιτική τέχνη. Μπροστά σ’ αυτό το ενδεχόμενο ο Δίας αναλαμβάνει να σώσει το ανθρώπινο γένος από την καταστροφή στέλνοντας τον Ερμή στους ανθρώπους, για να τους προσφέρει ως δώρο δύο σημαντικά μέσα, για να προστατευτούν και να σωθούν: την </a:t>
            </a:r>
            <a:r>
              <a:rPr lang="el-GR" b="1" dirty="0" err="1">
                <a:solidFill>
                  <a:schemeClr val="tx2"/>
                </a:solidFill>
                <a:latin typeface="Palatino Linotype" panose="02040502050505030304" pitchFamily="18" charset="0"/>
              </a:rPr>
              <a:t>αἰδῶ</a:t>
            </a:r>
            <a:r>
              <a:rPr lang="el-GR" dirty="0">
                <a:solidFill>
                  <a:schemeClr val="tx2"/>
                </a:solidFill>
                <a:latin typeface="Palatino Linotype" panose="02040502050505030304" pitchFamily="18" charset="0"/>
              </a:rPr>
              <a:t> και τη </a:t>
            </a:r>
            <a:r>
              <a:rPr lang="el-GR" b="1" dirty="0">
                <a:solidFill>
                  <a:schemeClr val="tx2"/>
                </a:solidFill>
                <a:latin typeface="Palatino Linotype" panose="02040502050505030304" pitchFamily="18" charset="0"/>
              </a:rPr>
              <a:t>δίκην.</a:t>
            </a:r>
          </a:p>
          <a:p>
            <a:pPr marL="0" indent="0">
              <a:buNone/>
            </a:pPr>
            <a:r>
              <a:rPr lang="el-GR" dirty="0">
                <a:solidFill>
                  <a:schemeClr val="tx2"/>
                </a:solidFill>
                <a:latin typeface="Palatino Linotype" panose="02040502050505030304" pitchFamily="18" charset="0"/>
              </a:rPr>
              <a:t>Η εν λόγω διήγηση του Πρωταγόρα με τη συγκεκριμένη εξέλιξη του μύθου αντιτίθεται στις αγνωστικιστικές θέσεις του σοφιστή. Εκτός όσων έχουμε πει για την ερμηνεία του αγνωστικισμού του Πρωταγόρα, μπορούμε να προσθέσουμε και τα εξής:</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7479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AEEBF18-B08C-E5FC-3FB9-FB5A62E8111B}"/>
              </a:ext>
            </a:extLst>
          </p:cNvPr>
          <p:cNvSpPr>
            <a:spLocks noGrp="1"/>
          </p:cNvSpPr>
          <p:nvPr>
            <p:ph idx="1"/>
          </p:nvPr>
        </p:nvSpPr>
        <p:spPr>
          <a:xfrm>
            <a:off x="693812" y="404664"/>
            <a:ext cx="10801200" cy="5760640"/>
          </a:xfrm>
        </p:spPr>
        <p:txBody>
          <a:bodyPr/>
          <a:lstStyle/>
          <a:p>
            <a:pPr marL="0" indent="0">
              <a:buNone/>
            </a:pPr>
            <a:r>
              <a:rPr lang="el-GR" b="1" dirty="0">
                <a:latin typeface="Palatino Linotype" panose="02040502050505030304" pitchFamily="18" charset="0"/>
              </a:rPr>
              <a:t>Α. </a:t>
            </a:r>
            <a:r>
              <a:rPr lang="el-GR" dirty="0">
                <a:latin typeface="Palatino Linotype" panose="02040502050505030304" pitchFamily="18" charset="0"/>
              </a:rPr>
              <a:t>Η μέριμνα των θεών για τους ανθρώπους είναι πλατωνική αντίληψη, οπότε πίσω από τη διήγηση του Πρωταγόρα κρύβεται η πρόθεση του Πλάτωνα να προβάλει  την παρέμβαση του Δία υπέρ του ανθρώπου. Ο Πλάτωνας ως συγγραφέας του διαλόγου μεθοδεύει την εξέλιξη του μύθου, ώστε ένας ακόμα θεός να παρέμβει και να βελτιώνει τα δεδομένα για τον άνθρωπο σε μια κρίσιμη γι’ αυτόν στιγμή. </a:t>
            </a:r>
          </a:p>
          <a:p>
            <a:pPr marL="0" indent="0">
              <a:buNone/>
            </a:pPr>
            <a:r>
              <a:rPr lang="el-GR" b="1" dirty="0">
                <a:latin typeface="Palatino Linotype" panose="02040502050505030304" pitchFamily="18" charset="0"/>
              </a:rPr>
              <a:t>Β. </a:t>
            </a:r>
            <a:r>
              <a:rPr lang="el-GR" dirty="0">
                <a:latin typeface="Palatino Linotype" panose="02040502050505030304" pitchFamily="18" charset="0"/>
              </a:rPr>
              <a:t>Συμβολικά η παρέμβαση του Δία αντιστοιχεί στο πέρασμα του ανθρώπου σε μια νέα φάση εξέλιξης, ανώτερης από τις προηγούμενες. Ο Δίας συμβολίζει τον λόγο και τη νομοτέλεια της φύσης και οδηγεί με την παρέμβασή του τον άνθρωπο σε ένα ποιοτικά ανώτερο από τα προηγούμενα στάδιο. Σε αυτό θα συντελεστεί η </a:t>
            </a:r>
            <a:r>
              <a:rPr lang="el-GR" dirty="0" err="1">
                <a:latin typeface="Palatino Linotype" panose="02040502050505030304" pitchFamily="18" charset="0"/>
              </a:rPr>
              <a:t>ηθικοπνευματική</a:t>
            </a:r>
            <a:r>
              <a:rPr lang="el-GR" dirty="0">
                <a:latin typeface="Palatino Linotype" panose="02040502050505030304" pitchFamily="18" charset="0"/>
              </a:rPr>
              <a:t> του ωρίμανση, που συνιστά αναγκαία και ικανή συνθήκη για να εννοήσει την αιδώ και τη δίκη και να αντιληφθεί την αναγκαιότητά τους για τη συγκρότηση και διατήρηση της πολιτικής κοινωνίας αλλά και για τη δυνατότητα να συμβιώσει σε μια πολιτισμένη κοινωνία.  </a:t>
            </a:r>
          </a:p>
        </p:txBody>
      </p:sp>
    </p:spTree>
    <p:extLst>
      <p:ext uri="{BB962C8B-B14F-4D97-AF65-F5344CB8AC3E}">
        <p14:creationId xmlns:p14="http://schemas.microsoft.com/office/powerpoint/2010/main" val="80033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1D462E-C757-0B33-4AAA-35332252E70C}"/>
              </a:ext>
            </a:extLst>
          </p:cNvPr>
          <p:cNvSpPr>
            <a:spLocks noGrp="1"/>
          </p:cNvSpPr>
          <p:nvPr>
            <p:ph idx="1"/>
          </p:nvPr>
        </p:nvSpPr>
        <p:spPr>
          <a:xfrm>
            <a:off x="477788" y="404664"/>
            <a:ext cx="11521280" cy="6192688"/>
          </a:xfrm>
        </p:spPr>
        <p:txBody>
          <a:bodyPr>
            <a:normAutofit/>
          </a:bodyPr>
          <a:lstStyle/>
          <a:p>
            <a:pPr marL="0" indent="0">
              <a:buNone/>
            </a:pPr>
            <a:r>
              <a:rPr lang="el-GR" b="1" dirty="0" err="1">
                <a:solidFill>
                  <a:srgbClr val="FF0000"/>
                </a:solidFill>
                <a:latin typeface="Palatino Linotype" panose="02040502050505030304" pitchFamily="18" charset="0"/>
              </a:rPr>
              <a:t>Αἰδῶ</a:t>
            </a:r>
            <a:r>
              <a:rPr lang="el-GR" dirty="0">
                <a:solidFill>
                  <a:srgbClr val="FF0000"/>
                </a:solidFill>
                <a:latin typeface="Palatino Linotype" panose="02040502050505030304" pitchFamily="18" charset="0"/>
              </a:rPr>
              <a:t>: </a:t>
            </a:r>
            <a:r>
              <a:rPr lang="el-GR" dirty="0">
                <a:solidFill>
                  <a:schemeClr val="tx2"/>
                </a:solidFill>
                <a:latin typeface="Palatino Linotype" panose="02040502050505030304" pitchFamily="18" charset="0"/>
              </a:rPr>
              <a:t>είναι:</a:t>
            </a:r>
          </a:p>
          <a:p>
            <a:pPr marL="0" indent="0">
              <a:buNone/>
            </a:pPr>
            <a:r>
              <a:rPr lang="el-GR" dirty="0">
                <a:solidFill>
                  <a:schemeClr val="tx2"/>
                </a:solidFill>
                <a:latin typeface="Palatino Linotype" panose="02040502050505030304" pitchFamily="18" charset="0"/>
              </a:rPr>
              <a:t>1. Ο σεβασμός του ανθρώπου προς τον άνθρωπο</a:t>
            </a:r>
          </a:p>
          <a:p>
            <a:pPr marL="0" indent="0">
              <a:buNone/>
            </a:pPr>
            <a:r>
              <a:rPr lang="el-GR" dirty="0">
                <a:solidFill>
                  <a:schemeClr val="tx2"/>
                </a:solidFill>
                <a:latin typeface="Palatino Linotype" panose="02040502050505030304" pitchFamily="18" charset="0"/>
              </a:rPr>
              <a:t>2. Όλες οι ηθικές αναστολές και οι φόβοι που προφυλάσσουν τον άνθρωπο από αντικοινωνική συμπεριφορά</a:t>
            </a:r>
          </a:p>
          <a:p>
            <a:pPr marL="0" indent="0">
              <a:buNone/>
            </a:pPr>
            <a:r>
              <a:rPr lang="el-GR" dirty="0">
                <a:solidFill>
                  <a:schemeClr val="tx2"/>
                </a:solidFill>
                <a:latin typeface="Palatino Linotype" panose="02040502050505030304" pitchFamily="18" charset="0"/>
              </a:rPr>
              <a:t>3. Ο αυτοέλεγχος, ο αυτοσεβασμός, η ντροπή που νιώθει ο άνθρωπος, όταν έχει προβεί σε αντικοινωνική συμπεριφορά</a:t>
            </a:r>
          </a:p>
          <a:p>
            <a:pPr marL="0" indent="0">
              <a:buNone/>
            </a:pPr>
            <a:r>
              <a:rPr lang="el-GR" dirty="0">
                <a:solidFill>
                  <a:schemeClr val="tx2"/>
                </a:solidFill>
                <a:latin typeface="Palatino Linotype" panose="02040502050505030304" pitchFamily="18" charset="0"/>
              </a:rPr>
              <a:t>4. Η ηθική συνείδηση, η σωφροσύνη</a:t>
            </a:r>
          </a:p>
          <a:p>
            <a:pPr marL="0" indent="0">
              <a:buNone/>
            </a:pPr>
            <a:r>
              <a:rPr lang="el-GR" dirty="0">
                <a:solidFill>
                  <a:schemeClr val="tx2"/>
                </a:solidFill>
                <a:latin typeface="Palatino Linotype" panose="02040502050505030304" pitchFamily="18" charset="0"/>
              </a:rPr>
              <a:t>5. Ο σεβασμός των άγραφων νόμων</a:t>
            </a:r>
          </a:p>
          <a:p>
            <a:pPr marL="0" indent="0">
              <a:buNone/>
            </a:pPr>
            <a:r>
              <a:rPr lang="el-GR" dirty="0">
                <a:solidFill>
                  <a:schemeClr val="tx2"/>
                </a:solidFill>
                <a:latin typeface="Palatino Linotype" panose="02040502050505030304" pitchFamily="18" charset="0"/>
              </a:rPr>
              <a:t>6. Η φιλοτιμία, η κοσμιότητα και η σεμνότητα</a:t>
            </a:r>
          </a:p>
          <a:p>
            <a:pPr marL="0" indent="0">
              <a:buNone/>
            </a:pPr>
            <a:r>
              <a:rPr lang="el-GR" dirty="0">
                <a:solidFill>
                  <a:schemeClr val="tx2"/>
                </a:solidFill>
                <a:latin typeface="Palatino Linotype" panose="02040502050505030304" pitchFamily="18" charset="0"/>
              </a:rPr>
              <a:t>7. Το συναίσθημα της ντροπής που νιώθει  ο κοινωνικός άνθρωπος για κάθε πράξη που δε συμφωνεί με τις καθιερωμένες κοινωνικές αντιλήψεις, που προσκρούει στον καθιερωμένο ηθικό κώδικα του κοινωνικού περιβάλλοντος</a:t>
            </a:r>
          </a:p>
          <a:p>
            <a:pPr marL="0" indent="0">
              <a:buNone/>
            </a:pPr>
            <a:r>
              <a:rPr lang="el-GR" dirty="0">
                <a:solidFill>
                  <a:schemeClr val="tx2"/>
                </a:solidFill>
                <a:latin typeface="Palatino Linotype" panose="02040502050505030304" pitchFamily="18" charset="0"/>
              </a:rPr>
              <a:t>8. Η αγανάκτηση που συχνά εκδηλώνεται με αποδοκιμασία για όποιον ενεργεί </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8561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1C620B-873E-1759-36E8-CD98CF921919}"/>
              </a:ext>
            </a:extLst>
          </p:cNvPr>
          <p:cNvSpPr>
            <a:spLocks noGrp="1"/>
          </p:cNvSpPr>
          <p:nvPr>
            <p:ph idx="1"/>
          </p:nvPr>
        </p:nvSpPr>
        <p:spPr>
          <a:xfrm>
            <a:off x="441784" y="512676"/>
            <a:ext cx="11305256" cy="5832648"/>
          </a:xfrm>
        </p:spPr>
        <p:txBody>
          <a:bodyPr>
            <a:normAutofit lnSpcReduction="10000"/>
          </a:bodyPr>
          <a:lstStyle/>
          <a:p>
            <a:pPr marL="0" indent="0">
              <a:buNone/>
            </a:pPr>
            <a:r>
              <a:rPr lang="el-GR" dirty="0">
                <a:latin typeface="Palatino Linotype" panose="02040502050505030304" pitchFamily="18" charset="0"/>
              </a:rPr>
              <a:t>αντικοινωνικά. Το συναίσθημα αυτό λειτουργεί και ως κίνητρο για την εκτέλεση του χρέους και του καθήκοντος που επιβάλλει η κοινωνία στα μέλη της, αφού έτσι αποφεύγεται η αγανάκτηση και η αποδοκιμασία των άλλων.</a:t>
            </a:r>
          </a:p>
          <a:p>
            <a:pPr marL="0" indent="0">
              <a:buNone/>
            </a:pPr>
            <a:r>
              <a:rPr lang="el-GR" b="1" dirty="0">
                <a:solidFill>
                  <a:srgbClr val="FF0000"/>
                </a:solidFill>
                <a:latin typeface="Palatino Linotype" panose="02040502050505030304" pitchFamily="18" charset="0"/>
              </a:rPr>
              <a:t>Δίκη: </a:t>
            </a:r>
            <a:r>
              <a:rPr lang="el-GR" dirty="0">
                <a:solidFill>
                  <a:schemeClr val="tx2"/>
                </a:solidFill>
                <a:latin typeface="Palatino Linotype" panose="02040502050505030304" pitchFamily="18" charset="0"/>
              </a:rPr>
              <a:t>είναι :</a:t>
            </a:r>
          </a:p>
          <a:p>
            <a:pPr marL="457200" indent="-457200">
              <a:buAutoNum type="arabicPeriod"/>
            </a:pPr>
            <a:r>
              <a:rPr lang="el-GR" dirty="0">
                <a:solidFill>
                  <a:schemeClr val="tx2"/>
                </a:solidFill>
                <a:latin typeface="Palatino Linotype" panose="02040502050505030304" pitchFamily="18" charset="0"/>
              </a:rPr>
              <a:t>Το συναίσθημα της δικαιοσύνης</a:t>
            </a:r>
          </a:p>
          <a:p>
            <a:pPr marL="457200" indent="-457200">
              <a:buAutoNum type="arabicPeriod"/>
            </a:pPr>
            <a:r>
              <a:rPr lang="el-GR" dirty="0">
                <a:solidFill>
                  <a:schemeClr val="tx2"/>
                </a:solidFill>
                <a:latin typeface="Palatino Linotype" panose="02040502050505030304" pitchFamily="18" charset="0"/>
              </a:rPr>
              <a:t> Η έμφυτη αντίληψη για το σωστό και το νόμιμο, για το δίκαιο και το άδικο, για το κοινό περί δικαίου αίσθημα</a:t>
            </a:r>
          </a:p>
          <a:p>
            <a:pPr marL="457200" indent="-457200">
              <a:buAutoNum type="arabicPeriod"/>
            </a:pPr>
            <a:r>
              <a:rPr lang="el-GR" dirty="0">
                <a:solidFill>
                  <a:schemeClr val="tx2"/>
                </a:solidFill>
                <a:latin typeface="Palatino Linotype" panose="02040502050505030304" pitchFamily="18" charset="0"/>
              </a:rPr>
              <a:t>Ο σεβασμός των γραπτών και άγραφων νόμων</a:t>
            </a:r>
          </a:p>
          <a:p>
            <a:pPr marL="457200" indent="-457200">
              <a:buAutoNum type="arabicPeriod"/>
            </a:pPr>
            <a:r>
              <a:rPr lang="el-GR" dirty="0">
                <a:solidFill>
                  <a:schemeClr val="tx2"/>
                </a:solidFill>
                <a:latin typeface="Palatino Linotype" panose="02040502050505030304" pitchFamily="18" charset="0"/>
              </a:rPr>
              <a:t>Ο σεβασμός των δικαιωμάτων των συνανθρώπων μας και οι ενέργειες για την αποκατάσταση αυτών των δικαιωμάτων, όταν καταστρατηγούνται βάναυσα από κάποιον</a:t>
            </a:r>
          </a:p>
          <a:p>
            <a:pPr marL="0" indent="0">
              <a:buNone/>
            </a:pPr>
            <a:r>
              <a:rPr lang="el-GR" dirty="0">
                <a:solidFill>
                  <a:schemeClr val="tx2"/>
                </a:solidFill>
                <a:latin typeface="Palatino Linotype" panose="02040502050505030304" pitchFamily="18" charset="0"/>
              </a:rPr>
              <a:t> Η δίκη εκδηλώνεται με τη δημιουργία και την τήρηση κανόνων δικαίου, την κατοχύρωση του δικαίου, του ορθού και του νόμιμου. Έτσι περιστέλλεται ο ατομικισμός και ο εγωισμός και εξασφαλίζεται η αρμονική κοινωνική συμβίωση. </a:t>
            </a:r>
            <a:endParaRPr lang="el-G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32869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930EF8-4231-E4F0-B73D-9C6615B365C1}"/>
              </a:ext>
            </a:extLst>
          </p:cNvPr>
          <p:cNvSpPr>
            <a:spLocks noGrp="1"/>
          </p:cNvSpPr>
          <p:nvPr>
            <p:ph idx="1"/>
          </p:nvPr>
        </p:nvSpPr>
        <p:spPr>
          <a:xfrm>
            <a:off x="549796" y="404664"/>
            <a:ext cx="11017224" cy="5904656"/>
          </a:xfrm>
        </p:spPr>
        <p:txBody>
          <a:bodyPr/>
          <a:lstStyle/>
          <a:p>
            <a:pPr marL="0" indent="0">
              <a:buNone/>
            </a:pPr>
            <a:r>
              <a:rPr lang="el-GR" dirty="0">
                <a:latin typeface="Palatino Linotype" panose="02040502050505030304" pitchFamily="18" charset="0"/>
              </a:rPr>
              <a:t>Και τα δύο αυτά συναισθήματα κρίνονται απαραίτητα για κάθε πολίτη και συνιστούν μέρος της πολιτικής αρετής, αφού χάρη σε αυτά εξασφαλίζεται η αρμονική συμβίωση μέσα στην πόλη, η συνοχή του συνόλου, ισορροπία, η ευταξία και η εμπέδωση της πολιτικής ενότητας και της κοινωνικής αρμονίας.</a:t>
            </a:r>
          </a:p>
          <a:p>
            <a:pPr marL="0" indent="0">
              <a:buNone/>
            </a:pPr>
            <a:r>
              <a:rPr lang="el-GR" dirty="0">
                <a:latin typeface="Palatino Linotype" panose="02040502050505030304" pitchFamily="18" charset="0"/>
              </a:rPr>
              <a:t>Οι αρχαίοι συνέδεαν στενά τη </a:t>
            </a:r>
            <a:r>
              <a:rPr lang="el-GR" b="1" dirty="0">
                <a:latin typeface="Palatino Linotype" panose="02040502050505030304" pitchFamily="18" charset="0"/>
              </a:rPr>
              <a:t>δίκη</a:t>
            </a:r>
            <a:r>
              <a:rPr lang="el-GR" dirty="0">
                <a:latin typeface="Palatino Linotype" panose="02040502050505030304" pitchFamily="18" charset="0"/>
              </a:rPr>
              <a:t> με την </a:t>
            </a:r>
            <a:r>
              <a:rPr lang="el-GR" b="1" dirty="0">
                <a:latin typeface="Palatino Linotype" panose="02040502050505030304" pitchFamily="18" charset="0"/>
              </a:rPr>
              <a:t>αιδώ</a:t>
            </a:r>
            <a:r>
              <a:rPr lang="el-GR" dirty="0">
                <a:latin typeface="Palatino Linotype" panose="02040502050505030304" pitchFamily="18" charset="0"/>
              </a:rPr>
              <a:t> και πίστευαν ότι δεν αρκεί η δίκη, για να εξασφαλιστεί η αρμονική συμβίωση στην πόλη. </a:t>
            </a:r>
          </a:p>
          <a:p>
            <a:pPr marL="0" indent="0">
              <a:buNone/>
            </a:pPr>
            <a:endParaRPr lang="el-GR" dirty="0">
              <a:latin typeface="Palatino Linotype" panose="02040502050505030304" pitchFamily="18" charset="0"/>
            </a:endParaRPr>
          </a:p>
        </p:txBody>
      </p:sp>
    </p:spTree>
    <p:extLst>
      <p:ext uri="{BB962C8B-B14F-4D97-AF65-F5344CB8AC3E}">
        <p14:creationId xmlns:p14="http://schemas.microsoft.com/office/powerpoint/2010/main" val="1296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F0B6F3-B048-6105-45D6-203FD8DD39FE}"/>
              </a:ext>
            </a:extLst>
          </p:cNvPr>
          <p:cNvSpPr>
            <a:spLocks noGrp="1"/>
          </p:cNvSpPr>
          <p:nvPr>
            <p:ph idx="1"/>
          </p:nvPr>
        </p:nvSpPr>
        <p:spPr>
          <a:xfrm>
            <a:off x="405780" y="908720"/>
            <a:ext cx="11305256" cy="5040560"/>
          </a:xfrm>
        </p:spPr>
        <p:txBody>
          <a:bodyPr>
            <a:normAutofit/>
          </a:bodyPr>
          <a:lstStyle/>
          <a:p>
            <a:pPr marL="0" indent="0">
              <a:buNone/>
            </a:pPr>
            <a:r>
              <a:rPr lang="el-GR" sz="3200" b="1" dirty="0" err="1">
                <a:solidFill>
                  <a:srgbClr val="FF0000"/>
                </a:solidFill>
                <a:latin typeface="Palatino Linotype" panose="02040502050505030304" pitchFamily="18" charset="0"/>
              </a:rPr>
              <a:t>ἵν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εἶεν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κόσμοι</a:t>
            </a:r>
            <a:r>
              <a:rPr lang="el-GR" sz="3200" b="1" dirty="0">
                <a:solidFill>
                  <a:srgbClr val="FF0000"/>
                </a:solidFill>
                <a:latin typeface="Palatino Linotype" panose="02040502050505030304" pitchFamily="18" charset="0"/>
              </a:rPr>
              <a:t> τε καὶ </a:t>
            </a:r>
            <a:r>
              <a:rPr lang="el-GR" sz="3200" b="1" dirty="0" err="1">
                <a:solidFill>
                  <a:srgbClr val="FF0000"/>
                </a:solidFill>
                <a:latin typeface="Palatino Linotype" panose="02040502050505030304" pitchFamily="18" charset="0"/>
              </a:rPr>
              <a:t>δεσμοὶ</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φιλίας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συναγωγοί</a:t>
            </a:r>
            <a:endParaRPr lang="el-GR" sz="3200" b="1" dirty="0">
              <a:solidFill>
                <a:srgbClr val="FF0000"/>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Η </a:t>
            </a:r>
            <a:r>
              <a:rPr lang="el-GR" b="1" dirty="0">
                <a:solidFill>
                  <a:schemeClr val="tx2"/>
                </a:solidFill>
                <a:latin typeface="Palatino Linotype" panose="02040502050505030304" pitchFamily="18" charset="0"/>
              </a:rPr>
              <a:t>αιδώς</a:t>
            </a:r>
            <a:r>
              <a:rPr lang="el-GR" dirty="0">
                <a:solidFill>
                  <a:schemeClr val="tx2"/>
                </a:solidFill>
                <a:latin typeface="Palatino Linotype" panose="02040502050505030304" pitchFamily="18" charset="0"/>
              </a:rPr>
              <a:t> και η </a:t>
            </a:r>
            <a:r>
              <a:rPr lang="el-GR" b="1" dirty="0">
                <a:solidFill>
                  <a:schemeClr val="tx2"/>
                </a:solidFill>
                <a:latin typeface="Palatino Linotype" panose="02040502050505030304" pitchFamily="18" charset="0"/>
              </a:rPr>
              <a:t>δίκη</a:t>
            </a:r>
            <a:r>
              <a:rPr lang="el-GR" dirty="0">
                <a:solidFill>
                  <a:schemeClr val="tx2"/>
                </a:solidFill>
                <a:latin typeface="Palatino Linotype" panose="02040502050505030304" pitchFamily="18" charset="0"/>
              </a:rPr>
              <a:t> δόθηκαν από τον Δία στους ανθρώπους με σκοπό να επικρατήσει τάξη και αρμονία στις πόλεις, ώστε να αποφευχθεί η αλληλοεξόντωση των ανθρώπων. Δεν δόθηκαν, βέβαια, ως έμφυτα χαρακτηριστικά στον άνθρωπο, αλλά ως έννοιες, δηλαδή ως πρότυπα που έπρεπε να κατακτήσουν οι άνθρωποι με τη λογική και τον προσωπικό τους αγώνα. Η δράση της </a:t>
            </a:r>
            <a:r>
              <a:rPr lang="el-GR" b="1" dirty="0">
                <a:solidFill>
                  <a:schemeClr val="tx2"/>
                </a:solidFill>
                <a:latin typeface="Palatino Linotype" panose="02040502050505030304" pitchFamily="18" charset="0"/>
              </a:rPr>
              <a:t>αιδούς</a:t>
            </a:r>
            <a:r>
              <a:rPr lang="el-GR" dirty="0">
                <a:solidFill>
                  <a:schemeClr val="tx2"/>
                </a:solidFill>
                <a:latin typeface="Palatino Linotype" panose="02040502050505030304" pitchFamily="18" charset="0"/>
              </a:rPr>
              <a:t> είναι ανασταλτική και αποτρεπτική και συμπίπτει με τη λειτουργία της ηθικής συνείδησης. Εμπνέει στους πολίτες κόσμια συμπεριφορά και λειτουργεί και ως κίνητρο για την εκτέλεση του χρέους και του καθήκοντος που επιβάλλει η κοινωνία στα μέλη της, αφού με τον τρόπο αυτό αποφεύγεται η αγανάκτηση και η αποδοκιμασία των άλλων. Η οργάνωση της πολιτείας μπορεί να στηριχθεί σε αυτές, μόνο όταν οι άνθρωποι γνωρίσουν καλά αυτές τις έννοιες, όταν τις αφομοιώσουν και τις αποδεχθούν στις μεταξύ τους σχέσεις. </a:t>
            </a:r>
          </a:p>
        </p:txBody>
      </p:sp>
    </p:spTree>
    <p:extLst>
      <p:ext uri="{BB962C8B-B14F-4D97-AF65-F5344CB8AC3E}">
        <p14:creationId xmlns:p14="http://schemas.microsoft.com/office/powerpoint/2010/main" val="150942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28C862B-C70B-7DE6-9A32-9B5F2489F803}"/>
              </a:ext>
            </a:extLst>
          </p:cNvPr>
          <p:cNvSpPr>
            <a:spLocks noGrp="1"/>
          </p:cNvSpPr>
          <p:nvPr>
            <p:ph idx="1"/>
          </p:nvPr>
        </p:nvSpPr>
        <p:spPr>
          <a:xfrm>
            <a:off x="1197868" y="548680"/>
            <a:ext cx="10153128" cy="5256584"/>
          </a:xfrm>
        </p:spPr>
        <p:txBody>
          <a:bodyPr>
            <a:normAutofit/>
          </a:bodyPr>
          <a:lstStyle/>
          <a:p>
            <a:pPr marL="0" indent="0">
              <a:buNone/>
            </a:pPr>
            <a:r>
              <a:rPr lang="el-GR" sz="3200" dirty="0" err="1">
                <a:solidFill>
                  <a:srgbClr val="FF0000"/>
                </a:solidFill>
                <a:latin typeface="Palatino Linotype" panose="02040502050505030304" pitchFamily="18" charset="0"/>
              </a:rPr>
              <a:t>Ἐπειδὴ</a:t>
            </a:r>
            <a:r>
              <a:rPr lang="el-GR" sz="3200" dirty="0">
                <a:solidFill>
                  <a:srgbClr val="FF0000"/>
                </a:solidFill>
                <a:latin typeface="Palatino Linotype" panose="02040502050505030304" pitchFamily="18" charset="0"/>
              </a:rPr>
              <a:t> δὲ ὁ ἄνθρωπος </a:t>
            </a:r>
            <a:r>
              <a:rPr lang="el-GR" sz="3200" dirty="0" err="1">
                <a:solidFill>
                  <a:srgbClr val="FF0000"/>
                </a:solidFill>
                <a:latin typeface="Palatino Linotype" panose="02040502050505030304" pitchFamily="18" charset="0"/>
              </a:rPr>
              <a:t>θείας</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μετέσχε</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μοίρας</a:t>
            </a:r>
            <a:endParaRPr lang="el-GR" sz="3200" dirty="0">
              <a:solidFill>
                <a:srgbClr val="FF0000"/>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a:t>
            </a:r>
            <a:r>
              <a:rPr lang="el-GR" b="1" dirty="0">
                <a:solidFill>
                  <a:schemeClr val="tx2"/>
                </a:solidFill>
                <a:latin typeface="Palatino Linotype" panose="02040502050505030304" pitchFamily="18" charset="0"/>
              </a:rPr>
              <a:t>θεία </a:t>
            </a:r>
            <a:r>
              <a:rPr lang="el-GR" b="1" dirty="0" err="1">
                <a:solidFill>
                  <a:schemeClr val="tx2"/>
                </a:solidFill>
                <a:latin typeface="Palatino Linotype" panose="02040502050505030304" pitchFamily="18" charset="0"/>
              </a:rPr>
              <a:t>μοῑρα</a:t>
            </a:r>
            <a:r>
              <a:rPr lang="el-GR" dirty="0">
                <a:solidFill>
                  <a:schemeClr val="tx2"/>
                </a:solidFill>
                <a:latin typeface="Palatino Linotype" panose="02040502050505030304" pitchFamily="18" charset="0"/>
              </a:rPr>
              <a:t>»= είναι το </a:t>
            </a:r>
            <a:r>
              <a:rPr lang="el-GR" b="1" dirty="0" err="1">
                <a:solidFill>
                  <a:schemeClr val="tx2"/>
                </a:solidFill>
                <a:latin typeface="Palatino Linotype" panose="02040502050505030304" pitchFamily="18" charset="0"/>
              </a:rPr>
              <a:t>πῦρ</a:t>
            </a:r>
            <a:r>
              <a:rPr lang="el-GR" dirty="0">
                <a:solidFill>
                  <a:schemeClr val="tx2"/>
                </a:solidFill>
                <a:latin typeface="Palatino Linotype" panose="02040502050505030304" pitchFamily="18" charset="0"/>
              </a:rPr>
              <a:t> αλλά και η </a:t>
            </a:r>
            <a:r>
              <a:rPr lang="el-GR" b="1" dirty="0" err="1">
                <a:solidFill>
                  <a:schemeClr val="tx2"/>
                </a:solidFill>
                <a:latin typeface="Palatino Linotype" panose="02040502050505030304" pitchFamily="18" charset="0"/>
              </a:rPr>
              <a:t>ἒντεχνος</a:t>
            </a:r>
            <a:r>
              <a:rPr lang="el-GR" b="1" dirty="0">
                <a:solidFill>
                  <a:schemeClr val="tx2"/>
                </a:solidFill>
                <a:latin typeface="Palatino Linotype" panose="02040502050505030304" pitchFamily="18" charset="0"/>
              </a:rPr>
              <a:t> σοφία</a:t>
            </a:r>
            <a:r>
              <a:rPr lang="el-GR" dirty="0">
                <a:solidFill>
                  <a:schemeClr val="tx2"/>
                </a:solidFill>
                <a:latin typeface="Palatino Linotype" panose="02040502050505030304" pitchFamily="18" charset="0"/>
              </a:rPr>
              <a:t>, έδωσαν στον άνθρωπο τη δυνατότητα να δημιουργήσει τον τεχνικό πολιτισμό, να βρεθεί σε θέση ανώτερη από τα άλλα έμβια όντα. Οι αρχαίοι πίστευαν ότι η φωτιά αποτελούσε ένα δυναμογόνο φυσικό στοιχείο. Επειδή το στοιχείο αυτό της φύσης έχει τόσο μεγάλη δύναμη, θεωρήθηκε ότι αποτελούσε αποκλειστικό κτήμα των θεών, δηλαδή στοιχείο της θεϊκής ουσίας και ένα από τα μυστικά της δύναμής τους.</a:t>
            </a:r>
          </a:p>
          <a:p>
            <a:pPr marL="0" indent="0">
              <a:buNone/>
            </a:pPr>
            <a:r>
              <a:rPr lang="el-GR" dirty="0">
                <a:solidFill>
                  <a:schemeClr val="tx2"/>
                </a:solidFill>
                <a:latin typeface="Palatino Linotype" panose="02040502050505030304" pitchFamily="18" charset="0"/>
              </a:rPr>
              <a:t>Με την κατοχή της φωτιάς ο άνθρωπος συγγένεψε με τους θεούς, έγινε μέτοχος της θεϊκής ουσίας και δύναμης, ένας μικρός δημιουργός-θεός. Κατά τον Πρωταγόρα αυτή η πνευματική συγγένεια μεταξύ θεών και ανθρώπων εξηγεί για ποιο λόγο μόνο οι άνθρωποι από τα ζωντανά πλάσματα λατρεύουν τους θεούς.</a:t>
            </a:r>
          </a:p>
        </p:txBody>
      </p:sp>
    </p:spTree>
    <p:extLst>
      <p:ext uri="{BB962C8B-B14F-4D97-AF65-F5344CB8AC3E}">
        <p14:creationId xmlns:p14="http://schemas.microsoft.com/office/powerpoint/2010/main" val="120848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1547A44-DCFF-CB86-1276-730DBB7A34F2}"/>
              </a:ext>
            </a:extLst>
          </p:cNvPr>
          <p:cNvSpPr>
            <a:spLocks noGrp="1"/>
          </p:cNvSpPr>
          <p:nvPr>
            <p:ph idx="1"/>
          </p:nvPr>
        </p:nvSpPr>
        <p:spPr>
          <a:xfrm>
            <a:off x="477788" y="260648"/>
            <a:ext cx="11089232" cy="6336704"/>
          </a:xfrm>
        </p:spPr>
        <p:txBody>
          <a:bodyPr>
            <a:normAutofit/>
          </a:bodyPr>
          <a:lstStyle/>
          <a:p>
            <a:pPr marL="0" indent="0">
              <a:buNone/>
            </a:pPr>
            <a:r>
              <a:rPr lang="el-GR" dirty="0">
                <a:latin typeface="Palatino Linotype" panose="02040502050505030304" pitchFamily="18" charset="0"/>
              </a:rPr>
              <a:t>Σε μια πολιτεία που θα θεμελιώσει τη λειτουργία της στην αιδώ και τη δίκη, είναι βέβαιο ότι θα επικρατήσει ο αλληλοσεβασμός και το αίσθημα δικαιοσύνης στις σχέσεις των πολιτών, όχι μόνο μεταξύ τους αλλά και με την πολιτεία. Θα εδραιωθεί αμοιβαία εμπιστοσύνη και θα εξασφαλιστεί η ισορροπία σε αυτές τις σχέσεις. Με αυτές τις προϋποθέσεις αναπτύσσονται φιλικοί δεσμοί των πολιτών μεταξύ τους και με το κράτος, και επικρατεί τάξη και αρμονία στην πολιτεία,  μια πολιτεία που δεν μπορεί παρά να είναι και δημοκρατική.</a:t>
            </a:r>
          </a:p>
          <a:p>
            <a:pPr marL="0" indent="0">
              <a:buNone/>
            </a:pPr>
            <a:r>
              <a:rPr lang="el-GR" sz="3200" b="1" dirty="0">
                <a:solidFill>
                  <a:srgbClr val="FF0000"/>
                </a:solidFill>
                <a:latin typeface="Palatino Linotype" panose="02040502050505030304" pitchFamily="18" charset="0"/>
              </a:rPr>
              <a:t>«</a:t>
            </a:r>
            <a:r>
              <a:rPr lang="el-GR" sz="3200" b="1" dirty="0" err="1">
                <a:solidFill>
                  <a:srgbClr val="FF0000"/>
                </a:solidFill>
                <a:latin typeface="Palatino Linotype" panose="02040502050505030304" pitchFamily="18" charset="0"/>
              </a:rPr>
              <a:t>Πότερον</a:t>
            </a:r>
            <a:r>
              <a:rPr lang="el-GR" sz="3200" b="1" dirty="0">
                <a:solidFill>
                  <a:srgbClr val="FF0000"/>
                </a:solidFill>
                <a:latin typeface="Palatino Linotype" panose="02040502050505030304" pitchFamily="18" charset="0"/>
              </a:rPr>
              <a:t> ὡς αἱ </a:t>
            </a:r>
            <a:r>
              <a:rPr lang="el-GR" sz="3200" b="1" dirty="0" err="1">
                <a:solidFill>
                  <a:srgbClr val="FF0000"/>
                </a:solidFill>
                <a:latin typeface="Palatino Linotype" panose="02040502050505030304" pitchFamily="18" charset="0"/>
              </a:rPr>
              <a:t>τέχναι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νενέμηνται</a:t>
            </a:r>
            <a:r>
              <a:rPr lang="el-GR" sz="3200" b="1" dirty="0">
                <a:solidFill>
                  <a:srgbClr val="FF0000"/>
                </a:solidFill>
                <a:latin typeface="Palatino Linotype" panose="02040502050505030304" pitchFamily="18" charset="0"/>
              </a:rPr>
              <a:t>, οὕτω καὶ </a:t>
            </a:r>
            <a:r>
              <a:rPr lang="el-GR" sz="3200" b="1" dirty="0" err="1">
                <a:solidFill>
                  <a:srgbClr val="FF0000"/>
                </a:solidFill>
                <a:latin typeface="Palatino Linotype" panose="02040502050505030304" pitchFamily="18" charset="0"/>
              </a:rPr>
              <a:t>ταύτας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νείμω</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νενέμηνται</a:t>
            </a:r>
            <a:r>
              <a:rPr lang="el-GR" sz="3200" b="1" dirty="0">
                <a:solidFill>
                  <a:srgbClr val="FF0000"/>
                </a:solidFill>
                <a:latin typeface="Palatino Linotype" panose="02040502050505030304" pitchFamily="18" charset="0"/>
              </a:rPr>
              <a:t> δὲ </a:t>
            </a:r>
            <a:r>
              <a:rPr lang="el-GR" sz="3200" b="1" dirty="0" err="1">
                <a:solidFill>
                  <a:srgbClr val="FF0000"/>
                </a:solidFill>
                <a:latin typeface="Palatino Linotype" panose="02040502050505030304" pitchFamily="18" charset="0"/>
              </a:rPr>
              <a:t>ὧδε</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εἷς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ἔχων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ἰατρικὴν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πολλοῖς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ἱκανὸς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ἰδιώταις</a:t>
            </a:r>
            <a:r>
              <a:rPr lang="el-GR" sz="3200" b="1" dirty="0">
                <a:solidFill>
                  <a:srgbClr val="FF0000"/>
                </a:solidFill>
                <a:latin typeface="Palatino Linotype" panose="02040502050505030304" pitchFamily="18" charset="0"/>
              </a:rPr>
              <a:t>, καὶ οἱ </a:t>
            </a:r>
            <a:r>
              <a:rPr lang="el-GR" sz="3200" b="1" dirty="0" err="1">
                <a:solidFill>
                  <a:srgbClr val="FF0000"/>
                </a:solidFill>
                <a:latin typeface="Palatino Linotype" panose="02040502050505030304" pitchFamily="18" charset="0"/>
              </a:rPr>
              <a:t>ἄλλοι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δημιουργοί</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δίκην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δὴ</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αἰδῶ</a:t>
            </a:r>
            <a:r>
              <a:rPr lang="el-GR" sz="3200" b="1" dirty="0">
                <a:solidFill>
                  <a:srgbClr val="FF0000"/>
                </a:solidFill>
                <a:latin typeface="Palatino Linotype" panose="02040502050505030304" pitchFamily="18" charset="0"/>
              </a:rPr>
              <a:t> οὕτω </a:t>
            </a:r>
            <a:r>
              <a:rPr lang="el-GR" sz="3200" b="1" dirty="0" err="1">
                <a:solidFill>
                  <a:srgbClr val="FF0000"/>
                </a:solidFill>
                <a:latin typeface="Palatino Linotype" panose="02040502050505030304" pitchFamily="18" charset="0"/>
              </a:rPr>
              <a:t>θῶ</a:t>
            </a:r>
            <a:r>
              <a:rPr lang="el-GR" sz="3200" b="1" dirty="0">
                <a:solidFill>
                  <a:srgbClr val="FF0000"/>
                </a:solidFill>
                <a:latin typeface="Palatino Linotype" panose="02040502050505030304" pitchFamily="18" charset="0"/>
              </a:rPr>
              <a:t> ἐν τοῖς </a:t>
            </a:r>
            <a:r>
              <a:rPr lang="el-GR" sz="3200" b="1" dirty="0" err="1">
                <a:solidFill>
                  <a:srgbClr val="FF0000"/>
                </a:solidFill>
                <a:latin typeface="Palatino Linotype" panose="02040502050505030304" pitchFamily="18" charset="0"/>
              </a:rPr>
              <a:t>ἀνθρώποις</a:t>
            </a:r>
            <a:r>
              <a:rPr lang="el-GR" sz="3200" b="1" dirty="0">
                <a:solidFill>
                  <a:srgbClr val="FF0000"/>
                </a:solidFill>
                <a:latin typeface="Palatino Linotype" panose="02040502050505030304" pitchFamily="18" charset="0"/>
              </a:rPr>
              <a:t>, ἢ </a:t>
            </a:r>
            <a:r>
              <a:rPr lang="el-GR" sz="3200" b="1" dirty="0" err="1">
                <a:solidFill>
                  <a:srgbClr val="FF0000"/>
                </a:solidFill>
                <a:latin typeface="Palatino Linotype" panose="02040502050505030304" pitchFamily="18" charset="0"/>
              </a:rPr>
              <a:t>ἐπὶ</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πάντας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νείμω</a:t>
            </a:r>
            <a:r>
              <a:rPr lang="el-GR" sz="3200" b="1" dirty="0">
                <a:solidFill>
                  <a:srgbClr val="FF0000"/>
                </a:solidFill>
                <a:latin typeface="Palatino Linotype" panose="02040502050505030304" pitchFamily="18" charset="0"/>
              </a:rPr>
              <a:t>;» </a:t>
            </a:r>
          </a:p>
          <a:p>
            <a:pPr marL="0" indent="0">
              <a:buNone/>
            </a:pPr>
            <a:r>
              <a:rPr lang="el-GR" dirty="0">
                <a:solidFill>
                  <a:schemeClr val="tx2"/>
                </a:solidFill>
                <a:latin typeface="Palatino Linotype" panose="02040502050505030304" pitchFamily="18" charset="0"/>
              </a:rPr>
              <a:t>Η εντολή του </a:t>
            </a:r>
            <a:r>
              <a:rPr lang="el-GR" dirty="0" err="1">
                <a:solidFill>
                  <a:schemeClr val="tx2"/>
                </a:solidFill>
                <a:latin typeface="Palatino Linotype" panose="02040502050505030304" pitchFamily="18" charset="0"/>
              </a:rPr>
              <a:t>δία</a:t>
            </a:r>
            <a:r>
              <a:rPr lang="el-GR" dirty="0">
                <a:solidFill>
                  <a:schemeClr val="tx2"/>
                </a:solidFill>
                <a:latin typeface="Palatino Linotype" panose="02040502050505030304" pitchFamily="18" charset="0"/>
              </a:rPr>
              <a:t> να μοιράσει στους ανθρώπους την αιδώ και τη δίκη προκαλεί τον προβληματισμό του Ερμή. Στο σημείο αυτό είναι χαρακτηριστικά αφελής και κωμικός ο τρόπος με τον οποίο Πρωταγόρας,</a:t>
            </a:r>
          </a:p>
        </p:txBody>
      </p:sp>
    </p:spTree>
    <p:extLst>
      <p:ext uri="{BB962C8B-B14F-4D97-AF65-F5344CB8AC3E}">
        <p14:creationId xmlns:p14="http://schemas.microsoft.com/office/powerpoint/2010/main" val="28753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23E37A8-0EC5-9B41-A99B-E803C37D379F}"/>
              </a:ext>
            </a:extLst>
          </p:cNvPr>
          <p:cNvSpPr>
            <a:spLocks noGrp="1"/>
          </p:cNvSpPr>
          <p:nvPr>
            <p:ph idx="1"/>
          </p:nvPr>
        </p:nvSpPr>
        <p:spPr>
          <a:xfrm>
            <a:off x="369776" y="908720"/>
            <a:ext cx="11449272" cy="4824536"/>
          </a:xfrm>
        </p:spPr>
        <p:txBody>
          <a:bodyPr/>
          <a:lstStyle/>
          <a:p>
            <a:pPr marL="0" indent="0">
              <a:buNone/>
            </a:pPr>
            <a:r>
              <a:rPr lang="el-GR" dirty="0">
                <a:latin typeface="Palatino Linotype" panose="02040502050505030304" pitchFamily="18" charset="0"/>
              </a:rPr>
              <a:t>θέλοντας να βοηθήσει κυρίως τους ακροατές της συζήτησης για τον τρόπο κατανομής της αιδούς και της δίκης, παρουσιάζει τον Ερμή να μιλάει με διδακτικό τόνο προς το Δία. Ο Ερμής εμφανίζεται να υπενθυμίζει στον Δία τις επιλογές που υπάρχουν για τη διανομή της αιδούς και της δίκης στους ανθρώπους.</a:t>
            </a:r>
          </a:p>
          <a:p>
            <a:pPr marL="0" indent="0">
              <a:buNone/>
            </a:pPr>
            <a:r>
              <a:rPr lang="el-GR" dirty="0">
                <a:latin typeface="Palatino Linotype" panose="02040502050505030304" pitchFamily="18" charset="0"/>
              </a:rPr>
              <a:t>Α. Να μοιραστούν η αιδώς και η δίκη όπως οι τέχνες. Ο καθένας θα αποκτούσε μια ειδικότητα και θα προσέφερε έτσι τις υπηρεσίες του σε πολλούς άλλους. Πρόκειται για την εξειδίκευση και τον καταμερισμό εργασίας που συνέβαλε πάρα πολύ στην ανάπτυξη του πνευματικού και υλικού πολιτισμού.</a:t>
            </a:r>
          </a:p>
          <a:p>
            <a:pPr marL="0" indent="0">
              <a:buNone/>
            </a:pPr>
            <a:r>
              <a:rPr lang="el-GR" dirty="0">
                <a:latin typeface="Palatino Linotype" panose="02040502050505030304" pitchFamily="18" charset="0"/>
              </a:rPr>
              <a:t>Β. Να μοιραστούν η αιδώς και η δίκη σε όλους ανεξαιρέτως τους ανθρώπους. Στην περίπτωση αυτή θα είχαν όλοι δικαίωμα συμμετοχής στην πολιτική αρετή.</a:t>
            </a:r>
          </a:p>
        </p:txBody>
      </p:sp>
    </p:spTree>
    <p:extLst>
      <p:ext uri="{BB962C8B-B14F-4D97-AF65-F5344CB8AC3E}">
        <p14:creationId xmlns:p14="http://schemas.microsoft.com/office/powerpoint/2010/main" val="37603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B07F43-C193-F6C0-7240-ED3298C33AD5}"/>
              </a:ext>
            </a:extLst>
          </p:cNvPr>
          <p:cNvSpPr>
            <a:spLocks noGrp="1"/>
          </p:cNvSpPr>
          <p:nvPr>
            <p:ph idx="1"/>
          </p:nvPr>
        </p:nvSpPr>
        <p:spPr>
          <a:xfrm>
            <a:off x="261764" y="620688"/>
            <a:ext cx="11665296" cy="5760640"/>
          </a:xfrm>
        </p:spPr>
        <p:txBody>
          <a:bodyPr>
            <a:normAutofit fontScale="92500"/>
          </a:bodyPr>
          <a:lstStyle/>
          <a:p>
            <a:pPr marL="0" indent="0">
              <a:buNone/>
            </a:pPr>
            <a:r>
              <a:rPr lang="el-GR" sz="3200" b="1" dirty="0">
                <a:solidFill>
                  <a:srgbClr val="FF0000"/>
                </a:solidFill>
                <a:latin typeface="Palatino Linotype" panose="02040502050505030304" pitchFamily="18" charset="0"/>
              </a:rPr>
              <a:t>«</a:t>
            </a:r>
            <a:r>
              <a:rPr lang="el-GR" sz="3200" b="1" dirty="0" err="1">
                <a:solidFill>
                  <a:srgbClr val="FF0000"/>
                </a:solidFill>
                <a:latin typeface="Palatino Linotype" panose="02040502050505030304" pitchFamily="18" charset="0"/>
              </a:rPr>
              <a:t>Ἐπὶ</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πάντας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ἔφη</a:t>
            </a:r>
            <a:r>
              <a:rPr lang="el-GR" sz="3200" b="1" dirty="0">
                <a:solidFill>
                  <a:srgbClr val="FF0000"/>
                </a:solidFill>
                <a:latin typeface="Palatino Linotype" panose="02040502050505030304" pitchFamily="18" charset="0"/>
              </a:rPr>
              <a:t> ὁ </a:t>
            </a:r>
            <a:r>
              <a:rPr lang="el-GR" sz="3200" b="1" dirty="0" err="1">
                <a:solidFill>
                  <a:srgbClr val="FF0000"/>
                </a:solidFill>
                <a:latin typeface="Palatino Linotype" panose="02040502050505030304" pitchFamily="18" charset="0"/>
              </a:rPr>
              <a:t>Ζεύς</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πάντες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μετεχόντων</a:t>
            </a:r>
            <a:r>
              <a:rPr lang="el-GR" sz="3200" b="1" dirty="0">
                <a:solidFill>
                  <a:srgbClr val="FF0000"/>
                </a:solidFill>
                <a:latin typeface="Palatino Linotype" panose="02040502050505030304" pitchFamily="18" charset="0"/>
              </a:rPr>
              <a:t>· οὐ γὰρ ἂν </a:t>
            </a:r>
            <a:r>
              <a:rPr lang="el-GR" sz="3200" b="1" dirty="0" err="1">
                <a:solidFill>
                  <a:srgbClr val="FF0000"/>
                </a:solidFill>
                <a:latin typeface="Palatino Linotype" panose="02040502050505030304" pitchFamily="18" charset="0"/>
              </a:rPr>
              <a:t>γένοιντο</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πόλεις</a:t>
            </a:r>
            <a:r>
              <a:rPr lang="el-GR" sz="3200" b="1" dirty="0">
                <a:solidFill>
                  <a:srgbClr val="FF0000"/>
                </a:solidFill>
                <a:latin typeface="Palatino Linotype" panose="02040502050505030304" pitchFamily="18" charset="0"/>
              </a:rPr>
              <a:t>, εἰ </a:t>
            </a:r>
            <a:r>
              <a:rPr lang="el-GR" sz="3200" b="1" dirty="0" err="1">
                <a:solidFill>
                  <a:srgbClr val="FF0000"/>
                </a:solidFill>
                <a:latin typeface="Palatino Linotype" panose="02040502050505030304" pitchFamily="18" charset="0"/>
              </a:rPr>
              <a:t>ὀλίγοι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αὐτῶν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μετέχοιεν</a:t>
            </a:r>
            <a:r>
              <a:rPr lang="el-GR" sz="3200" b="1" dirty="0">
                <a:solidFill>
                  <a:srgbClr val="FF0000"/>
                </a:solidFill>
                <a:latin typeface="Palatino Linotype" panose="02040502050505030304" pitchFamily="18" charset="0"/>
              </a:rPr>
              <a:t> ὥσπερ </a:t>
            </a:r>
            <a:r>
              <a:rPr lang="el-GR" sz="3200" b="1" dirty="0" err="1">
                <a:solidFill>
                  <a:srgbClr val="FF0000"/>
                </a:solidFill>
                <a:latin typeface="Palatino Linotype" panose="02040502050505030304" pitchFamily="18" charset="0"/>
              </a:rPr>
              <a:t>ἄλλων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τεχνῶν</a:t>
            </a:r>
            <a:r>
              <a:rPr lang="el-GR" sz="3200" b="1" dirty="0">
                <a:solidFill>
                  <a:srgbClr val="FF0000"/>
                </a:solidFill>
                <a:latin typeface="Palatino Linotype" panose="02040502050505030304" pitchFamily="18" charset="0"/>
              </a:rPr>
              <a:t>·</a:t>
            </a:r>
          </a:p>
          <a:p>
            <a:pPr marL="0" indent="0">
              <a:buNone/>
            </a:pPr>
            <a:r>
              <a:rPr lang="el-GR" dirty="0">
                <a:solidFill>
                  <a:schemeClr val="tx2"/>
                </a:solidFill>
                <a:latin typeface="Palatino Linotype" panose="02040502050505030304" pitchFamily="18" charset="0"/>
              </a:rPr>
              <a:t>Η ρητή εντολή που δίνει ο θεός στον Ερμή είναι να μοιράσει την αιδώ και τη δίκη σε όλους γενικά τους ανθρώπους, να επιβάλλει δηλαδή με αυστηρότητα την καθολικότητα της πολιτικής αρετής. Έτσι η πολιτική δεν αντιμετωπίζεται σαν ειδικό επάγγελμα που ανήκει στον κοινωνικό καταμερισμό των επαγγελμάτων. Για να δείξει μάλιστα πόσο απαραίτητη είναι η διανομή της πολιτικής αρετής σε όλους, προσθέτει ότι:</a:t>
            </a:r>
          </a:p>
          <a:p>
            <a:pPr marL="457200" indent="-457200">
              <a:buAutoNum type="arabicPeriod"/>
            </a:pPr>
            <a:r>
              <a:rPr lang="el-GR" dirty="0">
                <a:solidFill>
                  <a:schemeClr val="tx2"/>
                </a:solidFill>
                <a:latin typeface="Palatino Linotype" panose="02040502050505030304" pitchFamily="18" charset="0"/>
              </a:rPr>
              <a:t>αν μετείχαν λίγοι στις δύο αυτές αρετές, δεν θα ήταν δυνατό να υπάρξουν πόλεις</a:t>
            </a:r>
          </a:p>
          <a:p>
            <a:pPr marL="457200" indent="-457200">
              <a:buAutoNum type="arabicPeriod"/>
            </a:pPr>
            <a:r>
              <a:rPr lang="el-GR" dirty="0">
                <a:solidFill>
                  <a:schemeClr val="tx2"/>
                </a:solidFill>
                <a:latin typeface="Palatino Linotype" panose="02040502050505030304" pitchFamily="18" charset="0"/>
              </a:rPr>
              <a:t>όποιος δεν παίρνει μέρος σε αυτές πρέπει να θανατώνεται σαν νόσος της πόλης</a:t>
            </a:r>
          </a:p>
          <a:p>
            <a:pPr marL="0" indent="0">
              <a:buNone/>
            </a:pPr>
            <a:r>
              <a:rPr lang="el-GR" dirty="0">
                <a:solidFill>
                  <a:schemeClr val="tx2"/>
                </a:solidFill>
                <a:latin typeface="Palatino Linotype" panose="02040502050505030304" pitchFamily="18" charset="0"/>
              </a:rPr>
              <a:t>Επομένως, αναγκαία προϋπόθεση για την ύπαρξη των πόλεων είναι η συμμετοχή όλων στην πολιτική αρετή. Τόσο αναγκαία μάλιστα, ώστε να θεωρεί ο Δίας επιβεβλημένο να θεσπιστεί ένας εξαιρετικά αυστηρός νόμος που θα επιβάλλει την ποινή του θανάτου σε όποιον δεν παίρνει μέρος στην αιδώ και τη δίκη.</a:t>
            </a:r>
          </a:p>
        </p:txBody>
      </p:sp>
    </p:spTree>
    <p:extLst>
      <p:ext uri="{BB962C8B-B14F-4D97-AF65-F5344CB8AC3E}">
        <p14:creationId xmlns:p14="http://schemas.microsoft.com/office/powerpoint/2010/main" val="136980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DBF83C1-23C6-D5CF-C6DB-5442A83A1112}"/>
              </a:ext>
            </a:extLst>
          </p:cNvPr>
          <p:cNvSpPr>
            <a:spLocks noGrp="1"/>
          </p:cNvSpPr>
          <p:nvPr>
            <p:ph idx="1"/>
          </p:nvPr>
        </p:nvSpPr>
        <p:spPr>
          <a:xfrm>
            <a:off x="405780" y="1268760"/>
            <a:ext cx="11233248" cy="3960440"/>
          </a:xfrm>
        </p:spPr>
        <p:txBody>
          <a:bodyPr/>
          <a:lstStyle/>
          <a:p>
            <a:pPr marL="0" indent="0">
              <a:buNone/>
            </a:pPr>
            <a:r>
              <a:rPr lang="el-GR" dirty="0">
                <a:latin typeface="Palatino Linotype" panose="02040502050505030304" pitchFamily="18" charset="0"/>
              </a:rPr>
              <a:t>Επειδή οι δύο αυτές αρετές δεν είναι έμφυτες, καθώς δεν αποτελούσαν μέρος της αρχικής φύσης των ανθρώπων, ο Δίας δεν μπορούσε να εξασφαλίσει την καθολικότητα τους στους ανθρώπους. Οι αρετές αυτές δόθηκαν στους ανθρώπους ως προδιάθεση και δυνατότητα. Είναι ο σπόρος που πρέπει να καλλιεργηθεί, για να αποδώσει καρπούς. Για να μπορέσει ο άνθρωπος να αναπτύξει αυτές τις αρετές και να αποβάλει τα πάθη και τις αδυναμίες του, χρειάζεται προσπάθεια, άσκηση και παιδεία. Οι αρετές δεν υπάρχουν μέσα μας εκ φύσεως. Αποκτώνται με πολλή προσπάθεια και αγώνα. Μέσα μας υπάρχει μόνο η </a:t>
            </a:r>
            <a:r>
              <a:rPr lang="el-GR" b="1" dirty="0">
                <a:latin typeface="Palatino Linotype" panose="02040502050505030304" pitchFamily="18" charset="0"/>
              </a:rPr>
              <a:t>δυνατότητα</a:t>
            </a:r>
            <a:r>
              <a:rPr lang="el-GR" dirty="0">
                <a:latin typeface="Palatino Linotype" panose="02040502050505030304" pitchFamily="18" charset="0"/>
              </a:rPr>
              <a:t>, η </a:t>
            </a:r>
            <a:r>
              <a:rPr lang="el-GR" b="1" dirty="0">
                <a:latin typeface="Palatino Linotype" panose="02040502050505030304" pitchFamily="18" charset="0"/>
              </a:rPr>
              <a:t>προδιάθεση,</a:t>
            </a:r>
            <a:r>
              <a:rPr lang="el-GR" dirty="0">
                <a:latin typeface="Palatino Linotype" panose="02040502050505030304" pitchFamily="18" charset="0"/>
              </a:rPr>
              <a:t> για να γίνουμε ενάρετοι. Αυτός είναι ο λόγος που η τιμωρία θεωρείται αναγκαία, προκειμένου να μην υπάρχει άνθρωπος αμέτοχος στην αιδώ και τη δίκη. </a:t>
            </a:r>
          </a:p>
        </p:txBody>
      </p:sp>
    </p:spTree>
    <p:extLst>
      <p:ext uri="{BB962C8B-B14F-4D97-AF65-F5344CB8AC3E}">
        <p14:creationId xmlns:p14="http://schemas.microsoft.com/office/powerpoint/2010/main" val="56560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E90843-267E-DD81-D197-FAC7EF004D64}"/>
              </a:ext>
            </a:extLst>
          </p:cNvPr>
          <p:cNvSpPr>
            <a:spLocks noGrp="1"/>
          </p:cNvSpPr>
          <p:nvPr>
            <p:ph idx="1"/>
          </p:nvPr>
        </p:nvSpPr>
        <p:spPr>
          <a:xfrm>
            <a:off x="405780" y="908720"/>
            <a:ext cx="11305256" cy="4968552"/>
          </a:xfrm>
        </p:spPr>
        <p:txBody>
          <a:bodyPr>
            <a:normAutofit/>
          </a:bodyPr>
          <a:lstStyle/>
          <a:p>
            <a:pPr marL="0" indent="0">
              <a:buNone/>
            </a:pPr>
            <a:r>
              <a:rPr lang="el-GR" sz="3200" b="1" dirty="0">
                <a:solidFill>
                  <a:srgbClr val="FF0000"/>
                </a:solidFill>
                <a:latin typeface="Palatino Linotype" panose="02040502050505030304" pitchFamily="18" charset="0"/>
              </a:rPr>
              <a:t>καὶ </a:t>
            </a:r>
            <a:r>
              <a:rPr lang="el-GR" sz="3200" b="1" dirty="0" err="1">
                <a:solidFill>
                  <a:srgbClr val="FF0000"/>
                </a:solidFill>
                <a:latin typeface="Palatino Linotype" panose="02040502050505030304" pitchFamily="18" charset="0"/>
              </a:rPr>
              <a:t>νόμον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γε</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θὲς</a:t>
            </a:r>
            <a:r>
              <a:rPr lang="el-GR" sz="3200" b="1" dirty="0">
                <a:solidFill>
                  <a:srgbClr val="FF0000"/>
                </a:solidFill>
                <a:latin typeface="Palatino Linotype" panose="02040502050505030304" pitchFamily="18" charset="0"/>
              </a:rPr>
              <a:t> παρ’ </a:t>
            </a:r>
            <a:r>
              <a:rPr lang="el-GR" sz="3200" b="1" dirty="0" err="1">
                <a:solidFill>
                  <a:srgbClr val="FF0000"/>
                </a:solidFill>
                <a:latin typeface="Palatino Linotype" panose="02040502050505030304" pitchFamily="18" charset="0"/>
              </a:rPr>
              <a:t>ἐμοῦ</a:t>
            </a:r>
            <a:r>
              <a:rPr lang="el-GR" sz="3200" b="1" dirty="0">
                <a:solidFill>
                  <a:srgbClr val="FF0000"/>
                </a:solidFill>
                <a:latin typeface="Palatino Linotype" panose="02040502050505030304" pitchFamily="18" charset="0"/>
              </a:rPr>
              <a:t> τὸν μὴ </a:t>
            </a:r>
            <a:r>
              <a:rPr lang="el-GR" sz="3200" b="1" dirty="0" err="1">
                <a:solidFill>
                  <a:srgbClr val="FF0000"/>
                </a:solidFill>
                <a:latin typeface="Palatino Linotype" panose="02040502050505030304" pitchFamily="18" charset="0"/>
              </a:rPr>
              <a:t>δυνάμενον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αἰδοῦς</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δίκης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μετέχειν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κτείνειν</a:t>
            </a:r>
            <a:r>
              <a:rPr lang="el-GR" sz="3200" b="1" dirty="0">
                <a:solidFill>
                  <a:srgbClr val="FF0000"/>
                </a:solidFill>
                <a:latin typeface="Palatino Linotype" panose="02040502050505030304" pitchFamily="18" charset="0"/>
              </a:rPr>
              <a:t> ὡς </a:t>
            </a:r>
            <a:r>
              <a:rPr lang="el-GR" sz="3200" b="1" dirty="0" err="1">
                <a:solidFill>
                  <a:srgbClr val="FF0000"/>
                </a:solidFill>
                <a:latin typeface="Palatino Linotype" panose="02040502050505030304" pitchFamily="18" charset="0"/>
              </a:rPr>
              <a:t>νόσον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πόλεως</a:t>
            </a:r>
            <a:endParaRPr lang="el-GR" sz="3200" dirty="0">
              <a:solidFill>
                <a:schemeClr val="tx2"/>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Με τη φράση αυτή του Δία τελειώνει ο μύθος του Πρωταγόρα. Η απαίτηση αυτή, την οποία ο Δίας διαβιβάζει στον Ερμή, να αφανίζεται δηλαδή όποιος δεν διαθέτει την αιδώ και τη δίκη, φανερώνει τη μεγάλη σημασία που δίνει σε αυτές για τη συγκρότηση και τη διατήρηση της πολιτείας. Παράλληλα όμως γίνεται φανερό πως ακόμα και ο ίδιος ο Δίας αισθανόταν ότι δεν μπορεί να εξασφαλίσει την καθολικότητα αυτών των δύο στοιχείων, γιατί δεν αποτελούσαν μέρος της αρχικής φύσης του ανθρώπου. Γι’ αυτό πρόσθεσε ότι όποιος αποδειχθεί ανίκανος να τις αποκτήσει, πρέπει να θανατωθεί ως καρκίνωμα στο σώμα της πολιτείας. Με την τελευταία φράση του μύθου είναι φανερό ότι ο Πρωταγόρας προετοιμάζει το έδαφος για να στηρίξει την άποψή του ότι όλοι οι άνθρωποι πρέπει να έχουν συμμετοχή στην αρετή.</a:t>
            </a:r>
          </a:p>
        </p:txBody>
      </p:sp>
    </p:spTree>
    <p:extLst>
      <p:ext uri="{BB962C8B-B14F-4D97-AF65-F5344CB8AC3E}">
        <p14:creationId xmlns:p14="http://schemas.microsoft.com/office/powerpoint/2010/main" val="39893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11EFF7-C028-8D62-7904-56E2604EF8E7}"/>
              </a:ext>
            </a:extLst>
          </p:cNvPr>
          <p:cNvSpPr>
            <a:spLocks noGrp="1"/>
          </p:cNvSpPr>
          <p:nvPr>
            <p:ph idx="1"/>
          </p:nvPr>
        </p:nvSpPr>
        <p:spPr>
          <a:xfrm>
            <a:off x="261764" y="260648"/>
            <a:ext cx="11665296" cy="6408712"/>
          </a:xfrm>
        </p:spPr>
        <p:txBody>
          <a:bodyPr>
            <a:normAutofit/>
          </a:bodyPr>
          <a:lstStyle/>
          <a:p>
            <a:pPr marL="0" indent="0">
              <a:buNone/>
            </a:pPr>
            <a:r>
              <a:rPr lang="el-GR" sz="3200" b="1" dirty="0">
                <a:solidFill>
                  <a:srgbClr val="FF0000"/>
                </a:solidFill>
                <a:latin typeface="Palatino Linotype" panose="02040502050505030304" pitchFamily="18" charset="0"/>
              </a:rPr>
              <a:t>Οὕτω </a:t>
            </a:r>
            <a:r>
              <a:rPr lang="el-GR" sz="3200" b="1" dirty="0" err="1">
                <a:solidFill>
                  <a:srgbClr val="FF0000"/>
                </a:solidFill>
                <a:latin typeface="Palatino Linotype" panose="02040502050505030304" pitchFamily="18" charset="0"/>
              </a:rPr>
              <a:t>δή</a:t>
            </a:r>
            <a:r>
              <a:rPr lang="el-GR" sz="3200" b="1" dirty="0">
                <a:solidFill>
                  <a:srgbClr val="FF0000"/>
                </a:solidFill>
                <a:latin typeface="Palatino Linotype" panose="02040502050505030304" pitchFamily="18" charset="0"/>
              </a:rPr>
              <a:t>, ὦ </a:t>
            </a:r>
            <a:r>
              <a:rPr lang="el-GR" sz="3200" b="1" dirty="0" err="1">
                <a:solidFill>
                  <a:srgbClr val="FF0000"/>
                </a:solidFill>
                <a:latin typeface="Palatino Linotype" panose="02040502050505030304" pitchFamily="18" charset="0"/>
              </a:rPr>
              <a:t>Σώκρατες</a:t>
            </a:r>
            <a:r>
              <a:rPr lang="el-GR" sz="3200" b="1" dirty="0">
                <a:solidFill>
                  <a:srgbClr val="FF0000"/>
                </a:solidFill>
                <a:latin typeface="Palatino Linotype" panose="02040502050505030304" pitchFamily="18" charset="0"/>
              </a:rPr>
              <a:t>, καὶ διὰ ταῦτα </a:t>
            </a:r>
            <a:r>
              <a:rPr lang="el-GR" sz="3200" b="1" dirty="0" err="1">
                <a:solidFill>
                  <a:srgbClr val="FF0000"/>
                </a:solidFill>
                <a:latin typeface="Palatino Linotype" panose="02040502050505030304" pitchFamily="18" charset="0"/>
              </a:rPr>
              <a:t>οἵ</a:t>
            </a:r>
            <a:r>
              <a:rPr lang="el-GR" sz="3200" b="1" dirty="0">
                <a:solidFill>
                  <a:srgbClr val="FF0000"/>
                </a:solidFill>
                <a:latin typeface="Palatino Linotype" panose="02040502050505030304" pitchFamily="18" charset="0"/>
              </a:rPr>
              <a:t> τε </a:t>
            </a:r>
            <a:r>
              <a:rPr lang="el-GR" sz="3200" b="1" dirty="0" err="1">
                <a:solidFill>
                  <a:srgbClr val="FF0000"/>
                </a:solidFill>
                <a:latin typeface="Palatino Linotype" panose="02040502050505030304" pitchFamily="18" charset="0"/>
              </a:rPr>
              <a:t>ἄλλοι</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Ἀθηναῖοι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ὅταν</a:t>
            </a:r>
            <a:r>
              <a:rPr lang="el-GR" sz="3200" b="1" dirty="0">
                <a:solidFill>
                  <a:srgbClr val="FF0000"/>
                </a:solidFill>
                <a:latin typeface="Palatino Linotype" panose="02040502050505030304" pitchFamily="18" charset="0"/>
              </a:rPr>
              <a:t> μὲν περὶ </a:t>
            </a:r>
            <a:r>
              <a:rPr lang="el-GR" sz="3200" b="1" dirty="0" err="1">
                <a:solidFill>
                  <a:srgbClr val="FF0000"/>
                </a:solidFill>
                <a:latin typeface="Palatino Linotype" panose="02040502050505030304" pitchFamily="18" charset="0"/>
              </a:rPr>
              <a:t>ἀρετῆς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τεκτονικῆς</a:t>
            </a:r>
            <a:r>
              <a:rPr lang="el-GR" sz="3200" b="1" dirty="0">
                <a:solidFill>
                  <a:srgbClr val="FF0000"/>
                </a:solidFill>
                <a:latin typeface="Palatino Linotype" panose="02040502050505030304" pitchFamily="18" charset="0"/>
              </a:rPr>
              <a:t> ᾖ </a:t>
            </a:r>
            <a:r>
              <a:rPr lang="el-GR" sz="3200" b="1" dirty="0" err="1">
                <a:solidFill>
                  <a:srgbClr val="FF0000"/>
                </a:solidFill>
                <a:latin typeface="Palatino Linotype" panose="02040502050505030304" pitchFamily="18" charset="0"/>
              </a:rPr>
              <a:t>λόγος</a:t>
            </a:r>
            <a:r>
              <a:rPr lang="el-GR" sz="3200" b="1" dirty="0">
                <a:solidFill>
                  <a:srgbClr val="FF0000"/>
                </a:solidFill>
                <a:latin typeface="Palatino Linotype" panose="02040502050505030304" pitchFamily="18" charset="0"/>
              </a:rPr>
              <a:t> ἢ </a:t>
            </a:r>
            <a:r>
              <a:rPr lang="el-GR" sz="3200" b="1" dirty="0" err="1">
                <a:solidFill>
                  <a:srgbClr val="FF0000"/>
                </a:solidFill>
                <a:latin typeface="Palatino Linotype" panose="02040502050505030304" pitchFamily="18" charset="0"/>
              </a:rPr>
              <a:t>ἄλλης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τινὸς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δημιουργικῆς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ὀλίγοις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οἴονται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μετεῖναι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συμβουλῆς</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ἐάν</a:t>
            </a:r>
            <a:r>
              <a:rPr lang="el-GR" sz="3200" b="1" dirty="0">
                <a:solidFill>
                  <a:srgbClr val="FF0000"/>
                </a:solidFill>
                <a:latin typeface="Palatino Linotype" panose="02040502050505030304" pitchFamily="18" charset="0"/>
              </a:rPr>
              <a:t> τις </a:t>
            </a:r>
            <a:r>
              <a:rPr lang="el-GR" sz="3200" b="1" dirty="0" err="1">
                <a:solidFill>
                  <a:srgbClr val="FF0000"/>
                </a:solidFill>
                <a:latin typeface="Palatino Linotype" panose="02040502050505030304" pitchFamily="18" charset="0"/>
              </a:rPr>
              <a:t>ἐκτὸς</a:t>
            </a:r>
            <a:r>
              <a:rPr lang="el-GR" sz="3200" b="1" dirty="0">
                <a:solidFill>
                  <a:srgbClr val="FF0000"/>
                </a:solidFill>
                <a:latin typeface="Palatino Linotype" panose="02040502050505030304" pitchFamily="18" charset="0"/>
              </a:rPr>
              <a:t> ὢν τῶν </a:t>
            </a:r>
            <a:r>
              <a:rPr lang="el-GR" sz="3200" b="1" dirty="0" err="1">
                <a:solidFill>
                  <a:srgbClr val="FF0000"/>
                </a:solidFill>
                <a:latin typeface="Palatino Linotype" panose="02040502050505030304" pitchFamily="18" charset="0"/>
              </a:rPr>
              <a:t>ὀλίγων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συμβουλεύῃ</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οὐκ</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ἀνέχονται</a:t>
            </a:r>
            <a:r>
              <a:rPr lang="el-GR" sz="3200" b="1" dirty="0">
                <a:solidFill>
                  <a:srgbClr val="FF0000"/>
                </a:solidFill>
                <a:latin typeface="Palatino Linotype" panose="02040502050505030304" pitchFamily="18" charset="0"/>
              </a:rPr>
              <a:t>, ὡς </a:t>
            </a:r>
            <a:r>
              <a:rPr lang="el-GR" sz="3200" b="1" dirty="0" err="1">
                <a:solidFill>
                  <a:srgbClr val="FF0000"/>
                </a:solidFill>
                <a:latin typeface="Palatino Linotype" panose="02040502050505030304" pitchFamily="18" charset="0"/>
              </a:rPr>
              <a:t>σὺ</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φῄς</a:t>
            </a:r>
            <a:r>
              <a:rPr lang="el-GR" sz="3200" b="1" dirty="0">
                <a:solidFill>
                  <a:srgbClr val="FF0000"/>
                </a:solidFill>
                <a:latin typeface="Palatino Linotype" panose="02040502050505030304" pitchFamily="18" charset="0"/>
              </a:rPr>
              <a:t>—</a:t>
            </a:r>
            <a:r>
              <a:rPr lang="el-GR" sz="3200" b="1" dirty="0" err="1">
                <a:solidFill>
                  <a:srgbClr val="FF0000"/>
                </a:solidFill>
                <a:latin typeface="Palatino Linotype" panose="02040502050505030304" pitchFamily="18" charset="0"/>
              </a:rPr>
              <a:t>εἰκότως</a:t>
            </a:r>
            <a:r>
              <a:rPr lang="el-GR" sz="3200" b="1" dirty="0">
                <a:solidFill>
                  <a:srgbClr val="FF0000"/>
                </a:solidFill>
                <a:latin typeface="Palatino Linotype" panose="02040502050505030304" pitchFamily="18" charset="0"/>
              </a:rPr>
              <a:t>, ὡς </a:t>
            </a:r>
            <a:r>
              <a:rPr lang="el-GR" sz="3200" b="1" dirty="0" err="1">
                <a:solidFill>
                  <a:srgbClr val="FF0000"/>
                </a:solidFill>
                <a:latin typeface="Palatino Linotype" panose="02040502050505030304" pitchFamily="18" charset="0"/>
              </a:rPr>
              <a:t>ἐγώ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φημι</a:t>
            </a:r>
            <a:r>
              <a:rPr lang="el-GR" sz="3200" b="1" dirty="0">
                <a:solidFill>
                  <a:srgbClr val="FF0000"/>
                </a:solidFill>
                <a:latin typeface="Palatino Linotype" panose="02040502050505030304" pitchFamily="18" charset="0"/>
              </a:rPr>
              <a:t>—</a:t>
            </a:r>
            <a:r>
              <a:rPr lang="el-GR" sz="3200" b="1" dirty="0" err="1">
                <a:solidFill>
                  <a:srgbClr val="FF0000"/>
                </a:solidFill>
                <a:latin typeface="Palatino Linotype" panose="02040502050505030304" pitchFamily="18" charset="0"/>
              </a:rPr>
              <a:t>ὅταν</a:t>
            </a:r>
            <a:r>
              <a:rPr lang="el-GR" sz="3200" b="1" dirty="0">
                <a:solidFill>
                  <a:srgbClr val="FF0000"/>
                </a:solidFill>
                <a:latin typeface="Palatino Linotype" panose="02040502050505030304" pitchFamily="18" charset="0"/>
              </a:rPr>
              <a:t> δὲ εἰς </a:t>
            </a:r>
            <a:r>
              <a:rPr lang="el-GR" sz="3200" b="1" dirty="0" err="1">
                <a:solidFill>
                  <a:srgbClr val="FF0000"/>
                </a:solidFill>
                <a:latin typeface="Palatino Linotype" panose="02040502050505030304" pitchFamily="18" charset="0"/>
              </a:rPr>
              <a:t>συμβουλὴν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πολιτικῆς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ἀρετῆς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ἴωσιν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ἣν</a:t>
            </a:r>
            <a:r>
              <a:rPr lang="el-GR" sz="3200" b="1" dirty="0">
                <a:solidFill>
                  <a:srgbClr val="FF0000"/>
                </a:solidFill>
                <a:latin typeface="Palatino Linotype" panose="02040502050505030304" pitchFamily="18" charset="0"/>
              </a:rPr>
              <a:t> δεῖ διὰ </a:t>
            </a:r>
            <a:r>
              <a:rPr lang="el-GR" sz="3200" b="1" dirty="0" err="1">
                <a:solidFill>
                  <a:srgbClr val="FF0000"/>
                </a:solidFill>
                <a:latin typeface="Palatino Linotype" panose="02040502050505030304" pitchFamily="18" charset="0"/>
              </a:rPr>
              <a:t>δικαιοσύνης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πᾶσαν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ἰέναι</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σωφροσύνης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εἰκότως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ἅπαντος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ἀνδρὸς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ἀνέχονται</a:t>
            </a:r>
            <a:r>
              <a:rPr lang="el-GR" sz="3200" b="1" dirty="0">
                <a:solidFill>
                  <a:srgbClr val="FF0000"/>
                </a:solidFill>
                <a:latin typeface="Palatino Linotype" panose="02040502050505030304" pitchFamily="18" charset="0"/>
              </a:rPr>
              <a:t>, ὡς </a:t>
            </a:r>
            <a:r>
              <a:rPr lang="el-GR" sz="3200" b="1" dirty="0" err="1">
                <a:solidFill>
                  <a:srgbClr val="FF0000"/>
                </a:solidFill>
                <a:latin typeface="Palatino Linotype" panose="02040502050505030304" pitchFamily="18" charset="0"/>
              </a:rPr>
              <a:t>παντὶ</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προσῆκον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ταύτης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γε</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μετέχειν</a:t>
            </a:r>
            <a:r>
              <a:rPr lang="el-GR" sz="3200" b="1" dirty="0">
                <a:solidFill>
                  <a:srgbClr val="FF0000"/>
                </a:solidFill>
                <a:latin typeface="Palatino Linotype" panose="02040502050505030304" pitchFamily="18" charset="0"/>
              </a:rPr>
              <a:t> τῆς </a:t>
            </a:r>
            <a:r>
              <a:rPr lang="el-GR" sz="3200" b="1" dirty="0" err="1">
                <a:solidFill>
                  <a:srgbClr val="FF0000"/>
                </a:solidFill>
                <a:latin typeface="Palatino Linotype" panose="02040502050505030304" pitchFamily="18" charset="0"/>
              </a:rPr>
              <a:t>ἀρετῆς</a:t>
            </a:r>
            <a:r>
              <a:rPr lang="el-GR" sz="3200" b="1" dirty="0">
                <a:solidFill>
                  <a:srgbClr val="FF0000"/>
                </a:solidFill>
                <a:latin typeface="Palatino Linotype" panose="02040502050505030304" pitchFamily="18" charset="0"/>
              </a:rPr>
              <a:t> ἢ μὴ εἶναι </a:t>
            </a:r>
            <a:r>
              <a:rPr lang="el-GR" sz="3200" b="1" dirty="0" err="1">
                <a:solidFill>
                  <a:srgbClr val="FF0000"/>
                </a:solidFill>
                <a:latin typeface="Palatino Linotype" panose="02040502050505030304" pitchFamily="18" charset="0"/>
              </a:rPr>
              <a:t>πόλεις</a:t>
            </a:r>
            <a:r>
              <a:rPr lang="el-GR" sz="3200" b="1" dirty="0">
                <a:solidFill>
                  <a:srgbClr val="FF0000"/>
                </a:solidFill>
                <a:latin typeface="Palatino Linotype" panose="02040502050505030304" pitchFamily="18" charset="0"/>
              </a:rPr>
              <a:t>. Αὕτη, ὦ </a:t>
            </a:r>
            <a:r>
              <a:rPr lang="el-GR" sz="3200" b="1" dirty="0" err="1">
                <a:solidFill>
                  <a:srgbClr val="FF0000"/>
                </a:solidFill>
                <a:latin typeface="Palatino Linotype" panose="02040502050505030304" pitchFamily="18" charset="0"/>
              </a:rPr>
              <a:t>Σώκρατες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τούτου</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αἰτία</a:t>
            </a:r>
            <a:r>
              <a:rPr lang="el-GR" sz="3200" b="1" dirty="0">
                <a:solidFill>
                  <a:srgbClr val="FF0000"/>
                </a:solidFill>
                <a:latin typeface="Palatino Linotype" panose="02040502050505030304" pitchFamily="18" charset="0"/>
              </a:rPr>
              <a:t>.</a:t>
            </a:r>
          </a:p>
          <a:p>
            <a:pPr marL="0" indent="0">
              <a:buNone/>
            </a:pPr>
            <a:r>
              <a:rPr lang="el-GR" dirty="0">
                <a:solidFill>
                  <a:schemeClr val="tx2"/>
                </a:solidFill>
                <a:latin typeface="Palatino Linotype" panose="02040502050505030304" pitchFamily="18" charset="0"/>
              </a:rPr>
              <a:t>Με τη φράση αυτή ο σοφιστής περνά από τον μύθο στη λογική διερεύνηση των δεδομένων και επιχειρεί, με κάποια λογική ερμηνεία των στοιχείων του μύθου, να βγάλει συμπεράσματα χρησιμοποιώντας και εμπειρικά στοιχεία. Σκοπός του είναι να ανατρέψει τα επιχειρήματα του Σωκράτη, με τα οποία αυτός είχε υποστηρίξει, φαινομενικά βέβαια, ότι η αρετή δεν μπορεί να διδαχθεί.</a:t>
            </a:r>
          </a:p>
        </p:txBody>
      </p:sp>
    </p:spTree>
    <p:extLst>
      <p:ext uri="{BB962C8B-B14F-4D97-AF65-F5344CB8AC3E}">
        <p14:creationId xmlns:p14="http://schemas.microsoft.com/office/powerpoint/2010/main" val="36672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1D3FA76-AD57-D4B2-AC6E-D3127FD40526}"/>
              </a:ext>
            </a:extLst>
          </p:cNvPr>
          <p:cNvSpPr>
            <a:spLocks noGrp="1"/>
          </p:cNvSpPr>
          <p:nvPr>
            <p:ph idx="1"/>
          </p:nvPr>
        </p:nvSpPr>
        <p:spPr>
          <a:xfrm>
            <a:off x="405780" y="332656"/>
            <a:ext cx="11449272" cy="6048672"/>
          </a:xfrm>
        </p:spPr>
        <p:txBody>
          <a:bodyPr/>
          <a:lstStyle/>
          <a:p>
            <a:pPr marL="457200" indent="-457200">
              <a:buAutoNum type="arabicPeriod"/>
            </a:pPr>
            <a:r>
              <a:rPr lang="el-GR" dirty="0">
                <a:latin typeface="Palatino Linotype" panose="02040502050505030304" pitchFamily="18" charset="0"/>
              </a:rPr>
              <a:t>Οι Αθηναίοι στην εκκλησία του δήμου, αν παρουσιαστεί κάποιος μη ειδικός σε μια συζήτηση για τεχνικό θέμα και θελήσει να συμβουλεύσει σχετικά με αυτό τους συμπολίτες του, τον διώχνουν κοροϊδεύοντάς τον. Αντίθετα, όταν το θέμα της συζήτησης αφορά γενικά προβλήματα πολιτικής και καλής διοίκησης, τότε δέχονται τη γνώμη οποιουδήποτε, θεωρώντας προφανώς ότι στα ζητήματα αυτά ο καθένας μπορεί να έχει ορθή άποψη χωρίς να έχει αναγκαστικά εκπαιδευτεί πάνω στο θέμα.</a:t>
            </a:r>
          </a:p>
          <a:p>
            <a:pPr marL="457200" indent="-457200">
              <a:buAutoNum type="arabicPeriod"/>
            </a:pPr>
            <a:r>
              <a:rPr lang="el-GR" dirty="0">
                <a:latin typeface="Palatino Linotype" panose="02040502050505030304" pitchFamily="18" charset="0"/>
              </a:rPr>
              <a:t> Η ζωή έχει δείξει ότι οι μεγάλοι πολιτικοί άνδρες, όπως ο Περικλής, δεν κατάφεραν να διδάξουν στα ίδια του τα παιδιά την πολιτική αρετή και ότι οι καλύτεροι δάσκαλοι δεν πέτυχαν τίποτα με μαθητές που δεν ήταν καλοί. Και αυτό σημαίνει πως μπορούμε να διδάξουμε μια οποιαδήποτε τέχνη, αλλά ποτέ κανείς δεν μπόρεσε με τη διδασκαλία να κάνει τον άλλο καλύτερο, αγαθότερο, ικανότερο στην πολιτική αρετή.</a:t>
            </a:r>
          </a:p>
          <a:p>
            <a:pPr marL="457200" indent="-457200">
              <a:buAutoNum type="arabicPeriod"/>
            </a:pPr>
            <a:endParaRPr lang="el-GR" dirty="0">
              <a:latin typeface="Palatino Linotype" panose="02040502050505030304" pitchFamily="18" charset="0"/>
            </a:endParaRPr>
          </a:p>
        </p:txBody>
      </p:sp>
    </p:spTree>
    <p:extLst>
      <p:ext uri="{BB962C8B-B14F-4D97-AF65-F5344CB8AC3E}">
        <p14:creationId xmlns:p14="http://schemas.microsoft.com/office/powerpoint/2010/main" val="228744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1BD85E5-0069-E9D5-2D6D-890553C7490A}"/>
              </a:ext>
            </a:extLst>
          </p:cNvPr>
          <p:cNvSpPr>
            <a:spLocks noGrp="1"/>
          </p:cNvSpPr>
          <p:nvPr>
            <p:ph idx="1"/>
          </p:nvPr>
        </p:nvSpPr>
        <p:spPr>
          <a:xfrm>
            <a:off x="1197868" y="404664"/>
            <a:ext cx="9697145" cy="5767536"/>
          </a:xfrm>
        </p:spPr>
        <p:txBody>
          <a:bodyPr>
            <a:normAutofit lnSpcReduction="10000"/>
          </a:bodyPr>
          <a:lstStyle/>
          <a:p>
            <a:pPr marL="0" indent="0">
              <a:buNone/>
            </a:pPr>
            <a:r>
              <a:rPr lang="el-GR" b="1" dirty="0">
                <a:latin typeface="Palatino Linotype" panose="02040502050505030304" pitchFamily="18" charset="0"/>
              </a:rPr>
              <a:t>Η συμμετοχή του ανθρώπου στη θεϊκή φύση</a:t>
            </a:r>
          </a:p>
          <a:p>
            <a:pPr marL="0" indent="0">
              <a:buNone/>
            </a:pPr>
            <a:r>
              <a:rPr lang="el-GR" dirty="0">
                <a:latin typeface="Palatino Linotype" panose="02040502050505030304" pitchFamily="18" charset="0"/>
              </a:rPr>
              <a:t>Όπως υποστηρίζει ο Πρωταγόρας, ο άνθρωπος οδηγήθηκε στη λατρεία των θεών, δημιούργησε βωμούς και κατασκεύασε αγάλματα μόνος αυτός από όλα τα ζώα, επειδή συμμετείχε στη θεία μοίρα, επειδή δηλαδή είχε τη φωτιά, που θεωρούνταν ότι αποτελούσε στοιχείο της θεϊκής ουσίας και ένα από τα μυστικά της δύναμής τους. Η φωτιά, επομένως, αποτελεί το θεϊκό μερίδιο, που είχαν την τύχη, χάρη στην παρέμβαση του Προμηθέα, να λάβουν οι άνθρωποι. </a:t>
            </a:r>
            <a:r>
              <a:rPr lang="el-GR" b="1" dirty="0">
                <a:latin typeface="Palatino Linotype" panose="02040502050505030304" pitchFamily="18" charset="0"/>
              </a:rPr>
              <a:t>Είναι θεϊκό γιατί:</a:t>
            </a:r>
          </a:p>
          <a:p>
            <a:pPr marL="0" indent="0">
              <a:buNone/>
            </a:pPr>
            <a:r>
              <a:rPr lang="el-GR" b="1" dirty="0">
                <a:latin typeface="Palatino Linotype" panose="02040502050505030304" pitchFamily="18" charset="0"/>
              </a:rPr>
              <a:t>­­α.</a:t>
            </a:r>
            <a:r>
              <a:rPr lang="el-GR" dirty="0">
                <a:latin typeface="Palatino Linotype" panose="02040502050505030304" pitchFamily="18" charset="0"/>
              </a:rPr>
              <a:t> το κατείχαν ως τότε μόνο οι θεοί</a:t>
            </a:r>
          </a:p>
          <a:p>
            <a:pPr marL="0" indent="0">
              <a:buNone/>
            </a:pPr>
            <a:r>
              <a:rPr lang="el-GR" b="1" dirty="0">
                <a:latin typeface="Palatino Linotype" panose="02040502050505030304" pitchFamily="18" charset="0"/>
              </a:rPr>
              <a:t>β. </a:t>
            </a:r>
            <a:r>
              <a:rPr lang="el-GR" dirty="0">
                <a:latin typeface="Palatino Linotype" panose="02040502050505030304" pitchFamily="18" charset="0"/>
              </a:rPr>
              <a:t>οι άνθρωποι το απέκτησαν με θεϊκή παρέμβαση του Προμηθέα</a:t>
            </a:r>
          </a:p>
          <a:p>
            <a:pPr marL="0" indent="0">
              <a:buNone/>
            </a:pPr>
            <a:r>
              <a:rPr lang="el-GR" b="1" dirty="0">
                <a:latin typeface="Palatino Linotype" panose="02040502050505030304" pitchFamily="18" charset="0"/>
              </a:rPr>
              <a:t>γ</a:t>
            </a:r>
            <a:r>
              <a:rPr lang="el-GR" dirty="0">
                <a:latin typeface="Palatino Linotype" panose="02040502050505030304" pitchFamily="18" charset="0"/>
              </a:rPr>
              <a:t>. επέστρεψε στον άνθρωπο να αναπτύξει πολιτισμό και, επομένως, να αναγνωρίσει την ύπαρξη των θεών, αφού η εμφάνιση της θρησκείας ήταν, κατά τον Πρωταγόρα, η πρώτη και άμεση συνέπεια του δώρου της φωτιάς.</a:t>
            </a:r>
          </a:p>
        </p:txBody>
      </p:sp>
    </p:spTree>
    <p:extLst>
      <p:ext uri="{BB962C8B-B14F-4D97-AF65-F5344CB8AC3E}">
        <p14:creationId xmlns:p14="http://schemas.microsoft.com/office/powerpoint/2010/main" val="20284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A622739-435F-E17A-4589-9C87300D572D}"/>
              </a:ext>
            </a:extLst>
          </p:cNvPr>
          <p:cNvSpPr>
            <a:spLocks noGrp="1"/>
          </p:cNvSpPr>
          <p:nvPr>
            <p:ph idx="1"/>
          </p:nvPr>
        </p:nvSpPr>
        <p:spPr>
          <a:xfrm>
            <a:off x="1293812" y="404664"/>
            <a:ext cx="10489231" cy="6192688"/>
          </a:xfrm>
        </p:spPr>
        <p:txBody>
          <a:bodyPr>
            <a:normAutofit/>
          </a:bodyPr>
          <a:lstStyle/>
          <a:p>
            <a:pPr marL="0" indent="0">
              <a:buNone/>
            </a:pPr>
            <a:r>
              <a:rPr lang="el-GR" sz="3200" b="1" dirty="0">
                <a:solidFill>
                  <a:srgbClr val="FF0000"/>
                </a:solidFill>
                <a:latin typeface="Palatino Linotype" panose="02040502050505030304" pitchFamily="18" charset="0"/>
              </a:rPr>
              <a:t>πρῶτον μὲν διὰ τὴν τοῦ </a:t>
            </a:r>
            <a:r>
              <a:rPr lang="el-GR" sz="3200" b="1" dirty="0" err="1">
                <a:solidFill>
                  <a:srgbClr val="FF0000"/>
                </a:solidFill>
                <a:latin typeface="Palatino Linotype" panose="02040502050505030304" pitchFamily="18" charset="0"/>
              </a:rPr>
              <a:t>θεοῦ</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συγγένειαν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ζῴων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μόνον</a:t>
            </a:r>
            <a:r>
              <a:rPr lang="el-GR" sz="3200" b="1" dirty="0">
                <a:solidFill>
                  <a:srgbClr val="FF0000"/>
                </a:solidFill>
                <a:latin typeface="Palatino Linotype" panose="02040502050505030304" pitchFamily="18" charset="0"/>
              </a:rPr>
              <a:t> θεοὺς </a:t>
            </a:r>
            <a:r>
              <a:rPr lang="el-GR" sz="3200" b="1" dirty="0" err="1">
                <a:solidFill>
                  <a:srgbClr val="FF0000"/>
                </a:solidFill>
                <a:latin typeface="Palatino Linotype" panose="02040502050505030304" pitchFamily="18" charset="0"/>
              </a:rPr>
              <a:t>ἐνόμισεν</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ἐπεχείρει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βωμούς</a:t>
            </a:r>
            <a:r>
              <a:rPr lang="el-GR" sz="3200" b="1" dirty="0">
                <a:solidFill>
                  <a:srgbClr val="FF0000"/>
                </a:solidFill>
                <a:latin typeface="Palatino Linotype" panose="02040502050505030304" pitchFamily="18" charset="0"/>
              </a:rPr>
              <a:t> τε </a:t>
            </a:r>
            <a:r>
              <a:rPr lang="el-GR" sz="3200" b="1" dirty="0" err="1">
                <a:solidFill>
                  <a:srgbClr val="FF0000"/>
                </a:solidFill>
                <a:latin typeface="Palatino Linotype" panose="02040502050505030304" pitchFamily="18" charset="0"/>
              </a:rPr>
              <a:t>ἱδρύεσθαι</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ἀγάλματα</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θεῶν</a:t>
            </a:r>
            <a:endParaRPr lang="el-GR" sz="3200" b="1" dirty="0">
              <a:solidFill>
                <a:srgbClr val="FF0000"/>
              </a:solidFill>
              <a:latin typeface="Palatino Linotype" panose="02040502050505030304" pitchFamily="18" charset="0"/>
            </a:endParaRPr>
          </a:p>
          <a:p>
            <a:pPr marL="0" indent="0">
              <a:buNone/>
            </a:pPr>
            <a:r>
              <a:rPr lang="el-GR" dirty="0">
                <a:latin typeface="Palatino Linotype" panose="02040502050505030304" pitchFamily="18" charset="0"/>
              </a:rPr>
              <a:t>Το μερίδιο στη θεϊκή φύση που απέκτησε ο άνθρωπος χάρη στα δώρα του Προμηθέα επέτρεψαν στον άνθρωπο να δημιουργήσει τεχνικό πολιτισμό και να εξασφαλίσει την «</a:t>
            </a:r>
            <a:r>
              <a:rPr lang="el-GR" dirty="0" err="1">
                <a:latin typeface="Palatino Linotype" panose="02040502050505030304" pitchFamily="18" charset="0"/>
              </a:rPr>
              <a:t>εὐπορίαν</a:t>
            </a:r>
            <a:r>
              <a:rPr lang="el-GR" dirty="0">
                <a:latin typeface="Palatino Linotype" panose="02040502050505030304" pitchFamily="18" charset="0"/>
              </a:rPr>
              <a:t> βίου». Στην παρουσίαση των πολιτισμικών κατακτήσεων του ανθρώπου ο Πρωταγόρας αρχίζει από τη θρησκεία, τονίζοντας μάλιστα με έμφαση τη μοναδικότητα του ανθρώπου ως προς τη θρησκευτική πίστη, παρά τον δεδομένο θρησκευτικό αγνωστικισμό του και την αμφιβολία που εξέφραζε για την ύπαρξη των θεών. </a:t>
            </a:r>
          </a:p>
          <a:p>
            <a:pPr marL="0" indent="0">
              <a:buNone/>
            </a:pPr>
            <a:r>
              <a:rPr lang="el-GR" dirty="0">
                <a:latin typeface="Palatino Linotype" panose="02040502050505030304" pitchFamily="18" charset="0"/>
              </a:rPr>
              <a:t>Το γεγονός ότι ο Πρωταγόρας στην αφήγησή του προτάσσει τη θρησκευτική συμπεριφορά (κατασκευή βωμών και φιλοτέχνησε αγαλμάτων θεών) και το θρησκευτικό συναίσθημα (την πίστη του ανθρώπου στους θεούς) αποδεικνύει ότι αξιολογεί τη θρησκεία ως πολύ σημαντική κατάκτηση του ανθρώπου ανάμεσα στις άλλες.</a:t>
            </a:r>
          </a:p>
        </p:txBody>
      </p:sp>
    </p:spTree>
    <p:extLst>
      <p:ext uri="{BB962C8B-B14F-4D97-AF65-F5344CB8AC3E}">
        <p14:creationId xmlns:p14="http://schemas.microsoft.com/office/powerpoint/2010/main" val="35960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639F37A-EF35-D982-7D73-C08173598191}"/>
              </a:ext>
            </a:extLst>
          </p:cNvPr>
          <p:cNvSpPr>
            <a:spLocks noGrp="1"/>
          </p:cNvSpPr>
          <p:nvPr>
            <p:ph idx="1"/>
          </p:nvPr>
        </p:nvSpPr>
        <p:spPr>
          <a:xfrm>
            <a:off x="1293812" y="332656"/>
            <a:ext cx="10201199" cy="6264696"/>
          </a:xfrm>
        </p:spPr>
        <p:txBody>
          <a:bodyPr/>
          <a:lstStyle/>
          <a:p>
            <a:pPr marL="0" indent="0">
              <a:buNone/>
            </a:pPr>
            <a:r>
              <a:rPr lang="el-GR" dirty="0">
                <a:latin typeface="Palatino Linotype" panose="02040502050505030304" pitchFamily="18" charset="0"/>
              </a:rPr>
              <a:t>Πρέπει να σημειωθεί ότι αυτή η πορεία εξέλιξης του ανθρώπου, όπως αναφέρεται στον μύθο, ακολουθεί όχι χρονική αλλά αξιολογική σειρά. Προφανώς η εμφάνιση της θρησκευτικής λατρείας παρουσιάζεται ως το ανώτερο επίτευγμα του ανθρώπου στο </a:t>
            </a:r>
            <a:r>
              <a:rPr lang="el-GR" dirty="0" err="1">
                <a:latin typeface="Palatino Linotype" panose="02040502050505030304" pitchFamily="18" charset="0"/>
              </a:rPr>
              <a:t>προηθικό</a:t>
            </a:r>
            <a:r>
              <a:rPr lang="el-GR" dirty="0">
                <a:latin typeface="Palatino Linotype" panose="02040502050505030304" pitchFamily="18" charset="0"/>
              </a:rPr>
              <a:t> στάδιο της εξέλιξής του. Τα επιρρήματα </a:t>
            </a:r>
            <a:r>
              <a:rPr lang="el-GR" b="1" dirty="0">
                <a:latin typeface="Palatino Linotype" panose="02040502050505030304" pitchFamily="18" charset="0"/>
              </a:rPr>
              <a:t>πρῶτον-</a:t>
            </a:r>
            <a:r>
              <a:rPr lang="el-GR" b="1" dirty="0" err="1">
                <a:latin typeface="Palatino Linotype" panose="02040502050505030304" pitchFamily="18" charset="0"/>
              </a:rPr>
              <a:t>ἒπειτα</a:t>
            </a:r>
            <a:r>
              <a:rPr lang="el-GR" dirty="0">
                <a:latin typeface="Palatino Linotype" panose="02040502050505030304" pitchFamily="18" charset="0"/>
              </a:rPr>
              <a:t> δε δηλώνουν χρονική ακολουθία αλλά αξιολογική κατάταξη.</a:t>
            </a:r>
          </a:p>
          <a:p>
            <a:pPr marL="0" indent="0">
              <a:buNone/>
            </a:pPr>
            <a:r>
              <a:rPr lang="el-GR" sz="3200" dirty="0" err="1">
                <a:solidFill>
                  <a:srgbClr val="FF0000"/>
                </a:solidFill>
                <a:latin typeface="Palatino Linotype" panose="02040502050505030304" pitchFamily="18" charset="0"/>
              </a:rPr>
              <a:t>ἔπειτα</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φωνὴν</a:t>
            </a:r>
            <a:r>
              <a:rPr lang="el-GR" sz="3200" dirty="0">
                <a:solidFill>
                  <a:srgbClr val="FF0000"/>
                </a:solidFill>
                <a:latin typeface="Palatino Linotype" panose="02040502050505030304" pitchFamily="18" charset="0"/>
              </a:rPr>
              <a:t> καὶ </a:t>
            </a:r>
            <a:r>
              <a:rPr lang="el-GR" sz="3200" dirty="0" err="1">
                <a:solidFill>
                  <a:srgbClr val="FF0000"/>
                </a:solidFill>
                <a:latin typeface="Palatino Linotype" panose="02040502050505030304" pitchFamily="18" charset="0"/>
              </a:rPr>
              <a:t>ὀνόματα</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ταχὺ</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διηρθρώσατο</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τῇ</a:t>
            </a:r>
            <a:r>
              <a:rPr lang="el-GR" sz="3200" dirty="0">
                <a:solidFill>
                  <a:srgbClr val="FF0000"/>
                </a:solidFill>
                <a:latin typeface="Palatino Linotype" panose="02040502050505030304" pitchFamily="18" charset="0"/>
              </a:rPr>
              <a:t> </a:t>
            </a:r>
            <a:r>
              <a:rPr lang="el-GR" sz="3200" dirty="0" err="1">
                <a:solidFill>
                  <a:srgbClr val="FF0000"/>
                </a:solidFill>
                <a:latin typeface="Palatino Linotype" panose="02040502050505030304" pitchFamily="18" charset="0"/>
              </a:rPr>
              <a:t>τέχνῃ</a:t>
            </a:r>
            <a:endParaRPr lang="el-GR" sz="3200" dirty="0">
              <a:solidFill>
                <a:srgbClr val="FF0000"/>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Ο Πρωταγόρας και οι άλλοι σοφιστές υποστήριζαν ότι η γλώσσα δε δίνεται από το θεό. Είναι δημιούργημα του ανθρώπου και επιτεύχθηκε με μακροχρόνια εξέλιξη χάρη στη «θεία μοίρα» που του εξασφάλισε ο Προμηθέας. Κατά την άποψή του η γλώσσα είναι ένας κώδικας που πλάστηκε από τον ίδιο τον άνθρωπο, ο οποίος από πολύ νωρίς άρχισε να μετουσιώνει τους άναρθρους σε έναρθρους φθόγγους, να τους συνδυάζει δημιουργώντας λέξεις και στη συνέχεια προτάσεις. </a:t>
            </a:r>
          </a:p>
        </p:txBody>
      </p:sp>
    </p:spTree>
    <p:extLst>
      <p:ext uri="{BB962C8B-B14F-4D97-AF65-F5344CB8AC3E}">
        <p14:creationId xmlns:p14="http://schemas.microsoft.com/office/powerpoint/2010/main" val="36991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A65C66-8C5B-488B-AA37-9D8BC6BBDDDE}"/>
              </a:ext>
            </a:extLst>
          </p:cNvPr>
          <p:cNvSpPr>
            <a:spLocks noGrp="1"/>
          </p:cNvSpPr>
          <p:nvPr>
            <p:ph idx="1"/>
          </p:nvPr>
        </p:nvSpPr>
        <p:spPr>
          <a:xfrm>
            <a:off x="1293813" y="332656"/>
            <a:ext cx="9337104" cy="5839544"/>
          </a:xfrm>
        </p:spPr>
        <p:txBody>
          <a:bodyPr/>
          <a:lstStyle/>
          <a:p>
            <a:pPr marL="0" indent="0">
              <a:buNone/>
            </a:pPr>
            <a:r>
              <a:rPr lang="el-GR" dirty="0">
                <a:latin typeface="Palatino Linotype" panose="02040502050505030304" pitchFamily="18" charset="0"/>
              </a:rPr>
              <a:t>Παράλληλα, όμως, στην αρχαιότητα επικρατούσε και η άποψη ότι η γλώσσα δόθηκε στον άνθρωπο εξαρχής, μόλις πλάστηκε, ως φυσικό κτήμα (θεοκρατική αντίληψη). Αυτή την αντίληψη εκφράζει και ο Ηρόδοτος στην ιστορία του </a:t>
            </a:r>
            <a:r>
              <a:rPr lang="el-GR" dirty="0" err="1">
                <a:latin typeface="Palatino Linotype" panose="02040502050505030304" pitchFamily="18" charset="0"/>
              </a:rPr>
              <a:t>Ψαμμήτιχου</a:t>
            </a:r>
            <a:r>
              <a:rPr lang="el-GR" dirty="0">
                <a:latin typeface="Palatino Linotype" panose="02040502050505030304" pitchFamily="18" charset="0"/>
              </a:rPr>
              <a:t>, βασιλιά της Αιγύπτου, για να διαπιστώσει ποια ήταν η πρώτη γλώσσα των ανθρώπων.</a:t>
            </a:r>
          </a:p>
          <a:p>
            <a:pPr marL="0" indent="0">
              <a:buNone/>
            </a:pPr>
            <a:r>
              <a:rPr lang="el-GR" dirty="0">
                <a:latin typeface="Palatino Linotype" panose="02040502050505030304" pitchFamily="18" charset="0"/>
              </a:rPr>
              <a:t>Ο Αριστοτέλης, αργότερα, κάνει μια πιο σύνθετη προσέγγιση της γλώσσας, προσθέτοντας στοιχεία και από την «φύσει» (που υποστήριζε ο Ηρόδοτος) και από την «</a:t>
            </a:r>
            <a:r>
              <a:rPr lang="el-GR" dirty="0" err="1">
                <a:latin typeface="Palatino Linotype" panose="02040502050505030304" pitchFamily="18" charset="0"/>
              </a:rPr>
              <a:t>νόμῳ</a:t>
            </a:r>
            <a:r>
              <a:rPr lang="el-GR" dirty="0">
                <a:latin typeface="Palatino Linotype" panose="02040502050505030304" pitchFamily="18" charset="0"/>
              </a:rPr>
              <a:t>» (κατά τους σοφιστές) θεώρηση της γλώσσας.</a:t>
            </a:r>
          </a:p>
          <a:p>
            <a:pPr marL="0" indent="0">
              <a:buNone/>
            </a:pPr>
            <a:r>
              <a:rPr lang="el-GR" dirty="0">
                <a:latin typeface="Palatino Linotype" panose="02040502050505030304" pitchFamily="18" charset="0"/>
              </a:rPr>
              <a:t>Η νεότερη γλωσσολογική επιστήμη επιβεβαιώνει τη γνώμη των σοφιστών, ότι δηλαδή η γλώσσα είναι προϊόν πολιτισμού που δημιουργήθηκε εξελικτικά σύμφωνα με τις ανάγκες της κοινωνικής ζωής.</a:t>
            </a:r>
          </a:p>
        </p:txBody>
      </p:sp>
    </p:spTree>
    <p:extLst>
      <p:ext uri="{BB962C8B-B14F-4D97-AF65-F5344CB8AC3E}">
        <p14:creationId xmlns:p14="http://schemas.microsoft.com/office/powerpoint/2010/main" val="282723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F1489AE-A751-635F-701A-406CD6BE330E}"/>
              </a:ext>
            </a:extLst>
          </p:cNvPr>
          <p:cNvSpPr>
            <a:spLocks noGrp="1"/>
          </p:cNvSpPr>
          <p:nvPr>
            <p:ph idx="1"/>
          </p:nvPr>
        </p:nvSpPr>
        <p:spPr>
          <a:xfrm>
            <a:off x="1293812" y="476672"/>
            <a:ext cx="10201200" cy="6264696"/>
          </a:xfrm>
        </p:spPr>
        <p:txBody>
          <a:bodyPr>
            <a:normAutofit/>
          </a:bodyPr>
          <a:lstStyle/>
          <a:p>
            <a:pPr marL="0" indent="0">
              <a:buNone/>
            </a:pPr>
            <a:r>
              <a:rPr lang="el-GR" sz="3200" b="1" dirty="0">
                <a:solidFill>
                  <a:srgbClr val="FF0000"/>
                </a:solidFill>
                <a:latin typeface="Palatino Linotype" panose="02040502050505030304" pitchFamily="18" charset="0"/>
              </a:rPr>
              <a:t>Οὕτω </a:t>
            </a:r>
            <a:r>
              <a:rPr lang="el-GR" sz="3200" b="1" dirty="0" err="1">
                <a:solidFill>
                  <a:srgbClr val="FF0000"/>
                </a:solidFill>
                <a:latin typeface="Palatino Linotype" panose="02040502050505030304" pitchFamily="18" charset="0"/>
              </a:rPr>
              <a:t>δὴ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παρεσκευασμένοι</a:t>
            </a:r>
            <a:r>
              <a:rPr lang="el-GR" sz="3200" b="1" dirty="0">
                <a:solidFill>
                  <a:srgbClr val="FF0000"/>
                </a:solidFill>
                <a:latin typeface="Palatino Linotype" panose="02040502050505030304" pitchFamily="18" charset="0"/>
              </a:rPr>
              <a:t> κατ’ </a:t>
            </a:r>
            <a:r>
              <a:rPr lang="el-GR" sz="3200" b="1" dirty="0" err="1">
                <a:solidFill>
                  <a:srgbClr val="FF0000"/>
                </a:solidFill>
                <a:latin typeface="Palatino Linotype" panose="02040502050505030304" pitchFamily="18" charset="0"/>
              </a:rPr>
              <a:t>ἀρχὰς</a:t>
            </a:r>
            <a:r>
              <a:rPr lang="el-GR" sz="3200" b="1" dirty="0">
                <a:solidFill>
                  <a:srgbClr val="FF0000"/>
                </a:solidFill>
                <a:latin typeface="Palatino Linotype" panose="02040502050505030304" pitchFamily="18" charset="0"/>
              </a:rPr>
              <a:t> ἄνθρωποι </a:t>
            </a:r>
            <a:r>
              <a:rPr lang="el-GR" sz="3200" b="1" dirty="0" err="1">
                <a:solidFill>
                  <a:srgbClr val="FF0000"/>
                </a:solidFill>
                <a:latin typeface="Palatino Linotype" panose="02040502050505030304" pitchFamily="18" charset="0"/>
              </a:rPr>
              <a:t>ᾤκουν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σποράδην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πόλεις</a:t>
            </a:r>
            <a:r>
              <a:rPr lang="el-GR" sz="3200" b="1" dirty="0">
                <a:solidFill>
                  <a:srgbClr val="FF0000"/>
                </a:solidFill>
                <a:latin typeface="Palatino Linotype" panose="02040502050505030304" pitchFamily="18" charset="0"/>
              </a:rPr>
              <a:t> δὲ </a:t>
            </a:r>
            <a:r>
              <a:rPr lang="el-GR" sz="3200" b="1" dirty="0" err="1">
                <a:solidFill>
                  <a:srgbClr val="FF0000"/>
                </a:solidFill>
                <a:latin typeface="Palatino Linotype" panose="02040502050505030304" pitchFamily="18" charset="0"/>
              </a:rPr>
              <a:t>οὐκ</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ἦσαν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ἀπώλλυντο</a:t>
            </a:r>
            <a:r>
              <a:rPr lang="el-GR" sz="3200" b="1" dirty="0">
                <a:solidFill>
                  <a:srgbClr val="FF0000"/>
                </a:solidFill>
                <a:latin typeface="Palatino Linotype" panose="02040502050505030304" pitchFamily="18" charset="0"/>
              </a:rPr>
              <a:t> οὖν </a:t>
            </a:r>
            <a:r>
              <a:rPr lang="el-GR" sz="3200" b="1" dirty="0" err="1">
                <a:solidFill>
                  <a:srgbClr val="FF0000"/>
                </a:solidFill>
                <a:latin typeface="Palatino Linotype" panose="02040502050505030304" pitchFamily="18" charset="0"/>
              </a:rPr>
              <a:t>ὑπὸ</a:t>
            </a:r>
            <a:r>
              <a:rPr lang="el-GR" sz="3200" b="1" dirty="0">
                <a:solidFill>
                  <a:srgbClr val="FF0000"/>
                </a:solidFill>
                <a:latin typeface="Palatino Linotype" panose="02040502050505030304" pitchFamily="18" charset="0"/>
              </a:rPr>
              <a:t> τῶν </a:t>
            </a:r>
            <a:r>
              <a:rPr lang="el-GR" sz="3200" b="1" dirty="0" err="1">
                <a:solidFill>
                  <a:srgbClr val="FF0000"/>
                </a:solidFill>
                <a:latin typeface="Palatino Linotype" panose="02040502050505030304" pitchFamily="18" charset="0"/>
              </a:rPr>
              <a:t>θηρίων</a:t>
            </a:r>
            <a:r>
              <a:rPr lang="el-GR" sz="3200" b="1" dirty="0">
                <a:solidFill>
                  <a:srgbClr val="FF0000"/>
                </a:solidFill>
                <a:latin typeface="Palatino Linotype" panose="02040502050505030304" pitchFamily="18" charset="0"/>
              </a:rPr>
              <a:t> διὰ τὸ </a:t>
            </a:r>
            <a:r>
              <a:rPr lang="el-GR" sz="3200" b="1" dirty="0" err="1">
                <a:solidFill>
                  <a:srgbClr val="FF0000"/>
                </a:solidFill>
                <a:latin typeface="Palatino Linotype" panose="02040502050505030304" pitchFamily="18" charset="0"/>
              </a:rPr>
              <a:t>πανταχῇ</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αὐτῶν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ἀσθενέστεροι</a:t>
            </a:r>
            <a:r>
              <a:rPr lang="el-GR" sz="3200" b="1" dirty="0">
                <a:solidFill>
                  <a:srgbClr val="FF0000"/>
                </a:solidFill>
                <a:latin typeface="Palatino Linotype" panose="02040502050505030304" pitchFamily="18" charset="0"/>
              </a:rPr>
              <a:t> εἶναι, καὶ ἡ </a:t>
            </a:r>
            <a:r>
              <a:rPr lang="el-GR" sz="3200" b="1" dirty="0" err="1">
                <a:solidFill>
                  <a:srgbClr val="FF0000"/>
                </a:solidFill>
                <a:latin typeface="Palatino Linotype" panose="02040502050505030304" pitchFamily="18" charset="0"/>
              </a:rPr>
              <a:t>δημιουργικὴ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τέχνη</a:t>
            </a:r>
            <a:r>
              <a:rPr lang="el-GR" sz="3200" b="1" dirty="0">
                <a:solidFill>
                  <a:srgbClr val="FF0000"/>
                </a:solidFill>
                <a:latin typeface="Palatino Linotype" panose="02040502050505030304" pitchFamily="18" charset="0"/>
              </a:rPr>
              <a:t> αὐτοῖς πρὸς μὲν </a:t>
            </a:r>
            <a:r>
              <a:rPr lang="el-GR" sz="3200" b="1" dirty="0" err="1">
                <a:solidFill>
                  <a:srgbClr val="FF0000"/>
                </a:solidFill>
                <a:latin typeface="Palatino Linotype" panose="02040502050505030304" pitchFamily="18" charset="0"/>
              </a:rPr>
              <a:t>τροφὴν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ἱκανὴ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βοηθὸς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ἦν</a:t>
            </a:r>
            <a:r>
              <a:rPr lang="el-GR" sz="3200" b="1" dirty="0">
                <a:solidFill>
                  <a:srgbClr val="FF0000"/>
                </a:solidFill>
                <a:latin typeface="Palatino Linotype" panose="02040502050505030304" pitchFamily="18" charset="0"/>
              </a:rPr>
              <a:t>, πρὸς δὲ τὸν τῶν </a:t>
            </a:r>
            <a:r>
              <a:rPr lang="el-GR" sz="3200" b="1" dirty="0" err="1">
                <a:solidFill>
                  <a:srgbClr val="FF0000"/>
                </a:solidFill>
                <a:latin typeface="Palatino Linotype" panose="02040502050505030304" pitchFamily="18" charset="0"/>
              </a:rPr>
              <a:t>θηρίων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πόλεμον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ἐνδεής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πολιτικὴν</a:t>
            </a:r>
            <a:r>
              <a:rPr lang="el-GR" sz="3200" b="1" dirty="0">
                <a:solidFill>
                  <a:srgbClr val="FF0000"/>
                </a:solidFill>
                <a:latin typeface="Palatino Linotype" panose="02040502050505030304" pitchFamily="18" charset="0"/>
              </a:rPr>
              <a:t> γὰρ </a:t>
            </a:r>
            <a:r>
              <a:rPr lang="el-GR" sz="3200" b="1" dirty="0" err="1">
                <a:solidFill>
                  <a:srgbClr val="FF0000"/>
                </a:solidFill>
                <a:latin typeface="Palatino Linotype" panose="02040502050505030304" pitchFamily="18" charset="0"/>
              </a:rPr>
              <a:t>τέχνην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οὔπω</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εἶχον</a:t>
            </a:r>
            <a:r>
              <a:rPr lang="el-GR" sz="3200" b="1" dirty="0">
                <a:solidFill>
                  <a:srgbClr val="FF0000"/>
                </a:solidFill>
                <a:latin typeface="Palatino Linotype" panose="02040502050505030304" pitchFamily="18" charset="0"/>
              </a:rPr>
              <a:t>, ἧς </a:t>
            </a:r>
            <a:r>
              <a:rPr lang="el-GR" sz="3200" b="1" dirty="0" err="1">
                <a:solidFill>
                  <a:srgbClr val="FF0000"/>
                </a:solidFill>
                <a:latin typeface="Palatino Linotype" panose="02040502050505030304" pitchFamily="18" charset="0"/>
              </a:rPr>
              <a:t>μέρος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πολεμική</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ἐζήτουν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δὴ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ἀθροίζεσθαι</a:t>
            </a:r>
            <a:r>
              <a:rPr lang="el-GR" sz="3200" b="1" dirty="0">
                <a:solidFill>
                  <a:srgbClr val="FF0000"/>
                </a:solidFill>
                <a:latin typeface="Palatino Linotype" panose="02040502050505030304" pitchFamily="18" charset="0"/>
              </a:rPr>
              <a:t> καὶ </a:t>
            </a:r>
            <a:r>
              <a:rPr lang="el-GR" sz="3200" b="1" dirty="0" err="1">
                <a:solidFill>
                  <a:srgbClr val="FF0000"/>
                </a:solidFill>
                <a:latin typeface="Palatino Linotype" panose="02040502050505030304" pitchFamily="18" charset="0"/>
              </a:rPr>
              <a:t>σῴζεσθαι</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κτίζοντες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πόλεις</a:t>
            </a:r>
            <a:endParaRPr lang="el-GR" sz="3200" b="1" dirty="0">
              <a:solidFill>
                <a:srgbClr val="FF0000"/>
              </a:solidFill>
              <a:latin typeface="Palatino Linotype" panose="02040502050505030304" pitchFamily="18" charset="0"/>
            </a:endParaRPr>
          </a:p>
          <a:p>
            <a:pPr marL="0" indent="0">
              <a:buNone/>
            </a:pPr>
            <a:r>
              <a:rPr lang="el-GR" dirty="0">
                <a:solidFill>
                  <a:schemeClr val="tx2"/>
                </a:solidFill>
                <a:latin typeface="Palatino Linotype" panose="02040502050505030304" pitchFamily="18" charset="0"/>
              </a:rPr>
              <a:t>Στη συνέχεια του μύθου παρουσιάζεται η «</a:t>
            </a:r>
            <a:r>
              <a:rPr lang="el-GR" dirty="0" err="1">
                <a:solidFill>
                  <a:schemeClr val="tx2"/>
                </a:solidFill>
                <a:latin typeface="Palatino Linotype" panose="02040502050505030304" pitchFamily="18" charset="0"/>
              </a:rPr>
              <a:t>πρωτοκοινωνική</a:t>
            </a:r>
            <a:r>
              <a:rPr lang="el-GR" dirty="0">
                <a:solidFill>
                  <a:schemeClr val="tx2"/>
                </a:solidFill>
                <a:latin typeface="Palatino Linotype" panose="02040502050505030304" pitchFamily="18" charset="0"/>
              </a:rPr>
              <a:t>» περίοδος της ζωής των ανθρώπων, κατά την οποία οι άνθρωποι, χάρη στα δώρα του Προμηθέα, έβαλαν τις βάσεις του υλικοτεχνικού πολιτισμού λύνοντας πολλά προβλήματα σχετικά με τις βιοτικές τους ανάγκες και με την προστασία τους από τις καιρικές συνθήκες. Όλα αυτά όμως τα πέτυχαν οι άνθρωποι ζώντας διασκορπισμένοι.</a:t>
            </a:r>
          </a:p>
        </p:txBody>
      </p:sp>
    </p:spTree>
    <p:extLst>
      <p:ext uri="{BB962C8B-B14F-4D97-AF65-F5344CB8AC3E}">
        <p14:creationId xmlns:p14="http://schemas.microsoft.com/office/powerpoint/2010/main" val="18102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3AB08F-5ED0-3CA4-6AA6-278E3CE29704}"/>
              </a:ext>
            </a:extLst>
          </p:cNvPr>
          <p:cNvSpPr>
            <a:spLocks noGrp="1"/>
          </p:cNvSpPr>
          <p:nvPr>
            <p:ph idx="1"/>
          </p:nvPr>
        </p:nvSpPr>
        <p:spPr>
          <a:xfrm>
            <a:off x="1293812" y="404664"/>
            <a:ext cx="10201199" cy="6264696"/>
          </a:xfrm>
        </p:spPr>
        <p:txBody>
          <a:bodyPr>
            <a:normAutofit lnSpcReduction="10000"/>
          </a:bodyPr>
          <a:lstStyle/>
          <a:p>
            <a:pPr marL="0" indent="0">
              <a:buNone/>
            </a:pPr>
            <a:r>
              <a:rPr lang="el-GR" dirty="0">
                <a:latin typeface="Palatino Linotype" panose="02040502050505030304" pitchFamily="18" charset="0"/>
              </a:rPr>
              <a:t>Συνέπεια αυτού του τρόπου ζωής ήταν ο κίνδυνος αφανισμού τους από τα θηρία, καθώς οι άνθρωποι δεν μπορούσαν να τα αντιμετωπίσουν</a:t>
            </a:r>
          </a:p>
          <a:p>
            <a:pPr marL="0" indent="0">
              <a:buNone/>
            </a:pPr>
            <a:r>
              <a:rPr lang="el-GR" dirty="0">
                <a:latin typeface="Palatino Linotype" panose="02040502050505030304" pitchFamily="18" charset="0"/>
              </a:rPr>
              <a:t> α) επειδή υστερούσαν σε σωματικές δυνατότητες απέναντι σε αυτά</a:t>
            </a:r>
          </a:p>
          <a:p>
            <a:pPr marL="0" indent="0">
              <a:buNone/>
            </a:pPr>
            <a:r>
              <a:rPr lang="el-GR" dirty="0">
                <a:latin typeface="Palatino Linotype" panose="02040502050505030304" pitchFamily="18" charset="0"/>
              </a:rPr>
              <a:t> β) επειδή τους έλειπαν από τη μια η κοινωνική και πολιτική οργάνωση και από την άλλη η πολεμική τέχνη, η οποία προϋποθέτει, σύμφωνα με τον μύθο, την ύπαρξη μιας οργανωμένης κοινωνίας.</a:t>
            </a:r>
          </a:p>
          <a:p>
            <a:pPr marL="0" indent="0">
              <a:buNone/>
            </a:pPr>
            <a:r>
              <a:rPr lang="el-GR" dirty="0">
                <a:latin typeface="Palatino Linotype" panose="02040502050505030304" pitchFamily="18" charset="0"/>
              </a:rPr>
              <a:t>Η επιτακτική ανάγκη να αντιμετωπίσουν τα θηρία και να καλύψουν τη φυσική τους αδυναμία απέναντι σ’ αυτά υποχρεώνει τους ανθρώπους να επιδιώξουν την κοινωνική συμβίωση.</a:t>
            </a:r>
          </a:p>
          <a:p>
            <a:pPr marL="0" indent="0">
              <a:buNone/>
            </a:pPr>
            <a:r>
              <a:rPr lang="el-GR" dirty="0">
                <a:latin typeface="Palatino Linotype" panose="02040502050505030304" pitchFamily="18" charset="0"/>
              </a:rPr>
              <a:t>Είναι, επομένως, φανερό ότι η τάση για κοινωνική συνύπαρξη δεν εκδηλώθηκε από εσωτερική ανάγκη που ένιωθε ο άνθρωπος, αλλά από την ανάγκη να αντιμετωπίσουν τη φυσική υπεροχή των άγριων θηρίων. Η χρήση μάλιστα του ρήματος «</a:t>
            </a:r>
            <a:r>
              <a:rPr lang="el-GR" dirty="0" err="1">
                <a:latin typeface="Palatino Linotype" panose="02040502050505030304" pitchFamily="18" charset="0"/>
              </a:rPr>
              <a:t>ἐζήτουν</a:t>
            </a:r>
            <a:r>
              <a:rPr lang="el-GR" dirty="0">
                <a:latin typeface="Palatino Linotype" panose="02040502050505030304" pitchFamily="18" charset="0"/>
              </a:rPr>
              <a:t>» σε χρόνο παρατατικό δηλώνει από τη μια τη διαρκή προσπάθεια των ανθρώπων για τη σωτηρία τους από τα θηρία και από την άλλη την όχι δεδομένη επιτυχία αυτής της προσπάθειας.</a:t>
            </a:r>
          </a:p>
        </p:txBody>
      </p:sp>
    </p:spTree>
    <p:extLst>
      <p:ext uri="{BB962C8B-B14F-4D97-AF65-F5344CB8AC3E}">
        <p14:creationId xmlns:p14="http://schemas.microsoft.com/office/powerpoint/2010/main" val="34882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22EED45-2DFC-A2C3-54D1-2FEFD72A27A2}"/>
              </a:ext>
            </a:extLst>
          </p:cNvPr>
          <p:cNvSpPr>
            <a:spLocks noGrp="1"/>
          </p:cNvSpPr>
          <p:nvPr>
            <p:ph idx="1"/>
          </p:nvPr>
        </p:nvSpPr>
        <p:spPr>
          <a:xfrm>
            <a:off x="1293812" y="260648"/>
            <a:ext cx="10489231" cy="6408712"/>
          </a:xfrm>
        </p:spPr>
        <p:txBody>
          <a:bodyPr>
            <a:normAutofit/>
          </a:bodyPr>
          <a:lstStyle/>
          <a:p>
            <a:pPr marL="0" indent="0">
              <a:buNone/>
            </a:pPr>
            <a:r>
              <a:rPr lang="el-GR" sz="3200" b="1" dirty="0">
                <a:solidFill>
                  <a:srgbClr val="FF0000"/>
                </a:solidFill>
                <a:latin typeface="Palatino Linotype" panose="02040502050505030304" pitchFamily="18" charset="0"/>
              </a:rPr>
              <a:t>καὶ ἡ </a:t>
            </a:r>
            <a:r>
              <a:rPr lang="el-GR" sz="3200" b="1" dirty="0" err="1">
                <a:solidFill>
                  <a:srgbClr val="FF0000"/>
                </a:solidFill>
                <a:latin typeface="Palatino Linotype" panose="02040502050505030304" pitchFamily="18" charset="0"/>
              </a:rPr>
              <a:t>δημιουργικὴ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τέχνη</a:t>
            </a:r>
            <a:r>
              <a:rPr lang="el-GR" sz="3200" b="1" dirty="0">
                <a:solidFill>
                  <a:srgbClr val="FF0000"/>
                </a:solidFill>
                <a:latin typeface="Palatino Linotype" panose="02040502050505030304" pitchFamily="18" charset="0"/>
              </a:rPr>
              <a:t> αὐτοῖς πρὸς μὲν </a:t>
            </a:r>
            <a:r>
              <a:rPr lang="el-GR" sz="3200" b="1" dirty="0" err="1">
                <a:solidFill>
                  <a:srgbClr val="FF0000"/>
                </a:solidFill>
                <a:latin typeface="Palatino Linotype" panose="02040502050505030304" pitchFamily="18" charset="0"/>
              </a:rPr>
              <a:t>τροφὴν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ἱκανὴ</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βοηθὸς</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ἦν</a:t>
            </a:r>
            <a:r>
              <a:rPr lang="el-GR" sz="3200" b="1" dirty="0">
                <a:solidFill>
                  <a:srgbClr val="FF0000"/>
                </a:solidFill>
                <a:latin typeface="Palatino Linotype" panose="02040502050505030304" pitchFamily="18" charset="0"/>
              </a:rPr>
              <a:t>, πρὸς δὲ τὸν τῶν </a:t>
            </a:r>
            <a:r>
              <a:rPr lang="el-GR" sz="3200" b="1" dirty="0" err="1">
                <a:solidFill>
                  <a:srgbClr val="FF0000"/>
                </a:solidFill>
                <a:latin typeface="Palatino Linotype" panose="02040502050505030304" pitchFamily="18" charset="0"/>
              </a:rPr>
              <a:t>θηρίων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πόλεμον</a:t>
            </a:r>
            <a:r>
              <a:rPr lang="el-GR" sz="3200" b="1" dirty="0">
                <a:solidFill>
                  <a:srgbClr val="FF0000"/>
                </a:solidFill>
                <a:latin typeface="Palatino Linotype" panose="02040502050505030304" pitchFamily="18" charset="0"/>
              </a:rPr>
              <a:t> </a:t>
            </a:r>
            <a:r>
              <a:rPr lang="el-GR" sz="3200" b="1" dirty="0" err="1">
                <a:solidFill>
                  <a:srgbClr val="FF0000"/>
                </a:solidFill>
                <a:latin typeface="Palatino Linotype" panose="02040502050505030304" pitchFamily="18" charset="0"/>
              </a:rPr>
              <a:t>ἐνδεής</a:t>
            </a:r>
            <a:endParaRPr lang="el-GR" sz="3200" b="1" dirty="0">
              <a:solidFill>
                <a:srgbClr val="FF0000"/>
              </a:solidFill>
              <a:latin typeface="Palatino Linotype" panose="02040502050505030304" pitchFamily="18" charset="0"/>
            </a:endParaRPr>
          </a:p>
          <a:p>
            <a:pPr marL="0" indent="0">
              <a:buNone/>
            </a:pPr>
            <a:r>
              <a:rPr lang="el-GR" dirty="0">
                <a:solidFill>
                  <a:schemeClr val="tx2">
                    <a:lumMod val="95000"/>
                    <a:lumOff val="5000"/>
                  </a:schemeClr>
                </a:solidFill>
                <a:latin typeface="Palatino Linotype" panose="02040502050505030304" pitchFamily="18" charset="0"/>
              </a:rPr>
              <a:t>«Δημιουργική τέχνη» είναι η τέχνη των δημιουργών, δηλαδή των τεχνιτών. Ο δημιουργός είναι αυτός που παράγει ένα έργο ωφέλιμο στον δήμο, δλδ στον λαό. Στην κατηγορία των δημιουργών ανήκαν κατά τους ομηρικούς χρόνους οι μάντεις, οι γιατροί, οι κήρυκες, οι οικοδόμοι κτλ.</a:t>
            </a:r>
          </a:p>
          <a:p>
            <a:pPr marL="0" indent="0">
              <a:buNone/>
            </a:pPr>
            <a:r>
              <a:rPr lang="el-GR" dirty="0">
                <a:solidFill>
                  <a:schemeClr val="tx2">
                    <a:lumMod val="95000"/>
                    <a:lumOff val="5000"/>
                  </a:schemeClr>
                </a:solidFill>
                <a:latin typeface="Palatino Linotype" panose="02040502050505030304" pitchFamily="18" charset="0"/>
              </a:rPr>
              <a:t>Στον </a:t>
            </a:r>
            <a:r>
              <a:rPr lang="el-GR" dirty="0" err="1">
                <a:solidFill>
                  <a:schemeClr val="tx2">
                    <a:lumMod val="95000"/>
                    <a:lumOff val="5000"/>
                  </a:schemeClr>
                </a:solidFill>
                <a:latin typeface="Palatino Linotype" panose="02040502050505030304" pitchFamily="18" charset="0"/>
              </a:rPr>
              <a:t>πρωταγόρειο</a:t>
            </a:r>
            <a:r>
              <a:rPr lang="el-GR" dirty="0">
                <a:solidFill>
                  <a:schemeClr val="tx2">
                    <a:lumMod val="95000"/>
                    <a:lumOff val="5000"/>
                  </a:schemeClr>
                </a:solidFill>
                <a:latin typeface="Palatino Linotype" panose="02040502050505030304" pitchFamily="18" charset="0"/>
              </a:rPr>
              <a:t> μύθο είναι οι τεχνικές γνώσεις, δλδ η έντεχνος σοφία και η φωτιά, που ήταν επαρκείς για να καλύψουν τις βιοτικές ανάγκες των ανθρώπων (κατοικίες, ρούχα, στρωσίδια και τροφές από τη γη) δεν ήταν όμως αρκετές για την αντιμετώπιση των θηρίων. Γι’ αυτήν απαραίτητη προϋπόθεση ήταν η ύπαρξη πολιτικής τέχνης (πολιτικής και κοινωνικής οργάνωσης), μέρος της οποίας είναι η πολεμική τέχνη, αφού αυτή αναπτύσσεται μόνο σε οργανωμένες </a:t>
            </a:r>
            <a:r>
              <a:rPr lang="el-GR">
                <a:solidFill>
                  <a:schemeClr val="tx2">
                    <a:lumMod val="95000"/>
                    <a:lumOff val="5000"/>
                  </a:schemeClr>
                </a:solidFill>
                <a:latin typeface="Palatino Linotype" panose="02040502050505030304" pitchFamily="18" charset="0"/>
              </a:rPr>
              <a:t>πολιτικά κοινωνίες.</a:t>
            </a:r>
            <a:endParaRPr lang="el-GR" dirty="0">
              <a:solidFill>
                <a:schemeClr val="tx2">
                  <a:lumMod val="95000"/>
                  <a:lumOff val="5000"/>
                </a:schemeClr>
              </a:solidFill>
              <a:latin typeface="Palatino Linotype" panose="02040502050505030304" pitchFamily="18" charset="0"/>
            </a:endParaRPr>
          </a:p>
        </p:txBody>
      </p:sp>
    </p:spTree>
    <p:extLst>
      <p:ext uri="{BB962C8B-B14F-4D97-AF65-F5344CB8AC3E}">
        <p14:creationId xmlns:p14="http://schemas.microsoft.com/office/powerpoint/2010/main" val="28866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Γαλήνη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67_TF02801109_TF02801109" id="{B3072D68-F20F-4A3C-AD84-84A05831B95A}" vid="{803037EF-B135-4DD6-96F2-81D78312DCEB}"/>
    </a:ext>
  </a:extLst>
</a:theme>
</file>

<file path=ppt/theme/theme2.xml><?xml version="1.0" encoding="utf-8"?>
<a:theme xmlns:a="http://schemas.openxmlformats.org/drawingml/2006/main" name="Θέμα του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γαλήνιας φύσης (ευρεία οθόνη)</Template>
  <TotalTime>244</TotalTime>
  <Words>3542</Words>
  <Application>Microsoft Office PowerPoint</Application>
  <PresentationFormat>Προσαρμογή</PresentationFormat>
  <Paragraphs>82</Paragraphs>
  <Slides>26</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26</vt:i4>
      </vt:variant>
    </vt:vector>
  </HeadingPairs>
  <TitlesOfParts>
    <vt:vector size="30" baseType="lpstr">
      <vt:lpstr>Arial</vt:lpstr>
      <vt:lpstr>Euphemia</vt:lpstr>
      <vt:lpstr>Palatino Linotype</vt:lpstr>
      <vt:lpstr>Γαλήνη 16x9</vt:lpstr>
      <vt:lpstr>ΕΝΟΤΗΤΑ 6</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Μαριαννα Κουρτεση</dc:creator>
  <cp:lastModifiedBy>Μαριαννα Κουρτεση</cp:lastModifiedBy>
  <cp:revision>1</cp:revision>
  <dcterms:created xsi:type="dcterms:W3CDTF">2024-11-24T19:32:33Z</dcterms:created>
  <dcterms:modified xsi:type="dcterms:W3CDTF">2024-12-01T20:28:10Z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