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s/slide24.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_rels/slide1.xml.rels" ContentType="application/vnd.openxmlformats-package.relationships+xml"/>
  <Override PartName="/ppt/slides/_rels/slide22.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3.xml.rels" ContentType="application/vnd.openxmlformats-package.relationships+xml"/>
  <Override PartName="/ppt/slides/_rels/slide21.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23.xml.rels" ContentType="application/vnd.openxmlformats-package.relationships+xml"/>
  <Override PartName="/ppt/slides/_rels/slide6.xml.rels" ContentType="application/vnd.openxmlformats-package.relationships+xml"/>
  <Override PartName="/ppt/slides/_rels/slide24.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presProps.xml" ContentType="application/vnd.openxmlformats-officedocument.presentationml.presProps+xml"/>
  <Override PartName="/ppt/media/image1.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103278B7-EEF5-4E20-9026-E4262309CF0B}" type="slidenum">
              <a:t>&lt;#&gt;</a:t>
            </a:fld>
          </a:p>
        </p:txBody>
      </p:sp>
      <p:sp>
        <p:nvSpPr>
          <p:cNvPr id="4" name="PlaceHolder 3"/>
          <p:cNvSpPr>
            <a:spLocks noGrp="1"/>
          </p:cNvSpPr>
          <p:nvPr>
            <p:ph type="dt" idx="1"/>
          </p:nvPr>
        </p:nvSpPr>
        <p:spPr/>
        <p:txBody>
          <a:bodyPr/>
          <a:p>
            <a:r>
              <a:rPr lang="el-GR"/>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2593080" y="624240"/>
            <a:ext cx="8911440" cy="128052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entury Gothic"/>
            </a:endParaRPr>
          </a:p>
        </p:txBody>
      </p:sp>
      <p:sp>
        <p:nvSpPr>
          <p:cNvPr id="55" name="PlaceHolder 2"/>
          <p:cNvSpPr>
            <a:spLocks noGrp="1"/>
          </p:cNvSpPr>
          <p:nvPr>
            <p:ph/>
          </p:nvPr>
        </p:nvSpPr>
        <p:spPr>
          <a:xfrm>
            <a:off x="2589120" y="2133720"/>
            <a:ext cx="8915040" cy="180144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56" name="PlaceHolder 3"/>
          <p:cNvSpPr>
            <a:spLocks noGrp="1"/>
          </p:cNvSpPr>
          <p:nvPr>
            <p:ph/>
          </p:nvPr>
        </p:nvSpPr>
        <p:spPr>
          <a:xfrm>
            <a:off x="2589120" y="4106520"/>
            <a:ext cx="8915040" cy="180144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60534353-BB86-4332-B9B4-C43C6B208B84}" type="slidenum">
              <a:t>&lt;#&gt;</a:t>
            </a:fld>
          </a:p>
        </p:txBody>
      </p:sp>
      <p:sp>
        <p:nvSpPr>
          <p:cNvPr id="7" name="PlaceHolder 6"/>
          <p:cNvSpPr>
            <a:spLocks noGrp="1"/>
          </p:cNvSpPr>
          <p:nvPr>
            <p:ph type="dt" idx="1"/>
          </p:nvPr>
        </p:nvSpPr>
        <p:spPr/>
        <p:txBody>
          <a:bodyPr/>
          <a:p>
            <a:r>
              <a:rPr lang="el-GR"/>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2593080" y="624240"/>
            <a:ext cx="8911440" cy="128052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entury Gothic"/>
            </a:endParaRPr>
          </a:p>
        </p:txBody>
      </p:sp>
      <p:sp>
        <p:nvSpPr>
          <p:cNvPr id="58" name="PlaceHolder 2"/>
          <p:cNvSpPr>
            <a:spLocks noGrp="1"/>
          </p:cNvSpPr>
          <p:nvPr>
            <p:ph/>
          </p:nvPr>
        </p:nvSpPr>
        <p:spPr>
          <a:xfrm>
            <a:off x="2589120" y="2133720"/>
            <a:ext cx="4350240" cy="180144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59" name="PlaceHolder 3"/>
          <p:cNvSpPr>
            <a:spLocks noGrp="1"/>
          </p:cNvSpPr>
          <p:nvPr>
            <p:ph/>
          </p:nvPr>
        </p:nvSpPr>
        <p:spPr>
          <a:xfrm>
            <a:off x="7157160" y="2133720"/>
            <a:ext cx="4350240" cy="180144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60" name="PlaceHolder 4"/>
          <p:cNvSpPr>
            <a:spLocks noGrp="1"/>
          </p:cNvSpPr>
          <p:nvPr>
            <p:ph/>
          </p:nvPr>
        </p:nvSpPr>
        <p:spPr>
          <a:xfrm>
            <a:off x="2589120" y="4106520"/>
            <a:ext cx="4350240" cy="180144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61" name="PlaceHolder 5"/>
          <p:cNvSpPr>
            <a:spLocks noGrp="1"/>
          </p:cNvSpPr>
          <p:nvPr>
            <p:ph/>
          </p:nvPr>
        </p:nvSpPr>
        <p:spPr>
          <a:xfrm>
            <a:off x="7157160" y="4106520"/>
            <a:ext cx="4350240" cy="180144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45A70176-174F-4F63-8431-EB811989FDAA}" type="slidenum">
              <a:t>&lt;#&gt;</a:t>
            </a:fld>
          </a:p>
        </p:txBody>
      </p:sp>
      <p:sp>
        <p:nvSpPr>
          <p:cNvPr id="9" name="PlaceHolder 8"/>
          <p:cNvSpPr>
            <a:spLocks noGrp="1"/>
          </p:cNvSpPr>
          <p:nvPr>
            <p:ph type="dt" idx="1"/>
          </p:nvPr>
        </p:nvSpPr>
        <p:spPr/>
        <p:txBody>
          <a:bodyPr/>
          <a:p>
            <a:r>
              <a:rPr lang="el-GR"/>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2593080" y="624240"/>
            <a:ext cx="8911440" cy="128052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entury Gothic"/>
            </a:endParaRPr>
          </a:p>
        </p:txBody>
      </p:sp>
      <p:sp>
        <p:nvSpPr>
          <p:cNvPr id="63" name="PlaceHolder 2"/>
          <p:cNvSpPr>
            <a:spLocks noGrp="1"/>
          </p:cNvSpPr>
          <p:nvPr>
            <p:ph/>
          </p:nvPr>
        </p:nvSpPr>
        <p:spPr>
          <a:xfrm>
            <a:off x="2589120" y="2133720"/>
            <a:ext cx="2870280" cy="180144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64" name="PlaceHolder 3"/>
          <p:cNvSpPr>
            <a:spLocks noGrp="1"/>
          </p:cNvSpPr>
          <p:nvPr>
            <p:ph/>
          </p:nvPr>
        </p:nvSpPr>
        <p:spPr>
          <a:xfrm>
            <a:off x="5603400" y="2133720"/>
            <a:ext cx="2870280" cy="180144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65" name="PlaceHolder 4"/>
          <p:cNvSpPr>
            <a:spLocks noGrp="1"/>
          </p:cNvSpPr>
          <p:nvPr>
            <p:ph/>
          </p:nvPr>
        </p:nvSpPr>
        <p:spPr>
          <a:xfrm>
            <a:off x="8617320" y="2133720"/>
            <a:ext cx="2870280" cy="180144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66" name="PlaceHolder 5"/>
          <p:cNvSpPr>
            <a:spLocks noGrp="1"/>
          </p:cNvSpPr>
          <p:nvPr>
            <p:ph/>
          </p:nvPr>
        </p:nvSpPr>
        <p:spPr>
          <a:xfrm>
            <a:off x="2589120" y="4106520"/>
            <a:ext cx="2870280" cy="180144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67" name="PlaceHolder 6"/>
          <p:cNvSpPr>
            <a:spLocks noGrp="1"/>
          </p:cNvSpPr>
          <p:nvPr>
            <p:ph/>
          </p:nvPr>
        </p:nvSpPr>
        <p:spPr>
          <a:xfrm>
            <a:off x="5603400" y="4106520"/>
            <a:ext cx="2870280" cy="180144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68" name="PlaceHolder 7"/>
          <p:cNvSpPr>
            <a:spLocks noGrp="1"/>
          </p:cNvSpPr>
          <p:nvPr>
            <p:ph/>
          </p:nvPr>
        </p:nvSpPr>
        <p:spPr>
          <a:xfrm>
            <a:off x="8617320" y="4106520"/>
            <a:ext cx="2870280" cy="180144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8F04D7C1-51D4-4E91-8DA2-0B7B2AAB6093}" type="slidenum">
              <a:t>&lt;#&gt;</a:t>
            </a:fld>
          </a:p>
        </p:txBody>
      </p:sp>
      <p:sp>
        <p:nvSpPr>
          <p:cNvPr id="11" name="PlaceHolder 10"/>
          <p:cNvSpPr>
            <a:spLocks noGrp="1"/>
          </p:cNvSpPr>
          <p:nvPr>
            <p:ph type="dt" idx="1"/>
          </p:nvPr>
        </p:nvSpPr>
        <p:spPr/>
        <p:txBody>
          <a:bodyPr/>
          <a:p>
            <a:r>
              <a:rPr lang="el-GR"/>
              <a:t/>
            </a: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5"/>
          </p:nvPr>
        </p:nvSpPr>
        <p:spPr/>
        <p:txBody>
          <a:bodyPr/>
          <a:p>
            <a:r>
              <a:t>Footer</a:t>
            </a:r>
          </a:p>
        </p:txBody>
      </p:sp>
      <p:sp>
        <p:nvSpPr>
          <p:cNvPr id="3" name="PlaceHolder 2"/>
          <p:cNvSpPr>
            <a:spLocks noGrp="1"/>
          </p:cNvSpPr>
          <p:nvPr>
            <p:ph type="sldNum" idx="6"/>
          </p:nvPr>
        </p:nvSpPr>
        <p:spPr/>
        <p:txBody>
          <a:bodyPr/>
          <a:p>
            <a:fld id="{63AFB257-07FA-4FEE-A1B6-B5FD2129D6D1}" type="slidenum">
              <a:t>&lt;#&gt;</a:t>
            </a:fld>
          </a:p>
        </p:txBody>
      </p:sp>
      <p:sp>
        <p:nvSpPr>
          <p:cNvPr id="4" name="PlaceHolder 3"/>
          <p:cNvSpPr>
            <a:spLocks noGrp="1"/>
          </p:cNvSpPr>
          <p:nvPr>
            <p:ph type="dt" idx="4"/>
          </p:nvPr>
        </p:nvSpPr>
        <p:spPr/>
        <p:txBody>
          <a:bodyPr/>
          <a:p>
            <a:r>
              <a:rPr lang="el-GR"/>
              <a:t/>
            </a: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2593080" y="624240"/>
            <a:ext cx="8911440" cy="128052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entury Gothic"/>
            </a:endParaRPr>
          </a:p>
        </p:txBody>
      </p:sp>
      <p:sp>
        <p:nvSpPr>
          <p:cNvPr id="103" name="PlaceHolder 2"/>
          <p:cNvSpPr>
            <a:spLocks noGrp="1"/>
          </p:cNvSpPr>
          <p:nvPr>
            <p:ph type="subTitle"/>
          </p:nvPr>
        </p:nvSpPr>
        <p:spPr>
          <a:xfrm>
            <a:off x="2589120" y="2133720"/>
            <a:ext cx="8915040" cy="3777120"/>
          </a:xfrm>
          <a:prstGeom prst="rect">
            <a:avLst/>
          </a:prstGeom>
          <a:noFill/>
          <a:ln w="0">
            <a:noFill/>
          </a:ln>
        </p:spPr>
        <p:txBody>
          <a:bodyPr lIns="0" rIns="0" tIns="0" bIns="0" anchor="ctr">
            <a:noAutofit/>
          </a:bodyPr>
          <a:p>
            <a:pPr indent="0" algn="ctr">
              <a:buNone/>
            </a:pPr>
            <a:endParaRPr b="0" lang="el-GR" sz="3200" spc="-1" strike="noStrike">
              <a:solidFill>
                <a:srgbClr val="000000"/>
              </a:solidFill>
              <a:latin typeface="Arial"/>
            </a:endParaRPr>
          </a:p>
        </p:txBody>
      </p:sp>
      <p:sp>
        <p:nvSpPr>
          <p:cNvPr id="4" name="PlaceHolder 3"/>
          <p:cNvSpPr>
            <a:spLocks noGrp="1"/>
          </p:cNvSpPr>
          <p:nvPr>
            <p:ph type="ftr" idx="5"/>
          </p:nvPr>
        </p:nvSpPr>
        <p:spPr/>
        <p:txBody>
          <a:bodyPr/>
          <a:p>
            <a:r>
              <a:t>Footer</a:t>
            </a:r>
          </a:p>
        </p:txBody>
      </p:sp>
      <p:sp>
        <p:nvSpPr>
          <p:cNvPr id="5" name="PlaceHolder 4"/>
          <p:cNvSpPr>
            <a:spLocks noGrp="1"/>
          </p:cNvSpPr>
          <p:nvPr>
            <p:ph type="sldNum" idx="6"/>
          </p:nvPr>
        </p:nvSpPr>
        <p:spPr/>
        <p:txBody>
          <a:bodyPr/>
          <a:p>
            <a:fld id="{34375579-F5A0-469E-8A0D-706877FA6CAD}" type="slidenum">
              <a:t>&lt;#&gt;</a:t>
            </a:fld>
          </a:p>
        </p:txBody>
      </p:sp>
      <p:sp>
        <p:nvSpPr>
          <p:cNvPr id="6" name="PlaceHolder 5"/>
          <p:cNvSpPr>
            <a:spLocks noGrp="1"/>
          </p:cNvSpPr>
          <p:nvPr>
            <p:ph type="dt" idx="4"/>
          </p:nvPr>
        </p:nvSpPr>
        <p:spPr/>
        <p:txBody>
          <a:bodyPr/>
          <a:p>
            <a:r>
              <a:rPr lang="el-GR"/>
              <a:t/>
            </a: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2593080" y="624240"/>
            <a:ext cx="8911440" cy="128052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entury Gothic"/>
            </a:endParaRPr>
          </a:p>
        </p:txBody>
      </p:sp>
      <p:sp>
        <p:nvSpPr>
          <p:cNvPr id="105" name="PlaceHolder 2"/>
          <p:cNvSpPr>
            <a:spLocks noGrp="1"/>
          </p:cNvSpPr>
          <p:nvPr>
            <p:ph/>
          </p:nvPr>
        </p:nvSpPr>
        <p:spPr>
          <a:xfrm>
            <a:off x="2589120" y="2133720"/>
            <a:ext cx="8915040" cy="377712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4" name="PlaceHolder 3"/>
          <p:cNvSpPr>
            <a:spLocks noGrp="1"/>
          </p:cNvSpPr>
          <p:nvPr>
            <p:ph type="ftr" idx="5"/>
          </p:nvPr>
        </p:nvSpPr>
        <p:spPr/>
        <p:txBody>
          <a:bodyPr/>
          <a:p>
            <a:r>
              <a:t>Footer</a:t>
            </a:r>
          </a:p>
        </p:txBody>
      </p:sp>
      <p:sp>
        <p:nvSpPr>
          <p:cNvPr id="5" name="PlaceHolder 4"/>
          <p:cNvSpPr>
            <a:spLocks noGrp="1"/>
          </p:cNvSpPr>
          <p:nvPr>
            <p:ph type="sldNum" idx="6"/>
          </p:nvPr>
        </p:nvSpPr>
        <p:spPr/>
        <p:txBody>
          <a:bodyPr/>
          <a:p>
            <a:fld id="{E8DCBF7D-A486-4485-965A-B87DF0EB523A}" type="slidenum">
              <a:t>&lt;#&gt;</a:t>
            </a:fld>
          </a:p>
        </p:txBody>
      </p:sp>
      <p:sp>
        <p:nvSpPr>
          <p:cNvPr id="6" name="PlaceHolder 5"/>
          <p:cNvSpPr>
            <a:spLocks noGrp="1"/>
          </p:cNvSpPr>
          <p:nvPr>
            <p:ph type="dt" idx="4"/>
          </p:nvPr>
        </p:nvSpPr>
        <p:spPr/>
        <p:txBody>
          <a:bodyPr/>
          <a:p>
            <a:r>
              <a:rPr lang="el-GR"/>
              <a:t/>
            </a: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2593080" y="624240"/>
            <a:ext cx="8911440" cy="128052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entury Gothic"/>
            </a:endParaRPr>
          </a:p>
        </p:txBody>
      </p:sp>
      <p:sp>
        <p:nvSpPr>
          <p:cNvPr id="107" name="PlaceHolder 2"/>
          <p:cNvSpPr>
            <a:spLocks noGrp="1"/>
          </p:cNvSpPr>
          <p:nvPr>
            <p:ph/>
          </p:nvPr>
        </p:nvSpPr>
        <p:spPr>
          <a:xfrm>
            <a:off x="2589120" y="2133720"/>
            <a:ext cx="4350240" cy="377712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108" name="PlaceHolder 3"/>
          <p:cNvSpPr>
            <a:spLocks noGrp="1"/>
          </p:cNvSpPr>
          <p:nvPr>
            <p:ph/>
          </p:nvPr>
        </p:nvSpPr>
        <p:spPr>
          <a:xfrm>
            <a:off x="7157160" y="2133720"/>
            <a:ext cx="4350240" cy="377712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5" name="PlaceHolder 4"/>
          <p:cNvSpPr>
            <a:spLocks noGrp="1"/>
          </p:cNvSpPr>
          <p:nvPr>
            <p:ph type="ftr" idx="5"/>
          </p:nvPr>
        </p:nvSpPr>
        <p:spPr/>
        <p:txBody>
          <a:bodyPr/>
          <a:p>
            <a:r>
              <a:t>Footer</a:t>
            </a:r>
          </a:p>
        </p:txBody>
      </p:sp>
      <p:sp>
        <p:nvSpPr>
          <p:cNvPr id="6" name="PlaceHolder 5"/>
          <p:cNvSpPr>
            <a:spLocks noGrp="1"/>
          </p:cNvSpPr>
          <p:nvPr>
            <p:ph type="sldNum" idx="6"/>
          </p:nvPr>
        </p:nvSpPr>
        <p:spPr/>
        <p:txBody>
          <a:bodyPr/>
          <a:p>
            <a:fld id="{A545EB96-3E8F-4D3A-9417-0BDBC839B801}" type="slidenum">
              <a:t>&lt;#&gt;</a:t>
            </a:fld>
          </a:p>
        </p:txBody>
      </p:sp>
      <p:sp>
        <p:nvSpPr>
          <p:cNvPr id="7" name="PlaceHolder 6"/>
          <p:cNvSpPr>
            <a:spLocks noGrp="1"/>
          </p:cNvSpPr>
          <p:nvPr>
            <p:ph type="dt" idx="4"/>
          </p:nvPr>
        </p:nvSpPr>
        <p:spPr/>
        <p:txBody>
          <a:bodyPr/>
          <a:p>
            <a:r>
              <a:rPr lang="el-GR"/>
              <a:t/>
            </a: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2593080" y="624240"/>
            <a:ext cx="8911440" cy="128052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entury Gothic"/>
            </a:endParaRPr>
          </a:p>
        </p:txBody>
      </p:sp>
      <p:sp>
        <p:nvSpPr>
          <p:cNvPr id="3" name="PlaceHolder 2"/>
          <p:cNvSpPr>
            <a:spLocks noGrp="1"/>
          </p:cNvSpPr>
          <p:nvPr>
            <p:ph type="ftr" idx="5"/>
          </p:nvPr>
        </p:nvSpPr>
        <p:spPr/>
        <p:txBody>
          <a:bodyPr/>
          <a:p>
            <a:r>
              <a:t>Footer</a:t>
            </a:r>
          </a:p>
        </p:txBody>
      </p:sp>
      <p:sp>
        <p:nvSpPr>
          <p:cNvPr id="4" name="PlaceHolder 3"/>
          <p:cNvSpPr>
            <a:spLocks noGrp="1"/>
          </p:cNvSpPr>
          <p:nvPr>
            <p:ph type="sldNum" idx="6"/>
          </p:nvPr>
        </p:nvSpPr>
        <p:spPr/>
        <p:txBody>
          <a:bodyPr/>
          <a:p>
            <a:fld id="{80AD4298-A01D-414E-8B05-56099A748A3B}" type="slidenum">
              <a:t>&lt;#&gt;</a:t>
            </a:fld>
          </a:p>
        </p:txBody>
      </p:sp>
      <p:sp>
        <p:nvSpPr>
          <p:cNvPr id="5" name="PlaceHolder 4"/>
          <p:cNvSpPr>
            <a:spLocks noGrp="1"/>
          </p:cNvSpPr>
          <p:nvPr>
            <p:ph type="dt" idx="4"/>
          </p:nvPr>
        </p:nvSpPr>
        <p:spPr/>
        <p:txBody>
          <a:bodyPr/>
          <a:p>
            <a:r>
              <a:rPr lang="el-GR"/>
              <a:t/>
            </a: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2593080" y="624240"/>
            <a:ext cx="8911440" cy="5937120"/>
          </a:xfrm>
          <a:prstGeom prst="rect">
            <a:avLst/>
          </a:prstGeom>
          <a:noFill/>
          <a:ln w="0">
            <a:noFill/>
          </a:ln>
        </p:spPr>
        <p:txBody>
          <a:bodyPr lIns="0" rIns="0" tIns="0" bIns="0" anchor="ctr">
            <a:noAutofit/>
          </a:bodyPr>
          <a:p>
            <a:pPr algn="ctr"/>
            <a:endParaRPr b="0" lang="el-GR" sz="3200" spc="-1" strike="noStrike">
              <a:solidFill>
                <a:srgbClr val="000000"/>
              </a:solidFill>
              <a:latin typeface="Arial"/>
            </a:endParaRPr>
          </a:p>
        </p:txBody>
      </p:sp>
      <p:sp>
        <p:nvSpPr>
          <p:cNvPr id="3" name="PlaceHolder 2"/>
          <p:cNvSpPr>
            <a:spLocks noGrp="1"/>
          </p:cNvSpPr>
          <p:nvPr>
            <p:ph type="ftr" idx="5"/>
          </p:nvPr>
        </p:nvSpPr>
        <p:spPr/>
        <p:txBody>
          <a:bodyPr/>
          <a:p>
            <a:r>
              <a:t>Footer</a:t>
            </a:r>
          </a:p>
        </p:txBody>
      </p:sp>
      <p:sp>
        <p:nvSpPr>
          <p:cNvPr id="4" name="PlaceHolder 3"/>
          <p:cNvSpPr>
            <a:spLocks noGrp="1"/>
          </p:cNvSpPr>
          <p:nvPr>
            <p:ph type="sldNum" idx="6"/>
          </p:nvPr>
        </p:nvSpPr>
        <p:spPr/>
        <p:txBody>
          <a:bodyPr/>
          <a:p>
            <a:fld id="{B30B423C-2F89-4AA7-A067-D02B9676BD1D}" type="slidenum">
              <a:t>&lt;#&gt;</a:t>
            </a:fld>
          </a:p>
        </p:txBody>
      </p:sp>
      <p:sp>
        <p:nvSpPr>
          <p:cNvPr id="5" name="PlaceHolder 4"/>
          <p:cNvSpPr>
            <a:spLocks noGrp="1"/>
          </p:cNvSpPr>
          <p:nvPr>
            <p:ph type="dt" idx="4"/>
          </p:nvPr>
        </p:nvSpPr>
        <p:spPr/>
        <p:txBody>
          <a:bodyPr/>
          <a:p>
            <a:r>
              <a:rPr lang="el-GR"/>
              <a:t/>
            </a: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2593080" y="624240"/>
            <a:ext cx="8911440" cy="128052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entury Gothic"/>
            </a:endParaRPr>
          </a:p>
        </p:txBody>
      </p:sp>
      <p:sp>
        <p:nvSpPr>
          <p:cNvPr id="112" name="PlaceHolder 2"/>
          <p:cNvSpPr>
            <a:spLocks noGrp="1"/>
          </p:cNvSpPr>
          <p:nvPr>
            <p:ph/>
          </p:nvPr>
        </p:nvSpPr>
        <p:spPr>
          <a:xfrm>
            <a:off x="2589120" y="2133720"/>
            <a:ext cx="4350240" cy="180144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113" name="PlaceHolder 3"/>
          <p:cNvSpPr>
            <a:spLocks noGrp="1"/>
          </p:cNvSpPr>
          <p:nvPr>
            <p:ph/>
          </p:nvPr>
        </p:nvSpPr>
        <p:spPr>
          <a:xfrm>
            <a:off x="7157160" y="2133720"/>
            <a:ext cx="4350240" cy="377712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114" name="PlaceHolder 4"/>
          <p:cNvSpPr>
            <a:spLocks noGrp="1"/>
          </p:cNvSpPr>
          <p:nvPr>
            <p:ph/>
          </p:nvPr>
        </p:nvSpPr>
        <p:spPr>
          <a:xfrm>
            <a:off x="2589120" y="4106520"/>
            <a:ext cx="4350240" cy="180144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133AD806-7DE3-4A2D-A904-5A0745B21EA0}" type="slidenum">
              <a:t>&lt;#&gt;</a:t>
            </a:fld>
          </a:p>
        </p:txBody>
      </p:sp>
      <p:sp>
        <p:nvSpPr>
          <p:cNvPr id="8" name="PlaceHolder 7"/>
          <p:cNvSpPr>
            <a:spLocks noGrp="1"/>
          </p:cNvSpPr>
          <p:nvPr>
            <p:ph type="dt" idx="4"/>
          </p:nvPr>
        </p:nvSpPr>
        <p:spPr/>
        <p:txBody>
          <a:bodyPr/>
          <a:p>
            <a:r>
              <a:rPr lang="el-GR"/>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3" name="PlaceHolder 1"/>
          <p:cNvSpPr>
            <a:spLocks noGrp="1"/>
          </p:cNvSpPr>
          <p:nvPr>
            <p:ph type="title"/>
          </p:nvPr>
        </p:nvSpPr>
        <p:spPr>
          <a:xfrm>
            <a:off x="2593080" y="624240"/>
            <a:ext cx="8911440" cy="128052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entury Gothic"/>
            </a:endParaRPr>
          </a:p>
        </p:txBody>
      </p:sp>
      <p:sp>
        <p:nvSpPr>
          <p:cNvPr id="34" name="PlaceHolder 2"/>
          <p:cNvSpPr>
            <a:spLocks noGrp="1"/>
          </p:cNvSpPr>
          <p:nvPr>
            <p:ph type="subTitle"/>
          </p:nvPr>
        </p:nvSpPr>
        <p:spPr>
          <a:xfrm>
            <a:off x="2589120" y="2133720"/>
            <a:ext cx="8915040" cy="3777120"/>
          </a:xfrm>
          <a:prstGeom prst="rect">
            <a:avLst/>
          </a:prstGeom>
          <a:noFill/>
          <a:ln w="0">
            <a:noFill/>
          </a:ln>
        </p:spPr>
        <p:txBody>
          <a:bodyPr lIns="0" rIns="0" tIns="0" bIns="0" anchor="ctr">
            <a:noAutofit/>
          </a:bodyPr>
          <a:p>
            <a:pPr indent="0" algn="ctr">
              <a:buNone/>
            </a:pPr>
            <a:endParaRPr b="0" lang="el-GR" sz="3200" spc="-1" strike="noStrike">
              <a:solidFill>
                <a:srgbClr val="000000"/>
              </a:solidFill>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666C07DB-A456-4A50-BD25-105D8E98D415}" type="slidenum">
              <a:t>&lt;#&gt;</a:t>
            </a:fld>
          </a:p>
        </p:txBody>
      </p:sp>
      <p:sp>
        <p:nvSpPr>
          <p:cNvPr id="6" name="PlaceHolder 5"/>
          <p:cNvSpPr>
            <a:spLocks noGrp="1"/>
          </p:cNvSpPr>
          <p:nvPr>
            <p:ph type="dt" idx="1"/>
          </p:nvPr>
        </p:nvSpPr>
        <p:spPr/>
        <p:txBody>
          <a:bodyPr/>
          <a:p>
            <a:r>
              <a:rPr lang="el-GR"/>
              <a:t/>
            </a: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2593080" y="624240"/>
            <a:ext cx="8911440" cy="128052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entury Gothic"/>
            </a:endParaRPr>
          </a:p>
        </p:txBody>
      </p:sp>
      <p:sp>
        <p:nvSpPr>
          <p:cNvPr id="116" name="PlaceHolder 2"/>
          <p:cNvSpPr>
            <a:spLocks noGrp="1"/>
          </p:cNvSpPr>
          <p:nvPr>
            <p:ph/>
          </p:nvPr>
        </p:nvSpPr>
        <p:spPr>
          <a:xfrm>
            <a:off x="2589120" y="2133720"/>
            <a:ext cx="4350240" cy="377712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117" name="PlaceHolder 3"/>
          <p:cNvSpPr>
            <a:spLocks noGrp="1"/>
          </p:cNvSpPr>
          <p:nvPr>
            <p:ph/>
          </p:nvPr>
        </p:nvSpPr>
        <p:spPr>
          <a:xfrm>
            <a:off x="7157160" y="2133720"/>
            <a:ext cx="4350240" cy="180144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118" name="PlaceHolder 4"/>
          <p:cNvSpPr>
            <a:spLocks noGrp="1"/>
          </p:cNvSpPr>
          <p:nvPr>
            <p:ph/>
          </p:nvPr>
        </p:nvSpPr>
        <p:spPr>
          <a:xfrm>
            <a:off x="7157160" y="4106520"/>
            <a:ext cx="4350240" cy="180144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86230B89-9AD7-4CAD-9B45-7A6D8E6AD8CA}" type="slidenum">
              <a:t>&lt;#&gt;</a:t>
            </a:fld>
          </a:p>
        </p:txBody>
      </p:sp>
      <p:sp>
        <p:nvSpPr>
          <p:cNvPr id="8" name="PlaceHolder 7"/>
          <p:cNvSpPr>
            <a:spLocks noGrp="1"/>
          </p:cNvSpPr>
          <p:nvPr>
            <p:ph type="dt" idx="4"/>
          </p:nvPr>
        </p:nvSpPr>
        <p:spPr/>
        <p:txBody>
          <a:bodyPr/>
          <a:p>
            <a:r>
              <a:rPr lang="el-GR"/>
              <a:t/>
            </a: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2593080" y="624240"/>
            <a:ext cx="8911440" cy="128052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entury Gothic"/>
            </a:endParaRPr>
          </a:p>
        </p:txBody>
      </p:sp>
      <p:sp>
        <p:nvSpPr>
          <p:cNvPr id="120" name="PlaceHolder 2"/>
          <p:cNvSpPr>
            <a:spLocks noGrp="1"/>
          </p:cNvSpPr>
          <p:nvPr>
            <p:ph/>
          </p:nvPr>
        </p:nvSpPr>
        <p:spPr>
          <a:xfrm>
            <a:off x="2589120" y="2133720"/>
            <a:ext cx="4350240" cy="180144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121" name="PlaceHolder 3"/>
          <p:cNvSpPr>
            <a:spLocks noGrp="1"/>
          </p:cNvSpPr>
          <p:nvPr>
            <p:ph/>
          </p:nvPr>
        </p:nvSpPr>
        <p:spPr>
          <a:xfrm>
            <a:off x="7157160" y="2133720"/>
            <a:ext cx="4350240" cy="180144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122" name="PlaceHolder 4"/>
          <p:cNvSpPr>
            <a:spLocks noGrp="1"/>
          </p:cNvSpPr>
          <p:nvPr>
            <p:ph/>
          </p:nvPr>
        </p:nvSpPr>
        <p:spPr>
          <a:xfrm>
            <a:off x="2589120" y="4106520"/>
            <a:ext cx="8915040" cy="180144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2B2C34A1-523B-4894-A3F6-02BBBD96AC38}" type="slidenum">
              <a:t>&lt;#&gt;</a:t>
            </a:fld>
          </a:p>
        </p:txBody>
      </p:sp>
      <p:sp>
        <p:nvSpPr>
          <p:cNvPr id="8" name="PlaceHolder 7"/>
          <p:cNvSpPr>
            <a:spLocks noGrp="1"/>
          </p:cNvSpPr>
          <p:nvPr>
            <p:ph type="dt" idx="4"/>
          </p:nvPr>
        </p:nvSpPr>
        <p:spPr/>
        <p:txBody>
          <a:bodyPr/>
          <a:p>
            <a:r>
              <a:rPr lang="el-GR"/>
              <a:t/>
            </a: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2593080" y="624240"/>
            <a:ext cx="8911440" cy="128052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entury Gothic"/>
            </a:endParaRPr>
          </a:p>
        </p:txBody>
      </p:sp>
      <p:sp>
        <p:nvSpPr>
          <p:cNvPr id="124" name="PlaceHolder 2"/>
          <p:cNvSpPr>
            <a:spLocks noGrp="1"/>
          </p:cNvSpPr>
          <p:nvPr>
            <p:ph/>
          </p:nvPr>
        </p:nvSpPr>
        <p:spPr>
          <a:xfrm>
            <a:off x="2589120" y="2133720"/>
            <a:ext cx="8915040" cy="180144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125" name="PlaceHolder 3"/>
          <p:cNvSpPr>
            <a:spLocks noGrp="1"/>
          </p:cNvSpPr>
          <p:nvPr>
            <p:ph/>
          </p:nvPr>
        </p:nvSpPr>
        <p:spPr>
          <a:xfrm>
            <a:off x="2589120" y="4106520"/>
            <a:ext cx="8915040" cy="180144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5" name="PlaceHolder 4"/>
          <p:cNvSpPr>
            <a:spLocks noGrp="1"/>
          </p:cNvSpPr>
          <p:nvPr>
            <p:ph type="ftr" idx="5"/>
          </p:nvPr>
        </p:nvSpPr>
        <p:spPr/>
        <p:txBody>
          <a:bodyPr/>
          <a:p>
            <a:r>
              <a:t>Footer</a:t>
            </a:r>
          </a:p>
        </p:txBody>
      </p:sp>
      <p:sp>
        <p:nvSpPr>
          <p:cNvPr id="6" name="PlaceHolder 5"/>
          <p:cNvSpPr>
            <a:spLocks noGrp="1"/>
          </p:cNvSpPr>
          <p:nvPr>
            <p:ph type="sldNum" idx="6"/>
          </p:nvPr>
        </p:nvSpPr>
        <p:spPr/>
        <p:txBody>
          <a:bodyPr/>
          <a:p>
            <a:fld id="{D107CCB7-503F-48A3-A03A-9E409556F3D8}" type="slidenum">
              <a:t>&lt;#&gt;</a:t>
            </a:fld>
          </a:p>
        </p:txBody>
      </p:sp>
      <p:sp>
        <p:nvSpPr>
          <p:cNvPr id="7" name="PlaceHolder 6"/>
          <p:cNvSpPr>
            <a:spLocks noGrp="1"/>
          </p:cNvSpPr>
          <p:nvPr>
            <p:ph type="dt" idx="4"/>
          </p:nvPr>
        </p:nvSpPr>
        <p:spPr/>
        <p:txBody>
          <a:bodyPr/>
          <a:p>
            <a:r>
              <a:rPr lang="el-GR"/>
              <a:t/>
            </a: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2593080" y="624240"/>
            <a:ext cx="8911440" cy="128052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entury Gothic"/>
            </a:endParaRPr>
          </a:p>
        </p:txBody>
      </p:sp>
      <p:sp>
        <p:nvSpPr>
          <p:cNvPr id="127" name="PlaceHolder 2"/>
          <p:cNvSpPr>
            <a:spLocks noGrp="1"/>
          </p:cNvSpPr>
          <p:nvPr>
            <p:ph/>
          </p:nvPr>
        </p:nvSpPr>
        <p:spPr>
          <a:xfrm>
            <a:off x="2589120" y="2133720"/>
            <a:ext cx="4350240" cy="180144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128" name="PlaceHolder 3"/>
          <p:cNvSpPr>
            <a:spLocks noGrp="1"/>
          </p:cNvSpPr>
          <p:nvPr>
            <p:ph/>
          </p:nvPr>
        </p:nvSpPr>
        <p:spPr>
          <a:xfrm>
            <a:off x="7157160" y="2133720"/>
            <a:ext cx="4350240" cy="180144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129" name="PlaceHolder 4"/>
          <p:cNvSpPr>
            <a:spLocks noGrp="1"/>
          </p:cNvSpPr>
          <p:nvPr>
            <p:ph/>
          </p:nvPr>
        </p:nvSpPr>
        <p:spPr>
          <a:xfrm>
            <a:off x="2589120" y="4106520"/>
            <a:ext cx="4350240" cy="180144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130" name="PlaceHolder 5"/>
          <p:cNvSpPr>
            <a:spLocks noGrp="1"/>
          </p:cNvSpPr>
          <p:nvPr>
            <p:ph/>
          </p:nvPr>
        </p:nvSpPr>
        <p:spPr>
          <a:xfrm>
            <a:off x="7157160" y="4106520"/>
            <a:ext cx="4350240" cy="180144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7" name="PlaceHolder 6"/>
          <p:cNvSpPr>
            <a:spLocks noGrp="1"/>
          </p:cNvSpPr>
          <p:nvPr>
            <p:ph type="ftr" idx="5"/>
          </p:nvPr>
        </p:nvSpPr>
        <p:spPr/>
        <p:txBody>
          <a:bodyPr/>
          <a:p>
            <a:r>
              <a:t>Footer</a:t>
            </a:r>
          </a:p>
        </p:txBody>
      </p:sp>
      <p:sp>
        <p:nvSpPr>
          <p:cNvPr id="8" name="PlaceHolder 7"/>
          <p:cNvSpPr>
            <a:spLocks noGrp="1"/>
          </p:cNvSpPr>
          <p:nvPr>
            <p:ph type="sldNum" idx="6"/>
          </p:nvPr>
        </p:nvSpPr>
        <p:spPr/>
        <p:txBody>
          <a:bodyPr/>
          <a:p>
            <a:fld id="{F39B7D67-1CC6-4647-A194-46BA585C1393}" type="slidenum">
              <a:t>&lt;#&gt;</a:t>
            </a:fld>
          </a:p>
        </p:txBody>
      </p:sp>
      <p:sp>
        <p:nvSpPr>
          <p:cNvPr id="9" name="PlaceHolder 8"/>
          <p:cNvSpPr>
            <a:spLocks noGrp="1"/>
          </p:cNvSpPr>
          <p:nvPr>
            <p:ph type="dt" idx="4"/>
          </p:nvPr>
        </p:nvSpPr>
        <p:spPr/>
        <p:txBody>
          <a:bodyPr/>
          <a:p>
            <a:r>
              <a:rPr lang="el-GR"/>
              <a:t/>
            </a: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2593080" y="624240"/>
            <a:ext cx="8911440" cy="128052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entury Gothic"/>
            </a:endParaRPr>
          </a:p>
        </p:txBody>
      </p:sp>
      <p:sp>
        <p:nvSpPr>
          <p:cNvPr id="132" name="PlaceHolder 2"/>
          <p:cNvSpPr>
            <a:spLocks noGrp="1"/>
          </p:cNvSpPr>
          <p:nvPr>
            <p:ph/>
          </p:nvPr>
        </p:nvSpPr>
        <p:spPr>
          <a:xfrm>
            <a:off x="2589120" y="2133720"/>
            <a:ext cx="2870280" cy="180144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133" name="PlaceHolder 3"/>
          <p:cNvSpPr>
            <a:spLocks noGrp="1"/>
          </p:cNvSpPr>
          <p:nvPr>
            <p:ph/>
          </p:nvPr>
        </p:nvSpPr>
        <p:spPr>
          <a:xfrm>
            <a:off x="5603400" y="2133720"/>
            <a:ext cx="2870280" cy="180144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134" name="PlaceHolder 4"/>
          <p:cNvSpPr>
            <a:spLocks noGrp="1"/>
          </p:cNvSpPr>
          <p:nvPr>
            <p:ph/>
          </p:nvPr>
        </p:nvSpPr>
        <p:spPr>
          <a:xfrm>
            <a:off x="8617320" y="2133720"/>
            <a:ext cx="2870280" cy="180144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135" name="PlaceHolder 5"/>
          <p:cNvSpPr>
            <a:spLocks noGrp="1"/>
          </p:cNvSpPr>
          <p:nvPr>
            <p:ph/>
          </p:nvPr>
        </p:nvSpPr>
        <p:spPr>
          <a:xfrm>
            <a:off x="2589120" y="4106520"/>
            <a:ext cx="2870280" cy="180144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136" name="PlaceHolder 6"/>
          <p:cNvSpPr>
            <a:spLocks noGrp="1"/>
          </p:cNvSpPr>
          <p:nvPr>
            <p:ph/>
          </p:nvPr>
        </p:nvSpPr>
        <p:spPr>
          <a:xfrm>
            <a:off x="5603400" y="4106520"/>
            <a:ext cx="2870280" cy="180144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137" name="PlaceHolder 7"/>
          <p:cNvSpPr>
            <a:spLocks noGrp="1"/>
          </p:cNvSpPr>
          <p:nvPr>
            <p:ph/>
          </p:nvPr>
        </p:nvSpPr>
        <p:spPr>
          <a:xfrm>
            <a:off x="8617320" y="4106520"/>
            <a:ext cx="2870280" cy="180144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9" name="PlaceHolder 8"/>
          <p:cNvSpPr>
            <a:spLocks noGrp="1"/>
          </p:cNvSpPr>
          <p:nvPr>
            <p:ph type="ftr" idx="5"/>
          </p:nvPr>
        </p:nvSpPr>
        <p:spPr/>
        <p:txBody>
          <a:bodyPr/>
          <a:p>
            <a:r>
              <a:t>Footer</a:t>
            </a:r>
          </a:p>
        </p:txBody>
      </p:sp>
      <p:sp>
        <p:nvSpPr>
          <p:cNvPr id="10" name="PlaceHolder 9"/>
          <p:cNvSpPr>
            <a:spLocks noGrp="1"/>
          </p:cNvSpPr>
          <p:nvPr>
            <p:ph type="sldNum" idx="6"/>
          </p:nvPr>
        </p:nvSpPr>
        <p:spPr/>
        <p:txBody>
          <a:bodyPr/>
          <a:p>
            <a:fld id="{A6D03407-72DC-4AE3-B9E1-925FD5214FF3}" type="slidenum">
              <a:t>&lt;#&gt;</a:t>
            </a:fld>
          </a:p>
        </p:txBody>
      </p:sp>
      <p:sp>
        <p:nvSpPr>
          <p:cNvPr id="11" name="PlaceHolder 10"/>
          <p:cNvSpPr>
            <a:spLocks noGrp="1"/>
          </p:cNvSpPr>
          <p:nvPr>
            <p:ph type="dt" idx="4"/>
          </p:nvPr>
        </p:nvSpPr>
        <p:spPr/>
        <p:txBody>
          <a:bodyPr/>
          <a:p>
            <a:r>
              <a:rPr lang="el-GR"/>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2593080" y="624240"/>
            <a:ext cx="8911440" cy="128052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entury Gothic"/>
            </a:endParaRPr>
          </a:p>
        </p:txBody>
      </p:sp>
      <p:sp>
        <p:nvSpPr>
          <p:cNvPr id="36" name="PlaceHolder 2"/>
          <p:cNvSpPr>
            <a:spLocks noGrp="1"/>
          </p:cNvSpPr>
          <p:nvPr>
            <p:ph/>
          </p:nvPr>
        </p:nvSpPr>
        <p:spPr>
          <a:xfrm>
            <a:off x="2589120" y="2133720"/>
            <a:ext cx="8915040" cy="377712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AEF3868B-07A9-4131-85F6-FDCA347EB791}" type="slidenum">
              <a:t>&lt;#&gt;</a:t>
            </a:fld>
          </a:p>
        </p:txBody>
      </p:sp>
      <p:sp>
        <p:nvSpPr>
          <p:cNvPr id="6" name="PlaceHolder 5"/>
          <p:cNvSpPr>
            <a:spLocks noGrp="1"/>
          </p:cNvSpPr>
          <p:nvPr>
            <p:ph type="dt" idx="1"/>
          </p:nvPr>
        </p:nvSpPr>
        <p:spPr/>
        <p:txBody>
          <a:bodyPr/>
          <a:p>
            <a:r>
              <a:rPr lang="el-GR"/>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2593080" y="624240"/>
            <a:ext cx="8911440" cy="128052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entury Gothic"/>
            </a:endParaRPr>
          </a:p>
        </p:txBody>
      </p:sp>
      <p:sp>
        <p:nvSpPr>
          <p:cNvPr id="38" name="PlaceHolder 2"/>
          <p:cNvSpPr>
            <a:spLocks noGrp="1"/>
          </p:cNvSpPr>
          <p:nvPr>
            <p:ph/>
          </p:nvPr>
        </p:nvSpPr>
        <p:spPr>
          <a:xfrm>
            <a:off x="2589120" y="2133720"/>
            <a:ext cx="4350240" cy="377712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39" name="PlaceHolder 3"/>
          <p:cNvSpPr>
            <a:spLocks noGrp="1"/>
          </p:cNvSpPr>
          <p:nvPr>
            <p:ph/>
          </p:nvPr>
        </p:nvSpPr>
        <p:spPr>
          <a:xfrm>
            <a:off x="7157160" y="2133720"/>
            <a:ext cx="4350240" cy="377712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C6805A2A-9D45-4D7F-9701-E6FD7BE6BFD1}" type="slidenum">
              <a:t>&lt;#&gt;</a:t>
            </a:fld>
          </a:p>
        </p:txBody>
      </p:sp>
      <p:sp>
        <p:nvSpPr>
          <p:cNvPr id="7" name="PlaceHolder 6"/>
          <p:cNvSpPr>
            <a:spLocks noGrp="1"/>
          </p:cNvSpPr>
          <p:nvPr>
            <p:ph type="dt" idx="1"/>
          </p:nvPr>
        </p:nvSpPr>
        <p:spPr/>
        <p:txBody>
          <a:bodyPr/>
          <a:p>
            <a:r>
              <a:rPr lang="el-GR"/>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0" name="PlaceHolder 1"/>
          <p:cNvSpPr>
            <a:spLocks noGrp="1"/>
          </p:cNvSpPr>
          <p:nvPr>
            <p:ph type="title"/>
          </p:nvPr>
        </p:nvSpPr>
        <p:spPr>
          <a:xfrm>
            <a:off x="2593080" y="624240"/>
            <a:ext cx="8911440" cy="128052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entury Gothic"/>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35748DC7-D280-4A56-83C5-0AD6DDF9ADB0}" type="slidenum">
              <a:t>&lt;#&gt;</a:t>
            </a:fld>
          </a:p>
        </p:txBody>
      </p:sp>
      <p:sp>
        <p:nvSpPr>
          <p:cNvPr id="5" name="PlaceHolder 4"/>
          <p:cNvSpPr>
            <a:spLocks noGrp="1"/>
          </p:cNvSpPr>
          <p:nvPr>
            <p:ph type="dt" idx="1"/>
          </p:nvPr>
        </p:nvSpPr>
        <p:spPr/>
        <p:txBody>
          <a:bodyPr/>
          <a:p>
            <a:r>
              <a:rPr lang="el-GR"/>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1" name="PlaceHolder 1"/>
          <p:cNvSpPr>
            <a:spLocks noGrp="1"/>
          </p:cNvSpPr>
          <p:nvPr>
            <p:ph type="subTitle"/>
          </p:nvPr>
        </p:nvSpPr>
        <p:spPr>
          <a:xfrm>
            <a:off x="2593080" y="624240"/>
            <a:ext cx="8911440" cy="5937120"/>
          </a:xfrm>
          <a:prstGeom prst="rect">
            <a:avLst/>
          </a:prstGeom>
          <a:noFill/>
          <a:ln w="0">
            <a:noFill/>
          </a:ln>
        </p:spPr>
        <p:txBody>
          <a:bodyPr lIns="0" rIns="0" tIns="0" bIns="0" anchor="ctr">
            <a:noAutofit/>
          </a:bodyPr>
          <a:p>
            <a:pPr algn="ctr"/>
            <a:endParaRPr b="0" lang="el-GR" sz="3200" spc="-1" strike="noStrike">
              <a:solidFill>
                <a:srgbClr val="000000"/>
              </a:solidFill>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7425BB7E-3B3F-4053-86E9-D3508933AA41}" type="slidenum">
              <a:t>&lt;#&gt;</a:t>
            </a:fld>
          </a:p>
        </p:txBody>
      </p:sp>
      <p:sp>
        <p:nvSpPr>
          <p:cNvPr id="5" name="PlaceHolder 4"/>
          <p:cNvSpPr>
            <a:spLocks noGrp="1"/>
          </p:cNvSpPr>
          <p:nvPr>
            <p:ph type="dt" idx="1"/>
          </p:nvPr>
        </p:nvSpPr>
        <p:spPr/>
        <p:txBody>
          <a:bodyPr/>
          <a:p>
            <a:r>
              <a:rPr lang="el-GR"/>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2593080" y="624240"/>
            <a:ext cx="8911440" cy="128052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entury Gothic"/>
            </a:endParaRPr>
          </a:p>
        </p:txBody>
      </p:sp>
      <p:sp>
        <p:nvSpPr>
          <p:cNvPr id="43" name="PlaceHolder 2"/>
          <p:cNvSpPr>
            <a:spLocks noGrp="1"/>
          </p:cNvSpPr>
          <p:nvPr>
            <p:ph/>
          </p:nvPr>
        </p:nvSpPr>
        <p:spPr>
          <a:xfrm>
            <a:off x="2589120" y="2133720"/>
            <a:ext cx="4350240" cy="180144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44" name="PlaceHolder 3"/>
          <p:cNvSpPr>
            <a:spLocks noGrp="1"/>
          </p:cNvSpPr>
          <p:nvPr>
            <p:ph/>
          </p:nvPr>
        </p:nvSpPr>
        <p:spPr>
          <a:xfrm>
            <a:off x="7157160" y="2133720"/>
            <a:ext cx="4350240" cy="377712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45" name="PlaceHolder 4"/>
          <p:cNvSpPr>
            <a:spLocks noGrp="1"/>
          </p:cNvSpPr>
          <p:nvPr>
            <p:ph/>
          </p:nvPr>
        </p:nvSpPr>
        <p:spPr>
          <a:xfrm>
            <a:off x="2589120" y="4106520"/>
            <a:ext cx="4350240" cy="180144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C943B1FC-34DD-4C9E-9B9C-D6A3B2C2AE5C}" type="slidenum">
              <a:t>&lt;#&gt;</a:t>
            </a:fld>
          </a:p>
        </p:txBody>
      </p:sp>
      <p:sp>
        <p:nvSpPr>
          <p:cNvPr id="8" name="PlaceHolder 7"/>
          <p:cNvSpPr>
            <a:spLocks noGrp="1"/>
          </p:cNvSpPr>
          <p:nvPr>
            <p:ph type="dt" idx="1"/>
          </p:nvPr>
        </p:nvSpPr>
        <p:spPr/>
        <p:txBody>
          <a:bodyPr/>
          <a:p>
            <a:r>
              <a:rPr lang="el-GR"/>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2593080" y="624240"/>
            <a:ext cx="8911440" cy="128052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entury Gothic"/>
            </a:endParaRPr>
          </a:p>
        </p:txBody>
      </p:sp>
      <p:sp>
        <p:nvSpPr>
          <p:cNvPr id="47" name="PlaceHolder 2"/>
          <p:cNvSpPr>
            <a:spLocks noGrp="1"/>
          </p:cNvSpPr>
          <p:nvPr>
            <p:ph/>
          </p:nvPr>
        </p:nvSpPr>
        <p:spPr>
          <a:xfrm>
            <a:off x="2589120" y="2133720"/>
            <a:ext cx="4350240" cy="377712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48" name="PlaceHolder 3"/>
          <p:cNvSpPr>
            <a:spLocks noGrp="1"/>
          </p:cNvSpPr>
          <p:nvPr>
            <p:ph/>
          </p:nvPr>
        </p:nvSpPr>
        <p:spPr>
          <a:xfrm>
            <a:off x="7157160" y="2133720"/>
            <a:ext cx="4350240" cy="180144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49" name="PlaceHolder 4"/>
          <p:cNvSpPr>
            <a:spLocks noGrp="1"/>
          </p:cNvSpPr>
          <p:nvPr>
            <p:ph/>
          </p:nvPr>
        </p:nvSpPr>
        <p:spPr>
          <a:xfrm>
            <a:off x="7157160" y="4106520"/>
            <a:ext cx="4350240" cy="180144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C4521465-1EE8-4394-AB38-3ED176D96781}" type="slidenum">
              <a:t>&lt;#&gt;</a:t>
            </a:fld>
          </a:p>
        </p:txBody>
      </p:sp>
      <p:sp>
        <p:nvSpPr>
          <p:cNvPr id="8" name="PlaceHolder 7"/>
          <p:cNvSpPr>
            <a:spLocks noGrp="1"/>
          </p:cNvSpPr>
          <p:nvPr>
            <p:ph type="dt" idx="1"/>
          </p:nvPr>
        </p:nvSpPr>
        <p:spPr/>
        <p:txBody>
          <a:bodyPr/>
          <a:p>
            <a:r>
              <a:rPr lang="el-GR"/>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2593080" y="624240"/>
            <a:ext cx="8911440" cy="128052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entury Gothic"/>
            </a:endParaRPr>
          </a:p>
        </p:txBody>
      </p:sp>
      <p:sp>
        <p:nvSpPr>
          <p:cNvPr id="51" name="PlaceHolder 2"/>
          <p:cNvSpPr>
            <a:spLocks noGrp="1"/>
          </p:cNvSpPr>
          <p:nvPr>
            <p:ph/>
          </p:nvPr>
        </p:nvSpPr>
        <p:spPr>
          <a:xfrm>
            <a:off x="2589120" y="2133720"/>
            <a:ext cx="4350240" cy="180144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52" name="PlaceHolder 3"/>
          <p:cNvSpPr>
            <a:spLocks noGrp="1"/>
          </p:cNvSpPr>
          <p:nvPr>
            <p:ph/>
          </p:nvPr>
        </p:nvSpPr>
        <p:spPr>
          <a:xfrm>
            <a:off x="7157160" y="2133720"/>
            <a:ext cx="4350240" cy="180144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53" name="PlaceHolder 4"/>
          <p:cNvSpPr>
            <a:spLocks noGrp="1"/>
          </p:cNvSpPr>
          <p:nvPr>
            <p:ph/>
          </p:nvPr>
        </p:nvSpPr>
        <p:spPr>
          <a:xfrm>
            <a:off x="2589120" y="4106520"/>
            <a:ext cx="8915040" cy="180144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404040"/>
              </a:solidFill>
              <a:latin typeface="Century Gothic"/>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DE86CC64-104A-4C3D-B37E-F6B52B62E0F6}" type="slidenum">
              <a:t>&lt;#&gt;</a:t>
            </a:fld>
          </a:p>
        </p:txBody>
      </p:sp>
      <p:sp>
        <p:nvSpPr>
          <p:cNvPr id="8" name="PlaceHolder 7"/>
          <p:cNvSpPr>
            <a:spLocks noGrp="1"/>
          </p:cNvSpPr>
          <p:nvPr>
            <p:ph type="dt" idx="1"/>
          </p:nvPr>
        </p:nvSpPr>
        <p:spPr/>
        <p:txBody>
          <a:bodyPr/>
          <a:p>
            <a:r>
              <a:rPr lang="el-GR"/>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ffffff"/>
            </a:gs>
            <a:gs pos="100000">
              <a:srgbClr val="e7e4c4"/>
            </a:gs>
          </a:gsLst>
          <a:path path="circle">
            <a:fillToRect l="25000" t="25000" r="75000" b="75000"/>
          </a:path>
        </a:gradFill>
      </p:bgPr>
    </p:bg>
    <p:spTree>
      <p:nvGrpSpPr>
        <p:cNvPr id="1" name=""/>
        <p:cNvGrpSpPr/>
        <p:nvPr/>
      </p:nvGrpSpPr>
      <p:grpSpPr>
        <a:xfrm>
          <a:off x="0" y="0"/>
          <a:ext cx="0" cy="0"/>
          <a:chOff x="0" y="0"/>
          <a:chExt cx="0" cy="0"/>
        </a:xfrm>
      </p:grpSpPr>
      <p:grpSp>
        <p:nvGrpSpPr>
          <p:cNvPr id="0" name="Group 22"/>
          <p:cNvGrpSpPr/>
          <p:nvPr/>
        </p:nvGrpSpPr>
        <p:grpSpPr>
          <a:xfrm>
            <a:off x="0" y="228600"/>
            <a:ext cx="2851200" cy="6638400"/>
            <a:chOff x="0" y="228600"/>
            <a:chExt cx="2851200" cy="6638400"/>
          </a:xfrm>
        </p:grpSpPr>
        <p:sp>
          <p:nvSpPr>
            <p:cNvPr id="1" name="Freeform 11"/>
            <p:cNvSpPr/>
            <p:nvPr/>
          </p:nvSpPr>
          <p:spPr>
            <a:xfrm>
              <a:off x="0" y="2575080"/>
              <a:ext cx="100440" cy="625680"/>
            </a:xfrm>
            <a:custGeom>
              <a:avLst/>
              <a:gdLst>
                <a:gd name="textAreaLeft" fmla="*/ 0 w 100440"/>
                <a:gd name="textAreaRight" fmla="*/ 100800 w 100440"/>
                <a:gd name="textAreaTop" fmla="*/ 0 h 625680"/>
                <a:gd name="textAreaBottom" fmla="*/ 626040 h 625680"/>
              </a:gdLst>
              <a:ahLst/>
              <a:rect l="textAreaLeft" t="textAreaTop" r="textAreaRight" b="textAreaBottom"/>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2" name="Freeform 12"/>
            <p:cNvSpPr/>
            <p:nvPr/>
          </p:nvSpPr>
          <p:spPr>
            <a:xfrm>
              <a:off x="128520" y="3156480"/>
              <a:ext cx="646200" cy="2322000"/>
            </a:xfrm>
            <a:custGeom>
              <a:avLst/>
              <a:gdLst>
                <a:gd name="textAreaLeft" fmla="*/ 0 w 646200"/>
                <a:gd name="textAreaRight" fmla="*/ 646560 w 646200"/>
                <a:gd name="textAreaTop" fmla="*/ 0 h 2322000"/>
                <a:gd name="textAreaBottom" fmla="*/ 2322360 h 2322000"/>
              </a:gdLst>
              <a:ahLst/>
              <a:rect l="textAreaLeft" t="textAreaTop" r="textAreaRight" b="textAreaBottom"/>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3" name="Freeform 13"/>
            <p:cNvSpPr/>
            <p:nvPr/>
          </p:nvSpPr>
          <p:spPr>
            <a:xfrm>
              <a:off x="807120" y="5447160"/>
              <a:ext cx="609120" cy="1419840"/>
            </a:xfrm>
            <a:custGeom>
              <a:avLst/>
              <a:gdLst>
                <a:gd name="textAreaLeft" fmla="*/ 0 w 609120"/>
                <a:gd name="textAreaRight" fmla="*/ 609480 w 609120"/>
                <a:gd name="textAreaTop" fmla="*/ 0 h 1419840"/>
                <a:gd name="textAreaBottom" fmla="*/ 1420200 h 1419840"/>
              </a:gdLst>
              <a:ahLst/>
              <a:rect l="textAreaLeft" t="textAreaTop" r="textAreaRight" b="textAreaBottom"/>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4" name="Freeform 14"/>
            <p:cNvSpPr/>
            <p:nvPr/>
          </p:nvSpPr>
          <p:spPr>
            <a:xfrm>
              <a:off x="959760" y="6503760"/>
              <a:ext cx="171000" cy="363240"/>
            </a:xfrm>
            <a:custGeom>
              <a:avLst/>
              <a:gdLst>
                <a:gd name="textAreaLeft" fmla="*/ 0 w 171000"/>
                <a:gd name="textAreaRight" fmla="*/ 171360 w 171000"/>
                <a:gd name="textAreaTop" fmla="*/ 0 h 363240"/>
                <a:gd name="textAreaBottom" fmla="*/ 363600 h 363240"/>
              </a:gdLst>
              <a:ahLst/>
              <a:rect l="textAreaLeft" t="textAreaTop" r="textAreaRight" b="textAreaBottom"/>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5" name="Freeform 15"/>
            <p:cNvSpPr/>
            <p:nvPr/>
          </p:nvSpPr>
          <p:spPr>
            <a:xfrm>
              <a:off x="100800" y="3201120"/>
              <a:ext cx="821520" cy="3328200"/>
            </a:xfrm>
            <a:custGeom>
              <a:avLst/>
              <a:gdLst>
                <a:gd name="textAreaLeft" fmla="*/ 0 w 821520"/>
                <a:gd name="textAreaRight" fmla="*/ 821880 w 821520"/>
                <a:gd name="textAreaTop" fmla="*/ 0 h 3328200"/>
                <a:gd name="textAreaBottom" fmla="*/ 3328560 h 3328200"/>
              </a:gdLst>
              <a:ahLst/>
              <a:rect l="textAreaLeft" t="textAreaTop" r="textAreaRight" b="textAreaBottom"/>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6" name="Freeform 16"/>
            <p:cNvSpPr/>
            <p:nvPr/>
          </p:nvSpPr>
          <p:spPr>
            <a:xfrm>
              <a:off x="22320" y="228600"/>
              <a:ext cx="105840" cy="2927520"/>
            </a:xfrm>
            <a:custGeom>
              <a:avLst/>
              <a:gdLst>
                <a:gd name="textAreaLeft" fmla="*/ 0 w 105840"/>
                <a:gd name="textAreaRight" fmla="*/ 106200 w 105840"/>
                <a:gd name="textAreaTop" fmla="*/ 0 h 2927520"/>
                <a:gd name="textAreaBottom" fmla="*/ 2927880 h 2927520"/>
              </a:gdLst>
              <a:ahLst/>
              <a:rect l="textAreaLeft" t="textAreaTop" r="textAreaRight" b="textAreaBottom"/>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7" name="Freeform 17"/>
            <p:cNvSpPr/>
            <p:nvPr/>
          </p:nvSpPr>
          <p:spPr>
            <a:xfrm>
              <a:off x="78120" y="2944080"/>
              <a:ext cx="77760" cy="493560"/>
            </a:xfrm>
            <a:custGeom>
              <a:avLst/>
              <a:gdLst>
                <a:gd name="textAreaLeft" fmla="*/ 0 w 77760"/>
                <a:gd name="textAreaRight" fmla="*/ 78120 w 77760"/>
                <a:gd name="textAreaTop" fmla="*/ 0 h 493560"/>
                <a:gd name="textAreaBottom" fmla="*/ 493920 h 493560"/>
              </a:gdLst>
              <a:ahLst/>
              <a:rect l="textAreaLeft" t="textAreaTop" r="textAreaRight" b="textAreaBottom"/>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8" name="Freeform 18"/>
            <p:cNvSpPr/>
            <p:nvPr/>
          </p:nvSpPr>
          <p:spPr>
            <a:xfrm>
              <a:off x="769680" y="5478840"/>
              <a:ext cx="189720" cy="1024560"/>
            </a:xfrm>
            <a:custGeom>
              <a:avLst/>
              <a:gdLst>
                <a:gd name="textAreaLeft" fmla="*/ 0 w 189720"/>
                <a:gd name="textAreaRight" fmla="*/ 190080 w 189720"/>
                <a:gd name="textAreaTop" fmla="*/ 0 h 1024560"/>
                <a:gd name="textAreaBottom" fmla="*/ 1024920 h 1024560"/>
              </a:gdLst>
              <a:ahLst/>
              <a:rect l="textAreaLeft" t="textAreaTop" r="textAreaRight" b="textAreaBottom"/>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9" name="Freeform 19"/>
            <p:cNvSpPr/>
            <p:nvPr/>
          </p:nvSpPr>
          <p:spPr>
            <a:xfrm>
              <a:off x="775440" y="1398960"/>
              <a:ext cx="2075760" cy="4047840"/>
            </a:xfrm>
            <a:custGeom>
              <a:avLst/>
              <a:gdLst>
                <a:gd name="textAreaLeft" fmla="*/ 0 w 2075760"/>
                <a:gd name="textAreaRight" fmla="*/ 2076120 w 2075760"/>
                <a:gd name="textAreaTop" fmla="*/ 0 h 4047840"/>
                <a:gd name="textAreaBottom" fmla="*/ 4048200 h 4047840"/>
              </a:gdLst>
              <a:ahLst/>
              <a:rect l="textAreaLeft" t="textAreaTop" r="textAreaRight" b="textAreaBottom"/>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10" name="Freeform 20"/>
            <p:cNvSpPr/>
            <p:nvPr/>
          </p:nvSpPr>
          <p:spPr>
            <a:xfrm>
              <a:off x="922680" y="6530040"/>
              <a:ext cx="161640" cy="336960"/>
            </a:xfrm>
            <a:custGeom>
              <a:avLst/>
              <a:gdLst>
                <a:gd name="textAreaLeft" fmla="*/ 0 w 161640"/>
                <a:gd name="textAreaRight" fmla="*/ 162000 w 161640"/>
                <a:gd name="textAreaTop" fmla="*/ 0 h 336960"/>
                <a:gd name="textAreaBottom" fmla="*/ 337320 h 336960"/>
              </a:gdLst>
              <a:ahLst/>
              <a:rect l="textAreaLeft" t="textAreaTop" r="textAreaRight" b="textAreaBottom"/>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11" name="Freeform 21"/>
            <p:cNvSpPr/>
            <p:nvPr/>
          </p:nvSpPr>
          <p:spPr>
            <a:xfrm>
              <a:off x="769680" y="5359320"/>
              <a:ext cx="37080" cy="221400"/>
            </a:xfrm>
            <a:custGeom>
              <a:avLst/>
              <a:gdLst>
                <a:gd name="textAreaLeft" fmla="*/ 0 w 37080"/>
                <a:gd name="textAreaRight" fmla="*/ 37440 w 37080"/>
                <a:gd name="textAreaTop" fmla="*/ 0 h 221400"/>
                <a:gd name="textAreaBottom" fmla="*/ 221760 h 221400"/>
              </a:gdLst>
              <a:ahLst/>
              <a:rect l="textAreaLeft" t="textAreaTop" r="textAreaRight" b="textAreaBottom"/>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12" name="Freeform 22"/>
            <p:cNvSpPr/>
            <p:nvPr/>
          </p:nvSpPr>
          <p:spPr>
            <a:xfrm>
              <a:off x="849960" y="6244560"/>
              <a:ext cx="238320" cy="622080"/>
            </a:xfrm>
            <a:custGeom>
              <a:avLst/>
              <a:gdLst>
                <a:gd name="textAreaLeft" fmla="*/ 0 w 238320"/>
                <a:gd name="textAreaRight" fmla="*/ 238680 w 238320"/>
                <a:gd name="textAreaTop" fmla="*/ 0 h 622080"/>
                <a:gd name="textAreaBottom" fmla="*/ 622440 h 622080"/>
              </a:gdLst>
              <a:ahLst/>
              <a:rect l="textAreaLeft" t="textAreaTop" r="textAreaRight" b="textAreaBottom"/>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grpSp>
      <p:grpSp>
        <p:nvGrpSpPr>
          <p:cNvPr id="13" name="Group 9"/>
          <p:cNvGrpSpPr/>
          <p:nvPr/>
        </p:nvGrpSpPr>
        <p:grpSpPr>
          <a:xfrm>
            <a:off x="27360" y="0"/>
            <a:ext cx="2356200" cy="6852960"/>
            <a:chOff x="27360" y="0"/>
            <a:chExt cx="2356200" cy="6852960"/>
          </a:xfrm>
        </p:grpSpPr>
        <p:sp>
          <p:nvSpPr>
            <p:cNvPr id="14" name="Freeform 27"/>
            <p:cNvSpPr/>
            <p:nvPr/>
          </p:nvSpPr>
          <p:spPr>
            <a:xfrm>
              <a:off x="27360" y="0"/>
              <a:ext cx="493920" cy="4400640"/>
            </a:xfrm>
            <a:custGeom>
              <a:avLst/>
              <a:gdLst>
                <a:gd name="textAreaLeft" fmla="*/ 0 w 493920"/>
                <a:gd name="textAreaRight" fmla="*/ 494280 w 493920"/>
                <a:gd name="textAreaTop" fmla="*/ 0 h 4400640"/>
                <a:gd name="textAreaBottom" fmla="*/ 4401000 h 4400640"/>
              </a:gdLst>
              <a:ahLst/>
              <a:rect l="textAreaLeft" t="textAreaTop" r="textAreaRight" b="textAreaBottom"/>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15" name="Freeform 28"/>
            <p:cNvSpPr/>
            <p:nvPr/>
          </p:nvSpPr>
          <p:spPr>
            <a:xfrm>
              <a:off x="550440" y="4316400"/>
              <a:ext cx="423000" cy="1580400"/>
            </a:xfrm>
            <a:custGeom>
              <a:avLst/>
              <a:gdLst>
                <a:gd name="textAreaLeft" fmla="*/ 0 w 423000"/>
                <a:gd name="textAreaRight" fmla="*/ 423360 w 423000"/>
                <a:gd name="textAreaTop" fmla="*/ 0 h 1580400"/>
                <a:gd name="textAreaBottom" fmla="*/ 1580760 h 1580400"/>
              </a:gdLst>
              <a:ahLst/>
              <a:rect l="textAreaLeft" t="textAreaTop" r="textAreaRight" b="textAreaBottom"/>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16" name="Freeform 29"/>
            <p:cNvSpPr/>
            <p:nvPr/>
          </p:nvSpPr>
          <p:spPr>
            <a:xfrm>
              <a:off x="1006200" y="5862600"/>
              <a:ext cx="430560" cy="990360"/>
            </a:xfrm>
            <a:custGeom>
              <a:avLst/>
              <a:gdLst>
                <a:gd name="textAreaLeft" fmla="*/ 0 w 430560"/>
                <a:gd name="textAreaRight" fmla="*/ 430920 w 430560"/>
                <a:gd name="textAreaTop" fmla="*/ 0 h 990360"/>
                <a:gd name="textAreaBottom" fmla="*/ 990720 h 990360"/>
              </a:gdLst>
              <a:ahLst/>
              <a:rect l="textAreaLeft" t="textAreaTop" r="textAreaRight" b="textAreaBottom"/>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17" name="Freeform 30"/>
            <p:cNvSpPr/>
            <p:nvPr/>
          </p:nvSpPr>
          <p:spPr>
            <a:xfrm>
              <a:off x="521640" y="4364280"/>
              <a:ext cx="551520" cy="2235600"/>
            </a:xfrm>
            <a:custGeom>
              <a:avLst/>
              <a:gdLst>
                <a:gd name="textAreaLeft" fmla="*/ 0 w 551520"/>
                <a:gd name="textAreaRight" fmla="*/ 551880 w 551520"/>
                <a:gd name="textAreaTop" fmla="*/ 0 h 2235600"/>
                <a:gd name="textAreaBottom" fmla="*/ 2235960 h 2235600"/>
              </a:gdLst>
              <a:ahLst/>
              <a:rect l="textAreaLeft" t="textAreaTop" r="textAreaRight" b="textAreaBottom"/>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18" name="Freeform 31"/>
            <p:cNvSpPr/>
            <p:nvPr/>
          </p:nvSpPr>
          <p:spPr>
            <a:xfrm>
              <a:off x="468000" y="1289160"/>
              <a:ext cx="173880" cy="3026880"/>
            </a:xfrm>
            <a:custGeom>
              <a:avLst/>
              <a:gdLst>
                <a:gd name="textAreaLeft" fmla="*/ 0 w 173880"/>
                <a:gd name="textAreaRight" fmla="*/ 174240 w 173880"/>
                <a:gd name="textAreaTop" fmla="*/ 0 h 3026880"/>
                <a:gd name="textAreaBottom" fmla="*/ 3027240 h 3026880"/>
              </a:gdLst>
              <a:ahLst/>
              <a:rect l="textAreaLeft" t="textAreaTop" r="textAreaRight" b="textAreaBottom"/>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19" name="Freeform 32"/>
            <p:cNvSpPr/>
            <p:nvPr/>
          </p:nvSpPr>
          <p:spPr>
            <a:xfrm>
              <a:off x="1111680" y="6571440"/>
              <a:ext cx="133920" cy="281160"/>
            </a:xfrm>
            <a:custGeom>
              <a:avLst/>
              <a:gdLst>
                <a:gd name="textAreaLeft" fmla="*/ 0 w 133920"/>
                <a:gd name="textAreaRight" fmla="*/ 134280 w 133920"/>
                <a:gd name="textAreaTop" fmla="*/ 0 h 281160"/>
                <a:gd name="textAreaBottom" fmla="*/ 281520 h 281160"/>
              </a:gdLst>
              <a:ahLst/>
              <a:rect l="textAreaLeft" t="textAreaTop" r="textAreaRight" b="textAreaBottom"/>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20" name="Freeform 33"/>
            <p:cNvSpPr/>
            <p:nvPr/>
          </p:nvSpPr>
          <p:spPr>
            <a:xfrm>
              <a:off x="502560" y="4107600"/>
              <a:ext cx="82080" cy="511200"/>
            </a:xfrm>
            <a:custGeom>
              <a:avLst/>
              <a:gdLst>
                <a:gd name="textAreaLeft" fmla="*/ 0 w 82080"/>
                <a:gd name="textAreaRight" fmla="*/ 82440 w 82080"/>
                <a:gd name="textAreaTop" fmla="*/ 0 h 511200"/>
                <a:gd name="textAreaBottom" fmla="*/ 511560 h 511200"/>
              </a:gdLst>
              <a:ahLst/>
              <a:rect l="textAreaLeft" t="textAreaTop" r="textAreaRight" b="textAreaBottom"/>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21" name="Freeform 34"/>
            <p:cNvSpPr/>
            <p:nvPr/>
          </p:nvSpPr>
          <p:spPr>
            <a:xfrm>
              <a:off x="973800" y="3145680"/>
              <a:ext cx="1409760" cy="2716560"/>
            </a:xfrm>
            <a:custGeom>
              <a:avLst/>
              <a:gdLst>
                <a:gd name="textAreaLeft" fmla="*/ 0 w 1409760"/>
                <a:gd name="textAreaRight" fmla="*/ 1410120 w 1409760"/>
                <a:gd name="textAreaTop" fmla="*/ 0 h 2716560"/>
                <a:gd name="textAreaBottom" fmla="*/ 2716920 h 2716560"/>
              </a:gdLst>
              <a:ahLst/>
              <a:rect l="textAreaLeft" t="textAreaTop" r="textAreaRight" b="textAreaBottom"/>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22" name="Freeform 35"/>
            <p:cNvSpPr/>
            <p:nvPr/>
          </p:nvSpPr>
          <p:spPr>
            <a:xfrm>
              <a:off x="1073520" y="6600240"/>
              <a:ext cx="120240" cy="252720"/>
            </a:xfrm>
            <a:custGeom>
              <a:avLst/>
              <a:gdLst>
                <a:gd name="textAreaLeft" fmla="*/ 0 w 120240"/>
                <a:gd name="textAreaRight" fmla="*/ 120600 w 120240"/>
                <a:gd name="textAreaTop" fmla="*/ 0 h 252720"/>
                <a:gd name="textAreaBottom" fmla="*/ 253080 h 252720"/>
              </a:gdLst>
              <a:ahLst/>
              <a:rect l="textAreaLeft" t="textAreaTop" r="textAreaRight" b="textAreaBottom"/>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23" name="Freeform 36"/>
            <p:cNvSpPr/>
            <p:nvPr/>
          </p:nvSpPr>
          <p:spPr>
            <a:xfrm>
              <a:off x="973800" y="5897160"/>
              <a:ext cx="137520" cy="673920"/>
            </a:xfrm>
            <a:custGeom>
              <a:avLst/>
              <a:gdLst>
                <a:gd name="textAreaLeft" fmla="*/ 0 w 137520"/>
                <a:gd name="textAreaRight" fmla="*/ 137880 w 137520"/>
                <a:gd name="textAreaTop" fmla="*/ 0 h 673920"/>
                <a:gd name="textAreaBottom" fmla="*/ 674280 h 673920"/>
              </a:gdLst>
              <a:ahLst/>
              <a:rect l="textAreaLeft" t="textAreaTop" r="textAreaRight" b="textAreaBottom"/>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24" name="Freeform 37"/>
            <p:cNvSpPr/>
            <p:nvPr/>
          </p:nvSpPr>
          <p:spPr>
            <a:xfrm>
              <a:off x="973800" y="5772600"/>
              <a:ext cx="37800" cy="227520"/>
            </a:xfrm>
            <a:custGeom>
              <a:avLst/>
              <a:gdLst>
                <a:gd name="textAreaLeft" fmla="*/ 0 w 37800"/>
                <a:gd name="textAreaRight" fmla="*/ 38160 w 37800"/>
                <a:gd name="textAreaTop" fmla="*/ 0 h 227520"/>
                <a:gd name="textAreaBottom" fmla="*/ 227880 h 227520"/>
              </a:gdLst>
              <a:ahLst/>
              <a:rect l="textAreaLeft" t="textAreaTop" r="textAreaRight" b="textAreaBottom"/>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25" name="Freeform 38"/>
            <p:cNvSpPr/>
            <p:nvPr/>
          </p:nvSpPr>
          <p:spPr>
            <a:xfrm>
              <a:off x="1006200" y="6322680"/>
              <a:ext cx="210240" cy="530280"/>
            </a:xfrm>
            <a:custGeom>
              <a:avLst/>
              <a:gdLst>
                <a:gd name="textAreaLeft" fmla="*/ 0 w 210240"/>
                <a:gd name="textAreaRight" fmla="*/ 210600 w 210240"/>
                <a:gd name="textAreaTop" fmla="*/ 0 h 530280"/>
                <a:gd name="textAreaBottom" fmla="*/ 530640 h 530280"/>
              </a:gdLst>
              <a:ahLst/>
              <a:rect l="textAreaLeft" t="textAreaTop" r="textAreaRight" b="textAreaBottom"/>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grpSp>
      <p:sp>
        <p:nvSpPr>
          <p:cNvPr id="26" name="Rectangle 6"/>
          <p:cNvSpPr/>
          <p:nvPr/>
        </p:nvSpPr>
        <p:spPr>
          <a:xfrm>
            <a:off x="0" y="0"/>
            <a:ext cx="182520" cy="6857640"/>
          </a:xfrm>
          <a:prstGeom prst="rect">
            <a:avLst/>
          </a:prstGeom>
          <a:solidFill>
            <a:schemeClr val="tx2"/>
          </a:solidFill>
          <a:ln>
            <a:noFill/>
          </a:ln>
          <a:effectLst>
            <a:outerShdw blurRad="38160" dir="5400000" dist="25560" rotWithShape="0">
              <a:srgbClr val="000000">
                <a:alpha val="25000"/>
              </a:srgbClr>
            </a:outerShdw>
          </a:effectLst>
        </p:spPr>
        <p:style>
          <a:lnRef idx="1">
            <a:schemeClr val="accent1"/>
          </a:lnRef>
          <a:fillRef idx="3">
            <a:schemeClr val="accent1"/>
          </a:fillRef>
          <a:effectRef idx="2">
            <a:schemeClr val="accent1"/>
          </a:effectRef>
          <a:fontRef idx="minor"/>
        </p:style>
        <p:txBody>
          <a:bodyPr lIns="90000" rIns="90000" tIns="45000" bIns="45000" anchor="t">
            <a:noAutofit/>
          </a:bodyPr>
          <a:p>
            <a:endParaRPr b="0" lang="el-GR" sz="1800" spc="-1" strike="noStrike">
              <a:solidFill>
                <a:srgbClr val="000000"/>
              </a:solidFill>
              <a:latin typeface="Arial"/>
            </a:endParaRPr>
          </a:p>
        </p:txBody>
      </p:sp>
      <p:sp>
        <p:nvSpPr>
          <p:cNvPr id="27" name="PlaceHolder 1"/>
          <p:cNvSpPr>
            <a:spLocks noGrp="1"/>
          </p:cNvSpPr>
          <p:nvPr>
            <p:ph type="title"/>
          </p:nvPr>
        </p:nvSpPr>
        <p:spPr>
          <a:xfrm>
            <a:off x="2589120" y="2514600"/>
            <a:ext cx="8915040" cy="2262600"/>
          </a:xfrm>
          <a:prstGeom prst="rect">
            <a:avLst/>
          </a:prstGeom>
          <a:noFill/>
          <a:ln w="0">
            <a:noFill/>
          </a:ln>
        </p:spPr>
        <p:txBody>
          <a:bodyPr anchor="b">
            <a:normAutofit fontScale="88000"/>
          </a:bodyPr>
          <a:p>
            <a:pPr indent="0">
              <a:lnSpc>
                <a:spcPct val="100000"/>
              </a:lnSpc>
              <a:buNone/>
            </a:pPr>
            <a:r>
              <a:rPr b="0" lang="el-GR" sz="5400" spc="-1" strike="noStrike">
                <a:solidFill>
                  <a:srgbClr val="262626"/>
                </a:solidFill>
                <a:latin typeface="Century Gothic"/>
              </a:rPr>
              <a:t>Κάντε κλικ για να επεξεργαστείτε τον τίτλο υποδείγματος</a:t>
            </a:r>
            <a:endParaRPr b="0" lang="en-US" sz="5400" spc="-1" strike="noStrike">
              <a:solidFill>
                <a:srgbClr val="000000"/>
              </a:solidFill>
              <a:latin typeface="Century Gothic"/>
            </a:endParaRPr>
          </a:p>
        </p:txBody>
      </p:sp>
      <p:sp>
        <p:nvSpPr>
          <p:cNvPr id="28" name="PlaceHolder 2"/>
          <p:cNvSpPr>
            <a:spLocks noGrp="1"/>
          </p:cNvSpPr>
          <p:nvPr>
            <p:ph type="dt" idx="1"/>
          </p:nvPr>
        </p:nvSpPr>
        <p:spPr>
          <a:xfrm>
            <a:off x="10361520" y="6130440"/>
            <a:ext cx="1145880" cy="370080"/>
          </a:xfrm>
          <a:prstGeom prst="rect">
            <a:avLst/>
          </a:prstGeom>
          <a:noFill/>
          <a:ln w="0">
            <a:noFill/>
          </a:ln>
        </p:spPr>
        <p:txBody>
          <a:bodyPr anchor="ctr">
            <a:noAutofit/>
          </a:bodyPr>
          <a:lstStyle>
            <a:lvl1pPr indent="0" algn="r">
              <a:lnSpc>
                <a:spcPct val="100000"/>
              </a:lnSpc>
              <a:buNone/>
              <a:defRPr b="0" lang="en-US" sz="900" spc="-1" strike="noStrike">
                <a:solidFill>
                  <a:srgbClr val="8b8b8b"/>
                </a:solidFill>
                <a:latin typeface="Century Gothic"/>
              </a:defRPr>
            </a:lvl1pPr>
          </a:lstStyle>
          <a:p>
            <a:pPr indent="0" algn="r">
              <a:lnSpc>
                <a:spcPct val="100000"/>
              </a:lnSpc>
              <a:buNone/>
            </a:pPr>
            <a:r>
              <a:rPr b="0" lang="en-US" sz="900" spc="-1" strike="noStrike">
                <a:solidFill>
                  <a:srgbClr val="8b8b8b"/>
                </a:solidFill>
                <a:latin typeface="Century Gothic"/>
              </a:rPr>
              <a:t>&lt;ημερομηνία/ώρα&gt;</a:t>
            </a:r>
            <a:endParaRPr b="0" lang="el-GR" sz="900" spc="-1" strike="noStrike">
              <a:solidFill>
                <a:srgbClr val="000000"/>
              </a:solidFill>
              <a:latin typeface="Times New Roman"/>
            </a:endParaRPr>
          </a:p>
        </p:txBody>
      </p:sp>
      <p:sp>
        <p:nvSpPr>
          <p:cNvPr id="29" name="PlaceHolder 3"/>
          <p:cNvSpPr>
            <a:spLocks noGrp="1"/>
          </p:cNvSpPr>
          <p:nvPr>
            <p:ph type="ftr" idx="2"/>
          </p:nvPr>
        </p:nvSpPr>
        <p:spPr>
          <a:xfrm>
            <a:off x="2589120" y="6135840"/>
            <a:ext cx="7619760" cy="364680"/>
          </a:xfrm>
          <a:prstGeom prst="rect">
            <a:avLst/>
          </a:prstGeom>
          <a:noFill/>
          <a:ln w="0">
            <a:noFill/>
          </a:ln>
        </p:spPr>
        <p:txBody>
          <a:bodyPr anchor="ctr">
            <a:noAutofit/>
          </a:bodyPr>
          <a:lstStyle>
            <a:lvl1pPr indent="0" algn="ctr">
              <a:buNone/>
              <a:defRPr b="0" lang="el-GR" sz="1400" spc="-1" strike="noStrike">
                <a:solidFill>
                  <a:srgbClr val="000000"/>
                </a:solidFill>
                <a:latin typeface="Times New Roman"/>
              </a:defRPr>
            </a:lvl1pPr>
          </a:lstStyle>
          <a:p>
            <a:pPr indent="0" algn="ctr">
              <a:buNone/>
            </a:pPr>
            <a:r>
              <a:rPr b="0" lang="el-GR" sz="1400" spc="-1" strike="noStrike">
                <a:solidFill>
                  <a:srgbClr val="000000"/>
                </a:solidFill>
                <a:latin typeface="Times New Roman"/>
              </a:rPr>
              <a:t>&lt;υποσέλιδο&gt;</a:t>
            </a:r>
            <a:endParaRPr b="0" lang="el-GR" sz="1400" spc="-1" strike="noStrike">
              <a:solidFill>
                <a:srgbClr val="000000"/>
              </a:solidFill>
              <a:latin typeface="Times New Roman"/>
            </a:endParaRPr>
          </a:p>
        </p:txBody>
      </p:sp>
      <p:sp>
        <p:nvSpPr>
          <p:cNvPr id="30" name="Freeform 6"/>
          <p:cNvSpPr/>
          <p:nvPr/>
        </p:nvSpPr>
        <p:spPr>
          <a:xfrm>
            <a:off x="0" y="4323960"/>
            <a:ext cx="1744200" cy="778320"/>
          </a:xfrm>
          <a:custGeom>
            <a:avLst/>
            <a:gdLst>
              <a:gd name="textAreaLeft" fmla="*/ 0 w 1744200"/>
              <a:gd name="textAreaRight" fmla="*/ 1744560 w 1744200"/>
              <a:gd name="textAreaTop" fmla="*/ 0 h 778320"/>
              <a:gd name="textAreaBottom" fmla="*/ 778680 h 778320"/>
            </a:gdLst>
            <a:ahLst/>
            <a:rect l="textAreaLeft" t="textAreaTop" r="textAreaRight" b="textAreaBottom"/>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31" name="PlaceHolder 4"/>
          <p:cNvSpPr>
            <a:spLocks noGrp="1"/>
          </p:cNvSpPr>
          <p:nvPr>
            <p:ph type="sldNum" idx="3"/>
          </p:nvPr>
        </p:nvSpPr>
        <p:spPr>
          <a:xfrm>
            <a:off x="531720" y="4529520"/>
            <a:ext cx="779400" cy="364680"/>
          </a:xfrm>
          <a:prstGeom prst="rect">
            <a:avLst/>
          </a:prstGeom>
          <a:noFill/>
          <a:ln w="0">
            <a:noFill/>
          </a:ln>
        </p:spPr>
        <p:txBody>
          <a:bodyPr anchor="ctr">
            <a:noAutofit/>
          </a:bodyPr>
          <a:lstStyle>
            <a:lvl1pPr indent="0" algn="r">
              <a:lnSpc>
                <a:spcPct val="100000"/>
              </a:lnSpc>
              <a:buNone/>
              <a:defRPr b="0" lang="en-US" sz="2000" spc="-1" strike="noStrike">
                <a:solidFill>
                  <a:srgbClr val="feffff"/>
                </a:solidFill>
                <a:latin typeface="Century Gothic"/>
              </a:defRPr>
            </a:lvl1pPr>
          </a:lstStyle>
          <a:p>
            <a:pPr indent="0" algn="r">
              <a:lnSpc>
                <a:spcPct val="100000"/>
              </a:lnSpc>
              <a:buNone/>
            </a:pPr>
            <a:fld id="{8BC86E86-CAFA-445D-9EC8-69D6C98819B5}" type="slidenum">
              <a:rPr b="0" lang="en-US" sz="2000" spc="-1" strike="noStrike">
                <a:solidFill>
                  <a:srgbClr val="feffff"/>
                </a:solidFill>
                <a:latin typeface="Century Gothic"/>
              </a:rPr>
              <a:t>&lt;αριθμός&gt;</a:t>
            </a:fld>
            <a:endParaRPr b="0" lang="el-GR" sz="2000" spc="-1" strike="noStrike">
              <a:solidFill>
                <a:srgbClr val="000000"/>
              </a:solidFill>
              <a:latin typeface="Times New Roman"/>
            </a:endParaRPr>
          </a:p>
        </p:txBody>
      </p:sp>
      <p:sp>
        <p:nvSpPr>
          <p:cNvPr id="32"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404040"/>
                </a:solidFill>
                <a:latin typeface="Century Gothic"/>
              </a:rPr>
              <a:t>Πατήστε για επεξεργασία της μορφής κειμένου διάρθρωσης</a:t>
            </a:r>
            <a:endParaRPr b="0" lang="en-US" sz="1800" spc="-1" strike="noStrike">
              <a:solidFill>
                <a:srgbClr val="404040"/>
              </a:solidFill>
              <a:latin typeface="Century Gothic"/>
            </a:endParaRPr>
          </a:p>
          <a:p>
            <a:pPr lvl="1" marL="864000" indent="-324000">
              <a:spcBef>
                <a:spcPts val="1134"/>
              </a:spcBef>
              <a:buClr>
                <a:srgbClr val="000000"/>
              </a:buClr>
              <a:buSzPct val="75000"/>
              <a:buFont typeface="Symbol" charset="2"/>
              <a:buChar char=""/>
            </a:pPr>
            <a:r>
              <a:rPr b="0" lang="en-US" sz="1400" spc="-1" strike="noStrike">
                <a:solidFill>
                  <a:srgbClr val="404040"/>
                </a:solidFill>
                <a:latin typeface="Century Gothic"/>
              </a:rPr>
              <a:t>Δεύτερο επίπεδο διάρθρωσης</a:t>
            </a:r>
            <a:endParaRPr b="0" lang="en-US" sz="1400" spc="-1" strike="noStrike">
              <a:solidFill>
                <a:srgbClr val="404040"/>
              </a:solidFill>
              <a:latin typeface="Century Gothic"/>
            </a:endParaRPr>
          </a:p>
          <a:p>
            <a:pPr lvl="2" marL="1296000" indent="-288000">
              <a:spcBef>
                <a:spcPts val="850"/>
              </a:spcBef>
              <a:buClr>
                <a:srgbClr val="000000"/>
              </a:buClr>
              <a:buSzPct val="45000"/>
              <a:buFont typeface="Wingdings" charset="2"/>
              <a:buChar char=""/>
            </a:pPr>
            <a:r>
              <a:rPr b="0" lang="en-US" sz="1200" spc="-1" strike="noStrike">
                <a:solidFill>
                  <a:srgbClr val="404040"/>
                </a:solidFill>
                <a:latin typeface="Century Gothic"/>
              </a:rPr>
              <a:t>Τρίτο επίπεδο διάρθρωσης</a:t>
            </a:r>
            <a:endParaRPr b="0" lang="en-US" sz="1200" spc="-1" strike="noStrike">
              <a:solidFill>
                <a:srgbClr val="404040"/>
              </a:solidFill>
              <a:latin typeface="Century Gothic"/>
            </a:endParaRPr>
          </a:p>
          <a:p>
            <a:pPr lvl="3" marL="1728000" indent="-216000">
              <a:spcBef>
                <a:spcPts val="567"/>
              </a:spcBef>
              <a:buClr>
                <a:srgbClr val="000000"/>
              </a:buClr>
              <a:buSzPct val="75000"/>
              <a:buFont typeface="Symbol" charset="2"/>
              <a:buChar char=""/>
            </a:pPr>
            <a:r>
              <a:rPr b="0" lang="en-US" sz="1200" spc="-1" strike="noStrike">
                <a:solidFill>
                  <a:srgbClr val="404040"/>
                </a:solidFill>
                <a:latin typeface="Century Gothic"/>
              </a:rPr>
              <a:t>Τέταρτο επίπεδο διάρθρωσης</a:t>
            </a:r>
            <a:endParaRPr b="0" lang="en-US" sz="1200" spc="-1" strike="noStrike">
              <a:solidFill>
                <a:srgbClr val="404040"/>
              </a:solidFill>
              <a:latin typeface="Century Gothic"/>
            </a:endParaRPr>
          </a:p>
          <a:p>
            <a:pPr lvl="4" marL="2160000" indent="-216000">
              <a:spcBef>
                <a:spcPts val="283"/>
              </a:spcBef>
              <a:buClr>
                <a:srgbClr val="000000"/>
              </a:buClr>
              <a:buSzPct val="45000"/>
              <a:buFont typeface="Wingdings" charset="2"/>
              <a:buChar char=""/>
            </a:pPr>
            <a:r>
              <a:rPr b="0" lang="en-US" sz="2000" spc="-1" strike="noStrike">
                <a:solidFill>
                  <a:srgbClr val="404040"/>
                </a:solidFill>
                <a:latin typeface="Century Gothic"/>
              </a:rPr>
              <a:t>Πέμπτο επίπεδο διάρθρωσης</a:t>
            </a:r>
            <a:endParaRPr b="0" lang="en-US" sz="2000" spc="-1" strike="noStrike">
              <a:solidFill>
                <a:srgbClr val="404040"/>
              </a:solidFill>
              <a:latin typeface="Century Gothic"/>
            </a:endParaRPr>
          </a:p>
          <a:p>
            <a:pPr lvl="5" marL="2592000" indent="-216000">
              <a:spcBef>
                <a:spcPts val="283"/>
              </a:spcBef>
              <a:buClr>
                <a:srgbClr val="000000"/>
              </a:buClr>
              <a:buSzPct val="45000"/>
              <a:buFont typeface="Wingdings" charset="2"/>
              <a:buChar char=""/>
            </a:pPr>
            <a:r>
              <a:rPr b="0" lang="en-US" sz="2000" spc="-1" strike="noStrike">
                <a:solidFill>
                  <a:srgbClr val="404040"/>
                </a:solidFill>
                <a:latin typeface="Century Gothic"/>
              </a:rPr>
              <a:t>Έκτο επίπεδο διάρθρωσης</a:t>
            </a:r>
            <a:endParaRPr b="0" lang="en-US" sz="2000" spc="-1" strike="noStrike">
              <a:solidFill>
                <a:srgbClr val="404040"/>
              </a:solidFill>
              <a:latin typeface="Century Gothic"/>
            </a:endParaRPr>
          </a:p>
          <a:p>
            <a:pPr lvl="6" marL="3024000" indent="-216000">
              <a:spcBef>
                <a:spcPts val="283"/>
              </a:spcBef>
              <a:buClr>
                <a:srgbClr val="000000"/>
              </a:buClr>
              <a:buSzPct val="45000"/>
              <a:buFont typeface="Wingdings" charset="2"/>
              <a:buChar char=""/>
            </a:pPr>
            <a:r>
              <a:rPr b="0" lang="en-US" sz="2000" spc="-1" strike="noStrike">
                <a:solidFill>
                  <a:srgbClr val="404040"/>
                </a:solidFill>
                <a:latin typeface="Century Gothic"/>
              </a:rPr>
              <a:t>Έβδομο επίπεδο διάρθρωσης</a:t>
            </a:r>
            <a:endParaRPr b="0" lang="en-US" sz="2000" spc="-1" strike="noStrike">
              <a:solidFill>
                <a:srgbClr val="404040"/>
              </a:solidFill>
              <a:latin typeface="Century Gothic"/>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ffffff"/>
            </a:gs>
            <a:gs pos="100000">
              <a:srgbClr val="e7e4c4"/>
            </a:gs>
          </a:gsLst>
          <a:path path="circle">
            <a:fillToRect l="25000" t="25000" r="75000" b="75000"/>
          </a:path>
        </a:gradFill>
      </p:bgPr>
    </p:bg>
    <p:spTree>
      <p:nvGrpSpPr>
        <p:cNvPr id="1" name=""/>
        <p:cNvGrpSpPr/>
        <p:nvPr/>
      </p:nvGrpSpPr>
      <p:grpSpPr>
        <a:xfrm>
          <a:off x="0" y="0"/>
          <a:ext cx="0" cy="0"/>
          <a:chOff x="0" y="0"/>
          <a:chExt cx="0" cy="0"/>
        </a:xfrm>
      </p:grpSpPr>
      <p:grpSp>
        <p:nvGrpSpPr>
          <p:cNvPr id="69" name="Group 22"/>
          <p:cNvGrpSpPr/>
          <p:nvPr/>
        </p:nvGrpSpPr>
        <p:grpSpPr>
          <a:xfrm>
            <a:off x="0" y="228600"/>
            <a:ext cx="2851200" cy="6638400"/>
            <a:chOff x="0" y="228600"/>
            <a:chExt cx="2851200" cy="6638400"/>
          </a:xfrm>
        </p:grpSpPr>
        <p:sp>
          <p:nvSpPr>
            <p:cNvPr id="70" name="Freeform 11"/>
            <p:cNvSpPr/>
            <p:nvPr/>
          </p:nvSpPr>
          <p:spPr>
            <a:xfrm>
              <a:off x="0" y="2575080"/>
              <a:ext cx="100440" cy="625680"/>
            </a:xfrm>
            <a:custGeom>
              <a:avLst/>
              <a:gdLst>
                <a:gd name="textAreaLeft" fmla="*/ 0 w 100440"/>
                <a:gd name="textAreaRight" fmla="*/ 100800 w 100440"/>
                <a:gd name="textAreaTop" fmla="*/ 0 h 625680"/>
                <a:gd name="textAreaBottom" fmla="*/ 626040 h 625680"/>
              </a:gdLst>
              <a:ahLst/>
              <a:rect l="textAreaLeft" t="textAreaTop" r="textAreaRight" b="textAreaBottom"/>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71" name="Freeform 12"/>
            <p:cNvSpPr/>
            <p:nvPr/>
          </p:nvSpPr>
          <p:spPr>
            <a:xfrm>
              <a:off x="128520" y="3156480"/>
              <a:ext cx="646200" cy="2322000"/>
            </a:xfrm>
            <a:custGeom>
              <a:avLst/>
              <a:gdLst>
                <a:gd name="textAreaLeft" fmla="*/ 0 w 646200"/>
                <a:gd name="textAreaRight" fmla="*/ 646560 w 646200"/>
                <a:gd name="textAreaTop" fmla="*/ 0 h 2322000"/>
                <a:gd name="textAreaBottom" fmla="*/ 2322360 h 2322000"/>
              </a:gdLst>
              <a:ahLst/>
              <a:rect l="textAreaLeft" t="textAreaTop" r="textAreaRight" b="textAreaBottom"/>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72" name="Freeform 13"/>
            <p:cNvSpPr/>
            <p:nvPr/>
          </p:nvSpPr>
          <p:spPr>
            <a:xfrm>
              <a:off x="807120" y="5447160"/>
              <a:ext cx="609120" cy="1419840"/>
            </a:xfrm>
            <a:custGeom>
              <a:avLst/>
              <a:gdLst>
                <a:gd name="textAreaLeft" fmla="*/ 0 w 609120"/>
                <a:gd name="textAreaRight" fmla="*/ 609480 w 609120"/>
                <a:gd name="textAreaTop" fmla="*/ 0 h 1419840"/>
                <a:gd name="textAreaBottom" fmla="*/ 1420200 h 1419840"/>
              </a:gdLst>
              <a:ahLst/>
              <a:rect l="textAreaLeft" t="textAreaTop" r="textAreaRight" b="textAreaBottom"/>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73" name="Freeform 14"/>
            <p:cNvSpPr/>
            <p:nvPr/>
          </p:nvSpPr>
          <p:spPr>
            <a:xfrm>
              <a:off x="959760" y="6503760"/>
              <a:ext cx="171000" cy="363240"/>
            </a:xfrm>
            <a:custGeom>
              <a:avLst/>
              <a:gdLst>
                <a:gd name="textAreaLeft" fmla="*/ 0 w 171000"/>
                <a:gd name="textAreaRight" fmla="*/ 171360 w 171000"/>
                <a:gd name="textAreaTop" fmla="*/ 0 h 363240"/>
                <a:gd name="textAreaBottom" fmla="*/ 363600 h 363240"/>
              </a:gdLst>
              <a:ahLst/>
              <a:rect l="textAreaLeft" t="textAreaTop" r="textAreaRight" b="textAreaBottom"/>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74" name="Freeform 15"/>
            <p:cNvSpPr/>
            <p:nvPr/>
          </p:nvSpPr>
          <p:spPr>
            <a:xfrm>
              <a:off x="100800" y="3201120"/>
              <a:ext cx="821520" cy="3328200"/>
            </a:xfrm>
            <a:custGeom>
              <a:avLst/>
              <a:gdLst>
                <a:gd name="textAreaLeft" fmla="*/ 0 w 821520"/>
                <a:gd name="textAreaRight" fmla="*/ 821880 w 821520"/>
                <a:gd name="textAreaTop" fmla="*/ 0 h 3328200"/>
                <a:gd name="textAreaBottom" fmla="*/ 3328560 h 3328200"/>
              </a:gdLst>
              <a:ahLst/>
              <a:rect l="textAreaLeft" t="textAreaTop" r="textAreaRight" b="textAreaBottom"/>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75" name="Freeform 16"/>
            <p:cNvSpPr/>
            <p:nvPr/>
          </p:nvSpPr>
          <p:spPr>
            <a:xfrm>
              <a:off x="22320" y="228600"/>
              <a:ext cx="105840" cy="2927520"/>
            </a:xfrm>
            <a:custGeom>
              <a:avLst/>
              <a:gdLst>
                <a:gd name="textAreaLeft" fmla="*/ 0 w 105840"/>
                <a:gd name="textAreaRight" fmla="*/ 106200 w 105840"/>
                <a:gd name="textAreaTop" fmla="*/ 0 h 2927520"/>
                <a:gd name="textAreaBottom" fmla="*/ 2927880 h 2927520"/>
              </a:gdLst>
              <a:ahLst/>
              <a:rect l="textAreaLeft" t="textAreaTop" r="textAreaRight" b="textAreaBottom"/>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76" name="Freeform 17"/>
            <p:cNvSpPr/>
            <p:nvPr/>
          </p:nvSpPr>
          <p:spPr>
            <a:xfrm>
              <a:off x="78120" y="2944080"/>
              <a:ext cx="77760" cy="493560"/>
            </a:xfrm>
            <a:custGeom>
              <a:avLst/>
              <a:gdLst>
                <a:gd name="textAreaLeft" fmla="*/ 0 w 77760"/>
                <a:gd name="textAreaRight" fmla="*/ 78120 w 77760"/>
                <a:gd name="textAreaTop" fmla="*/ 0 h 493560"/>
                <a:gd name="textAreaBottom" fmla="*/ 493920 h 493560"/>
              </a:gdLst>
              <a:ahLst/>
              <a:rect l="textAreaLeft" t="textAreaTop" r="textAreaRight" b="textAreaBottom"/>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77" name="Freeform 18"/>
            <p:cNvSpPr/>
            <p:nvPr/>
          </p:nvSpPr>
          <p:spPr>
            <a:xfrm>
              <a:off x="769680" y="5478840"/>
              <a:ext cx="189720" cy="1024560"/>
            </a:xfrm>
            <a:custGeom>
              <a:avLst/>
              <a:gdLst>
                <a:gd name="textAreaLeft" fmla="*/ 0 w 189720"/>
                <a:gd name="textAreaRight" fmla="*/ 190080 w 189720"/>
                <a:gd name="textAreaTop" fmla="*/ 0 h 1024560"/>
                <a:gd name="textAreaBottom" fmla="*/ 1024920 h 1024560"/>
              </a:gdLst>
              <a:ahLst/>
              <a:rect l="textAreaLeft" t="textAreaTop" r="textAreaRight" b="textAreaBottom"/>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78" name="Freeform 19"/>
            <p:cNvSpPr/>
            <p:nvPr/>
          </p:nvSpPr>
          <p:spPr>
            <a:xfrm>
              <a:off x="775440" y="1398960"/>
              <a:ext cx="2075760" cy="4047840"/>
            </a:xfrm>
            <a:custGeom>
              <a:avLst/>
              <a:gdLst>
                <a:gd name="textAreaLeft" fmla="*/ 0 w 2075760"/>
                <a:gd name="textAreaRight" fmla="*/ 2076120 w 2075760"/>
                <a:gd name="textAreaTop" fmla="*/ 0 h 4047840"/>
                <a:gd name="textAreaBottom" fmla="*/ 4048200 h 4047840"/>
              </a:gdLst>
              <a:ahLst/>
              <a:rect l="textAreaLeft" t="textAreaTop" r="textAreaRight" b="textAreaBottom"/>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79" name="Freeform 20"/>
            <p:cNvSpPr/>
            <p:nvPr/>
          </p:nvSpPr>
          <p:spPr>
            <a:xfrm>
              <a:off x="922680" y="6530040"/>
              <a:ext cx="161640" cy="336960"/>
            </a:xfrm>
            <a:custGeom>
              <a:avLst/>
              <a:gdLst>
                <a:gd name="textAreaLeft" fmla="*/ 0 w 161640"/>
                <a:gd name="textAreaRight" fmla="*/ 162000 w 161640"/>
                <a:gd name="textAreaTop" fmla="*/ 0 h 336960"/>
                <a:gd name="textAreaBottom" fmla="*/ 337320 h 336960"/>
              </a:gdLst>
              <a:ahLst/>
              <a:rect l="textAreaLeft" t="textAreaTop" r="textAreaRight" b="textAreaBottom"/>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80" name="Freeform 21"/>
            <p:cNvSpPr/>
            <p:nvPr/>
          </p:nvSpPr>
          <p:spPr>
            <a:xfrm>
              <a:off x="769680" y="5359320"/>
              <a:ext cx="37080" cy="221400"/>
            </a:xfrm>
            <a:custGeom>
              <a:avLst/>
              <a:gdLst>
                <a:gd name="textAreaLeft" fmla="*/ 0 w 37080"/>
                <a:gd name="textAreaRight" fmla="*/ 37440 w 37080"/>
                <a:gd name="textAreaTop" fmla="*/ 0 h 221400"/>
                <a:gd name="textAreaBottom" fmla="*/ 221760 h 221400"/>
              </a:gdLst>
              <a:ahLst/>
              <a:rect l="textAreaLeft" t="textAreaTop" r="textAreaRight" b="textAreaBottom"/>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81" name="Freeform 22"/>
            <p:cNvSpPr/>
            <p:nvPr/>
          </p:nvSpPr>
          <p:spPr>
            <a:xfrm>
              <a:off x="849960" y="6244560"/>
              <a:ext cx="238320" cy="622080"/>
            </a:xfrm>
            <a:custGeom>
              <a:avLst/>
              <a:gdLst>
                <a:gd name="textAreaLeft" fmla="*/ 0 w 238320"/>
                <a:gd name="textAreaRight" fmla="*/ 238680 w 238320"/>
                <a:gd name="textAreaTop" fmla="*/ 0 h 622080"/>
                <a:gd name="textAreaBottom" fmla="*/ 622440 h 622080"/>
              </a:gdLst>
              <a:ahLst/>
              <a:rect l="textAreaLeft" t="textAreaTop" r="textAreaRight" b="textAreaBottom"/>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grpSp>
      <p:grpSp>
        <p:nvGrpSpPr>
          <p:cNvPr id="82" name="Group 9"/>
          <p:cNvGrpSpPr/>
          <p:nvPr/>
        </p:nvGrpSpPr>
        <p:grpSpPr>
          <a:xfrm>
            <a:off x="27360" y="0"/>
            <a:ext cx="2356200" cy="6852960"/>
            <a:chOff x="27360" y="0"/>
            <a:chExt cx="2356200" cy="6852960"/>
          </a:xfrm>
        </p:grpSpPr>
        <p:sp>
          <p:nvSpPr>
            <p:cNvPr id="83" name="Freeform 27"/>
            <p:cNvSpPr/>
            <p:nvPr/>
          </p:nvSpPr>
          <p:spPr>
            <a:xfrm>
              <a:off x="27360" y="0"/>
              <a:ext cx="493920" cy="4400640"/>
            </a:xfrm>
            <a:custGeom>
              <a:avLst/>
              <a:gdLst>
                <a:gd name="textAreaLeft" fmla="*/ 0 w 493920"/>
                <a:gd name="textAreaRight" fmla="*/ 494280 w 493920"/>
                <a:gd name="textAreaTop" fmla="*/ 0 h 4400640"/>
                <a:gd name="textAreaBottom" fmla="*/ 4401000 h 4400640"/>
              </a:gdLst>
              <a:ahLst/>
              <a:rect l="textAreaLeft" t="textAreaTop" r="textAreaRight" b="textAreaBottom"/>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84" name="Freeform 28"/>
            <p:cNvSpPr/>
            <p:nvPr/>
          </p:nvSpPr>
          <p:spPr>
            <a:xfrm>
              <a:off x="550440" y="4316400"/>
              <a:ext cx="423000" cy="1580400"/>
            </a:xfrm>
            <a:custGeom>
              <a:avLst/>
              <a:gdLst>
                <a:gd name="textAreaLeft" fmla="*/ 0 w 423000"/>
                <a:gd name="textAreaRight" fmla="*/ 423360 w 423000"/>
                <a:gd name="textAreaTop" fmla="*/ 0 h 1580400"/>
                <a:gd name="textAreaBottom" fmla="*/ 1580760 h 1580400"/>
              </a:gdLst>
              <a:ahLst/>
              <a:rect l="textAreaLeft" t="textAreaTop" r="textAreaRight" b="textAreaBottom"/>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85" name="Freeform 29"/>
            <p:cNvSpPr/>
            <p:nvPr/>
          </p:nvSpPr>
          <p:spPr>
            <a:xfrm>
              <a:off x="1006200" y="5862600"/>
              <a:ext cx="430560" cy="990360"/>
            </a:xfrm>
            <a:custGeom>
              <a:avLst/>
              <a:gdLst>
                <a:gd name="textAreaLeft" fmla="*/ 0 w 430560"/>
                <a:gd name="textAreaRight" fmla="*/ 430920 w 430560"/>
                <a:gd name="textAreaTop" fmla="*/ 0 h 990360"/>
                <a:gd name="textAreaBottom" fmla="*/ 990720 h 990360"/>
              </a:gdLst>
              <a:ahLst/>
              <a:rect l="textAreaLeft" t="textAreaTop" r="textAreaRight" b="textAreaBottom"/>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86" name="Freeform 30"/>
            <p:cNvSpPr/>
            <p:nvPr/>
          </p:nvSpPr>
          <p:spPr>
            <a:xfrm>
              <a:off x="521640" y="4364280"/>
              <a:ext cx="551520" cy="2235600"/>
            </a:xfrm>
            <a:custGeom>
              <a:avLst/>
              <a:gdLst>
                <a:gd name="textAreaLeft" fmla="*/ 0 w 551520"/>
                <a:gd name="textAreaRight" fmla="*/ 551880 w 551520"/>
                <a:gd name="textAreaTop" fmla="*/ 0 h 2235600"/>
                <a:gd name="textAreaBottom" fmla="*/ 2235960 h 2235600"/>
              </a:gdLst>
              <a:ahLst/>
              <a:rect l="textAreaLeft" t="textAreaTop" r="textAreaRight" b="textAreaBottom"/>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87" name="Freeform 31"/>
            <p:cNvSpPr/>
            <p:nvPr/>
          </p:nvSpPr>
          <p:spPr>
            <a:xfrm>
              <a:off x="468000" y="1289160"/>
              <a:ext cx="173880" cy="3026880"/>
            </a:xfrm>
            <a:custGeom>
              <a:avLst/>
              <a:gdLst>
                <a:gd name="textAreaLeft" fmla="*/ 0 w 173880"/>
                <a:gd name="textAreaRight" fmla="*/ 174240 w 173880"/>
                <a:gd name="textAreaTop" fmla="*/ 0 h 3026880"/>
                <a:gd name="textAreaBottom" fmla="*/ 3027240 h 3026880"/>
              </a:gdLst>
              <a:ahLst/>
              <a:rect l="textAreaLeft" t="textAreaTop" r="textAreaRight" b="textAreaBottom"/>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88" name="Freeform 32"/>
            <p:cNvSpPr/>
            <p:nvPr/>
          </p:nvSpPr>
          <p:spPr>
            <a:xfrm>
              <a:off x="1111680" y="6571440"/>
              <a:ext cx="133920" cy="281160"/>
            </a:xfrm>
            <a:custGeom>
              <a:avLst/>
              <a:gdLst>
                <a:gd name="textAreaLeft" fmla="*/ 0 w 133920"/>
                <a:gd name="textAreaRight" fmla="*/ 134280 w 133920"/>
                <a:gd name="textAreaTop" fmla="*/ 0 h 281160"/>
                <a:gd name="textAreaBottom" fmla="*/ 281520 h 281160"/>
              </a:gdLst>
              <a:ahLst/>
              <a:rect l="textAreaLeft" t="textAreaTop" r="textAreaRight" b="textAreaBottom"/>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89" name="Freeform 33"/>
            <p:cNvSpPr/>
            <p:nvPr/>
          </p:nvSpPr>
          <p:spPr>
            <a:xfrm>
              <a:off x="502560" y="4107600"/>
              <a:ext cx="82080" cy="511200"/>
            </a:xfrm>
            <a:custGeom>
              <a:avLst/>
              <a:gdLst>
                <a:gd name="textAreaLeft" fmla="*/ 0 w 82080"/>
                <a:gd name="textAreaRight" fmla="*/ 82440 w 82080"/>
                <a:gd name="textAreaTop" fmla="*/ 0 h 511200"/>
                <a:gd name="textAreaBottom" fmla="*/ 511560 h 511200"/>
              </a:gdLst>
              <a:ahLst/>
              <a:rect l="textAreaLeft" t="textAreaTop" r="textAreaRight" b="textAreaBottom"/>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90" name="Freeform 34"/>
            <p:cNvSpPr/>
            <p:nvPr/>
          </p:nvSpPr>
          <p:spPr>
            <a:xfrm>
              <a:off x="973800" y="3145680"/>
              <a:ext cx="1409760" cy="2716560"/>
            </a:xfrm>
            <a:custGeom>
              <a:avLst/>
              <a:gdLst>
                <a:gd name="textAreaLeft" fmla="*/ 0 w 1409760"/>
                <a:gd name="textAreaRight" fmla="*/ 1410120 w 1409760"/>
                <a:gd name="textAreaTop" fmla="*/ 0 h 2716560"/>
                <a:gd name="textAreaBottom" fmla="*/ 2716920 h 2716560"/>
              </a:gdLst>
              <a:ahLst/>
              <a:rect l="textAreaLeft" t="textAreaTop" r="textAreaRight" b="textAreaBottom"/>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91" name="Freeform 35"/>
            <p:cNvSpPr/>
            <p:nvPr/>
          </p:nvSpPr>
          <p:spPr>
            <a:xfrm>
              <a:off x="1073520" y="6600240"/>
              <a:ext cx="120240" cy="252720"/>
            </a:xfrm>
            <a:custGeom>
              <a:avLst/>
              <a:gdLst>
                <a:gd name="textAreaLeft" fmla="*/ 0 w 120240"/>
                <a:gd name="textAreaRight" fmla="*/ 120600 w 120240"/>
                <a:gd name="textAreaTop" fmla="*/ 0 h 252720"/>
                <a:gd name="textAreaBottom" fmla="*/ 253080 h 252720"/>
              </a:gdLst>
              <a:ahLst/>
              <a:rect l="textAreaLeft" t="textAreaTop" r="textAreaRight" b="textAreaBottom"/>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92" name="Freeform 36"/>
            <p:cNvSpPr/>
            <p:nvPr/>
          </p:nvSpPr>
          <p:spPr>
            <a:xfrm>
              <a:off x="973800" y="5897160"/>
              <a:ext cx="137520" cy="673920"/>
            </a:xfrm>
            <a:custGeom>
              <a:avLst/>
              <a:gdLst>
                <a:gd name="textAreaLeft" fmla="*/ 0 w 137520"/>
                <a:gd name="textAreaRight" fmla="*/ 137880 w 137520"/>
                <a:gd name="textAreaTop" fmla="*/ 0 h 673920"/>
                <a:gd name="textAreaBottom" fmla="*/ 674280 h 673920"/>
              </a:gdLst>
              <a:ahLst/>
              <a:rect l="textAreaLeft" t="textAreaTop" r="textAreaRight" b="textAreaBottom"/>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93" name="Freeform 37"/>
            <p:cNvSpPr/>
            <p:nvPr/>
          </p:nvSpPr>
          <p:spPr>
            <a:xfrm>
              <a:off x="973800" y="5772600"/>
              <a:ext cx="37800" cy="227520"/>
            </a:xfrm>
            <a:custGeom>
              <a:avLst/>
              <a:gdLst>
                <a:gd name="textAreaLeft" fmla="*/ 0 w 37800"/>
                <a:gd name="textAreaRight" fmla="*/ 38160 w 37800"/>
                <a:gd name="textAreaTop" fmla="*/ 0 h 227520"/>
                <a:gd name="textAreaBottom" fmla="*/ 227880 h 227520"/>
              </a:gdLst>
              <a:ahLst/>
              <a:rect l="textAreaLeft" t="textAreaTop" r="textAreaRight" b="textAreaBottom"/>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94" name="Freeform 38"/>
            <p:cNvSpPr/>
            <p:nvPr/>
          </p:nvSpPr>
          <p:spPr>
            <a:xfrm>
              <a:off x="1006200" y="6322680"/>
              <a:ext cx="210240" cy="530280"/>
            </a:xfrm>
            <a:custGeom>
              <a:avLst/>
              <a:gdLst>
                <a:gd name="textAreaLeft" fmla="*/ 0 w 210240"/>
                <a:gd name="textAreaRight" fmla="*/ 210600 w 210240"/>
                <a:gd name="textAreaTop" fmla="*/ 0 h 530280"/>
                <a:gd name="textAreaBottom" fmla="*/ 530640 h 530280"/>
              </a:gdLst>
              <a:ahLst/>
              <a:rect l="textAreaLeft" t="textAreaTop" r="textAreaRight" b="textAreaBottom"/>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grpSp>
      <p:sp>
        <p:nvSpPr>
          <p:cNvPr id="95" name="Rectangle 6"/>
          <p:cNvSpPr/>
          <p:nvPr/>
        </p:nvSpPr>
        <p:spPr>
          <a:xfrm>
            <a:off x="0" y="0"/>
            <a:ext cx="182520" cy="6857640"/>
          </a:xfrm>
          <a:prstGeom prst="rect">
            <a:avLst/>
          </a:prstGeom>
          <a:solidFill>
            <a:schemeClr val="tx2"/>
          </a:solidFill>
          <a:ln>
            <a:noFill/>
          </a:ln>
          <a:effectLst>
            <a:outerShdw blurRad="38160" dir="5400000" dist="25560" rotWithShape="0">
              <a:srgbClr val="000000">
                <a:alpha val="25000"/>
              </a:srgbClr>
            </a:outerShdw>
          </a:effectLst>
        </p:spPr>
        <p:style>
          <a:lnRef idx="1">
            <a:schemeClr val="accent1"/>
          </a:lnRef>
          <a:fillRef idx="3">
            <a:schemeClr val="accent1"/>
          </a:fillRef>
          <a:effectRef idx="2">
            <a:schemeClr val="accent1"/>
          </a:effectRef>
          <a:fontRef idx="minor"/>
        </p:style>
        <p:txBody>
          <a:bodyPr lIns="90000" rIns="90000" tIns="45000" bIns="45000" anchor="t">
            <a:noAutofit/>
          </a:bodyPr>
          <a:p>
            <a:endParaRPr b="0" lang="el-GR" sz="1800" spc="-1" strike="noStrike">
              <a:solidFill>
                <a:srgbClr val="000000"/>
              </a:solidFill>
              <a:latin typeface="Arial"/>
            </a:endParaRPr>
          </a:p>
        </p:txBody>
      </p:sp>
      <p:sp>
        <p:nvSpPr>
          <p:cNvPr id="96" name="PlaceHolder 1"/>
          <p:cNvSpPr>
            <a:spLocks noGrp="1"/>
          </p:cNvSpPr>
          <p:nvPr>
            <p:ph type="title"/>
          </p:nvPr>
        </p:nvSpPr>
        <p:spPr>
          <a:xfrm>
            <a:off x="2593080" y="624240"/>
            <a:ext cx="8911440" cy="1280520"/>
          </a:xfrm>
          <a:prstGeom prst="rect">
            <a:avLst/>
          </a:prstGeom>
          <a:noFill/>
          <a:ln w="0">
            <a:noFill/>
          </a:ln>
        </p:spPr>
        <p:txBody>
          <a:bodyPr anchor="t">
            <a:noAutofit/>
          </a:bodyPr>
          <a:p>
            <a:pPr indent="0">
              <a:lnSpc>
                <a:spcPct val="100000"/>
              </a:lnSpc>
              <a:buNone/>
            </a:pPr>
            <a:r>
              <a:rPr b="0" lang="el-GR" sz="3600" spc="-1" strike="noStrike">
                <a:solidFill>
                  <a:srgbClr val="262626"/>
                </a:solidFill>
                <a:latin typeface="Century Gothic"/>
              </a:rPr>
              <a:t>Κάντε κλικ για να επεξεργαστείτε τον τίτλο υποδείγματος</a:t>
            </a:r>
            <a:endParaRPr b="0" lang="en-US" sz="3600" spc="-1" strike="noStrike">
              <a:solidFill>
                <a:srgbClr val="000000"/>
              </a:solidFill>
              <a:latin typeface="Century Gothic"/>
            </a:endParaRPr>
          </a:p>
        </p:txBody>
      </p:sp>
      <p:sp>
        <p:nvSpPr>
          <p:cNvPr id="97" name="PlaceHolder 2"/>
          <p:cNvSpPr>
            <a:spLocks noGrp="1"/>
          </p:cNvSpPr>
          <p:nvPr>
            <p:ph type="body"/>
          </p:nvPr>
        </p:nvSpPr>
        <p:spPr>
          <a:xfrm>
            <a:off x="2589120" y="2133720"/>
            <a:ext cx="8915040" cy="3777120"/>
          </a:xfrm>
          <a:prstGeom prst="rect">
            <a:avLst/>
          </a:prstGeom>
          <a:noFill/>
          <a:ln w="0">
            <a:noFill/>
          </a:ln>
        </p:spPr>
        <p:txBody>
          <a:bodyPr anchor="t">
            <a:noAutofit/>
          </a:bodyPr>
          <a:p>
            <a:pPr marL="343080" indent="-343080">
              <a:lnSpc>
                <a:spcPct val="100000"/>
              </a:lnSpc>
              <a:spcBef>
                <a:spcPts val="1001"/>
              </a:spcBef>
              <a:buClr>
                <a:srgbClr val="e78712"/>
              </a:buClr>
              <a:buFont typeface="Wingdings 3" charset="2"/>
              <a:buChar char=""/>
            </a:pPr>
            <a:r>
              <a:rPr b="0" lang="el-GR" sz="1800" spc="-1" strike="noStrike">
                <a:solidFill>
                  <a:srgbClr val="404040"/>
                </a:solidFill>
                <a:latin typeface="Century Gothic"/>
              </a:rPr>
              <a:t>Στυλ κειμένου υποδείγματος</a:t>
            </a:r>
            <a:endParaRPr b="0" lang="en-US" sz="1800" spc="-1" strike="noStrike">
              <a:solidFill>
                <a:srgbClr val="404040"/>
              </a:solidFill>
              <a:latin typeface="Century Gothic"/>
            </a:endParaRPr>
          </a:p>
          <a:p>
            <a:pPr lvl="1" marL="743040" indent="-285840">
              <a:lnSpc>
                <a:spcPct val="100000"/>
              </a:lnSpc>
              <a:spcBef>
                <a:spcPts val="1001"/>
              </a:spcBef>
              <a:buClr>
                <a:srgbClr val="e78712"/>
              </a:buClr>
              <a:buFont typeface="Wingdings 3" charset="2"/>
              <a:buChar char=""/>
            </a:pPr>
            <a:r>
              <a:rPr b="0" lang="el-GR" sz="1600" spc="-1" strike="noStrike">
                <a:solidFill>
                  <a:srgbClr val="404040"/>
                </a:solidFill>
                <a:latin typeface="Century Gothic"/>
              </a:rPr>
              <a:t>Δεύτερο επίπεδο</a:t>
            </a:r>
            <a:endParaRPr b="0" lang="en-US" sz="1600" spc="-1" strike="noStrike">
              <a:solidFill>
                <a:srgbClr val="404040"/>
              </a:solidFill>
              <a:latin typeface="Century Gothic"/>
            </a:endParaRPr>
          </a:p>
          <a:p>
            <a:pPr lvl="2" marL="1143000" indent="-228600">
              <a:lnSpc>
                <a:spcPct val="100000"/>
              </a:lnSpc>
              <a:spcBef>
                <a:spcPts val="1001"/>
              </a:spcBef>
              <a:buClr>
                <a:srgbClr val="e78712"/>
              </a:buClr>
              <a:buFont typeface="Wingdings 3" charset="2"/>
              <a:buChar char=""/>
            </a:pPr>
            <a:r>
              <a:rPr b="0" lang="el-GR" sz="1400" spc="-1" strike="noStrike">
                <a:solidFill>
                  <a:srgbClr val="404040"/>
                </a:solidFill>
                <a:latin typeface="Century Gothic"/>
              </a:rPr>
              <a:t>Τρίτο επίπεδο</a:t>
            </a:r>
            <a:endParaRPr b="0" lang="en-US" sz="1400" spc="-1" strike="noStrike">
              <a:solidFill>
                <a:srgbClr val="404040"/>
              </a:solidFill>
              <a:latin typeface="Century Gothic"/>
            </a:endParaRPr>
          </a:p>
          <a:p>
            <a:pPr lvl="3" marL="1600200" indent="-228600">
              <a:lnSpc>
                <a:spcPct val="100000"/>
              </a:lnSpc>
              <a:spcBef>
                <a:spcPts val="1001"/>
              </a:spcBef>
              <a:buClr>
                <a:srgbClr val="e78712"/>
              </a:buClr>
              <a:buFont typeface="Wingdings 3" charset="2"/>
              <a:buChar char=""/>
            </a:pPr>
            <a:r>
              <a:rPr b="0" lang="el-GR" sz="1200" spc="-1" strike="noStrike">
                <a:solidFill>
                  <a:srgbClr val="404040"/>
                </a:solidFill>
                <a:latin typeface="Century Gothic"/>
              </a:rPr>
              <a:t>Τέταρτο επίπεδο</a:t>
            </a:r>
            <a:endParaRPr b="0" lang="en-US" sz="1200" spc="-1" strike="noStrike">
              <a:solidFill>
                <a:srgbClr val="404040"/>
              </a:solidFill>
              <a:latin typeface="Century Gothic"/>
            </a:endParaRPr>
          </a:p>
          <a:p>
            <a:pPr lvl="4" marL="2057400" indent="-228600">
              <a:lnSpc>
                <a:spcPct val="100000"/>
              </a:lnSpc>
              <a:spcBef>
                <a:spcPts val="1001"/>
              </a:spcBef>
              <a:buClr>
                <a:srgbClr val="e78712"/>
              </a:buClr>
              <a:buFont typeface="Wingdings 3" charset="2"/>
              <a:buChar char=""/>
            </a:pPr>
            <a:r>
              <a:rPr b="0" lang="el-GR" sz="1200" spc="-1" strike="noStrike">
                <a:solidFill>
                  <a:srgbClr val="404040"/>
                </a:solidFill>
                <a:latin typeface="Century Gothic"/>
              </a:rPr>
              <a:t>Πέμπτο επίπεδο</a:t>
            </a:r>
            <a:endParaRPr b="0" lang="en-US" sz="1200" spc="-1" strike="noStrike">
              <a:solidFill>
                <a:srgbClr val="404040"/>
              </a:solidFill>
              <a:latin typeface="Century Gothic"/>
            </a:endParaRPr>
          </a:p>
        </p:txBody>
      </p:sp>
      <p:sp>
        <p:nvSpPr>
          <p:cNvPr id="98" name="PlaceHolder 3"/>
          <p:cNvSpPr>
            <a:spLocks noGrp="1"/>
          </p:cNvSpPr>
          <p:nvPr>
            <p:ph type="dt" idx="4"/>
          </p:nvPr>
        </p:nvSpPr>
        <p:spPr>
          <a:xfrm>
            <a:off x="10361520" y="6130440"/>
            <a:ext cx="1145880" cy="370080"/>
          </a:xfrm>
          <a:prstGeom prst="rect">
            <a:avLst/>
          </a:prstGeom>
          <a:noFill/>
          <a:ln w="0">
            <a:noFill/>
          </a:ln>
        </p:spPr>
        <p:txBody>
          <a:bodyPr anchor="ctr">
            <a:noAutofit/>
          </a:bodyPr>
          <a:lstStyle>
            <a:lvl1pPr indent="0" algn="r">
              <a:lnSpc>
                <a:spcPct val="100000"/>
              </a:lnSpc>
              <a:buNone/>
              <a:defRPr b="0" lang="en-US" sz="900" spc="-1" strike="noStrike">
                <a:solidFill>
                  <a:srgbClr val="8b8b8b"/>
                </a:solidFill>
                <a:latin typeface="Century Gothic"/>
              </a:defRPr>
            </a:lvl1pPr>
          </a:lstStyle>
          <a:p>
            <a:pPr indent="0" algn="r">
              <a:lnSpc>
                <a:spcPct val="100000"/>
              </a:lnSpc>
              <a:buNone/>
            </a:pPr>
            <a:r>
              <a:rPr b="0" lang="en-US" sz="900" spc="-1" strike="noStrike">
                <a:solidFill>
                  <a:srgbClr val="8b8b8b"/>
                </a:solidFill>
                <a:latin typeface="Century Gothic"/>
              </a:rPr>
              <a:t>&lt;ημερομηνία/ώρα&gt;</a:t>
            </a:r>
            <a:endParaRPr b="0" lang="el-GR" sz="900" spc="-1" strike="noStrike">
              <a:solidFill>
                <a:srgbClr val="000000"/>
              </a:solidFill>
              <a:latin typeface="Times New Roman"/>
            </a:endParaRPr>
          </a:p>
        </p:txBody>
      </p:sp>
      <p:sp>
        <p:nvSpPr>
          <p:cNvPr id="99" name="PlaceHolder 4"/>
          <p:cNvSpPr>
            <a:spLocks noGrp="1"/>
          </p:cNvSpPr>
          <p:nvPr>
            <p:ph type="ftr" idx="5"/>
          </p:nvPr>
        </p:nvSpPr>
        <p:spPr>
          <a:xfrm>
            <a:off x="2589120" y="6135840"/>
            <a:ext cx="7619760" cy="364680"/>
          </a:xfrm>
          <a:prstGeom prst="rect">
            <a:avLst/>
          </a:prstGeom>
          <a:noFill/>
          <a:ln w="0">
            <a:noFill/>
          </a:ln>
        </p:spPr>
        <p:txBody>
          <a:bodyPr anchor="ctr">
            <a:noAutofit/>
          </a:bodyPr>
          <a:lstStyle>
            <a:lvl1pPr indent="0" algn="ctr">
              <a:buNone/>
              <a:defRPr b="0" lang="el-GR" sz="1400" spc="-1" strike="noStrike">
                <a:solidFill>
                  <a:srgbClr val="000000"/>
                </a:solidFill>
                <a:latin typeface="Times New Roman"/>
              </a:defRPr>
            </a:lvl1pPr>
          </a:lstStyle>
          <a:p>
            <a:pPr indent="0" algn="ctr">
              <a:buNone/>
            </a:pPr>
            <a:r>
              <a:rPr b="0" lang="el-GR" sz="1400" spc="-1" strike="noStrike">
                <a:solidFill>
                  <a:srgbClr val="000000"/>
                </a:solidFill>
                <a:latin typeface="Times New Roman"/>
              </a:rPr>
              <a:t>&lt;υποσέλιδο&gt;</a:t>
            </a:r>
            <a:endParaRPr b="0" lang="el-GR" sz="1400" spc="-1" strike="noStrike">
              <a:solidFill>
                <a:srgbClr val="000000"/>
              </a:solidFill>
              <a:latin typeface="Times New Roman"/>
            </a:endParaRPr>
          </a:p>
        </p:txBody>
      </p:sp>
      <p:sp>
        <p:nvSpPr>
          <p:cNvPr id="100" name="Freeform 11"/>
          <p:cNvSpPr/>
          <p:nvPr/>
        </p:nvSpPr>
        <p:spPr>
          <a:xfrm flipV="1">
            <a:off x="-3960" y="713880"/>
            <a:ext cx="1588320" cy="506880"/>
          </a:xfrm>
          <a:custGeom>
            <a:avLst/>
            <a:gdLst>
              <a:gd name="textAreaLeft" fmla="*/ 0 w 1588320"/>
              <a:gd name="textAreaRight" fmla="*/ 1588680 w 1588320"/>
              <a:gd name="textAreaTop" fmla="*/ 360 h 506880"/>
              <a:gd name="textAreaBottom" fmla="*/ 507600 h 506880"/>
            </a:gdLst>
            <a:ahLst/>
            <a:rect l="textAreaLeft" t="textAreaTop" r="textAreaRight" b="textAreaBottom"/>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0">
            <a:noFill/>
          </a:ln>
        </p:spPr>
        <p:style>
          <a:lnRef idx="0"/>
          <a:fillRef idx="0"/>
          <a:effectRef idx="0"/>
          <a:fontRef idx="minor"/>
        </p:style>
        <p:txBody>
          <a:bodyPr lIns="90000" rIns="90000" tIns="45000" bIns="45000" anchor="t">
            <a:noAutofit/>
          </a:bodyPr>
          <a:p>
            <a:endParaRPr b="0" lang="el-GR" sz="1800" spc="-1" strike="noStrike">
              <a:solidFill>
                <a:srgbClr val="000000"/>
              </a:solidFill>
              <a:latin typeface="Arial"/>
            </a:endParaRPr>
          </a:p>
        </p:txBody>
      </p:sp>
      <p:sp>
        <p:nvSpPr>
          <p:cNvPr id="101" name="PlaceHolder 5"/>
          <p:cNvSpPr>
            <a:spLocks noGrp="1"/>
          </p:cNvSpPr>
          <p:nvPr>
            <p:ph type="sldNum" idx="6"/>
          </p:nvPr>
        </p:nvSpPr>
        <p:spPr>
          <a:xfrm>
            <a:off x="531720" y="787680"/>
            <a:ext cx="779400" cy="364680"/>
          </a:xfrm>
          <a:prstGeom prst="rect">
            <a:avLst/>
          </a:prstGeom>
          <a:noFill/>
          <a:ln w="0">
            <a:noFill/>
          </a:ln>
        </p:spPr>
        <p:txBody>
          <a:bodyPr anchor="ctr">
            <a:noAutofit/>
          </a:bodyPr>
          <a:lstStyle>
            <a:lvl1pPr indent="0" algn="r">
              <a:lnSpc>
                <a:spcPct val="100000"/>
              </a:lnSpc>
              <a:buNone/>
              <a:defRPr b="0" lang="en-US" sz="2000" spc="-1" strike="noStrike">
                <a:solidFill>
                  <a:srgbClr val="feffff"/>
                </a:solidFill>
                <a:latin typeface="Century Gothic"/>
              </a:defRPr>
            </a:lvl1pPr>
          </a:lstStyle>
          <a:p>
            <a:pPr indent="0" algn="r">
              <a:lnSpc>
                <a:spcPct val="100000"/>
              </a:lnSpc>
              <a:buNone/>
            </a:pPr>
            <a:fld id="{4C0F9A1C-6FEB-415D-96FE-06D3BC023CC0}" type="slidenum">
              <a:rPr b="0" lang="en-US" sz="2000" spc="-1" strike="noStrike">
                <a:solidFill>
                  <a:srgbClr val="feffff"/>
                </a:solidFill>
                <a:latin typeface="Century Gothic"/>
              </a:rPr>
              <a:t>&lt;αριθμός&gt;</a:t>
            </a:fld>
            <a:endParaRPr b="0" lang="el-GR" sz="20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type="title"/>
          </p:nvPr>
        </p:nvSpPr>
        <p:spPr>
          <a:xfrm>
            <a:off x="2589120" y="2514600"/>
            <a:ext cx="8915040" cy="2262600"/>
          </a:xfrm>
          <a:prstGeom prst="rect">
            <a:avLst/>
          </a:prstGeom>
          <a:noFill/>
          <a:ln w="0">
            <a:noFill/>
          </a:ln>
        </p:spPr>
        <p:txBody>
          <a:bodyPr anchor="b">
            <a:normAutofit/>
          </a:bodyPr>
          <a:p>
            <a:pPr indent="0">
              <a:lnSpc>
                <a:spcPct val="100000"/>
              </a:lnSpc>
              <a:buNone/>
            </a:pPr>
            <a:r>
              <a:rPr b="1" lang="el-GR" sz="4400" spc="-1" strike="noStrike">
                <a:solidFill>
                  <a:srgbClr val="262626"/>
                </a:solidFill>
                <a:latin typeface="Palatino Linotype"/>
              </a:rPr>
              <a:t>ΕΝΟΤΗΤΑ 8η</a:t>
            </a:r>
            <a:endParaRPr b="0" lang="en-US" sz="4400" spc="-1" strike="noStrike">
              <a:solidFill>
                <a:srgbClr val="000000"/>
              </a:solidFill>
              <a:latin typeface="Century Gothic"/>
            </a:endParaRPr>
          </a:p>
        </p:txBody>
      </p:sp>
      <p:sp>
        <p:nvSpPr>
          <p:cNvPr id="139" name="PlaceHolder 2"/>
          <p:cNvSpPr>
            <a:spLocks noGrp="1"/>
          </p:cNvSpPr>
          <p:nvPr>
            <p:ph type="subTitle"/>
          </p:nvPr>
        </p:nvSpPr>
        <p:spPr>
          <a:xfrm>
            <a:off x="2078280" y="4777200"/>
            <a:ext cx="9426240" cy="1126080"/>
          </a:xfrm>
          <a:prstGeom prst="rect">
            <a:avLst/>
          </a:prstGeom>
          <a:noFill/>
          <a:ln w="0">
            <a:noFill/>
          </a:ln>
        </p:spPr>
        <p:txBody>
          <a:bodyPr anchor="t">
            <a:normAutofit/>
          </a:bodyPr>
          <a:p>
            <a:pPr indent="0">
              <a:lnSpc>
                <a:spcPct val="100000"/>
              </a:lnSpc>
              <a:spcBef>
                <a:spcPts val="1001"/>
              </a:spcBef>
              <a:buNone/>
              <a:tabLst>
                <a:tab algn="l" pos="0"/>
              </a:tabLst>
            </a:pPr>
            <a:r>
              <a:rPr b="1" lang="el-GR" sz="3600" spc="-1" strike="noStrike">
                <a:solidFill>
                  <a:srgbClr val="595959"/>
                </a:solidFill>
                <a:latin typeface="Palatino Linotype"/>
              </a:rPr>
              <a:t>Η αλληγορία του σπηλαίου: οι δεσμώτες</a:t>
            </a:r>
            <a:endParaRPr b="0" lang="el-GR" sz="3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8" name="PlaceHolder 1"/>
          <p:cNvSpPr>
            <a:spLocks noGrp="1"/>
          </p:cNvSpPr>
          <p:nvPr>
            <p:ph/>
          </p:nvPr>
        </p:nvSpPr>
        <p:spPr>
          <a:xfrm>
            <a:off x="1554480" y="288000"/>
            <a:ext cx="10340640" cy="6286680"/>
          </a:xfrm>
          <a:prstGeom prst="rect">
            <a:avLst/>
          </a:prstGeom>
          <a:noFill/>
          <a:ln w="0">
            <a:noFill/>
          </a:ln>
        </p:spPr>
        <p:txBody>
          <a:bodyPr anchor="t">
            <a:normAutofit/>
          </a:bodyPr>
          <a:p>
            <a:pPr indent="0">
              <a:lnSpc>
                <a:spcPct val="100000"/>
              </a:lnSpc>
              <a:spcBef>
                <a:spcPts val="1001"/>
              </a:spcBef>
              <a:buNone/>
              <a:tabLst>
                <a:tab algn="l" pos="0"/>
              </a:tabLst>
            </a:pPr>
            <a:r>
              <a:rPr b="1" lang="el-GR" sz="3200" spc="-1" strike="noStrike">
                <a:solidFill>
                  <a:srgbClr val="ff0000"/>
                </a:solidFill>
                <a:latin typeface="Palatino Linotype"/>
              </a:rPr>
              <a:t>Ὁρῶ, ἔφη. Ὅρα τοίνυν παρὰ τοῦτο τὸ τειχίον φέροντας ἀνθρώπους σκεύη τε παντοδαπὰ ὑπερέχοντα τοῦ τειχίου καὶ ἀνδριάντας καὶ ἄλλα ζῷα λίθινά τε καὶ ξύλινα καὶ παντοῖα εἰργασμένα,</a:t>
            </a:r>
            <a:r>
              <a:rPr b="0" lang="el-GR" sz="3200" spc="-1" strike="noStrike">
                <a:solidFill>
                  <a:srgbClr val="404040"/>
                </a:solidFill>
                <a:latin typeface="Century Gothic"/>
              </a:rPr>
              <a:t> </a:t>
            </a:r>
            <a:r>
              <a:rPr b="1" lang="el-GR" sz="3200" spc="-1" strike="noStrike">
                <a:solidFill>
                  <a:srgbClr val="ff0000"/>
                </a:solidFill>
                <a:latin typeface="Palatino Linotype"/>
              </a:rPr>
              <a:t>οἷον εἰκὸς τοὺς μὲν φθεγγομένους, τοὺς δὲ σιγῶντας τῶν παραφερόντων. </a:t>
            </a:r>
            <a:endParaRPr b="0" lang="en-US" sz="3200" spc="-1" strike="noStrike">
              <a:solidFill>
                <a:srgbClr val="404040"/>
              </a:solidFill>
              <a:latin typeface="Century Gothic"/>
            </a:endParaRPr>
          </a:p>
          <a:p>
            <a:pPr indent="0">
              <a:lnSpc>
                <a:spcPct val="100000"/>
              </a:lnSpc>
              <a:spcBef>
                <a:spcPts val="1001"/>
              </a:spcBef>
              <a:buNone/>
              <a:tabLst>
                <a:tab algn="l" pos="0"/>
              </a:tabLst>
            </a:pPr>
            <a:r>
              <a:rPr b="1" lang="el-GR" sz="2400" spc="-1" strike="noStrike">
                <a:solidFill>
                  <a:srgbClr val="000000"/>
                </a:solidFill>
                <a:latin typeface="Palatino Linotype"/>
              </a:rPr>
              <a:t>Μετάφραση</a:t>
            </a:r>
            <a:endParaRPr b="0" lang="en-US" sz="2400" spc="-1" strike="noStrike">
              <a:solidFill>
                <a:srgbClr val="404040"/>
              </a:solidFill>
              <a:latin typeface="Century Gothic"/>
            </a:endParaRPr>
          </a:p>
          <a:p>
            <a:pPr indent="0">
              <a:lnSpc>
                <a:spcPct val="100000"/>
              </a:lnSpc>
              <a:spcBef>
                <a:spcPts val="1001"/>
              </a:spcBef>
              <a:buNone/>
              <a:tabLst>
                <a:tab algn="l" pos="0"/>
              </a:tabLst>
            </a:pPr>
            <a:r>
              <a:rPr b="0" lang="el-GR" sz="2400" spc="-1" strike="noStrike">
                <a:solidFill>
                  <a:srgbClr val="404040"/>
                </a:solidFill>
                <a:latin typeface="Palatino Linotype"/>
              </a:rPr>
              <a:t>Φαντάζομαι, είπε. Φαντάσου ακόμη ότι κατά μήκος σ’ αυτό το τειχάκι κάποιοι άνθρωποι μεταφέρουν κάθε λογής κατασκευάσματα που εξέχουν από το τειχάκι, αγάλματα και άλλα ομοιώματα ζώων, από πέτρα, από ξύλο ή από οτιδήποτε άλλο, κι ότι, όπως είναι φυσικό, άλλοι από τους ανθρώπους που κουβαλάνε αυτά τα πράγματα μιλούν ενώ άλλοι είναι σιωπηλοί.</a:t>
            </a:r>
            <a:endParaRPr b="0" lang="en-US" sz="2400" spc="-1" strike="noStrike">
              <a:solidFill>
                <a:srgbClr val="404040"/>
              </a:solidFill>
              <a:latin typeface="Century Gothic"/>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PlaceHolder 1"/>
          <p:cNvSpPr>
            <a:spLocks noGrp="1"/>
          </p:cNvSpPr>
          <p:nvPr>
            <p:ph/>
          </p:nvPr>
        </p:nvSpPr>
        <p:spPr>
          <a:xfrm>
            <a:off x="1512720" y="259200"/>
            <a:ext cx="10270080" cy="6311880"/>
          </a:xfrm>
          <a:prstGeom prst="rect">
            <a:avLst/>
          </a:prstGeom>
          <a:noFill/>
          <a:ln w="0">
            <a:noFill/>
          </a:ln>
        </p:spPr>
        <p:txBody>
          <a:bodyPr anchor="t">
            <a:normAutofit/>
          </a:bodyPr>
          <a:p>
            <a:pPr indent="0">
              <a:lnSpc>
                <a:spcPct val="100000"/>
              </a:lnSpc>
              <a:spcBef>
                <a:spcPts val="1001"/>
              </a:spcBef>
              <a:buNone/>
              <a:tabLst>
                <a:tab algn="l" pos="0"/>
              </a:tabLst>
            </a:pPr>
            <a:r>
              <a:rPr b="1" lang="el-GR" sz="2400" spc="-1" strike="noStrike">
                <a:solidFill>
                  <a:srgbClr val="404040"/>
                </a:solidFill>
                <a:latin typeface="Palatino Linotype"/>
              </a:rPr>
              <a:t>Ο κόσμος του σπηλαίου </a:t>
            </a:r>
            <a:r>
              <a:rPr b="0" lang="el-GR" sz="2400" spc="-1" strike="noStrike">
                <a:solidFill>
                  <a:srgbClr val="404040"/>
                </a:solidFill>
                <a:latin typeface="Palatino Linotype"/>
              </a:rPr>
              <a:t>συμβολίζει την αισθητή πραγματικότητα, τον ορατό κόσμο των αισθήσεων μέσα στο οποίο οι άνθρωποι είναι δεσμώτες, αναγκασμένοι να βλέπουν μόνο τις σκιές των αντικειμένων, τα απεικάσματα, τα είδωλα των αντικειμένων, μια και δεν είναι σε θέση να ατενίσουν το φως του ήλιου, ώστε να γνωρίσουν τα ίδια τα αντικείμενα. Οι δεσμώτες, όταν ελευθερωθούν, ξεχωρίζουν πρώτα τα αντικείμενα που φωτίζονται από τον ήλιο και σιγά σιγά καταφέρνουν να αντικρύσουν και τον ίδιο τον ήλιο. Ο κόσμος του σπηλαίου συμβολίζει ακόμα και την πρακτική πολιτική, με την οποία πρέπει να ασχοληθούν οι φιλόσοφοι, για να ωφελήσουν με τις γνώσεις και την αρετή τους ολόκληρη την πόλη. Στην πραγματικότητα η εικόνα του σπηλαίου συμπυκνώνει το νόημα του αγώνα του ανθρώπου να ορθωθεί στο φως της αλήθειας και να λυτρωθεί από τα δεσμά της φαινομενικότητας, που τον κρατούν εγκλωβισμένο στην άγνοια και στην πλάνη.</a:t>
            </a:r>
            <a:endParaRPr b="0" lang="en-US" sz="2400" spc="-1" strike="noStrike">
              <a:solidFill>
                <a:srgbClr val="404040"/>
              </a:solidFill>
              <a:latin typeface="Century Gothic"/>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PlaceHolder 1"/>
          <p:cNvSpPr>
            <a:spLocks noGrp="1"/>
          </p:cNvSpPr>
          <p:nvPr>
            <p:ph/>
          </p:nvPr>
        </p:nvSpPr>
        <p:spPr>
          <a:xfrm>
            <a:off x="1654200" y="236880"/>
            <a:ext cx="10162080" cy="6761880"/>
          </a:xfrm>
          <a:prstGeom prst="rect">
            <a:avLst/>
          </a:prstGeom>
          <a:noFill/>
          <a:ln w="0">
            <a:noFill/>
          </a:ln>
        </p:spPr>
        <p:txBody>
          <a:bodyPr anchor="t">
            <a:normAutofit fontScale="95000"/>
          </a:bodyPr>
          <a:p>
            <a:pPr indent="0">
              <a:lnSpc>
                <a:spcPct val="100000"/>
              </a:lnSpc>
              <a:spcBef>
                <a:spcPts val="1001"/>
              </a:spcBef>
              <a:buNone/>
              <a:tabLst>
                <a:tab algn="l" pos="0"/>
              </a:tabLst>
            </a:pPr>
            <a:r>
              <a:rPr b="1" lang="el-GR" sz="2400" spc="-1" strike="noStrike">
                <a:solidFill>
                  <a:srgbClr val="404040"/>
                </a:solidFill>
                <a:latin typeface="Palatino Linotype"/>
              </a:rPr>
              <a:t>Τα δεσμά </a:t>
            </a:r>
            <a:r>
              <a:rPr b="0" lang="el-GR" sz="2400" spc="-1" strike="noStrike">
                <a:solidFill>
                  <a:srgbClr val="404040"/>
                </a:solidFill>
                <a:latin typeface="Palatino Linotype"/>
              </a:rPr>
              <a:t>συμβολίζουν τις αισθήσεις και οτιδήποτε εμποδίζει τον δεσμώτη να γνωρίσει την αλήθεια και να αντιληφθεί την πραγματικότητα με τη βοήθεια της λογικής. Συμβολίζουν την άγνοια, την πλάνη, την αυταπάτη, την απαιδευσία, τις προκαταλήψεις και τις προλήψεις. Γενικότερα μπορεί να συμβολίζουν και τα εμπόδια που συναντάμε στη ζωή μας, με την προσήλωσή μας στα υλικά αγαθά, που μας κρατούν μακριά από τη θέαση του αγαθού.</a:t>
            </a:r>
            <a:endParaRPr b="0" lang="en-US" sz="2400" spc="-1" strike="noStrike">
              <a:solidFill>
                <a:srgbClr val="404040"/>
              </a:solidFill>
              <a:latin typeface="Century Gothic"/>
            </a:endParaRPr>
          </a:p>
          <a:p>
            <a:pPr indent="0">
              <a:lnSpc>
                <a:spcPct val="100000"/>
              </a:lnSpc>
              <a:spcBef>
                <a:spcPts val="1001"/>
              </a:spcBef>
              <a:buNone/>
              <a:tabLst>
                <a:tab algn="l" pos="0"/>
              </a:tabLst>
            </a:pPr>
            <a:r>
              <a:rPr b="1" lang="el-GR" sz="2400" spc="-1" strike="noStrike">
                <a:solidFill>
                  <a:srgbClr val="404040"/>
                </a:solidFill>
                <a:latin typeface="Palatino Linotype"/>
              </a:rPr>
              <a:t>Ο κόσμος έξω από το σπήλαιο </a:t>
            </a:r>
            <a:r>
              <a:rPr b="0" lang="el-GR" sz="2400" spc="-1" strike="noStrike">
                <a:solidFill>
                  <a:srgbClr val="404040"/>
                </a:solidFill>
                <a:latin typeface="Palatino Linotype"/>
              </a:rPr>
              <a:t>και </a:t>
            </a:r>
            <a:r>
              <a:rPr b="1" lang="el-GR" sz="2400" spc="-1" strike="noStrike">
                <a:solidFill>
                  <a:srgbClr val="404040"/>
                </a:solidFill>
                <a:latin typeface="Palatino Linotype"/>
              </a:rPr>
              <a:t>τα αντικείμενα που φωτίζονται από τον ήλιο </a:t>
            </a:r>
            <a:r>
              <a:rPr b="0" lang="el-GR" sz="2400" spc="-1" strike="noStrike">
                <a:solidFill>
                  <a:srgbClr val="404040"/>
                </a:solidFill>
                <a:latin typeface="Palatino Linotype"/>
              </a:rPr>
              <a:t>συμβολίζουν τη νοητή πραγματικότητα, τον αληθινό κόσμο.</a:t>
            </a:r>
            <a:endParaRPr b="0" lang="en-US" sz="2400" spc="-1" strike="noStrike">
              <a:solidFill>
                <a:srgbClr val="404040"/>
              </a:solidFill>
              <a:latin typeface="Century Gothic"/>
            </a:endParaRPr>
          </a:p>
          <a:p>
            <a:pPr indent="0">
              <a:lnSpc>
                <a:spcPct val="100000"/>
              </a:lnSpc>
              <a:spcBef>
                <a:spcPts val="1001"/>
              </a:spcBef>
              <a:buNone/>
              <a:tabLst>
                <a:tab algn="l" pos="0"/>
              </a:tabLst>
            </a:pPr>
            <a:r>
              <a:rPr b="1" lang="el-GR" sz="2400" spc="-1" strike="noStrike">
                <a:solidFill>
                  <a:srgbClr val="404040"/>
                </a:solidFill>
                <a:latin typeface="Palatino Linotype"/>
              </a:rPr>
              <a:t>Ο ήλιος </a:t>
            </a:r>
            <a:r>
              <a:rPr b="0" lang="el-GR" sz="2400" spc="-1" strike="noStrike">
                <a:solidFill>
                  <a:srgbClr val="404040"/>
                </a:solidFill>
                <a:latin typeface="Palatino Linotype"/>
              </a:rPr>
              <a:t>που λάμπει στην έξοδο του σπηλαίου συμβολίζει την ιδέα του αγαθού.</a:t>
            </a:r>
            <a:endParaRPr b="0" lang="en-US" sz="2400" spc="-1" strike="noStrike">
              <a:solidFill>
                <a:srgbClr val="404040"/>
              </a:solidFill>
              <a:latin typeface="Century Gothic"/>
            </a:endParaRPr>
          </a:p>
          <a:p>
            <a:pPr indent="0">
              <a:lnSpc>
                <a:spcPct val="100000"/>
              </a:lnSpc>
              <a:spcBef>
                <a:spcPts val="1001"/>
              </a:spcBef>
              <a:buNone/>
              <a:tabLst>
                <a:tab algn="l" pos="0"/>
              </a:tabLst>
            </a:pPr>
            <a:r>
              <a:rPr b="0" lang="el-GR" sz="2400" spc="-1" strike="noStrike">
                <a:solidFill>
                  <a:srgbClr val="404040"/>
                </a:solidFill>
                <a:latin typeface="Palatino Linotype"/>
              </a:rPr>
              <a:t>Αγαθό είναι:</a:t>
            </a:r>
            <a:endParaRPr b="0" lang="en-US" sz="2400" spc="-1" strike="noStrike">
              <a:solidFill>
                <a:srgbClr val="404040"/>
              </a:solidFill>
              <a:latin typeface="Century Gothic"/>
            </a:endParaRPr>
          </a:p>
          <a:p>
            <a:pPr marL="325800" indent="-325800">
              <a:lnSpc>
                <a:spcPct val="100000"/>
              </a:lnSpc>
              <a:spcBef>
                <a:spcPts val="1001"/>
              </a:spcBef>
              <a:buClr>
                <a:srgbClr val="e78712"/>
              </a:buClr>
              <a:buFont typeface="Wingdings 3" charset="2"/>
              <a:buChar char=""/>
              <a:tabLst>
                <a:tab algn="l" pos="0"/>
              </a:tabLst>
            </a:pPr>
            <a:r>
              <a:rPr b="0" lang="el-GR" sz="2400" spc="-1" strike="noStrike">
                <a:solidFill>
                  <a:srgbClr val="404040"/>
                </a:solidFill>
                <a:latin typeface="Palatino Linotype"/>
              </a:rPr>
              <a:t>Το είναι και ό τι διατηρεί το είναι</a:t>
            </a:r>
            <a:endParaRPr b="0" lang="en-US" sz="2400" spc="-1" strike="noStrike">
              <a:solidFill>
                <a:srgbClr val="404040"/>
              </a:solidFill>
              <a:latin typeface="Century Gothic"/>
            </a:endParaRPr>
          </a:p>
          <a:p>
            <a:pPr marL="325800" indent="-325800">
              <a:lnSpc>
                <a:spcPct val="100000"/>
              </a:lnSpc>
              <a:spcBef>
                <a:spcPts val="1001"/>
              </a:spcBef>
              <a:buClr>
                <a:srgbClr val="e78712"/>
              </a:buClr>
              <a:buFont typeface="Wingdings 3" charset="2"/>
              <a:buChar char=""/>
              <a:tabLst>
                <a:tab algn="l" pos="0"/>
              </a:tabLst>
            </a:pPr>
            <a:r>
              <a:rPr b="0" lang="el-GR" sz="2400" spc="-1" strike="noStrike">
                <a:solidFill>
                  <a:srgbClr val="404040"/>
                </a:solidFill>
                <a:latin typeface="Palatino Linotype"/>
              </a:rPr>
              <a:t>Η τάξη, ο κόσμος και η ενότητα που διαπερνά και συνέχει την πολλαπλότητα</a:t>
            </a:r>
            <a:endParaRPr b="0" lang="en-US" sz="2400" spc="-1" strike="noStrike">
              <a:solidFill>
                <a:srgbClr val="404040"/>
              </a:solidFill>
              <a:latin typeface="Century Gothic"/>
            </a:endParaRPr>
          </a:p>
          <a:p>
            <a:pPr marL="325800" indent="-325800">
              <a:lnSpc>
                <a:spcPct val="100000"/>
              </a:lnSpc>
              <a:spcBef>
                <a:spcPts val="1001"/>
              </a:spcBef>
              <a:buClr>
                <a:srgbClr val="e78712"/>
              </a:buClr>
              <a:buFont typeface="Wingdings 3" charset="2"/>
              <a:buChar char=""/>
              <a:tabLst>
                <a:tab algn="l" pos="0"/>
              </a:tabLst>
            </a:pPr>
            <a:r>
              <a:rPr b="0" lang="el-GR" sz="2400" spc="-1" strike="noStrike">
                <a:solidFill>
                  <a:srgbClr val="404040"/>
                </a:solidFill>
                <a:latin typeface="Palatino Linotype"/>
              </a:rPr>
              <a:t>Ό,τι παρέχει την αλήθεια και την επιστήμη</a:t>
            </a:r>
            <a:endParaRPr b="0" lang="en-US" sz="2400" spc="-1" strike="noStrike">
              <a:solidFill>
                <a:srgbClr val="404040"/>
              </a:solidFill>
              <a:latin typeface="Century Gothic"/>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PlaceHolder 1"/>
          <p:cNvSpPr>
            <a:spLocks noGrp="1"/>
          </p:cNvSpPr>
          <p:nvPr>
            <p:ph/>
          </p:nvPr>
        </p:nvSpPr>
        <p:spPr>
          <a:xfrm>
            <a:off x="1541880" y="313200"/>
            <a:ext cx="10182960" cy="6129000"/>
          </a:xfrm>
          <a:prstGeom prst="rect">
            <a:avLst/>
          </a:prstGeom>
          <a:noFill/>
          <a:ln w="0">
            <a:noFill/>
          </a:ln>
        </p:spPr>
        <p:txBody>
          <a:bodyPr anchor="t">
            <a:normAutofit/>
          </a:bodyPr>
          <a:p>
            <a:pPr indent="0">
              <a:lnSpc>
                <a:spcPct val="100000"/>
              </a:lnSpc>
              <a:spcBef>
                <a:spcPts val="1001"/>
              </a:spcBef>
              <a:buNone/>
              <a:tabLst>
                <a:tab algn="l" pos="0"/>
              </a:tabLst>
            </a:pPr>
            <a:r>
              <a:rPr b="0" lang="el-GR" sz="2400" spc="-1" strike="noStrike">
                <a:solidFill>
                  <a:srgbClr val="404040"/>
                </a:solidFill>
                <a:latin typeface="Palatino Linotype"/>
              </a:rPr>
              <a:t>Η </a:t>
            </a:r>
            <a:r>
              <a:rPr b="1" lang="el-GR" sz="2400" spc="-1" strike="noStrike">
                <a:solidFill>
                  <a:srgbClr val="404040"/>
                </a:solidFill>
                <a:latin typeface="Palatino Linotype"/>
              </a:rPr>
              <a:t>ανάβαση</a:t>
            </a:r>
            <a:r>
              <a:rPr b="0" lang="el-GR" sz="2400" spc="-1" strike="noStrike">
                <a:solidFill>
                  <a:srgbClr val="404040"/>
                </a:solidFill>
                <a:latin typeface="Palatino Linotype"/>
              </a:rPr>
              <a:t> από το σπήλαιο στον πραγματικό κόσμο, δηλαδή το πέρασμα της ψυχής από το σπήλαιο στην εξωτερική πραγματικότητα, παραλληλίζεται με το ανέβασμα της ψυχής από τον ορατό στο νοητό κόσμο, στο φως της γνώσης και της αλήθειας, και ισοδυναμεί τελικά με τη λύτρωση του. Είναι μια δύσκολη, συνεχής, ανοδική και επίμοχθη πορεία, γεμάτη εμπόδια και καταναγκασμούς. Χάρη στην ορθή παιδεία οι φύλακες και κυρίως οι άρχοντες-βασιλείς κατορθώνουν να ξεφύγουν από το σπήλαιο της απαιδευσίας και της πλάνης και να φτάσουν στον επάνω κόσμο, στον κόσμο των ιδεών.</a:t>
            </a:r>
            <a:endParaRPr b="0" lang="en-US" sz="2400" spc="-1" strike="noStrike">
              <a:solidFill>
                <a:srgbClr val="404040"/>
              </a:solidFill>
              <a:latin typeface="Century Gothic"/>
            </a:endParaRPr>
          </a:p>
          <a:p>
            <a:pPr indent="0">
              <a:lnSpc>
                <a:spcPct val="100000"/>
              </a:lnSpc>
              <a:spcBef>
                <a:spcPts val="1001"/>
              </a:spcBef>
              <a:buNone/>
              <a:tabLst>
                <a:tab algn="l" pos="0"/>
              </a:tabLst>
            </a:pPr>
            <a:r>
              <a:rPr b="0" lang="el-GR" sz="2400" spc="-1" strike="noStrike">
                <a:solidFill>
                  <a:srgbClr val="404040"/>
                </a:solidFill>
                <a:latin typeface="Palatino Linotype"/>
              </a:rPr>
              <a:t>Οι </a:t>
            </a:r>
            <a:r>
              <a:rPr b="1" lang="el-GR" sz="2400" spc="-1" strike="noStrike">
                <a:solidFill>
                  <a:srgbClr val="404040"/>
                </a:solidFill>
                <a:latin typeface="Palatino Linotype"/>
              </a:rPr>
              <a:t>αλυσοδεμένοι δεσμώτες </a:t>
            </a:r>
            <a:r>
              <a:rPr b="0" lang="el-GR" sz="2400" spc="-1" strike="noStrike">
                <a:solidFill>
                  <a:srgbClr val="404040"/>
                </a:solidFill>
                <a:latin typeface="Palatino Linotype"/>
              </a:rPr>
              <a:t>συμβολίζουν τους πολλούς ανθρώπους, τους απαίδευτους, αυτούς που ζουν δέσμιοι μέσα στην άγνοια, την αμάθεια, την πλάνη και τις αυταπάτες, και εκλαμβάνουν τις σκιές των αντικειμένων ως κάτι πραγματικό.</a:t>
            </a:r>
            <a:endParaRPr b="0" lang="en-US" sz="2400" spc="-1" strike="noStrike">
              <a:solidFill>
                <a:srgbClr val="404040"/>
              </a:solidFill>
              <a:latin typeface="Century Gothic"/>
            </a:endParaRPr>
          </a:p>
          <a:p>
            <a:pPr indent="0">
              <a:lnSpc>
                <a:spcPct val="100000"/>
              </a:lnSpc>
              <a:spcBef>
                <a:spcPts val="1001"/>
              </a:spcBef>
              <a:buNone/>
              <a:tabLst>
                <a:tab algn="l" pos="0"/>
              </a:tabLst>
            </a:pPr>
            <a:r>
              <a:rPr b="0" lang="el-GR" sz="2400" spc="-1" strike="noStrike">
                <a:solidFill>
                  <a:srgbClr val="404040"/>
                </a:solidFill>
                <a:latin typeface="Palatino Linotype"/>
              </a:rPr>
              <a:t>Η </a:t>
            </a:r>
            <a:r>
              <a:rPr b="1" lang="el-GR" sz="2400" spc="-1" strike="noStrike">
                <a:solidFill>
                  <a:srgbClr val="404040"/>
                </a:solidFill>
                <a:latin typeface="Palatino Linotype"/>
              </a:rPr>
              <a:t>τεχνητή φωτιά </a:t>
            </a:r>
            <a:r>
              <a:rPr b="0" lang="el-GR" sz="2400" spc="-1" strike="noStrike">
                <a:solidFill>
                  <a:srgbClr val="404040"/>
                </a:solidFill>
                <a:latin typeface="Palatino Linotype"/>
              </a:rPr>
              <a:t>είναι η αίσθηση την οποία ο άνθρωπος θεωρεί ως πηγή γνώσης.</a:t>
            </a:r>
            <a:endParaRPr b="0" lang="en-US" sz="2400" spc="-1" strike="noStrike">
              <a:solidFill>
                <a:srgbClr val="404040"/>
              </a:solidFill>
              <a:latin typeface="Century Gothic"/>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PlaceHolder 1"/>
          <p:cNvSpPr>
            <a:spLocks noGrp="1"/>
          </p:cNvSpPr>
          <p:nvPr>
            <p:ph/>
          </p:nvPr>
        </p:nvSpPr>
        <p:spPr>
          <a:xfrm>
            <a:off x="1638360" y="267480"/>
            <a:ext cx="10036440" cy="6191280"/>
          </a:xfrm>
          <a:prstGeom prst="rect">
            <a:avLst/>
          </a:prstGeom>
          <a:noFill/>
          <a:ln w="0">
            <a:noFill/>
          </a:ln>
        </p:spPr>
        <p:txBody>
          <a:bodyPr anchor="t">
            <a:normAutofit/>
          </a:bodyPr>
          <a:p>
            <a:pPr indent="0">
              <a:lnSpc>
                <a:spcPct val="100000"/>
              </a:lnSpc>
              <a:spcBef>
                <a:spcPts val="1001"/>
              </a:spcBef>
              <a:buNone/>
              <a:tabLst>
                <a:tab algn="l" pos="0"/>
              </a:tabLst>
            </a:pPr>
            <a:r>
              <a:rPr b="0" lang="el-GR" sz="2400" spc="-1" strike="noStrike">
                <a:solidFill>
                  <a:srgbClr val="404040"/>
                </a:solidFill>
                <a:latin typeface="Palatino Linotype"/>
              </a:rPr>
              <a:t>Ο </a:t>
            </a:r>
            <a:r>
              <a:rPr b="1" lang="el-GR" sz="2400" spc="-1" strike="noStrike">
                <a:solidFill>
                  <a:srgbClr val="404040"/>
                </a:solidFill>
                <a:latin typeface="Palatino Linotype"/>
              </a:rPr>
              <a:t>απελευθερωμένος δεσμώτης</a:t>
            </a:r>
            <a:r>
              <a:rPr b="0" lang="el-GR" sz="2400" spc="-1" strike="noStrike">
                <a:solidFill>
                  <a:srgbClr val="404040"/>
                </a:solidFill>
                <a:latin typeface="Palatino Linotype"/>
              </a:rPr>
              <a:t>, δηλαδή ο φιλόσοφος, έχει την υποχρέωση να κατέβει στη σπηλιά και να προσπαθήσει να αναμορφώσει τους δεσμώτες. Η επιστροφή στο σπήλαιο αντιστοιχεί στην ηθική αναγκαιότητα, που αναγκάζει το φιλόσοφο να περάσει από την ευτυχία του θεωρητικού βίου στον ενεργητικό βίο της πολιτικής ζωής δηλαδή στα καθημερινά πρακτικά προβλήματα.</a:t>
            </a:r>
            <a:endParaRPr b="0" lang="en-US" sz="2400" spc="-1" strike="noStrike">
              <a:solidFill>
                <a:srgbClr val="404040"/>
              </a:solidFill>
              <a:latin typeface="Century Gothic"/>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PlaceHolder 1"/>
          <p:cNvSpPr>
            <a:spLocks noGrp="1"/>
          </p:cNvSpPr>
          <p:nvPr>
            <p:ph/>
          </p:nvPr>
        </p:nvSpPr>
        <p:spPr>
          <a:xfrm>
            <a:off x="1591560" y="304920"/>
            <a:ext cx="10336680" cy="6228720"/>
          </a:xfrm>
          <a:prstGeom prst="rect">
            <a:avLst/>
          </a:prstGeom>
          <a:noFill/>
          <a:ln w="0">
            <a:noFill/>
          </a:ln>
        </p:spPr>
        <p:txBody>
          <a:bodyPr anchor="t">
            <a:normAutofit/>
          </a:bodyPr>
          <a:p>
            <a:pPr indent="0">
              <a:lnSpc>
                <a:spcPct val="100000"/>
              </a:lnSpc>
              <a:spcBef>
                <a:spcPts val="1001"/>
              </a:spcBef>
              <a:buNone/>
              <a:tabLst>
                <a:tab algn="l" pos="0"/>
              </a:tabLst>
            </a:pPr>
            <a:r>
              <a:rPr b="1" lang="el-GR" sz="2400" spc="-1" strike="noStrike">
                <a:solidFill>
                  <a:srgbClr val="404040"/>
                </a:solidFill>
                <a:latin typeface="Palatino Linotype"/>
              </a:rPr>
              <a:t>Ο αισθητός και ο νοητός κόσμος (σπήλαιο-κόσμος ιδεών)</a:t>
            </a:r>
            <a:endParaRPr b="0" lang="en-US" sz="2400" spc="-1" strike="noStrike">
              <a:solidFill>
                <a:srgbClr val="404040"/>
              </a:solidFill>
              <a:latin typeface="Century Gothic"/>
            </a:endParaRPr>
          </a:p>
          <a:p>
            <a:pPr indent="0">
              <a:lnSpc>
                <a:spcPct val="100000"/>
              </a:lnSpc>
              <a:spcBef>
                <a:spcPts val="1001"/>
              </a:spcBef>
              <a:buNone/>
              <a:tabLst>
                <a:tab algn="l" pos="0"/>
              </a:tabLst>
            </a:pPr>
            <a:r>
              <a:rPr b="0" lang="el-GR" sz="2400" spc="-1" strike="noStrike">
                <a:solidFill>
                  <a:srgbClr val="404040"/>
                </a:solidFill>
                <a:latin typeface="Palatino Linotype"/>
              </a:rPr>
              <a:t>	</a:t>
            </a:r>
            <a:r>
              <a:rPr b="0" lang="el-GR" sz="2400" spc="-1" strike="noStrike">
                <a:solidFill>
                  <a:srgbClr val="404040"/>
                </a:solidFill>
                <a:latin typeface="Palatino Linotype"/>
              </a:rPr>
              <a:t>Σύμφωνα με τον Πλάτωνα η </a:t>
            </a:r>
            <a:r>
              <a:rPr b="1" lang="el-GR" sz="2400" spc="-1" strike="noStrike">
                <a:solidFill>
                  <a:srgbClr val="404040"/>
                </a:solidFill>
                <a:latin typeface="Palatino Linotype"/>
              </a:rPr>
              <a:t>γνώση</a:t>
            </a:r>
            <a:r>
              <a:rPr b="0" lang="el-GR" sz="2400" spc="-1" strike="noStrike">
                <a:solidFill>
                  <a:srgbClr val="404040"/>
                </a:solidFill>
                <a:latin typeface="Palatino Linotype"/>
              </a:rPr>
              <a:t> διαβαθμίζεται ανοδικά ξεκινώντας από τον αισθητό κόσμο προς το νοητό. Η αλληγορία του σπηλαίου, που αναφέρεται στην γνωσιολογική κατάσταση του ανθρώπου και στην ανοδική πορεία της ψυχής του προς τη γνώση του αγαθού διαμέσου της παιδείας, στηρίζεται στη διάκριση των δύο κόσμων, του </a:t>
            </a:r>
            <a:r>
              <a:rPr b="1" lang="el-GR" sz="2400" spc="-1" strike="noStrike">
                <a:solidFill>
                  <a:srgbClr val="404040"/>
                </a:solidFill>
                <a:latin typeface="Palatino Linotype"/>
              </a:rPr>
              <a:t>αισθητού</a:t>
            </a:r>
            <a:r>
              <a:rPr b="0" lang="el-GR" sz="2400" spc="-1" strike="noStrike">
                <a:solidFill>
                  <a:srgbClr val="404040"/>
                </a:solidFill>
                <a:latin typeface="Palatino Linotype"/>
              </a:rPr>
              <a:t> και του </a:t>
            </a:r>
            <a:r>
              <a:rPr b="1" lang="el-GR" sz="2400" spc="-1" strike="noStrike">
                <a:solidFill>
                  <a:srgbClr val="404040"/>
                </a:solidFill>
                <a:latin typeface="Palatino Linotype"/>
              </a:rPr>
              <a:t>νοητού</a:t>
            </a:r>
            <a:r>
              <a:rPr b="0" lang="el-GR" sz="2400" spc="-1" strike="noStrike">
                <a:solidFill>
                  <a:srgbClr val="404040"/>
                </a:solidFill>
                <a:latin typeface="Palatino Linotype"/>
              </a:rPr>
              <a:t>.</a:t>
            </a:r>
            <a:endParaRPr b="0" lang="en-US" sz="2400" spc="-1" strike="noStrike">
              <a:solidFill>
                <a:srgbClr val="404040"/>
              </a:solidFill>
              <a:latin typeface="Century Gothic"/>
            </a:endParaRPr>
          </a:p>
          <a:p>
            <a:pPr indent="0">
              <a:lnSpc>
                <a:spcPct val="100000"/>
              </a:lnSpc>
              <a:spcBef>
                <a:spcPts val="1001"/>
              </a:spcBef>
              <a:buNone/>
              <a:tabLst>
                <a:tab algn="l" pos="0"/>
              </a:tabLst>
            </a:pPr>
            <a:r>
              <a:rPr b="0" lang="el-GR" sz="2400" spc="-1" strike="noStrike">
                <a:solidFill>
                  <a:srgbClr val="404040"/>
                </a:solidFill>
                <a:latin typeface="Palatino Linotype"/>
              </a:rPr>
              <a:t>	</a:t>
            </a:r>
            <a:r>
              <a:rPr b="0" lang="el-GR" sz="2400" spc="-1" strike="noStrike">
                <a:solidFill>
                  <a:srgbClr val="404040"/>
                </a:solidFill>
                <a:latin typeface="Palatino Linotype"/>
              </a:rPr>
              <a:t>Αρχικά οι δεσμώτες βλέπουν τη σκιά των πραγμάτων, όπως αυτή σχηματίζεται απέναντι τους από τη φωτιά που καίει πίσω τους. Σε δεύτερο επίπεδο της αναγωγής προς τη γνώση θα αντικρίσουν τα αγάλματα, τα οποία κουβαλούν οι άνθρωποι που περνούν κατά μήκος του τοίχου. Όταν ελευθερωθούν, θα αντικρύσουν τον αισθητό κόσμο που είναι έξω από τη σπηλιά και στο τέλος τον ίδιο τον ήλιο. Οι σκιές και τα αγάλματα της σπηλιάς είναι </a:t>
            </a:r>
            <a:r>
              <a:rPr b="1" lang="el-GR" sz="2400" spc="-1" strike="noStrike">
                <a:solidFill>
                  <a:srgbClr val="404040"/>
                </a:solidFill>
                <a:latin typeface="Palatino Linotype"/>
              </a:rPr>
              <a:t>ο αισθητός κόσμος</a:t>
            </a:r>
            <a:r>
              <a:rPr b="0" lang="el-GR" sz="2400" spc="-1" strike="noStrike">
                <a:solidFill>
                  <a:srgbClr val="404040"/>
                </a:solidFill>
                <a:latin typeface="Palatino Linotype"/>
              </a:rPr>
              <a:t>, αυτός που μας γνωρίζουν οι αισθήσεις μας, για τον οποίο αποκτούμε γνώση στο επίπεδο της </a:t>
            </a:r>
            <a:r>
              <a:rPr b="1" lang="el-GR" sz="2400" spc="-1" strike="noStrike">
                <a:solidFill>
                  <a:srgbClr val="404040"/>
                </a:solidFill>
                <a:latin typeface="Palatino Linotype"/>
              </a:rPr>
              <a:t>εικασίας</a:t>
            </a:r>
            <a:r>
              <a:rPr b="0" lang="el-GR" sz="2400" spc="-1" strike="noStrike">
                <a:solidFill>
                  <a:srgbClr val="404040"/>
                </a:solidFill>
                <a:latin typeface="Palatino Linotype"/>
              </a:rPr>
              <a:t> και της </a:t>
            </a:r>
            <a:r>
              <a:rPr b="1" lang="el-GR" sz="2400" spc="-1" strike="noStrike">
                <a:solidFill>
                  <a:srgbClr val="404040"/>
                </a:solidFill>
                <a:latin typeface="Palatino Linotype"/>
              </a:rPr>
              <a:t>πίστης</a:t>
            </a:r>
            <a:r>
              <a:rPr b="0" lang="el-GR" sz="2400" spc="-1" strike="noStrike">
                <a:solidFill>
                  <a:srgbClr val="404040"/>
                </a:solidFill>
                <a:latin typeface="Palatino Linotype"/>
              </a:rPr>
              <a:t>.</a:t>
            </a:r>
            <a:endParaRPr b="0" lang="en-US" sz="2400" spc="-1" strike="noStrike">
              <a:solidFill>
                <a:srgbClr val="404040"/>
              </a:solidFill>
              <a:latin typeface="Century Gothic"/>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PlaceHolder 1"/>
          <p:cNvSpPr>
            <a:spLocks noGrp="1"/>
          </p:cNvSpPr>
          <p:nvPr>
            <p:ph/>
          </p:nvPr>
        </p:nvSpPr>
        <p:spPr>
          <a:xfrm>
            <a:off x="1691640" y="282600"/>
            <a:ext cx="10382400" cy="6184440"/>
          </a:xfrm>
          <a:prstGeom prst="rect">
            <a:avLst/>
          </a:prstGeom>
          <a:noFill/>
          <a:ln w="0">
            <a:noFill/>
          </a:ln>
        </p:spPr>
        <p:txBody>
          <a:bodyPr anchor="t">
            <a:normAutofit/>
          </a:bodyPr>
          <a:p>
            <a:pPr indent="0">
              <a:lnSpc>
                <a:spcPct val="100000"/>
              </a:lnSpc>
              <a:spcBef>
                <a:spcPts val="1001"/>
              </a:spcBef>
              <a:buNone/>
              <a:tabLst>
                <a:tab algn="l" pos="0"/>
              </a:tabLst>
            </a:pPr>
            <a:r>
              <a:rPr b="0" lang="el-GR" sz="2400" spc="-1" strike="noStrike">
                <a:solidFill>
                  <a:srgbClr val="404040"/>
                </a:solidFill>
                <a:latin typeface="Palatino Linotype"/>
              </a:rPr>
              <a:t>	</a:t>
            </a:r>
            <a:r>
              <a:rPr b="0" lang="el-GR" sz="2400" spc="-1" strike="noStrike">
                <a:solidFill>
                  <a:srgbClr val="404040"/>
                </a:solidFill>
                <a:latin typeface="Palatino Linotype"/>
              </a:rPr>
              <a:t>Η πορεία του δεσμώτη από το σπήλαιο προς την έξοδο συμβολίζει την πορεία του από τον αισθητό κόσμο στο νοητό κόσμο των ιδεών ακόμα από την άγνοια προς τη γνώση. Συμβολίζει την απελευθέρωση και τη λύτρωσή του από το ψέμα, την άγνοια, τις αυταπάτες και τις πλάνες που αλυσοδένουν την ψυχή του. </a:t>
            </a:r>
            <a:endParaRPr b="0" lang="en-US" sz="2400" spc="-1" strike="noStrike">
              <a:solidFill>
                <a:srgbClr val="404040"/>
              </a:solidFill>
              <a:latin typeface="Century Gothic"/>
            </a:endParaRPr>
          </a:p>
          <a:p>
            <a:pPr indent="0">
              <a:lnSpc>
                <a:spcPct val="100000"/>
              </a:lnSpc>
              <a:spcBef>
                <a:spcPts val="1001"/>
              </a:spcBef>
              <a:buNone/>
              <a:tabLst>
                <a:tab algn="l" pos="0"/>
              </a:tabLst>
            </a:pPr>
            <a:r>
              <a:rPr b="0" lang="el-GR" sz="2400" spc="-1" strike="noStrike">
                <a:solidFill>
                  <a:srgbClr val="404040"/>
                </a:solidFill>
                <a:latin typeface="Palatino Linotype"/>
              </a:rPr>
              <a:t>	</a:t>
            </a:r>
            <a:endParaRPr b="0" lang="en-US" sz="2400" spc="-1" strike="noStrike">
              <a:solidFill>
                <a:srgbClr val="404040"/>
              </a:solidFill>
              <a:latin typeface="Century Gothic"/>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PlaceHolder 1"/>
          <p:cNvSpPr>
            <a:spLocks noGrp="1"/>
          </p:cNvSpPr>
          <p:nvPr>
            <p:ph/>
          </p:nvPr>
        </p:nvSpPr>
        <p:spPr>
          <a:xfrm>
            <a:off x="1417320" y="290880"/>
            <a:ext cx="10510920" cy="6159240"/>
          </a:xfrm>
          <a:prstGeom prst="rect">
            <a:avLst/>
          </a:prstGeom>
          <a:noFill/>
          <a:ln w="0">
            <a:noFill/>
          </a:ln>
        </p:spPr>
        <p:txBody>
          <a:bodyPr anchor="t">
            <a:normAutofit/>
          </a:bodyPr>
          <a:p>
            <a:pPr indent="0">
              <a:lnSpc>
                <a:spcPct val="100000"/>
              </a:lnSpc>
              <a:spcBef>
                <a:spcPts val="1001"/>
              </a:spcBef>
              <a:buNone/>
              <a:tabLst>
                <a:tab algn="l" pos="0"/>
              </a:tabLst>
            </a:pPr>
            <a:r>
              <a:rPr b="1" lang="el-GR" sz="3200" spc="-1" strike="noStrike">
                <a:solidFill>
                  <a:srgbClr val="ff0000"/>
                </a:solidFill>
                <a:latin typeface="Palatino Linotype"/>
              </a:rPr>
              <a:t>Ἄτοπον, ἔφη, λέγεις εἰκόνα καὶ δεσμώτας ἀτόπους. </a:t>
            </a:r>
            <a:endParaRPr b="0" lang="en-US" sz="3200" spc="-1" strike="noStrike">
              <a:solidFill>
                <a:srgbClr val="404040"/>
              </a:solidFill>
              <a:latin typeface="Century Gothic"/>
            </a:endParaRPr>
          </a:p>
          <a:p>
            <a:pPr indent="0">
              <a:lnSpc>
                <a:spcPct val="100000"/>
              </a:lnSpc>
              <a:spcBef>
                <a:spcPts val="1001"/>
              </a:spcBef>
              <a:buNone/>
              <a:tabLst>
                <a:tab algn="l" pos="0"/>
              </a:tabLst>
            </a:pPr>
            <a:r>
              <a:rPr b="1" lang="el-GR" sz="2400" spc="-1" strike="noStrike">
                <a:solidFill>
                  <a:srgbClr val="000000"/>
                </a:solidFill>
                <a:latin typeface="Palatino Linotype"/>
              </a:rPr>
              <a:t>Μετάφραση</a:t>
            </a:r>
            <a:endParaRPr b="0" lang="en-US" sz="2400" spc="-1" strike="noStrike">
              <a:solidFill>
                <a:srgbClr val="404040"/>
              </a:solidFill>
              <a:latin typeface="Century Gothic"/>
            </a:endParaRPr>
          </a:p>
          <a:p>
            <a:pPr indent="0">
              <a:lnSpc>
                <a:spcPct val="100000"/>
              </a:lnSpc>
              <a:spcBef>
                <a:spcPts val="1001"/>
              </a:spcBef>
              <a:buNone/>
              <a:tabLst>
                <a:tab algn="l" pos="0"/>
              </a:tabLst>
            </a:pPr>
            <a:r>
              <a:rPr b="0" lang="el-GR" sz="2400" spc="-1" strike="noStrike">
                <a:solidFill>
                  <a:srgbClr val="404040"/>
                </a:solidFill>
                <a:latin typeface="Palatino Linotype"/>
              </a:rPr>
              <a:t>Πολύ παράξενη είναι η εικόνα και αλλόκοτοι οι δεσμώτες σου.</a:t>
            </a:r>
            <a:endParaRPr b="0" lang="en-US" sz="2400" spc="-1" strike="noStrike">
              <a:solidFill>
                <a:srgbClr val="404040"/>
              </a:solidFill>
              <a:latin typeface="Century Gothic"/>
            </a:endParaRPr>
          </a:p>
          <a:p>
            <a:pPr indent="0">
              <a:lnSpc>
                <a:spcPct val="100000"/>
              </a:lnSpc>
              <a:spcBef>
                <a:spcPts val="1001"/>
              </a:spcBef>
              <a:buNone/>
              <a:tabLst>
                <a:tab algn="l" pos="0"/>
              </a:tabLst>
            </a:pPr>
            <a:endParaRPr b="0" lang="en-US" sz="2400" spc="-1" strike="noStrike">
              <a:solidFill>
                <a:srgbClr val="404040"/>
              </a:solidFill>
              <a:latin typeface="Century Gothic"/>
            </a:endParaRPr>
          </a:p>
          <a:p>
            <a:pPr indent="0">
              <a:lnSpc>
                <a:spcPct val="100000"/>
              </a:lnSpc>
              <a:spcBef>
                <a:spcPts val="1001"/>
              </a:spcBef>
              <a:buNone/>
              <a:tabLst>
                <a:tab algn="l" pos="0"/>
              </a:tabLst>
            </a:pPr>
            <a:r>
              <a:rPr b="0" lang="el-GR" sz="2400" spc="-1" strike="noStrike">
                <a:solidFill>
                  <a:srgbClr val="000000"/>
                </a:solidFill>
                <a:latin typeface="Palatino Linotype"/>
              </a:rPr>
              <a:t>Την αφήγηση του Σωκράτη διακόπτει ο Γλαύκων, για να διατυπώσει το σχόλιό του σχετικά με την περιγραφή του σπηλαίου και των δεσμωτών. Χαρακτηρίζει την εικόνα του σπηλαίου παράξενη. Η αντίδρασή του μπορεί να θεωρηθεί φυσιολογική διότι εκπλήσσεται από την εικόνα που περιγράφει με αλληγορικό τρόπο ο Σωκράτης. Πρόθεσή του προφανώς είναι να αναγκάσει το Σωκράτη να εξηγήσει σαφέστερα τους συμβολισμούς της αλληγορίας που αφηγείται.</a:t>
            </a:r>
            <a:endParaRPr b="0" lang="en-US" sz="2400" spc="-1" strike="noStrike">
              <a:solidFill>
                <a:srgbClr val="404040"/>
              </a:solidFill>
              <a:latin typeface="Century Gothic"/>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PlaceHolder 1"/>
          <p:cNvSpPr>
            <a:spLocks noGrp="1"/>
          </p:cNvSpPr>
          <p:nvPr>
            <p:ph/>
          </p:nvPr>
        </p:nvSpPr>
        <p:spPr>
          <a:xfrm>
            <a:off x="565200" y="83160"/>
            <a:ext cx="11566800" cy="6707880"/>
          </a:xfrm>
          <a:prstGeom prst="rect">
            <a:avLst/>
          </a:prstGeom>
          <a:noFill/>
          <a:ln w="0">
            <a:noFill/>
          </a:ln>
        </p:spPr>
        <p:txBody>
          <a:bodyPr anchor="t">
            <a:noAutofit/>
          </a:bodyPr>
          <a:p>
            <a:pPr indent="0">
              <a:lnSpc>
                <a:spcPct val="100000"/>
              </a:lnSpc>
              <a:spcBef>
                <a:spcPts val="1001"/>
              </a:spcBef>
              <a:buNone/>
              <a:tabLst>
                <a:tab algn="l" pos="0"/>
              </a:tabLst>
            </a:pPr>
            <a:r>
              <a:rPr b="1" lang="el-GR" sz="2000" spc="-1" strike="noStrike">
                <a:solidFill>
                  <a:srgbClr val="ff0000"/>
                </a:solidFill>
                <a:latin typeface="Palatino Linotype"/>
              </a:rPr>
              <a:t>Ὁμοίους ἡμῖν, ἦν δ’ ἐγώ· τοὺς γὰρ τοιούτους πρῶτον μὲν ἑαυτῶν τε καὶ ἀλλήλων οἴει ἄν τι ἑωρακέναι ἄλλο πλὴν τὰς σκιὰς τὰς ὑπὸ τοῦ πυρὸς εἰς τὸ καταντικρὺ αὐτῶν τοῦ σπηλαίου προσπιπτούσας; </a:t>
            </a:r>
            <a:endParaRPr b="0" lang="en-US" sz="2000" spc="-1" strike="noStrike">
              <a:solidFill>
                <a:srgbClr val="404040"/>
              </a:solidFill>
              <a:latin typeface="Century Gothic"/>
            </a:endParaRPr>
          </a:p>
          <a:p>
            <a:pPr indent="0">
              <a:lnSpc>
                <a:spcPct val="100000"/>
              </a:lnSpc>
              <a:spcBef>
                <a:spcPts val="1001"/>
              </a:spcBef>
              <a:buNone/>
              <a:tabLst>
                <a:tab algn="l" pos="0"/>
              </a:tabLst>
            </a:pPr>
            <a:r>
              <a:rPr b="0" lang="el-GR" sz="2000" spc="-1" strike="noStrike">
                <a:solidFill>
                  <a:srgbClr val="404040"/>
                </a:solidFill>
                <a:latin typeface="Palatino Linotype"/>
              </a:rPr>
              <a:t>Όμοιοι με εμάς, έκανα εγώ. γιατί πρώτα πρώτα μήπως φαντάζεσαι ότι οι δεσμώτες αυτοί εκτός από τον εαυτό τους και τους διπλανούς τους βλέπουν ποτέ τους τίποτε άλλο πέρα από τις σκιές που ρίχνει το φως αντίκρυ τους στον τοίχο της σπηλιάς;</a:t>
            </a:r>
            <a:endParaRPr b="0" lang="en-US" sz="2000" spc="-1" strike="noStrike">
              <a:solidFill>
                <a:srgbClr val="404040"/>
              </a:solidFill>
              <a:latin typeface="Century Gothic"/>
            </a:endParaRPr>
          </a:p>
          <a:p>
            <a:pPr indent="0">
              <a:lnSpc>
                <a:spcPct val="100000"/>
              </a:lnSpc>
              <a:spcBef>
                <a:spcPts val="1001"/>
              </a:spcBef>
              <a:buNone/>
              <a:tabLst>
                <a:tab algn="l" pos="0"/>
              </a:tabLst>
            </a:pPr>
            <a:r>
              <a:rPr b="1" lang="el-GR" sz="2000" spc="-1" strike="noStrike">
                <a:solidFill>
                  <a:srgbClr val="ff0000"/>
                </a:solidFill>
                <a:latin typeface="Palatino Linotype"/>
              </a:rPr>
              <a:t>Πῶς γάρ, ἔφη, εἰ ἀκινήτους γε τὰς κεφαλὰς ἔχειν ἠναγκασμένοι εἶεν διὰ βίου; </a:t>
            </a:r>
            <a:endParaRPr b="0" lang="en-US" sz="2000" spc="-1" strike="noStrike">
              <a:solidFill>
                <a:srgbClr val="404040"/>
              </a:solidFill>
              <a:latin typeface="Century Gothic"/>
            </a:endParaRPr>
          </a:p>
          <a:p>
            <a:pPr indent="0">
              <a:lnSpc>
                <a:spcPct val="100000"/>
              </a:lnSpc>
              <a:spcBef>
                <a:spcPts val="1001"/>
              </a:spcBef>
              <a:buNone/>
              <a:tabLst>
                <a:tab algn="l" pos="0"/>
              </a:tabLst>
            </a:pPr>
            <a:r>
              <a:rPr b="0" lang="el-GR" sz="2000" spc="-1" strike="noStrike">
                <a:solidFill>
                  <a:srgbClr val="404040"/>
                </a:solidFill>
                <a:latin typeface="Palatino Linotype"/>
              </a:rPr>
              <a:t>Μα πώς θα ήταν δυνατόν, είπε, αφού σ’ όλη τους τη ζωή είναι αναγκασμένοι να έχουν το κεφάλι τους ακίνητο;</a:t>
            </a:r>
            <a:endParaRPr b="0" lang="en-US" sz="2000" spc="-1" strike="noStrike">
              <a:solidFill>
                <a:srgbClr val="404040"/>
              </a:solidFill>
              <a:latin typeface="Century Gothic"/>
            </a:endParaRPr>
          </a:p>
          <a:p>
            <a:pPr indent="0">
              <a:lnSpc>
                <a:spcPct val="100000"/>
              </a:lnSpc>
              <a:spcBef>
                <a:spcPts val="1001"/>
              </a:spcBef>
              <a:buNone/>
              <a:tabLst>
                <a:tab algn="l" pos="0"/>
              </a:tabLst>
            </a:pPr>
            <a:r>
              <a:rPr b="1" lang="el-GR" sz="2000" spc="-1" strike="noStrike">
                <a:solidFill>
                  <a:srgbClr val="ff0000"/>
                </a:solidFill>
                <a:latin typeface="Palatino Linotype"/>
              </a:rPr>
              <a:t>Τί δὲ τῶν παραφερομένων; οὐ ταὐτὸν τοῦτο;</a:t>
            </a:r>
            <a:endParaRPr b="0" lang="en-US" sz="2000" spc="-1" strike="noStrike">
              <a:solidFill>
                <a:srgbClr val="404040"/>
              </a:solidFill>
              <a:latin typeface="Century Gothic"/>
            </a:endParaRPr>
          </a:p>
          <a:p>
            <a:pPr indent="0">
              <a:lnSpc>
                <a:spcPct val="100000"/>
              </a:lnSpc>
              <a:spcBef>
                <a:spcPts val="1001"/>
              </a:spcBef>
              <a:buNone/>
              <a:tabLst>
                <a:tab algn="l" pos="0"/>
              </a:tabLst>
            </a:pPr>
            <a:r>
              <a:rPr b="0" lang="el-GR" sz="2000" spc="-1" strike="noStrike">
                <a:solidFill>
                  <a:srgbClr val="404040"/>
                </a:solidFill>
                <a:latin typeface="Palatino Linotype"/>
              </a:rPr>
              <a:t>Ακόμα και από τα αντικείμενα που περνοδιαβαίνουν, άλλο τίποτα από τις σκιές των;</a:t>
            </a:r>
            <a:endParaRPr b="0" lang="en-US" sz="2000" spc="-1" strike="noStrike">
              <a:solidFill>
                <a:srgbClr val="404040"/>
              </a:solidFill>
              <a:latin typeface="Century Gothic"/>
            </a:endParaRPr>
          </a:p>
          <a:p>
            <a:pPr indent="0">
              <a:lnSpc>
                <a:spcPct val="100000"/>
              </a:lnSpc>
              <a:spcBef>
                <a:spcPts val="1001"/>
              </a:spcBef>
              <a:buNone/>
              <a:tabLst>
                <a:tab algn="l" pos="0"/>
              </a:tabLst>
            </a:pPr>
            <a:r>
              <a:rPr b="1" lang="el-GR" sz="2000" spc="-1" strike="noStrike">
                <a:solidFill>
                  <a:srgbClr val="ff0000"/>
                </a:solidFill>
                <a:latin typeface="Palatino Linotype"/>
              </a:rPr>
              <a:t> </a:t>
            </a:r>
            <a:r>
              <a:rPr b="1" lang="el-GR" sz="2000" spc="-1" strike="noStrike">
                <a:solidFill>
                  <a:srgbClr val="ff0000"/>
                </a:solidFill>
                <a:latin typeface="Palatino Linotype"/>
              </a:rPr>
              <a:t>Τί μήν;</a:t>
            </a:r>
            <a:endParaRPr b="0" lang="en-US" sz="2000" spc="-1" strike="noStrike">
              <a:solidFill>
                <a:srgbClr val="404040"/>
              </a:solidFill>
              <a:latin typeface="Century Gothic"/>
            </a:endParaRPr>
          </a:p>
          <a:p>
            <a:pPr indent="0">
              <a:lnSpc>
                <a:spcPct val="100000"/>
              </a:lnSpc>
              <a:spcBef>
                <a:spcPts val="1001"/>
              </a:spcBef>
              <a:buNone/>
              <a:tabLst>
                <a:tab algn="l" pos="0"/>
              </a:tabLst>
            </a:pPr>
            <a:r>
              <a:rPr b="0" lang="el-GR" sz="2000" spc="-1" strike="noStrike">
                <a:solidFill>
                  <a:srgbClr val="404040"/>
                </a:solidFill>
                <a:latin typeface="Palatino Linotype"/>
              </a:rPr>
              <a:t>Τι άλλο βέβαια;</a:t>
            </a:r>
            <a:endParaRPr b="0" lang="en-US" sz="2000" spc="-1" strike="noStrike">
              <a:solidFill>
                <a:srgbClr val="404040"/>
              </a:solidFill>
              <a:latin typeface="Century Gothic"/>
            </a:endParaRPr>
          </a:p>
          <a:p>
            <a:pPr indent="0">
              <a:lnSpc>
                <a:spcPct val="100000"/>
              </a:lnSpc>
              <a:spcBef>
                <a:spcPts val="1001"/>
              </a:spcBef>
              <a:buNone/>
              <a:tabLst>
                <a:tab algn="l" pos="0"/>
              </a:tabLst>
            </a:pPr>
            <a:r>
              <a:rPr b="1" lang="el-GR" sz="2000" spc="-1" strike="noStrike">
                <a:solidFill>
                  <a:srgbClr val="ff0000"/>
                </a:solidFill>
                <a:latin typeface="Palatino Linotype"/>
              </a:rPr>
              <a:t> </a:t>
            </a:r>
            <a:r>
              <a:rPr b="1" lang="el-GR" sz="2000" spc="-1" strike="noStrike">
                <a:solidFill>
                  <a:srgbClr val="ff0000"/>
                </a:solidFill>
                <a:latin typeface="Palatino Linotype"/>
              </a:rPr>
              <a:t>Εἰ οὖν διαλέγεσθαι οἷοί τ’ εἶεν πρὸς ἀλλήλους, οὐ ταῦτα ἡγῇ ἂν τὰ ὄντα αὐτοὺς νομίζειν ἅπερ ὁρῷεν;</a:t>
            </a:r>
            <a:endParaRPr b="0" lang="en-US" sz="2000" spc="-1" strike="noStrike">
              <a:solidFill>
                <a:srgbClr val="404040"/>
              </a:solidFill>
              <a:latin typeface="Century Gothic"/>
            </a:endParaRPr>
          </a:p>
          <a:p>
            <a:pPr indent="0">
              <a:lnSpc>
                <a:spcPct val="100000"/>
              </a:lnSpc>
              <a:spcBef>
                <a:spcPts val="1001"/>
              </a:spcBef>
              <a:buNone/>
              <a:tabLst>
                <a:tab algn="l" pos="0"/>
              </a:tabLst>
            </a:pPr>
            <a:r>
              <a:rPr b="1" lang="el-GR" sz="2000" spc="-1" strike="noStrike">
                <a:solidFill>
                  <a:srgbClr val="ff0000"/>
                </a:solidFill>
                <a:latin typeface="Palatino Linotype"/>
              </a:rPr>
              <a:t> </a:t>
            </a:r>
            <a:r>
              <a:rPr b="0" lang="el-GR" sz="2000" spc="-1" strike="noStrike">
                <a:solidFill>
                  <a:srgbClr val="404040"/>
                </a:solidFill>
                <a:latin typeface="Palatino Linotype"/>
              </a:rPr>
              <a:t>Κι αν θα μπορούσαν να μιλούν μεταξύ τους, δε νομίζεις να πιστεύουν πως τα ονόματα που δί- νουν στις σκιές που βλέπουν να διαβαίνουν εμπρός τους, αναφέρονται σ’ αυτά τα ίδια τα αντικείμενα;</a:t>
            </a:r>
            <a:endParaRPr b="0" lang="en-US" sz="2000" spc="-1" strike="noStrike">
              <a:solidFill>
                <a:srgbClr val="404040"/>
              </a:solidFill>
              <a:latin typeface="Century Gothic"/>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PlaceHolder 1"/>
          <p:cNvSpPr>
            <a:spLocks noGrp="1"/>
          </p:cNvSpPr>
          <p:nvPr>
            <p:ph/>
          </p:nvPr>
        </p:nvSpPr>
        <p:spPr>
          <a:xfrm>
            <a:off x="1654200" y="83160"/>
            <a:ext cx="10132920" cy="6774480"/>
          </a:xfrm>
          <a:prstGeom prst="rect">
            <a:avLst/>
          </a:prstGeom>
          <a:noFill/>
          <a:ln w="0">
            <a:noFill/>
          </a:ln>
        </p:spPr>
        <p:txBody>
          <a:bodyPr anchor="t">
            <a:noAutofit/>
          </a:bodyPr>
          <a:p>
            <a:pPr indent="0">
              <a:lnSpc>
                <a:spcPct val="100000"/>
              </a:lnSpc>
              <a:spcBef>
                <a:spcPts val="1001"/>
              </a:spcBef>
              <a:buNone/>
              <a:tabLst>
                <a:tab algn="l" pos="0"/>
              </a:tabLst>
            </a:pPr>
            <a:r>
              <a:rPr b="1" lang="el-GR" sz="2000" spc="-1" strike="noStrike">
                <a:solidFill>
                  <a:srgbClr val="ff0000"/>
                </a:solidFill>
                <a:latin typeface="Palatino Linotype"/>
              </a:rPr>
              <a:t>Ἀνάγκη</a:t>
            </a:r>
            <a:r>
              <a:rPr b="0" lang="el-GR" sz="2000" spc="-1" strike="noStrike">
                <a:solidFill>
                  <a:srgbClr val="ff0000"/>
                </a:solidFill>
                <a:latin typeface="Palatino Linotype"/>
              </a:rPr>
              <a:t>.</a:t>
            </a:r>
            <a:endParaRPr b="0" lang="en-US" sz="2000" spc="-1" strike="noStrike">
              <a:solidFill>
                <a:srgbClr val="404040"/>
              </a:solidFill>
              <a:latin typeface="Century Gothic"/>
            </a:endParaRPr>
          </a:p>
          <a:p>
            <a:pPr indent="0">
              <a:lnSpc>
                <a:spcPct val="100000"/>
              </a:lnSpc>
              <a:spcBef>
                <a:spcPts val="1001"/>
              </a:spcBef>
              <a:buNone/>
              <a:tabLst>
                <a:tab algn="l" pos="0"/>
              </a:tabLst>
            </a:pPr>
            <a:r>
              <a:rPr b="0" lang="el-GR" sz="2000" spc="-1" strike="noStrike">
                <a:solidFill>
                  <a:srgbClr val="404040"/>
                </a:solidFill>
                <a:latin typeface="Palatino Linotype"/>
              </a:rPr>
              <a:t>Αναγκαστικά.</a:t>
            </a:r>
            <a:endParaRPr b="0" lang="en-US" sz="2000" spc="-1" strike="noStrike">
              <a:solidFill>
                <a:srgbClr val="404040"/>
              </a:solidFill>
              <a:latin typeface="Century Gothic"/>
            </a:endParaRPr>
          </a:p>
          <a:p>
            <a:pPr indent="0">
              <a:lnSpc>
                <a:spcPct val="100000"/>
              </a:lnSpc>
              <a:spcBef>
                <a:spcPts val="1001"/>
              </a:spcBef>
              <a:buNone/>
              <a:tabLst>
                <a:tab algn="l" pos="0"/>
              </a:tabLst>
            </a:pPr>
            <a:r>
              <a:rPr b="1" lang="el-GR" sz="2000" spc="-1" strike="noStrike">
                <a:solidFill>
                  <a:srgbClr val="ff0000"/>
                </a:solidFill>
                <a:latin typeface="Palatino Linotype"/>
              </a:rPr>
              <a:t>Τί δ’ εἰ καὶ ἠχὼ τὸ δεσμωτήριον ἐκ τοῦ καταντικρὺ ἔχοι; ὁπότε τις τῶν παριόντων φθέγξαι το, οἴει ἂν ἄλλο τι αὐτοὺς ἡγεῖσθαι τὸ φθεγγόμενον ἢ τὴν παριοῦσαν σκιάν;</a:t>
            </a:r>
            <a:endParaRPr b="0" lang="en-US" sz="2000" spc="-1" strike="noStrike">
              <a:solidFill>
                <a:srgbClr val="404040"/>
              </a:solidFill>
              <a:latin typeface="Century Gothic"/>
            </a:endParaRPr>
          </a:p>
          <a:p>
            <a:pPr indent="0">
              <a:lnSpc>
                <a:spcPct val="100000"/>
              </a:lnSpc>
              <a:spcBef>
                <a:spcPts val="1001"/>
              </a:spcBef>
              <a:buNone/>
              <a:tabLst>
                <a:tab algn="l" pos="0"/>
              </a:tabLst>
            </a:pPr>
            <a:r>
              <a:rPr b="0" lang="el-GR" sz="2000" spc="-1" strike="noStrike">
                <a:solidFill>
                  <a:srgbClr val="404040"/>
                </a:solidFill>
                <a:latin typeface="Palatino Linotype"/>
              </a:rPr>
              <a:t>Κι αν υποθέσουμε ακόμη ότι στη φυλακή ερχόταν και αντίλαλος από τον αντικρινό τοίχο; Κάθε φορά που θα μιλούσε κάποιος από όσους περνούσαν πίσω τους, φαντάζεσαι ότι οι δεσμώτες δεν θα πίστευαν ότι η φωνή βγαίνει από τη σκιά που θα έβλεπαν να περνά από μπροστά τους;</a:t>
            </a:r>
            <a:endParaRPr b="0" lang="en-US" sz="2000" spc="-1" strike="noStrike">
              <a:solidFill>
                <a:srgbClr val="404040"/>
              </a:solidFill>
              <a:latin typeface="Century Gothic"/>
            </a:endParaRPr>
          </a:p>
          <a:p>
            <a:pPr indent="0">
              <a:lnSpc>
                <a:spcPct val="100000"/>
              </a:lnSpc>
              <a:spcBef>
                <a:spcPts val="1001"/>
              </a:spcBef>
              <a:buNone/>
              <a:tabLst>
                <a:tab algn="l" pos="0"/>
              </a:tabLst>
            </a:pPr>
            <a:r>
              <a:rPr b="0" lang="el-GR" sz="2000" spc="-1" strike="noStrike">
                <a:solidFill>
                  <a:srgbClr val="404040"/>
                </a:solidFill>
                <a:latin typeface="Palatino Linotype"/>
              </a:rPr>
              <a:t> </a:t>
            </a:r>
            <a:r>
              <a:rPr b="1" lang="el-GR" sz="2000" spc="-1" strike="noStrike">
                <a:solidFill>
                  <a:srgbClr val="ff0000"/>
                </a:solidFill>
                <a:latin typeface="Palatino Linotype"/>
              </a:rPr>
              <a:t>Μὰ Δί’ οὐκ ἔγωγ’, ἔφη.</a:t>
            </a:r>
            <a:endParaRPr b="0" lang="en-US" sz="2000" spc="-1" strike="noStrike">
              <a:solidFill>
                <a:srgbClr val="404040"/>
              </a:solidFill>
              <a:latin typeface="Century Gothic"/>
            </a:endParaRPr>
          </a:p>
          <a:p>
            <a:pPr indent="0">
              <a:lnSpc>
                <a:spcPct val="100000"/>
              </a:lnSpc>
              <a:spcBef>
                <a:spcPts val="1001"/>
              </a:spcBef>
              <a:buNone/>
              <a:tabLst>
                <a:tab algn="l" pos="0"/>
              </a:tabLst>
            </a:pPr>
            <a:r>
              <a:rPr b="0" lang="el-GR" sz="2000" spc="-1" strike="noStrike">
                <a:solidFill>
                  <a:srgbClr val="404040"/>
                </a:solidFill>
                <a:latin typeface="Palatino Linotype"/>
              </a:rPr>
              <a:t>Μα το Δία, είπε, και βέβαια.</a:t>
            </a:r>
            <a:endParaRPr b="0" lang="en-US" sz="2000" spc="-1" strike="noStrike">
              <a:solidFill>
                <a:srgbClr val="404040"/>
              </a:solidFill>
              <a:latin typeface="Century Gothic"/>
            </a:endParaRPr>
          </a:p>
          <a:p>
            <a:pPr indent="0">
              <a:lnSpc>
                <a:spcPct val="100000"/>
              </a:lnSpc>
              <a:spcBef>
                <a:spcPts val="1001"/>
              </a:spcBef>
              <a:buNone/>
              <a:tabLst>
                <a:tab algn="l" pos="0"/>
              </a:tabLst>
            </a:pPr>
            <a:r>
              <a:rPr b="1" lang="el-GR" sz="2000" spc="-1" strike="noStrike">
                <a:solidFill>
                  <a:srgbClr val="404040"/>
                </a:solidFill>
                <a:latin typeface="Palatino Linotype"/>
              </a:rPr>
              <a:t> </a:t>
            </a:r>
            <a:r>
              <a:rPr b="1" lang="el-GR" sz="2000" spc="-1" strike="noStrike">
                <a:solidFill>
                  <a:srgbClr val="ff0000"/>
                </a:solidFill>
                <a:latin typeface="Palatino Linotype"/>
              </a:rPr>
              <a:t>Παντάπασι δή, ἦν δ’ ἐγώ, οἱ τοιοῦτοι οὐκ ἂν ἄλλο τι νομίζοιεν τὸ ἀληθὲς ἢ τὰς τῶν σκευαστῶν σκιάς. </a:t>
            </a:r>
            <a:endParaRPr b="0" lang="en-US" sz="2000" spc="-1" strike="noStrike">
              <a:solidFill>
                <a:srgbClr val="404040"/>
              </a:solidFill>
              <a:latin typeface="Century Gothic"/>
            </a:endParaRPr>
          </a:p>
          <a:p>
            <a:pPr indent="0">
              <a:lnSpc>
                <a:spcPct val="100000"/>
              </a:lnSpc>
              <a:spcBef>
                <a:spcPts val="1001"/>
              </a:spcBef>
              <a:buNone/>
              <a:tabLst>
                <a:tab algn="l" pos="0"/>
              </a:tabLst>
            </a:pPr>
            <a:r>
              <a:rPr b="0" lang="el-GR" sz="2000" spc="-1" strike="noStrike">
                <a:solidFill>
                  <a:srgbClr val="404040"/>
                </a:solidFill>
                <a:latin typeface="Palatino Linotype"/>
              </a:rPr>
              <a:t>Ασφαλώς λοιπόν, είπα εγώ, οι άνθρωποι αυτοί δεν θα ήταν δυνατόν να πιστέψουν για αληθινό τίποτε άλλο παρά μονάχα τις σκιές των κατασκευασμάτων.</a:t>
            </a:r>
            <a:endParaRPr b="0" lang="en-US" sz="2000" spc="-1" strike="noStrike">
              <a:solidFill>
                <a:srgbClr val="404040"/>
              </a:solidFill>
              <a:latin typeface="Century Gothic"/>
            </a:endParaRPr>
          </a:p>
          <a:p>
            <a:pPr indent="0">
              <a:lnSpc>
                <a:spcPct val="100000"/>
              </a:lnSpc>
              <a:spcBef>
                <a:spcPts val="1001"/>
              </a:spcBef>
              <a:buNone/>
              <a:tabLst>
                <a:tab algn="l" pos="0"/>
              </a:tabLst>
            </a:pPr>
            <a:r>
              <a:rPr b="1" lang="el-GR" sz="2000" spc="-1" strike="noStrike">
                <a:solidFill>
                  <a:srgbClr val="ff0000"/>
                </a:solidFill>
                <a:latin typeface="Palatino Linotype"/>
              </a:rPr>
              <a:t>Πολλὴ ἀνάγκη, ἔφη</a:t>
            </a:r>
            <a:r>
              <a:rPr b="0" lang="el-GR" sz="2000" spc="-1" strike="noStrike">
                <a:solidFill>
                  <a:srgbClr val="ff0000"/>
                </a:solidFill>
                <a:latin typeface="Palatino Linotype"/>
              </a:rPr>
              <a:t>.</a:t>
            </a:r>
            <a:endParaRPr b="0" lang="en-US" sz="2000" spc="-1" strike="noStrike">
              <a:solidFill>
                <a:srgbClr val="404040"/>
              </a:solidFill>
              <a:latin typeface="Century Gothic"/>
            </a:endParaRPr>
          </a:p>
          <a:p>
            <a:pPr indent="0">
              <a:lnSpc>
                <a:spcPct val="100000"/>
              </a:lnSpc>
              <a:spcBef>
                <a:spcPts val="1001"/>
              </a:spcBef>
              <a:buNone/>
              <a:tabLst>
                <a:tab algn="l" pos="0"/>
              </a:tabLst>
            </a:pPr>
            <a:r>
              <a:rPr b="0" lang="el-GR" sz="2000" spc="-1" strike="noStrike">
                <a:solidFill>
                  <a:srgbClr val="404040"/>
                </a:solidFill>
                <a:latin typeface="Palatino Linotype"/>
              </a:rPr>
              <a:t>Ανάγκη αδήριτη, είπε.</a:t>
            </a:r>
            <a:endParaRPr b="0" lang="en-US" sz="2000" spc="-1" strike="noStrike">
              <a:solidFill>
                <a:srgbClr val="404040"/>
              </a:solidFill>
              <a:latin typeface="Century Gothic"/>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PlaceHolder 1"/>
          <p:cNvSpPr>
            <a:spLocks noGrp="1"/>
          </p:cNvSpPr>
          <p:nvPr>
            <p:ph/>
          </p:nvPr>
        </p:nvSpPr>
        <p:spPr>
          <a:xfrm>
            <a:off x="1608480" y="308880"/>
            <a:ext cx="10166400" cy="6145560"/>
          </a:xfrm>
          <a:prstGeom prst="rect">
            <a:avLst/>
          </a:prstGeom>
          <a:noFill/>
          <a:ln w="0">
            <a:noFill/>
          </a:ln>
        </p:spPr>
        <p:txBody>
          <a:bodyPr anchor="t">
            <a:normAutofit/>
          </a:bodyPr>
          <a:p>
            <a:pPr indent="0">
              <a:lnSpc>
                <a:spcPct val="100000"/>
              </a:lnSpc>
              <a:spcBef>
                <a:spcPts val="1001"/>
              </a:spcBef>
              <a:buNone/>
              <a:tabLst>
                <a:tab algn="l" pos="0"/>
              </a:tabLst>
            </a:pPr>
            <a:r>
              <a:rPr b="0" lang="el-GR" sz="2400" spc="-1" strike="noStrike">
                <a:solidFill>
                  <a:srgbClr val="404040"/>
                </a:solidFill>
                <a:latin typeface="Palatino Linotype"/>
              </a:rPr>
              <a:t>Στον συγκεκριμένο διάλογο ο Σωκράτης αναδιηγείται σε κάποιο φίλο του όσα είχαν συζητήσει την προηγούμενη ημέρα με τον Γλαύκωνα και την υπόλοιπη συντροφιά τους στο σπίτι του Κέφαλου.</a:t>
            </a:r>
            <a:endParaRPr b="0" lang="en-US" sz="2400" spc="-1" strike="noStrike">
              <a:solidFill>
                <a:srgbClr val="404040"/>
              </a:solidFill>
              <a:latin typeface="Century Gothic"/>
            </a:endParaRPr>
          </a:p>
          <a:p>
            <a:pPr indent="0">
              <a:lnSpc>
                <a:spcPct val="100000"/>
              </a:lnSpc>
              <a:spcBef>
                <a:spcPts val="1001"/>
              </a:spcBef>
              <a:buNone/>
              <a:tabLst>
                <a:tab algn="l" pos="0"/>
              </a:tabLst>
            </a:pPr>
            <a:r>
              <a:rPr b="1" lang="el-GR" sz="2400" spc="-1" strike="noStrike">
                <a:solidFill>
                  <a:srgbClr val="404040"/>
                </a:solidFill>
                <a:latin typeface="Palatino Linotype"/>
              </a:rPr>
              <a:t>Θέμα του διαλόγου </a:t>
            </a:r>
            <a:r>
              <a:rPr b="0" lang="el-GR" sz="2400" spc="-1" strike="noStrike">
                <a:solidFill>
                  <a:srgbClr val="404040"/>
                </a:solidFill>
                <a:latin typeface="Palatino Linotype"/>
              </a:rPr>
              <a:t>είναι η φύση της δικαιοσύνης και της αδικίας και κατ' επέκταση αν και κατά πόσο ο δίκαιος ή ο άδικος είναι ευτυχέστερος και σε αυτή και στην άλλη ζωή.</a:t>
            </a:r>
            <a:endParaRPr b="0" lang="en-US" sz="2400" spc="-1" strike="noStrike">
              <a:solidFill>
                <a:srgbClr val="404040"/>
              </a:solidFill>
              <a:latin typeface="Century Gothic"/>
            </a:endParaRPr>
          </a:p>
          <a:p>
            <a:pPr indent="0">
              <a:lnSpc>
                <a:spcPct val="100000"/>
              </a:lnSpc>
              <a:spcBef>
                <a:spcPts val="1001"/>
              </a:spcBef>
              <a:buNone/>
              <a:tabLst>
                <a:tab algn="l" pos="0"/>
              </a:tabLst>
            </a:pPr>
            <a:r>
              <a:rPr b="0" lang="el-GR" sz="2400" spc="-1" strike="noStrike">
                <a:solidFill>
                  <a:srgbClr val="404040"/>
                </a:solidFill>
                <a:latin typeface="Palatino Linotype"/>
              </a:rPr>
              <a:t> </a:t>
            </a:r>
            <a:r>
              <a:rPr b="0" lang="el-GR" sz="2400" spc="-1" strike="noStrike">
                <a:solidFill>
                  <a:srgbClr val="404040"/>
                </a:solidFill>
                <a:latin typeface="Palatino Linotype"/>
              </a:rPr>
              <a:t>Όμως, για να διερευνηθεί αυτό το περίπλοκο πρόβλημα, ο Σωκράτης προτείνει να το εξετάσουν στο ευρύτερο πλαίσιο μιας πόλης-κράτους. Αρχίζει λοιπόν ένα πείραμα, μια θεωρητική κατασκευή εξαρχής μιας πόλης, που συγκροτείται σιγά σιγά, για να φτάσει από το πρωτόγονο στάδιο στην πλήρη ανάπτυξη της. Πώς λειτουργεί λοιπόν η δικαιοσύνη μέσα σε αυτόν τον οργανισμό, μέσα σε αυτή τη μεγάλη συλλογική ψυχή; σε αυτό το ερώτημα προσπαθεί να απαντήσει ο Σωκράτης.</a:t>
            </a:r>
            <a:endParaRPr b="0" lang="en-US" sz="2400" spc="-1" strike="noStrike">
              <a:solidFill>
                <a:srgbClr val="404040"/>
              </a:solidFill>
              <a:latin typeface="Century Gothic"/>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8" name="PlaceHolder 1"/>
          <p:cNvSpPr>
            <a:spLocks noGrp="1"/>
          </p:cNvSpPr>
          <p:nvPr>
            <p:ph/>
          </p:nvPr>
        </p:nvSpPr>
        <p:spPr>
          <a:xfrm>
            <a:off x="1271880" y="818640"/>
            <a:ext cx="10506960" cy="5423760"/>
          </a:xfrm>
          <a:prstGeom prst="rect">
            <a:avLst/>
          </a:prstGeom>
          <a:noFill/>
          <a:ln w="0">
            <a:noFill/>
          </a:ln>
        </p:spPr>
        <p:txBody>
          <a:bodyPr anchor="t">
            <a:normAutofit/>
          </a:bodyPr>
          <a:p>
            <a:pPr indent="0">
              <a:lnSpc>
                <a:spcPct val="100000"/>
              </a:lnSpc>
              <a:spcBef>
                <a:spcPts val="1001"/>
              </a:spcBef>
              <a:buNone/>
              <a:tabLst>
                <a:tab algn="l" pos="0"/>
              </a:tabLst>
            </a:pPr>
            <a:r>
              <a:rPr b="0" lang="el-GR" sz="2400" spc="-1" strike="noStrike">
                <a:solidFill>
                  <a:srgbClr val="404040"/>
                </a:solidFill>
                <a:latin typeface="Palatino Linotype"/>
              </a:rPr>
              <a:t>Στο σχόλιο του Γλαύκωνα για την παράξενη εικόνα αυτών που παρουσιάζονται στην αλληγορία και για τους παράξενους δεσμώτες, ο Σωκράτης απαντά με μια σύντομη, κόφτη και λιτή φράση ότι δεσμώτες είναι όλοι οι άνθρωποι. Παραλληλίζει δηλαδή τους δεσμώτες με την πολιτική κοινωνία της εποχής του και το σπήλαιο με τον αισθητό κόσμο. Σαφώς υπονοεί ότι η σύγχρονή του πολιτική κοινωνία της Αθήνας μοιάζει με το σκοτεινό σπήλαιο της αλληγορίας και οι συμπολίτες του είναι όμοιοι με τους δεσμώτες: απαίδευτοι και βυθισμένοι στην άγνοια, στην πλάνη και στις αυταπάτες, δέσμιοι των προκαταλήψεων και των ψευδαισθήσεων τους, ανίκανοι να δουν την αλήθεια, την πραγματική γνώση, την πραγματική δικαιοσύνη, πρόθυμοι να παραπλανηθούν από τους δημαγωγούς και ανίκανοι να αντισταθούν στους συκοφάντες. Μια κοινωνία στην οποία κυριαρχούν η αδικία και η αναξιοκρατία και ασκούν την εξουσία οι δημαγωγοί και όχι οι φιλόσοφοι.</a:t>
            </a:r>
            <a:endParaRPr b="0" lang="en-US" sz="2400" spc="-1" strike="noStrike">
              <a:solidFill>
                <a:srgbClr val="404040"/>
              </a:solidFill>
              <a:latin typeface="Century Gothic"/>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PlaceHolder 1"/>
          <p:cNvSpPr>
            <a:spLocks noGrp="1"/>
          </p:cNvSpPr>
          <p:nvPr>
            <p:ph/>
          </p:nvPr>
        </p:nvSpPr>
        <p:spPr>
          <a:xfrm>
            <a:off x="1247040" y="2019960"/>
            <a:ext cx="10486080" cy="2647080"/>
          </a:xfrm>
          <a:prstGeom prst="rect">
            <a:avLst/>
          </a:prstGeom>
          <a:noFill/>
          <a:ln w="0">
            <a:noFill/>
          </a:ln>
        </p:spPr>
        <p:txBody>
          <a:bodyPr anchor="t">
            <a:normAutofit fontScale="99000"/>
          </a:bodyPr>
          <a:p>
            <a:pPr indent="0">
              <a:lnSpc>
                <a:spcPct val="100000"/>
              </a:lnSpc>
              <a:spcBef>
                <a:spcPts val="1001"/>
              </a:spcBef>
              <a:buNone/>
              <a:tabLst>
                <a:tab algn="l" pos="0"/>
              </a:tabLst>
            </a:pPr>
            <a:r>
              <a:rPr b="0" lang="el-GR" sz="2400" spc="-1" strike="noStrike">
                <a:solidFill>
                  <a:srgbClr val="404040"/>
                </a:solidFill>
                <a:latin typeface="Palatino Linotype"/>
              </a:rPr>
              <a:t>Με τη χρήση του α’ πληθυντικού προσώπου θέλει να δηλώσει ότι στην πολιτική κοινωνία της εποχής του οι δεσμώτες του σπηλαίου είναι όμοιοι τόσο με αυτόν τον ίδιο όσο και με τους συνομιλητές του. Η ζοφερή κατάσταση της σύγχρονης του κοινωνίας θα μεταβληθεί μόνο όταν οι πεπαιδευμένοι, δηλαδή οι φιλόσοφοι, θα εγκαταλείψουν τον θεωρητικό πολιτικό βίο και θα αναλάβουν την εξουσία για να λυτρώσουν τους δεσμώτες από τα δεσμά τους.</a:t>
            </a:r>
            <a:endParaRPr b="0" lang="en-US" sz="2400" spc="-1" strike="noStrike">
              <a:solidFill>
                <a:srgbClr val="404040"/>
              </a:solidFill>
              <a:latin typeface="Century Gothic"/>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PlaceHolder 1"/>
          <p:cNvSpPr>
            <a:spLocks noGrp="1"/>
          </p:cNvSpPr>
          <p:nvPr>
            <p:ph/>
          </p:nvPr>
        </p:nvSpPr>
        <p:spPr>
          <a:xfrm>
            <a:off x="1575360" y="756360"/>
            <a:ext cx="10274040" cy="5677200"/>
          </a:xfrm>
          <a:prstGeom prst="rect">
            <a:avLst/>
          </a:prstGeom>
          <a:noFill/>
          <a:ln w="0">
            <a:noFill/>
          </a:ln>
        </p:spPr>
        <p:txBody>
          <a:bodyPr anchor="t">
            <a:normAutofit fontScale="95000"/>
          </a:bodyPr>
          <a:p>
            <a:pPr indent="0">
              <a:lnSpc>
                <a:spcPct val="100000"/>
              </a:lnSpc>
              <a:spcBef>
                <a:spcPts val="1001"/>
              </a:spcBef>
              <a:buNone/>
              <a:tabLst>
                <a:tab algn="l" pos="0"/>
              </a:tabLst>
            </a:pPr>
            <a:r>
              <a:rPr b="1" lang="el-GR" sz="2400" spc="-1" strike="noStrike">
                <a:solidFill>
                  <a:srgbClr val="ff0000"/>
                </a:solidFill>
                <a:latin typeface="Palatino Linotype"/>
              </a:rPr>
              <a:t>Το νόημα των ρητορικών ερωτήσεων του Σωκράτη</a:t>
            </a:r>
            <a:endParaRPr b="0" lang="en-US" sz="2400" spc="-1" strike="noStrike">
              <a:solidFill>
                <a:srgbClr val="404040"/>
              </a:solidFill>
              <a:latin typeface="Century Gothic"/>
            </a:endParaRPr>
          </a:p>
          <a:p>
            <a:pPr indent="0">
              <a:lnSpc>
                <a:spcPct val="100000"/>
              </a:lnSpc>
              <a:spcBef>
                <a:spcPts val="1001"/>
              </a:spcBef>
              <a:buNone/>
              <a:tabLst>
                <a:tab algn="l" pos="0"/>
              </a:tabLst>
            </a:pPr>
            <a:r>
              <a:rPr b="0" lang="el-GR" sz="2400" spc="-1" strike="noStrike">
                <a:solidFill>
                  <a:srgbClr val="000000"/>
                </a:solidFill>
                <a:latin typeface="Palatino Linotype"/>
              </a:rPr>
              <a:t>α. Οι δεσμώτες δεν είναι σε θέση να βλέπουν τίποτε άλλο εκτός από τις σκιές του εαυτού τους και των διπλανών τους που προβάλλονται από τη λάμψη της φωτιάς στον αντικρινό τους τοίχο της σπηλιάς. Τα δεσμά που τους κρατούν ακίνητους από την παιδική τους ηλικία δεν τους επιτρέπουν να στρέψουν τα μάτια τους έξω από το σπήλαιο, στο φως του ήλιου.</a:t>
            </a:r>
            <a:endParaRPr b="0" lang="en-US" sz="2400" spc="-1" strike="noStrike">
              <a:solidFill>
                <a:srgbClr val="404040"/>
              </a:solidFill>
              <a:latin typeface="Century Gothic"/>
            </a:endParaRPr>
          </a:p>
          <a:p>
            <a:pPr indent="0">
              <a:lnSpc>
                <a:spcPct val="100000"/>
              </a:lnSpc>
              <a:spcBef>
                <a:spcPts val="1001"/>
              </a:spcBef>
              <a:buNone/>
              <a:tabLst>
                <a:tab algn="l" pos="0"/>
              </a:tabLst>
            </a:pPr>
            <a:r>
              <a:rPr b="0" lang="el-GR" sz="2400" spc="-1" strike="noStrike">
                <a:solidFill>
                  <a:srgbClr val="000000"/>
                </a:solidFill>
                <a:latin typeface="Palatino Linotype"/>
              </a:rPr>
              <a:t>β. Από τα πράγματα που περνούν μπροστά από το τοιχάκι και τα μεταφέρουν άνθρωποι που κινούνται παράλληλα προς αυτό, οι δεσμώτες δεν μπορούν να δουν παρά μόνο τις σκιές τους, γιατί πιστεύουν ότι αυτές είναι τα ίδια τα αντικείμενα και όχι το απείκασμά τους. Αυτοί που τα μεταφέρουν δεν προεξέχουν από το τοιχάκι, ώστε να φαίνεται και η δική τους σκιά. Επιβεβαιώνεται και πάλι ο λόγος για τον οποίο συμβαίνει αυτό: οι δεσμώτες δεν αντλούν το φως από την αλήθεια τους από τον ήλιο αλλά από το αδύνατο φως του πυρός που βρίσκεται πίσω τους μέσα στη σπηλιά.</a:t>
            </a:r>
            <a:endParaRPr b="0" lang="en-US" sz="2400" spc="-1" strike="noStrike">
              <a:solidFill>
                <a:srgbClr val="404040"/>
              </a:solidFill>
              <a:latin typeface="Century Gothic"/>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1" name="PlaceHolder 1"/>
          <p:cNvSpPr>
            <a:spLocks noGrp="1"/>
          </p:cNvSpPr>
          <p:nvPr>
            <p:ph/>
          </p:nvPr>
        </p:nvSpPr>
        <p:spPr>
          <a:xfrm>
            <a:off x="1720440" y="191160"/>
            <a:ext cx="10029240" cy="6304680"/>
          </a:xfrm>
          <a:prstGeom prst="rect">
            <a:avLst/>
          </a:prstGeom>
          <a:noFill/>
          <a:ln w="0">
            <a:noFill/>
          </a:ln>
        </p:spPr>
        <p:txBody>
          <a:bodyPr anchor="t">
            <a:normAutofit fontScale="93000"/>
          </a:bodyPr>
          <a:p>
            <a:pPr indent="0">
              <a:lnSpc>
                <a:spcPct val="100000"/>
              </a:lnSpc>
              <a:spcBef>
                <a:spcPts val="1001"/>
              </a:spcBef>
              <a:buNone/>
              <a:tabLst>
                <a:tab algn="l" pos="0"/>
              </a:tabLst>
            </a:pPr>
            <a:r>
              <a:rPr b="0" lang="el-GR" sz="2400" spc="-1" strike="noStrike">
                <a:solidFill>
                  <a:srgbClr val="404040"/>
                </a:solidFill>
                <a:latin typeface="Palatino Linotype"/>
              </a:rPr>
              <a:t>γ. Εάν οι δεσμώτες είχαν τη δυνατότητα να συνομιλούν μεταξύ τους, δεν θα συζητούσαν για τίποτε άλλο παρά μόνο για τις σκιές και θα έδιναν ονόματα σε όλα τα αντικείμενα με βάση την εικόνα της σκιάς τους και όχι με την πραγματική μορφή τους, την οποία θα μπορούσαν να δουν μόνο έξω από το σπήλαιο. Η πλαστή εικόνα που σχηματίζουν οι αισθήσεις τους δεν τους δίνουν τη δυνατότητα να γνωρίσουν τα πραγματικά αντικείμενα.</a:t>
            </a:r>
            <a:endParaRPr b="0" lang="en-US" sz="2400" spc="-1" strike="noStrike">
              <a:solidFill>
                <a:srgbClr val="404040"/>
              </a:solidFill>
              <a:latin typeface="Century Gothic"/>
            </a:endParaRPr>
          </a:p>
          <a:p>
            <a:pPr indent="0">
              <a:lnSpc>
                <a:spcPct val="100000"/>
              </a:lnSpc>
              <a:spcBef>
                <a:spcPts val="1001"/>
              </a:spcBef>
              <a:buNone/>
              <a:tabLst>
                <a:tab algn="l" pos="0"/>
              </a:tabLst>
            </a:pPr>
            <a:r>
              <a:rPr b="0" lang="el-GR" sz="2400" spc="-1" strike="noStrike">
                <a:solidFill>
                  <a:srgbClr val="404040"/>
                </a:solidFill>
                <a:latin typeface="Palatino Linotype"/>
              </a:rPr>
              <a:t>δ. Κάθε φορά που θα μιλούσε κάποιος από αυτούς που περνούσαν πίσω τους μεταφέροντας τα διάφορα ομοιώματα και τα κάθε λογής αντικείμενα, οι δεσμώτες θα πίστευαν ότι ο αντίλαλος που θα ερχόταν να τον αντικρινό του τοίχο, στο βάθος της σπηλιάς, είναι η φωνή που βγαίνει από τις σκιές που θα περνούσαν μπροστά τους, και όχι από κάτι άλλο. Πρόκειται λοιπόν για μια ακόμα πλάνη και αυταπάτη των αισθήσεων: εκτός από την όραση σε πλάνη βρίσκεται και αίσθηση της ακοής τους. Αδυνατούν να αντιληφθούν ότι οι φωνές προέρχονται από αυτούς που μεταφέρουν πίσω τους τα διάφορα αντικείμενα και πιστεύουν ότι η ηχώ των λόγων τους είναι τα πραγματικά λόγια τους και μάλιστα των σκιών.</a:t>
            </a:r>
            <a:endParaRPr b="0" lang="en-US" sz="2400" spc="-1" strike="noStrike">
              <a:solidFill>
                <a:srgbClr val="404040"/>
              </a:solidFill>
              <a:latin typeface="Century Gothic"/>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2" name="PlaceHolder 1"/>
          <p:cNvSpPr>
            <a:spLocks noGrp="1"/>
          </p:cNvSpPr>
          <p:nvPr>
            <p:ph/>
          </p:nvPr>
        </p:nvSpPr>
        <p:spPr>
          <a:xfrm>
            <a:off x="1753920" y="249480"/>
            <a:ext cx="9750240" cy="6101280"/>
          </a:xfrm>
          <a:prstGeom prst="rect">
            <a:avLst/>
          </a:prstGeom>
          <a:noFill/>
          <a:ln w="0">
            <a:noFill/>
          </a:ln>
        </p:spPr>
        <p:txBody>
          <a:bodyPr anchor="t">
            <a:normAutofit/>
          </a:bodyPr>
          <a:p>
            <a:pPr indent="0">
              <a:lnSpc>
                <a:spcPct val="100000"/>
              </a:lnSpc>
              <a:spcBef>
                <a:spcPts val="1001"/>
              </a:spcBef>
              <a:buNone/>
              <a:tabLst>
                <a:tab algn="l" pos="0"/>
              </a:tabLst>
            </a:pPr>
            <a:r>
              <a:rPr b="0" lang="el-GR" sz="2400" spc="-1" strike="noStrike">
                <a:solidFill>
                  <a:srgbClr val="404040"/>
                </a:solidFill>
                <a:latin typeface="Palatino Linotype"/>
              </a:rPr>
              <a:t>ε. Το τελικό συμπέρασμα της συζήτησης που προηγήθηκε διατυπώνεται σαν συμπέρασμα από τον Σωκράτη: ασφαλώς οι άνθρωποι αυτοί δεν θα πίστευαν για αληθινό τίποτε άλλο παρά μονάχα τις σκιές των κατασκευασμάτων. Είναι οι απαίδευτοι άνθρωποι που ζουν μέσα στην άγνοια, στην πλάνη και τις αυταπάτες και συγκροτούν την πολιτική κοινωνία εκείνης της εποχής. Είναι τελικά οι άνθρωποι εκείνοι που, συνηθισμένοι να ζουν στον σκοτεινό και ψεύτικο κόσμο του σπηλαίου, αδυνατούν να αντικρύσουν τον φωτεινό και αληθινό κόσμο που βρίσκεται έξω από το σπήλαιο. Η ψυχή τους είναι φυλακισμένη στις αισθήσεις του σώματος. Οι δεσμώτες γνωρίζουν μόνο ό,τι ακούν και βλέπουν. Δεν έχουν άμεση αντίληψη του φωτός και των όντων, αλλά εμπιστεύονται απόλυτα τις αισθήσεις τους.</a:t>
            </a:r>
            <a:endParaRPr b="0" lang="en-US" sz="2400" spc="-1" strike="noStrike">
              <a:solidFill>
                <a:srgbClr val="404040"/>
              </a:solidFill>
              <a:latin typeface="Century Gothic"/>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PlaceHolder 1"/>
          <p:cNvSpPr>
            <a:spLocks noGrp="1"/>
          </p:cNvSpPr>
          <p:nvPr>
            <p:ph/>
          </p:nvPr>
        </p:nvSpPr>
        <p:spPr>
          <a:xfrm>
            <a:off x="1267560" y="295200"/>
            <a:ext cx="10797840" cy="6255000"/>
          </a:xfrm>
          <a:prstGeom prst="rect">
            <a:avLst/>
          </a:prstGeom>
          <a:noFill/>
          <a:ln w="0">
            <a:noFill/>
          </a:ln>
        </p:spPr>
        <p:txBody>
          <a:bodyPr anchor="t">
            <a:normAutofit fontScale="89000"/>
          </a:bodyPr>
          <a:p>
            <a:pPr indent="0">
              <a:lnSpc>
                <a:spcPct val="100000"/>
              </a:lnSpc>
              <a:spcBef>
                <a:spcPts val="1001"/>
              </a:spcBef>
              <a:buNone/>
              <a:tabLst>
                <a:tab algn="l" pos="0"/>
              </a:tabLst>
            </a:pPr>
            <a:r>
              <a:rPr b="1" lang="el-GR" sz="2400" spc="-1" strike="noStrike">
                <a:solidFill>
                  <a:srgbClr val="404040"/>
                </a:solidFill>
                <a:latin typeface="Palatino Linotype"/>
              </a:rPr>
              <a:t>Η αλληγορία του σπηλαίου στην πλατωνική πολιτεία</a:t>
            </a:r>
            <a:endParaRPr b="0" lang="en-US" sz="2400" spc="-1" strike="noStrike">
              <a:solidFill>
                <a:srgbClr val="404040"/>
              </a:solidFill>
              <a:latin typeface="Century Gothic"/>
            </a:endParaRPr>
          </a:p>
          <a:p>
            <a:pPr indent="0">
              <a:lnSpc>
                <a:spcPct val="100000"/>
              </a:lnSpc>
              <a:spcBef>
                <a:spcPts val="1001"/>
              </a:spcBef>
              <a:buNone/>
              <a:tabLst>
                <a:tab algn="l" pos="0"/>
              </a:tabLst>
            </a:pPr>
            <a:r>
              <a:rPr b="0" lang="el-GR" sz="2400" spc="-1" strike="noStrike">
                <a:solidFill>
                  <a:srgbClr val="404040"/>
                </a:solidFill>
                <a:latin typeface="Palatino Linotype"/>
              </a:rPr>
              <a:t>	</a:t>
            </a:r>
            <a:r>
              <a:rPr b="0" lang="el-GR" sz="2400" spc="-1" strike="noStrike">
                <a:solidFill>
                  <a:srgbClr val="404040"/>
                </a:solidFill>
                <a:latin typeface="Palatino Linotype"/>
              </a:rPr>
              <a:t>Ο μύθος του σπηλαίου ανήκει στις αλληγορίες, δηλαδή στους μύθους που παρουσιάζουν με μεταφορικό τρόπο αφηρημένες έννοιες. Η αλληγορία δηλαδή είναι ένας εκφραστικός τρόπος με τον οποίο ο συγγραφέας άλλα λέει και άλλα εννοεί. Πρόκειται συνεπώς για συνεχή μεταφορά ή παρομοίωση που χρησιμοποιεί σύμβολα. Όταν, όμως, η παρομοίωση ή μεταφορά δεν περιορίζεται σε μια έννοια ή φράση, αλλά εκτείνεται σε μεγαλύτερο τμήμα του κειμένου ή σε μια ενότητα ή και σε όλο το έργο, όπως συμβαίνει στη δική μας περίπτωση, τότε ονομάζεται αλληγορία.</a:t>
            </a:r>
            <a:endParaRPr b="0" lang="en-US" sz="2400" spc="-1" strike="noStrike">
              <a:solidFill>
                <a:srgbClr val="404040"/>
              </a:solidFill>
              <a:latin typeface="Century Gothic"/>
            </a:endParaRPr>
          </a:p>
          <a:p>
            <a:pPr indent="0">
              <a:lnSpc>
                <a:spcPct val="100000"/>
              </a:lnSpc>
              <a:spcBef>
                <a:spcPts val="1001"/>
              </a:spcBef>
              <a:buNone/>
              <a:tabLst>
                <a:tab algn="l" pos="0"/>
              </a:tabLst>
            </a:pPr>
            <a:r>
              <a:rPr b="0" lang="el-GR" sz="2400" spc="-1" strike="noStrike">
                <a:solidFill>
                  <a:srgbClr val="404040"/>
                </a:solidFill>
                <a:latin typeface="Palatino Linotype"/>
              </a:rPr>
              <a:t>	</a:t>
            </a:r>
            <a:r>
              <a:rPr b="0" lang="el-GR" sz="2400" spc="-1" strike="noStrike">
                <a:solidFill>
                  <a:srgbClr val="404040"/>
                </a:solidFill>
                <a:latin typeface="Palatino Linotype"/>
              </a:rPr>
              <a:t> </a:t>
            </a:r>
            <a:r>
              <a:rPr b="0" lang="el-GR" sz="2400" spc="-1" strike="noStrike">
                <a:solidFill>
                  <a:srgbClr val="404040"/>
                </a:solidFill>
                <a:latin typeface="Palatino Linotype"/>
              </a:rPr>
              <a:t>Ο Πλάτωνας χρησιμοποιεί την αλληγορία:</a:t>
            </a:r>
            <a:endParaRPr b="0" lang="en-US" sz="2400" spc="-1" strike="noStrike">
              <a:solidFill>
                <a:srgbClr val="404040"/>
              </a:solidFill>
              <a:latin typeface="Century Gothic"/>
            </a:endParaRPr>
          </a:p>
          <a:p>
            <a:pPr marL="329760" indent="-329760">
              <a:lnSpc>
                <a:spcPct val="100000"/>
              </a:lnSpc>
              <a:spcBef>
                <a:spcPts val="1001"/>
              </a:spcBef>
              <a:buClr>
                <a:srgbClr val="e78712"/>
              </a:buClr>
              <a:buFont typeface="Wingdings 3" charset="2"/>
              <a:buChar char=""/>
              <a:tabLst>
                <a:tab algn="l" pos="0"/>
              </a:tabLst>
            </a:pPr>
            <a:r>
              <a:rPr b="0" lang="el-GR" sz="2400" spc="-1" strike="noStrike">
                <a:solidFill>
                  <a:srgbClr val="404040"/>
                </a:solidFill>
                <a:latin typeface="Palatino Linotype"/>
              </a:rPr>
              <a:t>για να συγκεκριμενοποιήσει και να κάνει πιο κατανοητές τις δύσκολες και αφηρημένες φιλοσοφικές έννοιες, για να κερδίσει την προσοχή και το ενδιαφέρον του αναγνώστη</a:t>
            </a:r>
            <a:endParaRPr b="0" lang="en-US" sz="2400" spc="-1" strike="noStrike">
              <a:solidFill>
                <a:srgbClr val="404040"/>
              </a:solidFill>
              <a:latin typeface="Century Gothic"/>
            </a:endParaRPr>
          </a:p>
          <a:p>
            <a:pPr marL="329760" indent="-329760">
              <a:lnSpc>
                <a:spcPct val="100000"/>
              </a:lnSpc>
              <a:spcBef>
                <a:spcPts val="1001"/>
              </a:spcBef>
              <a:buClr>
                <a:srgbClr val="e78712"/>
              </a:buClr>
              <a:buFont typeface="Wingdings 3" charset="2"/>
              <a:buChar char=""/>
              <a:tabLst>
                <a:tab algn="l" pos="0"/>
              </a:tabLst>
            </a:pPr>
            <a:r>
              <a:rPr b="0" lang="el-GR" sz="2400" spc="-1" strike="noStrike">
                <a:solidFill>
                  <a:srgbClr val="404040"/>
                </a:solidFill>
                <a:latin typeface="Palatino Linotype"/>
              </a:rPr>
              <a:t>για να θεμελιώσει πιο εύκολα απόψεις που δεν μπορούν να στηριχθούν με τη διαλεκτική ή την αυστηρή φιλοσοφική απόδειξη</a:t>
            </a:r>
            <a:endParaRPr b="0" lang="en-US" sz="2400" spc="-1" strike="noStrike">
              <a:solidFill>
                <a:srgbClr val="404040"/>
              </a:solidFill>
              <a:latin typeface="Century Gothic"/>
            </a:endParaRPr>
          </a:p>
          <a:p>
            <a:pPr marL="329760" indent="-329760">
              <a:lnSpc>
                <a:spcPct val="100000"/>
              </a:lnSpc>
              <a:spcBef>
                <a:spcPts val="1001"/>
              </a:spcBef>
              <a:buClr>
                <a:srgbClr val="e78712"/>
              </a:buClr>
              <a:buFont typeface="Wingdings 3" charset="2"/>
              <a:buChar char=""/>
              <a:tabLst>
                <a:tab algn="l" pos="0"/>
              </a:tabLst>
            </a:pPr>
            <a:r>
              <a:rPr b="0" lang="el-GR" sz="2400" spc="-1" strike="noStrike">
                <a:solidFill>
                  <a:srgbClr val="404040"/>
                </a:solidFill>
                <a:latin typeface="Palatino Linotype"/>
              </a:rPr>
              <a:t>για να δείξει με έναν αναλογικό συλλογισμό πώς βλέπει τον κόσμο και όχι για να αιτιολογήσει την κατάσταση του κόσμου.</a:t>
            </a:r>
            <a:endParaRPr b="0" lang="en-US" sz="2400" spc="-1" strike="noStrike">
              <a:solidFill>
                <a:srgbClr val="404040"/>
              </a:solidFill>
              <a:latin typeface="Century Gothic"/>
            </a:endParaRPr>
          </a:p>
          <a:p>
            <a:pPr indent="0">
              <a:lnSpc>
                <a:spcPct val="100000"/>
              </a:lnSpc>
              <a:spcBef>
                <a:spcPts val="1001"/>
              </a:spcBef>
              <a:buNone/>
              <a:tabLst>
                <a:tab algn="l" pos="0"/>
              </a:tabLst>
            </a:pPr>
            <a:endParaRPr b="0" lang="en-US" sz="2400" spc="-1" strike="noStrike">
              <a:solidFill>
                <a:srgbClr val="404040"/>
              </a:solidFill>
              <a:latin typeface="Century Gothic"/>
            </a:endParaRPr>
          </a:p>
          <a:p>
            <a:pPr indent="0">
              <a:lnSpc>
                <a:spcPct val="100000"/>
              </a:lnSpc>
              <a:spcBef>
                <a:spcPts val="1001"/>
              </a:spcBef>
              <a:buNone/>
              <a:tabLst>
                <a:tab algn="l" pos="0"/>
              </a:tabLst>
            </a:pPr>
            <a:endParaRPr b="0" lang="en-US" sz="2400" spc="-1" strike="noStrike">
              <a:solidFill>
                <a:srgbClr val="404040"/>
              </a:solidFill>
              <a:latin typeface="Century Gothic"/>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PlaceHolder 1"/>
          <p:cNvSpPr>
            <a:spLocks noGrp="1"/>
          </p:cNvSpPr>
          <p:nvPr>
            <p:ph/>
          </p:nvPr>
        </p:nvSpPr>
        <p:spPr>
          <a:xfrm>
            <a:off x="1533600" y="225720"/>
            <a:ext cx="9621720" cy="6220440"/>
          </a:xfrm>
          <a:prstGeom prst="rect">
            <a:avLst/>
          </a:prstGeom>
          <a:noFill/>
          <a:ln w="0">
            <a:noFill/>
          </a:ln>
        </p:spPr>
        <p:txBody>
          <a:bodyPr anchor="t">
            <a:normAutofit fontScale="91000"/>
          </a:bodyPr>
          <a:p>
            <a:pPr indent="0">
              <a:lnSpc>
                <a:spcPct val="100000"/>
              </a:lnSpc>
              <a:spcBef>
                <a:spcPts val="1001"/>
              </a:spcBef>
              <a:buNone/>
              <a:tabLst>
                <a:tab algn="l" pos="0"/>
              </a:tabLst>
            </a:pPr>
            <a:r>
              <a:rPr b="0" lang="el-GR" sz="2400" spc="-1" strike="noStrike">
                <a:solidFill>
                  <a:srgbClr val="404040"/>
                </a:solidFill>
                <a:latin typeface="Palatino Linotype"/>
              </a:rPr>
              <a:t>Η αλληγορία του σπηλαίου αναφέρεται:</a:t>
            </a:r>
            <a:endParaRPr b="0" lang="en-US" sz="2400" spc="-1" strike="noStrike">
              <a:solidFill>
                <a:srgbClr val="404040"/>
              </a:solidFill>
              <a:latin typeface="Century Gothic"/>
            </a:endParaRPr>
          </a:p>
          <a:p>
            <a:pPr marL="312120" indent="-312120">
              <a:lnSpc>
                <a:spcPct val="100000"/>
              </a:lnSpc>
              <a:spcBef>
                <a:spcPts val="1001"/>
              </a:spcBef>
              <a:buClr>
                <a:srgbClr val="e78712"/>
              </a:buClr>
              <a:buFont typeface="Wingdings 3" charset="2"/>
              <a:buChar char=""/>
              <a:tabLst>
                <a:tab algn="l" pos="0"/>
              </a:tabLst>
            </a:pPr>
            <a:r>
              <a:rPr b="0" lang="el-GR" sz="2400" spc="-1" strike="noStrike">
                <a:solidFill>
                  <a:srgbClr val="404040"/>
                </a:solidFill>
                <a:latin typeface="Palatino Linotype"/>
              </a:rPr>
              <a:t>στην επίδραση που ασκεί η παιδεία στην ανθρώπινη φύση</a:t>
            </a:r>
            <a:endParaRPr b="0" lang="en-US" sz="2400" spc="-1" strike="noStrike">
              <a:solidFill>
                <a:srgbClr val="404040"/>
              </a:solidFill>
              <a:latin typeface="Century Gothic"/>
            </a:endParaRPr>
          </a:p>
          <a:p>
            <a:pPr marL="312120" indent="-312120">
              <a:lnSpc>
                <a:spcPct val="100000"/>
              </a:lnSpc>
              <a:spcBef>
                <a:spcPts val="1001"/>
              </a:spcBef>
              <a:buClr>
                <a:srgbClr val="e78712"/>
              </a:buClr>
              <a:buFont typeface="Wingdings 3" charset="2"/>
              <a:buChar char=""/>
              <a:tabLst>
                <a:tab algn="l" pos="0"/>
              </a:tabLst>
            </a:pPr>
            <a:r>
              <a:rPr b="0" lang="el-GR" sz="2400" spc="-1" strike="noStrike">
                <a:solidFill>
                  <a:srgbClr val="404040"/>
                </a:solidFill>
                <a:latin typeface="Palatino Linotype"/>
              </a:rPr>
              <a:t>στην υποχρέωση που έχει ο ορθώς πεπαιδευμένος, δηλαδή ο φιλόσοφος, να φωτίσει τους συνανθρώπους του</a:t>
            </a:r>
            <a:endParaRPr b="0" lang="en-US" sz="2400" spc="-1" strike="noStrike">
              <a:solidFill>
                <a:srgbClr val="404040"/>
              </a:solidFill>
              <a:latin typeface="Century Gothic"/>
            </a:endParaRPr>
          </a:p>
          <a:p>
            <a:pPr marL="312120" indent="-312120">
              <a:lnSpc>
                <a:spcPct val="100000"/>
              </a:lnSpc>
              <a:spcBef>
                <a:spcPts val="1001"/>
              </a:spcBef>
              <a:buClr>
                <a:srgbClr val="e78712"/>
              </a:buClr>
              <a:buFont typeface="Wingdings 3" charset="2"/>
              <a:buChar char=""/>
              <a:tabLst>
                <a:tab algn="l" pos="0"/>
              </a:tabLst>
            </a:pPr>
            <a:r>
              <a:rPr b="0" lang="el-GR" sz="2400" spc="-1" strike="noStrike">
                <a:solidFill>
                  <a:srgbClr val="404040"/>
                </a:solidFill>
                <a:latin typeface="Palatino Linotype"/>
              </a:rPr>
              <a:t>στην αντίθεση ανάμεσα στον κόσμο που συλλαμβάνουμε με τις αισθήσεις μας και στον κόσμο της νόησης.</a:t>
            </a:r>
            <a:endParaRPr b="0" lang="en-US" sz="2400" spc="-1" strike="noStrike">
              <a:solidFill>
                <a:srgbClr val="404040"/>
              </a:solidFill>
              <a:latin typeface="Century Gothic"/>
            </a:endParaRPr>
          </a:p>
          <a:p>
            <a:pPr indent="0">
              <a:lnSpc>
                <a:spcPct val="100000"/>
              </a:lnSpc>
              <a:spcBef>
                <a:spcPts val="1001"/>
              </a:spcBef>
              <a:buNone/>
              <a:tabLst>
                <a:tab algn="l" pos="0"/>
              </a:tabLst>
            </a:pPr>
            <a:r>
              <a:rPr b="0" lang="el-GR" sz="2400" spc="-1" strike="noStrike">
                <a:solidFill>
                  <a:srgbClr val="404040"/>
                </a:solidFill>
                <a:latin typeface="Palatino Linotype"/>
              </a:rPr>
              <a:t>	</a:t>
            </a:r>
            <a:r>
              <a:rPr b="0" lang="el-GR" sz="2400" spc="-1" strike="noStrike">
                <a:solidFill>
                  <a:srgbClr val="404040"/>
                </a:solidFill>
                <a:latin typeface="Palatino Linotype"/>
              </a:rPr>
              <a:t>Ο Σωκράτης περιγράφει τη γνωσιολογική κατάσταση των ανθρώπων, που αρκούνται στην εμπειρία του αισθητού κόσμου, την οποία μάλιστα θεωρούν ότι είναι η αληθινή πραγματικότητα. </a:t>
            </a:r>
            <a:r>
              <a:rPr b="0" lang="el-GR" sz="2400" spc="-1" strike="noStrike">
                <a:solidFill>
                  <a:srgbClr val="404040"/>
                </a:solidFill>
                <a:latin typeface="Palatino Linotype"/>
              </a:rPr>
              <a:t>	</a:t>
            </a:r>
            <a:r>
              <a:rPr b="0" lang="el-GR" sz="2400" spc="-1" strike="noStrike">
                <a:solidFill>
                  <a:srgbClr val="404040"/>
                </a:solidFill>
                <a:latin typeface="Palatino Linotype"/>
              </a:rPr>
              <a:t>Ο απελευθερωμένος δεσμώτης είναι προικισμένος από τη φύση άνθρωπος που με την κατάλληλη εκπαίδευση βλέπει την αλήθεια του νοητού κόσμου και επιστρέφοντας στο σπήλαιο αναλαμβάνει να απελευθερώσει και τους υπόλοιπους από τα δεσμά της άγνοιας, της πλάνης και της αυταπάτης. Αναλαμβάνει, δηλαδή, να τους οδηγήσει από την πλάνη και την άγνοια στην αλήθεια και τη γνώση, και από την προσήλωση που δείχνουν στις αισθήσεις στην αναγνώριση της υπεροχής της νόησης.</a:t>
            </a:r>
            <a:endParaRPr b="0" lang="en-US" sz="2400" spc="-1" strike="noStrike">
              <a:solidFill>
                <a:srgbClr val="404040"/>
              </a:solidFill>
              <a:latin typeface="Century Gothic"/>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PlaceHolder 1"/>
          <p:cNvSpPr>
            <a:spLocks noGrp="1"/>
          </p:cNvSpPr>
          <p:nvPr>
            <p:ph/>
          </p:nvPr>
        </p:nvSpPr>
        <p:spPr>
          <a:xfrm>
            <a:off x="1708200" y="246600"/>
            <a:ext cx="10315800" cy="6132960"/>
          </a:xfrm>
          <a:prstGeom prst="rect">
            <a:avLst/>
          </a:prstGeom>
          <a:noFill/>
          <a:ln w="0">
            <a:noFill/>
          </a:ln>
        </p:spPr>
        <p:txBody>
          <a:bodyPr anchor="t">
            <a:normAutofit/>
          </a:bodyPr>
          <a:p>
            <a:pPr indent="0">
              <a:lnSpc>
                <a:spcPct val="100000"/>
              </a:lnSpc>
              <a:spcBef>
                <a:spcPts val="1001"/>
              </a:spcBef>
              <a:buNone/>
              <a:tabLst>
                <a:tab algn="l" pos="0"/>
              </a:tabLst>
            </a:pPr>
            <a:r>
              <a:rPr b="1" lang="el-GR" sz="3200" spc="-1" strike="noStrike">
                <a:solidFill>
                  <a:srgbClr val="ff0000"/>
                </a:solidFill>
                <a:latin typeface="Palatino Linotype"/>
              </a:rPr>
              <a:t>Μετὰ ταῦτα δή, εἶπον, ἀπείκασον τοιούτῳ πάθει τὴν ἡμετέραν φύσιν παιδείας τε πέρι καὶ ἀπαιδευσίας. </a:t>
            </a:r>
            <a:endParaRPr b="0" lang="en-US" sz="3200" spc="-1" strike="noStrike">
              <a:solidFill>
                <a:srgbClr val="404040"/>
              </a:solidFill>
              <a:latin typeface="Century Gothic"/>
            </a:endParaRPr>
          </a:p>
          <a:p>
            <a:pPr indent="0">
              <a:lnSpc>
                <a:spcPct val="100000"/>
              </a:lnSpc>
              <a:spcBef>
                <a:spcPts val="1001"/>
              </a:spcBef>
              <a:buNone/>
              <a:tabLst>
                <a:tab algn="l" pos="0"/>
              </a:tabLst>
            </a:pPr>
            <a:r>
              <a:rPr b="1" lang="el-GR" sz="2400" spc="-1" strike="noStrike">
                <a:solidFill>
                  <a:srgbClr val="000000"/>
                </a:solidFill>
                <a:latin typeface="Palatino Linotype"/>
              </a:rPr>
              <a:t>Μετάφραση</a:t>
            </a:r>
            <a:endParaRPr b="0" lang="en-US" sz="2400" spc="-1" strike="noStrike">
              <a:solidFill>
                <a:srgbClr val="404040"/>
              </a:solidFill>
              <a:latin typeface="Century Gothic"/>
            </a:endParaRPr>
          </a:p>
          <a:p>
            <a:pPr indent="0">
              <a:lnSpc>
                <a:spcPct val="100000"/>
              </a:lnSpc>
              <a:spcBef>
                <a:spcPts val="1001"/>
              </a:spcBef>
              <a:buNone/>
              <a:tabLst>
                <a:tab algn="l" pos="0"/>
              </a:tabLst>
            </a:pPr>
            <a:r>
              <a:rPr b="0" lang="el-GR" sz="2400" spc="-1" strike="noStrike">
                <a:solidFill>
                  <a:srgbClr val="404040"/>
                </a:solidFill>
                <a:latin typeface="Palatino Linotype"/>
              </a:rPr>
              <a:t>Ύστερ’ απ’ αυτά παράστησε τώρα την ανθρώπινη φύση, σχετικά με την παιδεία και την απαιδευσία, με την ακόλουθη εικόνα που θα σου πώ:</a:t>
            </a:r>
            <a:endParaRPr b="0" lang="en-US" sz="2400" spc="-1" strike="noStrike">
              <a:solidFill>
                <a:srgbClr val="404040"/>
              </a:solidFill>
              <a:latin typeface="Century Gothic"/>
            </a:endParaRPr>
          </a:p>
          <a:p>
            <a:pPr indent="0">
              <a:lnSpc>
                <a:spcPct val="100000"/>
              </a:lnSpc>
              <a:spcBef>
                <a:spcPts val="1001"/>
              </a:spcBef>
              <a:buNone/>
              <a:tabLst>
                <a:tab algn="l" pos="0"/>
              </a:tabLst>
            </a:pPr>
            <a:r>
              <a:rPr b="1" lang="el-GR" sz="2400" spc="-1" strike="noStrike">
                <a:solidFill>
                  <a:srgbClr val="000000"/>
                </a:solidFill>
                <a:latin typeface="Palatino Linotype"/>
              </a:rPr>
              <a:t>Μετά ταῦτα:</a:t>
            </a:r>
            <a:endParaRPr b="0" lang="en-US" sz="2400" spc="-1" strike="noStrike">
              <a:solidFill>
                <a:srgbClr val="404040"/>
              </a:solidFill>
              <a:latin typeface="Century Gothic"/>
            </a:endParaRPr>
          </a:p>
          <a:p>
            <a:pPr indent="0">
              <a:lnSpc>
                <a:spcPct val="100000"/>
              </a:lnSpc>
              <a:spcBef>
                <a:spcPts val="1001"/>
              </a:spcBef>
              <a:buNone/>
              <a:tabLst>
                <a:tab algn="l" pos="0"/>
              </a:tabLst>
            </a:pPr>
            <a:r>
              <a:rPr b="0" lang="el-GR" sz="2400" spc="-1" strike="noStrike">
                <a:solidFill>
                  <a:srgbClr val="000000"/>
                </a:solidFill>
                <a:latin typeface="Palatino Linotype"/>
              </a:rPr>
              <a:t>Με τη φράση αυτή ο Σωκράτης αναφέρεται στα θέματα που είχαν ήδη συζητηθεί και αφορούσαν τους φύλακες και τους άρχοντες ακόμα και τις γυναίκες και τα παιδιά, το αισθητό και το νοητό ως αντικείμενο της γνώσης, και τους αληθινούς φιλοσόφους, των οποίων η εκπαίδευση πρέπει να αποβλέπει στην ιδέα του αγαθού. Σχετική με το θέμα της γνώσης είναι η </a:t>
            </a:r>
            <a:r>
              <a:rPr b="1" lang="el-GR" sz="2400" spc="-1" strike="noStrike">
                <a:solidFill>
                  <a:srgbClr val="000000"/>
                </a:solidFill>
                <a:latin typeface="Palatino Linotype"/>
              </a:rPr>
              <a:t>παιδεία</a:t>
            </a:r>
            <a:r>
              <a:rPr b="0" lang="el-GR" sz="2400" spc="-1" strike="noStrike">
                <a:solidFill>
                  <a:srgbClr val="000000"/>
                </a:solidFill>
                <a:latin typeface="Palatino Linotype"/>
              </a:rPr>
              <a:t>, στην οποία ο Σωκράτης θα αναφερθεί με την αλληγορία του σπηλαίου.</a:t>
            </a:r>
            <a:endParaRPr b="0" lang="en-US" sz="2400" spc="-1" strike="noStrike">
              <a:solidFill>
                <a:srgbClr val="404040"/>
              </a:solidFill>
              <a:latin typeface="Century Gothic"/>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PlaceHolder 1"/>
          <p:cNvSpPr>
            <a:spLocks noGrp="1"/>
          </p:cNvSpPr>
          <p:nvPr>
            <p:ph/>
          </p:nvPr>
        </p:nvSpPr>
        <p:spPr>
          <a:xfrm>
            <a:off x="1687320" y="230040"/>
            <a:ext cx="10220400" cy="6365880"/>
          </a:xfrm>
          <a:prstGeom prst="rect">
            <a:avLst/>
          </a:prstGeom>
          <a:noFill/>
          <a:ln w="0">
            <a:noFill/>
          </a:ln>
        </p:spPr>
        <p:txBody>
          <a:bodyPr anchor="t">
            <a:normAutofit fontScale="95000"/>
          </a:bodyPr>
          <a:p>
            <a:pPr indent="0">
              <a:lnSpc>
                <a:spcPct val="100000"/>
              </a:lnSpc>
              <a:spcBef>
                <a:spcPts val="1001"/>
              </a:spcBef>
              <a:buNone/>
              <a:tabLst>
                <a:tab algn="l" pos="0"/>
              </a:tabLst>
            </a:pPr>
            <a:r>
              <a:rPr b="1" lang="el-GR" sz="2400" spc="-1" strike="noStrike">
                <a:solidFill>
                  <a:srgbClr val="404040"/>
                </a:solidFill>
                <a:latin typeface="Palatino Linotype"/>
              </a:rPr>
              <a:t>ἀπείκασον:</a:t>
            </a:r>
            <a:r>
              <a:rPr b="0" lang="el-GR" sz="2400" spc="-1" strike="noStrike">
                <a:solidFill>
                  <a:srgbClr val="404040"/>
                </a:solidFill>
                <a:latin typeface="Palatino Linotype"/>
              </a:rPr>
              <a:t> &lt; ἀπεικάζω=απεικονίζω, παρουσιάζω μέσα από μια παραβολή.</a:t>
            </a:r>
            <a:endParaRPr b="0" lang="en-US" sz="2400" spc="-1" strike="noStrike">
              <a:solidFill>
                <a:srgbClr val="404040"/>
              </a:solidFill>
              <a:latin typeface="Century Gothic"/>
            </a:endParaRPr>
          </a:p>
          <a:p>
            <a:pPr indent="0">
              <a:lnSpc>
                <a:spcPct val="100000"/>
              </a:lnSpc>
              <a:spcBef>
                <a:spcPts val="1001"/>
              </a:spcBef>
              <a:buNone/>
              <a:tabLst>
                <a:tab algn="l" pos="0"/>
              </a:tabLst>
            </a:pPr>
            <a:r>
              <a:rPr b="0" lang="el-GR" sz="2400" spc="-1" strike="noStrike">
                <a:solidFill>
                  <a:srgbClr val="404040"/>
                </a:solidFill>
                <a:latin typeface="Palatino Linotype"/>
              </a:rPr>
              <a:t>Με το ρήμα ο Σωκράτης μάς εισάγει στην παρομοίωση του σπηλαίου, με την οποία παρομοιάζει τον κόσμο με σπηλιά και τους ανθρώπους με δεσμώτες. Η χρήση του συγκεκριμένου ρήματος στην αρχή της αφήγησης, σημαίνει ότι θα αρχίσει ένας λόγος αλληγορικός. Μια αλληγορία συνεπάγεται ότι όσα λέγονται έχουν και ένα άλλο επίπεδο σημασιών, ότι οι λέξεις, οι έννοιες και οι περιγραφές έχουν πέρα από την κυριολεκτική τους και μια συμβολική σημασία.</a:t>
            </a:r>
            <a:endParaRPr b="0" lang="en-US" sz="2400" spc="-1" strike="noStrike">
              <a:solidFill>
                <a:srgbClr val="404040"/>
              </a:solidFill>
              <a:latin typeface="Century Gothic"/>
            </a:endParaRPr>
          </a:p>
          <a:p>
            <a:pPr indent="0">
              <a:lnSpc>
                <a:spcPct val="100000"/>
              </a:lnSpc>
              <a:spcBef>
                <a:spcPts val="1001"/>
              </a:spcBef>
              <a:buNone/>
              <a:tabLst>
                <a:tab algn="l" pos="0"/>
              </a:tabLst>
            </a:pPr>
            <a:r>
              <a:rPr b="0" lang="el-GR" sz="2400" spc="-1" strike="noStrike">
                <a:solidFill>
                  <a:srgbClr val="404040"/>
                </a:solidFill>
                <a:latin typeface="Palatino Linotype"/>
              </a:rPr>
              <a:t>Ο Σωκράτης θέλοντας να διασαφηνίσει με παραστατικό τρόπο τις απόψεις του ακόμα ζητά από τον συνομιλητή του να ενεργοποιήσει τη φαντασία του και να παραστήσει την ανθρώπινη φύση με την εικόνα του σπηλαίου που πλάθει στη συνέχεια. Με την αλληγορία του σπηλαίου ο Σωκράτης παρουσιάζει:</a:t>
            </a:r>
            <a:endParaRPr b="0" lang="en-US" sz="2400" spc="-1" strike="noStrike">
              <a:solidFill>
                <a:srgbClr val="404040"/>
              </a:solidFill>
              <a:latin typeface="Century Gothic"/>
            </a:endParaRPr>
          </a:p>
          <a:p>
            <a:pPr marL="325800" indent="-325800">
              <a:lnSpc>
                <a:spcPct val="100000"/>
              </a:lnSpc>
              <a:spcBef>
                <a:spcPts val="1001"/>
              </a:spcBef>
              <a:buClr>
                <a:srgbClr val="e78712"/>
              </a:buClr>
              <a:buFont typeface="Wingdings 3" charset="2"/>
              <a:buChar char=""/>
              <a:tabLst>
                <a:tab algn="l" pos="0"/>
              </a:tabLst>
            </a:pPr>
            <a:r>
              <a:rPr b="0" lang="el-GR" sz="2400" spc="-1" strike="noStrike">
                <a:solidFill>
                  <a:srgbClr val="404040"/>
                </a:solidFill>
                <a:latin typeface="Palatino Linotype"/>
              </a:rPr>
              <a:t>την κατάσταση του απαίδευτου ανθρώπου, αυτού που δεν γνωρίζει την αλήθεια και περιορίζεται στη γνώμη για τις σκιές των πραγματικών όντων</a:t>
            </a:r>
            <a:endParaRPr b="0" lang="en-US" sz="2400" spc="-1" strike="noStrike">
              <a:solidFill>
                <a:srgbClr val="404040"/>
              </a:solidFill>
              <a:latin typeface="Century Gothic"/>
            </a:endParaRPr>
          </a:p>
          <a:p>
            <a:pPr indent="0">
              <a:lnSpc>
                <a:spcPct val="100000"/>
              </a:lnSpc>
              <a:spcBef>
                <a:spcPts val="1001"/>
              </a:spcBef>
              <a:buNone/>
              <a:tabLst>
                <a:tab algn="l" pos="0"/>
              </a:tabLst>
            </a:pPr>
            <a:endParaRPr b="0" lang="en-US" sz="2400" spc="-1" strike="noStrike">
              <a:solidFill>
                <a:srgbClr val="404040"/>
              </a:solidFill>
              <a:latin typeface="Century Gothic"/>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PlaceHolder 1"/>
          <p:cNvSpPr>
            <a:spLocks noGrp="1"/>
          </p:cNvSpPr>
          <p:nvPr>
            <p:ph/>
          </p:nvPr>
        </p:nvSpPr>
        <p:spPr>
          <a:xfrm>
            <a:off x="1645920" y="224280"/>
            <a:ext cx="10456920" cy="5490360"/>
          </a:xfrm>
          <a:prstGeom prst="rect">
            <a:avLst/>
          </a:prstGeom>
          <a:noFill/>
          <a:ln w="0">
            <a:noFill/>
          </a:ln>
        </p:spPr>
        <p:txBody>
          <a:bodyPr anchor="t">
            <a:normAutofit/>
          </a:bodyPr>
          <a:p>
            <a:pPr marL="343080" indent="-343080">
              <a:lnSpc>
                <a:spcPct val="100000"/>
              </a:lnSpc>
              <a:spcBef>
                <a:spcPts val="1001"/>
              </a:spcBef>
              <a:buClr>
                <a:srgbClr val="e78712"/>
              </a:buClr>
              <a:buFont typeface="Wingdings 3" charset="2"/>
              <a:buChar char=""/>
            </a:pPr>
            <a:r>
              <a:rPr b="0" lang="el-GR" sz="2400" spc="-1" strike="noStrike">
                <a:solidFill>
                  <a:srgbClr val="404040"/>
                </a:solidFill>
                <a:latin typeface="Palatino Linotype"/>
              </a:rPr>
              <a:t>Την κατάσταση του ανθρώπου που με την παιδεία φτάνει στην αλήθεια, στη γνώση των ιδεών και στην ενατένιση του αγαθού.</a:t>
            </a:r>
            <a:endParaRPr b="0" lang="en-US" sz="2400" spc="-1" strike="noStrike">
              <a:solidFill>
                <a:srgbClr val="404040"/>
              </a:solidFill>
              <a:latin typeface="Century Gothic"/>
            </a:endParaRPr>
          </a:p>
          <a:p>
            <a:pPr indent="0">
              <a:lnSpc>
                <a:spcPct val="100000"/>
              </a:lnSpc>
              <a:spcBef>
                <a:spcPts val="1001"/>
              </a:spcBef>
              <a:buNone/>
              <a:tabLst>
                <a:tab algn="l" pos="0"/>
              </a:tabLst>
            </a:pPr>
            <a:r>
              <a:rPr b="0" lang="el-GR" sz="2400" spc="-1" strike="noStrike">
                <a:solidFill>
                  <a:srgbClr val="404040"/>
                </a:solidFill>
                <a:latin typeface="Palatino Linotype"/>
              </a:rPr>
              <a:t>Η πορεία από την απαιδευσία στη γνώση παρομοιάζεται με το ανέβασμα των δεσμωτών από το βάθος του σπηλαίου στην έξοδο, στο νοητό κόσμο. Το ανέβασμα αυτό συμβολίζει την ανοδική πορεία της ψυχής, που δεν προσφέρει μόνο γνώσεις, αλλά ταυτόχρονα μεταπλάθει τον άνθρωπο και τον μορφοποιεί.</a:t>
            </a:r>
            <a:endParaRPr b="0" lang="en-US" sz="2400" spc="-1" strike="noStrike">
              <a:solidFill>
                <a:srgbClr val="404040"/>
              </a:solidFill>
              <a:latin typeface="Century Gothic"/>
            </a:endParaRPr>
          </a:p>
          <a:p>
            <a:pPr indent="0">
              <a:lnSpc>
                <a:spcPct val="100000"/>
              </a:lnSpc>
              <a:spcBef>
                <a:spcPts val="1001"/>
              </a:spcBef>
              <a:buNone/>
              <a:tabLst>
                <a:tab algn="l" pos="0"/>
              </a:tabLst>
            </a:pPr>
            <a:r>
              <a:rPr b="1" lang="el-GR" sz="2400" spc="-1" strike="noStrike">
                <a:solidFill>
                  <a:srgbClr val="000000"/>
                </a:solidFill>
                <a:latin typeface="Palatino Linotype"/>
              </a:rPr>
              <a:t>τὴν ἡμετέραν φύσιν παιδείας τε πέρι καὶ ἀπαιδευσίας:</a:t>
            </a:r>
            <a:endParaRPr b="0" lang="en-US" sz="2400" spc="-1" strike="noStrike">
              <a:solidFill>
                <a:srgbClr val="404040"/>
              </a:solidFill>
              <a:latin typeface="Century Gothic"/>
            </a:endParaRPr>
          </a:p>
          <a:p>
            <a:pPr indent="0">
              <a:lnSpc>
                <a:spcPct val="100000"/>
              </a:lnSpc>
              <a:spcBef>
                <a:spcPts val="1001"/>
              </a:spcBef>
              <a:buNone/>
              <a:tabLst>
                <a:tab algn="l" pos="0"/>
              </a:tabLst>
            </a:pPr>
            <a:r>
              <a:rPr b="0" lang="el-GR" sz="2400" spc="-1" strike="noStrike">
                <a:solidFill>
                  <a:srgbClr val="000000"/>
                </a:solidFill>
                <a:latin typeface="Palatino Linotype"/>
              </a:rPr>
              <a:t>Η αλληγορία του σπηλαίου αναφέρεται στην επίδραση που ασκεί η παιδεία στην ανθρώπινη φύση, στην υποχρέωση που έχει ο ορθώς πεπαιδευμένος, δηλαδή ο φιλόσοφος, να φωτίσει τους συνανθρώπους του, αλλά και γενικότερα στην αντίθεση ανάμεσα στον κόσμο που συλλαμβάνουμε με τις αισθήσεις μας και στον κόσμο της νόησης.</a:t>
            </a:r>
            <a:endParaRPr b="0" lang="en-US" sz="2400" spc="-1" strike="noStrike">
              <a:solidFill>
                <a:srgbClr val="404040"/>
              </a:solidFill>
              <a:latin typeface="Century Gothic"/>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6" name="PlaceHolder 1"/>
          <p:cNvSpPr>
            <a:spLocks noGrp="1"/>
          </p:cNvSpPr>
          <p:nvPr>
            <p:ph/>
          </p:nvPr>
        </p:nvSpPr>
        <p:spPr>
          <a:xfrm>
            <a:off x="519480" y="236880"/>
            <a:ext cx="11571120" cy="6491880"/>
          </a:xfrm>
          <a:prstGeom prst="rect">
            <a:avLst/>
          </a:prstGeom>
          <a:noFill/>
          <a:ln w="0">
            <a:noFill/>
          </a:ln>
        </p:spPr>
        <p:txBody>
          <a:bodyPr anchor="t">
            <a:normAutofit fontScale="85000"/>
          </a:bodyPr>
          <a:p>
            <a:pPr indent="0">
              <a:lnSpc>
                <a:spcPct val="100000"/>
              </a:lnSpc>
              <a:spcBef>
                <a:spcPts val="1001"/>
              </a:spcBef>
              <a:buNone/>
              <a:tabLst>
                <a:tab algn="l" pos="0"/>
              </a:tabLst>
            </a:pPr>
            <a:r>
              <a:rPr b="1" lang="el-GR" sz="2400" spc="-1" strike="noStrike">
                <a:solidFill>
                  <a:srgbClr val="ff0000"/>
                </a:solidFill>
                <a:latin typeface="Palatino Linotype"/>
              </a:rPr>
              <a:t>Ἰδὲ γὰρ ἀνθρώπους οἷον ἐν καταγείῳ οἰκήσει σπηλαιώδει, ἀναπεπταμένην πρὸς τὸ φῶς τὴν εἴσοδον ἐχούσῃ μακρὰν παρὰ πᾶν τὸ σπήλαιον, ἐν ταύτῃ ἐκ παίδων ὄντας ἐν δεσμοῖς καὶ τὰ σκέλη καὶ τοὺς αὐχένας, ὥστε μένειν τε αὐτοὺς εἴς τε τὸ πρόσθεν μόνον ὁρᾶν, κύκλῳ δὲ τὰς κεφαλὰς ὑπὸ τοῦ δεσμοῦ ἀδυνάτους περιάγειν, φῶς δὲ αὐτοῖς πυρὸς ἄνωθεν καὶ πόρρωθεν καόμενον ὄπισθεν αὐτῶν, μεταξὺ δὲ τοῦ πυρὸς καὶ τῶν δεσμωτῶν ἐπάνω ὁδόν, παρ’ ἣν ἰδὲ τειχίον παρῳκοδομημένον, ὥσπερ τοῖς θαυματοποιοῖς πρὸ τῶν ἀνθρώπων πρόκειται τὰ παραφράγματα, ὑπὲρ ὧν τὰ θαύματα δεικνύασιν. </a:t>
            </a:r>
            <a:endParaRPr b="0" lang="en-US" sz="2400" spc="-1" strike="noStrike">
              <a:solidFill>
                <a:srgbClr val="404040"/>
              </a:solidFill>
              <a:latin typeface="Century Gothic"/>
            </a:endParaRPr>
          </a:p>
          <a:p>
            <a:pPr indent="0">
              <a:lnSpc>
                <a:spcPct val="100000"/>
              </a:lnSpc>
              <a:spcBef>
                <a:spcPts val="1001"/>
              </a:spcBef>
              <a:buNone/>
              <a:tabLst>
                <a:tab algn="l" pos="0"/>
              </a:tabLst>
            </a:pPr>
            <a:r>
              <a:rPr b="1" lang="el-GR" sz="2400" spc="-1" strike="noStrike">
                <a:solidFill>
                  <a:srgbClr val="000000"/>
                </a:solidFill>
                <a:latin typeface="Palatino Linotype"/>
              </a:rPr>
              <a:t>Μετάφραση</a:t>
            </a:r>
            <a:endParaRPr b="0" lang="en-US" sz="2400" spc="-1" strike="noStrike">
              <a:solidFill>
                <a:srgbClr val="404040"/>
              </a:solidFill>
              <a:latin typeface="Century Gothic"/>
            </a:endParaRPr>
          </a:p>
          <a:p>
            <a:pPr indent="0">
              <a:lnSpc>
                <a:spcPct val="100000"/>
              </a:lnSpc>
              <a:spcBef>
                <a:spcPts val="1001"/>
              </a:spcBef>
              <a:buNone/>
              <a:tabLst>
                <a:tab algn="l" pos="0"/>
              </a:tabLst>
            </a:pPr>
            <a:r>
              <a:rPr b="0" lang="el-GR" sz="2600" spc="-1" strike="noStrike">
                <a:solidFill>
                  <a:srgbClr val="404040"/>
                </a:solidFill>
                <a:latin typeface="Palatino Linotype"/>
              </a:rPr>
              <a:t>Φαντάσου σαν μέσα σ’ ένα σπήλαιο κάτω από τη γη, που να έχει την είσοδό του ανοιγμένη προς το φως σ’ όλο το μάκρος της ανθρώπους που από παιδιά να βρίσκονται εκεί μέσα αλυσοδεμένοι από τα πόδια και τον τράχηλο, με τρόπο που να μένουν πάντα στην ίδια θέση και μόνο εμπρός τους να βλέπουν, χωρίς να μπορούν να στρέψουν γύρω την κεφαλή τους εξ αιτίας των δεσμών τους. Και από πίσω σε αρκετή απόσταση και υψηλότερά τους να υπάρχει αναμμένη φωτιά, που το φως της να έρχεται ως αυτούς και ανάμεσα στη φωτιά και τους δεσμώτες ένας δρόμος προς τα επάνω. Και πλάι στο δρόμο φαντάσου ακόμα παράλληλά του χτισμένο ένα μακρύ τοιχάκι σαν εκείνα τα διαφράγματα που έχουν βαλμένα οι θαυματοποιοί εμπρός από τους ανθρώπους και τους δείχνουν πάνω από κει τις ταχυδακτυλουργίες των.</a:t>
            </a:r>
            <a:endParaRPr b="0" lang="en-US" sz="2600" spc="-1" strike="noStrike">
              <a:solidFill>
                <a:srgbClr val="404040"/>
              </a:solidFill>
              <a:latin typeface="Century Gothic"/>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47" name="Θέση περιεχομένου 4" descr="Εικόνα που περιέχει ζωγραφική, τέχνη, οπτικές τέχνες, κορνίζα&#10;&#10;Περιγραφή που δημιουργήθηκε αυτόματα"/>
          <p:cNvPicPr/>
          <p:nvPr/>
        </p:nvPicPr>
        <p:blipFill>
          <a:blip r:embed="rId1"/>
          <a:stretch/>
        </p:blipFill>
        <p:spPr>
          <a:xfrm>
            <a:off x="1704240" y="216000"/>
            <a:ext cx="9405360" cy="628416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Θρόισμα">
  <a:themeElements>
    <a:clrScheme name="Wisp">
      <a:dk1>
        <a:srgbClr val="000000"/>
      </a:dk1>
      <a:lt1>
        <a:srgbClr val="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Θρόισμα">
  <a:themeElements>
    <a:clrScheme name="Wisp">
      <a:dk1>
        <a:srgbClr val="000000"/>
      </a:dk1>
      <a:lt1>
        <a:srgbClr val="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Wisp</Template>
  <TotalTime>188</TotalTime>
  <Application>LibreOffice/7.4.6.2$Windows_X86_64 LibreOffice_project/5b1f5509c2decdade7fda905e3e1429a67acd63d</Application>
  <AppVersion>15.0000</AppVersion>
  <Words>3204</Words>
  <Paragraphs>85</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2024-12-13T19:30:12Z</dcterms:created>
  <dc:creator>Μαριαννα Κουρτεση</dc:creator>
  <dc:description/>
  <dc:language>el-GR</dc:language>
  <cp:lastModifiedBy/>
  <dcterms:modified xsi:type="dcterms:W3CDTF">2024-12-18T10:39:16Z</dcterms:modified>
  <cp:revision>4</cp:revision>
  <dc:subject/>
  <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Ευρεία οθόνη</vt:lpwstr>
  </property>
  <property fmtid="{D5CDD505-2E9C-101B-9397-08002B2CF9AE}" pid="3" name="Slides">
    <vt:i4>24</vt:i4>
  </property>
</Properties>
</file>