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4660"/>
  </p:normalViewPr>
  <p:slideViewPr>
    <p:cSldViewPr snapToGrid="0">
      <p:cViewPr varScale="1">
        <p:scale>
          <a:sx n="92" d="100"/>
          <a:sy n="92" d="100"/>
        </p:scale>
        <p:origin x="29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Μαριαννα Κουρτεση" userId="c132459e28d848bf" providerId="LiveId" clId="{D9A065F7-9F38-41B4-B82C-DFCE56F559E0}"/>
    <pc:docChg chg="custSel addSld modSld">
      <pc:chgData name="Μαριαννα Κουρτεση" userId="c132459e28d848bf" providerId="LiveId" clId="{D9A065F7-9F38-41B4-B82C-DFCE56F559E0}" dt="2025-01-13T17:12:30.401" v="1601" actId="113"/>
      <pc:docMkLst>
        <pc:docMk/>
      </pc:docMkLst>
      <pc:sldChg chg="modSp mod">
        <pc:chgData name="Μαριαννα Κουρτεση" userId="c132459e28d848bf" providerId="LiveId" clId="{D9A065F7-9F38-41B4-B82C-DFCE56F559E0}" dt="2025-01-13T17:00:29.989" v="1547" actId="255"/>
        <pc:sldMkLst>
          <pc:docMk/>
          <pc:sldMk cId="694826940" sldId="258"/>
        </pc:sldMkLst>
        <pc:spChg chg="mod">
          <ac:chgData name="Μαριαννα Κουρτεση" userId="c132459e28d848bf" providerId="LiveId" clId="{D9A065F7-9F38-41B4-B82C-DFCE56F559E0}" dt="2025-01-13T17:00:29.989" v="1547" actId="255"/>
          <ac:spMkLst>
            <pc:docMk/>
            <pc:sldMk cId="694826940" sldId="258"/>
            <ac:spMk id="3" creationId="{7502A5E9-1E8F-F897-D573-0314FB586285}"/>
          </ac:spMkLst>
        </pc:spChg>
      </pc:sldChg>
      <pc:sldChg chg="modSp mod">
        <pc:chgData name="Μαριαννα Κουρτεση" userId="c132459e28d848bf" providerId="LiveId" clId="{D9A065F7-9F38-41B4-B82C-DFCE56F559E0}" dt="2025-01-13T17:03:09.718" v="1549" actId="113"/>
        <pc:sldMkLst>
          <pc:docMk/>
          <pc:sldMk cId="2424468069" sldId="259"/>
        </pc:sldMkLst>
        <pc:spChg chg="mod">
          <ac:chgData name="Μαριαννα Κουρτεση" userId="c132459e28d848bf" providerId="LiveId" clId="{D9A065F7-9F38-41B4-B82C-DFCE56F559E0}" dt="2025-01-13T17:03:09.718" v="1549" actId="113"/>
          <ac:spMkLst>
            <pc:docMk/>
            <pc:sldMk cId="2424468069" sldId="259"/>
            <ac:spMk id="3" creationId="{B7DD544F-7CFD-3A6E-8AD8-04BB692DAF18}"/>
          </ac:spMkLst>
        </pc:spChg>
      </pc:sldChg>
      <pc:sldChg chg="modSp mod">
        <pc:chgData name="Μαριαννα Κουρτεση" userId="c132459e28d848bf" providerId="LiveId" clId="{D9A065F7-9F38-41B4-B82C-DFCE56F559E0}" dt="2025-01-13T17:05:01.882" v="1579" actId="20577"/>
        <pc:sldMkLst>
          <pc:docMk/>
          <pc:sldMk cId="3977826312" sldId="260"/>
        </pc:sldMkLst>
        <pc:spChg chg="mod">
          <ac:chgData name="Μαριαννα Κουρτεση" userId="c132459e28d848bf" providerId="LiveId" clId="{D9A065F7-9F38-41B4-B82C-DFCE56F559E0}" dt="2025-01-13T17:05:01.882" v="1579" actId="20577"/>
          <ac:spMkLst>
            <pc:docMk/>
            <pc:sldMk cId="3977826312" sldId="260"/>
            <ac:spMk id="3" creationId="{87C5FC17-952D-D763-E3D7-C11B43C31FF1}"/>
          </ac:spMkLst>
        </pc:spChg>
      </pc:sldChg>
      <pc:sldChg chg="modSp mod">
        <pc:chgData name="Μαριαννα Κουρτεση" userId="c132459e28d848bf" providerId="LiveId" clId="{D9A065F7-9F38-41B4-B82C-DFCE56F559E0}" dt="2025-01-13T17:09:48.894" v="1589" actId="113"/>
        <pc:sldMkLst>
          <pc:docMk/>
          <pc:sldMk cId="1153401974" sldId="263"/>
        </pc:sldMkLst>
        <pc:spChg chg="mod">
          <ac:chgData name="Μαριαννα Κουρτεση" userId="c132459e28d848bf" providerId="LiveId" clId="{D9A065F7-9F38-41B4-B82C-DFCE56F559E0}" dt="2025-01-13T17:09:48.894" v="1589" actId="113"/>
          <ac:spMkLst>
            <pc:docMk/>
            <pc:sldMk cId="1153401974" sldId="263"/>
            <ac:spMk id="3" creationId="{AF280A17-5654-16CC-D61C-6401D05CB69E}"/>
          </ac:spMkLst>
        </pc:spChg>
      </pc:sldChg>
      <pc:sldChg chg="modSp mod">
        <pc:chgData name="Μαριαννα Κουρτεση" userId="c132459e28d848bf" providerId="LiveId" clId="{D9A065F7-9F38-41B4-B82C-DFCE56F559E0}" dt="2025-01-13T17:12:30.401" v="1601" actId="113"/>
        <pc:sldMkLst>
          <pc:docMk/>
          <pc:sldMk cId="685040103" sldId="264"/>
        </pc:sldMkLst>
        <pc:spChg chg="mod">
          <ac:chgData name="Μαριαννα Κουρτεση" userId="c132459e28d848bf" providerId="LiveId" clId="{D9A065F7-9F38-41B4-B82C-DFCE56F559E0}" dt="2025-01-13T17:12:30.401" v="1601" actId="113"/>
          <ac:spMkLst>
            <pc:docMk/>
            <pc:sldMk cId="685040103" sldId="264"/>
            <ac:spMk id="3" creationId="{0424A262-FDD7-B4D5-7869-FC41A79FC137}"/>
          </ac:spMkLst>
        </pc:spChg>
      </pc:sldChg>
      <pc:sldChg chg="delSp modSp new mod">
        <pc:chgData name="Μαριαννα Κουρτεση" userId="c132459e28d848bf" providerId="LiveId" clId="{D9A065F7-9F38-41B4-B82C-DFCE56F559E0}" dt="2025-01-13T16:18:40.392" v="152" actId="20577"/>
        <pc:sldMkLst>
          <pc:docMk/>
          <pc:sldMk cId="3744501538" sldId="268"/>
        </pc:sldMkLst>
        <pc:spChg chg="del">
          <ac:chgData name="Μαριαννα Κουρτεση" userId="c132459e28d848bf" providerId="LiveId" clId="{D9A065F7-9F38-41B4-B82C-DFCE56F559E0}" dt="2025-01-13T16:12:25.851" v="1" actId="21"/>
          <ac:spMkLst>
            <pc:docMk/>
            <pc:sldMk cId="3744501538" sldId="268"/>
            <ac:spMk id="2" creationId="{9B7A2C94-F5F5-2590-2310-5906D551364F}"/>
          </ac:spMkLst>
        </pc:spChg>
        <pc:spChg chg="mod">
          <ac:chgData name="Μαριαννα Κουρτεση" userId="c132459e28d848bf" providerId="LiveId" clId="{D9A065F7-9F38-41B4-B82C-DFCE56F559E0}" dt="2025-01-13T16:18:40.392" v="152" actId="20577"/>
          <ac:spMkLst>
            <pc:docMk/>
            <pc:sldMk cId="3744501538" sldId="268"/>
            <ac:spMk id="3" creationId="{30AFBE47-979E-B29F-E821-07C04C1C7B9D}"/>
          </ac:spMkLst>
        </pc:spChg>
      </pc:sldChg>
      <pc:sldChg chg="delSp modSp new mod">
        <pc:chgData name="Μαριαννα Κουρτεση" userId="c132459e28d848bf" providerId="LiveId" clId="{D9A065F7-9F38-41B4-B82C-DFCE56F559E0}" dt="2025-01-13T16:29:29.970" v="452" actId="113"/>
        <pc:sldMkLst>
          <pc:docMk/>
          <pc:sldMk cId="220610296" sldId="269"/>
        </pc:sldMkLst>
        <pc:spChg chg="del">
          <ac:chgData name="Μαριαννα Κουρτεση" userId="c132459e28d848bf" providerId="LiveId" clId="{D9A065F7-9F38-41B4-B82C-DFCE56F559E0}" dt="2025-01-13T16:19:03.574" v="154" actId="21"/>
          <ac:spMkLst>
            <pc:docMk/>
            <pc:sldMk cId="220610296" sldId="269"/>
            <ac:spMk id="2" creationId="{402ADDBE-8C8C-31A4-970C-59AD67C64BF1}"/>
          </ac:spMkLst>
        </pc:spChg>
        <pc:spChg chg="mod">
          <ac:chgData name="Μαριαννα Κουρτεση" userId="c132459e28d848bf" providerId="LiveId" clId="{D9A065F7-9F38-41B4-B82C-DFCE56F559E0}" dt="2025-01-13T16:29:29.970" v="452" actId="113"/>
          <ac:spMkLst>
            <pc:docMk/>
            <pc:sldMk cId="220610296" sldId="269"/>
            <ac:spMk id="3" creationId="{AAF2A908-C910-37AE-B644-A15FBC56279C}"/>
          </ac:spMkLst>
        </pc:spChg>
      </pc:sldChg>
      <pc:sldChg chg="delSp modSp new mod">
        <pc:chgData name="Μαριαννα Κουρτεση" userId="c132459e28d848bf" providerId="LiveId" clId="{D9A065F7-9F38-41B4-B82C-DFCE56F559E0}" dt="2025-01-13T16:33:22.705" v="582" actId="207"/>
        <pc:sldMkLst>
          <pc:docMk/>
          <pc:sldMk cId="763300731" sldId="270"/>
        </pc:sldMkLst>
        <pc:spChg chg="del">
          <ac:chgData name="Μαριαννα Κουρτεση" userId="c132459e28d848bf" providerId="LiveId" clId="{D9A065F7-9F38-41B4-B82C-DFCE56F559E0}" dt="2025-01-13T16:29:42.454" v="454" actId="21"/>
          <ac:spMkLst>
            <pc:docMk/>
            <pc:sldMk cId="763300731" sldId="270"/>
            <ac:spMk id="2" creationId="{CC6151D3-2863-ADD1-858A-5416D1A66F1C}"/>
          </ac:spMkLst>
        </pc:spChg>
        <pc:spChg chg="mod">
          <ac:chgData name="Μαριαννα Κουρτεση" userId="c132459e28d848bf" providerId="LiveId" clId="{D9A065F7-9F38-41B4-B82C-DFCE56F559E0}" dt="2025-01-13T16:33:22.705" v="582" actId="207"/>
          <ac:spMkLst>
            <pc:docMk/>
            <pc:sldMk cId="763300731" sldId="270"/>
            <ac:spMk id="3" creationId="{4A0AEFAB-AA94-AC3E-EC33-2F1635507305}"/>
          </ac:spMkLst>
        </pc:spChg>
      </pc:sldChg>
      <pc:sldChg chg="delSp modSp new mod">
        <pc:chgData name="Μαριαννα Κουρτεση" userId="c132459e28d848bf" providerId="LiveId" clId="{D9A065F7-9F38-41B4-B82C-DFCE56F559E0}" dt="2025-01-13T16:37:38.693" v="843" actId="113"/>
        <pc:sldMkLst>
          <pc:docMk/>
          <pc:sldMk cId="2954310036" sldId="271"/>
        </pc:sldMkLst>
        <pc:spChg chg="del">
          <ac:chgData name="Μαριαννα Κουρτεση" userId="c132459e28d848bf" providerId="LiveId" clId="{D9A065F7-9F38-41B4-B82C-DFCE56F559E0}" dt="2025-01-13T16:33:30.277" v="584" actId="21"/>
          <ac:spMkLst>
            <pc:docMk/>
            <pc:sldMk cId="2954310036" sldId="271"/>
            <ac:spMk id="2" creationId="{28B074BC-0B35-D94F-1272-1CE6026A28E0}"/>
          </ac:spMkLst>
        </pc:spChg>
        <pc:spChg chg="mod">
          <ac:chgData name="Μαριαννα Κουρτεση" userId="c132459e28d848bf" providerId="LiveId" clId="{D9A065F7-9F38-41B4-B82C-DFCE56F559E0}" dt="2025-01-13T16:37:38.693" v="843" actId="113"/>
          <ac:spMkLst>
            <pc:docMk/>
            <pc:sldMk cId="2954310036" sldId="271"/>
            <ac:spMk id="3" creationId="{32774DC5-B1A1-21E8-CCCF-9D22DE4398CA}"/>
          </ac:spMkLst>
        </pc:spChg>
      </pc:sldChg>
      <pc:sldChg chg="delSp modSp new mod">
        <pc:chgData name="Μαριαννα Κουρτεση" userId="c132459e28d848bf" providerId="LiveId" clId="{D9A065F7-9F38-41B4-B82C-DFCE56F559E0}" dt="2025-01-13T16:44:13.420" v="1070" actId="14100"/>
        <pc:sldMkLst>
          <pc:docMk/>
          <pc:sldMk cId="345238399" sldId="272"/>
        </pc:sldMkLst>
        <pc:spChg chg="del">
          <ac:chgData name="Μαριαννα Κουρτεση" userId="c132459e28d848bf" providerId="LiveId" clId="{D9A065F7-9F38-41B4-B82C-DFCE56F559E0}" dt="2025-01-13T16:37:57.133" v="845" actId="21"/>
          <ac:spMkLst>
            <pc:docMk/>
            <pc:sldMk cId="345238399" sldId="272"/>
            <ac:spMk id="2" creationId="{11936BEE-C0DF-FBA5-4319-F6F8DC7CD6CC}"/>
          </ac:spMkLst>
        </pc:spChg>
        <pc:spChg chg="mod">
          <ac:chgData name="Μαριαννα Κουρτεση" userId="c132459e28d848bf" providerId="LiveId" clId="{D9A065F7-9F38-41B4-B82C-DFCE56F559E0}" dt="2025-01-13T16:44:13.420" v="1070" actId="14100"/>
          <ac:spMkLst>
            <pc:docMk/>
            <pc:sldMk cId="345238399" sldId="272"/>
            <ac:spMk id="3" creationId="{3485DDB1-616A-FA7B-FF44-FE5935831BE1}"/>
          </ac:spMkLst>
        </pc:spChg>
      </pc:sldChg>
      <pc:sldChg chg="delSp modSp new mod">
        <pc:chgData name="Μαριαννα Κουρτεση" userId="c132459e28d848bf" providerId="LiveId" clId="{D9A065F7-9F38-41B4-B82C-DFCE56F559E0}" dt="2025-01-13T16:51:19.185" v="1370" actId="113"/>
        <pc:sldMkLst>
          <pc:docMk/>
          <pc:sldMk cId="117326005" sldId="273"/>
        </pc:sldMkLst>
        <pc:spChg chg="del">
          <ac:chgData name="Μαριαννα Κουρτεση" userId="c132459e28d848bf" providerId="LiveId" clId="{D9A065F7-9F38-41B4-B82C-DFCE56F559E0}" dt="2025-01-13T16:44:36.988" v="1072" actId="21"/>
          <ac:spMkLst>
            <pc:docMk/>
            <pc:sldMk cId="117326005" sldId="273"/>
            <ac:spMk id="2" creationId="{E6D5D8A4-52F1-21FA-3A1F-BF1DDC77FB95}"/>
          </ac:spMkLst>
        </pc:spChg>
        <pc:spChg chg="mod">
          <ac:chgData name="Μαριαννα Κουρτεση" userId="c132459e28d848bf" providerId="LiveId" clId="{D9A065F7-9F38-41B4-B82C-DFCE56F559E0}" dt="2025-01-13T16:51:19.185" v="1370" actId="113"/>
          <ac:spMkLst>
            <pc:docMk/>
            <pc:sldMk cId="117326005" sldId="273"/>
            <ac:spMk id="3" creationId="{4E68D187-3DE3-238E-F337-917FF915FF75}"/>
          </ac:spMkLst>
        </pc:spChg>
      </pc:sldChg>
      <pc:sldChg chg="delSp modSp new mod">
        <pc:chgData name="Μαριαννα Κουρτεση" userId="c132459e28d848bf" providerId="LiveId" clId="{D9A065F7-9F38-41B4-B82C-DFCE56F559E0}" dt="2025-01-13T16:59:24.443" v="1543" actId="20577"/>
        <pc:sldMkLst>
          <pc:docMk/>
          <pc:sldMk cId="2781697965" sldId="274"/>
        </pc:sldMkLst>
        <pc:spChg chg="del">
          <ac:chgData name="Μαριαννα Κουρτεση" userId="c132459e28d848bf" providerId="LiveId" clId="{D9A065F7-9F38-41B4-B82C-DFCE56F559E0}" dt="2025-01-13T16:56:00.884" v="1372" actId="21"/>
          <ac:spMkLst>
            <pc:docMk/>
            <pc:sldMk cId="2781697965" sldId="274"/>
            <ac:spMk id="2" creationId="{68A32644-2C9E-8043-0DDA-D7731774B397}"/>
          </ac:spMkLst>
        </pc:spChg>
        <pc:spChg chg="mod">
          <ac:chgData name="Μαριαννα Κουρτεση" userId="c132459e28d848bf" providerId="LiveId" clId="{D9A065F7-9F38-41B4-B82C-DFCE56F559E0}" dt="2025-01-13T16:59:24.443" v="1543" actId="20577"/>
          <ac:spMkLst>
            <pc:docMk/>
            <pc:sldMk cId="2781697965" sldId="274"/>
            <ac:spMk id="3" creationId="{C2E92962-08AD-B451-985C-DD54C2C950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dirty="0"/>
              <a:t>1/13/2025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4509A250-FF31-4206-8172-F9D3106AACB1}" type="datetimeFigureOut">
              <a:rPr lang="en-US" dirty="0"/>
              <a:t>1/13/2025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509A250-FF31-4206-8172-F9D3106AACB1}" type="datetimeFigureOut">
              <a:rPr lang="en-US" dirty="0"/>
              <a:t>1/13/2025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1/13/2025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121334-B97A-E56E-3C0B-71713CC95373}"/>
              </a:ext>
            </a:extLst>
          </p:cNvPr>
          <p:cNvSpPr>
            <a:spLocks noGrp="1"/>
          </p:cNvSpPr>
          <p:nvPr>
            <p:ph type="ctrTitle"/>
          </p:nvPr>
        </p:nvSpPr>
        <p:spPr>
          <a:xfrm>
            <a:off x="2040260" y="1523999"/>
            <a:ext cx="8825658" cy="1553095"/>
          </a:xfrm>
        </p:spPr>
        <p:txBody>
          <a:bodyPr/>
          <a:lstStyle/>
          <a:p>
            <a:r>
              <a:rPr lang="el-GR" dirty="0">
                <a:latin typeface="Palatino Linotype" panose="02040502050505030304" pitchFamily="18" charset="0"/>
              </a:rPr>
              <a:t>ΕΝΟΤΗΤΑ 9η</a:t>
            </a:r>
          </a:p>
        </p:txBody>
      </p:sp>
      <p:sp>
        <p:nvSpPr>
          <p:cNvPr id="3" name="Υπότιτλος 2">
            <a:extLst>
              <a:ext uri="{FF2B5EF4-FFF2-40B4-BE49-F238E27FC236}">
                <a16:creationId xmlns:a16="http://schemas.microsoft.com/office/drawing/2014/main" id="{A205D653-481C-8876-FEBD-CBB7BBE953D3}"/>
              </a:ext>
            </a:extLst>
          </p:cNvPr>
          <p:cNvSpPr>
            <a:spLocks noGrp="1"/>
          </p:cNvSpPr>
          <p:nvPr>
            <p:ph type="subTitle" idx="1"/>
          </p:nvPr>
        </p:nvSpPr>
        <p:spPr>
          <a:xfrm>
            <a:off x="2430957" y="3782290"/>
            <a:ext cx="7062177" cy="1374373"/>
          </a:xfrm>
        </p:spPr>
        <p:txBody>
          <a:bodyPr>
            <a:normAutofit/>
          </a:bodyPr>
          <a:lstStyle/>
          <a:p>
            <a:r>
              <a:rPr lang="el-GR" sz="3200" dirty="0">
                <a:latin typeface="Palatino Linotype" panose="02040502050505030304" pitchFamily="18" charset="0"/>
              </a:rPr>
              <a:t>Η </a:t>
            </a:r>
            <a:r>
              <a:rPr lang="el-GR" sz="3200" dirty="0" err="1">
                <a:latin typeface="Palatino Linotype" panose="02040502050505030304" pitchFamily="18" charset="0"/>
              </a:rPr>
              <a:t>αλληγορια</a:t>
            </a:r>
            <a:r>
              <a:rPr lang="el-GR" sz="3200" dirty="0">
                <a:latin typeface="Palatino Linotype" panose="02040502050505030304" pitchFamily="18" charset="0"/>
              </a:rPr>
              <a:t> του </a:t>
            </a:r>
            <a:r>
              <a:rPr lang="el-GR" sz="3200" dirty="0" err="1">
                <a:latin typeface="Palatino Linotype" panose="02040502050505030304" pitchFamily="18" charset="0"/>
              </a:rPr>
              <a:t>σπηλαιου</a:t>
            </a:r>
            <a:r>
              <a:rPr lang="el-GR" sz="3200" dirty="0">
                <a:latin typeface="Palatino Linotype" panose="02040502050505030304" pitchFamily="18" charset="0"/>
              </a:rPr>
              <a:t>:</a:t>
            </a:r>
          </a:p>
          <a:p>
            <a:r>
              <a:rPr lang="el-GR" sz="3200" dirty="0">
                <a:latin typeface="Palatino Linotype" panose="02040502050505030304" pitchFamily="18" charset="0"/>
              </a:rPr>
              <a:t>Η </a:t>
            </a:r>
            <a:r>
              <a:rPr lang="el-GR" sz="3200" dirty="0" err="1">
                <a:latin typeface="Palatino Linotype" panose="02040502050505030304" pitchFamily="18" charset="0"/>
              </a:rPr>
              <a:t>παιδεια</a:t>
            </a:r>
            <a:endParaRPr lang="el-GR" sz="3200" dirty="0">
              <a:latin typeface="Palatino Linotype" panose="02040502050505030304" pitchFamily="18" charset="0"/>
            </a:endParaRPr>
          </a:p>
        </p:txBody>
      </p:sp>
    </p:spTree>
    <p:extLst>
      <p:ext uri="{BB962C8B-B14F-4D97-AF65-F5344CB8AC3E}">
        <p14:creationId xmlns:p14="http://schemas.microsoft.com/office/powerpoint/2010/main" val="3320593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43B360-B764-3071-AC49-116F89975C4E}"/>
              </a:ext>
            </a:extLst>
          </p:cNvPr>
          <p:cNvSpPr>
            <a:spLocks noGrp="1"/>
          </p:cNvSpPr>
          <p:nvPr>
            <p:ph idx="1"/>
          </p:nvPr>
        </p:nvSpPr>
        <p:spPr>
          <a:xfrm>
            <a:off x="465513" y="403168"/>
            <a:ext cx="11238807" cy="6084916"/>
          </a:xfrm>
        </p:spPr>
        <p:txBody>
          <a:bodyPr/>
          <a:lstStyle/>
          <a:p>
            <a:pPr marL="0" indent="0">
              <a:buNone/>
            </a:pPr>
            <a:r>
              <a:rPr lang="el-GR" dirty="0">
                <a:latin typeface="Palatino Linotype" panose="02040502050505030304" pitchFamily="18" charset="0"/>
              </a:rPr>
              <a:t>	Το φως έξω από το σπήλαιο συμβολίζει τον ήλιο και ο ήλιος το υπέρτατο αγαθό. Ο απελευθερωμένος δεσμώτης, ζώντας στο σκοτεινό σπήλαιο της αμάθειας από την παιδική του ηλικία, δεν είναι δυνατόν ακόμη, μόλις λυτρώνεται από τα δεσμά, να αντικρίσει αμέσως το έντονο φως του ήλιου, δηλαδή την απόλυτη αλήθεια, ούτε να φτάσει στη γνώση και να δεχθεί το μέγιστο μάθημα, τη θέαση της ιδέας του αγαθού. Αυτό θα έρθει αργότερα, ύστερα από μακρά και έντονα βιωματική γνωστική διαδικασία, την οποία ο Πλάτωνας αποκαλεί ανάμνηση. Η μετάβαση από την τύφλωση του νου, την άγνοια και την απαιδευσία στην απόλυτη γνώση και στο αγαθό είναι πολύ δύσκολη.</a:t>
            </a:r>
          </a:p>
          <a:p>
            <a:pPr marL="0" indent="0">
              <a:buNone/>
            </a:pPr>
            <a:r>
              <a:rPr lang="el-GR" b="1" dirty="0" err="1">
                <a:solidFill>
                  <a:srgbClr val="FF0000"/>
                </a:solidFill>
                <a:latin typeface="Palatino Linotype" panose="02040502050505030304" pitchFamily="18" charset="0"/>
              </a:rPr>
              <a:t>Περιαγωγή</a:t>
            </a:r>
            <a:r>
              <a:rPr lang="el-GR" dirty="0">
                <a:latin typeface="Palatino Linotype" panose="02040502050505030304" pitchFamily="18" charset="0"/>
              </a:rPr>
              <a:t>: μεταστροφή. Η λέξη έχει φιλοσοφική βαρύτητα, διότι δείχνει ότι η γνώση και η παιδεία, καθώς στρέφονται στον κόσμο, οφείλουν να έχουν πάντα καθολικό χαρακτήρα και να μην εξαντλούνται σε προσέγγιση από μία επιμέρους οπτική γωνία. Στο ίδιο πλαίσιο εντάσσεται και η χρήση του δεοντολογικού ρηματικού επιθέτου </a:t>
            </a:r>
            <a:r>
              <a:rPr lang="el-GR" b="1" dirty="0" err="1">
                <a:solidFill>
                  <a:srgbClr val="FF0000"/>
                </a:solidFill>
                <a:latin typeface="Palatino Linotype" panose="02040502050505030304" pitchFamily="18" charset="0"/>
              </a:rPr>
              <a:t>περιακτέον</a:t>
            </a:r>
            <a:r>
              <a:rPr lang="el-GR" b="1" dirty="0">
                <a:solidFill>
                  <a:srgbClr val="FF0000"/>
                </a:solidFill>
                <a:latin typeface="Palatino Linotype" panose="02040502050505030304" pitchFamily="18" charset="0"/>
              </a:rPr>
              <a:t>,</a:t>
            </a:r>
            <a:r>
              <a:rPr lang="el-GR" dirty="0">
                <a:latin typeface="Palatino Linotype" panose="02040502050505030304" pitchFamily="18" charset="0"/>
              </a:rPr>
              <a:t> το οποίο όμως δεν προτρέπει απλώς σε μια ευρύτερη θέαση αλλά αποβλέπει σε μια μεταστροφή της ψυχής από τον κόσμο των αισθήσεων προς τον κόσμο των ιδεών και την υπέρτατη ιδέα του αγαθού. Πρόκειται, όπως και στην περίπτωση της παιδείας, για μια στροφή όλης της ύπαρξης προς τον ήλιο, προς το αγαθό, για μια επώδυνη πορεία. Αυτή είναι η αληθινή φιλοσοφία.</a:t>
            </a:r>
          </a:p>
        </p:txBody>
      </p:sp>
    </p:spTree>
    <p:extLst>
      <p:ext uri="{BB962C8B-B14F-4D97-AF65-F5344CB8AC3E}">
        <p14:creationId xmlns:p14="http://schemas.microsoft.com/office/powerpoint/2010/main" val="1176956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35DA72A-2F62-4A41-37C0-95930B0B9197}"/>
              </a:ext>
            </a:extLst>
          </p:cNvPr>
          <p:cNvSpPr>
            <a:spLocks noGrp="1"/>
          </p:cNvSpPr>
          <p:nvPr>
            <p:ph idx="1"/>
          </p:nvPr>
        </p:nvSpPr>
        <p:spPr>
          <a:xfrm>
            <a:off x="598516" y="336666"/>
            <a:ext cx="10116589" cy="5911734"/>
          </a:xfrm>
        </p:spPr>
        <p:txBody>
          <a:bodyPr>
            <a:normAutofit lnSpcReduction="10000"/>
          </a:bodyPr>
          <a:lstStyle/>
          <a:p>
            <a:pPr marL="0" indent="0">
              <a:buNone/>
            </a:pPr>
            <a:r>
              <a:rPr lang="el-GR" dirty="0">
                <a:latin typeface="Palatino Linotype" panose="02040502050505030304" pitchFamily="18" charset="0"/>
              </a:rPr>
              <a:t>	Η αίσθηση της όρασης διακρίνεται από όλες τις άλλες, γιατί, για να λειτουργήσει, χρειάζεται ένα διάμεσο, το φως. Πηγή του φωτός βέβαια είναι ο ήλιος, για αυτό θα μπορούσαμε να πούμε ότι ο ήλιος είναι η αιτία της όρασης. Ούτε όμως η όραση ούτε τα μάτια μπορούν να ταυτιστούν με τον ήλιο, μολονότι το μάτι ανάμεσα σε όλα τα όργανα είναι το πιο λαμπρό. Η εικόνα αυτή μπορεί να μας διαφωτίσει σχετικά με την ιδέα του αγαθού. Ό,τι είναι για τον ορατό κόσμο ο ήλιος, είναι για τον νοητό κόσμο το αγαθό. Το φως αντιστοιχεί με την αλήθεια. Όπως είναι αδύνατον να δούμε χωρίς φως, έτσι είναι αδύνατο να αντιληφθούμε κάτι χωρίς την αλήθεια. Η ιδέα του αγαθού είναι η πηγή της αλήθειας και της γνώσης. </a:t>
            </a:r>
          </a:p>
          <a:p>
            <a:pPr marL="0" indent="0">
              <a:buNone/>
            </a:pPr>
            <a:r>
              <a:rPr lang="el-GR" dirty="0">
                <a:latin typeface="Palatino Linotype" panose="02040502050505030304" pitchFamily="18" charset="0"/>
              </a:rPr>
              <a:t>	Οι αντιθέσεις </a:t>
            </a:r>
            <a:r>
              <a:rPr lang="el-GR" b="1" dirty="0">
                <a:solidFill>
                  <a:srgbClr val="FF0000"/>
                </a:solidFill>
                <a:latin typeface="Palatino Linotype" panose="02040502050505030304" pitchFamily="18" charset="0"/>
              </a:rPr>
              <a:t>φως-παιδεία</a:t>
            </a:r>
            <a:r>
              <a:rPr lang="el-GR" dirty="0">
                <a:latin typeface="Palatino Linotype" panose="02040502050505030304" pitchFamily="18" charset="0"/>
              </a:rPr>
              <a:t>, </a:t>
            </a:r>
            <a:r>
              <a:rPr lang="el-GR" b="1" dirty="0">
                <a:solidFill>
                  <a:srgbClr val="FF0000"/>
                </a:solidFill>
                <a:latin typeface="Palatino Linotype" panose="02040502050505030304" pitchFamily="18" charset="0"/>
              </a:rPr>
              <a:t>σκοτάδι-απαιδευσία</a:t>
            </a:r>
            <a:r>
              <a:rPr lang="el-GR" dirty="0">
                <a:latin typeface="Palatino Linotype" panose="02040502050505030304" pitchFamily="18" charset="0"/>
              </a:rPr>
              <a:t> είναι συνηθισμένες στον Πλάτωνα και ιδιαίτερα στην αλληγορία του σπηλαίου, όπου το σκοτάδι παραπέμπει στον αισθητό κόσμο του σπηλαίου και συμβολίζει την απαιδευσία, την αμάθεια, την άγνοια και τις αυταπάτες των δεσμωτών. Το σκοτάδι αποτελεί χαρακτηριστικό του αισθητού κόσμου, των σκιών, των ειδώλων. Εκφράζει την πλάνη των αισθήσεων, το </a:t>
            </a:r>
            <a:r>
              <a:rPr lang="el-GR" dirty="0" err="1">
                <a:latin typeface="Palatino Linotype" panose="02040502050505030304" pitchFamily="18" charset="0"/>
              </a:rPr>
              <a:t>φαίνεσθαι</a:t>
            </a:r>
            <a:r>
              <a:rPr lang="el-GR" dirty="0">
                <a:latin typeface="Palatino Linotype" panose="02040502050505030304" pitchFamily="18" charset="0"/>
              </a:rPr>
              <a:t> και όχι το είναι και την ουσία των πραγμάτων.</a:t>
            </a:r>
          </a:p>
          <a:p>
            <a:pPr marL="0" indent="0">
              <a:buNone/>
            </a:pPr>
            <a:r>
              <a:rPr lang="el-GR" dirty="0">
                <a:latin typeface="Palatino Linotype" panose="02040502050505030304" pitchFamily="18" charset="0"/>
              </a:rPr>
              <a:t>	Το φως, αντίθετα, συμβολίζει την έξοδο του σπηλαίου, την επαφή με τον ήλιο, τον νοητό κόσμο, τον κόσμο των ιδεών και του αγαθού, που αποτελεί το μέγιστο μάθημα των απελευθερωμένων δεσμωτών ύστερα από την επίπονη και οδυνηρή ανηφορική πορεία τους προς την έξοδο του σπηλαίου.</a:t>
            </a:r>
          </a:p>
        </p:txBody>
      </p:sp>
    </p:spTree>
    <p:extLst>
      <p:ext uri="{BB962C8B-B14F-4D97-AF65-F5344CB8AC3E}">
        <p14:creationId xmlns:p14="http://schemas.microsoft.com/office/powerpoint/2010/main" val="3533667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FBC00D7-6EFA-7094-1FCB-0429C019600F}"/>
              </a:ext>
            </a:extLst>
          </p:cNvPr>
          <p:cNvSpPr>
            <a:spLocks noGrp="1"/>
          </p:cNvSpPr>
          <p:nvPr>
            <p:ph idx="1"/>
          </p:nvPr>
        </p:nvSpPr>
        <p:spPr>
          <a:xfrm>
            <a:off x="590204" y="619299"/>
            <a:ext cx="10486505" cy="6325984"/>
          </a:xfrm>
        </p:spPr>
        <p:txBody>
          <a:bodyPr/>
          <a:lstStyle/>
          <a:p>
            <a:pPr marL="0" indent="0">
              <a:buNone/>
            </a:pPr>
            <a:r>
              <a:rPr lang="el-GR" b="1" dirty="0">
                <a:solidFill>
                  <a:srgbClr val="FF0000"/>
                </a:solidFill>
                <a:latin typeface="Palatino Linotype" panose="02040502050505030304" pitchFamily="18" charset="0"/>
              </a:rPr>
              <a:t>Η έννοια του αγαθού</a:t>
            </a:r>
          </a:p>
          <a:p>
            <a:pPr marL="0" indent="0">
              <a:buNone/>
            </a:pPr>
            <a:r>
              <a:rPr lang="el-GR" dirty="0">
                <a:latin typeface="Palatino Linotype" panose="02040502050505030304" pitchFamily="18" charset="0"/>
              </a:rPr>
              <a:t>Ο φιλόσοφος ταυτίζει το αληθινά υπαρκτό με το αγαθό, την ιδέα του αγαθού.</a:t>
            </a:r>
          </a:p>
          <a:p>
            <a:pPr marL="0" indent="0">
              <a:buNone/>
            </a:pPr>
            <a:r>
              <a:rPr lang="el-GR" dirty="0">
                <a:latin typeface="Palatino Linotype" panose="02040502050505030304" pitchFamily="18" charset="0"/>
              </a:rPr>
              <a:t>Ο Πλάτωνας δεν δίνει μια σαφή ερμηνεία για τον όρο </a:t>
            </a:r>
            <a:r>
              <a:rPr lang="el-GR" b="1" dirty="0">
                <a:solidFill>
                  <a:srgbClr val="FF0000"/>
                </a:solidFill>
                <a:latin typeface="Palatino Linotype" panose="02040502050505030304" pitchFamily="18" charset="0"/>
              </a:rPr>
              <a:t>αγαθό</a:t>
            </a:r>
            <a:r>
              <a:rPr lang="el-GR" dirty="0">
                <a:latin typeface="Palatino Linotype" panose="02040502050505030304" pitchFamily="18" charset="0"/>
              </a:rPr>
              <a:t>, που είναι από τους βασικότερους στο φιλοσοφικό του σύστημα, παρά αρκείται σε ορισμένους υπαινιγμούς.</a:t>
            </a:r>
          </a:p>
          <a:p>
            <a:pPr marL="0" indent="0">
              <a:buNone/>
            </a:pPr>
            <a:r>
              <a:rPr lang="el-GR" dirty="0">
                <a:latin typeface="Palatino Linotype" panose="02040502050505030304" pitchFamily="18" charset="0"/>
              </a:rPr>
              <a:t>Αγαθό είναι:</a:t>
            </a:r>
          </a:p>
          <a:p>
            <a:r>
              <a:rPr lang="el-GR" dirty="0">
                <a:latin typeface="Palatino Linotype" panose="02040502050505030304" pitchFamily="18" charset="0"/>
              </a:rPr>
              <a:t>το είναι και ό,τι διατηρεί το είναι</a:t>
            </a:r>
          </a:p>
          <a:p>
            <a:r>
              <a:rPr lang="el-GR" dirty="0">
                <a:latin typeface="Palatino Linotype" panose="02040502050505030304" pitchFamily="18" charset="0"/>
              </a:rPr>
              <a:t>η τάξη, ο κόσμος και η ενότητα που διαπερνά και συνέχει την πολλαπλότητα</a:t>
            </a:r>
          </a:p>
          <a:p>
            <a:r>
              <a:rPr lang="el-GR" dirty="0">
                <a:latin typeface="Palatino Linotype" panose="02040502050505030304" pitchFamily="18" charset="0"/>
              </a:rPr>
              <a:t>ό,τι παρέχει την αλήθεια και την επιστήμη</a:t>
            </a:r>
          </a:p>
          <a:p>
            <a:r>
              <a:rPr lang="el-GR" dirty="0">
                <a:latin typeface="Palatino Linotype" panose="02040502050505030304" pitchFamily="18" charset="0"/>
              </a:rPr>
              <a:t>η ύψιστη αρχή και η πηγή του όντος και της γνώσης</a:t>
            </a:r>
          </a:p>
          <a:p>
            <a:r>
              <a:rPr lang="el-GR" dirty="0">
                <a:latin typeface="Palatino Linotype" panose="02040502050505030304" pitchFamily="18" charset="0"/>
              </a:rPr>
              <a:t>ο τελικός στόχος και η τελική επιδίωξη κάθε ψυχής</a:t>
            </a:r>
          </a:p>
          <a:p>
            <a:r>
              <a:rPr lang="el-GR" dirty="0">
                <a:latin typeface="Palatino Linotype" panose="02040502050505030304" pitchFamily="18" charset="0"/>
              </a:rPr>
              <a:t>ο έσχατος λόγος της ωφελιμότητας και χρησιμότητας όλων των όντων.</a:t>
            </a:r>
          </a:p>
          <a:p>
            <a:pPr marL="0" indent="0">
              <a:buNone/>
            </a:pPr>
            <a:r>
              <a:rPr lang="el-GR" dirty="0">
                <a:latin typeface="Palatino Linotype" panose="02040502050505030304" pitchFamily="18" charset="0"/>
              </a:rPr>
              <a:t>Πάντως, ήδη από την αρχαιότητα το αγαθό του Πλάτωνος ήταν παροιμιακή έκφραση για κάτι το ασαφές και σκοτεινό.</a:t>
            </a:r>
          </a:p>
        </p:txBody>
      </p:sp>
    </p:spTree>
    <p:extLst>
      <p:ext uri="{BB962C8B-B14F-4D97-AF65-F5344CB8AC3E}">
        <p14:creationId xmlns:p14="http://schemas.microsoft.com/office/powerpoint/2010/main" val="3878722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0AFBE47-979E-B29F-E821-07C04C1C7B9D}"/>
              </a:ext>
            </a:extLst>
          </p:cNvPr>
          <p:cNvSpPr>
            <a:spLocks noGrp="1"/>
          </p:cNvSpPr>
          <p:nvPr>
            <p:ph idx="1"/>
          </p:nvPr>
        </p:nvSpPr>
        <p:spPr>
          <a:xfrm>
            <a:off x="685801" y="352965"/>
            <a:ext cx="10860578" cy="6068617"/>
          </a:xfrm>
        </p:spPr>
        <p:txBody>
          <a:bodyPr>
            <a:normAutofit/>
          </a:bodyPr>
          <a:lstStyle/>
          <a:p>
            <a:pPr marL="0" indent="0">
              <a:buNone/>
            </a:pPr>
            <a:r>
              <a:rPr lang="el-GR" sz="2800" b="1" dirty="0" err="1">
                <a:solidFill>
                  <a:srgbClr val="FF0000"/>
                </a:solidFill>
                <a:latin typeface="Palatino Linotype" panose="02040502050505030304" pitchFamily="18" charset="0"/>
              </a:rPr>
              <a:t>Τούτου</a:t>
            </a:r>
            <a:r>
              <a:rPr lang="el-GR" sz="2800" b="1" dirty="0">
                <a:solidFill>
                  <a:srgbClr val="FF0000"/>
                </a:solidFill>
                <a:latin typeface="Palatino Linotype" panose="02040502050505030304" pitchFamily="18" charset="0"/>
              </a:rPr>
              <a:t> τοίνυν, </a:t>
            </a:r>
            <a:r>
              <a:rPr lang="el-GR" sz="2800" b="1" dirty="0" err="1">
                <a:solidFill>
                  <a:srgbClr val="FF0000"/>
                </a:solidFill>
                <a:latin typeface="Palatino Linotype" panose="02040502050505030304" pitchFamily="18" charset="0"/>
              </a:rPr>
              <a:t>ἦν</a:t>
            </a:r>
            <a:r>
              <a:rPr lang="el-GR" sz="2800" b="1" dirty="0">
                <a:solidFill>
                  <a:srgbClr val="FF0000"/>
                </a:solidFill>
                <a:latin typeface="Palatino Linotype" panose="02040502050505030304" pitchFamily="18" charset="0"/>
              </a:rPr>
              <a:t> δ’ </a:t>
            </a:r>
            <a:r>
              <a:rPr lang="el-GR" sz="2800" b="1" dirty="0" err="1">
                <a:solidFill>
                  <a:srgbClr val="FF0000"/>
                </a:solidFill>
                <a:latin typeface="Palatino Linotype" panose="02040502050505030304" pitchFamily="18" charset="0"/>
              </a:rPr>
              <a:t>ἐγώ</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αὐτοῦ</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τέχνη</a:t>
            </a:r>
            <a:r>
              <a:rPr lang="el-GR" sz="2800" b="1" dirty="0">
                <a:solidFill>
                  <a:srgbClr val="FF0000"/>
                </a:solidFill>
                <a:latin typeface="Palatino Linotype" panose="02040502050505030304" pitchFamily="18" charset="0"/>
              </a:rPr>
              <a:t> ἂν </a:t>
            </a:r>
            <a:r>
              <a:rPr lang="el-GR" sz="2800" b="1" dirty="0" err="1">
                <a:solidFill>
                  <a:srgbClr val="FF0000"/>
                </a:solidFill>
                <a:latin typeface="Palatino Linotype" panose="02040502050505030304" pitchFamily="18" charset="0"/>
              </a:rPr>
              <a:t>εἴη</a:t>
            </a:r>
            <a:r>
              <a:rPr lang="el-GR" sz="2800" b="1" dirty="0">
                <a:solidFill>
                  <a:srgbClr val="FF0000"/>
                </a:solidFill>
                <a:latin typeface="Palatino Linotype" panose="02040502050505030304" pitchFamily="18" charset="0"/>
              </a:rPr>
              <a:t>, τῆς </a:t>
            </a:r>
            <a:r>
              <a:rPr lang="el-GR" sz="2800" b="1" dirty="0" err="1">
                <a:solidFill>
                  <a:srgbClr val="FF0000"/>
                </a:solidFill>
                <a:latin typeface="Palatino Linotype" panose="02040502050505030304" pitchFamily="18" charset="0"/>
              </a:rPr>
              <a:t>περιαγωγῆς</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τίνα</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τρόπον</a:t>
            </a:r>
            <a:r>
              <a:rPr lang="el-GR" sz="2800" b="1" dirty="0">
                <a:solidFill>
                  <a:srgbClr val="FF0000"/>
                </a:solidFill>
                <a:latin typeface="Palatino Linotype" panose="02040502050505030304" pitchFamily="18" charset="0"/>
              </a:rPr>
              <a:t> ὡς </a:t>
            </a:r>
            <a:r>
              <a:rPr lang="el-GR" sz="2800" b="1" dirty="0" err="1">
                <a:solidFill>
                  <a:srgbClr val="FF0000"/>
                </a:solidFill>
                <a:latin typeface="Palatino Linotype" panose="02040502050505030304" pitchFamily="18" charset="0"/>
              </a:rPr>
              <a:t>ῥᾷστά</a:t>
            </a:r>
            <a:r>
              <a:rPr lang="el-GR" sz="2800" b="1" dirty="0">
                <a:solidFill>
                  <a:srgbClr val="FF0000"/>
                </a:solidFill>
                <a:latin typeface="Palatino Linotype" panose="02040502050505030304" pitchFamily="18" charset="0"/>
              </a:rPr>
              <a:t> τε καὶ </a:t>
            </a:r>
            <a:r>
              <a:rPr lang="el-GR" sz="2800" b="1" dirty="0" err="1">
                <a:solidFill>
                  <a:srgbClr val="FF0000"/>
                </a:solidFill>
                <a:latin typeface="Palatino Linotype" panose="02040502050505030304" pitchFamily="18" charset="0"/>
              </a:rPr>
              <a:t>ἀνυσιμώτατα</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μεταστραφήσεται</a:t>
            </a:r>
            <a:r>
              <a:rPr lang="el-GR" sz="2800" b="1" dirty="0">
                <a:solidFill>
                  <a:srgbClr val="FF0000"/>
                </a:solidFill>
                <a:latin typeface="Palatino Linotype" panose="02040502050505030304" pitchFamily="18" charset="0"/>
              </a:rPr>
              <a:t>, οὐ τοῦ </a:t>
            </a:r>
            <a:r>
              <a:rPr lang="el-GR" sz="2800" b="1" dirty="0" err="1">
                <a:solidFill>
                  <a:srgbClr val="FF0000"/>
                </a:solidFill>
                <a:latin typeface="Palatino Linotype" panose="02040502050505030304" pitchFamily="18" charset="0"/>
              </a:rPr>
              <a:t>ἐμποιῆσαι</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αὐτῷ</a:t>
            </a:r>
            <a:r>
              <a:rPr lang="el-GR" sz="2800" b="1" dirty="0">
                <a:solidFill>
                  <a:srgbClr val="FF0000"/>
                </a:solidFill>
                <a:latin typeface="Palatino Linotype" panose="02040502050505030304" pitchFamily="18" charset="0"/>
              </a:rPr>
              <a:t> τὸ </a:t>
            </a:r>
            <a:r>
              <a:rPr lang="el-GR" sz="2800" b="1" dirty="0" err="1">
                <a:solidFill>
                  <a:srgbClr val="FF0000"/>
                </a:solidFill>
                <a:latin typeface="Palatino Linotype" panose="02040502050505030304" pitchFamily="18" charset="0"/>
              </a:rPr>
              <a:t>ὁρᾶν</a:t>
            </a:r>
            <a:r>
              <a:rPr lang="el-GR" sz="2800" b="1" dirty="0">
                <a:solidFill>
                  <a:srgbClr val="FF0000"/>
                </a:solidFill>
                <a:latin typeface="Palatino Linotype" panose="02040502050505030304" pitchFamily="18" charset="0"/>
              </a:rPr>
              <a:t>, ἀλλ’ ὡς </a:t>
            </a:r>
            <a:r>
              <a:rPr lang="el-GR" sz="2800" b="1" dirty="0" err="1">
                <a:solidFill>
                  <a:srgbClr val="FF0000"/>
                </a:solidFill>
                <a:latin typeface="Palatino Linotype" panose="02040502050505030304" pitchFamily="18" charset="0"/>
              </a:rPr>
              <a:t>ἔχοντι</a:t>
            </a:r>
            <a:r>
              <a:rPr lang="el-GR" sz="2800" b="1" dirty="0">
                <a:solidFill>
                  <a:srgbClr val="FF0000"/>
                </a:solidFill>
                <a:latin typeface="Palatino Linotype" panose="02040502050505030304" pitchFamily="18" charset="0"/>
              </a:rPr>
              <a:t> μὲν </a:t>
            </a:r>
            <a:r>
              <a:rPr lang="el-GR" sz="2800" b="1" dirty="0" err="1">
                <a:solidFill>
                  <a:srgbClr val="FF0000"/>
                </a:solidFill>
                <a:latin typeface="Palatino Linotype" panose="02040502050505030304" pitchFamily="18" charset="0"/>
              </a:rPr>
              <a:t>αὐτό</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οὐκ</a:t>
            </a:r>
            <a:r>
              <a:rPr lang="el-GR" sz="2800" b="1" dirty="0">
                <a:solidFill>
                  <a:srgbClr val="FF0000"/>
                </a:solidFill>
                <a:latin typeface="Palatino Linotype" panose="02040502050505030304" pitchFamily="18" charset="0"/>
              </a:rPr>
              <a:t> ὀρθῶς δὲ </a:t>
            </a:r>
            <a:r>
              <a:rPr lang="el-GR" sz="2800" b="1" dirty="0" err="1">
                <a:solidFill>
                  <a:srgbClr val="FF0000"/>
                </a:solidFill>
                <a:latin typeface="Palatino Linotype" panose="02040502050505030304" pitchFamily="18" charset="0"/>
              </a:rPr>
              <a:t>τετραμμένῳ</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οὐδὲ</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βλέποντι</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οἷ</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ἔδει</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τοῦτο</a:t>
            </a:r>
            <a:r>
              <a:rPr lang="el-GR" sz="2800" b="1" dirty="0">
                <a:solidFill>
                  <a:srgbClr val="FF0000"/>
                </a:solidFill>
                <a:latin typeface="Palatino Linotype" panose="02040502050505030304" pitchFamily="18" charset="0"/>
              </a:rPr>
              <a:t> </a:t>
            </a:r>
            <a:r>
              <a:rPr lang="el-GR" sz="2800" b="1" dirty="0" err="1">
                <a:solidFill>
                  <a:srgbClr val="FF0000"/>
                </a:solidFill>
                <a:latin typeface="Palatino Linotype" panose="02040502050505030304" pitchFamily="18" charset="0"/>
              </a:rPr>
              <a:t>διαμηχανήσασθαι</a:t>
            </a:r>
            <a:r>
              <a:rPr lang="el-GR" sz="2800" b="1" dirty="0">
                <a:solidFill>
                  <a:srgbClr val="FF0000"/>
                </a:solidFill>
                <a:latin typeface="Palatino Linotype" panose="02040502050505030304" pitchFamily="18" charset="0"/>
              </a:rPr>
              <a:t>. </a:t>
            </a:r>
          </a:p>
          <a:p>
            <a:pPr marL="0" indent="0">
              <a:buNone/>
            </a:pPr>
            <a:r>
              <a:rPr lang="el-GR" sz="2400" b="1" dirty="0">
                <a:solidFill>
                  <a:schemeClr val="bg1"/>
                </a:solidFill>
                <a:latin typeface="Palatino Linotype" panose="02040502050505030304" pitchFamily="18" charset="0"/>
              </a:rPr>
              <a:t>Μετάφραση</a:t>
            </a:r>
          </a:p>
          <a:p>
            <a:pPr marL="0" indent="0">
              <a:buNone/>
            </a:pPr>
            <a:r>
              <a:rPr lang="el-GR" sz="2400" dirty="0">
                <a:solidFill>
                  <a:schemeClr val="bg1"/>
                </a:solidFill>
                <a:latin typeface="Palatino Linotype" panose="02040502050505030304" pitchFamily="18" charset="0"/>
              </a:rPr>
              <a:t>Επομένως, η παιδεία, είπα εγώ, θα μπορούσε να είναι τέχνη για αυτό το πράγμα, για τη μεταστροφή της ψυχής, με ποιο τρόπο δηλαδή η μεταστροφή θα συντελεστεί όσο το δυνατό ευκολότερα και αποτελεσματικότερα, όχι για να βάλει κανείς μέσα σε αυτό το όργανο τη δύναμη της όρασης, αλλά, θεωρώντας δεδομένο ότι την έχει αυτή τη δύναμη, όμως δεν είναι στραμμένο στη σωστή κατεύθυνση και δεν κοιτάζει προς τα εκεί που θα έπρεπε, να μηχανευτεί έναν τρόπο ώστε αυτό να κατορθωθεί.</a:t>
            </a:r>
          </a:p>
        </p:txBody>
      </p:sp>
    </p:spTree>
    <p:extLst>
      <p:ext uri="{BB962C8B-B14F-4D97-AF65-F5344CB8AC3E}">
        <p14:creationId xmlns:p14="http://schemas.microsoft.com/office/powerpoint/2010/main" val="3744501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AF2A908-C910-37AE-B644-A15FBC56279C}"/>
              </a:ext>
            </a:extLst>
          </p:cNvPr>
          <p:cNvSpPr>
            <a:spLocks noGrp="1"/>
          </p:cNvSpPr>
          <p:nvPr>
            <p:ph idx="1"/>
          </p:nvPr>
        </p:nvSpPr>
        <p:spPr>
          <a:xfrm>
            <a:off x="157942" y="415636"/>
            <a:ext cx="11962014" cy="6059979"/>
          </a:xfrm>
        </p:spPr>
        <p:txBody>
          <a:bodyPr>
            <a:normAutofit lnSpcReduction="10000"/>
          </a:bodyPr>
          <a:lstStyle/>
          <a:p>
            <a:pPr marL="0" indent="0">
              <a:buNone/>
            </a:pPr>
            <a:r>
              <a:rPr lang="el-GR" sz="2400" dirty="0">
                <a:latin typeface="Palatino Linotype" panose="02040502050505030304" pitchFamily="18" charset="0"/>
              </a:rPr>
              <a:t>	Ο Σωκράτης, αφού ανέλυσε την άποψή του για την ανάγκη μιας ολικής μεταστροφής του οργάνου της μάθησης μαζί με ολόκληρη την ψυχή προς την κατεύθυνση του αγαθού, διατυπώνει έναν ορισμό της παιδείας: </a:t>
            </a:r>
            <a:r>
              <a:rPr lang="el-GR" sz="2400" b="1" dirty="0">
                <a:solidFill>
                  <a:srgbClr val="FFC000"/>
                </a:solidFill>
                <a:latin typeface="Palatino Linotype" panose="02040502050505030304" pitchFamily="18" charset="0"/>
              </a:rPr>
              <a:t>παιδεία είναι μια τέχνη για τη μεταστροφή της ψυχής </a:t>
            </a:r>
            <a:r>
              <a:rPr lang="el-GR" sz="2400" b="1" dirty="0">
                <a:solidFill>
                  <a:srgbClr val="FF0000"/>
                </a:solidFill>
                <a:latin typeface="Palatino Linotype" panose="02040502050505030304" pitchFamily="18" charset="0"/>
              </a:rPr>
              <a:t>(</a:t>
            </a:r>
            <a:r>
              <a:rPr lang="el-GR" sz="2400" b="1" dirty="0" err="1">
                <a:solidFill>
                  <a:srgbClr val="FF0000"/>
                </a:solidFill>
                <a:latin typeface="Palatino Linotype" panose="02040502050505030304" pitchFamily="18" charset="0"/>
              </a:rPr>
              <a:t>τέχνη</a:t>
            </a:r>
            <a:r>
              <a:rPr lang="el-GR" sz="2400" b="1" dirty="0">
                <a:solidFill>
                  <a:srgbClr val="FF0000"/>
                </a:solidFill>
                <a:latin typeface="Palatino Linotype" panose="02040502050505030304" pitchFamily="18" charset="0"/>
              </a:rPr>
              <a:t> ἂν </a:t>
            </a:r>
            <a:r>
              <a:rPr lang="el-GR" sz="2400" b="1" dirty="0" err="1">
                <a:solidFill>
                  <a:srgbClr val="FF0000"/>
                </a:solidFill>
                <a:latin typeface="Palatino Linotype" panose="02040502050505030304" pitchFamily="18" charset="0"/>
              </a:rPr>
              <a:t>εἴη</a:t>
            </a:r>
            <a:r>
              <a:rPr lang="el-GR" sz="2400" b="1" dirty="0">
                <a:solidFill>
                  <a:srgbClr val="FF0000"/>
                </a:solidFill>
                <a:latin typeface="Palatino Linotype" panose="02040502050505030304" pitchFamily="18" charset="0"/>
              </a:rPr>
              <a:t> τῆς </a:t>
            </a:r>
            <a:r>
              <a:rPr lang="el-GR" sz="2400" b="1" dirty="0" err="1">
                <a:solidFill>
                  <a:srgbClr val="FF0000"/>
                </a:solidFill>
                <a:latin typeface="Palatino Linotype" panose="02040502050505030304" pitchFamily="18" charset="0"/>
              </a:rPr>
              <a:t>περιαγωγῆς</a:t>
            </a:r>
            <a:r>
              <a:rPr lang="el-GR" sz="2400" b="1" dirty="0">
                <a:solidFill>
                  <a:srgbClr val="FF0000"/>
                </a:solidFill>
                <a:latin typeface="Palatino Linotype" panose="02040502050505030304" pitchFamily="18" charset="0"/>
              </a:rPr>
              <a:t>), </a:t>
            </a:r>
            <a:r>
              <a:rPr lang="el-GR" sz="2400" b="1" dirty="0">
                <a:solidFill>
                  <a:srgbClr val="FFC000"/>
                </a:solidFill>
                <a:latin typeface="Palatino Linotype" panose="02040502050505030304" pitchFamily="18" charset="0"/>
              </a:rPr>
              <a:t>με καθοδήγηση και σωστό προσανατολισμό, από την περιοχή του γίγνεσθαι στο καθαυτό ον, από τον κόσμο των αισθήσεων στον κόσμο της νόησης για τη θέαση των ιδεών και της ιδέας του αγαθού.</a:t>
            </a:r>
          </a:p>
          <a:p>
            <a:pPr marL="0" indent="0">
              <a:buNone/>
            </a:pPr>
            <a:r>
              <a:rPr lang="el-GR" sz="2400" dirty="0">
                <a:latin typeface="Palatino Linotype" panose="02040502050505030304" pitchFamily="18" charset="0"/>
              </a:rPr>
              <a:t>Θέμα της παιδείας είναι με ποιον τρόπο η μεταστροφή αυτή της ψυχής θα συντελεστεί όσο το δυνατόν πιο εύκολα και πιο αποτελεσματικά </a:t>
            </a:r>
            <a:r>
              <a:rPr lang="el-GR" sz="2400" b="1" dirty="0">
                <a:solidFill>
                  <a:srgbClr val="FF0000"/>
                </a:solidFill>
                <a:latin typeface="Palatino Linotype" panose="02040502050505030304" pitchFamily="18" charset="0"/>
              </a:rPr>
              <a:t>(</a:t>
            </a:r>
            <a:r>
              <a:rPr lang="el-GR" sz="2400" b="1" dirty="0" err="1">
                <a:solidFill>
                  <a:srgbClr val="FF0000"/>
                </a:solidFill>
                <a:latin typeface="Palatino Linotype" panose="02040502050505030304" pitchFamily="18" charset="0"/>
              </a:rPr>
              <a:t>τίνα</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τρόπον</a:t>
            </a:r>
            <a:r>
              <a:rPr lang="el-GR" sz="2400" b="1" dirty="0">
                <a:solidFill>
                  <a:srgbClr val="FF0000"/>
                </a:solidFill>
                <a:latin typeface="Palatino Linotype" panose="02040502050505030304" pitchFamily="18" charset="0"/>
              </a:rPr>
              <a:t> ὡς </a:t>
            </a:r>
            <a:r>
              <a:rPr lang="el-GR" sz="2400" b="1" dirty="0" err="1">
                <a:solidFill>
                  <a:srgbClr val="FF0000"/>
                </a:solidFill>
                <a:latin typeface="Palatino Linotype" panose="02040502050505030304" pitchFamily="18" charset="0"/>
              </a:rPr>
              <a:t>ῥᾷστά</a:t>
            </a:r>
            <a:r>
              <a:rPr lang="el-GR" sz="2400" b="1" dirty="0">
                <a:solidFill>
                  <a:srgbClr val="FF0000"/>
                </a:solidFill>
                <a:latin typeface="Palatino Linotype" panose="02040502050505030304" pitchFamily="18" charset="0"/>
              </a:rPr>
              <a:t> τε καὶ </a:t>
            </a:r>
            <a:r>
              <a:rPr lang="el-GR" sz="2400" b="1" dirty="0" err="1">
                <a:solidFill>
                  <a:srgbClr val="FF0000"/>
                </a:solidFill>
                <a:latin typeface="Palatino Linotype" panose="02040502050505030304" pitchFamily="18" charset="0"/>
              </a:rPr>
              <a:t>ἀνυσιμώτατα</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μεταστραφήσεται</a:t>
            </a:r>
            <a:r>
              <a:rPr lang="el-GR" sz="2400" b="1" dirty="0">
                <a:solidFill>
                  <a:srgbClr val="FF0000"/>
                </a:solidFill>
                <a:latin typeface="Palatino Linotype" panose="02040502050505030304" pitchFamily="18" charset="0"/>
              </a:rPr>
              <a:t>)</a:t>
            </a:r>
            <a:r>
              <a:rPr lang="el-GR" sz="2400" dirty="0">
                <a:latin typeface="Palatino Linotype" panose="02040502050505030304" pitchFamily="18" charset="0"/>
              </a:rPr>
              <a:t>.</a:t>
            </a:r>
          </a:p>
          <a:p>
            <a:pPr marL="0" indent="0">
              <a:buNone/>
            </a:pPr>
            <a:r>
              <a:rPr lang="el-GR" sz="2400" dirty="0">
                <a:latin typeface="Palatino Linotype" panose="02040502050505030304" pitchFamily="18" charset="0"/>
              </a:rPr>
              <a:t>Ο σκοπός της μεταστροφής δεν είναι βέβαια να βάλει κανείς μέσα σε αυτό το όργανο της μάθησης τη δύναμη της θέασης του νοητού κόσμου</a:t>
            </a:r>
            <a:r>
              <a:rPr lang="el-GR" sz="2400" b="1" dirty="0">
                <a:solidFill>
                  <a:srgbClr val="FF0000"/>
                </a:solidFill>
                <a:latin typeface="Palatino Linotype" panose="02040502050505030304" pitchFamily="18" charset="0"/>
              </a:rPr>
              <a:t>(οὐ τοῦ </a:t>
            </a:r>
            <a:r>
              <a:rPr lang="el-GR" sz="2400" b="1" dirty="0" err="1">
                <a:solidFill>
                  <a:srgbClr val="FF0000"/>
                </a:solidFill>
                <a:latin typeface="Palatino Linotype" panose="02040502050505030304" pitchFamily="18" charset="0"/>
              </a:rPr>
              <a:t>ἐμποιῆσαι</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αὐτῷ</a:t>
            </a:r>
            <a:r>
              <a:rPr lang="el-GR" sz="2400" b="1" dirty="0">
                <a:solidFill>
                  <a:srgbClr val="FF0000"/>
                </a:solidFill>
                <a:latin typeface="Palatino Linotype" panose="02040502050505030304" pitchFamily="18" charset="0"/>
              </a:rPr>
              <a:t> τὸ </a:t>
            </a:r>
            <a:r>
              <a:rPr lang="el-GR" sz="2400" b="1" dirty="0" err="1">
                <a:solidFill>
                  <a:srgbClr val="FF0000"/>
                </a:solidFill>
                <a:latin typeface="Palatino Linotype" panose="02040502050505030304" pitchFamily="18" charset="0"/>
              </a:rPr>
              <a:t>ὁρᾶν</a:t>
            </a:r>
            <a:r>
              <a:rPr lang="el-GR" sz="2000" b="1" dirty="0">
                <a:solidFill>
                  <a:srgbClr val="FF0000"/>
                </a:solidFill>
                <a:latin typeface="Palatino Linotype" panose="02040502050505030304" pitchFamily="18" charset="0"/>
              </a:rPr>
              <a:t>)</a:t>
            </a:r>
            <a:r>
              <a:rPr lang="el-GR" sz="2400" dirty="0">
                <a:latin typeface="Palatino Linotype" panose="02040502050505030304" pitchFamily="18" charset="0"/>
              </a:rPr>
              <a:t>, γιατί ήδη έχει αυτή την ικανότητα </a:t>
            </a:r>
            <a:r>
              <a:rPr lang="el-GR" sz="2400" b="1" dirty="0">
                <a:solidFill>
                  <a:srgbClr val="FF0000"/>
                </a:solidFill>
                <a:latin typeface="Palatino Linotype" panose="02040502050505030304" pitchFamily="18" charset="0"/>
              </a:rPr>
              <a:t>(ὡς </a:t>
            </a:r>
            <a:r>
              <a:rPr lang="el-GR" sz="2400" b="1" dirty="0" err="1">
                <a:solidFill>
                  <a:srgbClr val="FF0000"/>
                </a:solidFill>
                <a:latin typeface="Palatino Linotype" panose="02040502050505030304" pitchFamily="18" charset="0"/>
              </a:rPr>
              <a:t>ἔχοντι</a:t>
            </a:r>
            <a:r>
              <a:rPr lang="el-GR" sz="2400" b="1" dirty="0">
                <a:solidFill>
                  <a:srgbClr val="FF0000"/>
                </a:solidFill>
                <a:latin typeface="Palatino Linotype" panose="02040502050505030304" pitchFamily="18" charset="0"/>
              </a:rPr>
              <a:t> μὲν </a:t>
            </a:r>
            <a:r>
              <a:rPr lang="el-GR" sz="2400" b="1" dirty="0" err="1">
                <a:solidFill>
                  <a:srgbClr val="FF0000"/>
                </a:solidFill>
                <a:latin typeface="Palatino Linotype" panose="02040502050505030304" pitchFamily="18" charset="0"/>
              </a:rPr>
              <a:t>αὐτό</a:t>
            </a:r>
            <a:r>
              <a:rPr lang="el-GR" sz="2400" b="1" dirty="0">
                <a:solidFill>
                  <a:srgbClr val="FF0000"/>
                </a:solidFill>
                <a:latin typeface="Palatino Linotype" panose="02040502050505030304" pitchFamily="18" charset="0"/>
              </a:rPr>
              <a:t>). </a:t>
            </a:r>
            <a:r>
              <a:rPr lang="el-GR" sz="2400" dirty="0">
                <a:latin typeface="Palatino Linotype" panose="02040502050505030304" pitchFamily="18" charset="0"/>
              </a:rPr>
              <a:t>Η παιδεία δεν του προσφέρει κάποιες πληροφορίες έξωθεν ως καινούργιες και έτοιμες σαν να πρόκειται να γεμίσει ένα άδειο δοχείο. Δεν είναι έργο της να προσφέρει έτοιμη γνώση στην ψυχή, αλλά να ενεργοποιήσει όλο το </a:t>
            </a:r>
            <a:r>
              <a:rPr lang="el-GR" sz="2400" dirty="0" err="1">
                <a:latin typeface="Palatino Linotype" panose="02040502050505030304" pitchFamily="18" charset="0"/>
              </a:rPr>
              <a:t>προϋπάρχον</a:t>
            </a:r>
            <a:r>
              <a:rPr lang="el-GR" sz="2400" dirty="0">
                <a:latin typeface="Palatino Linotype" panose="02040502050505030304" pitchFamily="18" charset="0"/>
              </a:rPr>
              <a:t> υλικό και όλα εκείνα τα κρυμμένα στοιχεία που βρίσκονται μέσα της.</a:t>
            </a:r>
          </a:p>
        </p:txBody>
      </p:sp>
    </p:spTree>
    <p:extLst>
      <p:ext uri="{BB962C8B-B14F-4D97-AF65-F5344CB8AC3E}">
        <p14:creationId xmlns:p14="http://schemas.microsoft.com/office/powerpoint/2010/main" val="220610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A0AEFAB-AA94-AC3E-EC33-2F1635507305}"/>
              </a:ext>
            </a:extLst>
          </p:cNvPr>
          <p:cNvSpPr>
            <a:spLocks noGrp="1"/>
          </p:cNvSpPr>
          <p:nvPr>
            <p:ph idx="1"/>
          </p:nvPr>
        </p:nvSpPr>
        <p:spPr>
          <a:xfrm>
            <a:off x="935183" y="1629294"/>
            <a:ext cx="10083338" cy="3416531"/>
          </a:xfrm>
        </p:spPr>
        <p:txBody>
          <a:bodyPr>
            <a:normAutofit/>
          </a:bodyPr>
          <a:lstStyle/>
          <a:p>
            <a:pPr marL="0" indent="0">
              <a:buNone/>
            </a:pPr>
            <a:r>
              <a:rPr lang="el-GR" sz="2400" dirty="0">
                <a:solidFill>
                  <a:schemeClr val="bg1"/>
                </a:solidFill>
                <a:latin typeface="Palatino Linotype" panose="02040502050505030304" pitchFamily="18" charset="0"/>
              </a:rPr>
              <a:t>Η γνώση και η παιδεία δεν πρέπει να εξαντλούνται σε προσέγγιση από μία επιμέρους οπτική γωνία. Πρέπει να υπάρξει μια μεταστροφή της ψυχής με ορθό προσανατολισμό από τον κόσμο των αισθήσεων προς τον κόσμο των ιδεών. Το πρόβλημα, επομένως, είναι η έλλειψη σωστού προσανατολισμού και καθοδήγησης, η αδυναμία της θέασης της ιδέας του αγαθού </a:t>
            </a:r>
            <a:r>
              <a:rPr lang="el-GR" sz="2400" b="1" dirty="0">
                <a:solidFill>
                  <a:srgbClr val="FF0000"/>
                </a:solidFill>
                <a:latin typeface="Palatino Linotype" panose="02040502050505030304" pitchFamily="18" charset="0"/>
              </a:rPr>
              <a:t>(</a:t>
            </a:r>
            <a:r>
              <a:rPr lang="el-GR" sz="2400" b="1" dirty="0" err="1">
                <a:solidFill>
                  <a:srgbClr val="FF0000"/>
                </a:solidFill>
                <a:latin typeface="Palatino Linotype" panose="02040502050505030304" pitchFamily="18" charset="0"/>
              </a:rPr>
              <a:t>οὐκ</a:t>
            </a:r>
            <a:r>
              <a:rPr lang="el-GR" sz="2400" b="1" dirty="0">
                <a:solidFill>
                  <a:srgbClr val="FF0000"/>
                </a:solidFill>
                <a:latin typeface="Palatino Linotype" panose="02040502050505030304" pitchFamily="18" charset="0"/>
              </a:rPr>
              <a:t> ὀρθῶς δὲ </a:t>
            </a:r>
            <a:r>
              <a:rPr lang="el-GR" sz="2400" b="1" dirty="0" err="1">
                <a:solidFill>
                  <a:srgbClr val="FF0000"/>
                </a:solidFill>
                <a:latin typeface="Palatino Linotype" panose="02040502050505030304" pitchFamily="18" charset="0"/>
              </a:rPr>
              <a:t>τετραμμένῳ</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οὐδὲ</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βλέποντι</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οἷ</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ἔδει</a:t>
            </a:r>
            <a:r>
              <a:rPr lang="el-GR" sz="2000" dirty="0">
                <a:solidFill>
                  <a:srgbClr val="FF0000"/>
                </a:solidFill>
              </a:rPr>
              <a:t>)</a:t>
            </a:r>
            <a:r>
              <a:rPr lang="el-GR" sz="2400" dirty="0">
                <a:solidFill>
                  <a:schemeClr val="bg1"/>
                </a:solidFill>
                <a:latin typeface="Palatino Linotype" panose="02040502050505030304" pitchFamily="18" charset="0"/>
              </a:rPr>
              <a:t>. Τον τρόπο για τη μεταστροφή της ψυχής προς την ορθή κατεύθυνση πρέπει ασφαλώς να τον επινοήσει η παιδεία </a:t>
            </a:r>
            <a:r>
              <a:rPr lang="el-GR" sz="2400" b="1" dirty="0">
                <a:solidFill>
                  <a:srgbClr val="FF0000"/>
                </a:solidFill>
                <a:latin typeface="Palatino Linotype" panose="02040502050505030304" pitchFamily="18" charset="0"/>
              </a:rPr>
              <a:t>(</a:t>
            </a:r>
            <a:r>
              <a:rPr lang="el-GR" sz="2400" b="1" dirty="0" err="1">
                <a:solidFill>
                  <a:srgbClr val="FF0000"/>
                </a:solidFill>
                <a:latin typeface="Palatino Linotype" panose="02040502050505030304" pitchFamily="18" charset="0"/>
              </a:rPr>
              <a:t>τοῦτο</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διαμηχανήσασθαι</a:t>
            </a:r>
            <a:r>
              <a:rPr lang="el-GR" sz="2400" b="1" dirty="0">
                <a:solidFill>
                  <a:srgbClr val="FF0000"/>
                </a:solidFill>
                <a:latin typeface="Palatino Linotype" panose="02040502050505030304" pitchFamily="18" charset="0"/>
              </a:rPr>
              <a:t>)</a:t>
            </a:r>
            <a:r>
              <a:rPr lang="el-GR" sz="2400" dirty="0">
                <a:solidFill>
                  <a:schemeClr val="bg1"/>
                </a:solidFill>
                <a:latin typeface="Palatino Linotype" panose="02040502050505030304" pitchFamily="18" charset="0"/>
              </a:rPr>
              <a:t>.</a:t>
            </a:r>
          </a:p>
        </p:txBody>
      </p:sp>
    </p:spTree>
    <p:extLst>
      <p:ext uri="{BB962C8B-B14F-4D97-AF65-F5344CB8AC3E}">
        <p14:creationId xmlns:p14="http://schemas.microsoft.com/office/powerpoint/2010/main" val="763300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2774DC5-B1A1-21E8-CCCF-9D22DE4398CA}"/>
              </a:ext>
            </a:extLst>
          </p:cNvPr>
          <p:cNvSpPr>
            <a:spLocks noGrp="1"/>
          </p:cNvSpPr>
          <p:nvPr>
            <p:ph idx="1"/>
          </p:nvPr>
        </p:nvSpPr>
        <p:spPr>
          <a:xfrm>
            <a:off x="490452" y="315884"/>
            <a:ext cx="11030988" cy="5932515"/>
          </a:xfrm>
        </p:spPr>
        <p:txBody>
          <a:bodyPr>
            <a:normAutofit/>
          </a:bodyPr>
          <a:lstStyle/>
          <a:p>
            <a:pPr marL="0" indent="0">
              <a:buNone/>
            </a:pPr>
            <a:r>
              <a:rPr lang="el-GR" sz="2400" b="1" dirty="0">
                <a:solidFill>
                  <a:srgbClr val="FF0000"/>
                </a:solidFill>
                <a:latin typeface="Palatino Linotype" panose="02040502050505030304" pitchFamily="18" charset="0"/>
              </a:rPr>
              <a:t>Παιδεία: η σημασία της στην αρχαιότητα</a:t>
            </a:r>
          </a:p>
          <a:p>
            <a:pPr marL="0" indent="0">
              <a:buNone/>
            </a:pPr>
            <a:r>
              <a:rPr lang="el-GR" sz="2400" dirty="0">
                <a:latin typeface="Palatino Linotype" panose="02040502050505030304" pitchFamily="18" charset="0"/>
              </a:rPr>
              <a:t>Αρχική σημασία της λέξης είναι αυτό που πρέπει να μάθει το παιδί, η ανατροφή, η διαπαιδαγώγηση του παιδιού. Από τον 5</a:t>
            </a:r>
            <a:r>
              <a:rPr lang="el-GR" sz="2400" baseline="30000" dirty="0">
                <a:latin typeface="Palatino Linotype" panose="02040502050505030304" pitchFamily="18" charset="0"/>
              </a:rPr>
              <a:t>ο</a:t>
            </a:r>
            <a:r>
              <a:rPr lang="el-GR" sz="2400" dirty="0">
                <a:latin typeface="Palatino Linotype" panose="02040502050505030304" pitchFamily="18" charset="0"/>
              </a:rPr>
              <a:t> αιώνα και εξής ως όρος της παιδαγωγικής δηλώνει τη γενική καλλιέργεια (σωματική και πνευματική), που αποτελεί προνόμιο μόνο του ανθρώπου. Βάση της παιδείας είναι για τον Πλάτωνα η μουσική και η γυμναστική.</a:t>
            </a:r>
          </a:p>
          <a:p>
            <a:pPr marL="0" indent="0">
              <a:buNone/>
            </a:pPr>
            <a:r>
              <a:rPr lang="el-GR" sz="2400" b="1" dirty="0">
                <a:solidFill>
                  <a:srgbClr val="FF0000"/>
                </a:solidFill>
                <a:latin typeface="Palatino Linotype" panose="02040502050505030304" pitchFamily="18" charset="0"/>
              </a:rPr>
              <a:t>Παίδευση</a:t>
            </a:r>
            <a:r>
              <a:rPr lang="el-GR" sz="2400" dirty="0">
                <a:latin typeface="Palatino Linotype" panose="02040502050505030304" pitchFamily="18" charset="0"/>
              </a:rPr>
              <a:t> είναι η πορεία προς την παιδεία. Συγκεκριμένα, για τον Πλάτωνα παιδεία είναι η στροφή της ψυχής προς την ιδέα του αγαθού, οι δύσκολη πορεία από την άγνοια στη γνώση.</a:t>
            </a:r>
          </a:p>
          <a:p>
            <a:pPr marL="0" indent="0">
              <a:buNone/>
            </a:pPr>
            <a:endParaRPr lang="el-GR" sz="2400" dirty="0">
              <a:latin typeface="Palatino Linotype" panose="02040502050505030304" pitchFamily="18" charset="0"/>
            </a:endParaRPr>
          </a:p>
          <a:p>
            <a:pPr marL="0" indent="0">
              <a:buNone/>
            </a:pPr>
            <a:r>
              <a:rPr lang="el-GR" sz="2400" dirty="0">
                <a:latin typeface="Palatino Linotype" panose="02040502050505030304" pitchFamily="18" charset="0"/>
              </a:rPr>
              <a:t>Η παιδεία είναι αναγκαία για την ψυχή και τον πολίτη: αφυπνίζει την ψυχή για να μάθει αυτό που ήδη γνωρίζει. Είναι η </a:t>
            </a:r>
            <a:r>
              <a:rPr lang="el-GR" sz="2400" b="1" dirty="0" err="1">
                <a:solidFill>
                  <a:srgbClr val="FF0000"/>
                </a:solidFill>
                <a:latin typeface="Palatino Linotype" panose="02040502050505030304" pitchFamily="18" charset="0"/>
              </a:rPr>
              <a:t>περιαγωγή</a:t>
            </a:r>
            <a:r>
              <a:rPr lang="el-GR" sz="2400" dirty="0">
                <a:latin typeface="Palatino Linotype" panose="02040502050505030304" pitchFamily="18" charset="0"/>
              </a:rPr>
              <a:t> της ψυχής από τα αισθητά στα νοητά, από τα πάθη στην αρετή, από τη φύση στις ιδέες. Δεν είναι απλώς μάθηση αλλά η μεταστροφή της όλης ύπαρξης.</a:t>
            </a:r>
          </a:p>
        </p:txBody>
      </p:sp>
    </p:spTree>
    <p:extLst>
      <p:ext uri="{BB962C8B-B14F-4D97-AF65-F5344CB8AC3E}">
        <p14:creationId xmlns:p14="http://schemas.microsoft.com/office/powerpoint/2010/main" val="2954310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485DDB1-616A-FA7B-FF44-FE5935831BE1}"/>
              </a:ext>
            </a:extLst>
          </p:cNvPr>
          <p:cNvSpPr>
            <a:spLocks noGrp="1"/>
          </p:cNvSpPr>
          <p:nvPr>
            <p:ph idx="1"/>
          </p:nvPr>
        </p:nvSpPr>
        <p:spPr>
          <a:xfrm>
            <a:off x="502920" y="270164"/>
            <a:ext cx="11122429" cy="6483927"/>
          </a:xfrm>
        </p:spPr>
        <p:txBody>
          <a:bodyPr>
            <a:normAutofit/>
          </a:bodyPr>
          <a:lstStyle/>
          <a:p>
            <a:pPr marL="0" indent="0">
              <a:buNone/>
            </a:pPr>
            <a:r>
              <a:rPr lang="el-GR" sz="2400" b="1" dirty="0">
                <a:solidFill>
                  <a:srgbClr val="FF0000"/>
                </a:solidFill>
                <a:latin typeface="Palatino Linotype" panose="02040502050505030304" pitchFamily="18" charset="0"/>
              </a:rPr>
              <a:t>Αἱ μὲν τοίνυν ἄλλαι </a:t>
            </a:r>
            <a:r>
              <a:rPr lang="el-GR" sz="2400" b="1" dirty="0" err="1">
                <a:solidFill>
                  <a:srgbClr val="FF0000"/>
                </a:solidFill>
                <a:latin typeface="Palatino Linotype" panose="02040502050505030304" pitchFamily="18" charset="0"/>
              </a:rPr>
              <a:t>ἀρεταὶ</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καλούμεναι</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ψυχῆς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κινδυνεύουσιν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ἐγγύς</a:t>
            </a:r>
            <a:r>
              <a:rPr lang="el-GR" sz="2400" b="1" dirty="0">
                <a:solidFill>
                  <a:srgbClr val="FF0000"/>
                </a:solidFill>
                <a:latin typeface="Palatino Linotype" panose="02040502050505030304" pitchFamily="18" charset="0"/>
              </a:rPr>
              <a:t> τι εἶναι τῶν τοῦ </a:t>
            </a:r>
            <a:r>
              <a:rPr lang="el-GR" sz="2400" b="1" dirty="0" err="1">
                <a:solidFill>
                  <a:srgbClr val="FF0000"/>
                </a:solidFill>
                <a:latin typeface="Palatino Linotype" panose="02040502050505030304" pitchFamily="18" charset="0"/>
              </a:rPr>
              <a:t>σώματος</a:t>
            </a:r>
            <a:r>
              <a:rPr lang="el-GR" sz="2400" b="1" dirty="0">
                <a:solidFill>
                  <a:srgbClr val="FF0000"/>
                </a:solidFill>
                <a:latin typeface="Palatino Linotype" panose="02040502050505030304" pitchFamily="18" charset="0"/>
              </a:rPr>
              <a:t>—τῷ </a:t>
            </a:r>
            <a:r>
              <a:rPr lang="el-GR" sz="2400" b="1" dirty="0" err="1">
                <a:solidFill>
                  <a:srgbClr val="FF0000"/>
                </a:solidFill>
                <a:latin typeface="Palatino Linotype" panose="02040502050505030304" pitchFamily="18" charset="0"/>
              </a:rPr>
              <a:t>ὄντι</a:t>
            </a:r>
            <a:r>
              <a:rPr lang="el-GR" sz="2400" b="1" dirty="0">
                <a:solidFill>
                  <a:srgbClr val="FF0000"/>
                </a:solidFill>
                <a:latin typeface="Palatino Linotype" panose="02040502050505030304" pitchFamily="18" charset="0"/>
              </a:rPr>
              <a:t> γὰρ </a:t>
            </a:r>
            <a:r>
              <a:rPr lang="el-GR" sz="2400" b="1" dirty="0" err="1">
                <a:solidFill>
                  <a:srgbClr val="FF0000"/>
                </a:solidFill>
                <a:latin typeface="Palatino Linotype" panose="02040502050505030304" pitchFamily="18" charset="0"/>
              </a:rPr>
              <a:t>οὐκ</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ἐνοῦσαι</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πρότερον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ὕστερον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ἐμποιεῖσθαι</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ἔθεσι</a:t>
            </a:r>
            <a:r>
              <a:rPr lang="el-GR" sz="2400" b="1" dirty="0">
                <a:solidFill>
                  <a:srgbClr val="FF0000"/>
                </a:solidFill>
                <a:latin typeface="Palatino Linotype" panose="02040502050505030304" pitchFamily="18" charset="0"/>
              </a:rPr>
              <a:t> καὶ </a:t>
            </a:r>
            <a:r>
              <a:rPr lang="el-GR" sz="2400" b="1" dirty="0" err="1">
                <a:solidFill>
                  <a:srgbClr val="FF0000"/>
                </a:solidFill>
                <a:latin typeface="Palatino Linotype" panose="02040502050505030304" pitchFamily="18" charset="0"/>
              </a:rPr>
              <a:t>ἀσκήσεσιν</a:t>
            </a:r>
            <a:r>
              <a:rPr lang="el-GR" sz="2400" b="1" dirty="0">
                <a:solidFill>
                  <a:srgbClr val="FF0000"/>
                </a:solidFill>
                <a:latin typeface="Palatino Linotype" panose="02040502050505030304" pitchFamily="18" charset="0"/>
              </a:rPr>
              <a:t>—ἡ δὲ τοῦ </a:t>
            </a:r>
            <a:r>
              <a:rPr lang="el-GR" sz="2400" b="1" dirty="0" err="1">
                <a:solidFill>
                  <a:srgbClr val="FF0000"/>
                </a:solidFill>
                <a:latin typeface="Palatino Linotype" panose="02040502050505030304" pitchFamily="18" charset="0"/>
              </a:rPr>
              <a:t>φρονῆσαι</a:t>
            </a:r>
            <a:r>
              <a:rPr lang="el-GR" sz="2400" b="1" dirty="0">
                <a:solidFill>
                  <a:srgbClr val="FF0000"/>
                </a:solidFill>
                <a:latin typeface="Palatino Linotype" panose="02040502050505030304" pitchFamily="18" charset="0"/>
              </a:rPr>
              <a:t> παντὸς </a:t>
            </a:r>
            <a:r>
              <a:rPr lang="el-GR" sz="2400" b="1" dirty="0" err="1">
                <a:solidFill>
                  <a:srgbClr val="FF0000"/>
                </a:solidFill>
                <a:latin typeface="Palatino Linotype" panose="02040502050505030304" pitchFamily="18" charset="0"/>
              </a:rPr>
              <a:t>μᾶλλον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θειοτέρου</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τινὸς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τυγχάνει</a:t>
            </a:r>
            <a:r>
              <a:rPr lang="el-GR" sz="2400" b="1" dirty="0">
                <a:solidFill>
                  <a:srgbClr val="FF0000"/>
                </a:solidFill>
                <a:latin typeface="Palatino Linotype" panose="02040502050505030304" pitchFamily="18" charset="0"/>
              </a:rPr>
              <a:t>, ὡς </a:t>
            </a:r>
            <a:r>
              <a:rPr lang="el-GR" sz="2400" b="1" dirty="0" err="1">
                <a:solidFill>
                  <a:srgbClr val="FF0000"/>
                </a:solidFill>
                <a:latin typeface="Palatino Linotype" panose="02040502050505030304" pitchFamily="18" charset="0"/>
              </a:rPr>
              <a:t>ἔοικεν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οὖσα</a:t>
            </a:r>
            <a:r>
              <a:rPr lang="el-GR" sz="2400" b="1" dirty="0">
                <a:solidFill>
                  <a:srgbClr val="FF0000"/>
                </a:solidFill>
                <a:latin typeface="Palatino Linotype" panose="02040502050505030304" pitchFamily="18" charset="0"/>
              </a:rPr>
              <a:t>, ὃ τὴν μὲν </a:t>
            </a:r>
            <a:r>
              <a:rPr lang="el-GR" sz="2400" b="1" dirty="0" err="1">
                <a:solidFill>
                  <a:srgbClr val="FF0000"/>
                </a:solidFill>
                <a:latin typeface="Palatino Linotype" panose="02040502050505030304" pitchFamily="18" charset="0"/>
              </a:rPr>
              <a:t>δύναμιν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οὐδέποτε</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ἀπόλλυσιν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ὑπὸ</a:t>
            </a:r>
            <a:r>
              <a:rPr lang="el-GR" sz="2400" b="1" dirty="0">
                <a:solidFill>
                  <a:srgbClr val="FF0000"/>
                </a:solidFill>
                <a:latin typeface="Palatino Linotype" panose="02040502050505030304" pitchFamily="18" charset="0"/>
              </a:rPr>
              <a:t> δὲ τῆς </a:t>
            </a:r>
            <a:r>
              <a:rPr lang="el-GR" sz="2400" b="1" dirty="0" err="1">
                <a:solidFill>
                  <a:srgbClr val="FF0000"/>
                </a:solidFill>
                <a:latin typeface="Palatino Linotype" panose="02040502050505030304" pitchFamily="18" charset="0"/>
              </a:rPr>
              <a:t>περιαγωγῆς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χρήσιμόν</a:t>
            </a:r>
            <a:r>
              <a:rPr lang="el-GR" sz="2400" b="1" dirty="0">
                <a:solidFill>
                  <a:srgbClr val="FF0000"/>
                </a:solidFill>
                <a:latin typeface="Palatino Linotype" panose="02040502050505030304" pitchFamily="18" charset="0"/>
              </a:rPr>
              <a:t> τε καὶ </a:t>
            </a:r>
            <a:r>
              <a:rPr lang="el-GR" sz="2400" b="1" dirty="0" err="1">
                <a:solidFill>
                  <a:srgbClr val="FF0000"/>
                </a:solidFill>
                <a:latin typeface="Palatino Linotype" panose="02040502050505030304" pitchFamily="18" charset="0"/>
              </a:rPr>
              <a:t>ὠφέλιμον</a:t>
            </a:r>
            <a:r>
              <a:rPr lang="el-GR" sz="2400" b="1" dirty="0">
                <a:solidFill>
                  <a:srgbClr val="FF0000"/>
                </a:solidFill>
                <a:latin typeface="Palatino Linotype" panose="02040502050505030304" pitchFamily="18" charset="0"/>
              </a:rPr>
              <a:t> καὶ </a:t>
            </a:r>
            <a:r>
              <a:rPr lang="el-GR" sz="2400" b="1" dirty="0" err="1">
                <a:solidFill>
                  <a:srgbClr val="FF0000"/>
                </a:solidFill>
                <a:latin typeface="Palatino Linotype" panose="02040502050505030304" pitchFamily="18" charset="0"/>
              </a:rPr>
              <a:t>ἄχρηστον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αὖ</a:t>
            </a:r>
            <a:r>
              <a:rPr lang="el-GR" sz="2400" b="1" dirty="0">
                <a:solidFill>
                  <a:srgbClr val="FF0000"/>
                </a:solidFill>
                <a:latin typeface="Palatino Linotype" panose="02040502050505030304" pitchFamily="18" charset="0"/>
              </a:rPr>
              <a:t> καὶ </a:t>
            </a:r>
            <a:r>
              <a:rPr lang="el-GR" sz="2400" b="1" dirty="0" err="1">
                <a:solidFill>
                  <a:srgbClr val="FF0000"/>
                </a:solidFill>
                <a:latin typeface="Palatino Linotype" panose="02040502050505030304" pitchFamily="18" charset="0"/>
              </a:rPr>
              <a:t>βλαβερὸν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γίγνεται</a:t>
            </a:r>
            <a:r>
              <a:rPr lang="el-GR" sz="2400" b="1" dirty="0">
                <a:solidFill>
                  <a:srgbClr val="FF0000"/>
                </a:solidFill>
                <a:latin typeface="Palatino Linotype" panose="02040502050505030304" pitchFamily="18" charset="0"/>
              </a:rPr>
              <a:t>.</a:t>
            </a:r>
          </a:p>
          <a:p>
            <a:pPr marL="0" indent="0">
              <a:buNone/>
            </a:pPr>
            <a:r>
              <a:rPr lang="el-GR" sz="2400" b="1" dirty="0" err="1">
                <a:solidFill>
                  <a:schemeClr val="tx1">
                    <a:lumMod val="95000"/>
                  </a:schemeClr>
                </a:solidFill>
                <a:highlight>
                  <a:srgbClr val="808080"/>
                </a:highlight>
                <a:latin typeface="Palatino Linotype" panose="02040502050505030304" pitchFamily="18" charset="0"/>
              </a:rPr>
              <a:t>Κινδυνεύω+απαρέμφατο</a:t>
            </a:r>
            <a:r>
              <a:rPr lang="el-GR" sz="2400" b="1" dirty="0">
                <a:solidFill>
                  <a:schemeClr val="tx1">
                    <a:lumMod val="95000"/>
                  </a:schemeClr>
                </a:solidFill>
                <a:highlight>
                  <a:srgbClr val="808080"/>
                </a:highlight>
                <a:latin typeface="Palatino Linotype" panose="02040502050505030304" pitchFamily="18" charset="0"/>
              </a:rPr>
              <a:t>= σχεδόν είναι, φαίνεται ότι είναι…</a:t>
            </a:r>
          </a:p>
          <a:p>
            <a:pPr marL="0" indent="0">
              <a:buNone/>
            </a:pPr>
            <a:r>
              <a:rPr lang="el-GR" sz="2400" b="1" dirty="0">
                <a:solidFill>
                  <a:schemeClr val="bg1"/>
                </a:solidFill>
                <a:latin typeface="Palatino Linotype" panose="02040502050505030304" pitchFamily="18" charset="0"/>
              </a:rPr>
              <a:t>Μετάφραση</a:t>
            </a:r>
          </a:p>
          <a:p>
            <a:pPr marL="0" indent="0">
              <a:buNone/>
            </a:pPr>
            <a:r>
              <a:rPr lang="el-GR" sz="2400" dirty="0">
                <a:solidFill>
                  <a:schemeClr val="bg1"/>
                </a:solidFill>
                <a:latin typeface="Palatino Linotype" panose="02040502050505030304" pitchFamily="18" charset="0"/>
              </a:rPr>
              <a:t>Οι άλλες αρετές λοιπόν, που γενικώς χαρακτηρίζονται ως αρετές της ψυχής, φαίνεται ότι είναι κάπως κοντά στο σώμα-γιατί στα αλήθεια, ενώ πρωτύτερα δεν υπήρχαν μέσα μας, ύστερα, με τον εθισμό και την άσκηση, εμφυτεύονται-ενώ η αρετή της φρόνησης περισσότερο από καθετί άλλο τυχαίνει, όπως φαίνεται, να ανήκει σε κάτι πιο θεϊκό το οποίο ποτέ δεν χάνει τη δύναμή του, αλλά που με τη μεταστροφή του γίνεται χρήσιμο και ωφέλιμο, και άλλοτε πάλι άχρηστο και βλαβερό.</a:t>
            </a:r>
          </a:p>
        </p:txBody>
      </p:sp>
    </p:spTree>
    <p:extLst>
      <p:ext uri="{BB962C8B-B14F-4D97-AF65-F5344CB8AC3E}">
        <p14:creationId xmlns:p14="http://schemas.microsoft.com/office/powerpoint/2010/main" val="345238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E68D187-3DE3-238E-F337-917FF915FF75}"/>
              </a:ext>
            </a:extLst>
          </p:cNvPr>
          <p:cNvSpPr>
            <a:spLocks noGrp="1"/>
          </p:cNvSpPr>
          <p:nvPr>
            <p:ph idx="1"/>
          </p:nvPr>
        </p:nvSpPr>
        <p:spPr>
          <a:xfrm>
            <a:off x="473826" y="332510"/>
            <a:ext cx="11159836" cy="6163886"/>
          </a:xfrm>
        </p:spPr>
        <p:txBody>
          <a:bodyPr>
            <a:normAutofit/>
          </a:bodyPr>
          <a:lstStyle/>
          <a:p>
            <a:pPr marL="0" indent="0">
              <a:buNone/>
            </a:pPr>
            <a:r>
              <a:rPr lang="el-GR" sz="2400" dirty="0">
                <a:latin typeface="Palatino Linotype" panose="02040502050505030304" pitchFamily="18" charset="0"/>
              </a:rPr>
              <a:t>Το κείμενο καταλήγει με τη σύγκριση που κάνει ο Σωκράτης ανάμεσα στην αρετή της φρόνησης και στις άλλες αρετές που αποκαλούνται αρετές της ψυχής και οι οποίες φαίνεται ότι είναι πιο κοντά στις σωματικές. </a:t>
            </a:r>
          </a:p>
          <a:p>
            <a:pPr marL="0" indent="0">
              <a:buNone/>
            </a:pPr>
            <a:r>
              <a:rPr lang="el-GR" sz="2400" dirty="0">
                <a:latin typeface="Palatino Linotype" panose="02040502050505030304" pitchFamily="18" charset="0"/>
              </a:rPr>
              <a:t>Με τη χρήση των δύο χρονικών επιρρημάτων </a:t>
            </a:r>
            <a:r>
              <a:rPr lang="el-GR" sz="2400" b="1" dirty="0">
                <a:solidFill>
                  <a:srgbClr val="FF0000"/>
                </a:solidFill>
                <a:latin typeface="Palatino Linotype" panose="02040502050505030304" pitchFamily="18" charset="0"/>
              </a:rPr>
              <a:t>(</a:t>
            </a:r>
            <a:r>
              <a:rPr lang="el-GR" sz="2400" b="1" dirty="0" err="1">
                <a:solidFill>
                  <a:srgbClr val="FF0000"/>
                </a:solidFill>
                <a:latin typeface="Palatino Linotype" panose="02040502050505030304" pitchFamily="18" charset="0"/>
              </a:rPr>
              <a:t>πρότερον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ὕστερον</a:t>
            </a:r>
            <a:r>
              <a:rPr lang="el-GR" sz="2400" b="1" dirty="0">
                <a:solidFill>
                  <a:srgbClr val="FF0000"/>
                </a:solidFill>
                <a:latin typeface="Palatino Linotype" panose="02040502050505030304" pitchFamily="18" charset="0"/>
              </a:rPr>
              <a:t>) </a:t>
            </a:r>
            <a:r>
              <a:rPr lang="el-GR" sz="2400" dirty="0">
                <a:latin typeface="Palatino Linotype" panose="02040502050505030304" pitchFamily="18" charset="0"/>
              </a:rPr>
              <a:t>ο Σωκράτης θέλει να δώσει έμφαση στο γεγονός ότι αυτές οι αρετές, που αποκαλούνται αρετές της ψυχής και οι οποίες φαίνεται ότι είναι κάπως κοντά στο σώμα δεν προϋπάρχουν μέσα στην ψυχή του ανθρώπου, αλλά είναι επίκτητες καθώς εμφυτεύονται αργότερα στην ψυχή με τον εθισμό και τη συνεχή άσκηση.</a:t>
            </a:r>
          </a:p>
          <a:p>
            <a:pPr marL="0" indent="0">
              <a:buNone/>
            </a:pPr>
            <a:r>
              <a:rPr lang="el-GR" sz="2400" dirty="0">
                <a:latin typeface="Palatino Linotype" panose="02040502050505030304" pitchFamily="18" charset="0"/>
              </a:rPr>
              <a:t>Η αρετή της φρόνησης φαίνεται ότι έχει κάποια </a:t>
            </a:r>
            <a:r>
              <a:rPr lang="el-GR" sz="2400" dirty="0" err="1">
                <a:latin typeface="Palatino Linotype" panose="02040502050505030304" pitchFamily="18" charset="0"/>
              </a:rPr>
              <a:t>θεϊκότερη</a:t>
            </a:r>
            <a:r>
              <a:rPr lang="el-GR" sz="2400" dirty="0">
                <a:latin typeface="Palatino Linotype" panose="02040502050505030304" pitchFamily="18" charset="0"/>
              </a:rPr>
              <a:t> φύση από όλα τα άλλα </a:t>
            </a:r>
            <a:r>
              <a:rPr lang="el-GR" sz="2400" b="1" dirty="0">
                <a:solidFill>
                  <a:srgbClr val="FF0000"/>
                </a:solidFill>
                <a:latin typeface="Palatino Linotype" panose="02040502050505030304" pitchFamily="18" charset="0"/>
              </a:rPr>
              <a:t>(παντὸς </a:t>
            </a:r>
            <a:r>
              <a:rPr lang="el-GR" sz="2400" b="1" dirty="0" err="1">
                <a:solidFill>
                  <a:srgbClr val="FF0000"/>
                </a:solidFill>
                <a:latin typeface="Palatino Linotype" panose="02040502050505030304" pitchFamily="18" charset="0"/>
              </a:rPr>
              <a:t>μᾶλλον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θειοτέρου</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τινὸς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τυγχάνει</a:t>
            </a:r>
            <a:r>
              <a:rPr lang="el-GR" sz="2400" b="1" dirty="0">
                <a:solidFill>
                  <a:srgbClr val="FF0000"/>
                </a:solidFill>
                <a:latin typeface="Palatino Linotype" panose="02040502050505030304" pitchFamily="18" charset="0"/>
              </a:rPr>
              <a:t>) </a:t>
            </a:r>
            <a:r>
              <a:rPr lang="el-GR" sz="2400" dirty="0">
                <a:latin typeface="Palatino Linotype" panose="02040502050505030304" pitchFamily="18" charset="0"/>
              </a:rPr>
              <a:t>και δεν χάνει ποτέ τη δύναμη της. Παρ όλα αυτά όμως δεν κατευθύνει τη δύναμη της σταθερά και πάντοτε προς το ωφέλιμο και το χρήσιμο. Μερικές φορές γίνεται άχρηστη και βλαβερή, ανάλογα με την </a:t>
            </a:r>
            <a:r>
              <a:rPr lang="el-GR" sz="2400" b="1" dirty="0" err="1">
                <a:solidFill>
                  <a:srgbClr val="FF0000"/>
                </a:solidFill>
                <a:latin typeface="Palatino Linotype" panose="02040502050505030304" pitchFamily="18" charset="0"/>
              </a:rPr>
              <a:t>περιαγωγή</a:t>
            </a:r>
            <a:r>
              <a:rPr lang="el-GR" sz="2400" dirty="0">
                <a:latin typeface="Palatino Linotype" panose="02040502050505030304" pitchFamily="18" charset="0"/>
              </a:rPr>
              <a:t> της, ανάλογα με την κατεύθυνση προς την οποία είναι στραμμένη.</a:t>
            </a:r>
          </a:p>
        </p:txBody>
      </p:sp>
    </p:spTree>
    <p:extLst>
      <p:ext uri="{BB962C8B-B14F-4D97-AF65-F5344CB8AC3E}">
        <p14:creationId xmlns:p14="http://schemas.microsoft.com/office/powerpoint/2010/main" val="117326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2E92962-08AD-B451-985C-DD54C2C950B7}"/>
              </a:ext>
            </a:extLst>
          </p:cNvPr>
          <p:cNvSpPr>
            <a:spLocks noGrp="1"/>
          </p:cNvSpPr>
          <p:nvPr>
            <p:ph idx="1"/>
          </p:nvPr>
        </p:nvSpPr>
        <p:spPr>
          <a:xfrm>
            <a:off x="519545" y="419794"/>
            <a:ext cx="11105803" cy="5931130"/>
          </a:xfrm>
        </p:spPr>
        <p:txBody>
          <a:bodyPr>
            <a:normAutofit/>
          </a:bodyPr>
          <a:lstStyle/>
          <a:p>
            <a:pPr marL="0" indent="0">
              <a:buNone/>
            </a:pPr>
            <a:r>
              <a:rPr lang="el-GR" sz="2400" dirty="0">
                <a:latin typeface="Palatino Linotype" panose="02040502050505030304" pitchFamily="18" charset="0"/>
              </a:rPr>
              <a:t>Όταν είναι στραμμένη προς τον νοητό κόσμο, είναι η χρήσιμη και ωφέλιμη για τον άνθρωπο, όταν όμως στρέφεται προς τον κόσμο των αισθήσεων, αποβαίνει άχρηστη και βλαβερή </a:t>
            </a:r>
            <a:r>
              <a:rPr lang="el-GR" sz="2400" b="1" dirty="0">
                <a:solidFill>
                  <a:srgbClr val="FF0000"/>
                </a:solidFill>
                <a:latin typeface="Palatino Linotype" panose="02040502050505030304" pitchFamily="18" charset="0"/>
              </a:rPr>
              <a:t>(</a:t>
            </a:r>
            <a:r>
              <a:rPr lang="el-GR" sz="2400" b="1" dirty="0" err="1">
                <a:solidFill>
                  <a:srgbClr val="FF0000"/>
                </a:solidFill>
                <a:latin typeface="Palatino Linotype" panose="02040502050505030304" pitchFamily="18" charset="0"/>
              </a:rPr>
              <a:t>ὑπὸ</a:t>
            </a:r>
            <a:r>
              <a:rPr lang="el-GR" sz="2400" b="1" dirty="0">
                <a:solidFill>
                  <a:srgbClr val="FF0000"/>
                </a:solidFill>
                <a:latin typeface="Palatino Linotype" panose="02040502050505030304" pitchFamily="18" charset="0"/>
              </a:rPr>
              <a:t> δὲ τῆς </a:t>
            </a:r>
            <a:r>
              <a:rPr lang="el-GR" sz="2400" b="1" dirty="0" err="1">
                <a:solidFill>
                  <a:srgbClr val="FF0000"/>
                </a:solidFill>
                <a:latin typeface="Palatino Linotype" panose="02040502050505030304" pitchFamily="18" charset="0"/>
              </a:rPr>
              <a:t>περιαγωγῆς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χρήσιμόν</a:t>
            </a:r>
            <a:r>
              <a:rPr lang="el-GR" sz="2400" b="1" dirty="0">
                <a:solidFill>
                  <a:srgbClr val="FF0000"/>
                </a:solidFill>
                <a:latin typeface="Palatino Linotype" panose="02040502050505030304" pitchFamily="18" charset="0"/>
              </a:rPr>
              <a:t> τε καὶ </a:t>
            </a:r>
            <a:r>
              <a:rPr lang="el-GR" sz="2400" b="1" dirty="0" err="1">
                <a:solidFill>
                  <a:srgbClr val="FF0000"/>
                </a:solidFill>
                <a:latin typeface="Palatino Linotype" panose="02040502050505030304" pitchFamily="18" charset="0"/>
              </a:rPr>
              <a:t>ὠφέλιμον</a:t>
            </a:r>
            <a:r>
              <a:rPr lang="el-GR" sz="2400" b="1" dirty="0">
                <a:solidFill>
                  <a:srgbClr val="FF0000"/>
                </a:solidFill>
                <a:latin typeface="Palatino Linotype" panose="02040502050505030304" pitchFamily="18" charset="0"/>
              </a:rPr>
              <a:t> καὶ </a:t>
            </a:r>
            <a:r>
              <a:rPr lang="el-GR" sz="2400" b="1" dirty="0" err="1">
                <a:solidFill>
                  <a:srgbClr val="FF0000"/>
                </a:solidFill>
                <a:latin typeface="Palatino Linotype" panose="02040502050505030304" pitchFamily="18" charset="0"/>
              </a:rPr>
              <a:t>ἄχρηστον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αὖ</a:t>
            </a:r>
            <a:r>
              <a:rPr lang="el-GR" sz="2400" b="1" dirty="0">
                <a:solidFill>
                  <a:srgbClr val="FF0000"/>
                </a:solidFill>
                <a:latin typeface="Palatino Linotype" panose="02040502050505030304" pitchFamily="18" charset="0"/>
              </a:rPr>
              <a:t> καὶ </a:t>
            </a:r>
            <a:r>
              <a:rPr lang="el-GR" sz="2400" b="1" dirty="0" err="1">
                <a:solidFill>
                  <a:srgbClr val="FF0000"/>
                </a:solidFill>
                <a:latin typeface="Palatino Linotype" panose="02040502050505030304" pitchFamily="18" charset="0"/>
              </a:rPr>
              <a:t>βλαβερὸν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γίγνεται</a:t>
            </a:r>
            <a:r>
              <a:rPr lang="el-GR" sz="2400" b="1" dirty="0">
                <a:solidFill>
                  <a:srgbClr val="FF0000"/>
                </a:solidFill>
                <a:latin typeface="Palatino Linotype" panose="02040502050505030304" pitchFamily="18" charset="0"/>
              </a:rPr>
              <a:t>)</a:t>
            </a:r>
            <a:r>
              <a:rPr lang="el-GR" sz="2400" dirty="0">
                <a:latin typeface="Palatino Linotype" panose="02040502050505030304" pitchFamily="18" charset="0"/>
              </a:rPr>
              <a:t>.</a:t>
            </a:r>
          </a:p>
          <a:p>
            <a:pPr marL="0" indent="0">
              <a:buNone/>
            </a:pPr>
            <a:r>
              <a:rPr lang="el-GR" sz="2400" dirty="0">
                <a:latin typeface="Palatino Linotype" panose="02040502050505030304" pitchFamily="18" charset="0"/>
              </a:rPr>
              <a:t>Η ορθή περιστροφή της ψυχής προς την αληθινή περιοχή του όντος και προς το αγαθό μπορεί να εξασφαλιστεί με την παιδεία, η οποία μπορεί να καθοδηγήσει ορθά το θείο στοιχείο που ενυπάρχει μέσα στον άνθρωπο. Χωρίς την κατάλληλη παιδεία η μεταστροφή της ψυχής κατευθύνεται ευκολότερα προς το άχρηστο και το βλαβερό παρά προς το χρήσιμο, το ωφέλιμο και το αγαθό, γιατί η γνώση του αγαθού προϋποθέτει ορθό προσανατολισμό και κατεύθυνση, υπέρβαση της καθημερινής πραγματικότητας και των αισθήσεων, γενικά απελευθέρωση της ψυχής από τον εγκλεισμό της στο σώμα και τις επιθυμίες του.</a:t>
            </a:r>
          </a:p>
        </p:txBody>
      </p:sp>
    </p:spTree>
    <p:extLst>
      <p:ext uri="{BB962C8B-B14F-4D97-AF65-F5344CB8AC3E}">
        <p14:creationId xmlns:p14="http://schemas.microsoft.com/office/powerpoint/2010/main" val="278169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FFEAC76-CC19-1706-8CA1-8485985B77EA}"/>
              </a:ext>
            </a:extLst>
          </p:cNvPr>
          <p:cNvSpPr>
            <a:spLocks noGrp="1"/>
          </p:cNvSpPr>
          <p:nvPr>
            <p:ph idx="1"/>
          </p:nvPr>
        </p:nvSpPr>
        <p:spPr>
          <a:xfrm>
            <a:off x="232756" y="220287"/>
            <a:ext cx="11725102" cy="6442364"/>
          </a:xfrm>
        </p:spPr>
        <p:txBody>
          <a:bodyPr>
            <a:normAutofit/>
          </a:bodyPr>
          <a:lstStyle/>
          <a:p>
            <a:pPr marL="0" indent="0">
              <a:buNone/>
            </a:pPr>
            <a:r>
              <a:rPr lang="el-GR" sz="3200" dirty="0">
                <a:solidFill>
                  <a:srgbClr val="FF0000"/>
                </a:solidFill>
                <a:latin typeface="Palatino Linotype" panose="02040502050505030304" pitchFamily="18" charset="0"/>
              </a:rPr>
              <a:t>Δεῖ </a:t>
            </a:r>
            <a:r>
              <a:rPr lang="el-GR" sz="3200" dirty="0" err="1">
                <a:solidFill>
                  <a:srgbClr val="FF0000"/>
                </a:solidFill>
                <a:latin typeface="Palatino Linotype" panose="02040502050505030304" pitchFamily="18" charset="0"/>
              </a:rPr>
              <a:t>δή</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εἶπον</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ἡμᾶς</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τοιόνδε</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νομίσαι</a:t>
            </a:r>
            <a:r>
              <a:rPr lang="el-GR" sz="3200" dirty="0">
                <a:solidFill>
                  <a:srgbClr val="FF0000"/>
                </a:solidFill>
                <a:latin typeface="Palatino Linotype" panose="02040502050505030304" pitchFamily="18" charset="0"/>
              </a:rPr>
              <a:t> περὶ </a:t>
            </a:r>
            <a:r>
              <a:rPr lang="el-GR" sz="3200" dirty="0" err="1">
                <a:solidFill>
                  <a:srgbClr val="FF0000"/>
                </a:solidFill>
                <a:latin typeface="Palatino Linotype" panose="02040502050505030304" pitchFamily="18" charset="0"/>
              </a:rPr>
              <a:t>αὐτῶν</a:t>
            </a:r>
            <a:r>
              <a:rPr lang="el-GR" sz="3200" dirty="0">
                <a:solidFill>
                  <a:srgbClr val="FF0000"/>
                </a:solidFill>
                <a:latin typeface="Palatino Linotype" panose="02040502050505030304" pitchFamily="18" charset="0"/>
              </a:rPr>
              <a:t>, εἰ </a:t>
            </a:r>
            <a:r>
              <a:rPr lang="el-GR" sz="3200" dirty="0" err="1">
                <a:solidFill>
                  <a:srgbClr val="FF0000"/>
                </a:solidFill>
                <a:latin typeface="Palatino Linotype" panose="02040502050505030304" pitchFamily="18" charset="0"/>
              </a:rPr>
              <a:t>ταῦτ</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ἀληθῆ</a:t>
            </a:r>
            <a:r>
              <a:rPr lang="el-GR" sz="3200" dirty="0">
                <a:solidFill>
                  <a:srgbClr val="FF0000"/>
                </a:solidFill>
                <a:latin typeface="Palatino Linotype" panose="02040502050505030304" pitchFamily="18" charset="0"/>
              </a:rPr>
              <a:t>· τὴν </a:t>
            </a:r>
            <a:r>
              <a:rPr lang="el-GR" sz="3200" dirty="0" err="1">
                <a:solidFill>
                  <a:srgbClr val="FF0000"/>
                </a:solidFill>
                <a:latin typeface="Palatino Linotype" panose="02040502050505030304" pitchFamily="18" charset="0"/>
              </a:rPr>
              <a:t>παιδείαν</a:t>
            </a:r>
            <a:r>
              <a:rPr lang="el-GR" sz="3200" dirty="0">
                <a:solidFill>
                  <a:srgbClr val="FF0000"/>
                </a:solidFill>
                <a:latin typeface="Palatino Linotype" panose="02040502050505030304" pitchFamily="18" charset="0"/>
              </a:rPr>
              <a:t> οὐχ </a:t>
            </a:r>
            <a:r>
              <a:rPr lang="el-GR" sz="3200" dirty="0" err="1">
                <a:solidFill>
                  <a:srgbClr val="FF0000"/>
                </a:solidFill>
                <a:latin typeface="Palatino Linotype" panose="02040502050505030304" pitchFamily="18" charset="0"/>
              </a:rPr>
              <a:t>οἵαν</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τινὲς</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ἐπαγγελλόμενοί</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φασιν</a:t>
            </a:r>
            <a:r>
              <a:rPr lang="el-GR" sz="3200" dirty="0">
                <a:solidFill>
                  <a:srgbClr val="FF0000"/>
                </a:solidFill>
                <a:latin typeface="Palatino Linotype" panose="02040502050505030304" pitchFamily="18" charset="0"/>
              </a:rPr>
              <a:t> εἶναι </a:t>
            </a:r>
            <a:r>
              <a:rPr lang="el-GR" sz="3200" dirty="0" err="1">
                <a:solidFill>
                  <a:srgbClr val="FF0000"/>
                </a:solidFill>
                <a:latin typeface="Palatino Linotype" panose="02040502050505030304" pitchFamily="18" charset="0"/>
              </a:rPr>
              <a:t>τοιαύτην</a:t>
            </a:r>
            <a:r>
              <a:rPr lang="el-GR" sz="3200" dirty="0">
                <a:solidFill>
                  <a:srgbClr val="FF0000"/>
                </a:solidFill>
                <a:latin typeface="Palatino Linotype" panose="02040502050505030304" pitchFamily="18" charset="0"/>
              </a:rPr>
              <a:t> καὶ εἶναι. </a:t>
            </a:r>
            <a:r>
              <a:rPr lang="el-GR" sz="3200" dirty="0" err="1">
                <a:solidFill>
                  <a:srgbClr val="FF0000"/>
                </a:solidFill>
                <a:latin typeface="Palatino Linotype" panose="02040502050505030304" pitchFamily="18" charset="0"/>
              </a:rPr>
              <a:t>Φασὶ</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δέ</a:t>
            </a:r>
            <a:r>
              <a:rPr lang="el-GR" sz="3200" dirty="0">
                <a:solidFill>
                  <a:srgbClr val="FF0000"/>
                </a:solidFill>
                <a:latin typeface="Palatino Linotype" panose="02040502050505030304" pitchFamily="18" charset="0"/>
              </a:rPr>
              <a:t> που </a:t>
            </a:r>
            <a:r>
              <a:rPr lang="el-GR" sz="3200" dirty="0" err="1">
                <a:solidFill>
                  <a:srgbClr val="FF0000"/>
                </a:solidFill>
                <a:latin typeface="Palatino Linotype" panose="02040502050505030304" pitchFamily="18" charset="0"/>
              </a:rPr>
              <a:t>οὐκ</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ἐνούσης</a:t>
            </a:r>
            <a:r>
              <a:rPr lang="el-GR" sz="3200" dirty="0">
                <a:solidFill>
                  <a:srgbClr val="FF0000"/>
                </a:solidFill>
                <a:latin typeface="Palatino Linotype" panose="02040502050505030304" pitchFamily="18" charset="0"/>
              </a:rPr>
              <a:t> ἐν </a:t>
            </a:r>
            <a:r>
              <a:rPr lang="el-GR" sz="3200" dirty="0" err="1">
                <a:solidFill>
                  <a:srgbClr val="FF0000"/>
                </a:solidFill>
                <a:latin typeface="Palatino Linotype" panose="02040502050505030304" pitchFamily="18" charset="0"/>
              </a:rPr>
              <a:t>τῇ</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ψυχῇ</a:t>
            </a:r>
            <a:r>
              <a:rPr lang="el-GR" sz="3200" dirty="0">
                <a:solidFill>
                  <a:srgbClr val="FF0000"/>
                </a:solidFill>
                <a:latin typeface="Palatino Linotype" panose="02040502050505030304" pitchFamily="18" charset="0"/>
              </a:rPr>
              <a:t> ἐπιστήμης </a:t>
            </a:r>
            <a:r>
              <a:rPr lang="el-GR" sz="3200" dirty="0" err="1">
                <a:solidFill>
                  <a:srgbClr val="FF0000"/>
                </a:solidFill>
                <a:latin typeface="Palatino Linotype" panose="02040502050505030304" pitchFamily="18" charset="0"/>
              </a:rPr>
              <a:t>σφεῖς</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ἐντιθέναι</a:t>
            </a:r>
            <a:r>
              <a:rPr lang="el-GR" sz="3200" dirty="0">
                <a:solidFill>
                  <a:srgbClr val="FF0000"/>
                </a:solidFill>
                <a:latin typeface="Palatino Linotype" panose="02040502050505030304" pitchFamily="18" charset="0"/>
              </a:rPr>
              <a:t>, οἷον </a:t>
            </a:r>
            <a:r>
              <a:rPr lang="el-GR" sz="3200" dirty="0" err="1">
                <a:solidFill>
                  <a:srgbClr val="FF0000"/>
                </a:solidFill>
                <a:latin typeface="Palatino Linotype" panose="02040502050505030304" pitchFamily="18" charset="0"/>
              </a:rPr>
              <a:t>τυφλοῖς</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ὀφθαλμοῖς</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ὄψιν</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ἐντιθέντες</a:t>
            </a:r>
            <a:r>
              <a:rPr lang="el-GR" sz="3200" dirty="0">
                <a:solidFill>
                  <a:srgbClr val="FF0000"/>
                </a:solidFill>
                <a:latin typeface="Palatino Linotype" panose="02040502050505030304" pitchFamily="18" charset="0"/>
              </a:rPr>
              <a:t>.</a:t>
            </a:r>
          </a:p>
          <a:p>
            <a:pPr marL="0" indent="0">
              <a:buNone/>
            </a:pP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Φασὶ</a:t>
            </a:r>
            <a:r>
              <a:rPr lang="el-GR" sz="3200" dirty="0">
                <a:solidFill>
                  <a:srgbClr val="FF0000"/>
                </a:solidFill>
                <a:latin typeface="Palatino Linotype" panose="02040502050505030304" pitchFamily="18" charset="0"/>
              </a:rPr>
              <a:t> γὰρ οὖν, </a:t>
            </a:r>
            <a:r>
              <a:rPr lang="el-GR" sz="3200" dirty="0" err="1">
                <a:solidFill>
                  <a:srgbClr val="FF0000"/>
                </a:solidFill>
                <a:latin typeface="Palatino Linotype" panose="02040502050505030304" pitchFamily="18" charset="0"/>
              </a:rPr>
              <a:t>ἔφη</a:t>
            </a:r>
            <a:r>
              <a:rPr lang="el-GR" sz="3200" dirty="0">
                <a:solidFill>
                  <a:srgbClr val="FF0000"/>
                </a:solidFill>
                <a:latin typeface="Palatino Linotype" panose="02040502050505030304" pitchFamily="18" charset="0"/>
              </a:rPr>
              <a:t>. </a:t>
            </a:r>
          </a:p>
          <a:p>
            <a:pPr marL="0" indent="0">
              <a:buNone/>
            </a:pPr>
            <a:r>
              <a:rPr lang="el-GR" sz="2400" b="1" dirty="0">
                <a:solidFill>
                  <a:schemeClr val="bg1"/>
                </a:solidFill>
                <a:latin typeface="Palatino Linotype" panose="02040502050505030304" pitchFamily="18" charset="0"/>
              </a:rPr>
              <a:t>Μετάφραση</a:t>
            </a:r>
          </a:p>
          <a:p>
            <a:pPr marL="0" indent="0">
              <a:buNone/>
            </a:pPr>
            <a:r>
              <a:rPr lang="el-GR" sz="2400" dirty="0">
                <a:solidFill>
                  <a:schemeClr val="bg1"/>
                </a:solidFill>
                <a:latin typeface="Palatino Linotype" panose="02040502050505030304" pitchFamily="18" charset="0"/>
              </a:rPr>
              <a:t>Πρέπει, λοιπόν, είπα, εμείς να παραδεχθούμε κάτι τέτοιο σχετικά με αυτά, αν αυτά εδώ είναι αληθινά. Ότι η παιδεία δεν είναι τέτοια ό, τι λογής ισχυρίζονται κάποιοι ότι είναι, οι οποίοι την έχουν για επάγγελμά τους. Ισχυρίζονται δηλαδή ότι μέσα στην ψυχή δεν υπάρχει γνώση και ότι κατά κάποιον τρόπο την βάζουν αυτοί μέσα στην ψυχή, περίπου σαν να έβαζαν όραση σε μάτια τυφλών.</a:t>
            </a:r>
          </a:p>
          <a:p>
            <a:pPr marL="0" indent="0">
              <a:buNone/>
            </a:pPr>
            <a:r>
              <a:rPr lang="el-GR" sz="2400" dirty="0">
                <a:solidFill>
                  <a:schemeClr val="bg1"/>
                </a:solidFill>
                <a:latin typeface="Palatino Linotype" panose="02040502050505030304" pitchFamily="18" charset="0"/>
              </a:rPr>
              <a:t>Το ισχυρίζονται πράγματι, είπε.</a:t>
            </a:r>
          </a:p>
        </p:txBody>
      </p:sp>
    </p:spTree>
    <p:extLst>
      <p:ext uri="{BB962C8B-B14F-4D97-AF65-F5344CB8AC3E}">
        <p14:creationId xmlns:p14="http://schemas.microsoft.com/office/powerpoint/2010/main" val="3251108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502A5E9-1E8F-F897-D573-0314FB586285}"/>
              </a:ext>
            </a:extLst>
          </p:cNvPr>
          <p:cNvSpPr>
            <a:spLocks noGrp="1"/>
          </p:cNvSpPr>
          <p:nvPr>
            <p:ph idx="1"/>
          </p:nvPr>
        </p:nvSpPr>
        <p:spPr>
          <a:xfrm>
            <a:off x="332509" y="261851"/>
            <a:ext cx="11479876" cy="6109855"/>
          </a:xfrm>
        </p:spPr>
        <p:txBody>
          <a:bodyPr/>
          <a:lstStyle/>
          <a:p>
            <a:pPr marL="0" indent="0">
              <a:buNone/>
            </a:pPr>
            <a:r>
              <a:rPr lang="el-GR" dirty="0">
                <a:latin typeface="Palatino Linotype" panose="02040502050505030304" pitchFamily="18" charset="0"/>
              </a:rPr>
              <a:t>	Ο Σωκράτης προηγουμένως έκανε λόγο για τη διαταραχή της όρασης των δεσμωτών που κατευθύνονται από τον αισθητό κόσμο του σπηλαίου στον πλημμυρισμένο από φως νοητό κόσμο των ιδεών, αλλά και αντίστροφα, των απελευθερωμένων δεσμωτών που κατευθύνονται από το φως του νοητού κόσμου στο σκοτάδι του σπηλαίου για να απελευθερώσουν τους παλιούς συνδεσμώτες τους.</a:t>
            </a:r>
          </a:p>
          <a:p>
            <a:pPr marL="0" indent="0">
              <a:buNone/>
            </a:pPr>
            <a:r>
              <a:rPr lang="el-GR" dirty="0">
                <a:latin typeface="Palatino Linotype" panose="02040502050505030304" pitchFamily="18" charset="0"/>
              </a:rPr>
              <a:t>	Με βάση αυτά που είπε προηγουμένως στους συνομιλητές του επιχειρεί να ορίσει το περιεχόμενο και τη λειτουργία της παιδείας απορρίπτοντας τον ισχυρισμό των επαγγελματιών της παιδείας. Ζητά λοιπόν από τους συνομιλητές του να παραδεχτούν ότι η παιδεία δεν είναι αυτό που ισχυρίζονται κάποιοι οι οποίοι την έχουν για επάγγελμά τους. Αυτοί, και εννοεί τους σοφιστές, ισχυρίζονται ότι μέσα στην ψυχή του ανθρώπου δεν υπάρχει ορθή και τεκμηριωμένη γνώση, οι ίδιοι όμως με τη διδασκαλία τους και τη διαδικασία της μάθησης έχουν τη δυνατότητα να βάζουν τη γνώση μέσα της. Για να γίνει μάλιστα πιο πειστική η απόρριψη του ισχυρισμού τους ότι μπορούν με τη διδασκαλία να μεταδώσουν γνώσεις σε ψυχή που δεν τις έχει από πριν, παρομοιάζει αυτήν την μετάδοση των γνώσεων με την εμφύτευση της ικανότητας της όρασης σε τυφλά μάτια, σαν δηλαδή να λέμε ότι βάζουν μέσα στα τυφλά μάτια όραση.</a:t>
            </a:r>
          </a:p>
        </p:txBody>
      </p:sp>
    </p:spTree>
    <p:extLst>
      <p:ext uri="{BB962C8B-B14F-4D97-AF65-F5344CB8AC3E}">
        <p14:creationId xmlns:p14="http://schemas.microsoft.com/office/powerpoint/2010/main" val="694826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7DD544F-7CFD-3A6E-8AD8-04BB692DAF18}"/>
              </a:ext>
            </a:extLst>
          </p:cNvPr>
          <p:cNvSpPr>
            <a:spLocks noGrp="1"/>
          </p:cNvSpPr>
          <p:nvPr>
            <p:ph idx="1"/>
          </p:nvPr>
        </p:nvSpPr>
        <p:spPr>
          <a:xfrm>
            <a:off x="419793" y="336666"/>
            <a:ext cx="11242963" cy="5911734"/>
          </a:xfrm>
        </p:spPr>
        <p:txBody>
          <a:bodyPr/>
          <a:lstStyle/>
          <a:p>
            <a:pPr marL="0" indent="0">
              <a:buNone/>
            </a:pPr>
            <a:r>
              <a:rPr lang="el-GR" dirty="0">
                <a:latin typeface="Palatino Linotype" panose="02040502050505030304" pitchFamily="18" charset="0"/>
              </a:rPr>
              <a:t>Ο Πλάτωνας δεν πιστεύει ότι ο άνθρωπος αποκτά τη γνώση ως πληροφορία που λαμβάνει χώρα έξωθεν αλλά ότι την ανακαλύπτει και την παράγει μέσα του. Για αυτό και αυτή την έντονα βιωματική γνωστική διαδικασία την ονομάζει συμβολικά </a:t>
            </a:r>
            <a:r>
              <a:rPr lang="el-GR" b="1" dirty="0">
                <a:solidFill>
                  <a:srgbClr val="FF0000"/>
                </a:solidFill>
                <a:latin typeface="Palatino Linotype" panose="02040502050505030304" pitchFamily="18" charset="0"/>
              </a:rPr>
              <a:t>ανάμνηση</a:t>
            </a:r>
            <a:r>
              <a:rPr lang="el-GR" dirty="0">
                <a:latin typeface="Palatino Linotype" panose="02040502050505030304" pitchFamily="18" charset="0"/>
              </a:rPr>
              <a:t>. Στην ψυχή του ανθρώπου υπάρχει έμφυτη η δυνατότητα για μάθηση. Το μόνο που χρειάζεται είναι η δυνατότητα αυτή να πραγματωθεί με την κατάλληλη στροφή της ψυχής στην αλήθεια, στην αληθινή γνώση. Επομένως, η παιδεία δεν είναι τέχνη του να βάζεις φως σε τυφλά μάτια, όπως ισχυρίζονται οι σοφιστές, αλλά η τέχνη να στρέφεις τα μάτια προς την κατάλληλη κατεύθυνση. Έργο του παιδαγωγού δεν είναι να δώσει έτοιμη γνώση στην ψυχή, αλλά να ενεργοποιήσει όλα εκείνα τα κρυμμένα στοιχεία που βρίσκονται μέσα της. Εκείνο που χρειάζεται είναι η κατάλληλη μεταστροφή </a:t>
            </a:r>
            <a:r>
              <a:rPr lang="el-GR" b="1" dirty="0" err="1">
                <a:solidFill>
                  <a:srgbClr val="FF0000"/>
                </a:solidFill>
                <a:latin typeface="Palatino Linotype" panose="02040502050505030304" pitchFamily="18" charset="0"/>
              </a:rPr>
              <a:t>περιαγωγή</a:t>
            </a:r>
            <a:r>
              <a:rPr lang="el-GR" dirty="0">
                <a:latin typeface="Palatino Linotype" panose="02040502050505030304" pitchFamily="18" charset="0"/>
              </a:rPr>
              <a:t> της ψυχής από τα αισθητά στα νοητά, από τη φύση στις ιδέες, από τα άλογα στα έλλογα και από τα πάθη στην αρετή με μια σωστή πνευματική διεργασία μέσα στην ψυχή. Προϋπόθεση είναι να υποβάλει κάποιος τις σωστές ερωτήσεις. </a:t>
            </a:r>
            <a:r>
              <a:rPr lang="el-GR" b="1" dirty="0">
                <a:solidFill>
                  <a:srgbClr val="FFFF00"/>
                </a:solidFill>
                <a:latin typeface="Palatino Linotype" panose="02040502050505030304" pitchFamily="18" charset="0"/>
              </a:rPr>
              <a:t>Μέσο, επομένως, για αυτή τη διαδικασία παραγωγής της ψυχής είναι η παιδεία και το εργαλείο η διαλεκτική μέθοδος</a:t>
            </a:r>
            <a:r>
              <a:rPr lang="el-GR" dirty="0">
                <a:latin typeface="Palatino Linotype" panose="02040502050505030304" pitchFamily="18" charset="0"/>
              </a:rPr>
              <a:t>. Για να ενισχύσει ο Πλάτωνας την άποψή του ότι ο άνθρωπος δεν αποκτά τη γνώση ως πληροφορία που προέρχεται έξωθεν, αλλά ότι την ανακαλύπτει και την παράγει μέσα του με μια έντονα βιωματική γνωστική διαδικασία, κάνει τριπλή χρήση της πρόθεσης </a:t>
            </a:r>
            <a:r>
              <a:rPr lang="el-GR" b="1" dirty="0">
                <a:solidFill>
                  <a:srgbClr val="FF0000"/>
                </a:solidFill>
                <a:latin typeface="Palatino Linotype" panose="02040502050505030304" pitchFamily="18" charset="0"/>
              </a:rPr>
              <a:t>ἐν</a:t>
            </a:r>
            <a:r>
              <a:rPr lang="el-GR" dirty="0">
                <a:latin typeface="Palatino Linotype" panose="02040502050505030304" pitchFamily="18" charset="0"/>
              </a:rPr>
              <a:t> με στόχο να ευαισθητοποιήσει τον εσωτερικό, βιωματικό χαρακτήρα της γνώσης.</a:t>
            </a:r>
          </a:p>
        </p:txBody>
      </p:sp>
    </p:spTree>
    <p:extLst>
      <p:ext uri="{BB962C8B-B14F-4D97-AF65-F5344CB8AC3E}">
        <p14:creationId xmlns:p14="http://schemas.microsoft.com/office/powerpoint/2010/main" val="242446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C5FC17-952D-D763-E3D7-C11B43C31FF1}"/>
              </a:ext>
            </a:extLst>
          </p:cNvPr>
          <p:cNvSpPr>
            <a:spLocks noGrp="1"/>
          </p:cNvSpPr>
          <p:nvPr>
            <p:ph idx="1"/>
          </p:nvPr>
        </p:nvSpPr>
        <p:spPr>
          <a:xfrm>
            <a:off x="349136" y="307571"/>
            <a:ext cx="10365969" cy="6172199"/>
          </a:xfrm>
        </p:spPr>
        <p:txBody>
          <a:bodyPr/>
          <a:lstStyle/>
          <a:p>
            <a:pPr marL="0" indent="0">
              <a:buNone/>
            </a:pPr>
            <a:r>
              <a:rPr lang="el-GR" dirty="0">
                <a:latin typeface="Palatino Linotype" panose="02040502050505030304" pitchFamily="18" charset="0"/>
              </a:rPr>
              <a:t>	Σύμφωνα με τη θεωρία του Πλάτωνα ο άνθρωπος διαθέτει θνητό σώμα και αθάνατη ψυχή. Η ψυχή μετά το θάνατο αποχωρίζεται από το φθαρτό σώμα και ενσωματώνεται σε διάφορα σώματα και ζει πολλές ζωές. Πριν εισέλθει σε κάποιο σώμα η ψυχή και κατά την περιπλάνησή της στους ουράνιους τόπους, έχει γνωρίσει τις αιώνιες ιδέες. Όλα, όμως, όσα είχε δει και είχε μάθει στην προηγούμενη ύπαρξη λησμονούνται, όταν η ψυχή εισέρχεται στο σώμα, δηλαδή κατά τη γέννηση, και αρχίζει να τροφοδοτείται από τις αισθήσεις με τα ομοιώματα των ιδεών. Η λήθη που τον καταλαμβάνει δεν του επιτρέπει να αντιληφθεί ότι οι εικόνες των όντων που προσλαμβάνει με τις αισθήσεις του είναι απεικάσματα των ιδεών. Κατά τη διαδικασία της μάθησης η γνώση που έχει αποκτηθεί είναι δυνατόν να επανακτηθεί. Αυτό συμβαίνει με την παιδεία, η οποία αφυπνίζει την ψυχή για να μάθει αυτό που ήδη γνωρίζει από την πρότερη ζωή της στον υπερουράνιο τόπο. </a:t>
            </a:r>
            <a:r>
              <a:rPr lang="el-GR" b="1" dirty="0">
                <a:solidFill>
                  <a:srgbClr val="FFFF00"/>
                </a:solidFill>
                <a:latin typeface="Palatino Linotype" panose="02040502050505030304" pitchFamily="18" charset="0"/>
              </a:rPr>
              <a:t>Η γνώση συνεπώς είναι ανάμνηση των όσων έχει γνωρίσει η ψυχή πριν εισέλθει στο σώμα</a:t>
            </a:r>
            <a:r>
              <a:rPr lang="el-GR" dirty="0">
                <a:latin typeface="Palatino Linotype" panose="02040502050505030304" pitchFamily="18" charset="0"/>
              </a:rPr>
              <a:t>. Ωστόσο, ουσιαστική προϋπόθεση για να μπορέσει να ξαναθυμηθεί η ψυχή του ανθρώπου είναι να κατανοήσει την ίδια της την άγνοια. Μόνο όποιος κατανοήσει την άγνοια του είναι έτοιμος να μάθει. Αυτό σημαίνει ότι φτάνουμε στη γνώση με το να ξαναθυμηθούμε κάποιες από τις γνώσεις που φέρει μέσα της ασυνείδητα η ψυχή, όμως δεν τις βρίσκουμε με την ανάμνηση, αλλά με την ερευνητική αναζήτηση και μια έντονα βιωματική γνωστική διαδικασία.</a:t>
            </a:r>
          </a:p>
        </p:txBody>
      </p:sp>
    </p:spTree>
    <p:extLst>
      <p:ext uri="{BB962C8B-B14F-4D97-AF65-F5344CB8AC3E}">
        <p14:creationId xmlns:p14="http://schemas.microsoft.com/office/powerpoint/2010/main" val="397782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14ACD6B-50A0-B578-A4D7-24A9EB81E735}"/>
              </a:ext>
            </a:extLst>
          </p:cNvPr>
          <p:cNvSpPr>
            <a:spLocks noGrp="1"/>
          </p:cNvSpPr>
          <p:nvPr>
            <p:ph idx="1"/>
          </p:nvPr>
        </p:nvSpPr>
        <p:spPr>
          <a:xfrm>
            <a:off x="681644" y="1379913"/>
            <a:ext cx="10607040" cy="3828011"/>
          </a:xfrm>
        </p:spPr>
        <p:txBody>
          <a:bodyPr/>
          <a:lstStyle/>
          <a:p>
            <a:pPr marL="0" indent="0">
              <a:buNone/>
            </a:pPr>
            <a:r>
              <a:rPr lang="el-GR" dirty="0">
                <a:latin typeface="Palatino Linotype" panose="02040502050505030304" pitchFamily="18" charset="0"/>
              </a:rPr>
              <a:t>	</a:t>
            </a:r>
            <a:r>
              <a:rPr lang="el-GR" sz="2400" dirty="0">
                <a:latin typeface="Palatino Linotype" panose="02040502050505030304" pitchFamily="18" charset="0"/>
              </a:rPr>
              <a:t>Ο Πλάτωνας με την αναφορά του σε μερικούς οι οποίοι έχουν επάγγελμα την παιδεία, υπονοεί τους σοφιστές και θέλει να δείξει ότι την υπόθεση της μόρφωσης την κάνουν επάγγελμα προς εκμετάλλευση. Και ο δάσκαλός του Σωκράτης ασκούσε αυστηρή κριτική στους σοφιστές καθώς τους θεωρούσε ότι εξαπατούν τους νέους, ότι έδιναν σημασία στο </a:t>
            </a:r>
            <a:r>
              <a:rPr lang="el-GR" sz="2400" b="1" dirty="0" err="1">
                <a:solidFill>
                  <a:srgbClr val="FF0000"/>
                </a:solidFill>
                <a:latin typeface="Palatino Linotype" panose="02040502050505030304" pitchFamily="18" charset="0"/>
              </a:rPr>
              <a:t>φαίνεσθαι</a:t>
            </a:r>
            <a:r>
              <a:rPr lang="el-GR" sz="2400" dirty="0">
                <a:latin typeface="Palatino Linotype" panose="02040502050505030304" pitchFamily="18" charset="0"/>
              </a:rPr>
              <a:t> και όχι στο </a:t>
            </a:r>
            <a:r>
              <a:rPr lang="el-GR" sz="2400" b="1" dirty="0">
                <a:solidFill>
                  <a:srgbClr val="FF0000"/>
                </a:solidFill>
                <a:latin typeface="Palatino Linotype" panose="02040502050505030304" pitchFamily="18" charset="0"/>
              </a:rPr>
              <a:t>είναι</a:t>
            </a:r>
            <a:r>
              <a:rPr lang="el-GR" sz="2400" dirty="0">
                <a:latin typeface="Palatino Linotype" panose="02040502050505030304" pitchFamily="18" charset="0"/>
              </a:rPr>
              <a:t> και ότι παρουσίαζαν ως ισχυρά τα ασθενή επιχειρήματα. Εξάλλου, και στην αλληγορία του σπηλαίου είναι φανερό ότι τους σοφιστές τους τοποθετεί στη θέση των δεσμωτών που ζουν μέσα στην άγνοια, στην πλάνη και στις αυταπάτες.</a:t>
            </a:r>
          </a:p>
        </p:txBody>
      </p:sp>
    </p:spTree>
    <p:extLst>
      <p:ext uri="{BB962C8B-B14F-4D97-AF65-F5344CB8AC3E}">
        <p14:creationId xmlns:p14="http://schemas.microsoft.com/office/powerpoint/2010/main" val="2192383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BA83F31-56B9-4D2F-12FF-F77AB14784ED}"/>
              </a:ext>
            </a:extLst>
          </p:cNvPr>
          <p:cNvSpPr>
            <a:spLocks noGrp="1"/>
          </p:cNvSpPr>
          <p:nvPr>
            <p:ph idx="1"/>
          </p:nvPr>
        </p:nvSpPr>
        <p:spPr>
          <a:xfrm>
            <a:off x="544484" y="444732"/>
            <a:ext cx="11546378" cy="6072446"/>
          </a:xfrm>
        </p:spPr>
        <p:txBody>
          <a:bodyPr>
            <a:normAutofit lnSpcReduction="10000"/>
          </a:bodyPr>
          <a:lstStyle/>
          <a:p>
            <a:pPr marL="0" indent="0">
              <a:buNone/>
            </a:pPr>
            <a:r>
              <a:rPr lang="el-GR" sz="2400" dirty="0">
                <a:solidFill>
                  <a:srgbClr val="FF0000"/>
                </a:solidFill>
                <a:latin typeface="Palatino Linotype" panose="02040502050505030304" pitchFamily="18" charset="0"/>
              </a:rPr>
              <a:t>	Ὁ </a:t>
            </a:r>
            <a:r>
              <a:rPr lang="el-GR" sz="2400" dirty="0" err="1">
                <a:solidFill>
                  <a:srgbClr val="FF0000"/>
                </a:solidFill>
                <a:latin typeface="Palatino Linotype" panose="02040502050505030304" pitchFamily="18" charset="0"/>
              </a:rPr>
              <a:t>δέ</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γε</a:t>
            </a:r>
            <a:r>
              <a:rPr lang="el-GR" sz="2400" dirty="0">
                <a:solidFill>
                  <a:srgbClr val="FF0000"/>
                </a:solidFill>
                <a:latin typeface="Palatino Linotype" panose="02040502050505030304" pitchFamily="18" charset="0"/>
              </a:rPr>
              <a:t> νῦν </a:t>
            </a:r>
            <a:r>
              <a:rPr lang="el-GR" sz="2400" dirty="0" err="1">
                <a:solidFill>
                  <a:srgbClr val="FF0000"/>
                </a:solidFill>
                <a:latin typeface="Palatino Linotype" panose="02040502050505030304" pitchFamily="18" charset="0"/>
              </a:rPr>
              <a:t>λόγος</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ἦν</a:t>
            </a:r>
            <a:r>
              <a:rPr lang="el-GR" sz="2400" dirty="0">
                <a:solidFill>
                  <a:srgbClr val="FF0000"/>
                </a:solidFill>
                <a:latin typeface="Palatino Linotype" panose="02040502050505030304" pitchFamily="18" charset="0"/>
              </a:rPr>
              <a:t> δ’ </a:t>
            </a:r>
            <a:r>
              <a:rPr lang="el-GR" sz="2400" dirty="0" err="1">
                <a:solidFill>
                  <a:srgbClr val="FF0000"/>
                </a:solidFill>
                <a:latin typeface="Palatino Linotype" panose="02040502050505030304" pitchFamily="18" charset="0"/>
              </a:rPr>
              <a:t>ἐγώ</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σημαίνει</a:t>
            </a:r>
            <a:r>
              <a:rPr lang="el-GR" sz="2400" dirty="0">
                <a:solidFill>
                  <a:srgbClr val="FF0000"/>
                </a:solidFill>
                <a:latin typeface="Palatino Linotype" panose="02040502050505030304" pitchFamily="18" charset="0"/>
              </a:rPr>
              <a:t> ταύτην τὴν </a:t>
            </a:r>
            <a:r>
              <a:rPr lang="el-GR" sz="2400" dirty="0" err="1">
                <a:solidFill>
                  <a:srgbClr val="FF0000"/>
                </a:solidFill>
                <a:latin typeface="Palatino Linotype" panose="02040502050505030304" pitchFamily="18" charset="0"/>
              </a:rPr>
              <a:t>ἐνοῦσαν</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ἑκάστου</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δύναμιν</a:t>
            </a:r>
            <a:r>
              <a:rPr lang="el-GR" sz="2400" dirty="0">
                <a:solidFill>
                  <a:srgbClr val="FF0000"/>
                </a:solidFill>
                <a:latin typeface="Palatino Linotype" panose="02040502050505030304" pitchFamily="18" charset="0"/>
              </a:rPr>
              <a:t> ἐν </a:t>
            </a:r>
            <a:r>
              <a:rPr lang="el-GR" sz="2400" dirty="0" err="1">
                <a:solidFill>
                  <a:srgbClr val="FF0000"/>
                </a:solidFill>
                <a:latin typeface="Palatino Linotype" panose="02040502050505030304" pitchFamily="18" charset="0"/>
              </a:rPr>
              <a:t>τῇ</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ψυχῇ</a:t>
            </a:r>
            <a:r>
              <a:rPr lang="el-GR" sz="2400" dirty="0">
                <a:solidFill>
                  <a:srgbClr val="FF0000"/>
                </a:solidFill>
                <a:latin typeface="Palatino Linotype" panose="02040502050505030304" pitchFamily="18" charset="0"/>
              </a:rPr>
              <a:t> καὶ τὸ </a:t>
            </a:r>
            <a:r>
              <a:rPr lang="el-GR" sz="2400" dirty="0" err="1">
                <a:solidFill>
                  <a:srgbClr val="FF0000"/>
                </a:solidFill>
                <a:latin typeface="Palatino Linotype" panose="02040502050505030304" pitchFamily="18" charset="0"/>
              </a:rPr>
              <a:t>ὄργανον</a:t>
            </a:r>
            <a:r>
              <a:rPr lang="el-GR" sz="2400" dirty="0">
                <a:solidFill>
                  <a:srgbClr val="FF0000"/>
                </a:solidFill>
                <a:latin typeface="Palatino Linotype" panose="02040502050505030304" pitchFamily="18" charset="0"/>
              </a:rPr>
              <a:t> ᾧ </a:t>
            </a:r>
            <a:r>
              <a:rPr lang="el-GR" sz="2400" dirty="0" err="1">
                <a:solidFill>
                  <a:srgbClr val="FF0000"/>
                </a:solidFill>
                <a:latin typeface="Palatino Linotype" panose="02040502050505030304" pitchFamily="18" charset="0"/>
              </a:rPr>
              <a:t>καταμανθάνει</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ἕκαστος</a:t>
            </a:r>
            <a:r>
              <a:rPr lang="el-GR" sz="2400" dirty="0">
                <a:solidFill>
                  <a:srgbClr val="FF0000"/>
                </a:solidFill>
                <a:latin typeface="Palatino Linotype" panose="02040502050505030304" pitchFamily="18" charset="0"/>
              </a:rPr>
              <a:t>, οἷον εἰ </a:t>
            </a:r>
            <a:r>
              <a:rPr lang="el-GR" sz="2400" dirty="0" err="1">
                <a:solidFill>
                  <a:srgbClr val="FF0000"/>
                </a:solidFill>
                <a:latin typeface="Palatino Linotype" panose="02040502050505030304" pitchFamily="18" charset="0"/>
              </a:rPr>
              <a:t>ὄμμα</a:t>
            </a:r>
            <a:r>
              <a:rPr lang="el-GR" sz="2400" dirty="0">
                <a:solidFill>
                  <a:srgbClr val="FF0000"/>
                </a:solidFill>
                <a:latin typeface="Palatino Linotype" panose="02040502050505030304" pitchFamily="18" charset="0"/>
              </a:rPr>
              <a:t> μὴ </a:t>
            </a:r>
            <a:r>
              <a:rPr lang="el-GR" sz="2400" dirty="0" err="1">
                <a:solidFill>
                  <a:srgbClr val="FF0000"/>
                </a:solidFill>
                <a:latin typeface="Palatino Linotype" panose="02040502050505030304" pitchFamily="18" charset="0"/>
              </a:rPr>
              <a:t>δυνατὸν</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ἦν</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ἄλλως</a:t>
            </a:r>
            <a:r>
              <a:rPr lang="el-GR" sz="2400" dirty="0">
                <a:solidFill>
                  <a:srgbClr val="FF0000"/>
                </a:solidFill>
                <a:latin typeface="Palatino Linotype" panose="02040502050505030304" pitchFamily="18" charset="0"/>
              </a:rPr>
              <a:t> ἢ </a:t>
            </a:r>
            <a:r>
              <a:rPr lang="el-GR" sz="2400" dirty="0" err="1">
                <a:solidFill>
                  <a:srgbClr val="FF0000"/>
                </a:solidFill>
                <a:latin typeface="Palatino Linotype" panose="02040502050505030304" pitchFamily="18" charset="0"/>
              </a:rPr>
              <a:t>σὺν</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ὅλῳ</a:t>
            </a:r>
            <a:r>
              <a:rPr lang="el-GR" sz="2400" dirty="0">
                <a:solidFill>
                  <a:srgbClr val="FF0000"/>
                </a:solidFill>
                <a:latin typeface="Palatino Linotype" panose="02040502050505030304" pitchFamily="18" charset="0"/>
              </a:rPr>
              <a:t> τῷ </a:t>
            </a:r>
            <a:r>
              <a:rPr lang="el-GR" sz="2400" dirty="0" err="1">
                <a:solidFill>
                  <a:srgbClr val="FF0000"/>
                </a:solidFill>
                <a:latin typeface="Palatino Linotype" panose="02040502050505030304" pitchFamily="18" charset="0"/>
              </a:rPr>
              <a:t>σώματι</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στρέφειν</a:t>
            </a:r>
            <a:r>
              <a:rPr lang="el-GR" sz="2400" dirty="0">
                <a:solidFill>
                  <a:srgbClr val="FF0000"/>
                </a:solidFill>
                <a:latin typeface="Palatino Linotype" panose="02040502050505030304" pitchFamily="18" charset="0"/>
              </a:rPr>
              <a:t> πρὸς τὸ </a:t>
            </a:r>
            <a:r>
              <a:rPr lang="el-GR" sz="2400" dirty="0" err="1">
                <a:solidFill>
                  <a:srgbClr val="FF0000"/>
                </a:solidFill>
                <a:latin typeface="Palatino Linotype" panose="02040502050505030304" pitchFamily="18" charset="0"/>
              </a:rPr>
              <a:t>φανὸν</a:t>
            </a:r>
            <a:r>
              <a:rPr lang="el-GR" sz="2400" dirty="0">
                <a:solidFill>
                  <a:srgbClr val="FF0000"/>
                </a:solidFill>
                <a:latin typeface="Palatino Linotype" panose="02040502050505030304" pitchFamily="18" charset="0"/>
              </a:rPr>
              <a:t> ἐκ τοῦ </a:t>
            </a:r>
            <a:r>
              <a:rPr lang="el-GR" sz="2400" dirty="0" err="1">
                <a:solidFill>
                  <a:srgbClr val="FF0000"/>
                </a:solidFill>
                <a:latin typeface="Palatino Linotype" panose="02040502050505030304" pitchFamily="18" charset="0"/>
              </a:rPr>
              <a:t>σκοτώδους</a:t>
            </a:r>
            <a:r>
              <a:rPr lang="el-GR" sz="2400" dirty="0">
                <a:solidFill>
                  <a:srgbClr val="FF0000"/>
                </a:solidFill>
                <a:latin typeface="Palatino Linotype" panose="02040502050505030304" pitchFamily="18" charset="0"/>
              </a:rPr>
              <a:t>, οὕτω </a:t>
            </a:r>
            <a:r>
              <a:rPr lang="el-GR" sz="2400" dirty="0" err="1">
                <a:solidFill>
                  <a:srgbClr val="FF0000"/>
                </a:solidFill>
                <a:latin typeface="Palatino Linotype" panose="02040502050505030304" pitchFamily="18" charset="0"/>
              </a:rPr>
              <a:t>σὺν</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ὅλῃ</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τῇ</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ψυχῇ</a:t>
            </a:r>
            <a:r>
              <a:rPr lang="el-GR" sz="2400" dirty="0">
                <a:solidFill>
                  <a:srgbClr val="FF0000"/>
                </a:solidFill>
                <a:latin typeface="Palatino Linotype" panose="02040502050505030304" pitchFamily="18" charset="0"/>
              </a:rPr>
              <a:t> ἐκ τοῦ </a:t>
            </a:r>
            <a:r>
              <a:rPr lang="el-GR" sz="2400" dirty="0" err="1">
                <a:solidFill>
                  <a:srgbClr val="FF0000"/>
                </a:solidFill>
                <a:latin typeface="Palatino Linotype" panose="02040502050505030304" pitchFamily="18" charset="0"/>
              </a:rPr>
              <a:t>γιγνομένου</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περιακτέον</a:t>
            </a:r>
            <a:r>
              <a:rPr lang="el-GR" sz="2400" dirty="0">
                <a:solidFill>
                  <a:srgbClr val="FF0000"/>
                </a:solidFill>
                <a:latin typeface="Palatino Linotype" panose="02040502050505030304" pitchFamily="18" charset="0"/>
              </a:rPr>
              <a:t> εἶναι, </a:t>
            </a:r>
            <a:r>
              <a:rPr lang="el-GR" sz="2400" dirty="0" err="1">
                <a:solidFill>
                  <a:srgbClr val="FF0000"/>
                </a:solidFill>
                <a:latin typeface="Palatino Linotype" panose="02040502050505030304" pitchFamily="18" charset="0"/>
              </a:rPr>
              <a:t>ἕως</a:t>
            </a:r>
            <a:r>
              <a:rPr lang="el-GR" sz="2400" dirty="0">
                <a:solidFill>
                  <a:srgbClr val="FF0000"/>
                </a:solidFill>
                <a:latin typeface="Palatino Linotype" panose="02040502050505030304" pitchFamily="18" charset="0"/>
              </a:rPr>
              <a:t> ἂν εἰς τὸ ὂν καὶ τοῦ </a:t>
            </a:r>
            <a:r>
              <a:rPr lang="el-GR" sz="2400" dirty="0" err="1">
                <a:solidFill>
                  <a:srgbClr val="FF0000"/>
                </a:solidFill>
                <a:latin typeface="Palatino Linotype" panose="02040502050505030304" pitchFamily="18" charset="0"/>
              </a:rPr>
              <a:t>ὄντος</a:t>
            </a:r>
            <a:r>
              <a:rPr lang="el-GR" sz="2400" dirty="0">
                <a:solidFill>
                  <a:srgbClr val="FF0000"/>
                </a:solidFill>
                <a:latin typeface="Palatino Linotype" panose="02040502050505030304" pitchFamily="18" charset="0"/>
              </a:rPr>
              <a:t> τὸ </a:t>
            </a:r>
            <a:r>
              <a:rPr lang="el-GR" sz="2400" dirty="0" err="1">
                <a:solidFill>
                  <a:srgbClr val="FF0000"/>
                </a:solidFill>
                <a:latin typeface="Palatino Linotype" panose="02040502050505030304" pitchFamily="18" charset="0"/>
              </a:rPr>
              <a:t>φανότατον</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δυνατὴ</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γένηται</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ἀνασχέσθαι</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θεωμένη</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τοῦτο</a:t>
            </a:r>
            <a:r>
              <a:rPr lang="el-GR" sz="2400" dirty="0">
                <a:solidFill>
                  <a:srgbClr val="FF0000"/>
                </a:solidFill>
                <a:latin typeface="Palatino Linotype" panose="02040502050505030304" pitchFamily="18" charset="0"/>
              </a:rPr>
              <a:t> δ’ </a:t>
            </a:r>
            <a:r>
              <a:rPr lang="el-GR" sz="2400" dirty="0" err="1">
                <a:solidFill>
                  <a:srgbClr val="FF0000"/>
                </a:solidFill>
                <a:latin typeface="Palatino Linotype" panose="02040502050505030304" pitchFamily="18" charset="0"/>
              </a:rPr>
              <a:t>εἶναί</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φαμεν</a:t>
            </a:r>
            <a:r>
              <a:rPr lang="el-GR" sz="2400" dirty="0">
                <a:solidFill>
                  <a:srgbClr val="FF0000"/>
                </a:solidFill>
                <a:latin typeface="Palatino Linotype" panose="02040502050505030304" pitchFamily="18" charset="0"/>
              </a:rPr>
              <a:t> </a:t>
            </a:r>
            <a:r>
              <a:rPr lang="el-GR" sz="2400" dirty="0" err="1">
                <a:solidFill>
                  <a:srgbClr val="FF0000"/>
                </a:solidFill>
                <a:latin typeface="Palatino Linotype" panose="02040502050505030304" pitchFamily="18" charset="0"/>
              </a:rPr>
              <a:t>τἀγαθόν</a:t>
            </a:r>
            <a:r>
              <a:rPr lang="el-GR" sz="2400" dirty="0">
                <a:solidFill>
                  <a:srgbClr val="FF0000"/>
                </a:solidFill>
                <a:latin typeface="Palatino Linotype" panose="02040502050505030304" pitchFamily="18" charset="0"/>
              </a:rPr>
              <a:t>. Ἦ γάρ; </a:t>
            </a:r>
            <a:r>
              <a:rPr lang="el-GR" sz="2400" dirty="0" err="1">
                <a:solidFill>
                  <a:srgbClr val="FF0000"/>
                </a:solidFill>
                <a:latin typeface="Palatino Linotype" panose="02040502050505030304" pitchFamily="18" charset="0"/>
              </a:rPr>
              <a:t>Ναί</a:t>
            </a:r>
            <a:r>
              <a:rPr lang="el-GR" sz="2400" dirty="0">
                <a:solidFill>
                  <a:srgbClr val="FF0000"/>
                </a:solidFill>
                <a:latin typeface="Palatino Linotype" panose="02040502050505030304" pitchFamily="18" charset="0"/>
              </a:rPr>
              <a:t>.</a:t>
            </a:r>
          </a:p>
          <a:p>
            <a:pPr marL="0" indent="0">
              <a:buNone/>
            </a:pPr>
            <a:r>
              <a:rPr lang="el-GR" sz="2400" b="1" dirty="0">
                <a:latin typeface="Palatino Linotype" panose="02040502050505030304" pitchFamily="18" charset="0"/>
              </a:rPr>
              <a:t>Μετάφραση</a:t>
            </a:r>
          </a:p>
          <a:p>
            <a:pPr marL="0" indent="0">
              <a:buNone/>
            </a:pPr>
            <a:r>
              <a:rPr lang="el-GR" sz="2400" dirty="0">
                <a:latin typeface="Palatino Linotype" panose="02040502050505030304" pitchFamily="18" charset="0"/>
              </a:rPr>
              <a:t>	Η τωρινή μας συζήτηση, είπα εγώ, δείχνει αυτή τη δύναμη που υπάρχει μέσα στην ψυχή του καθενός, και επίσης το εργαλείο με το οποίο καθένας φτάνει στη μάθηση, όπως ακριβώς αν δεν ήταν δυνατό με άλλο τρόπο να στρέφει κανείς τα μάτια του από το σκοτάδι στο φως παρά μόνο στρέφοντας ολόκληρο το σώμα, έτσι πρέπει να στραφεί με ολόκληρη την ψυχή από την περιοχή του γίγνεσθαι προς την άλλη πλευρά, ώσπου να γίνει η ψυχή ικανή να αντέχει να αντικρίζει το ον και από το ον το πιο φωτεινό. Και εμείς ισχυριζόμαστε ότι αυτό είναι το αγαθό.</a:t>
            </a:r>
          </a:p>
          <a:p>
            <a:pPr marL="0" indent="0">
              <a:buNone/>
            </a:pPr>
            <a:r>
              <a:rPr lang="el-GR" sz="2400" dirty="0">
                <a:latin typeface="Palatino Linotype" panose="02040502050505030304" pitchFamily="18" charset="0"/>
              </a:rPr>
              <a:t>Δεν </a:t>
            </a:r>
            <a:r>
              <a:rPr lang="el-GR" sz="2400" dirty="0" err="1">
                <a:latin typeface="Palatino Linotype" panose="02040502050505030304" pitchFamily="18" charset="0"/>
              </a:rPr>
              <a:t>είν</a:t>
            </a:r>
            <a:r>
              <a:rPr lang="el-GR" sz="2400" dirty="0">
                <a:latin typeface="Palatino Linotype" panose="02040502050505030304" pitchFamily="18" charset="0"/>
              </a:rPr>
              <a:t>’ έτσι; Ναι.</a:t>
            </a:r>
          </a:p>
        </p:txBody>
      </p:sp>
    </p:spTree>
    <p:extLst>
      <p:ext uri="{BB962C8B-B14F-4D97-AF65-F5344CB8AC3E}">
        <p14:creationId xmlns:p14="http://schemas.microsoft.com/office/powerpoint/2010/main" val="336054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F280A17-5654-16CC-D61C-6401D05CB69E}"/>
              </a:ext>
            </a:extLst>
          </p:cNvPr>
          <p:cNvSpPr>
            <a:spLocks noGrp="1"/>
          </p:cNvSpPr>
          <p:nvPr>
            <p:ph idx="1"/>
          </p:nvPr>
        </p:nvSpPr>
        <p:spPr>
          <a:xfrm>
            <a:off x="195350" y="315884"/>
            <a:ext cx="10594570" cy="6105698"/>
          </a:xfrm>
        </p:spPr>
        <p:txBody>
          <a:bodyPr>
            <a:normAutofit fontScale="92500" lnSpcReduction="10000"/>
          </a:bodyPr>
          <a:lstStyle/>
          <a:p>
            <a:pPr marL="0" indent="0">
              <a:buNone/>
            </a:pPr>
            <a:r>
              <a:rPr lang="el-GR" dirty="0">
                <a:latin typeface="Palatino Linotype" panose="02040502050505030304" pitchFamily="18" charset="0"/>
              </a:rPr>
              <a:t>	</a:t>
            </a:r>
            <a:r>
              <a:rPr lang="el-GR" sz="2400" dirty="0">
                <a:latin typeface="Palatino Linotype" panose="02040502050505030304" pitchFamily="18" charset="0"/>
              </a:rPr>
              <a:t>Ο Σωκράτης, συνοψίζοντας όσα έχουν ειπωθεί στη συζήτηση με τους συνομιλητές του, τονίζει ότι από τη λογική διερεύνηση του θέματος, η οποία προηγήθηκε, έγινε φανερό ότι, σε αντίθεση με ό, τι ισχυρίζονται οι επαγγελματίες της παιδείας, ο καθένας έχει μέσα στην ψυχή του τη δύναμη της μάθησης και το κατάλληλο όργανο με το οποίο μπορεί να φτάσει στη μάθηση. Επισφραγίζει έτσι την απόρριψη της άποψης αυτών που έχουν ως επάγγελμα την παιδεία και ισχυρίζονται ότι δεν υπάρχει καμία γνώση μέσα στην ψυχή και ότι αυτοί με τη διδασκαλία μεταδίδουν τις γνώσεις.</a:t>
            </a:r>
          </a:p>
          <a:p>
            <a:pPr marL="0" indent="0">
              <a:buNone/>
            </a:pPr>
            <a:r>
              <a:rPr lang="el-GR" sz="2400" dirty="0">
                <a:latin typeface="Palatino Linotype" panose="02040502050505030304" pitchFamily="18" charset="0"/>
              </a:rPr>
              <a:t>	Για να κάνει περισσότερο κατανοητή την άποψή του για τη μάθηση, ο Πλάτωνας χρησιμοποιεί μια αλληγορία: όπως ακριβώς κάποιος, αν δε μπορεί με άλλο τρόπο να στρέψει μόνο τα μάτια του από το σκοτάδι στο φως, αναγκάζεται να στρέψει ολόκληρο το σώμα, το ίδιο ακριβώς πρέπει να κάνει και με την ψυχή. Πρέπει δηλαδή το όργανο της μάθησης να στραφεί με ολόκληρη την ψυχή από την περιοχή του γίγνεσθαι προς το χώρο του είναι, το νοητό κόσμο των ιδεών, το καθαυτό ον, ώσπου να καταφέρει η ψυχή του να αντικρίσει, χωρίς να υποφέρει </a:t>
            </a:r>
            <a:r>
              <a:rPr lang="el-GR" sz="2200" b="1" dirty="0">
                <a:solidFill>
                  <a:srgbClr val="FFFF00"/>
                </a:solidFill>
                <a:latin typeface="Palatino Linotype" panose="02040502050505030304" pitchFamily="18" charset="0"/>
              </a:rPr>
              <a:t>(</a:t>
            </a:r>
            <a:r>
              <a:rPr lang="el-GR" sz="2200" b="1" dirty="0" err="1">
                <a:solidFill>
                  <a:srgbClr val="FFFF00"/>
                </a:solidFill>
                <a:latin typeface="Palatino Linotype" panose="02040502050505030304" pitchFamily="18" charset="0"/>
              </a:rPr>
              <a:t>ἕως</a:t>
            </a:r>
            <a:r>
              <a:rPr lang="el-GR" sz="2200" b="1" dirty="0">
                <a:solidFill>
                  <a:srgbClr val="FFFF00"/>
                </a:solidFill>
                <a:latin typeface="Palatino Linotype" panose="02040502050505030304" pitchFamily="18" charset="0"/>
              </a:rPr>
              <a:t> ἂν εἰς τὸ ὂν καὶ τοῦ </a:t>
            </a:r>
            <a:r>
              <a:rPr lang="el-GR" sz="2200" b="1" dirty="0" err="1">
                <a:solidFill>
                  <a:srgbClr val="FFFF00"/>
                </a:solidFill>
                <a:latin typeface="Palatino Linotype" panose="02040502050505030304" pitchFamily="18" charset="0"/>
              </a:rPr>
              <a:t>ὄντος</a:t>
            </a:r>
            <a:r>
              <a:rPr lang="el-GR" sz="2200" b="1" dirty="0">
                <a:solidFill>
                  <a:srgbClr val="FFFF00"/>
                </a:solidFill>
                <a:latin typeface="Palatino Linotype" panose="02040502050505030304" pitchFamily="18" charset="0"/>
              </a:rPr>
              <a:t> τὸ </a:t>
            </a:r>
            <a:r>
              <a:rPr lang="el-GR" sz="2200" b="1" dirty="0" err="1">
                <a:solidFill>
                  <a:srgbClr val="FFFF00"/>
                </a:solidFill>
                <a:latin typeface="Palatino Linotype" panose="02040502050505030304" pitchFamily="18" charset="0"/>
              </a:rPr>
              <a:t>φανότατον</a:t>
            </a:r>
            <a:r>
              <a:rPr lang="el-GR" sz="2200" b="1" dirty="0">
                <a:solidFill>
                  <a:srgbClr val="FFFF00"/>
                </a:solidFill>
                <a:latin typeface="Palatino Linotype" panose="02040502050505030304" pitchFamily="18" charset="0"/>
              </a:rPr>
              <a:t> </a:t>
            </a:r>
            <a:r>
              <a:rPr lang="el-GR" sz="2200" b="1" dirty="0" err="1">
                <a:solidFill>
                  <a:srgbClr val="FFFF00"/>
                </a:solidFill>
                <a:latin typeface="Palatino Linotype" panose="02040502050505030304" pitchFamily="18" charset="0"/>
              </a:rPr>
              <a:t>δυνατὴ</a:t>
            </a:r>
            <a:r>
              <a:rPr lang="el-GR" sz="2200" b="1" dirty="0">
                <a:solidFill>
                  <a:srgbClr val="FFFF00"/>
                </a:solidFill>
                <a:latin typeface="Palatino Linotype" panose="02040502050505030304" pitchFamily="18" charset="0"/>
              </a:rPr>
              <a:t> </a:t>
            </a:r>
            <a:r>
              <a:rPr lang="el-GR" sz="2200" b="1" dirty="0" err="1">
                <a:solidFill>
                  <a:srgbClr val="FFFF00"/>
                </a:solidFill>
                <a:latin typeface="Palatino Linotype" panose="02040502050505030304" pitchFamily="18" charset="0"/>
              </a:rPr>
              <a:t>γένηται</a:t>
            </a:r>
            <a:r>
              <a:rPr lang="el-GR" sz="2200" b="1" dirty="0">
                <a:solidFill>
                  <a:srgbClr val="FFFF00"/>
                </a:solidFill>
                <a:latin typeface="Palatino Linotype" panose="02040502050505030304" pitchFamily="18" charset="0"/>
              </a:rPr>
              <a:t> </a:t>
            </a:r>
            <a:r>
              <a:rPr lang="el-GR" sz="2200" b="1" dirty="0" err="1">
                <a:solidFill>
                  <a:srgbClr val="FFFF00"/>
                </a:solidFill>
                <a:latin typeface="Palatino Linotype" panose="02040502050505030304" pitchFamily="18" charset="0"/>
              </a:rPr>
              <a:t>ἀνασχέσθαι</a:t>
            </a:r>
            <a:r>
              <a:rPr lang="el-GR" sz="2200" b="1" dirty="0">
                <a:solidFill>
                  <a:srgbClr val="FFFF00"/>
                </a:solidFill>
                <a:latin typeface="Palatino Linotype" panose="02040502050505030304" pitchFamily="18" charset="0"/>
              </a:rPr>
              <a:t> </a:t>
            </a:r>
            <a:r>
              <a:rPr lang="el-GR" sz="2200" b="1" dirty="0" err="1">
                <a:solidFill>
                  <a:srgbClr val="FFFF00"/>
                </a:solidFill>
                <a:latin typeface="Palatino Linotype" panose="02040502050505030304" pitchFamily="18" charset="0"/>
              </a:rPr>
              <a:t>θεωμένη</a:t>
            </a:r>
            <a:r>
              <a:rPr lang="el-GR" sz="2200" b="1" dirty="0">
                <a:solidFill>
                  <a:srgbClr val="FFFF00"/>
                </a:solidFill>
                <a:latin typeface="Palatino Linotype" panose="02040502050505030304" pitchFamily="18" charset="0"/>
              </a:rPr>
              <a:t>)</a:t>
            </a:r>
            <a:r>
              <a:rPr lang="el-GR" sz="2000" dirty="0"/>
              <a:t> </a:t>
            </a:r>
            <a:r>
              <a:rPr lang="el-GR" sz="2400" dirty="0">
                <a:latin typeface="Palatino Linotype" panose="02040502050505030304" pitchFamily="18" charset="0"/>
              </a:rPr>
              <a:t>το αληθινά υπαρκτό, το όν, και το ακόμα πιο φωτεινό από αυτό, που είναι το </a:t>
            </a:r>
            <a:r>
              <a:rPr lang="el-GR" sz="2400" b="1" dirty="0">
                <a:latin typeface="Palatino Linotype" panose="02040502050505030304" pitchFamily="18" charset="0"/>
              </a:rPr>
              <a:t>αγαθό</a:t>
            </a:r>
            <a:r>
              <a:rPr lang="el-GR" sz="2400" dirty="0">
                <a:latin typeface="Palatino Linotype" panose="02040502050505030304" pitchFamily="18" charset="0"/>
              </a:rPr>
              <a:t>.</a:t>
            </a:r>
          </a:p>
        </p:txBody>
      </p:sp>
    </p:spTree>
    <p:extLst>
      <p:ext uri="{BB962C8B-B14F-4D97-AF65-F5344CB8AC3E}">
        <p14:creationId xmlns:p14="http://schemas.microsoft.com/office/powerpoint/2010/main" val="1153401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424A262-FDD7-B4D5-7869-FC41A79FC137}"/>
              </a:ext>
            </a:extLst>
          </p:cNvPr>
          <p:cNvSpPr>
            <a:spLocks noGrp="1"/>
          </p:cNvSpPr>
          <p:nvPr>
            <p:ph idx="1"/>
          </p:nvPr>
        </p:nvSpPr>
        <p:spPr>
          <a:xfrm>
            <a:off x="436418" y="315884"/>
            <a:ext cx="10864735" cy="5932515"/>
          </a:xfrm>
        </p:spPr>
        <p:txBody>
          <a:bodyPr>
            <a:normAutofit lnSpcReduction="10000"/>
          </a:bodyPr>
          <a:lstStyle/>
          <a:p>
            <a:pPr marL="0" indent="0">
              <a:buNone/>
            </a:pPr>
            <a:r>
              <a:rPr lang="el-GR" dirty="0">
                <a:latin typeface="Palatino Linotype" panose="02040502050505030304" pitchFamily="18" charset="0"/>
              </a:rPr>
              <a:t>	</a:t>
            </a:r>
            <a:r>
              <a:rPr lang="el-GR" sz="2400" dirty="0">
                <a:latin typeface="Palatino Linotype" panose="02040502050505030304" pitchFamily="18" charset="0"/>
              </a:rPr>
              <a:t>Ό,τι είναι για τον ορατό κόσμο ο ήλιος, είναι για τον νοητό κόσμο το αγαθό. Το φως αντιστοιχεί με την αλήθεια. Όπως είναι αδύνατον να δούμε χωρίς φως, έτσι είναι αδύνατο να σκεφτούμε κάτι χωρίς την αλήθεια. Η ιδέα του αγαθού είναι η πηγή της αλήθειας και της γνώσης. Με βάση και την αλληγορία του σπηλαίου αυτή η μεταστροφή, </a:t>
            </a:r>
            <a:r>
              <a:rPr lang="el-GR" sz="2400" b="1" dirty="0" err="1">
                <a:solidFill>
                  <a:srgbClr val="FF0000"/>
                </a:solidFill>
                <a:latin typeface="Palatino Linotype" panose="02040502050505030304" pitchFamily="18" charset="0"/>
              </a:rPr>
              <a:t>περιαγωγή</a:t>
            </a:r>
            <a:r>
              <a:rPr lang="el-GR" sz="2400" dirty="0">
                <a:latin typeface="Palatino Linotype" panose="02040502050505030304" pitchFamily="18" charset="0"/>
              </a:rPr>
              <a:t>, του οργάνου της ψυχής μαζί με ολόκληρη την ψυχή </a:t>
            </a:r>
            <a:r>
              <a:rPr lang="el-GR" sz="2400" b="1" dirty="0">
                <a:solidFill>
                  <a:srgbClr val="FF0000"/>
                </a:solidFill>
                <a:latin typeface="Palatino Linotype" panose="02040502050505030304" pitchFamily="18" charset="0"/>
              </a:rPr>
              <a:t>(</a:t>
            </a:r>
            <a:r>
              <a:rPr lang="el-GR" sz="2400" b="1" dirty="0" err="1">
                <a:solidFill>
                  <a:srgbClr val="FF0000"/>
                </a:solidFill>
                <a:latin typeface="Palatino Linotype" panose="02040502050505030304" pitchFamily="18" charset="0"/>
              </a:rPr>
              <a:t>σὺν</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ὅλῃ</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τῇ</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ψυχῇ</a:t>
            </a:r>
            <a:r>
              <a:rPr lang="el-GR" sz="2400" b="1" dirty="0">
                <a:solidFill>
                  <a:srgbClr val="FF0000"/>
                </a:solidFill>
                <a:latin typeface="Palatino Linotype" panose="02040502050505030304" pitchFamily="18" charset="0"/>
              </a:rPr>
              <a:t>)</a:t>
            </a:r>
            <a:r>
              <a:rPr lang="el-GR" sz="2400" dirty="0">
                <a:latin typeface="Palatino Linotype" panose="02040502050505030304" pitchFamily="18" charset="0"/>
              </a:rPr>
              <a:t> αποτυπώνει την προσπάθεια του δεσμώτη να σπάσει τα δεσμά της απαιδευσίας και να στρέψει προς την έξοδο του σπηλαίου όχι μόνο τα μάτια του αλλά όλο μαζί το σώμα, προκειμένου να έχει καλύτερη θέα και κατεύθυνση προς το φως και τον ήλιο. Η πρώτη του δοκιμασία είναι το αρχικό </a:t>
            </a:r>
            <a:r>
              <a:rPr lang="el-GR" sz="2400" dirty="0" err="1">
                <a:latin typeface="Palatino Linotype" panose="02040502050505030304" pitchFamily="18" charset="0"/>
              </a:rPr>
              <a:t>τύφλωμα</a:t>
            </a:r>
            <a:r>
              <a:rPr lang="el-GR" sz="2400" dirty="0">
                <a:latin typeface="Palatino Linotype" panose="02040502050505030304" pitchFamily="18" charset="0"/>
              </a:rPr>
              <a:t> των ματιών του από το εκτυφλωτικό φως του ήλιου και η αδυναμία του να αντικρίσει τα αληθινά όντα. Ο συμβολισμός αλλά και η αλληγορία με την ψυχή είναι προφανής. Το σώμα, που πρέπει να κάνει τη μεταστροφή μαζί με τα μάτια και να στραφεί από το σκοτάδι του σπηλαίου προς το φως του ήλιου, ανήκει στον αισθητό κόσμο, ενώ η ψυχή του κόμμα που πρέπει να μεταστραφεί, για να έχει καλύτερη κατεύθυνση και θέα προς το αγαθό, ανήκει στον νοητό κόσμο, στον κόσμο των ιδεών.</a:t>
            </a:r>
          </a:p>
        </p:txBody>
      </p:sp>
    </p:spTree>
    <p:extLst>
      <p:ext uri="{BB962C8B-B14F-4D97-AF65-F5344CB8AC3E}">
        <p14:creationId xmlns:p14="http://schemas.microsoft.com/office/powerpoint/2010/main" val="6850401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167</TotalTime>
  <Words>3370</Words>
  <Application>Microsoft Office PowerPoint</Application>
  <PresentationFormat>Ευρεία οθόνη</PresentationFormat>
  <Paragraphs>57</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Century Gothic</vt:lpstr>
      <vt:lpstr>Palatino Linotype</vt:lpstr>
      <vt:lpstr>Wingdings 3</vt:lpstr>
      <vt:lpstr>Ιόν</vt:lpstr>
      <vt:lpstr>ΕΝΟΤΗΤΑ 9η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Μαριαννα Κουρτεση</dc:creator>
  <cp:lastModifiedBy>Μαριαννα Κουρτεση</cp:lastModifiedBy>
  <cp:revision>1</cp:revision>
  <dcterms:created xsi:type="dcterms:W3CDTF">2025-01-12T18:34:37Z</dcterms:created>
  <dcterms:modified xsi:type="dcterms:W3CDTF">2025-01-13T17:12:32Z</dcterms:modified>
</cp:coreProperties>
</file>