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2"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DF24A9-FB5B-4071-8851-A3D855220FA6}" v="8" dt="2024-12-04T20:05:45.4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94660"/>
  </p:normalViewPr>
  <p:slideViewPr>
    <p:cSldViewPr snapToGrid="0">
      <p:cViewPr varScale="1">
        <p:scale>
          <a:sx n="92" d="100"/>
          <a:sy n="92" d="100"/>
        </p:scale>
        <p:origin x="295"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Μαριαννα Κουρτεση" userId="c132459e28d848bf" providerId="LiveId" clId="{C9DF24A9-FB5B-4071-8851-A3D855220FA6}"/>
    <pc:docChg chg="undo custSel addSld modSld sldOrd">
      <pc:chgData name="Μαριαννα Κουρτεση" userId="c132459e28d848bf" providerId="LiveId" clId="{C9DF24A9-FB5B-4071-8851-A3D855220FA6}" dt="2024-12-04T20:10:45.934" v="2904" actId="20577"/>
      <pc:docMkLst>
        <pc:docMk/>
      </pc:docMkLst>
      <pc:sldChg chg="delSp modSp new mod">
        <pc:chgData name="Μαριαννα Κουρτεση" userId="c132459e28d848bf" providerId="LiveId" clId="{C9DF24A9-FB5B-4071-8851-A3D855220FA6}" dt="2024-12-02T20:28:28.137" v="166" actId="20577"/>
        <pc:sldMkLst>
          <pc:docMk/>
          <pc:sldMk cId="714928282" sldId="261"/>
        </pc:sldMkLst>
        <pc:spChg chg="del">
          <ac:chgData name="Μαριαννα Κουρτεση" userId="c132459e28d848bf" providerId="LiveId" clId="{C9DF24A9-FB5B-4071-8851-A3D855220FA6}" dt="2024-12-02T20:23:09.479" v="1" actId="21"/>
          <ac:spMkLst>
            <pc:docMk/>
            <pc:sldMk cId="714928282" sldId="261"/>
            <ac:spMk id="2" creationId="{43B8A470-059C-1131-9D85-8552FA559DB7}"/>
          </ac:spMkLst>
        </pc:spChg>
        <pc:spChg chg="mod">
          <ac:chgData name="Μαριαννα Κουρτεση" userId="c132459e28d848bf" providerId="LiveId" clId="{C9DF24A9-FB5B-4071-8851-A3D855220FA6}" dt="2024-12-02T20:28:28.137" v="166" actId="20577"/>
          <ac:spMkLst>
            <pc:docMk/>
            <pc:sldMk cId="714928282" sldId="261"/>
            <ac:spMk id="3" creationId="{8DC85E8E-C81C-A60F-AFCB-4315F7749121}"/>
          </ac:spMkLst>
        </pc:spChg>
      </pc:sldChg>
      <pc:sldChg chg="delSp modSp new mod">
        <pc:chgData name="Μαριαννα Κουρτεση" userId="c132459e28d848bf" providerId="LiveId" clId="{C9DF24A9-FB5B-4071-8851-A3D855220FA6}" dt="2024-12-02T20:36:36.604" v="651" actId="20577"/>
        <pc:sldMkLst>
          <pc:docMk/>
          <pc:sldMk cId="2832269177" sldId="262"/>
        </pc:sldMkLst>
        <pc:spChg chg="del">
          <ac:chgData name="Μαριαννα Κουρτεση" userId="c132459e28d848bf" providerId="LiveId" clId="{C9DF24A9-FB5B-4071-8851-A3D855220FA6}" dt="2024-12-02T20:28:34.602" v="168" actId="21"/>
          <ac:spMkLst>
            <pc:docMk/>
            <pc:sldMk cId="2832269177" sldId="262"/>
            <ac:spMk id="2" creationId="{7CD7C50D-D937-947B-895F-7AFD6B782EC3}"/>
          </ac:spMkLst>
        </pc:spChg>
        <pc:spChg chg="mod">
          <ac:chgData name="Μαριαννα Κουρτεση" userId="c132459e28d848bf" providerId="LiveId" clId="{C9DF24A9-FB5B-4071-8851-A3D855220FA6}" dt="2024-12-02T20:36:36.604" v="651" actId="20577"/>
          <ac:spMkLst>
            <pc:docMk/>
            <pc:sldMk cId="2832269177" sldId="262"/>
            <ac:spMk id="3" creationId="{8954B597-E792-3626-DD32-19891AB19DB2}"/>
          </ac:spMkLst>
        </pc:spChg>
      </pc:sldChg>
      <pc:sldChg chg="delSp modSp new mod">
        <pc:chgData name="Μαριαννα Κουρτεση" userId="c132459e28d848bf" providerId="LiveId" clId="{C9DF24A9-FB5B-4071-8851-A3D855220FA6}" dt="2024-12-04T19:14:13.488" v="938" actId="20577"/>
        <pc:sldMkLst>
          <pc:docMk/>
          <pc:sldMk cId="4045762376" sldId="263"/>
        </pc:sldMkLst>
        <pc:spChg chg="del">
          <ac:chgData name="Μαριαννα Κουρτεση" userId="c132459e28d848bf" providerId="LiveId" clId="{C9DF24A9-FB5B-4071-8851-A3D855220FA6}" dt="2024-12-04T19:07:55.212" v="653" actId="21"/>
          <ac:spMkLst>
            <pc:docMk/>
            <pc:sldMk cId="4045762376" sldId="263"/>
            <ac:spMk id="2" creationId="{840B22C2-F1B7-213F-85E9-6B33088F9EBE}"/>
          </ac:spMkLst>
        </pc:spChg>
        <pc:spChg chg="mod">
          <ac:chgData name="Μαριαννα Κουρτεση" userId="c132459e28d848bf" providerId="LiveId" clId="{C9DF24A9-FB5B-4071-8851-A3D855220FA6}" dt="2024-12-04T19:14:13.488" v="938" actId="20577"/>
          <ac:spMkLst>
            <pc:docMk/>
            <pc:sldMk cId="4045762376" sldId="263"/>
            <ac:spMk id="3" creationId="{2503CB8F-9B9B-9A4D-FF6C-FB1DD07E52C2}"/>
          </ac:spMkLst>
        </pc:spChg>
      </pc:sldChg>
      <pc:sldChg chg="delSp modSp new mod">
        <pc:chgData name="Μαριαννα Κουρτεση" userId="c132459e28d848bf" providerId="LiveId" clId="{C9DF24A9-FB5B-4071-8851-A3D855220FA6}" dt="2024-12-04T19:17:33.001" v="1125" actId="20577"/>
        <pc:sldMkLst>
          <pc:docMk/>
          <pc:sldMk cId="3358774715" sldId="264"/>
        </pc:sldMkLst>
        <pc:spChg chg="del">
          <ac:chgData name="Μαριαννα Κουρτεση" userId="c132459e28d848bf" providerId="LiveId" clId="{C9DF24A9-FB5B-4071-8851-A3D855220FA6}" dt="2024-12-04T19:14:20.285" v="940" actId="21"/>
          <ac:spMkLst>
            <pc:docMk/>
            <pc:sldMk cId="3358774715" sldId="264"/>
            <ac:spMk id="2" creationId="{9F72DF0C-30FF-529F-549E-8D01F17E0B32}"/>
          </ac:spMkLst>
        </pc:spChg>
        <pc:spChg chg="mod">
          <ac:chgData name="Μαριαννα Κουρτεση" userId="c132459e28d848bf" providerId="LiveId" clId="{C9DF24A9-FB5B-4071-8851-A3D855220FA6}" dt="2024-12-04T19:17:33.001" v="1125" actId="20577"/>
          <ac:spMkLst>
            <pc:docMk/>
            <pc:sldMk cId="3358774715" sldId="264"/>
            <ac:spMk id="3" creationId="{FC32F38A-C3DA-D858-58CE-182B8E971BDA}"/>
          </ac:spMkLst>
        </pc:spChg>
      </pc:sldChg>
      <pc:sldChg chg="delSp modSp new mod">
        <pc:chgData name="Μαριαννα Κουρτεση" userId="c132459e28d848bf" providerId="LiveId" clId="{C9DF24A9-FB5B-4071-8851-A3D855220FA6}" dt="2024-12-04T19:24:48.280" v="1342" actId="20577"/>
        <pc:sldMkLst>
          <pc:docMk/>
          <pc:sldMk cId="3038401616" sldId="265"/>
        </pc:sldMkLst>
        <pc:spChg chg="del">
          <ac:chgData name="Μαριαννα Κουρτεση" userId="c132459e28d848bf" providerId="LiveId" clId="{C9DF24A9-FB5B-4071-8851-A3D855220FA6}" dt="2024-12-04T19:17:43.925" v="1127" actId="21"/>
          <ac:spMkLst>
            <pc:docMk/>
            <pc:sldMk cId="3038401616" sldId="265"/>
            <ac:spMk id="2" creationId="{DD90A2BF-A8D0-3FAE-B481-EA2EF85D79E2}"/>
          </ac:spMkLst>
        </pc:spChg>
        <pc:spChg chg="mod">
          <ac:chgData name="Μαριαννα Κουρτεση" userId="c132459e28d848bf" providerId="LiveId" clId="{C9DF24A9-FB5B-4071-8851-A3D855220FA6}" dt="2024-12-04T19:24:48.280" v="1342" actId="20577"/>
          <ac:spMkLst>
            <pc:docMk/>
            <pc:sldMk cId="3038401616" sldId="265"/>
            <ac:spMk id="3" creationId="{1B839D0D-7758-671C-EE64-4E397F056981}"/>
          </ac:spMkLst>
        </pc:spChg>
      </pc:sldChg>
      <pc:sldChg chg="delSp modSp new mod">
        <pc:chgData name="Μαριαννα Κουρτεση" userId="c132459e28d848bf" providerId="LiveId" clId="{C9DF24A9-FB5B-4071-8851-A3D855220FA6}" dt="2024-12-04T19:33:41.933" v="1624" actId="20577"/>
        <pc:sldMkLst>
          <pc:docMk/>
          <pc:sldMk cId="607937927" sldId="266"/>
        </pc:sldMkLst>
        <pc:spChg chg="del">
          <ac:chgData name="Μαριαννα Κουρτεση" userId="c132459e28d848bf" providerId="LiveId" clId="{C9DF24A9-FB5B-4071-8851-A3D855220FA6}" dt="2024-12-04T19:24:55.254" v="1344" actId="21"/>
          <ac:spMkLst>
            <pc:docMk/>
            <pc:sldMk cId="607937927" sldId="266"/>
            <ac:spMk id="2" creationId="{E6E9D6B2-7279-E48E-A8C7-C562AC3C2D17}"/>
          </ac:spMkLst>
        </pc:spChg>
        <pc:spChg chg="mod">
          <ac:chgData name="Μαριαννα Κουρτεση" userId="c132459e28d848bf" providerId="LiveId" clId="{C9DF24A9-FB5B-4071-8851-A3D855220FA6}" dt="2024-12-04T19:33:41.933" v="1624" actId="20577"/>
          <ac:spMkLst>
            <pc:docMk/>
            <pc:sldMk cId="607937927" sldId="266"/>
            <ac:spMk id="3" creationId="{D1E8F691-C4BE-CF70-C9CD-FAF793D629C1}"/>
          </ac:spMkLst>
        </pc:spChg>
      </pc:sldChg>
      <pc:sldChg chg="delSp modSp new mod ord">
        <pc:chgData name="Μαριαννα Κουρτεση" userId="c132459e28d848bf" providerId="LiveId" clId="{C9DF24A9-FB5B-4071-8851-A3D855220FA6}" dt="2024-12-04T19:40:46.143" v="1878"/>
        <pc:sldMkLst>
          <pc:docMk/>
          <pc:sldMk cId="3989388546" sldId="267"/>
        </pc:sldMkLst>
        <pc:spChg chg="del">
          <ac:chgData name="Μαριαννα Κουρτεση" userId="c132459e28d848bf" providerId="LiveId" clId="{C9DF24A9-FB5B-4071-8851-A3D855220FA6}" dt="2024-12-04T19:33:48.555" v="1626" actId="21"/>
          <ac:spMkLst>
            <pc:docMk/>
            <pc:sldMk cId="3989388546" sldId="267"/>
            <ac:spMk id="2" creationId="{C6B5EBBB-B095-0029-A8F7-F8B47B685600}"/>
          </ac:spMkLst>
        </pc:spChg>
        <pc:spChg chg="mod">
          <ac:chgData name="Μαριαννα Κουρτεση" userId="c132459e28d848bf" providerId="LiveId" clId="{C9DF24A9-FB5B-4071-8851-A3D855220FA6}" dt="2024-12-04T19:40:01.069" v="1868" actId="113"/>
          <ac:spMkLst>
            <pc:docMk/>
            <pc:sldMk cId="3989388546" sldId="267"/>
            <ac:spMk id="3" creationId="{A24AD4C4-C516-36F8-6FBE-50412C56E6FF}"/>
          </ac:spMkLst>
        </pc:spChg>
      </pc:sldChg>
      <pc:sldChg chg="delSp modSp new mod ord">
        <pc:chgData name="Μαριαννα Κουρτεση" userId="c132459e28d848bf" providerId="LiveId" clId="{C9DF24A9-FB5B-4071-8851-A3D855220FA6}" dt="2024-12-04T19:49:29.375" v="2101" actId="20577"/>
        <pc:sldMkLst>
          <pc:docMk/>
          <pc:sldMk cId="1210780573" sldId="268"/>
        </pc:sldMkLst>
        <pc:spChg chg="del">
          <ac:chgData name="Μαριαννα Κουρτεση" userId="c132459e28d848bf" providerId="LiveId" clId="{C9DF24A9-FB5B-4071-8851-A3D855220FA6}" dt="2024-12-04T19:40:21.588" v="1870" actId="21"/>
          <ac:spMkLst>
            <pc:docMk/>
            <pc:sldMk cId="1210780573" sldId="268"/>
            <ac:spMk id="2" creationId="{0AF0024C-AECE-5666-B88D-63EBC858EE34}"/>
          </ac:spMkLst>
        </pc:spChg>
        <pc:spChg chg="mod">
          <ac:chgData name="Μαριαννα Κουρτεση" userId="c132459e28d848bf" providerId="LiveId" clId="{C9DF24A9-FB5B-4071-8851-A3D855220FA6}" dt="2024-12-04T19:49:29.375" v="2101" actId="20577"/>
          <ac:spMkLst>
            <pc:docMk/>
            <pc:sldMk cId="1210780573" sldId="268"/>
            <ac:spMk id="3" creationId="{804B8FFF-C924-9218-0785-53FDB1393581}"/>
          </ac:spMkLst>
        </pc:spChg>
      </pc:sldChg>
      <pc:sldChg chg="delSp modSp new mod">
        <pc:chgData name="Μαριαννα Κουρτεση" userId="c132459e28d848bf" providerId="LiveId" clId="{C9DF24A9-FB5B-4071-8851-A3D855220FA6}" dt="2024-12-04T19:57:56.474" v="2315" actId="20577"/>
        <pc:sldMkLst>
          <pc:docMk/>
          <pc:sldMk cId="1025409764" sldId="269"/>
        </pc:sldMkLst>
        <pc:spChg chg="del">
          <ac:chgData name="Μαριαννα Κουρτεση" userId="c132459e28d848bf" providerId="LiveId" clId="{C9DF24A9-FB5B-4071-8851-A3D855220FA6}" dt="2024-12-04T19:48:43.033" v="2083" actId="21"/>
          <ac:spMkLst>
            <pc:docMk/>
            <pc:sldMk cId="1025409764" sldId="269"/>
            <ac:spMk id="2" creationId="{6C75A387-93C1-CA92-7427-707BA2AD7BB8}"/>
          </ac:spMkLst>
        </pc:spChg>
        <pc:spChg chg="mod">
          <ac:chgData name="Μαριαννα Κουρτεση" userId="c132459e28d848bf" providerId="LiveId" clId="{C9DF24A9-FB5B-4071-8851-A3D855220FA6}" dt="2024-12-04T19:57:56.474" v="2315" actId="20577"/>
          <ac:spMkLst>
            <pc:docMk/>
            <pc:sldMk cId="1025409764" sldId="269"/>
            <ac:spMk id="3" creationId="{E802FE8A-2015-624D-DA67-8000CA93179E}"/>
          </ac:spMkLst>
        </pc:spChg>
      </pc:sldChg>
      <pc:sldChg chg="delSp modSp new mod">
        <pc:chgData name="Μαριαννα Κουρτεση" userId="c132459e28d848bf" providerId="LiveId" clId="{C9DF24A9-FB5B-4071-8851-A3D855220FA6}" dt="2024-12-04T20:05:32.239" v="2658" actId="14100"/>
        <pc:sldMkLst>
          <pc:docMk/>
          <pc:sldMk cId="2093311861" sldId="270"/>
        </pc:sldMkLst>
        <pc:spChg chg="del">
          <ac:chgData name="Μαριαννα Κουρτεση" userId="c132459e28d848bf" providerId="LiveId" clId="{C9DF24A9-FB5B-4071-8851-A3D855220FA6}" dt="2024-12-04T19:58:10.542" v="2317" actId="21"/>
          <ac:spMkLst>
            <pc:docMk/>
            <pc:sldMk cId="2093311861" sldId="270"/>
            <ac:spMk id="2" creationId="{38B132E0-D9E4-A93E-0DB2-DF57C7B3C873}"/>
          </ac:spMkLst>
        </pc:spChg>
        <pc:spChg chg="mod">
          <ac:chgData name="Μαριαννα Κουρτεση" userId="c132459e28d848bf" providerId="LiveId" clId="{C9DF24A9-FB5B-4071-8851-A3D855220FA6}" dt="2024-12-04T20:05:32.239" v="2658" actId="14100"/>
          <ac:spMkLst>
            <pc:docMk/>
            <pc:sldMk cId="2093311861" sldId="270"/>
            <ac:spMk id="3" creationId="{6AE76B45-4014-DC6B-9484-21342ECCFC44}"/>
          </ac:spMkLst>
        </pc:spChg>
      </pc:sldChg>
      <pc:sldChg chg="delSp modSp new mod">
        <pc:chgData name="Μαριαννα Κουρτεση" userId="c132459e28d848bf" providerId="LiveId" clId="{C9DF24A9-FB5B-4071-8851-A3D855220FA6}" dt="2024-12-04T20:10:45.934" v="2904" actId="20577"/>
        <pc:sldMkLst>
          <pc:docMk/>
          <pc:sldMk cId="349400311" sldId="271"/>
        </pc:sldMkLst>
        <pc:spChg chg="del">
          <ac:chgData name="Μαριαννα Κουρτεση" userId="c132459e28d848bf" providerId="LiveId" clId="{C9DF24A9-FB5B-4071-8851-A3D855220FA6}" dt="2024-12-04T20:05:43.087" v="2660" actId="21"/>
          <ac:spMkLst>
            <pc:docMk/>
            <pc:sldMk cId="349400311" sldId="271"/>
            <ac:spMk id="2" creationId="{F6495DE6-7D66-19D6-D39E-A9F97910491C}"/>
          </ac:spMkLst>
        </pc:spChg>
        <pc:spChg chg="mod">
          <ac:chgData name="Μαριαννα Κουρτεση" userId="c132459e28d848bf" providerId="LiveId" clId="{C9DF24A9-FB5B-4071-8851-A3D855220FA6}" dt="2024-12-04T20:10:45.934" v="2904" actId="20577"/>
          <ac:spMkLst>
            <pc:docMk/>
            <pc:sldMk cId="349400311" sldId="271"/>
            <ac:spMk id="3" creationId="{EC23A687-1605-8537-893E-35B77E32060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12/4/2024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14B043-C7D7-0941-4F1E-1108DA2BA221}"/>
              </a:ext>
            </a:extLst>
          </p:cNvPr>
          <p:cNvSpPr>
            <a:spLocks noGrp="1"/>
          </p:cNvSpPr>
          <p:nvPr>
            <p:ph type="ctrTitle"/>
          </p:nvPr>
        </p:nvSpPr>
        <p:spPr/>
        <p:txBody>
          <a:bodyPr>
            <a:normAutofit/>
          </a:bodyPr>
          <a:lstStyle/>
          <a:p>
            <a:pPr algn="ctr"/>
            <a:r>
              <a:rPr lang="en-GB" sz="3200" dirty="0">
                <a:latin typeface="Palatino Linotype" panose="02040502050505030304" pitchFamily="18" charset="0"/>
              </a:rPr>
              <a:t>ENOTHTA 7</a:t>
            </a:r>
            <a:r>
              <a:rPr lang="el-GR" sz="3200" dirty="0">
                <a:latin typeface="Palatino Linotype" panose="02040502050505030304" pitchFamily="18" charset="0"/>
              </a:rPr>
              <a:t>η</a:t>
            </a:r>
          </a:p>
        </p:txBody>
      </p:sp>
      <p:sp>
        <p:nvSpPr>
          <p:cNvPr id="3" name="Υπότιτλος 2">
            <a:extLst>
              <a:ext uri="{FF2B5EF4-FFF2-40B4-BE49-F238E27FC236}">
                <a16:creationId xmlns:a16="http://schemas.microsoft.com/office/drawing/2014/main" id="{0E76516A-4EB5-D7A1-54BF-D0EAD5B890D3}"/>
              </a:ext>
            </a:extLst>
          </p:cNvPr>
          <p:cNvSpPr>
            <a:spLocks noGrp="1"/>
          </p:cNvSpPr>
          <p:nvPr>
            <p:ph type="subTitle" idx="1"/>
          </p:nvPr>
        </p:nvSpPr>
        <p:spPr/>
        <p:txBody>
          <a:bodyPr>
            <a:normAutofit/>
          </a:bodyPr>
          <a:lstStyle/>
          <a:p>
            <a:pPr algn="ctr"/>
            <a:r>
              <a:rPr lang="el-GR" sz="2800" dirty="0">
                <a:latin typeface="Palatino Linotype" panose="02040502050505030304" pitchFamily="18" charset="0"/>
              </a:rPr>
              <a:t>Η συγκρότηση της πόλης</a:t>
            </a:r>
          </a:p>
        </p:txBody>
      </p:sp>
    </p:spTree>
    <p:extLst>
      <p:ext uri="{BB962C8B-B14F-4D97-AF65-F5344CB8AC3E}">
        <p14:creationId xmlns:p14="http://schemas.microsoft.com/office/powerpoint/2010/main" val="1896057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1E8F691-C4BE-CF70-C9CD-FAF793D629C1}"/>
              </a:ext>
            </a:extLst>
          </p:cNvPr>
          <p:cNvSpPr>
            <a:spLocks noGrp="1"/>
          </p:cNvSpPr>
          <p:nvPr>
            <p:ph idx="1"/>
          </p:nvPr>
        </p:nvSpPr>
        <p:spPr>
          <a:xfrm>
            <a:off x="1654233" y="234140"/>
            <a:ext cx="10411691" cy="6524107"/>
          </a:xfrm>
        </p:spPr>
        <p:txBody>
          <a:bodyPr>
            <a:normAutofit/>
          </a:bodyPr>
          <a:lstStyle/>
          <a:p>
            <a:pPr marL="0" indent="0">
              <a:buNone/>
            </a:pPr>
            <a:r>
              <a:rPr lang="el-GR" sz="3200" dirty="0">
                <a:solidFill>
                  <a:srgbClr val="FF0000"/>
                </a:solidFill>
                <a:latin typeface="Palatino Linotype" panose="02040502050505030304" pitchFamily="18" charset="0"/>
              </a:rPr>
              <a:t>ὁ δὲ ἄνθρωπος </a:t>
            </a:r>
            <a:r>
              <a:rPr lang="el-GR" sz="3200" dirty="0" err="1">
                <a:solidFill>
                  <a:srgbClr val="FF0000"/>
                </a:solidFill>
                <a:latin typeface="Palatino Linotype" panose="02040502050505030304" pitchFamily="18" charset="0"/>
              </a:rPr>
              <a:t>ὅπλα</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ἔχων</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φύεται</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φρονήσει</a:t>
            </a:r>
            <a:r>
              <a:rPr lang="el-GR" sz="3200" dirty="0">
                <a:solidFill>
                  <a:srgbClr val="FF0000"/>
                </a:solidFill>
                <a:latin typeface="Palatino Linotype" panose="02040502050505030304" pitchFamily="18" charset="0"/>
              </a:rPr>
              <a:t> καὶ </a:t>
            </a:r>
            <a:r>
              <a:rPr lang="el-GR" sz="3200" dirty="0" err="1">
                <a:solidFill>
                  <a:srgbClr val="FF0000"/>
                </a:solidFill>
                <a:latin typeface="Palatino Linotype" panose="02040502050505030304" pitchFamily="18" charset="0"/>
              </a:rPr>
              <a:t>ἀρετῇ</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οἷς</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ἐπὶ</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τἀναντία</a:t>
            </a:r>
            <a:r>
              <a:rPr lang="el-GR" sz="3200" dirty="0">
                <a:solidFill>
                  <a:srgbClr val="FF0000"/>
                </a:solidFill>
                <a:latin typeface="Palatino Linotype" panose="02040502050505030304" pitchFamily="18" charset="0"/>
              </a:rPr>
              <a:t> </a:t>
            </a:r>
            <a:r>
              <a:rPr lang="el-GR" sz="3200" dirty="0" err="1">
                <a:solidFill>
                  <a:srgbClr val="FF0000"/>
                </a:solidFill>
                <a:latin typeface="Palatino Linotype" panose="02040502050505030304" pitchFamily="18" charset="0"/>
              </a:rPr>
              <a:t>ἔστι</a:t>
            </a:r>
            <a:r>
              <a:rPr lang="el-GR" sz="3200" dirty="0">
                <a:solidFill>
                  <a:srgbClr val="FF0000"/>
                </a:solidFill>
                <a:latin typeface="Palatino Linotype" panose="02040502050505030304" pitchFamily="18" charset="0"/>
              </a:rPr>
              <a:t> χρῆσθαι </a:t>
            </a:r>
            <a:r>
              <a:rPr lang="el-GR" sz="3200" dirty="0" err="1">
                <a:solidFill>
                  <a:srgbClr val="FF0000"/>
                </a:solidFill>
                <a:latin typeface="Palatino Linotype" panose="02040502050505030304" pitchFamily="18" charset="0"/>
              </a:rPr>
              <a:t>μάλιστα</a:t>
            </a:r>
            <a:r>
              <a:rPr lang="el-GR" sz="3200" dirty="0">
                <a:solidFill>
                  <a:srgbClr val="FF0000"/>
                </a:solidFill>
                <a:latin typeface="Palatino Linotype" panose="02040502050505030304" pitchFamily="18" charset="0"/>
              </a:rPr>
              <a:t>.</a:t>
            </a:r>
          </a:p>
          <a:p>
            <a:pPr marL="0" indent="0">
              <a:buNone/>
            </a:pPr>
            <a:r>
              <a:rPr lang="el-GR" sz="2400" dirty="0">
                <a:solidFill>
                  <a:schemeClr val="tx1"/>
                </a:solidFill>
                <a:latin typeface="Palatino Linotype" panose="02040502050505030304" pitchFamily="18" charset="0"/>
              </a:rPr>
              <a:t>Μετάφραση</a:t>
            </a:r>
          </a:p>
          <a:p>
            <a:pPr marL="0" indent="0">
              <a:buNone/>
            </a:pPr>
            <a:r>
              <a:rPr lang="el-GR" sz="2400" dirty="0">
                <a:latin typeface="Palatino Linotype" panose="02040502050505030304" pitchFamily="18" charset="0"/>
              </a:rPr>
              <a:t>Και ο άνθρωπος γεννιέται έχοντας όπλα την φρόνηση και την αρετή, τα οποία μπορεί να χρησιμοποιήσει και για αντίθετους σκοπούς.</a:t>
            </a:r>
          </a:p>
          <a:p>
            <a:pPr marL="0" indent="0">
              <a:buNone/>
            </a:pPr>
            <a:r>
              <a:rPr lang="el-GR" sz="2400" dirty="0">
                <a:solidFill>
                  <a:schemeClr val="tx1"/>
                </a:solidFill>
                <a:latin typeface="Palatino Linotype" panose="02040502050505030304" pitchFamily="18" charset="0"/>
              </a:rPr>
              <a:t>Ο Αριστοτέλης με την μέθοδο εκ του αντιθέτου διατυπώνει την άποψη ότι ο άνθρωπος γεννιέται έχοντας φρόνηση και αρετή.</a:t>
            </a:r>
          </a:p>
          <a:p>
            <a:pPr marL="0" indent="0">
              <a:buNone/>
            </a:pPr>
            <a:r>
              <a:rPr lang="el-GR" sz="2400" dirty="0">
                <a:solidFill>
                  <a:schemeClr val="tx1"/>
                </a:solidFill>
                <a:latin typeface="Palatino Linotype" panose="02040502050505030304" pitchFamily="18" charset="0"/>
              </a:rPr>
              <a:t>Ο άνθρωπος είναι προικισμένος από τη φύση με σημαντικά όπλα, με διανοητική και συναισθηματική ικανότητα, όπως τα φυσικά του πάθη, η λογική ικανότητα και ο έναρθρος λόγος, τα οποία μπορεί να χρησιμοποιήσει είτε για αγαθούς είτε για κακούς σκοπούς, ανάλογα με το ήθος του.</a:t>
            </a:r>
          </a:p>
          <a:p>
            <a:pPr marL="0" indent="0">
              <a:buNone/>
            </a:pPr>
            <a:r>
              <a:rPr lang="el-GR" sz="2400" dirty="0">
                <a:solidFill>
                  <a:schemeClr val="tx1"/>
                </a:solidFill>
                <a:latin typeface="Palatino Linotype" panose="02040502050505030304" pitchFamily="18" charset="0"/>
              </a:rPr>
              <a:t>Όταν λοιπόν ενεργεί με σκοπό να υπηρετήσει τη φρόνηση και την αρετή, τότε τιθασεύει τα πάθη και τις αδυναμίες του, σέβεται τη δικαιοσύνη και υπακούει στους νόμους.</a:t>
            </a:r>
          </a:p>
        </p:txBody>
      </p:sp>
    </p:spTree>
    <p:extLst>
      <p:ext uri="{BB962C8B-B14F-4D97-AF65-F5344CB8AC3E}">
        <p14:creationId xmlns:p14="http://schemas.microsoft.com/office/powerpoint/2010/main" val="607937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954B597-E792-3626-DD32-19891AB19DB2}"/>
              </a:ext>
            </a:extLst>
          </p:cNvPr>
          <p:cNvSpPr>
            <a:spLocks noGrp="1"/>
          </p:cNvSpPr>
          <p:nvPr>
            <p:ph idx="1"/>
          </p:nvPr>
        </p:nvSpPr>
        <p:spPr>
          <a:xfrm>
            <a:off x="1729047" y="332509"/>
            <a:ext cx="10178935" cy="6330142"/>
          </a:xfrm>
        </p:spPr>
        <p:txBody>
          <a:bodyPr>
            <a:normAutofit lnSpcReduction="10000"/>
          </a:bodyPr>
          <a:lstStyle/>
          <a:p>
            <a:pPr marL="0" indent="0">
              <a:buNone/>
            </a:pPr>
            <a:r>
              <a:rPr lang="el-GR" sz="2400" dirty="0">
                <a:latin typeface="Palatino Linotype" panose="02040502050505030304" pitchFamily="18" charset="0"/>
              </a:rPr>
              <a:t>Κατά τον Αριστοτέλη ο άνθρωπος φτάνει στην τελειότητά του, όταν ολοκληρώσει τη σωματική και πνευματική του ανάπτυξη και φτάσει στην πληρότητα των δυνατοτήτων του. Τότε μόνο μπορεί να πετύχει την ευτυχία. Με τον όρο </a:t>
            </a:r>
            <a:r>
              <a:rPr lang="el-GR" sz="2400" b="1" dirty="0">
                <a:solidFill>
                  <a:schemeClr val="accent2">
                    <a:lumMod val="75000"/>
                  </a:schemeClr>
                </a:solidFill>
                <a:latin typeface="Palatino Linotype" panose="02040502050505030304" pitchFamily="18" charset="0"/>
              </a:rPr>
              <a:t>τέλος</a:t>
            </a:r>
            <a:r>
              <a:rPr lang="el-GR" sz="2400" dirty="0">
                <a:latin typeface="Palatino Linotype" panose="02040502050505030304" pitchFamily="18" charset="0"/>
              </a:rPr>
              <a:t> ο Αριστοτέλης δηλώνει τον ανώτερο σκοπό μιας σειράς ενεργειών ή την ολοκληρωμένη μορφή προς την πραγμάτωση της οποίας τείνει ένα ον. Έτσι, το </a:t>
            </a:r>
            <a:r>
              <a:rPr lang="el-GR" sz="2400" b="1" dirty="0">
                <a:solidFill>
                  <a:schemeClr val="accent2">
                    <a:lumMod val="75000"/>
                  </a:schemeClr>
                </a:solidFill>
                <a:latin typeface="Palatino Linotype" panose="02040502050505030304" pitchFamily="18" charset="0"/>
              </a:rPr>
              <a:t>τέλος</a:t>
            </a:r>
            <a:r>
              <a:rPr lang="el-GR" sz="2400" dirty="0">
                <a:latin typeface="Palatino Linotype" panose="02040502050505030304" pitchFamily="18" charset="0"/>
              </a:rPr>
              <a:t> δεν είναι αποτελείωμα αλλά τελείωση, ορθή ολοκλήρωση μιας συγκεκριμένης διαδικασίας.</a:t>
            </a:r>
          </a:p>
          <a:p>
            <a:pPr marL="0" indent="0">
              <a:buNone/>
            </a:pPr>
            <a:r>
              <a:rPr lang="el-GR" sz="2400" dirty="0">
                <a:latin typeface="Palatino Linotype" panose="02040502050505030304" pitchFamily="18" charset="0"/>
              </a:rPr>
              <a:t>Ο άνθρωπος λοιπόν, μπορεί, βάζαμε λέγε </a:t>
            </a:r>
            <a:r>
              <a:rPr lang="el-GR" sz="2400" dirty="0" err="1">
                <a:latin typeface="Palatino Linotype" panose="02040502050505030304" pitchFamily="18" charset="0"/>
              </a:rPr>
              <a:t>έλαμέσα</a:t>
            </a:r>
            <a:r>
              <a:rPr lang="el-GR" sz="2400" dirty="0">
                <a:latin typeface="Palatino Linotype" panose="02040502050505030304" pitchFamily="18" charset="0"/>
              </a:rPr>
              <a:t> από μια διαδικασία κατάλληλης αγωγής και παιδείας και με συγκεκριμένη πολιτική οργάνωση, να υπερβεί την πρωτόγονη κατάσταση και να γίνει το τελειότερο από όλα τα όντα. Όταν όμως ο άνθρωπος ζει έξω από το θεσμικό πλαίσιο μιας ορθής πολιτείας, που είναι ο φορέας του νόμου και της δικαιοσύνης, τότε είναι το χειρότερο από όλα τα όντα, καθώς επανέρχεται στην πρωτόγονη κατάσταση. Εδώ </a:t>
            </a:r>
            <a:r>
              <a:rPr lang="el-GR" sz="2400">
                <a:latin typeface="Palatino Linotype" panose="02040502050505030304" pitchFamily="18" charset="0"/>
              </a:rPr>
              <a:t>ο Αριστοτέλης </a:t>
            </a:r>
            <a:r>
              <a:rPr lang="el-GR" sz="2400" dirty="0">
                <a:latin typeface="Palatino Linotype" panose="02040502050505030304" pitchFamily="18" charset="0"/>
              </a:rPr>
              <a:t>θέλει με άλλα λόγια να τονίσει ότι η πολιτική κοινωνία της πόλης είναι όρος αναγκαίος και απαραίτητος για την ηθική και πνευματική ανάπτυξη και τελείωση </a:t>
            </a:r>
            <a:r>
              <a:rPr lang="el-GR" sz="2400">
                <a:latin typeface="Palatino Linotype" panose="02040502050505030304" pitchFamily="18" charset="0"/>
              </a:rPr>
              <a:t>του ανθρώπου.</a:t>
            </a:r>
            <a:endParaRPr lang="el-GR" sz="2400" dirty="0">
              <a:latin typeface="Palatino Linotype" panose="02040502050505030304" pitchFamily="18" charset="0"/>
            </a:endParaRPr>
          </a:p>
        </p:txBody>
      </p:sp>
    </p:spTree>
    <p:extLst>
      <p:ext uri="{BB962C8B-B14F-4D97-AF65-F5344CB8AC3E}">
        <p14:creationId xmlns:p14="http://schemas.microsoft.com/office/powerpoint/2010/main" val="2832269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24AD4C4-C516-36F8-6FBE-50412C56E6FF}"/>
              </a:ext>
            </a:extLst>
          </p:cNvPr>
          <p:cNvSpPr>
            <a:spLocks noGrp="1"/>
          </p:cNvSpPr>
          <p:nvPr>
            <p:ph idx="1"/>
          </p:nvPr>
        </p:nvSpPr>
        <p:spPr>
          <a:xfrm>
            <a:off x="1604356" y="124691"/>
            <a:ext cx="10328564" cy="6388331"/>
          </a:xfrm>
        </p:spPr>
        <p:txBody>
          <a:bodyPr>
            <a:normAutofit lnSpcReduction="10000"/>
          </a:bodyPr>
          <a:lstStyle/>
          <a:p>
            <a:pPr marL="0" indent="0">
              <a:buNone/>
            </a:pPr>
            <a:r>
              <a:rPr lang="el-GR" sz="2400" dirty="0">
                <a:latin typeface="Palatino Linotype" panose="02040502050505030304" pitchFamily="18" charset="0"/>
              </a:rPr>
              <a:t>Με τον τρόπο αυτόν συντελεί ως άτομο και ως πολίτης στη διατήρηση της κοινωνικής συνοχής και την εξασφάλιση του </a:t>
            </a:r>
            <a:r>
              <a:rPr lang="el-GR" sz="2400" b="1" dirty="0">
                <a:solidFill>
                  <a:srgbClr val="FF0000"/>
                </a:solidFill>
                <a:latin typeface="Palatino Linotype" panose="02040502050505030304" pitchFamily="18" charset="0"/>
              </a:rPr>
              <a:t>ευ ζην</a:t>
            </a:r>
            <a:r>
              <a:rPr lang="el-GR" sz="2400" dirty="0">
                <a:latin typeface="Palatino Linotype" panose="02040502050505030304" pitchFamily="18" charset="0"/>
              </a:rPr>
              <a:t>, της ευδαιμονίας, που είναι βασική αρχή στη φιλοσοφία του Αριστοτέλη.</a:t>
            </a:r>
          </a:p>
          <a:p>
            <a:pPr marL="0" indent="0">
              <a:buNone/>
            </a:pPr>
            <a:r>
              <a:rPr lang="el-GR" sz="2400" dirty="0">
                <a:latin typeface="Palatino Linotype" panose="02040502050505030304" pitchFamily="18" charset="0"/>
              </a:rPr>
              <a:t>Όταν, όμως, ενεργεί αντίθετα με τη φρόνηση και περιφρονώντας την αρετή, τότε χρησιμοποιεί τα όπλα που διαθέτει μόνο για να ικανοποιήσει προσωπικά πάθη και αδυναμίες, να βλάψει το κοινωνικό σύνολο και να κλονίσει την κοινωνική συνοχή. Η ύπαρξη φυσικής προδιάθεσης για το αγαθό δεν σημαίνει ότι θα τον οδηγήσει οπωσδήποτε σε αυτό. Πάντα υπάρχει πιθανότητα να στρέψει αυτά τα όπλα που διαθέτει προς την ακριβώς αντίθετη κατεύθυνση. Και για αυτό δικαιολογημένα υποστηρίζεται ότι οι δυνατότητες του ανθρώπου να κάνει το καλό ή το κακό είναι πολλαπλάσιες σε σύγκριση με τα υπόλοιπα ζωντανά πλάσματα. Αυτές ακριβώς τις αντίθετες δυνάμεις, τις ευεργετικές ή καταστροφικές κατά περίπτωση, που κρύβει ο άνθρωπος, θέλει να εκφράσει και Αριστοτέλης, όταν τον χαρακτηρίζει από τη μία </a:t>
            </a:r>
            <a:r>
              <a:rPr lang="el-GR" sz="2400" b="1" dirty="0" err="1">
                <a:solidFill>
                  <a:srgbClr val="FF0000"/>
                </a:solidFill>
                <a:latin typeface="Palatino Linotype" panose="02040502050505030304" pitchFamily="18" charset="0"/>
              </a:rPr>
              <a:t>βέλτιστον</a:t>
            </a:r>
            <a:r>
              <a:rPr lang="el-GR" sz="2400" b="1" dirty="0">
                <a:solidFill>
                  <a:srgbClr val="FF0000"/>
                </a:solidFill>
                <a:latin typeface="Palatino Linotype" panose="02040502050505030304" pitchFamily="18" charset="0"/>
              </a:rPr>
              <a:t> των ζώων</a:t>
            </a:r>
            <a:r>
              <a:rPr lang="el-GR" sz="2400" dirty="0">
                <a:latin typeface="Palatino Linotype" panose="02040502050505030304" pitchFamily="18" charset="0"/>
              </a:rPr>
              <a:t>, δηλαδή το τελειότερο από όλα τα έμβια όντα ακόμα και από την άλλη </a:t>
            </a:r>
            <a:r>
              <a:rPr lang="el-GR" sz="2400" b="1" dirty="0">
                <a:solidFill>
                  <a:srgbClr val="FF0000"/>
                </a:solidFill>
                <a:latin typeface="Palatino Linotype" panose="02040502050505030304" pitchFamily="18" charset="0"/>
              </a:rPr>
              <a:t>χείριστο</a:t>
            </a:r>
            <a:r>
              <a:rPr lang="el-GR" sz="2400" dirty="0">
                <a:latin typeface="Palatino Linotype" panose="02040502050505030304" pitchFamily="18" charset="0"/>
              </a:rPr>
              <a:t> δηλαδή το χειρότερο.</a:t>
            </a:r>
          </a:p>
        </p:txBody>
      </p:sp>
    </p:spTree>
    <p:extLst>
      <p:ext uri="{BB962C8B-B14F-4D97-AF65-F5344CB8AC3E}">
        <p14:creationId xmlns:p14="http://schemas.microsoft.com/office/powerpoint/2010/main" val="3989388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04B8FFF-C924-9218-0785-53FDB1393581}"/>
              </a:ext>
            </a:extLst>
          </p:cNvPr>
          <p:cNvSpPr>
            <a:spLocks noGrp="1"/>
          </p:cNvSpPr>
          <p:nvPr>
            <p:ph idx="1"/>
          </p:nvPr>
        </p:nvSpPr>
        <p:spPr>
          <a:xfrm>
            <a:off x="1724891" y="266007"/>
            <a:ext cx="10191404" cy="6222077"/>
          </a:xfrm>
        </p:spPr>
        <p:txBody>
          <a:bodyPr>
            <a:normAutofit lnSpcReduction="10000"/>
          </a:bodyPr>
          <a:lstStyle/>
          <a:p>
            <a:pPr marL="0" indent="0">
              <a:buNone/>
            </a:pPr>
            <a:r>
              <a:rPr lang="el-GR" sz="3200" b="1" dirty="0">
                <a:solidFill>
                  <a:srgbClr val="FF0000"/>
                </a:solidFill>
                <a:latin typeface="Palatino Linotype" panose="02040502050505030304" pitchFamily="18" charset="0"/>
              </a:rPr>
              <a:t>Διὸ </a:t>
            </a:r>
            <a:r>
              <a:rPr lang="el-GR" sz="3200" b="1" dirty="0" err="1">
                <a:solidFill>
                  <a:srgbClr val="FF0000"/>
                </a:solidFill>
                <a:latin typeface="Palatino Linotype" panose="02040502050505030304" pitchFamily="18" charset="0"/>
              </a:rPr>
              <a:t>ἀνοσιώτατον</a:t>
            </a:r>
            <a:r>
              <a:rPr lang="el-GR" sz="3200" b="1" dirty="0">
                <a:solidFill>
                  <a:srgbClr val="FF0000"/>
                </a:solidFill>
                <a:latin typeface="Palatino Linotype" panose="02040502050505030304" pitchFamily="18" charset="0"/>
              </a:rPr>
              <a:t> καὶ </a:t>
            </a:r>
            <a:r>
              <a:rPr lang="el-GR" sz="3200" b="1" dirty="0" err="1">
                <a:solidFill>
                  <a:srgbClr val="FF0000"/>
                </a:solidFill>
                <a:latin typeface="Palatino Linotype" panose="02040502050505030304" pitchFamily="18" charset="0"/>
              </a:rPr>
              <a:t>ἀγριώτατον</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ἄνευ</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ἀρετῆς</a:t>
            </a:r>
            <a:r>
              <a:rPr lang="el-GR" sz="3200" b="1" dirty="0">
                <a:solidFill>
                  <a:srgbClr val="FF0000"/>
                </a:solidFill>
                <a:latin typeface="Palatino Linotype" panose="02040502050505030304" pitchFamily="18" charset="0"/>
              </a:rPr>
              <a:t>, καὶ πρὸς </a:t>
            </a:r>
            <a:r>
              <a:rPr lang="el-GR" sz="3200" b="1" dirty="0" err="1">
                <a:solidFill>
                  <a:srgbClr val="FF0000"/>
                </a:solidFill>
                <a:latin typeface="Palatino Linotype" panose="02040502050505030304" pitchFamily="18" charset="0"/>
              </a:rPr>
              <a:t>ἀφροδίσια</a:t>
            </a:r>
            <a:r>
              <a:rPr lang="el-GR" sz="3200" b="1" dirty="0">
                <a:solidFill>
                  <a:srgbClr val="FF0000"/>
                </a:solidFill>
                <a:latin typeface="Palatino Linotype" panose="02040502050505030304" pitchFamily="18" charset="0"/>
              </a:rPr>
              <a:t> καὶ </a:t>
            </a:r>
            <a:r>
              <a:rPr lang="el-GR" sz="3200" b="1" dirty="0" err="1">
                <a:solidFill>
                  <a:srgbClr val="FF0000"/>
                </a:solidFill>
                <a:latin typeface="Palatino Linotype" panose="02040502050505030304" pitchFamily="18" charset="0"/>
              </a:rPr>
              <a:t>ἐδωδὴν</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χείριστον</a:t>
            </a:r>
            <a:r>
              <a:rPr lang="el-GR" sz="3200" b="1" dirty="0">
                <a:solidFill>
                  <a:srgbClr val="FF0000"/>
                </a:solidFill>
                <a:latin typeface="Palatino Linotype" panose="02040502050505030304" pitchFamily="18" charset="0"/>
              </a:rPr>
              <a:t>.</a:t>
            </a:r>
          </a:p>
          <a:p>
            <a:pPr marL="0" indent="0">
              <a:buNone/>
            </a:pPr>
            <a:r>
              <a:rPr lang="el-GR" sz="2400" dirty="0">
                <a:solidFill>
                  <a:schemeClr val="tx1"/>
                </a:solidFill>
                <a:latin typeface="Palatino Linotype" panose="02040502050505030304" pitchFamily="18" charset="0"/>
              </a:rPr>
              <a:t>Μετάφραση</a:t>
            </a:r>
          </a:p>
          <a:p>
            <a:pPr marL="0" indent="0">
              <a:buNone/>
            </a:pPr>
            <a:r>
              <a:rPr lang="el-GR" sz="2400" dirty="0">
                <a:latin typeface="Palatino Linotype" panose="02040502050505030304" pitchFamily="18" charset="0"/>
              </a:rPr>
              <a:t>Γι’ αυτό ο χωρίς αρετή άνθρωπος είναι το πιο ανόσιο, το πιο άγριο ον, και το πιο επιρρεπές στις ερωτικές ηδονές και τη λαιμαργία. </a:t>
            </a:r>
          </a:p>
          <a:p>
            <a:pPr marL="0" indent="0">
              <a:buNone/>
            </a:pPr>
            <a:r>
              <a:rPr lang="el-GR" sz="2400" dirty="0">
                <a:solidFill>
                  <a:schemeClr val="tx1"/>
                </a:solidFill>
                <a:latin typeface="Palatino Linotype" panose="02040502050505030304" pitchFamily="18" charset="0"/>
              </a:rPr>
              <a:t>Ο Αριστοτέλης, αφού παρουσίασε στα προηγούμενα επιχειρήματα του με τη μέθοδο του αντιθέτου τις αρνητικές επιπτώσεις της αδικίας και της έλλειψης αρετής, χαρακτηρίζοντας μάλιστα την αδικία ως το πιο ανυπόφορο και ολέθριο πράγμα, καταλήγει αποδίδοντας στον άδικο μια σειρά εξαιρετικά αρνητικών χαρακτηρισμών σε όλα τα επίπεδα. Έτσι ο οδηγός αρετή, ο άδικος άνθρωπος χαρακτηρίζεται ως :</a:t>
            </a:r>
          </a:p>
          <a:p>
            <a:r>
              <a:rPr lang="el-GR" sz="2400" b="1" dirty="0">
                <a:solidFill>
                  <a:srgbClr val="FF0000"/>
                </a:solidFill>
                <a:latin typeface="Palatino Linotype" panose="02040502050505030304" pitchFamily="18" charset="0"/>
              </a:rPr>
              <a:t>Το πιο ανόσιο ον </a:t>
            </a:r>
            <a:r>
              <a:rPr lang="el-GR" sz="2400" dirty="0">
                <a:solidFill>
                  <a:schemeClr val="tx1"/>
                </a:solidFill>
                <a:latin typeface="Palatino Linotype" panose="02040502050505030304" pitchFamily="18" charset="0"/>
              </a:rPr>
              <a:t>στις σχέσεις του με το θείο. Με το επίθετο ανόσιος ο Αριστοτέλης χαρακτηρίζει τον άνθρωπο που δεν ζει σύμφωνα με τη λογική και τους ηθικούς νόμους, αλλά κυριαρχείται από τα πάθη και τις επιθυμίες, ξεφεύγει από τα όρια του μέτρου, επιδίδεται σε ακολασίες και δεν έχει κανέναν ηθικό φραγμό.</a:t>
            </a:r>
          </a:p>
        </p:txBody>
      </p:sp>
    </p:spTree>
    <p:extLst>
      <p:ext uri="{BB962C8B-B14F-4D97-AF65-F5344CB8AC3E}">
        <p14:creationId xmlns:p14="http://schemas.microsoft.com/office/powerpoint/2010/main" val="1210780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802FE8A-2015-624D-DA67-8000CA93179E}"/>
              </a:ext>
            </a:extLst>
          </p:cNvPr>
          <p:cNvSpPr>
            <a:spLocks noGrp="1"/>
          </p:cNvSpPr>
          <p:nvPr>
            <p:ph idx="1"/>
          </p:nvPr>
        </p:nvSpPr>
        <p:spPr>
          <a:xfrm>
            <a:off x="1508760" y="307571"/>
            <a:ext cx="10590415" cy="6350924"/>
          </a:xfrm>
        </p:spPr>
        <p:txBody>
          <a:bodyPr>
            <a:normAutofit fontScale="92500" lnSpcReduction="10000"/>
          </a:bodyPr>
          <a:lstStyle/>
          <a:p>
            <a:r>
              <a:rPr lang="el-GR" sz="2400" dirty="0">
                <a:latin typeface="Palatino Linotype" panose="02040502050505030304" pitchFamily="18" charset="0"/>
              </a:rPr>
              <a:t> </a:t>
            </a:r>
            <a:r>
              <a:rPr lang="el-GR" sz="2400" b="1" dirty="0">
                <a:solidFill>
                  <a:srgbClr val="FF0000"/>
                </a:solidFill>
                <a:latin typeface="Palatino Linotype" panose="02040502050505030304" pitchFamily="18" charset="0"/>
              </a:rPr>
              <a:t>Το πιο άγριο </a:t>
            </a:r>
            <a:r>
              <a:rPr lang="el-GR" sz="2400" dirty="0">
                <a:latin typeface="Palatino Linotype" panose="02040502050505030304" pitchFamily="18" charset="0"/>
              </a:rPr>
              <a:t>στις σχέσεις με τους άλλους ανθρώπους</a:t>
            </a:r>
          </a:p>
          <a:p>
            <a:r>
              <a:rPr lang="el-GR" sz="2400" b="1" dirty="0">
                <a:solidFill>
                  <a:srgbClr val="FF0000"/>
                </a:solidFill>
                <a:latin typeface="Palatino Linotype" panose="02040502050505030304" pitchFamily="18" charset="0"/>
              </a:rPr>
              <a:t>Το χειρότερο από όλα τα όντα </a:t>
            </a:r>
            <a:r>
              <a:rPr lang="el-GR" sz="2400" dirty="0">
                <a:latin typeface="Palatino Linotype" panose="02040502050505030304" pitchFamily="18" charset="0"/>
              </a:rPr>
              <a:t>στις ερωτικές απολαύσεις και τις απολαύσεις του φαγητού</a:t>
            </a:r>
          </a:p>
          <a:p>
            <a:pPr marL="0" indent="0">
              <a:buNone/>
            </a:pPr>
            <a:endParaRPr lang="el-GR" sz="2400" dirty="0">
              <a:latin typeface="Palatino Linotype" panose="02040502050505030304" pitchFamily="18" charset="0"/>
            </a:endParaRPr>
          </a:p>
          <a:p>
            <a:pPr marL="0" indent="0">
              <a:buNone/>
            </a:pPr>
            <a:r>
              <a:rPr lang="el-GR" sz="3200" b="1" dirty="0">
                <a:solidFill>
                  <a:srgbClr val="FF0000"/>
                </a:solidFill>
                <a:latin typeface="Palatino Linotype" panose="02040502050505030304" pitchFamily="18" charset="0"/>
              </a:rPr>
              <a:t>Ἡ δὲ </a:t>
            </a:r>
            <a:r>
              <a:rPr lang="el-GR" sz="3200" b="1" dirty="0" err="1">
                <a:solidFill>
                  <a:srgbClr val="FF0000"/>
                </a:solidFill>
                <a:latin typeface="Palatino Linotype" panose="02040502050505030304" pitchFamily="18" charset="0"/>
              </a:rPr>
              <a:t>δικαιοσύνη</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πολιτικόν</a:t>
            </a:r>
            <a:r>
              <a:rPr lang="el-GR" sz="3200" b="1" dirty="0">
                <a:solidFill>
                  <a:srgbClr val="FF0000"/>
                </a:solidFill>
                <a:latin typeface="Palatino Linotype" panose="02040502050505030304" pitchFamily="18" charset="0"/>
              </a:rPr>
              <a:t>· ἡ γὰρ </a:t>
            </a:r>
            <a:r>
              <a:rPr lang="el-GR" sz="3200" b="1" dirty="0" err="1">
                <a:solidFill>
                  <a:srgbClr val="FF0000"/>
                </a:solidFill>
                <a:latin typeface="Palatino Linotype" panose="02040502050505030304" pitchFamily="18" charset="0"/>
              </a:rPr>
              <a:t>δίκη</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πολιτικῆς</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κοινωνίας</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τάξις</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ἐστίν</a:t>
            </a:r>
            <a:r>
              <a:rPr lang="el-GR" sz="3200" b="1" dirty="0">
                <a:solidFill>
                  <a:srgbClr val="FF0000"/>
                </a:solidFill>
                <a:latin typeface="Palatino Linotype" panose="02040502050505030304" pitchFamily="18" charset="0"/>
              </a:rPr>
              <a:t>, ἡ δὲ </a:t>
            </a:r>
            <a:r>
              <a:rPr lang="el-GR" sz="3200" b="1" dirty="0" err="1">
                <a:solidFill>
                  <a:srgbClr val="FF0000"/>
                </a:solidFill>
                <a:latin typeface="Palatino Linotype" panose="02040502050505030304" pitchFamily="18" charset="0"/>
              </a:rPr>
              <a:t>δικαιοσύνη</a:t>
            </a:r>
            <a:r>
              <a:rPr lang="el-GR" sz="3200" b="1" dirty="0">
                <a:solidFill>
                  <a:srgbClr val="FF0000"/>
                </a:solidFill>
                <a:latin typeface="Palatino Linotype" panose="02040502050505030304" pitchFamily="18" charset="0"/>
              </a:rPr>
              <a:t> τοῦ </a:t>
            </a:r>
            <a:r>
              <a:rPr lang="el-GR" sz="3200" b="1" dirty="0" err="1">
                <a:solidFill>
                  <a:srgbClr val="FF0000"/>
                </a:solidFill>
                <a:latin typeface="Palatino Linotype" panose="02040502050505030304" pitchFamily="18" charset="0"/>
              </a:rPr>
              <a:t>δικαίου</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κρίσις</a:t>
            </a:r>
            <a:r>
              <a:rPr lang="el-GR" sz="3200" b="1" dirty="0">
                <a:solidFill>
                  <a:srgbClr val="FF0000"/>
                </a:solidFill>
                <a:latin typeface="Palatino Linotype" panose="02040502050505030304" pitchFamily="18" charset="0"/>
              </a:rPr>
              <a:t>.</a:t>
            </a:r>
          </a:p>
          <a:p>
            <a:pPr marL="0" indent="0">
              <a:buNone/>
            </a:pPr>
            <a:r>
              <a:rPr lang="el-GR" sz="2400" dirty="0">
                <a:solidFill>
                  <a:schemeClr val="tx1"/>
                </a:solidFill>
                <a:latin typeface="Palatino Linotype" panose="02040502050505030304" pitchFamily="18" charset="0"/>
              </a:rPr>
              <a:t>Μετάφραση</a:t>
            </a:r>
          </a:p>
          <a:p>
            <a:pPr marL="0" indent="0">
              <a:buNone/>
            </a:pPr>
            <a:r>
              <a:rPr lang="el-GR" sz="2400" dirty="0">
                <a:solidFill>
                  <a:schemeClr val="tx1"/>
                </a:solidFill>
                <a:latin typeface="Palatino Linotype" panose="02040502050505030304" pitchFamily="18" charset="0"/>
              </a:rPr>
              <a:t>Η δικαιοσύνη είναι πολιτικό στοιχείο. Η δίκη είναι κανόνας της κοινωνίας. </a:t>
            </a:r>
            <a:r>
              <a:rPr lang="el-GR" sz="2400" dirty="0">
                <a:latin typeface="Palatino Linotype" panose="02040502050505030304" pitchFamily="18" charset="0"/>
              </a:rPr>
              <a:t>Και η ορθή εφαρμογή της καθορίζει τι είναι δίκαιο.</a:t>
            </a:r>
            <a:endParaRPr lang="el-GR" sz="2400" dirty="0">
              <a:solidFill>
                <a:schemeClr val="tx1"/>
              </a:solidFill>
              <a:latin typeface="Palatino Linotype" panose="02040502050505030304" pitchFamily="18" charset="0"/>
            </a:endParaRPr>
          </a:p>
          <a:p>
            <a:pPr marL="0" indent="0">
              <a:buNone/>
            </a:pPr>
            <a:r>
              <a:rPr lang="el-GR" sz="2400" dirty="0">
                <a:latin typeface="Palatino Linotype" panose="02040502050505030304" pitchFamily="18" charset="0"/>
              </a:rPr>
              <a:t>Κατά τον Αριστοτέλη:</a:t>
            </a:r>
          </a:p>
          <a:p>
            <a:pPr marL="0" indent="0">
              <a:buNone/>
            </a:pPr>
            <a:r>
              <a:rPr lang="el-GR" sz="2400" b="1" dirty="0">
                <a:solidFill>
                  <a:srgbClr val="FF0000"/>
                </a:solidFill>
                <a:latin typeface="Palatino Linotype" panose="02040502050505030304" pitchFamily="18" charset="0"/>
              </a:rPr>
              <a:t>Ἡ δὲ </a:t>
            </a:r>
            <a:r>
              <a:rPr lang="el-GR" sz="2400" b="1" dirty="0" err="1">
                <a:solidFill>
                  <a:srgbClr val="FF0000"/>
                </a:solidFill>
                <a:latin typeface="Palatino Linotype" panose="02040502050505030304" pitchFamily="18" charset="0"/>
              </a:rPr>
              <a:t>δικαιοσύνη</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πολιτικόν</a:t>
            </a:r>
            <a:endParaRPr lang="el-GR" sz="2400" b="1" dirty="0">
              <a:solidFill>
                <a:srgbClr val="FF0000"/>
              </a:solidFill>
              <a:latin typeface="Palatino Linotype" panose="02040502050505030304" pitchFamily="18" charset="0"/>
            </a:endParaRPr>
          </a:p>
          <a:p>
            <a:pPr marL="0" indent="0">
              <a:buNone/>
            </a:pPr>
            <a:r>
              <a:rPr lang="el-GR" sz="2400" dirty="0">
                <a:latin typeface="Palatino Linotype" panose="02040502050505030304" pitchFamily="18" charset="0"/>
              </a:rPr>
              <a:t>Η έννοια της δικαιοσύνης είναι στενά συνυφασμένη με την έννοια της πόλης και έχει μεγάλη σημασία για τη συγκρότηση της πολιτικής κοινωνίας, γιατί μόνο αυτή μπορεί να εξασφαλίσει την τάξη και την οργάνωση μέσα σε αυτήν.</a:t>
            </a:r>
          </a:p>
        </p:txBody>
      </p:sp>
    </p:spTree>
    <p:extLst>
      <p:ext uri="{BB962C8B-B14F-4D97-AF65-F5344CB8AC3E}">
        <p14:creationId xmlns:p14="http://schemas.microsoft.com/office/powerpoint/2010/main" val="1025409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AE76B45-4014-DC6B-9484-21342ECCFC44}"/>
              </a:ext>
            </a:extLst>
          </p:cNvPr>
          <p:cNvSpPr>
            <a:spLocks noGrp="1"/>
          </p:cNvSpPr>
          <p:nvPr>
            <p:ph idx="1"/>
          </p:nvPr>
        </p:nvSpPr>
        <p:spPr>
          <a:xfrm>
            <a:off x="802177" y="195349"/>
            <a:ext cx="10972801" cy="6575367"/>
          </a:xfrm>
        </p:spPr>
        <p:txBody>
          <a:bodyPr>
            <a:normAutofit fontScale="92500"/>
          </a:bodyPr>
          <a:lstStyle/>
          <a:p>
            <a:pPr marL="0" indent="0">
              <a:buNone/>
            </a:pPr>
            <a:r>
              <a:rPr lang="el-GR" sz="2400" dirty="0">
                <a:latin typeface="Palatino Linotype" panose="02040502050505030304" pitchFamily="18" charset="0"/>
              </a:rPr>
              <a:t>Γι αυτό ακριβώς δεν υπάρχει πουθενά αλλού η δικαιοσύνη παρά μόνο στην πόλη, αφού μόνο στην πόλη υπάρχει ο νόμος που ρυθμίζει απολύτως τη λειτουργία της. </a:t>
            </a:r>
          </a:p>
          <a:p>
            <a:pPr marL="0" indent="0">
              <a:buNone/>
            </a:pPr>
            <a:r>
              <a:rPr lang="el-GR" sz="2400" dirty="0">
                <a:latin typeface="Palatino Linotype" panose="02040502050505030304" pitchFamily="18" charset="0"/>
              </a:rPr>
              <a:t>Χάρη στη δικαιοσύνη το άτομο ζει σε απόλυτη συμφωνία προς την κοινωνική ηθική της πόλης του, καθώς αφομοιώνει και εσωτερικεύει τους κοινωνικούς κανόνες και προσαρμόζεται σε αυτούς εξασφαλίζοντας έτσι την κοινωνική αρμονία και συνοχή.</a:t>
            </a:r>
          </a:p>
          <a:p>
            <a:pPr marL="0" indent="0">
              <a:buNone/>
            </a:pPr>
            <a:r>
              <a:rPr lang="el-GR" sz="2400" dirty="0">
                <a:latin typeface="Palatino Linotype" panose="02040502050505030304" pitchFamily="18" charset="0"/>
              </a:rPr>
              <a:t>Η δικαιοσύνη αποτελεί ουσιώδες στοιχείο της πόλης και αυτό που σώζει την πόλη, γιατί όπου υπάρχει δικαιοσύνη, δεν μπορεί παρά να υπάρχουν και άλλες αρετές.</a:t>
            </a:r>
          </a:p>
          <a:p>
            <a:pPr marL="0" indent="0">
              <a:buNone/>
            </a:pPr>
            <a:r>
              <a:rPr lang="el-GR" sz="2400" dirty="0">
                <a:latin typeface="Palatino Linotype" panose="02040502050505030304" pitchFamily="18" charset="0"/>
              </a:rPr>
              <a:t>Είναι φανερό ότι ο Αριστοτέλης συσχετίζει άμεσα την ηθική με την πολιτική. Η άποψή του ότι:</a:t>
            </a:r>
          </a:p>
          <a:p>
            <a:r>
              <a:rPr lang="el-GR" sz="2400" dirty="0">
                <a:latin typeface="Palatino Linotype" panose="02040502050505030304" pitchFamily="18" charset="0"/>
              </a:rPr>
              <a:t>μόνο μέσα στην πολιτική κοινότητα εδραιώνεται και ευδοκιμεί η δικαιοσύνη</a:t>
            </a:r>
          </a:p>
          <a:p>
            <a:r>
              <a:rPr lang="el-GR" sz="2400" dirty="0">
                <a:latin typeface="Palatino Linotype" panose="02040502050505030304" pitchFamily="18" charset="0"/>
              </a:rPr>
              <a:t>μόνο η δικαιοσύνη εξασφαλίζει την εύρυθμη λειτουργία της πολιτικής κοινότητας</a:t>
            </a:r>
          </a:p>
          <a:p>
            <a:r>
              <a:rPr lang="el-GR" sz="2400" dirty="0">
                <a:latin typeface="Palatino Linotype" panose="02040502050505030304" pitchFamily="18" charset="0"/>
              </a:rPr>
              <a:t> μόνο με τη δικαιοσύνη επιτυγχάνεται η τελείωση του ανθρώπου</a:t>
            </a:r>
          </a:p>
          <a:p>
            <a:pPr marL="0" indent="0">
              <a:buNone/>
            </a:pPr>
            <a:r>
              <a:rPr lang="el-GR" sz="2400" dirty="0">
                <a:latin typeface="Palatino Linotype" panose="02040502050505030304" pitchFamily="18" charset="0"/>
              </a:rPr>
              <a:t>Επιβεβαιώνουν τόσο την δική του φιλοσοφική θέση όσο και την κρατούσα αρχαιοελληνική αντίληψη ότι η ηθική και πολιτική είναι αλληλένδετες έννοιες.</a:t>
            </a:r>
          </a:p>
          <a:p>
            <a:endParaRPr lang="el-GR" sz="2400" dirty="0">
              <a:latin typeface="Palatino Linotype" panose="02040502050505030304" pitchFamily="18" charset="0"/>
            </a:endParaRPr>
          </a:p>
        </p:txBody>
      </p:sp>
    </p:spTree>
    <p:extLst>
      <p:ext uri="{BB962C8B-B14F-4D97-AF65-F5344CB8AC3E}">
        <p14:creationId xmlns:p14="http://schemas.microsoft.com/office/powerpoint/2010/main" val="2093311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C23A687-1605-8537-893E-35B77E320608}"/>
              </a:ext>
            </a:extLst>
          </p:cNvPr>
          <p:cNvSpPr>
            <a:spLocks noGrp="1"/>
          </p:cNvSpPr>
          <p:nvPr>
            <p:ph idx="1"/>
          </p:nvPr>
        </p:nvSpPr>
        <p:spPr>
          <a:xfrm>
            <a:off x="860367" y="155170"/>
            <a:ext cx="10806545" cy="6291349"/>
          </a:xfrm>
        </p:spPr>
        <p:txBody>
          <a:bodyPr>
            <a:normAutofit fontScale="92500" lnSpcReduction="20000"/>
          </a:bodyPr>
          <a:lstStyle/>
          <a:p>
            <a:pPr marL="0" indent="0">
              <a:buNone/>
            </a:pPr>
            <a:r>
              <a:rPr lang="el-GR" sz="2400" b="1" dirty="0">
                <a:solidFill>
                  <a:srgbClr val="FF0000"/>
                </a:solidFill>
                <a:latin typeface="Palatino Linotype" panose="02040502050505030304" pitchFamily="18" charset="0"/>
              </a:rPr>
              <a:t>ἡ γὰρ </a:t>
            </a:r>
            <a:r>
              <a:rPr lang="el-GR" sz="2400" b="1" dirty="0" err="1">
                <a:solidFill>
                  <a:srgbClr val="FF0000"/>
                </a:solidFill>
                <a:latin typeface="Palatino Linotype" panose="02040502050505030304" pitchFamily="18" charset="0"/>
              </a:rPr>
              <a:t>δίκη</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πολιτικῆς</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κοινωνίας</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τάξις</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ἐστίν</a:t>
            </a:r>
            <a:endParaRPr lang="el-GR" sz="2400" b="1" dirty="0">
              <a:solidFill>
                <a:srgbClr val="FF0000"/>
              </a:solidFill>
              <a:latin typeface="Palatino Linotype" panose="02040502050505030304" pitchFamily="18" charset="0"/>
            </a:endParaRPr>
          </a:p>
          <a:p>
            <a:pPr marL="0" indent="0">
              <a:buNone/>
            </a:pPr>
            <a:r>
              <a:rPr lang="el-GR" sz="2400" dirty="0">
                <a:latin typeface="Palatino Linotype" panose="02040502050505030304" pitchFamily="18" charset="0"/>
              </a:rPr>
              <a:t>Το δίκαιο είναι αυτό που συγκρατεί την τάξη στην πολιτική κοινωνία, είναι η τάξη και η νομική έκφραση των ηθικών και πολιτικών αξιών της πολιτικής κοινωνίας, είναι το σύνολο των κανόνων που εξασφαλίζουν την κοινωνική συνοχή και την αρμονική συμβίωση στην πόλη.</a:t>
            </a:r>
          </a:p>
          <a:p>
            <a:pPr marL="0" indent="0">
              <a:buNone/>
            </a:pPr>
            <a:r>
              <a:rPr lang="el-GR" sz="2400" b="1" dirty="0">
                <a:solidFill>
                  <a:srgbClr val="FF0000"/>
                </a:solidFill>
                <a:latin typeface="Palatino Linotype" panose="02040502050505030304" pitchFamily="18" charset="0"/>
              </a:rPr>
              <a:t>ἡ δὲ </a:t>
            </a:r>
            <a:r>
              <a:rPr lang="el-GR" sz="2400" b="1" dirty="0" err="1">
                <a:solidFill>
                  <a:srgbClr val="FF0000"/>
                </a:solidFill>
                <a:latin typeface="Palatino Linotype" panose="02040502050505030304" pitchFamily="18" charset="0"/>
              </a:rPr>
              <a:t>δικαιοσύνη</a:t>
            </a:r>
            <a:r>
              <a:rPr lang="el-GR" sz="2400" b="1" dirty="0">
                <a:solidFill>
                  <a:srgbClr val="FF0000"/>
                </a:solidFill>
                <a:latin typeface="Palatino Linotype" panose="02040502050505030304" pitchFamily="18" charset="0"/>
              </a:rPr>
              <a:t> τοῦ </a:t>
            </a:r>
            <a:r>
              <a:rPr lang="el-GR" sz="2400" b="1" dirty="0" err="1">
                <a:solidFill>
                  <a:srgbClr val="FF0000"/>
                </a:solidFill>
                <a:latin typeface="Palatino Linotype" panose="02040502050505030304" pitchFamily="18" charset="0"/>
              </a:rPr>
              <a:t>δικαίου</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κρίσις</a:t>
            </a:r>
            <a:endParaRPr lang="el-GR" sz="2400" b="1" dirty="0">
              <a:solidFill>
                <a:srgbClr val="FF0000"/>
              </a:solidFill>
              <a:latin typeface="Palatino Linotype" panose="02040502050505030304" pitchFamily="18" charset="0"/>
            </a:endParaRPr>
          </a:p>
          <a:p>
            <a:pPr marL="0" indent="0">
              <a:buNone/>
            </a:pPr>
            <a:r>
              <a:rPr lang="el-GR" sz="2400" dirty="0">
                <a:latin typeface="Palatino Linotype" panose="02040502050505030304" pitchFamily="18" charset="0"/>
              </a:rPr>
              <a:t>Όσον αφορά τη σχέση της δικαιοσύνης με το δίκαιο, ο Αριστοτέλης θεωρεί τη δικαιοσύνη έκφραση, απονομή και εφαρμογή του δικαίου, των αρχών δικαίου. Είναι το κριτήριο που καθορίζει το δίκαιο.</a:t>
            </a:r>
          </a:p>
          <a:p>
            <a:pPr marL="0" indent="0">
              <a:buNone/>
            </a:pPr>
            <a:r>
              <a:rPr lang="el-GR" sz="2400" dirty="0">
                <a:latin typeface="Palatino Linotype" panose="02040502050505030304" pitchFamily="18" charset="0"/>
              </a:rPr>
              <a:t>Κατά τον Αριστοτέλη η δικαιοσύνη νοείται ως:</a:t>
            </a:r>
          </a:p>
          <a:p>
            <a:r>
              <a:rPr lang="el-GR" sz="2400" b="1" dirty="0">
                <a:solidFill>
                  <a:srgbClr val="FF0000"/>
                </a:solidFill>
                <a:latin typeface="Palatino Linotype" panose="02040502050505030304" pitchFamily="18" charset="0"/>
              </a:rPr>
              <a:t>Αρετή</a:t>
            </a:r>
            <a:r>
              <a:rPr lang="el-GR" sz="2400" dirty="0">
                <a:latin typeface="Palatino Linotype" panose="02040502050505030304" pitchFamily="18" charset="0"/>
              </a:rPr>
              <a:t>: είναι η ιδιότητα του ανθρώπου να πράττει με γνώμονα τους γραπτούς νόμους της πολιτείας και δείχνοντας </a:t>
            </a:r>
            <a:r>
              <a:rPr lang="el-GR" sz="2400">
                <a:latin typeface="Palatino Linotype" panose="02040502050505030304" pitchFamily="18" charset="0"/>
              </a:rPr>
              <a:t>τον απαιτούμενο σεβασμό </a:t>
            </a:r>
            <a:r>
              <a:rPr lang="el-GR" sz="2400" dirty="0">
                <a:latin typeface="Palatino Linotype" panose="02040502050505030304" pitchFamily="18" charset="0"/>
              </a:rPr>
              <a:t>στους άγραφους νόμους</a:t>
            </a:r>
          </a:p>
          <a:p>
            <a:r>
              <a:rPr lang="el-GR" sz="2400" b="1" dirty="0">
                <a:solidFill>
                  <a:srgbClr val="FF0000"/>
                </a:solidFill>
                <a:latin typeface="Palatino Linotype" panose="02040502050505030304" pitchFamily="18" charset="0"/>
              </a:rPr>
              <a:t>Θεσμός της πολιτείας</a:t>
            </a:r>
            <a:r>
              <a:rPr lang="el-GR" sz="2400" dirty="0">
                <a:latin typeface="Palatino Linotype" panose="02040502050505030304" pitchFamily="18" charset="0"/>
              </a:rPr>
              <a:t>: είναι το σύνολο των κανόνων που εξασφαλίζουν την τάξη και την αρμονική συμβίωση μέσα στην πόλη</a:t>
            </a:r>
          </a:p>
          <a:p>
            <a:r>
              <a:rPr lang="el-GR" sz="2400" b="1" dirty="0">
                <a:solidFill>
                  <a:srgbClr val="FF0000"/>
                </a:solidFill>
                <a:latin typeface="Palatino Linotype" panose="02040502050505030304" pitchFamily="18" charset="0"/>
              </a:rPr>
              <a:t>Κοινωνική αρετή</a:t>
            </a:r>
            <a:r>
              <a:rPr lang="el-GR" sz="2400" dirty="0">
                <a:latin typeface="Palatino Linotype" panose="02040502050505030304" pitchFamily="18" charset="0"/>
              </a:rPr>
              <a:t>: η ιδιότητα του ατόμου να ζει σύμφωνα με την κοινωνική ηθική της πόλης. Ύπαρξη της δικαιοσύνης αποτελεί την προϋπόθεση για την ύπαρξη και όλων των άλλων αρετών.</a:t>
            </a:r>
          </a:p>
        </p:txBody>
      </p:sp>
    </p:spTree>
    <p:extLst>
      <p:ext uri="{BB962C8B-B14F-4D97-AF65-F5344CB8AC3E}">
        <p14:creationId xmlns:p14="http://schemas.microsoft.com/office/powerpoint/2010/main" val="349400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ECB03D1-3F76-825F-0453-949238B782F0}"/>
              </a:ext>
            </a:extLst>
          </p:cNvPr>
          <p:cNvSpPr>
            <a:spLocks noGrp="1"/>
          </p:cNvSpPr>
          <p:nvPr>
            <p:ph idx="1"/>
          </p:nvPr>
        </p:nvSpPr>
        <p:spPr>
          <a:xfrm>
            <a:off x="1753985" y="361603"/>
            <a:ext cx="9750627" cy="6051665"/>
          </a:xfrm>
        </p:spPr>
        <p:txBody>
          <a:bodyPr>
            <a:normAutofit lnSpcReduction="10000"/>
          </a:bodyPr>
          <a:lstStyle/>
          <a:p>
            <a:pPr marL="0" indent="0">
              <a:buNone/>
            </a:pPr>
            <a:r>
              <a:rPr lang="el-GR" sz="3200" b="1" dirty="0" err="1">
                <a:solidFill>
                  <a:srgbClr val="FF0000"/>
                </a:solidFill>
                <a:latin typeface="Palatino Linotype" panose="02040502050505030304" pitchFamily="18" charset="0"/>
              </a:rPr>
              <a:t>Φύσει</a:t>
            </a:r>
            <a:r>
              <a:rPr lang="el-GR" sz="3200" b="1" dirty="0">
                <a:solidFill>
                  <a:srgbClr val="FF0000"/>
                </a:solidFill>
                <a:latin typeface="Palatino Linotype" panose="02040502050505030304" pitchFamily="18" charset="0"/>
              </a:rPr>
              <a:t> μὲν οὖν ἡ </a:t>
            </a:r>
            <a:r>
              <a:rPr lang="el-GR" sz="3200" b="1" dirty="0" err="1">
                <a:solidFill>
                  <a:srgbClr val="FF0000"/>
                </a:solidFill>
                <a:latin typeface="Palatino Linotype" panose="02040502050505030304" pitchFamily="18" charset="0"/>
              </a:rPr>
              <a:t>ὁρμὴ</a:t>
            </a:r>
            <a:r>
              <a:rPr lang="el-GR" sz="3200" b="1" dirty="0">
                <a:solidFill>
                  <a:srgbClr val="FF0000"/>
                </a:solidFill>
                <a:latin typeface="Palatino Linotype" panose="02040502050505030304" pitchFamily="18" charset="0"/>
              </a:rPr>
              <a:t> ἐν </a:t>
            </a:r>
            <a:r>
              <a:rPr lang="el-GR" sz="3200" b="1" dirty="0" err="1">
                <a:solidFill>
                  <a:srgbClr val="FF0000"/>
                </a:solidFill>
                <a:latin typeface="Palatino Linotype" panose="02040502050505030304" pitchFamily="18" charset="0"/>
              </a:rPr>
              <a:t>πᾶσιν</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ἐπὶ</a:t>
            </a:r>
            <a:r>
              <a:rPr lang="el-GR" sz="3200" b="1" dirty="0">
                <a:solidFill>
                  <a:srgbClr val="FF0000"/>
                </a:solidFill>
                <a:latin typeface="Palatino Linotype" panose="02040502050505030304" pitchFamily="18" charset="0"/>
              </a:rPr>
              <a:t> τὴν </a:t>
            </a:r>
            <a:r>
              <a:rPr lang="el-GR" sz="3200" b="1" dirty="0" err="1">
                <a:solidFill>
                  <a:srgbClr val="FF0000"/>
                </a:solidFill>
                <a:latin typeface="Palatino Linotype" panose="02040502050505030304" pitchFamily="18" charset="0"/>
              </a:rPr>
              <a:t>τοιαύτην</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κοινωνίαν</a:t>
            </a:r>
            <a:r>
              <a:rPr lang="el-GR" sz="3200" b="1" dirty="0">
                <a:solidFill>
                  <a:srgbClr val="FF0000"/>
                </a:solidFill>
                <a:latin typeface="Palatino Linotype" panose="02040502050505030304" pitchFamily="18" charset="0"/>
              </a:rPr>
              <a:t> [: την πόλιν]</a:t>
            </a:r>
          </a:p>
          <a:p>
            <a:pPr marL="0" indent="0">
              <a:buNone/>
            </a:pPr>
            <a:r>
              <a:rPr lang="el-GR" sz="2400" b="1" dirty="0">
                <a:solidFill>
                  <a:schemeClr val="tx1"/>
                </a:solidFill>
                <a:latin typeface="Palatino Linotype" panose="02040502050505030304" pitchFamily="18" charset="0"/>
              </a:rPr>
              <a:t>Μετάφραση</a:t>
            </a:r>
          </a:p>
          <a:p>
            <a:pPr marL="0" indent="0">
              <a:buNone/>
            </a:pPr>
            <a:r>
              <a:rPr lang="el-GR" sz="2400" dirty="0">
                <a:latin typeface="Palatino Linotype" panose="02040502050505030304" pitchFamily="18" charset="0"/>
              </a:rPr>
              <a:t>Φυσική, επομένως, είναι η ορμή που σπρώχνει όλους τους ανθρώπους σ’ αυτή την κοινωνία. </a:t>
            </a:r>
          </a:p>
          <a:p>
            <a:pPr marL="0" indent="0">
              <a:buNone/>
            </a:pPr>
            <a:r>
              <a:rPr lang="el-GR" sz="2400" dirty="0">
                <a:solidFill>
                  <a:schemeClr val="tx1"/>
                </a:solidFill>
                <a:latin typeface="Palatino Linotype" panose="02040502050505030304" pitchFamily="18" charset="0"/>
              </a:rPr>
              <a:t>Ο Αριστοτέλης έχει ήδη τονίσει σε προηγούμενα χωρία ότι η πόλη που είναι η τέλεια κοινωνική οντότητα,</a:t>
            </a:r>
          </a:p>
          <a:p>
            <a:pPr marL="0" indent="0">
              <a:buNone/>
            </a:pPr>
            <a:r>
              <a:rPr lang="el-GR" sz="2400" dirty="0">
                <a:solidFill>
                  <a:schemeClr val="tx1"/>
                </a:solidFill>
                <a:latin typeface="Palatino Linotype" panose="02040502050505030304" pitchFamily="18" charset="0"/>
              </a:rPr>
              <a:t>Α) πέτυχε την ύψιστη αυτάρκεια, που είναι τελικός στόχος και άρα, κάτι το έξοχο</a:t>
            </a:r>
          </a:p>
          <a:p>
            <a:pPr marL="0" indent="0">
              <a:buNone/>
            </a:pPr>
            <a:r>
              <a:rPr lang="el-GR" sz="2400" dirty="0">
                <a:solidFill>
                  <a:schemeClr val="tx1"/>
                </a:solidFill>
                <a:latin typeface="Palatino Linotype" panose="02040502050505030304" pitchFamily="18" charset="0"/>
              </a:rPr>
              <a:t>Β) ότι, ενώ συγκροτήθηκε για να διασφαλίζει τη ζωή, στην πραγματικότητα υπάρχει για να εξασφαλίζει την ευδαιμονία. </a:t>
            </a:r>
          </a:p>
          <a:p>
            <a:pPr marL="0" indent="0">
              <a:buNone/>
            </a:pPr>
            <a:r>
              <a:rPr lang="el-GR" sz="2400" dirty="0">
                <a:solidFill>
                  <a:schemeClr val="tx1"/>
                </a:solidFill>
                <a:latin typeface="Palatino Linotype" panose="02040502050505030304" pitchFamily="18" charset="0"/>
              </a:rPr>
              <a:t>Μια τέτοια, λοιπόν, κοινωνία που εξασφαλίζει το πιο μεγάλο αγαθό, την ευδαιμονία, είναι φυσικό να την επιθυμούν όλοι οι άνθρωποι.</a:t>
            </a:r>
          </a:p>
        </p:txBody>
      </p:sp>
    </p:spTree>
    <p:extLst>
      <p:ext uri="{BB962C8B-B14F-4D97-AF65-F5344CB8AC3E}">
        <p14:creationId xmlns:p14="http://schemas.microsoft.com/office/powerpoint/2010/main" val="1592616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407B96C2-65CC-2E79-EAAC-FB60D4BD8EB2}"/>
              </a:ext>
            </a:extLst>
          </p:cNvPr>
          <p:cNvSpPr>
            <a:spLocks noGrp="1"/>
          </p:cNvSpPr>
          <p:nvPr>
            <p:ph type="subTitle" idx="1"/>
          </p:nvPr>
        </p:nvSpPr>
        <p:spPr>
          <a:xfrm>
            <a:off x="1924398" y="1587731"/>
            <a:ext cx="9908568" cy="3977640"/>
          </a:xfrm>
        </p:spPr>
        <p:txBody>
          <a:bodyPr>
            <a:normAutofit/>
          </a:bodyPr>
          <a:lstStyle/>
          <a:p>
            <a:r>
              <a:rPr lang="el-GR" sz="2400" dirty="0">
                <a:latin typeface="Palatino Linotype" panose="02040502050505030304" pitchFamily="18" charset="0"/>
              </a:rPr>
              <a:t>Ο Αριστοτέλης, ωστόσο, πιστεύει ότι η κοινωνία των ανθρώπων δεν υφίσταται μόνο γιατί είναι χρήσιμη. Δεν είναι δηλαδή η ωφέλεια και το συμφέρον του ατόμου το μοναδικό κίνητρο για αυτού του είδους τη συνύπαρξη και συμβίωση των ανθρώπων. Είναι και η έμφυτη τάση του ανθρώπου να συμβιώνει με τους άλλους.</a:t>
            </a:r>
          </a:p>
          <a:p>
            <a:r>
              <a:rPr lang="el-GR" sz="2400" dirty="0">
                <a:latin typeface="Palatino Linotype" panose="02040502050505030304" pitchFamily="18" charset="0"/>
              </a:rPr>
              <a:t>Χαρακτηριστικά, σε άλλο χωρίο των Πολιτικών διατυπώνει την άποψη ότι ο άνθρωπος είναι </a:t>
            </a:r>
            <a:r>
              <a:rPr lang="el-GR" sz="2400" b="1" dirty="0">
                <a:solidFill>
                  <a:schemeClr val="accent1">
                    <a:lumMod val="60000"/>
                    <a:lumOff val="40000"/>
                  </a:schemeClr>
                </a:solidFill>
                <a:latin typeface="Palatino Linotype" panose="02040502050505030304" pitchFamily="18" charset="0"/>
              </a:rPr>
              <a:t>φύσει </a:t>
            </a:r>
            <a:r>
              <a:rPr lang="el-GR" sz="2400" b="1" dirty="0" err="1">
                <a:solidFill>
                  <a:schemeClr val="accent1">
                    <a:lumMod val="60000"/>
                    <a:lumOff val="40000"/>
                  </a:schemeClr>
                </a:solidFill>
                <a:latin typeface="Palatino Linotype" panose="02040502050505030304" pitchFamily="18" charset="0"/>
              </a:rPr>
              <a:t>πολιτικόν</a:t>
            </a:r>
            <a:r>
              <a:rPr lang="el-GR" sz="2400" b="1" dirty="0">
                <a:solidFill>
                  <a:schemeClr val="accent1">
                    <a:lumMod val="60000"/>
                    <a:lumOff val="40000"/>
                  </a:schemeClr>
                </a:solidFill>
                <a:latin typeface="Palatino Linotype" panose="02040502050505030304" pitchFamily="18" charset="0"/>
              </a:rPr>
              <a:t> </a:t>
            </a:r>
            <a:r>
              <a:rPr lang="el-GR" sz="2400" b="1" dirty="0" err="1">
                <a:solidFill>
                  <a:schemeClr val="accent1">
                    <a:lumMod val="60000"/>
                    <a:lumOff val="40000"/>
                  </a:schemeClr>
                </a:solidFill>
                <a:latin typeface="Palatino Linotype" panose="02040502050505030304" pitchFamily="18" charset="0"/>
              </a:rPr>
              <a:t>ζώον</a:t>
            </a:r>
            <a:r>
              <a:rPr lang="el-GR" sz="2400" dirty="0">
                <a:latin typeface="Palatino Linotype" panose="02040502050505030304" pitchFamily="18" charset="0"/>
              </a:rPr>
              <a:t>. Αυτός μάλιστα που ζει εκτός κοινωνίας με τη θέλησή του και όχι από τυχαίο γεγονός είναι ή θηρίο ή θεός, δηλαδή είναι ή άνθρωπος κατώτερης ποιότητας ή ένα ον ανώτερο από τον άνθρωπο.</a:t>
            </a:r>
          </a:p>
        </p:txBody>
      </p:sp>
    </p:spTree>
    <p:extLst>
      <p:ext uri="{BB962C8B-B14F-4D97-AF65-F5344CB8AC3E}">
        <p14:creationId xmlns:p14="http://schemas.microsoft.com/office/powerpoint/2010/main" val="180676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5611CEF-1985-66CA-4A9D-0C6B962377EE}"/>
              </a:ext>
            </a:extLst>
          </p:cNvPr>
          <p:cNvSpPr>
            <a:spLocks noGrp="1"/>
          </p:cNvSpPr>
          <p:nvPr>
            <p:ph idx="1"/>
          </p:nvPr>
        </p:nvSpPr>
        <p:spPr>
          <a:xfrm>
            <a:off x="1737158" y="41564"/>
            <a:ext cx="10420206" cy="6816435"/>
          </a:xfrm>
        </p:spPr>
        <p:txBody>
          <a:bodyPr>
            <a:normAutofit lnSpcReduction="10000"/>
          </a:bodyPr>
          <a:lstStyle/>
          <a:p>
            <a:pPr marL="0" indent="0">
              <a:buNone/>
            </a:pPr>
            <a:r>
              <a:rPr lang="el-GR" sz="3200" b="1" dirty="0">
                <a:solidFill>
                  <a:srgbClr val="FF0000"/>
                </a:solidFill>
                <a:latin typeface="Palatino Linotype" panose="02040502050505030304" pitchFamily="18" charset="0"/>
              </a:rPr>
              <a:t>ὁ δὲ </a:t>
            </a:r>
            <a:r>
              <a:rPr lang="el-GR" sz="3200" b="1" dirty="0" err="1">
                <a:solidFill>
                  <a:srgbClr val="FF0000"/>
                </a:solidFill>
                <a:latin typeface="Palatino Linotype" panose="02040502050505030304" pitchFamily="18" charset="0"/>
              </a:rPr>
              <a:t>πρῶτος</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συστήσας</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μεγίστων</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ἀγαθῶν</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αἴτιος</a:t>
            </a:r>
            <a:r>
              <a:rPr lang="el-GR" sz="3200" b="1" dirty="0">
                <a:solidFill>
                  <a:srgbClr val="FF0000"/>
                </a:solidFill>
                <a:latin typeface="Palatino Linotype" panose="02040502050505030304" pitchFamily="18" charset="0"/>
              </a:rPr>
              <a:t>.</a:t>
            </a:r>
          </a:p>
          <a:p>
            <a:pPr marL="0" indent="0">
              <a:buNone/>
            </a:pPr>
            <a:r>
              <a:rPr lang="el-GR" sz="2400" b="1" dirty="0">
                <a:solidFill>
                  <a:schemeClr val="tx1"/>
                </a:solidFill>
                <a:latin typeface="Palatino Linotype" panose="02040502050505030304" pitchFamily="18" charset="0"/>
              </a:rPr>
              <a:t>Μετάφραση</a:t>
            </a:r>
          </a:p>
          <a:p>
            <a:pPr marL="0" indent="0">
              <a:buNone/>
            </a:pPr>
            <a:r>
              <a:rPr lang="el-GR" sz="2400" dirty="0">
                <a:latin typeface="Palatino Linotype" panose="02040502050505030304" pitchFamily="18" charset="0"/>
              </a:rPr>
              <a:t>Κι εκείνος που τη σύστησε πρώτος έγινε αιτία των </a:t>
            </a:r>
            <a:r>
              <a:rPr lang="el-GR" sz="2400" dirty="0" err="1">
                <a:latin typeface="Palatino Linotype" panose="02040502050505030304" pitchFamily="18" charset="0"/>
              </a:rPr>
              <a:t>μεγαλυτέρων</a:t>
            </a:r>
            <a:r>
              <a:rPr lang="el-GR" sz="2400" dirty="0">
                <a:latin typeface="Palatino Linotype" panose="02040502050505030304" pitchFamily="18" charset="0"/>
              </a:rPr>
              <a:t> αγαθών. </a:t>
            </a:r>
          </a:p>
          <a:p>
            <a:pPr marL="0" indent="0">
              <a:buNone/>
            </a:pPr>
            <a:r>
              <a:rPr lang="el-GR" sz="2400" dirty="0">
                <a:solidFill>
                  <a:schemeClr val="tx1"/>
                </a:solidFill>
                <a:latin typeface="Palatino Linotype" panose="02040502050505030304" pitchFamily="18" charset="0"/>
              </a:rPr>
              <a:t>Σχετικά με το τι εννοεί ο Αριστοτέλης λέγοντας </a:t>
            </a:r>
            <a:r>
              <a:rPr lang="el-GR" sz="2400" b="1" dirty="0">
                <a:solidFill>
                  <a:srgbClr val="FF0000"/>
                </a:solidFill>
                <a:latin typeface="Palatino Linotype" panose="02040502050505030304" pitchFamily="18" charset="0"/>
              </a:rPr>
              <a:t>ὁ δὲ </a:t>
            </a:r>
            <a:r>
              <a:rPr lang="el-GR" sz="2400" b="1" dirty="0" err="1">
                <a:solidFill>
                  <a:srgbClr val="FF0000"/>
                </a:solidFill>
                <a:latin typeface="Palatino Linotype" panose="02040502050505030304" pitchFamily="18" charset="0"/>
              </a:rPr>
              <a:t>πρῶτος</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συστήσας</a:t>
            </a:r>
            <a:r>
              <a:rPr lang="el-GR" sz="2400" b="1" dirty="0">
                <a:solidFill>
                  <a:srgbClr val="FF0000"/>
                </a:solidFill>
                <a:latin typeface="Palatino Linotype" panose="02040502050505030304" pitchFamily="18" charset="0"/>
              </a:rPr>
              <a:t> </a:t>
            </a:r>
            <a:r>
              <a:rPr lang="el-GR" sz="2400" dirty="0">
                <a:solidFill>
                  <a:schemeClr val="tx1"/>
                </a:solidFill>
                <a:latin typeface="Palatino Linotype" panose="02040502050505030304" pitchFamily="18" charset="0"/>
              </a:rPr>
              <a:t>υπάρχουν δύο απόψεις:</a:t>
            </a:r>
          </a:p>
          <a:p>
            <a:pPr marL="0" indent="0">
              <a:buNone/>
            </a:pPr>
            <a:r>
              <a:rPr lang="el-GR" sz="2400" dirty="0">
                <a:solidFill>
                  <a:schemeClr val="tx1"/>
                </a:solidFill>
                <a:latin typeface="Palatino Linotype" panose="02040502050505030304" pitchFamily="18" charset="0"/>
              </a:rPr>
              <a:t>Α) ο Αριστοτέλης εννοεί τη φύση, αφού η πόλη υπάρχει εκ φύσεως. Η άποψη αυτή ερμηνεύει τη θέση του φιλοσόφου ότι η πόλη υπάρχει εκ φύσεως και η φύση είναι εκείνη που συγκρότησε την πολιτική συνύπαρξη των ανθρώπων. Η αναφορά στο πρόσωπο αποτελεί προσωποποίηση της φύσης, για να δώσει μεγαλύτερη έμφαση.</a:t>
            </a:r>
          </a:p>
          <a:p>
            <a:pPr marL="0" indent="0">
              <a:buNone/>
            </a:pPr>
            <a:r>
              <a:rPr lang="el-GR" sz="2400" dirty="0">
                <a:solidFill>
                  <a:schemeClr val="tx1"/>
                </a:solidFill>
                <a:latin typeface="Palatino Linotype" panose="02040502050505030304" pitchFamily="18" charset="0"/>
              </a:rPr>
              <a:t>Β) Μερικοί μελετητές διατυπώνουν την άποψη ότι στη φράση αυτή εννοείται και η σύμπραξη του ανθρώπου με την τέχνη. Σύμφωνα με τη μεταφυσική θεώρηση της δημιουργίας της πόλης </a:t>
            </a:r>
            <a:r>
              <a:rPr lang="el-GR" sz="2400" b="1" dirty="0">
                <a:solidFill>
                  <a:srgbClr val="FF0000"/>
                </a:solidFill>
                <a:latin typeface="Palatino Linotype" panose="02040502050505030304" pitchFamily="18" charset="0"/>
              </a:rPr>
              <a:t>ὁ δὲ </a:t>
            </a:r>
            <a:r>
              <a:rPr lang="el-GR" sz="2400" b="1" dirty="0" err="1">
                <a:solidFill>
                  <a:srgbClr val="FF0000"/>
                </a:solidFill>
                <a:latin typeface="Palatino Linotype" panose="02040502050505030304" pitchFamily="18" charset="0"/>
              </a:rPr>
              <a:t>πρῶτος</a:t>
            </a:r>
            <a:r>
              <a:rPr lang="el-GR" sz="2400" b="1" dirty="0">
                <a:solidFill>
                  <a:srgbClr val="FF0000"/>
                </a:solidFill>
                <a:latin typeface="Palatino Linotype" panose="02040502050505030304" pitchFamily="18" charset="0"/>
              </a:rPr>
              <a:t> </a:t>
            </a:r>
            <a:r>
              <a:rPr lang="el-GR" sz="2400" b="1" dirty="0" err="1">
                <a:solidFill>
                  <a:srgbClr val="FF0000"/>
                </a:solidFill>
                <a:latin typeface="Palatino Linotype" panose="02040502050505030304" pitchFamily="18" charset="0"/>
              </a:rPr>
              <a:t>συστήσας</a:t>
            </a:r>
            <a:r>
              <a:rPr lang="el-GR" sz="2400" b="1" dirty="0">
                <a:solidFill>
                  <a:srgbClr val="FF0000"/>
                </a:solidFill>
                <a:latin typeface="Palatino Linotype" panose="02040502050505030304" pitchFamily="18" charset="0"/>
              </a:rPr>
              <a:t> </a:t>
            </a:r>
            <a:r>
              <a:rPr lang="el-GR" sz="2400" dirty="0">
                <a:solidFill>
                  <a:schemeClr val="tx1"/>
                </a:solidFill>
                <a:latin typeface="Palatino Linotype" panose="02040502050505030304" pitchFamily="18" charset="0"/>
              </a:rPr>
              <a:t>στην πόλη πραγματοποίησε το σκοπό των πρώτων κοινωνιών(δηλαδή της οικογένειας και του συνοικισμού), ο οποίος ενυπάρχει στην ίδια την ανθρώπινη φύση.</a:t>
            </a:r>
          </a:p>
        </p:txBody>
      </p:sp>
    </p:spTree>
    <p:extLst>
      <p:ext uri="{BB962C8B-B14F-4D97-AF65-F5344CB8AC3E}">
        <p14:creationId xmlns:p14="http://schemas.microsoft.com/office/powerpoint/2010/main" val="2418066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809AB6F-51CD-210D-D4F8-AC78CFB58042}"/>
              </a:ext>
            </a:extLst>
          </p:cNvPr>
          <p:cNvSpPr>
            <a:spLocks noGrp="1"/>
          </p:cNvSpPr>
          <p:nvPr>
            <p:ph idx="1"/>
          </p:nvPr>
        </p:nvSpPr>
        <p:spPr>
          <a:xfrm>
            <a:off x="1305098" y="62345"/>
            <a:ext cx="10819015" cy="6716684"/>
          </a:xfrm>
        </p:spPr>
        <p:txBody>
          <a:bodyPr>
            <a:normAutofit fontScale="92500" lnSpcReduction="10000"/>
          </a:bodyPr>
          <a:lstStyle/>
          <a:p>
            <a:pPr marL="0" indent="0">
              <a:buNone/>
            </a:pPr>
            <a:r>
              <a:rPr lang="el-GR" sz="2400" dirty="0">
                <a:latin typeface="Palatino Linotype" panose="02040502050505030304" pitchFamily="18" charset="0"/>
              </a:rPr>
              <a:t>Άρα, ενεργοποίησε την εξελικτική εκείνη διαδικασία χάρη στην οποία προέκυψε η πόλη ως συνένωση αρχικά πολλών οικογενειών και στη συνέχεια πολλών συνοικισμών, ως κορύφωση και τελείωση τους.</a:t>
            </a:r>
          </a:p>
          <a:p>
            <a:pPr marL="0" indent="0">
              <a:buNone/>
            </a:pPr>
            <a:r>
              <a:rPr lang="el-GR" sz="2400" dirty="0">
                <a:latin typeface="Palatino Linotype" panose="02040502050505030304" pitchFamily="18" charset="0"/>
              </a:rPr>
              <a:t>Ο Αριστοτέλης θέλει να πει ότι μπορεί η πόλη να είναι κάτι το φυσικό, αυτό όμως δεν σημαίνει ότι η γέννηση και η αύξησή της δεν προϋποθέτουν τη σύμπραξη και τη συνδρομή του ανθρώπου. Η φυσική ιδιότητα της πόλης, ότι δηλαδή υπάρχει εκ φύσεως είναι διαφορετικό πράγμα από την κατασκευή και τη συγκρότηση της. Για να συγκροτηθεί τελικά μια τέτοια κοινωνία είναι απαραίτητη όχι απλώς η ύπαρξη δύο στοιχείων, της φύσης και της τέχνης, αλλά και η συνεργασία των δύο στοιχείων. Με άλλα λόγια προϋποτίθενται τόσο η ύπαρξη φυσικής προδιάθεσης όσο και η ενέργεια ανθρώπου ευεργέτου, προικισμένου με ενδιάθετο και έναρθρο λόγου. Μέσα στην ανθρώπινη φύση υπάρχει δυνατότητα, ο προσανατολισμός να ζει ο άνθρωπος σε οργανωμένη κοινωνία και η ανθρώπινη τέχνη (βούληση, συνειδητή επιθυμία και πράξη) ενεργοποιεί αυτή τη δυνατότητα. Η ανθρώπινη βούληση δεν αντιμάχεται τη φυσική τάση του ανθρώπου, γιατί η βούληση αποτελεί γνώρισμα της ανθρώπινης φύσης και ελέγχει οποιαδήποτε παρόρμηση της. Επομένως, σύμφωνα με τη δεύτερη ερμηνεία δεν υπάρχει αντίφαση με την άποψη του Αριστοτέλη ότι η πόλη υπάρχει εκ φύσεως, γιατί με αυτή δεν δηλώνεται χρονική προτεραιότητα της πόλης. Απλά εξηγείται ποιο είναι το τέλος, ο σκοπός της γένεσης της πόλης.</a:t>
            </a:r>
          </a:p>
        </p:txBody>
      </p:sp>
    </p:spTree>
    <p:extLst>
      <p:ext uri="{BB962C8B-B14F-4D97-AF65-F5344CB8AC3E}">
        <p14:creationId xmlns:p14="http://schemas.microsoft.com/office/powerpoint/2010/main" val="2890959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DC85E8E-C81C-A60F-AFCB-4315F7749121}"/>
              </a:ext>
            </a:extLst>
          </p:cNvPr>
          <p:cNvSpPr>
            <a:spLocks noGrp="1"/>
          </p:cNvSpPr>
          <p:nvPr>
            <p:ph idx="1"/>
          </p:nvPr>
        </p:nvSpPr>
        <p:spPr>
          <a:xfrm>
            <a:off x="1620981" y="228599"/>
            <a:ext cx="10482350" cy="6733309"/>
          </a:xfrm>
        </p:spPr>
        <p:txBody>
          <a:bodyPr>
            <a:normAutofit lnSpcReduction="10000"/>
          </a:bodyPr>
          <a:lstStyle/>
          <a:p>
            <a:pPr marL="0" indent="0">
              <a:buNone/>
            </a:pPr>
            <a:r>
              <a:rPr lang="el-GR" sz="3200" b="1" dirty="0">
                <a:solidFill>
                  <a:srgbClr val="FF0000"/>
                </a:solidFill>
                <a:latin typeface="Palatino Linotype" panose="02040502050505030304" pitchFamily="18" charset="0"/>
              </a:rPr>
              <a:t>Ὥσπερ γὰρ καὶ </a:t>
            </a:r>
            <a:r>
              <a:rPr lang="el-GR" sz="3200" b="1" dirty="0" err="1">
                <a:solidFill>
                  <a:srgbClr val="FF0000"/>
                </a:solidFill>
                <a:latin typeface="Palatino Linotype" panose="02040502050505030304" pitchFamily="18" charset="0"/>
              </a:rPr>
              <a:t>τελεωθεὶς</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βέλτιστον</a:t>
            </a:r>
            <a:r>
              <a:rPr lang="el-GR" sz="3200" b="1" dirty="0">
                <a:solidFill>
                  <a:srgbClr val="FF0000"/>
                </a:solidFill>
                <a:latin typeface="Palatino Linotype" panose="02040502050505030304" pitchFamily="18" charset="0"/>
              </a:rPr>
              <a:t> τῶν </a:t>
            </a:r>
            <a:r>
              <a:rPr lang="el-GR" sz="3200" b="1" dirty="0" err="1">
                <a:solidFill>
                  <a:srgbClr val="FF0000"/>
                </a:solidFill>
                <a:latin typeface="Palatino Linotype" panose="02040502050505030304" pitchFamily="18" charset="0"/>
              </a:rPr>
              <a:t>ζῴων</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ἄνθρωπός</a:t>
            </a:r>
            <a:r>
              <a:rPr lang="el-GR" sz="3200" b="1" dirty="0">
                <a:solidFill>
                  <a:srgbClr val="FF0000"/>
                </a:solidFill>
                <a:latin typeface="Palatino Linotype" panose="02040502050505030304" pitchFamily="18" charset="0"/>
              </a:rPr>
              <a:t> ἐστιν, οὕτω καὶ </a:t>
            </a:r>
            <a:r>
              <a:rPr lang="el-GR" sz="3200" b="1" dirty="0" err="1">
                <a:solidFill>
                  <a:srgbClr val="FF0000"/>
                </a:solidFill>
                <a:latin typeface="Palatino Linotype" panose="02040502050505030304" pitchFamily="18" charset="0"/>
              </a:rPr>
              <a:t>χωρισθεὶς</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νόμου</a:t>
            </a:r>
            <a:r>
              <a:rPr lang="el-GR" sz="3200" b="1" dirty="0">
                <a:solidFill>
                  <a:srgbClr val="FF0000"/>
                </a:solidFill>
                <a:latin typeface="Palatino Linotype" panose="02040502050505030304" pitchFamily="18" charset="0"/>
              </a:rPr>
              <a:t> καὶ </a:t>
            </a:r>
            <a:r>
              <a:rPr lang="el-GR" sz="3200" b="1" dirty="0" err="1">
                <a:solidFill>
                  <a:srgbClr val="FF0000"/>
                </a:solidFill>
                <a:latin typeface="Palatino Linotype" panose="02040502050505030304" pitchFamily="18" charset="0"/>
              </a:rPr>
              <a:t>δίκης</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χείριστον</a:t>
            </a:r>
            <a:r>
              <a:rPr lang="el-GR" sz="3200" b="1" dirty="0">
                <a:solidFill>
                  <a:srgbClr val="FF0000"/>
                </a:solidFill>
                <a:latin typeface="Palatino Linotype" panose="02040502050505030304" pitchFamily="18" charset="0"/>
              </a:rPr>
              <a:t> </a:t>
            </a:r>
            <a:r>
              <a:rPr lang="el-GR" sz="3200" b="1" dirty="0" err="1">
                <a:solidFill>
                  <a:srgbClr val="FF0000"/>
                </a:solidFill>
                <a:latin typeface="Palatino Linotype" panose="02040502050505030304" pitchFamily="18" charset="0"/>
              </a:rPr>
              <a:t>πάντων</a:t>
            </a:r>
            <a:r>
              <a:rPr lang="el-GR" sz="3200" b="1" dirty="0">
                <a:solidFill>
                  <a:srgbClr val="FF0000"/>
                </a:solidFill>
                <a:latin typeface="Palatino Linotype" panose="02040502050505030304" pitchFamily="18" charset="0"/>
              </a:rPr>
              <a:t>. </a:t>
            </a:r>
          </a:p>
          <a:p>
            <a:pPr marL="0" indent="0">
              <a:buNone/>
            </a:pPr>
            <a:r>
              <a:rPr lang="el-GR" sz="2400" dirty="0">
                <a:solidFill>
                  <a:schemeClr val="tx1"/>
                </a:solidFill>
                <a:latin typeface="Palatino Linotype" panose="02040502050505030304" pitchFamily="18" charset="0"/>
              </a:rPr>
              <a:t>Μετάφραση</a:t>
            </a:r>
          </a:p>
          <a:p>
            <a:pPr marL="0" indent="0">
              <a:buNone/>
            </a:pPr>
            <a:r>
              <a:rPr lang="el-GR" sz="2400" dirty="0">
                <a:latin typeface="Palatino Linotype" panose="02040502050505030304" pitchFamily="18" charset="0"/>
              </a:rPr>
              <a:t>Γιατί, αν ο άνθρωπος είναι το ανώτερο από τα όντα, όταν φθάσει στην τελειότητά του, έτσι κι όταν διακόπτει κάθε σχέση με το νόμο και τη δικαιοσύνη, γίνεται το χειρότερο απ’ όλα.</a:t>
            </a:r>
          </a:p>
          <a:p>
            <a:pPr marL="0" indent="0">
              <a:buNone/>
            </a:pPr>
            <a:r>
              <a:rPr lang="el-GR" sz="2400" dirty="0">
                <a:solidFill>
                  <a:schemeClr val="tx1"/>
                </a:solidFill>
                <a:latin typeface="Palatino Linotype" panose="02040502050505030304" pitchFamily="18" charset="0"/>
              </a:rPr>
              <a:t>Με το </a:t>
            </a:r>
            <a:r>
              <a:rPr lang="el-GR" sz="2400" dirty="0">
                <a:solidFill>
                  <a:srgbClr val="FF0000"/>
                </a:solidFill>
                <a:latin typeface="Palatino Linotype" panose="02040502050505030304" pitchFamily="18" charset="0"/>
              </a:rPr>
              <a:t>γὰρ</a:t>
            </a:r>
            <a:r>
              <a:rPr lang="el-GR" sz="2400" dirty="0">
                <a:solidFill>
                  <a:schemeClr val="tx1"/>
                </a:solidFill>
                <a:latin typeface="Palatino Linotype" panose="02040502050505030304" pitchFamily="18" charset="0"/>
              </a:rPr>
              <a:t> ο Αριστοτέλης αιτιολογεί την προηγούμενη άποψή του, ότι εκείνος που συγκρότησε πρώτος στην κοινωνία θεωρείται ο μεγαλύτερος ευεργέτης του ανθρώπου, γιατί θέσπισε νόμους και επέβαλε τη δικαιοσύνη, που είναι τα μεγαλύτερα αγαθά για τον άνθρωπο.</a:t>
            </a:r>
          </a:p>
          <a:p>
            <a:pPr marL="0" indent="0">
              <a:buNone/>
            </a:pPr>
            <a:r>
              <a:rPr lang="el-GR" sz="2400" dirty="0">
                <a:solidFill>
                  <a:schemeClr val="tx1"/>
                </a:solidFill>
                <a:latin typeface="Palatino Linotype" panose="02040502050505030304" pitchFamily="18" charset="0"/>
              </a:rPr>
              <a:t>Δίνοντας μια πολύ σύντομη περιγραφή του ανθρώπου τονίζει πως ο άνθρωπος, που από τη φύση του δεν είναι ούτε καλός ούτε κακός, με την κατάλληλη αγωγή και παιδεία και υπηρετώντας τη φρόνηση και την αρετή μπορεί να γίνει το ανώτερο από όλα τα όντα, όταν φτάσει στην τελειότητα του.</a:t>
            </a:r>
          </a:p>
          <a:p>
            <a:pPr marL="0" indent="0">
              <a:buNone/>
            </a:pPr>
            <a:endParaRPr lang="el-GR" sz="2400" dirty="0">
              <a:solidFill>
                <a:schemeClr val="tx1"/>
              </a:solidFill>
              <a:latin typeface="Palatino Linotype" panose="02040502050505030304" pitchFamily="18" charset="0"/>
            </a:endParaRPr>
          </a:p>
        </p:txBody>
      </p:sp>
    </p:spTree>
    <p:extLst>
      <p:ext uri="{BB962C8B-B14F-4D97-AF65-F5344CB8AC3E}">
        <p14:creationId xmlns:p14="http://schemas.microsoft.com/office/powerpoint/2010/main" val="714928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503CB8F-9B9B-9A4D-FF6C-FB1DD07E52C2}"/>
              </a:ext>
            </a:extLst>
          </p:cNvPr>
          <p:cNvSpPr>
            <a:spLocks noGrp="1"/>
          </p:cNvSpPr>
          <p:nvPr>
            <p:ph idx="1"/>
          </p:nvPr>
        </p:nvSpPr>
        <p:spPr>
          <a:xfrm>
            <a:off x="1638299" y="342207"/>
            <a:ext cx="10398530" cy="6262255"/>
          </a:xfrm>
        </p:spPr>
        <p:txBody>
          <a:bodyPr>
            <a:normAutofit/>
          </a:bodyPr>
          <a:lstStyle/>
          <a:p>
            <a:pPr marL="0" indent="0">
              <a:buNone/>
            </a:pPr>
            <a:r>
              <a:rPr lang="el-GR" sz="2400" dirty="0">
                <a:latin typeface="Palatino Linotype" panose="02040502050505030304" pitchFamily="18" charset="0"/>
              </a:rPr>
              <a:t>Κατά τον Αριστοτέλη ο άνθρωπος τελειοποιείται , όταν ολοκληρώσει τη σωματική και πνευματική του ανάπτυξη και φτάσει στην πληρότητα των δυνατοτήτων του. Τότε μόνο μπορεί να πετύχει την ευτυχία. Με τον όρο </a:t>
            </a:r>
            <a:r>
              <a:rPr lang="el-GR" sz="2400" b="1" dirty="0">
                <a:solidFill>
                  <a:srgbClr val="FF0000"/>
                </a:solidFill>
                <a:latin typeface="Palatino Linotype" panose="02040502050505030304" pitchFamily="18" charset="0"/>
              </a:rPr>
              <a:t>τέλος</a:t>
            </a:r>
            <a:r>
              <a:rPr lang="el-GR" sz="2400" dirty="0">
                <a:latin typeface="Palatino Linotype" panose="02040502050505030304" pitchFamily="18" charset="0"/>
              </a:rPr>
              <a:t> ο Αριστοτέλης δηλώνει τον ανώτερο σκοπό μιας σειράς ενεργειών ή την ολοκληρωμένη μορφή προς την πραγμάτωση της οποίας τείνει ένα ον. Έτσι, το </a:t>
            </a:r>
            <a:r>
              <a:rPr lang="el-GR" sz="2400" b="1" dirty="0">
                <a:solidFill>
                  <a:srgbClr val="FF0000"/>
                </a:solidFill>
                <a:latin typeface="Palatino Linotype" panose="02040502050505030304" pitchFamily="18" charset="0"/>
              </a:rPr>
              <a:t>τέλος</a:t>
            </a:r>
            <a:r>
              <a:rPr lang="el-GR" sz="2400" dirty="0">
                <a:latin typeface="Palatino Linotype" panose="02040502050505030304" pitchFamily="18" charset="0"/>
              </a:rPr>
              <a:t> δεν είναι το αποτελείωμα αλλά η τελείωση μιας συγκεκριμένης διαδικασίας.</a:t>
            </a:r>
          </a:p>
          <a:p>
            <a:pPr marL="0" indent="0">
              <a:buNone/>
            </a:pPr>
            <a:r>
              <a:rPr lang="el-GR" sz="2400" dirty="0">
                <a:latin typeface="Palatino Linotype" panose="02040502050505030304" pitchFamily="18" charset="0"/>
              </a:rPr>
              <a:t>Ο άνθρωπος λοιπόν μπορεί, μέσα από μια διαδικασία κατάλληλης αγωγής και παιδείας και με συγκεκριμένη πολιτική οργάνωση, να υπερβεί την πρωτόγονη κατάσταση και να γίνει το τελειότερο από όλα τα όντα.</a:t>
            </a:r>
          </a:p>
          <a:p>
            <a:pPr marL="0" indent="0">
              <a:buNone/>
            </a:pPr>
            <a:r>
              <a:rPr lang="el-GR" sz="2400" dirty="0">
                <a:latin typeface="Palatino Linotype" panose="02040502050505030304" pitchFamily="18" charset="0"/>
              </a:rPr>
              <a:t>Όταν όμως ο άνθρωπος ζει έξω από το θεσμικό πλαίσιο μιας ορθής πολιτείας, που είναι ο φορέας του νόμου και της δικαιοσύνης, των άγραφων δηλαδή και γραπτών νόμων, οι οποίοι ενσαρκώνουν το δίκαιο, τότε είναι το χειρότερο από όλα τα όντα, καθώς επανέρχεται στην πρωτόγονη κατάσταση.</a:t>
            </a:r>
          </a:p>
        </p:txBody>
      </p:sp>
    </p:spTree>
    <p:extLst>
      <p:ext uri="{BB962C8B-B14F-4D97-AF65-F5344CB8AC3E}">
        <p14:creationId xmlns:p14="http://schemas.microsoft.com/office/powerpoint/2010/main" val="4045762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C32F38A-C3DA-D858-58CE-182B8E971BDA}"/>
              </a:ext>
            </a:extLst>
          </p:cNvPr>
          <p:cNvSpPr>
            <a:spLocks noGrp="1"/>
          </p:cNvSpPr>
          <p:nvPr>
            <p:ph idx="1"/>
          </p:nvPr>
        </p:nvSpPr>
        <p:spPr>
          <a:xfrm>
            <a:off x="1766455" y="328353"/>
            <a:ext cx="10008523" cy="6010102"/>
          </a:xfrm>
        </p:spPr>
        <p:txBody>
          <a:bodyPr>
            <a:normAutofit/>
          </a:bodyPr>
          <a:lstStyle/>
          <a:p>
            <a:pPr marL="0" indent="0">
              <a:buNone/>
            </a:pPr>
            <a:r>
              <a:rPr lang="el-GR" sz="2400" dirty="0">
                <a:latin typeface="Palatino Linotype" panose="02040502050505030304" pitchFamily="18" charset="0"/>
              </a:rPr>
              <a:t>Εδώ ο Αριστοτέλης θέλει με άλλα λόγια να τονίσει ότι η πολιτική κοινωνία της πόλης είναι όρος αναγκαίος και απαραίτητος για την ηθική και πνευματική ανάπτυξη και τελείωση του ανθρώπου.</a:t>
            </a:r>
          </a:p>
          <a:p>
            <a:pPr marL="0" indent="0">
              <a:buNone/>
            </a:pPr>
            <a:r>
              <a:rPr lang="el-GR" sz="2400" dirty="0">
                <a:latin typeface="Palatino Linotype" panose="02040502050505030304" pitchFamily="18" charset="0"/>
              </a:rPr>
              <a:t>Ο άνθρωπος είναι πράγματι το </a:t>
            </a:r>
            <a:r>
              <a:rPr lang="el-GR" sz="2400" b="1" dirty="0" err="1">
                <a:solidFill>
                  <a:srgbClr val="FF0000"/>
                </a:solidFill>
                <a:latin typeface="Palatino Linotype" panose="02040502050505030304" pitchFamily="18" charset="0"/>
              </a:rPr>
              <a:t>βέλτιστον</a:t>
            </a:r>
            <a:r>
              <a:rPr lang="el-GR" sz="2400" b="1" dirty="0">
                <a:solidFill>
                  <a:srgbClr val="FF0000"/>
                </a:solidFill>
                <a:latin typeface="Palatino Linotype" panose="02040502050505030304" pitchFamily="18" charset="0"/>
              </a:rPr>
              <a:t> των ζώων,</a:t>
            </a:r>
            <a:r>
              <a:rPr lang="el-GR" sz="2400" dirty="0">
                <a:latin typeface="Palatino Linotype" panose="02040502050505030304" pitchFamily="18" charset="0"/>
              </a:rPr>
              <a:t> γιατί έχει απεριόριστες δυνατότητες να πράξει το καλό ή το κακό σε σύγκριση με τα υπόλοιπα ζωντανά πλάσματα. Από αυτόν εξαρτάται αν θα στρέψει τις τεράστιες διανοητικές και άλλες δεξιότητές του για αγαθούς ή για κακούς σκοπούς, ανάλογα βέβαια με το ήθος που έχει διαμορφώσει. Όταν ζει μέσα στο θεσμικό πλαίσιο μιας ορθής και ευνομούμενης πολιτείας που είναι φορέας του νόμου και της δικαιοσύνης, όταν σέβεται τους γραπτούς και άγραφους νόμους της κοινωνίας και τις πολιτικές και ηθικές αξίες της, είναι το ανώτερο από όλα τα όντα. Όταν όμως επιλέξει να ζει έξω από αυτό το θεσμικό πλαίσιο, γίνεται το χειρότερο από όλα τα ζώα.</a:t>
            </a:r>
          </a:p>
        </p:txBody>
      </p:sp>
    </p:spTree>
    <p:extLst>
      <p:ext uri="{BB962C8B-B14F-4D97-AF65-F5344CB8AC3E}">
        <p14:creationId xmlns:p14="http://schemas.microsoft.com/office/powerpoint/2010/main" val="3358774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B839D0D-7758-671C-EE64-4E397F056981}"/>
              </a:ext>
            </a:extLst>
          </p:cNvPr>
          <p:cNvSpPr>
            <a:spLocks noGrp="1"/>
          </p:cNvSpPr>
          <p:nvPr>
            <p:ph idx="1"/>
          </p:nvPr>
        </p:nvSpPr>
        <p:spPr>
          <a:xfrm>
            <a:off x="1492135" y="191193"/>
            <a:ext cx="10420003" cy="6313516"/>
          </a:xfrm>
        </p:spPr>
        <p:txBody>
          <a:bodyPr>
            <a:normAutofit/>
          </a:bodyPr>
          <a:lstStyle/>
          <a:p>
            <a:pPr marL="0" indent="0">
              <a:buNone/>
            </a:pPr>
            <a:r>
              <a:rPr lang="el-GR" sz="3200" b="1" dirty="0" err="1">
                <a:solidFill>
                  <a:srgbClr val="FF0000"/>
                </a:solidFill>
                <a:latin typeface="Palatino Linotype" panose="02040502050505030304" pitchFamily="18" charset="0"/>
              </a:rPr>
              <a:t>Χαλεπωτάτη</a:t>
            </a:r>
            <a:r>
              <a:rPr lang="el-GR" sz="3200" b="1" dirty="0">
                <a:solidFill>
                  <a:srgbClr val="FF0000"/>
                </a:solidFill>
                <a:latin typeface="Palatino Linotype" panose="02040502050505030304" pitchFamily="18" charset="0"/>
              </a:rPr>
              <a:t> γὰρ </a:t>
            </a:r>
            <a:r>
              <a:rPr lang="el-GR" sz="3200" b="1" dirty="0" err="1">
                <a:solidFill>
                  <a:srgbClr val="FF0000"/>
                </a:solidFill>
                <a:latin typeface="Palatino Linotype" panose="02040502050505030304" pitchFamily="18" charset="0"/>
              </a:rPr>
              <a:t>ἀδικία</a:t>
            </a:r>
            <a:r>
              <a:rPr lang="el-GR" sz="3200" b="1" dirty="0">
                <a:solidFill>
                  <a:srgbClr val="FF0000"/>
                </a:solidFill>
                <a:latin typeface="Palatino Linotype" panose="02040502050505030304" pitchFamily="18" charset="0"/>
              </a:rPr>
              <a:t> ἔχουσα </a:t>
            </a:r>
            <a:r>
              <a:rPr lang="el-GR" sz="3200" b="1" dirty="0" err="1">
                <a:solidFill>
                  <a:srgbClr val="FF0000"/>
                </a:solidFill>
                <a:latin typeface="Palatino Linotype" panose="02040502050505030304" pitchFamily="18" charset="0"/>
              </a:rPr>
              <a:t>ὅπλα</a:t>
            </a:r>
            <a:endParaRPr lang="el-GR" sz="3200" b="1" dirty="0">
              <a:solidFill>
                <a:schemeClr val="tx1"/>
              </a:solidFill>
              <a:latin typeface="Palatino Linotype" panose="02040502050505030304" pitchFamily="18" charset="0"/>
            </a:endParaRPr>
          </a:p>
          <a:p>
            <a:pPr marL="0" indent="0">
              <a:buNone/>
            </a:pPr>
            <a:r>
              <a:rPr lang="el-GR" sz="2400" dirty="0">
                <a:solidFill>
                  <a:schemeClr val="tx1"/>
                </a:solidFill>
                <a:latin typeface="Palatino Linotype" panose="02040502050505030304" pitchFamily="18" charset="0"/>
              </a:rPr>
              <a:t>Μετάφραση</a:t>
            </a:r>
          </a:p>
          <a:p>
            <a:pPr marL="0" indent="0">
              <a:buNone/>
            </a:pPr>
            <a:r>
              <a:rPr lang="el-GR" sz="2400" dirty="0">
                <a:latin typeface="Palatino Linotype" panose="02040502050505030304" pitchFamily="18" charset="0"/>
              </a:rPr>
              <a:t>Γιατί η αδικία είναι ανυπόφορη όταν διαθέτει όπλα.</a:t>
            </a:r>
          </a:p>
          <a:p>
            <a:pPr marL="0" indent="0">
              <a:buNone/>
            </a:pPr>
            <a:r>
              <a:rPr lang="el-GR" sz="2400" dirty="0">
                <a:solidFill>
                  <a:schemeClr val="tx1"/>
                </a:solidFill>
                <a:latin typeface="Palatino Linotype" panose="02040502050505030304" pitchFamily="18" charset="0"/>
              </a:rPr>
              <a:t>	Ο Αριστοτέλης επιχειρεί να αποδείξει κι εξ αντιθέτου τη σημασία της δικαιοσύνης για την ανθρώπινη κοινωνία. Όσο σημαντικό είναι για μια οργανωμένη κοινωνία η ύπαρξη δικαιοσύνης και ο σεβασμός στους νόμους εκ μέρους των πολιτών της τόσο ανυπόφορο και ολέθριο είναι η επικράτηση της αδικίας και η περιφρόνηση των νόμων. 	Προσωποποιώντας την αδικία θέλει να τονίσει ότι ο άνθρωπος είναι εφοδιασμένος από τη φύση του με ισχυρότατα όπλα. Οι δυνατότητές του να πράξει το καλό ή το κακό σε σχέση με τα υπόλοιπα όντα είναι πολλαπλάσιες. Επομένως, αν διαθέτει αυτά τα όπλα του για να διαπράξει αδικίες και να περιφρονεί τους νόμους και την έννομη τάξη, αντί να υπηρετεί τη φρόνηση και την αρετή, η καταστροφική του δύναμη είναι τεράστια και άδικη, ανυπόφορη και ολέθρια.</a:t>
            </a:r>
          </a:p>
        </p:txBody>
      </p:sp>
    </p:spTree>
    <p:extLst>
      <p:ext uri="{BB962C8B-B14F-4D97-AF65-F5344CB8AC3E}">
        <p14:creationId xmlns:p14="http://schemas.microsoft.com/office/powerpoint/2010/main" val="3038401616"/>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docProps/app.xml><?xml version="1.0" encoding="utf-8"?>
<Properties xmlns="http://schemas.openxmlformats.org/officeDocument/2006/extended-properties" xmlns:vt="http://schemas.openxmlformats.org/officeDocument/2006/docPropsVTypes">
  <Template>Wisp</Template>
  <TotalTime>120</TotalTime>
  <Words>2368</Words>
  <Application>Microsoft Office PowerPoint</Application>
  <PresentationFormat>Ευρεία οθόνη</PresentationFormat>
  <Paragraphs>73</Paragraphs>
  <Slides>16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16</vt:i4>
      </vt:variant>
    </vt:vector>
  </HeadingPairs>
  <TitlesOfParts>
    <vt:vector size="21" baseType="lpstr">
      <vt:lpstr>Arial</vt:lpstr>
      <vt:lpstr>Century Gothic</vt:lpstr>
      <vt:lpstr>Palatino Linotype</vt:lpstr>
      <vt:lpstr>Wingdings 3</vt:lpstr>
      <vt:lpstr>Θρόισμα</vt:lpstr>
      <vt:lpstr>ENOTHTA 7η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Μαριαννα Κουρτεση</dc:creator>
  <cp:lastModifiedBy>Μαριαννα Κουρτεση</cp:lastModifiedBy>
  <cp:revision>1</cp:revision>
  <dcterms:created xsi:type="dcterms:W3CDTF">2024-12-02T19:49:28Z</dcterms:created>
  <dcterms:modified xsi:type="dcterms:W3CDTF">2024-12-04T20:10:48Z</dcterms:modified>
</cp:coreProperties>
</file>