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notesMasterIdLst>
    <p:notesMasterId r:id="rId100"/>
  </p:notesMasterIdLst>
  <p:sldIdLst>
    <p:sldId id="256" r:id="rId3"/>
    <p:sldId id="291" r:id="rId4"/>
    <p:sldId id="257" r:id="rId5"/>
    <p:sldId id="259" r:id="rId6"/>
    <p:sldId id="295" r:id="rId7"/>
    <p:sldId id="296" r:id="rId8"/>
    <p:sldId id="258" r:id="rId9"/>
    <p:sldId id="260" r:id="rId10"/>
    <p:sldId id="261" r:id="rId11"/>
    <p:sldId id="262" r:id="rId12"/>
    <p:sldId id="263" r:id="rId13"/>
    <p:sldId id="264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297" r:id="rId22"/>
    <p:sldId id="273" r:id="rId23"/>
    <p:sldId id="276" r:id="rId24"/>
    <p:sldId id="274" r:id="rId25"/>
    <p:sldId id="275" r:id="rId26"/>
    <p:sldId id="277" r:id="rId27"/>
    <p:sldId id="279" r:id="rId28"/>
    <p:sldId id="298" r:id="rId29"/>
    <p:sldId id="299" r:id="rId30"/>
    <p:sldId id="278" r:id="rId31"/>
    <p:sldId id="292" r:id="rId32"/>
    <p:sldId id="293" r:id="rId33"/>
    <p:sldId id="280" r:id="rId34"/>
    <p:sldId id="281" r:id="rId35"/>
    <p:sldId id="282" r:id="rId36"/>
    <p:sldId id="283" r:id="rId37"/>
    <p:sldId id="284" r:id="rId38"/>
    <p:sldId id="294" r:id="rId39"/>
    <p:sldId id="306" r:id="rId40"/>
    <p:sldId id="300" r:id="rId41"/>
    <p:sldId id="285" r:id="rId42"/>
    <p:sldId id="286" r:id="rId43"/>
    <p:sldId id="301" r:id="rId44"/>
    <p:sldId id="289" r:id="rId45"/>
    <p:sldId id="288" r:id="rId46"/>
    <p:sldId id="302" r:id="rId47"/>
    <p:sldId id="303" r:id="rId48"/>
    <p:sldId id="304" r:id="rId49"/>
    <p:sldId id="305" r:id="rId50"/>
    <p:sldId id="290" r:id="rId51"/>
    <p:sldId id="311" r:id="rId52"/>
    <p:sldId id="314" r:id="rId53"/>
    <p:sldId id="315" r:id="rId54"/>
    <p:sldId id="312" r:id="rId55"/>
    <p:sldId id="321" r:id="rId56"/>
    <p:sldId id="322" r:id="rId57"/>
    <p:sldId id="323" r:id="rId58"/>
    <p:sldId id="324" r:id="rId59"/>
    <p:sldId id="325" r:id="rId60"/>
    <p:sldId id="326" r:id="rId61"/>
    <p:sldId id="332" r:id="rId62"/>
    <p:sldId id="329" r:id="rId63"/>
    <p:sldId id="317" r:id="rId64"/>
    <p:sldId id="327" r:id="rId65"/>
    <p:sldId id="333" r:id="rId66"/>
    <p:sldId id="334" r:id="rId67"/>
    <p:sldId id="336" r:id="rId68"/>
    <p:sldId id="335" r:id="rId69"/>
    <p:sldId id="328" r:id="rId70"/>
    <p:sldId id="320" r:id="rId71"/>
    <p:sldId id="318" r:id="rId72"/>
    <p:sldId id="319" r:id="rId73"/>
    <p:sldId id="313" r:id="rId74"/>
    <p:sldId id="316" r:id="rId75"/>
    <p:sldId id="337" r:id="rId76"/>
    <p:sldId id="338" r:id="rId77"/>
    <p:sldId id="330" r:id="rId78"/>
    <p:sldId id="331" r:id="rId79"/>
    <p:sldId id="340" r:id="rId80"/>
    <p:sldId id="341" r:id="rId81"/>
    <p:sldId id="345" r:id="rId82"/>
    <p:sldId id="346" r:id="rId83"/>
    <p:sldId id="339" r:id="rId84"/>
    <p:sldId id="357" r:id="rId85"/>
    <p:sldId id="342" r:id="rId86"/>
    <p:sldId id="343" r:id="rId87"/>
    <p:sldId id="344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6" r:id="rId97"/>
    <p:sldId id="355" r:id="rId98"/>
    <p:sldId id="266" r:id="rId9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20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2C68C-F5C5-4963-ABBD-372BDFC6DC2A}" type="datetimeFigureOut">
              <a:rPr lang="el-GR" smtClean="0"/>
              <a:t>19/10/2011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D5043-48B9-47BD-B5D4-905DB7095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8700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4843E-3C36-48C8-A42D-D764C9C36BED}" type="slidenum">
              <a:rPr lang="el-GR"/>
              <a:pPr/>
              <a:t>62</a:t>
            </a:fld>
            <a:endParaRPr lang="el-GR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73973E-112B-4FB1-8797-07C9BE83FBD6}" type="slidenum">
              <a:rPr lang="el-GR"/>
              <a:pPr/>
              <a:t>70</a:t>
            </a:fld>
            <a:endParaRPr lang="el-GR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7F8074-C7ED-4A08-A826-06F75CD0D61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525986-3120-44E7-8CBC-7F64E9F2EE1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974768-056F-48E5-9299-8CE7244530B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D892-AC11-485D-AC6D-D557CAEB86E2}" type="datetimeFigureOut">
              <a:rPr lang="el-GR" smtClean="0"/>
              <a:t>19/10/2011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F8A5-8FE7-483E-8455-40C83AE4236C}" type="slidenum">
              <a:rPr lang="el-GR" smtClean="0"/>
              <a:t>‹#›</a:t>
            </a:fld>
            <a:endParaRPr lang="el-GR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D892-AC11-485D-AC6D-D557CAEB86E2}" type="datetimeFigureOut">
              <a:rPr lang="el-GR" smtClean="0"/>
              <a:t>19/10/2011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F8A5-8FE7-483E-8455-40C83AE4236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D892-AC11-485D-AC6D-D557CAEB86E2}" type="datetimeFigureOut">
              <a:rPr lang="el-GR" smtClean="0"/>
              <a:t>19/10/2011</a:t>
            </a:fld>
            <a:endParaRPr lang="el-GR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F8A5-8FE7-483E-8455-40C83AE4236C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D892-AC11-485D-AC6D-D557CAEB86E2}" type="datetimeFigureOut">
              <a:rPr lang="el-GR" smtClean="0"/>
              <a:t>19/10/2011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F8A5-8FE7-483E-8455-40C83AE4236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D892-AC11-485D-AC6D-D557CAEB86E2}" type="datetimeFigureOut">
              <a:rPr lang="el-GR" smtClean="0"/>
              <a:t>19/10/2011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F8A5-8FE7-483E-8455-40C83AE4236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D892-AC11-485D-AC6D-D557CAEB86E2}" type="datetimeFigureOut">
              <a:rPr lang="el-GR" smtClean="0"/>
              <a:t>19/10/2011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F8A5-8FE7-483E-8455-40C83AE4236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D892-AC11-485D-AC6D-D557CAEB86E2}" type="datetimeFigureOut">
              <a:rPr lang="el-GR" smtClean="0"/>
              <a:t>19/10/2011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F8A5-8FE7-483E-8455-40C83AE4236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D892-AC11-485D-AC6D-D557CAEB86E2}" type="datetimeFigureOut">
              <a:rPr lang="el-GR" smtClean="0"/>
              <a:t>19/10/2011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F8A5-8FE7-483E-8455-40C83AE4236C}" type="slidenum">
              <a:rPr lang="el-GR" smtClean="0"/>
              <a:t>‹#›</a:t>
            </a:fld>
            <a:endParaRPr lang="el-GR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EE8400-DBBB-4DF8-8A61-398787800A2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D892-AC11-485D-AC6D-D557CAEB86E2}" type="datetimeFigureOut">
              <a:rPr lang="el-GR" smtClean="0"/>
              <a:t>19/10/2011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F8A5-8FE7-483E-8455-40C83AE4236C}" type="slidenum">
              <a:rPr lang="el-GR" smtClean="0"/>
              <a:t>‹#›</a:t>
            </a:fld>
            <a:endParaRPr lang="el-GR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D892-AC11-485D-AC6D-D557CAEB86E2}" type="datetimeFigureOut">
              <a:rPr lang="el-GR" smtClean="0"/>
              <a:t>19/10/2011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F8A5-8FE7-483E-8455-40C83AE4236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D892-AC11-485D-AC6D-D557CAEB86E2}" type="datetimeFigureOut">
              <a:rPr lang="el-GR" smtClean="0"/>
              <a:t>19/10/2011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F8A5-8FE7-483E-8455-40C83AE4236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FC373E-B1D3-409E-AF89-5EDB9F53251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AD239-20FA-4940-B3DC-1221A449F98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36690E-DE3A-4F00-8A50-5D5FC52221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14DCE8-704F-493B-8C28-3FF4D26FB4B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067069-7750-4BA2-826D-D7E148687C4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FDB422-B5D9-44E5-8341-2B75D9568F0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79028-4B39-4F76-B778-99D8361D871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E86D892-AC11-485D-AC6D-D557CAEB86E2}" type="datetimeFigureOut">
              <a:rPr lang="el-GR" smtClean="0"/>
              <a:t>19/10/2011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1FFF8A5-8FE7-483E-8455-40C83AE4236C}" type="slidenum">
              <a:rPr lang="el-GR" smtClean="0"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E86D892-AC11-485D-AC6D-D557CAEB86E2}" type="datetimeFigureOut">
              <a:rPr lang="el-GR" smtClean="0"/>
              <a:t>19/10/2011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1FFF8A5-8FE7-483E-8455-40C83AE4236C}" type="slidenum">
              <a:rPr lang="el-GR" smtClean="0"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hyperlink" Target="http://graphics8.nytimes.com/images/2008/08/07/world/07mexico_600a.jpg" TargetMode="Externa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pitsos.gr/page15.php" TargetMode="External"/><Relationship Id="rId2" Type="http://schemas.openxmlformats.org/officeDocument/2006/relationships/hyperlink" Target="http://www.mynewbaby.gr/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ΚΕΦΑΛΑΙΟ : 12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0014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Ωορρηξία</a:t>
            </a:r>
            <a:endParaRPr lang="el-GR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776"/>
            <a:ext cx="8153400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654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Ωορρηξία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Συμβαίνει μια φορά τον μήνα</a:t>
            </a:r>
          </a:p>
          <a:p>
            <a:endParaRPr lang="el-GR" dirty="0"/>
          </a:p>
          <a:p>
            <a:r>
              <a:rPr lang="el-GR" dirty="0" smtClean="0"/>
              <a:t>Απελευθερώνεται ένα ωάριο στη σάλπιγγα</a:t>
            </a:r>
            <a:endParaRPr lang="el-GR" dirty="0"/>
          </a:p>
        </p:txBody>
      </p:sp>
      <p:sp>
        <p:nvSpPr>
          <p:cNvPr id="4" name="Καμπύλο αριστερό βέλος 3"/>
          <p:cNvSpPr/>
          <p:nvPr/>
        </p:nvSpPr>
        <p:spPr>
          <a:xfrm>
            <a:off x="3419872" y="3356992"/>
            <a:ext cx="720080" cy="1296144"/>
          </a:xfrm>
          <a:prstGeom prst="curved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5" name="Καμπύλο δεξιό βέλος 4"/>
          <p:cNvSpPr/>
          <p:nvPr/>
        </p:nvSpPr>
        <p:spPr>
          <a:xfrm>
            <a:off x="4860032" y="3356992"/>
            <a:ext cx="1008112" cy="1440160"/>
          </a:xfrm>
          <a:prstGeom prst="curv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6" name="Έλλειψη 5"/>
          <p:cNvSpPr/>
          <p:nvPr/>
        </p:nvSpPr>
        <p:spPr>
          <a:xfrm>
            <a:off x="1475656" y="4815408"/>
            <a:ext cx="2385004" cy="149391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Θα γονιμοποιηθεί ;;</a:t>
            </a:r>
            <a:endParaRPr lang="el-GR" dirty="0"/>
          </a:p>
        </p:txBody>
      </p:sp>
      <p:sp>
        <p:nvSpPr>
          <p:cNvPr id="7" name="Έλλειψη 6"/>
          <p:cNvSpPr/>
          <p:nvPr/>
        </p:nvSpPr>
        <p:spPr>
          <a:xfrm>
            <a:off x="4644008" y="4815408"/>
            <a:ext cx="3096344" cy="165618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Δεν θα γονιμοποιηθεί;;;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22747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Πώς να είναι άραγε ένα αληθινό </a:t>
            </a:r>
            <a:r>
              <a:rPr lang="el-GR" dirty="0" err="1" smtClean="0"/>
              <a:t>ωοθηλάκιο</a:t>
            </a:r>
            <a:r>
              <a:rPr lang="el-GR" dirty="0" smtClean="0"/>
              <a:t>;</a:t>
            </a:r>
            <a:endParaRPr lang="el-GR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04864"/>
            <a:ext cx="29051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028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Repro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19200"/>
            <a:ext cx="33337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914400" y="3810000"/>
            <a:ext cx="7086600" cy="1054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l-GR">
                <a:solidFill>
                  <a:schemeClr val="accent2"/>
                </a:solidFill>
              </a:rPr>
              <a:t>Τα πρωτογενή ωοθυλάκια έχουν τουλάχιστον δύο στοιβάδες κοκκιωδών κυττάρων</a:t>
            </a:r>
          </a:p>
          <a:p>
            <a:pPr algn="just" eaLnBrk="1" hangingPunct="1">
              <a:spcBef>
                <a:spcPct val="50000"/>
              </a:spcBef>
            </a:pPr>
            <a:endParaRPr lang="el-GR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42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φάση του </a:t>
            </a:r>
            <a:r>
              <a:rPr lang="el-GR" dirty="0" err="1" smtClean="0"/>
              <a:t>ωοθηλακίου</a:t>
            </a:r>
            <a:r>
              <a:rPr lang="el-GR" dirty="0" smtClean="0"/>
              <a:t> καθορίζει και την φάση του έμμηνου κύκλου</a:t>
            </a:r>
            <a:endParaRPr lang="el-GR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84783"/>
            <a:ext cx="4917232" cy="527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336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Πώς όμως ελέγχονται και συντονίζονται όλα αυτά;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949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Με τη δράση ορμονών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1225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136463" cy="649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372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6740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747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Ορμόνες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ΕΓΚΕΦΑΛΟΣ: Εκκρίνει τις </a:t>
            </a:r>
            <a:r>
              <a:rPr lang="en-US" dirty="0" smtClean="0"/>
              <a:t>FSH, LH</a:t>
            </a:r>
          </a:p>
          <a:p>
            <a:endParaRPr lang="en-US" dirty="0"/>
          </a:p>
          <a:p>
            <a:r>
              <a:rPr lang="el-GR" dirty="0" smtClean="0"/>
              <a:t>Επιδρούν στην ωοθήκη</a:t>
            </a:r>
          </a:p>
          <a:p>
            <a:endParaRPr lang="el-GR" dirty="0"/>
          </a:p>
          <a:p>
            <a:r>
              <a:rPr lang="el-GR" dirty="0" smtClean="0"/>
              <a:t>ΩΟΘΗΚΗ: Εκκρίνει οιστρογόνα και προγεστερόνη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0341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ΔΙΔΑΚΤΙΚΟΙ ΣΤΟΧΟΙ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l-GR" dirty="0"/>
              <a:t>Περιγράφουν το γεννητικό σύστημα του άνδρα και της γυναίκας.</a:t>
            </a:r>
          </a:p>
          <a:p>
            <a:pPr algn="ctr"/>
            <a:r>
              <a:rPr lang="el-GR" dirty="0"/>
              <a:t>Γνωρίζουν και κατανοούν τα βασικά στάδια των βιολογικών λειτουργιών που οδηγούν στη δημιουργία ενός νέου ανθρώπου.</a:t>
            </a:r>
          </a:p>
          <a:p>
            <a:pPr algn="ctr"/>
            <a:r>
              <a:rPr lang="el-GR" dirty="0"/>
              <a:t>Γνωρίζουν τα αίτια και τις συνέπειες των σεξουαλικώς μεταδιδόμενων νοσημάτων και διαμορφώνουν στάσεις οι οποίες τους προστατεύουν.</a:t>
            </a:r>
          </a:p>
          <a:p>
            <a:pPr algn="ctr"/>
            <a:r>
              <a:rPr lang="el-GR" dirty="0"/>
              <a:t>Γνωρίζουν μεθόδους αντισύλληψης.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7185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ΔΡΑΣΗ ΟΙΣΤΡΟΓΟΝΩΝ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2800" dirty="0" smtClean="0"/>
              <a:t>Ωρίμανση </a:t>
            </a:r>
            <a:r>
              <a:rPr lang="el-GR" sz="2800" dirty="0" err="1" smtClean="0"/>
              <a:t>ωοθηλακίων</a:t>
            </a:r>
            <a:endParaRPr lang="el-GR" sz="2800" dirty="0" smtClean="0"/>
          </a:p>
          <a:p>
            <a:pPr algn="ctr"/>
            <a:endParaRPr lang="el-GR" sz="2800" dirty="0" smtClean="0"/>
          </a:p>
          <a:p>
            <a:pPr algn="ctr"/>
            <a:r>
              <a:rPr lang="el-GR" sz="2800" dirty="0" smtClean="0"/>
              <a:t>Δευτερεύοντα χαρακτηριστικά γυναικείου φύλου</a:t>
            </a:r>
          </a:p>
          <a:p>
            <a:pPr algn="ctr"/>
            <a:endParaRPr lang="el-GR" sz="2800" dirty="0" smtClean="0"/>
          </a:p>
          <a:p>
            <a:pPr algn="ctr"/>
            <a:r>
              <a:rPr lang="el-GR" sz="2800" dirty="0" smtClean="0"/>
              <a:t>Ανοιχτή λεκάνη</a:t>
            </a:r>
          </a:p>
          <a:p>
            <a:pPr algn="ctr"/>
            <a:endParaRPr lang="el-GR" sz="2800" dirty="0" smtClean="0"/>
          </a:p>
          <a:p>
            <a:pPr algn="ctr"/>
            <a:r>
              <a:rPr lang="el-GR" sz="2800" dirty="0" smtClean="0"/>
              <a:t>Ιδιαίτερη φωνή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181513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Γιατί τα κορίτσια έχουν περίοδο;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 smtClean="0"/>
              <a:t>Μια φορά τον μήνα απελευθερώνεται στη σάλπιγγα ένα ωάριο</a:t>
            </a:r>
          </a:p>
          <a:p>
            <a:pPr algn="ctr"/>
            <a:r>
              <a:rPr lang="el-GR" dirty="0" smtClean="0"/>
              <a:t>Εκκρίνει προγεστερόνη</a:t>
            </a:r>
          </a:p>
          <a:p>
            <a:pPr algn="ctr"/>
            <a:r>
              <a:rPr lang="el-GR" dirty="0" smtClean="0"/>
              <a:t>Η προγεστερόνη αποτελεί μήνυμα για τα κύτταρα του ενδομητρίου</a:t>
            </a:r>
          </a:p>
          <a:p>
            <a:pPr algn="ctr"/>
            <a:r>
              <a:rPr lang="el-GR" dirty="0" smtClean="0"/>
              <a:t>Αν δεν γονιμοποιηθεί το ωάριο σταματά να παράγεται προγεστερόνη</a:t>
            </a:r>
          </a:p>
          <a:p>
            <a:pPr algn="ctr"/>
            <a:r>
              <a:rPr lang="el-GR" dirty="0" smtClean="0"/>
              <a:t>Η ποσότητά της πέφτει…</a:t>
            </a:r>
          </a:p>
          <a:p>
            <a:pPr algn="ctr"/>
            <a:r>
              <a:rPr lang="el-GR" dirty="0" smtClean="0"/>
              <a:t>Το ενδομήτριο αποπίπτει και φεύγει με τη μορφή περιόδου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43938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"/>
          <p:cNvSpPr txBox="1">
            <a:spLocks noChangeArrowheads="1"/>
          </p:cNvSpPr>
          <p:nvPr/>
        </p:nvSpPr>
        <p:spPr bwMode="auto">
          <a:xfrm>
            <a:off x="3124200" y="1752600"/>
            <a:ext cx="1447800" cy="434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25000"/>
              </a:lnSpc>
            </a:pPr>
            <a:r>
              <a:rPr lang="el-GR" dirty="0">
                <a:solidFill>
                  <a:schemeClr val="accent2"/>
                </a:solidFill>
              </a:rPr>
              <a:t>έλλειψη </a:t>
            </a:r>
            <a:r>
              <a:rPr lang="en-US" dirty="0">
                <a:solidFill>
                  <a:schemeClr val="accent2"/>
                </a:solidFill>
              </a:rPr>
              <a:t>LH</a:t>
            </a:r>
            <a:endParaRPr lang="el-GR" dirty="0">
              <a:solidFill>
                <a:schemeClr val="accent2"/>
              </a:solidFill>
            </a:endParaRPr>
          </a:p>
        </p:txBody>
      </p:sp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2133600" y="2743200"/>
            <a:ext cx="3505200" cy="434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25000"/>
              </a:lnSpc>
            </a:pPr>
            <a:r>
              <a:rPr lang="el-GR">
                <a:solidFill>
                  <a:schemeClr val="accent2"/>
                </a:solidFill>
              </a:rPr>
              <a:t>εκφύλιση του ωχρού σωματίου</a:t>
            </a:r>
          </a:p>
        </p:txBody>
      </p:sp>
      <p:sp>
        <p:nvSpPr>
          <p:cNvPr id="25604" name="Line 8"/>
          <p:cNvSpPr>
            <a:spLocks noChangeShapeType="1"/>
          </p:cNvSpPr>
          <p:nvPr/>
        </p:nvSpPr>
        <p:spPr bwMode="auto">
          <a:xfrm>
            <a:off x="3886200" y="2362200"/>
            <a:ext cx="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990600" y="3733800"/>
            <a:ext cx="5867400" cy="434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25000"/>
              </a:lnSpc>
            </a:pPr>
            <a:r>
              <a:rPr lang="el-GR">
                <a:solidFill>
                  <a:schemeClr val="accent2"/>
                </a:solidFill>
              </a:rPr>
              <a:t>Διακοπή παραγωγή οιστραδιόλης και προγεστρόνης</a:t>
            </a:r>
          </a:p>
        </p:txBody>
      </p:sp>
      <p:sp>
        <p:nvSpPr>
          <p:cNvPr id="25606" name="Line 10"/>
          <p:cNvSpPr>
            <a:spLocks noChangeShapeType="1"/>
          </p:cNvSpPr>
          <p:nvPr/>
        </p:nvSpPr>
        <p:spPr bwMode="auto">
          <a:xfrm>
            <a:off x="3886200" y="3276600"/>
            <a:ext cx="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07" name="Line 11"/>
          <p:cNvSpPr>
            <a:spLocks noChangeShapeType="1"/>
          </p:cNvSpPr>
          <p:nvPr/>
        </p:nvSpPr>
        <p:spPr bwMode="auto">
          <a:xfrm>
            <a:off x="3886200" y="4343400"/>
            <a:ext cx="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08" name="Text Box 12"/>
          <p:cNvSpPr txBox="1">
            <a:spLocks noChangeArrowheads="1"/>
          </p:cNvSpPr>
          <p:nvPr/>
        </p:nvSpPr>
        <p:spPr bwMode="auto">
          <a:xfrm>
            <a:off x="1752600" y="4953000"/>
            <a:ext cx="4191000" cy="434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25000"/>
              </a:lnSpc>
            </a:pPr>
            <a:r>
              <a:rPr lang="el-GR">
                <a:solidFill>
                  <a:schemeClr val="accent2"/>
                </a:solidFill>
              </a:rPr>
              <a:t>Απόπτωση του ενδομητρίου (περίοδος)</a:t>
            </a:r>
          </a:p>
        </p:txBody>
      </p:sp>
      <p:sp>
        <p:nvSpPr>
          <p:cNvPr id="25609" name="Text Box 13"/>
          <p:cNvSpPr txBox="1">
            <a:spLocks noChangeArrowheads="1"/>
          </p:cNvSpPr>
          <p:nvPr/>
        </p:nvSpPr>
        <p:spPr bwMode="auto">
          <a:xfrm>
            <a:off x="3124200" y="381000"/>
            <a:ext cx="1600200" cy="434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25000"/>
              </a:lnSpc>
            </a:pPr>
            <a:r>
              <a:rPr lang="el-GR">
                <a:solidFill>
                  <a:schemeClr val="accent2"/>
                </a:solidFill>
              </a:rPr>
              <a:t>γονιμοποίηση</a:t>
            </a:r>
          </a:p>
        </p:txBody>
      </p:sp>
      <p:sp>
        <p:nvSpPr>
          <p:cNvPr id="25610" name="Line 14"/>
          <p:cNvSpPr>
            <a:spLocks noChangeShapeType="1"/>
          </p:cNvSpPr>
          <p:nvPr/>
        </p:nvSpPr>
        <p:spPr bwMode="auto">
          <a:xfrm>
            <a:off x="3886200" y="1066800"/>
            <a:ext cx="0" cy="609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11" name="Text Box 15"/>
          <p:cNvSpPr txBox="1">
            <a:spLocks noChangeArrowheads="1"/>
          </p:cNvSpPr>
          <p:nvPr/>
        </p:nvSpPr>
        <p:spPr bwMode="auto">
          <a:xfrm>
            <a:off x="4038600" y="11430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l-GR"/>
          </a:p>
        </p:txBody>
      </p:sp>
      <p:sp>
        <p:nvSpPr>
          <p:cNvPr id="25612" name="Text Box 16"/>
          <p:cNvSpPr txBox="1">
            <a:spLocks noChangeArrowheads="1"/>
          </p:cNvSpPr>
          <p:nvPr/>
        </p:nvSpPr>
        <p:spPr bwMode="auto">
          <a:xfrm>
            <a:off x="3790950" y="23622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1400">
                <a:solidFill>
                  <a:schemeClr val="bg1"/>
                </a:solidFill>
              </a:rPr>
              <a:t>όχι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5613" name="Line 17"/>
          <p:cNvSpPr>
            <a:spLocks noChangeShapeType="1"/>
          </p:cNvSpPr>
          <p:nvPr/>
        </p:nvSpPr>
        <p:spPr bwMode="auto">
          <a:xfrm>
            <a:off x="4800600" y="609600"/>
            <a:ext cx="12192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14" name="Text Box 18"/>
          <p:cNvSpPr txBox="1">
            <a:spLocks noChangeArrowheads="1"/>
          </p:cNvSpPr>
          <p:nvPr/>
        </p:nvSpPr>
        <p:spPr bwMode="auto">
          <a:xfrm>
            <a:off x="4953000" y="304800"/>
            <a:ext cx="68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ναι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Βέλος προς τα κάτω 1"/>
          <p:cNvSpPr/>
          <p:nvPr/>
        </p:nvSpPr>
        <p:spPr>
          <a:xfrm>
            <a:off x="3924300" y="815975"/>
            <a:ext cx="114300" cy="555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Βέλος προς τα κάτω 15"/>
          <p:cNvSpPr/>
          <p:nvPr/>
        </p:nvSpPr>
        <p:spPr>
          <a:xfrm>
            <a:off x="4324350" y="2236787"/>
            <a:ext cx="114300" cy="555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Βέλος προς τα κάτω 16"/>
          <p:cNvSpPr/>
          <p:nvPr/>
        </p:nvSpPr>
        <p:spPr>
          <a:xfrm>
            <a:off x="4362450" y="3198957"/>
            <a:ext cx="114300" cy="555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Βέλος προς τα κάτω 17"/>
          <p:cNvSpPr/>
          <p:nvPr/>
        </p:nvSpPr>
        <p:spPr>
          <a:xfrm>
            <a:off x="4381500" y="4397375"/>
            <a:ext cx="114300" cy="555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1046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Τι να σημαίνει άραγε η μη πτώση της προγεστερόνης;;;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2183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Ποια επίπεδα ορμόνης λέτε να μετριούνται στο τεστ εγκυμοσύνης;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3035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3124200" y="381000"/>
            <a:ext cx="1600200" cy="434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l-GR">
                <a:solidFill>
                  <a:srgbClr val="333399"/>
                </a:solidFill>
                <a:cs typeface="Arial" charset="0"/>
              </a:rPr>
              <a:t>γονιμοποίηση</a:t>
            </a: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4038600" y="990600"/>
            <a:ext cx="68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sz="1600">
                <a:solidFill>
                  <a:srgbClr val="FFFFFF"/>
                </a:solidFill>
                <a:cs typeface="Arial" charset="0"/>
              </a:rPr>
              <a:t>ναι</a:t>
            </a:r>
            <a:endParaRPr lang="en-US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628" name="Line 6"/>
          <p:cNvSpPr>
            <a:spLocks noChangeShapeType="1"/>
          </p:cNvSpPr>
          <p:nvPr/>
        </p:nvSpPr>
        <p:spPr bwMode="auto">
          <a:xfrm>
            <a:off x="3886200" y="914400"/>
            <a:ext cx="0" cy="609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2971800" y="1600200"/>
            <a:ext cx="1905000" cy="434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l-GR">
                <a:solidFill>
                  <a:srgbClr val="333399"/>
                </a:solidFill>
                <a:cs typeface="Arial" charset="0"/>
              </a:rPr>
              <a:t>Παραγωγή </a:t>
            </a:r>
            <a:r>
              <a:rPr lang="en-US">
                <a:solidFill>
                  <a:srgbClr val="333399"/>
                </a:solidFill>
                <a:cs typeface="Arial" charset="0"/>
              </a:rPr>
              <a:t>hCG</a:t>
            </a:r>
            <a:endParaRPr lang="el-GR">
              <a:solidFill>
                <a:srgbClr val="333399"/>
              </a:solidFill>
              <a:cs typeface="Arial" charset="0"/>
            </a:endParaRPr>
          </a:p>
        </p:txBody>
      </p:sp>
      <p:sp>
        <p:nvSpPr>
          <p:cNvPr id="26630" name="Line 9"/>
          <p:cNvSpPr>
            <a:spLocks noChangeShapeType="1"/>
          </p:cNvSpPr>
          <p:nvPr/>
        </p:nvSpPr>
        <p:spPr bwMode="auto">
          <a:xfrm>
            <a:off x="3886200" y="2057400"/>
            <a:ext cx="0" cy="609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1" name="Text Box 10"/>
          <p:cNvSpPr txBox="1">
            <a:spLocks noChangeArrowheads="1"/>
          </p:cNvSpPr>
          <p:nvPr/>
        </p:nvSpPr>
        <p:spPr bwMode="auto">
          <a:xfrm>
            <a:off x="2133600" y="2743200"/>
            <a:ext cx="3505200" cy="434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l-GR">
                <a:solidFill>
                  <a:srgbClr val="333399"/>
                </a:solidFill>
                <a:cs typeface="Arial" charset="0"/>
              </a:rPr>
              <a:t>Διατήρηση του ωχρού σωματίου</a:t>
            </a:r>
          </a:p>
        </p:txBody>
      </p:sp>
      <p:sp>
        <p:nvSpPr>
          <p:cNvPr id="26632" name="Text Box 11"/>
          <p:cNvSpPr txBox="1">
            <a:spLocks noChangeArrowheads="1"/>
          </p:cNvSpPr>
          <p:nvPr/>
        </p:nvSpPr>
        <p:spPr bwMode="auto">
          <a:xfrm>
            <a:off x="990600" y="3962400"/>
            <a:ext cx="5867400" cy="434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l-GR">
                <a:solidFill>
                  <a:srgbClr val="333399"/>
                </a:solidFill>
                <a:cs typeface="Arial" charset="0"/>
              </a:rPr>
              <a:t>Διατήρηση παραγωγής οιστραδιόλης και προγεστρόνης</a:t>
            </a:r>
          </a:p>
        </p:txBody>
      </p:sp>
      <p:sp>
        <p:nvSpPr>
          <p:cNvPr id="26633" name="Line 12"/>
          <p:cNvSpPr>
            <a:spLocks noChangeShapeType="1"/>
          </p:cNvSpPr>
          <p:nvPr/>
        </p:nvSpPr>
        <p:spPr bwMode="auto">
          <a:xfrm>
            <a:off x="3886200" y="3200400"/>
            <a:ext cx="0" cy="609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642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762000" y="381000"/>
            <a:ext cx="7315200" cy="434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  <a:defRPr/>
            </a:pPr>
            <a:r>
              <a:rPr lang="el-GR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Τράχηλος της Μήτρας</a:t>
            </a:r>
          </a:p>
        </p:txBody>
      </p:sp>
      <p:pic>
        <p:nvPicPr>
          <p:cNvPr id="28676" name="Picture 7" descr="cervix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60"/>
          <a:stretch/>
        </p:blipFill>
        <p:spPr bwMode="auto">
          <a:xfrm>
            <a:off x="2915816" y="1340767"/>
            <a:ext cx="3225017" cy="379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Δεξιό βέλος 1"/>
          <p:cNvSpPr/>
          <p:nvPr/>
        </p:nvSpPr>
        <p:spPr>
          <a:xfrm>
            <a:off x="1043608" y="3554613"/>
            <a:ext cx="1512168" cy="43204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0279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ΤΕΣΤ- ΠΑΠΑΝΙΚΟΛΑΟΥ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Τι είναι αυτό;;;</a:t>
            </a:r>
          </a:p>
          <a:p>
            <a:endParaRPr lang="el-GR" dirty="0" smtClean="0"/>
          </a:p>
          <a:p>
            <a:r>
              <a:rPr lang="el-GR" dirty="0" smtClean="0"/>
              <a:t>Ποιοι πρέπει να το κάνουν ;;;</a:t>
            </a:r>
          </a:p>
          <a:p>
            <a:endParaRPr lang="el-GR" dirty="0" smtClean="0"/>
          </a:p>
          <a:p>
            <a:r>
              <a:rPr lang="el-GR" dirty="0" smtClean="0"/>
              <a:t>Τι συμπεράσματα προκύπτουν ;;;</a:t>
            </a:r>
            <a:endParaRPr lang="el-GR" dirty="0"/>
          </a:p>
        </p:txBody>
      </p:sp>
      <p:pic>
        <p:nvPicPr>
          <p:cNvPr id="9218" name="Picture 2" descr="http://www.drpitsos.gr/attachments/Image/Papanicolaou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48680"/>
            <a:ext cx="21240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287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9552" y="32129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Γυναίκα 35 ετών εμφανίζει ξαφνικά απώλεια περιόδου και υψηλά επίπεδα προγεστερόνης. Πού μπορεί να οφείλεται αυτό;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25947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ΓΕΝΕΤΙΚΟ ΣΥΣΤΗΜΑ ΑΓΟΡΙΟΥ</a:t>
            </a:r>
            <a:endParaRPr lang="el-GR" dirty="0"/>
          </a:p>
        </p:txBody>
      </p:sp>
      <p:sp>
        <p:nvSpPr>
          <p:cNvPr id="4" name="Υπότιτλος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4628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295400" y="914400"/>
            <a:ext cx="6248400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2400" dirty="0">
                <a:solidFill>
                  <a:schemeClr val="accent2"/>
                </a:solidFill>
              </a:rPr>
              <a:t>Αναπαραγωγικό Σύστημα</a:t>
            </a:r>
          </a:p>
          <a:p>
            <a:pPr algn="ctr" eaLnBrk="1" hangingPunct="1">
              <a:spcBef>
                <a:spcPct val="50000"/>
              </a:spcBef>
            </a:pPr>
            <a:endParaRPr lang="en-US" sz="2400" dirty="0">
              <a:solidFill>
                <a:schemeClr val="accent2"/>
              </a:solidFill>
            </a:endParaRPr>
          </a:p>
        </p:txBody>
      </p:sp>
      <p:pic>
        <p:nvPicPr>
          <p:cNvPr id="4100" name="Picture 6" descr="egg spe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57400"/>
            <a:ext cx="31750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247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6763"/>
            <a:ext cx="8353425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03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Από ποια όργανα αποτελείται το αντρικό αναπαραγωγικό σύστημα;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600" dirty="0" smtClean="0"/>
              <a:t>Όρχεις</a:t>
            </a:r>
          </a:p>
          <a:p>
            <a:pPr algn="ctr"/>
            <a:r>
              <a:rPr lang="el-GR" sz="3600" dirty="0" smtClean="0"/>
              <a:t>Πέος</a:t>
            </a:r>
          </a:p>
          <a:p>
            <a:pPr algn="ctr"/>
            <a:r>
              <a:rPr lang="el-GR" sz="3600" dirty="0" smtClean="0"/>
              <a:t>Την επιδιδυμίδα</a:t>
            </a:r>
          </a:p>
          <a:p>
            <a:pPr algn="ctr"/>
            <a:r>
              <a:rPr lang="el-GR" sz="3600" dirty="0" smtClean="0"/>
              <a:t>Τον σπερματικό πόρο</a:t>
            </a:r>
          </a:p>
          <a:p>
            <a:pPr algn="ctr"/>
            <a:r>
              <a:rPr lang="el-GR" sz="3600" dirty="0" smtClean="0"/>
              <a:t>Την σπερματοδόχο κύστη</a:t>
            </a:r>
          </a:p>
          <a:p>
            <a:pPr algn="ctr"/>
            <a:r>
              <a:rPr lang="el-GR" sz="3600" dirty="0" smtClean="0"/>
              <a:t>Τον προστάτη αδένα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3804494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57400"/>
            <a:ext cx="489585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762000" y="381000"/>
            <a:ext cx="7315200" cy="5910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  <a:defRPr/>
            </a:pPr>
            <a:r>
              <a:rPr lang="el-GR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Ανδρικό Γεννητικό Σύστημα</a:t>
            </a:r>
          </a:p>
        </p:txBody>
      </p:sp>
    </p:spTree>
    <p:extLst>
      <p:ext uri="{BB962C8B-B14F-4D97-AF65-F5344CB8AC3E}">
        <p14:creationId xmlns:p14="http://schemas.microsoft.com/office/powerpoint/2010/main" val="126476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male_reproductive_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609600"/>
            <a:ext cx="47037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69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762000" y="381000"/>
            <a:ext cx="7315200" cy="1463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25000"/>
              </a:lnSpc>
            </a:pPr>
            <a:r>
              <a:rPr lang="el-GR">
                <a:solidFill>
                  <a:schemeClr val="accent2"/>
                </a:solidFill>
              </a:rPr>
              <a:t>Η παραγωγή των σπερματοζωαρίων γίνεται μέσα στα σπερματικά σωληνάρια </a:t>
            </a:r>
          </a:p>
          <a:p>
            <a:pPr algn="just" eaLnBrk="1" hangingPunct="1">
              <a:lnSpc>
                <a:spcPct val="125000"/>
              </a:lnSpc>
            </a:pPr>
            <a:r>
              <a:rPr lang="el-GR">
                <a:solidFill>
                  <a:schemeClr val="accent2"/>
                </a:solidFill>
              </a:rPr>
              <a:t>Από τα σπερματικά σωληνάρια μέσω του ορχικού δικτύου εισέρχονται στην επιδιδυμίδα</a:t>
            </a:r>
          </a:p>
        </p:txBody>
      </p:sp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71800"/>
            <a:ext cx="4495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57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1143000"/>
          </a:xfrm>
        </p:spPr>
        <p:txBody>
          <a:bodyPr/>
          <a:lstStyle/>
          <a:p>
            <a:r>
              <a:rPr lang="el-GR" dirty="0" smtClean="0"/>
              <a:t>Τι κάνει όμως η </a:t>
            </a:r>
            <a:r>
              <a:rPr lang="el-GR" dirty="0" err="1" smtClean="0"/>
              <a:t>επιδυδιμίδα</a:t>
            </a:r>
            <a:r>
              <a:rPr lang="el-GR" dirty="0" smtClean="0"/>
              <a:t>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33665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762000" y="381000"/>
            <a:ext cx="7315200" cy="2149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25000"/>
              </a:lnSpc>
            </a:pPr>
            <a:r>
              <a:rPr lang="el-GR">
                <a:solidFill>
                  <a:schemeClr val="accent2"/>
                </a:solidFill>
              </a:rPr>
              <a:t>Η επιδιδυμίδα φτάνει μήκος 5-6</a:t>
            </a:r>
            <a:r>
              <a:rPr lang="en-US">
                <a:solidFill>
                  <a:schemeClr val="accent2"/>
                </a:solidFill>
              </a:rPr>
              <a:t>cm</a:t>
            </a:r>
          </a:p>
          <a:p>
            <a:pPr algn="just" eaLnBrk="1" hangingPunct="1">
              <a:lnSpc>
                <a:spcPct val="125000"/>
              </a:lnSpc>
            </a:pPr>
            <a:r>
              <a:rPr lang="el-GR">
                <a:solidFill>
                  <a:schemeClr val="accent2"/>
                </a:solidFill>
              </a:rPr>
              <a:t>Φέρνει το σπέρμα στο σπερματικό πόρο και από εκεί φθάνει στην ουρήθρα</a:t>
            </a:r>
          </a:p>
          <a:p>
            <a:pPr algn="just" eaLnBrk="1" hangingPunct="1">
              <a:lnSpc>
                <a:spcPct val="125000"/>
              </a:lnSpc>
            </a:pPr>
            <a:r>
              <a:rPr lang="el-GR">
                <a:solidFill>
                  <a:schemeClr val="accent2"/>
                </a:solidFill>
              </a:rPr>
              <a:t>Τα σπερματοζωάρια ωριμάζουν κατά τη δίοδο μέσα από την επιδιδυμίδα, αποκτούν κινητικότητα και γίνονται ικανά να γονιμοποιήσουν το ωάριο</a:t>
            </a:r>
          </a:p>
        </p:txBody>
      </p:sp>
    </p:spTree>
    <p:extLst>
      <p:ext uri="{BB962C8B-B14F-4D97-AF65-F5344CB8AC3E}">
        <p14:creationId xmlns:p14="http://schemas.microsoft.com/office/powerpoint/2010/main" val="405447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ΟΡΧΙΣ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l-GR" dirty="0" smtClean="0"/>
              <a:t>Στον </a:t>
            </a:r>
            <a:r>
              <a:rPr lang="el-GR" dirty="0" err="1" smtClean="0"/>
              <a:t>όρχι</a:t>
            </a:r>
            <a:r>
              <a:rPr lang="el-GR" dirty="0" smtClean="0"/>
              <a:t> παράγονται τα σπερματοζωάρια</a:t>
            </a:r>
          </a:p>
          <a:p>
            <a:r>
              <a:rPr lang="el-GR" dirty="0" smtClean="0"/>
              <a:t>Παράγεται η ορμόνη τεστοστερόνη</a:t>
            </a:r>
          </a:p>
          <a:p>
            <a:r>
              <a:rPr lang="el-GR" dirty="0" smtClean="0"/>
              <a:t>Στην τεστοστερόνη οφείλεται η ωρίμανση των όρχεων, η παραγωγή σπερματοζωαρίων και τα δευτερεύοντα χαρακτηριστικά του αντρικού φύλου (βαριά φωνή, τριχοφυΐα)</a:t>
            </a:r>
            <a:endParaRPr lang="el-GR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728" y="1844824"/>
            <a:ext cx="4543272" cy="38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840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762000" y="685800"/>
            <a:ext cx="7315200" cy="2206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  <a:defRPr/>
            </a:pPr>
            <a:r>
              <a:rPr lang="el-G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Τεστοστερόνη</a:t>
            </a:r>
          </a:p>
          <a:p>
            <a:pPr algn="just">
              <a:lnSpc>
                <a:spcPct val="125000"/>
              </a:lnSpc>
              <a:buFontTx/>
              <a:buChar char="•"/>
              <a:defRPr/>
            </a:pPr>
            <a:r>
              <a:rPr lang="el-GR" sz="2800" dirty="0">
                <a:solidFill>
                  <a:schemeClr val="accent2"/>
                </a:solidFill>
                <a:cs typeface="+mn-cs"/>
              </a:rPr>
              <a:t> διεγείρει τη σπερματογένεση</a:t>
            </a:r>
          </a:p>
          <a:p>
            <a:pPr algn="just">
              <a:lnSpc>
                <a:spcPct val="125000"/>
              </a:lnSpc>
              <a:buFontTx/>
              <a:buChar char="•"/>
              <a:defRPr/>
            </a:pPr>
            <a:r>
              <a:rPr lang="el-GR" sz="2800" dirty="0">
                <a:solidFill>
                  <a:schemeClr val="accent2"/>
                </a:solidFill>
                <a:cs typeface="+mn-cs"/>
              </a:rPr>
              <a:t> ρυθμίζει τη σωστή λειτουργία του προστάτη και των σπερματοδόχων κύστεων</a:t>
            </a:r>
          </a:p>
        </p:txBody>
      </p:sp>
    </p:spTree>
    <p:extLst>
      <p:ext uri="{BB962C8B-B14F-4D97-AF65-F5344CB8AC3E}">
        <p14:creationId xmlns:p14="http://schemas.microsoft.com/office/powerpoint/2010/main" val="30309359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Τι είναι ο όρχις εσωτερικό ή εξωτερικό όργανο;</a:t>
            </a:r>
            <a:br>
              <a:rPr lang="el-GR" dirty="0" smtClean="0"/>
            </a:br>
            <a:r>
              <a:rPr lang="el-GR" dirty="0" smtClean="0"/>
              <a:t>Τι επίπτωση μπορεί να έχει σε αυτόν η αυξημένη θερμοκρασία λόγω πολύ στενών παντελονιών;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24009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Γυναικείο Αναπαραγωγικό Σύστημα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6144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0"/>
            <a:ext cx="5567363" cy="591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62000" y="228600"/>
            <a:ext cx="7315200" cy="434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  <a:defRPr/>
            </a:pPr>
            <a:r>
              <a:rPr lang="el-GR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Σπερματογένεση</a:t>
            </a:r>
          </a:p>
        </p:txBody>
      </p:sp>
    </p:spTree>
    <p:extLst>
      <p:ext uri="{BB962C8B-B14F-4D97-AF65-F5344CB8AC3E}">
        <p14:creationId xmlns:p14="http://schemas.microsoft.com/office/powerpoint/2010/main" val="1810276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46101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155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ιμένου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Το αναπαραγωγικό σύστημα είναι άμεσα συνδεδεμένο με το ενδοκρινικό σύστημα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40504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762000" y="381000"/>
            <a:ext cx="7315200" cy="434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  <a:defRPr/>
            </a:pPr>
            <a:r>
              <a:rPr lang="el-GR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Ενδοκρινικό Σύστημα</a:t>
            </a:r>
            <a:endParaRPr lang="el-GR">
              <a:solidFill>
                <a:schemeClr val="accent2"/>
              </a:solidFill>
              <a:cs typeface="+mn-cs"/>
            </a:endParaRPr>
          </a:p>
        </p:txBody>
      </p:sp>
      <p:pic>
        <p:nvPicPr>
          <p:cNvPr id="686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1295400"/>
            <a:ext cx="32575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3859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28800"/>
            <a:ext cx="4800600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Μια καθαρά ορμονική υπόθεση !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649354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ΕΡΩΤΗΣΕΙΣ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6932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909888"/>
            <a:ext cx="767715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8150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338263"/>
            <a:ext cx="826770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3587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423988"/>
            <a:ext cx="8020050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0945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ΓΟΝΙΜΟΠΟΙΗΣΗ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3453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352425"/>
            <a:ext cx="7686675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6846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ΣΠΕΡΜΑΤΟΓΕΝΕΣΗ - ΩΟΓΕΝΕΣΗ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30" y="1484784"/>
            <a:ext cx="77057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2787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Σπερματοζωάριο</a:t>
            </a:r>
            <a:br>
              <a:rPr lang="el-GR" dirty="0" smtClean="0"/>
            </a:br>
            <a:endParaRPr lang="el-GR" dirty="0"/>
          </a:p>
        </p:txBody>
      </p:sp>
      <p:pic>
        <p:nvPicPr>
          <p:cNvPr id="3" name="Picture 2" descr="16_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9" r="47775"/>
          <a:stretch>
            <a:fillRect/>
          </a:stretch>
        </p:blipFill>
        <p:spPr bwMode="auto">
          <a:xfrm>
            <a:off x="3059832" y="1076325"/>
            <a:ext cx="2367037" cy="4705350"/>
          </a:xfrm>
          <a:prstGeom prst="rect">
            <a:avLst/>
          </a:prstGeom>
          <a:noFill/>
          <a:ln w="57150" cmpd="thickThin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9725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Γονιμοποίηση !!! Ένας νέος άνθρωπος δημιουργείται !</a:t>
            </a:r>
            <a:br>
              <a:rPr lang="el-GR" dirty="0" smtClean="0"/>
            </a:br>
            <a:endParaRPr lang="el-GR" dirty="0"/>
          </a:p>
        </p:txBody>
      </p:sp>
      <p:pic>
        <p:nvPicPr>
          <p:cNvPr id="3" name="Picture 3" descr="s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93"/>
          <a:stretch>
            <a:fillRect/>
          </a:stretch>
        </p:blipFill>
        <p:spPr bwMode="auto">
          <a:xfrm>
            <a:off x="1638300" y="2260600"/>
            <a:ext cx="5867400" cy="2336800"/>
          </a:xfrm>
          <a:prstGeom prst="rect">
            <a:avLst/>
          </a:prstGeom>
          <a:solidFill>
            <a:schemeClr val="hlink"/>
          </a:solidFill>
          <a:ln w="57150" cmpd="dbl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55793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Γονιμοποίηση – Εγκυμοσύνη &amp; αλλαγή ορμονικού προφίλ</a:t>
            </a:r>
            <a:br>
              <a:rPr lang="el-GR" dirty="0" smtClean="0"/>
            </a:b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4946129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4737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ΕΡΩΤΗΣΕΙΣ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37192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2595563"/>
            <a:ext cx="455295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1808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2509838"/>
            <a:ext cx="730567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309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052736"/>
            <a:ext cx="776287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8185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ιμένου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ΕΓΚΥΜΟΣΥΝΗ- ΑΝΑΠΤΥΞΗ ΕΜΒΡΥΟΥ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540809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ΕΓΚΥΜΟΣΥΝΗ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dirty="0" smtClean="0"/>
              <a:t>Διαρκεί 9 μήνες περίπου 265 μέρες ή 37 εβδομάδες</a:t>
            </a:r>
          </a:p>
          <a:p>
            <a:r>
              <a:rPr lang="el-GR" dirty="0" smtClean="0"/>
              <a:t>Από το πρώτο κύτταρο ενός οργανισμού, το </a:t>
            </a:r>
            <a:r>
              <a:rPr lang="el-GR" dirty="0" err="1" smtClean="0"/>
              <a:t>ζυγωτό</a:t>
            </a:r>
            <a:r>
              <a:rPr lang="el-GR" dirty="0" smtClean="0"/>
              <a:t> θα δημιουργηθεί ένα μωρό.</a:t>
            </a:r>
          </a:p>
          <a:p>
            <a:r>
              <a:rPr lang="el-GR" dirty="0" smtClean="0"/>
              <a:t>Με τις διαδικασίες κυτταρικού πολλαπλασιασμού και διαφοροποίησης.</a:t>
            </a:r>
          </a:p>
          <a:p>
            <a:r>
              <a:rPr lang="el-GR" dirty="0" smtClean="0"/>
              <a:t>Όσο προχωρούν ο πολλαπλασιασμός και η διαφοροποίηση το </a:t>
            </a:r>
            <a:r>
              <a:rPr lang="el-GR" dirty="0" err="1" smtClean="0"/>
              <a:t>ζυγωτό</a:t>
            </a:r>
            <a:r>
              <a:rPr lang="el-GR" dirty="0" smtClean="0"/>
              <a:t> λέγεται </a:t>
            </a:r>
            <a:r>
              <a:rPr lang="el-GR" dirty="0" err="1" smtClean="0"/>
              <a:t>μορίδιο</a:t>
            </a:r>
            <a:r>
              <a:rPr lang="el-GR" dirty="0" smtClean="0"/>
              <a:t> και στη συνέχεια </a:t>
            </a:r>
            <a:r>
              <a:rPr lang="el-GR" dirty="0" err="1" smtClean="0"/>
              <a:t>βλαστίδιο</a:t>
            </a:r>
            <a:r>
              <a:rPr lang="el-GR" dirty="0" smtClean="0"/>
              <a:t>.</a:t>
            </a:r>
          </a:p>
          <a:p>
            <a:r>
              <a:rPr lang="el-GR" dirty="0" smtClean="0"/>
              <a:t>Την 5</a:t>
            </a:r>
            <a:r>
              <a:rPr lang="el-GR" baseline="30000" dirty="0" smtClean="0"/>
              <a:t>η</a:t>
            </a:r>
            <a:r>
              <a:rPr lang="el-GR" dirty="0" smtClean="0"/>
              <a:t> μέχρι την 7</a:t>
            </a:r>
            <a:r>
              <a:rPr lang="el-GR" baseline="30000" dirty="0" smtClean="0"/>
              <a:t>η</a:t>
            </a:r>
            <a:r>
              <a:rPr lang="el-GR" dirty="0" smtClean="0"/>
              <a:t> ημέρα το </a:t>
            </a:r>
            <a:r>
              <a:rPr lang="el-GR" dirty="0" err="1" smtClean="0"/>
              <a:t>βλαστίδιο</a:t>
            </a:r>
            <a:r>
              <a:rPr lang="el-GR" dirty="0" smtClean="0"/>
              <a:t> εμφυτεύεται στη μήτρα.</a:t>
            </a:r>
          </a:p>
          <a:p>
            <a:r>
              <a:rPr lang="el-GR" dirty="0" smtClean="0"/>
              <a:t>Από την 3</a:t>
            </a:r>
            <a:r>
              <a:rPr lang="el-GR" baseline="30000" dirty="0" smtClean="0"/>
              <a:t>η</a:t>
            </a:r>
            <a:r>
              <a:rPr lang="el-GR" dirty="0" smtClean="0"/>
              <a:t> ως την 7</a:t>
            </a:r>
            <a:r>
              <a:rPr lang="el-GR" baseline="30000" dirty="0" smtClean="0"/>
              <a:t>η</a:t>
            </a:r>
            <a:r>
              <a:rPr lang="el-GR" dirty="0" smtClean="0"/>
              <a:t> εβδομάδα ξεκινά ο σχηματισμός πλακούντα . Το μωρό τρέφεται από τη μαμά του  μέσω του ομφαλίου λώρου. Το αίμα του μωρού έρχεται κοντά με αυτό της μαμάς του, γίνεται ανταλλαγή ουσιών όμως δεν γίνεται ανάμειξη.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69820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ΟΡΓΑΝΑ ΓΥΝΑΙΚΕΙΟΥ ΑΝΑΠΑΡΑΓΩΓΙΚΟΥ ΣΥΣΤΗΜΑΤΟΣ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l-GR" sz="3600" dirty="0" smtClean="0"/>
              <a:t>Ωοθήκες</a:t>
            </a:r>
          </a:p>
          <a:p>
            <a:pPr algn="ctr"/>
            <a:r>
              <a:rPr lang="el-GR" sz="3600" dirty="0" smtClean="0"/>
              <a:t>Σάλπιγγες</a:t>
            </a:r>
          </a:p>
          <a:p>
            <a:pPr algn="ctr"/>
            <a:r>
              <a:rPr lang="el-GR" sz="3600" dirty="0" smtClean="0"/>
              <a:t>Μήτρα</a:t>
            </a:r>
          </a:p>
          <a:p>
            <a:pPr algn="ctr"/>
            <a:r>
              <a:rPr lang="el-GR" sz="3600" dirty="0" smtClean="0"/>
              <a:t>Κόλπος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9125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BDAAkGBwgHBgkIBwgKCgkLDRYPDQwMDRsUFRAWIB0iIiAdHx8kKDQsJCYxJx8fLT0tMTU3Ojo6Iys/RD84QzQ5Ojf/2wBDAQoKCg0MDRoPDxo3JR8lNzc3Nzc3Nzc3Nzc3Nzc3Nzc3Nzc3Nzc3Nzc3Nzc3Nzc3Nzc3Nzc3Nzc3Nzc3Nzc3Nzf/wAARCADhAOEDASIAAhEBAxEB/8QAGwAAAgMBAQEAAAAAAAAAAAAAAwQAAgUBBgf/xAA9EAABBAECBAMEBwYGAwEAAAABAAIDESEEMQUSQVEiYXETMoGRFEJScqHB0QYzYrHh8CM0Q1NzkmOCk/H/xAAZAQADAQEBAAAAAAAAAAAAAAAAAQIDBAX/xAAkEQEBAAICAQUAAwEBAAAAAAAAAQIRAzEhBBITQVEUIkJhMv/aAAwDAQACEQMRAD8A9a53Kxzj0FrAiJMjurnm77LZ1zuXSSnry0sbSNdXmfNehm4IdibVE+gRWAuxaqzlrPRFaW2PqlZrda0A1v5WiAC+Wj8Oiq13+IS1o/VEovrBob0gxAMVQ+BVmggHmdnsD/fZU5oo47ke1gG9kAII4lAcQmSX/jZfbrspuUndXjhll1DjGtzzkm9gTj+9kRpquTruBmlnGfWTNpmlYwV/qv8AyCI36e4Brp4WfcjP5lZXnwn21x9PnT9Po2RVf3+asCSQTyg7Y3/vdJjTzuy/WzZ6NAb+SLHoWH3pZ3esh/JR/JxX/Gy/TZHNktcSf7/NWsu73d7f32QW6KM55pf/AKu/VE+hx178wvtK79Uv5M/D/jX9FY5pNXkforOkF+IWCeg8/wCiC3R8hPs9TO3/ANgf5hQ6TUsHg1LXf8jP0pVOfGpvp8hmlvs7aTkfLCu0kbURfbO6UB1rHFoihe0fZeQencKzdVK1xMukmB7tpw38iqnLhftN4c59GwCG2XDbp2pXANmrvvXqkhroXED2ns3VtI0svbummPB90g+YN3urll6Z3GztdrQPT09FK8QBsX2/vzVhJ4gdwT+ilnFb9vkmTgBo3kef9+ajaxy2CDn8Fck0DdFUJOC0A1ukFgfCRVGsKzbAF0VxxrJFD/8AVAbAJwQgL8vNgbKrm8uTlXZYO9+is4XsgA0FFah/YUQTxnFS76Lyt3c4BJxO8IDG+RvFpricjWxsB72smXjGi0xcJJeZ4+q3JW+dk7Z4Y29NIWB28gERmCARv1KwH8bnmpui0biKxJN4R8t1X2er1VfTNSeX/bi8I+J3K5c/UYYunD02eXfhsT8XhhmdFEPbzD6kQuvU9FxkvENR7zmaZpzysHM75nCDpII4WhsbGsHYBOsyKC5M/U55deHZh6bDHvykGihDuaQe0d9qQ8x/FaDQBgAUgRtFIzMLHdvbfUgzAOqK0IINEUm9Np5Jvdaa7nZOTfRXx2qLDwOWwevZHaOhT0PD2MAMxBPrQR3aXSxAuJx95aTirO8uP0z2jApECtMYnOAhHhHU9Vxvmp1pU/UAtXojdcAVr5W30SAUZt7j0vojdEOFvgBGLNq4GcpSeBULA7cAhBdodO42Igx32mEtP4JkALoHZPzCsJP0+pYP8HUcwv3ZRf4hdZqXxitTG9lfWHib07bJ05oFcNbVha482UZZcWN+go5o5Gc8b2uGLIN9kVpad+iBJpYnu5uXlf0ew0VQjVwm2OZM2vdf4T8wtsefG9scuCzo4C07FdI7FJx66Iv5Jmuid2kFX6HYpsixQoraWXphcbOxK6H4LtUK6KrbGAL9VcURnCAryeii5yj7QUTJ8i4/q5ddxE6OB/JEwXK4b12Q9PpYYRTGAdyrSaT6Hq9Xbi50kpdZ7dFxjs+q5vU5W5V3elwkxlOMAAwjNNEUlmnIKM0261xuvRyMpuKgALv4pKPbumorrG6R6NNvGUVhz8EBhx3KMzOSEyPaWFshL5Xhsbd/Mp52vDGiPTt5QBvSymHsMIwuuyuZ2TURcJbum2zyvNuIPr0Vmmzkk15oMRFFFZRN0lu3sakGaCiMAQmHsfgjNPVOFVi3sqvPgIvfCJghDk3a0jB6p0oszAA7dlbdQDC60jAIyjQdrso3dc/ku7JEsFZkTnM5xVWh0b3R4Jyy2yEltYHZVjq3yWW5PBd2N91z1T8kUUtlpsgdEk9pY6iUZY2DHKUJ7A8U4Ag9CEAad0JJ00jo/wCE+JvyTJOFwkUpmVnR2S9hs1xjoaqPkr67Tbf6J5rmyMDg4Fp2INgpJwsV0pLezdCefTuMZ6t3afgt8Of6yc+fB94tbkCiyvpmq/2oP+xUW3y4frL4c/x8641Letl8jSUjd1VuLOJ1sv3ygwmwuf1F3lXbwTWEOxnxJhpyM7pFrs3eE2wg5vZc1dB+Iis7phjtqSkJsBMxiikNHGnqjAnolY7DvLsmRgFyotDsNgXaZYLqkrCLGaTelIbMwu2BurpOeanLw0oeGl8XMZKJOMYIS4aY3FjxRBpaJ1kUTCA4OIGGjuszmJPMbs5JK15JjOmPHcrvYzALsIuOl0gxmyOqOLuu6mLq7dybXB4pCey411ei4wkl3TKCEwDXUrtD4odkjJsK7b7CkBYDCh7G1w42BpQVv+aVJDndctdweqJHppZGc7Wjl/miS3oWydqwzGJ/MBeMjump4vaxB7NyLCSrc9k1pJiLjc48v1fJXhfqozn+oTANUVUj0RtQA2YgIO2FnfF00nmbR2PVDcLRLCoUQB8gUV8+SiZvlXFxWvm++UtGSN09x5nLxCTzorOB27LX1E/tU8F3hKaY7CZhd9pKRG2puIA7dFy10w/C4BtpyI3RSMN4vom43dkoDbHWeqZjcSN8JZpOwR4QAM5IVEO26rzRmbU6/igNok/mmGChv1QKZjwOyvdgUcoLeYuycI7QHenqnECNsUBSKHGr3QWjsrmyNwO6uJEkeALsYGQqxvbyjvvSBNhpDqs9VZpA8QHSsp7GvBgG8GkZpxdpJryNhnqjskFZPwRsrDHRd9Qhh1+QXbOwwhOnHe8tKGeNmkbbmgge7eVmnzXQjHL2lljMkkdb3FrQAenZcChyodwFO/KtOHeyq73SuVU7HKAqTeFR2yvYHqhk7hAVyopzDuFEzfNuP+PUCTuFkg4rzWrxPmk5n/VaeUBZIIDiCt+bzds/Tf8AjQ7LFJyE1skothlNxZGVyZOqHozfKnIjR3SEB2F7JyM7WpM5G7Pp5pmM2PEldPmvzTTRkcpoqiMRfw7d0dpAb0+KBFY3RWutBGYjzMrur3XqgsPnlEo1gn9U4RlrsCm5XHPPLgjzQTIAcA2use7Yp7TpcASDqa8kSt/RUFvNNJvyTABI8W6CoAvauiI0Gvio5g/oqcxDsHHYoGzjC0ihVroNEWgskPdWDvM5VbToRx7KNPWlRuRhd2NUka952XDlcs98hS6wgk2K47rSm5yuDzQFDtZVXEWrPQyg1aUUwogPn80d6eRpySLWE9uSvSPw7Kw9ZF7OdzaxeF1ck8OX02XnQTMOCahNVRSTSQ8WmmHatwuPJ6EPQnIrunIs2s+F4xunY3gnO6kzkLgDt1TjHi8/zSURDRQTLHB1eeyZGmvoYR2OwClmUCQjN8IuqQDDXEnoEdmWm8WlWPvFUi8+Bg4ThVc+E35rj5HNs4CjXBw6X06KPbmj12pKk5o9YBOG2B25upWk7WNfbCzbqFh/RtRHM6TTvBa/3mO7901/iNYeeg47ABG7oWSnubmAN3XZVkznfsl4C6hlFdzdNkS7ifseNw6qwde2EBpJwUUOqqTAzH2atdJyTWUKyrtNHCCWaa6ZVr5lwDquqolM2uHou2qlMKnKG7bzRHZFobjSArRUVefyKiDeM1LKJWZxKPmYyTrsVva2LBNLLmZzxPZuaseq7MpuPO48vblKwuoKMx2b6KjmcpVmAjdcecerjTELxm03E6/ySTdz+CYhdeDssmjTjcOUWThMwuIINJCEg7/FORu9UyNxvvCOHXhKsdlHD+yCMMLTiso7XDcbjuk+d1bY81eN5A/UoLRkgOPu/ELnMeUjJrrSE1wbZ5qChfRtrib7otLS0jixgc0nm6AqQOc99vyO1oM0tmiCHK8LiXAAADqs7d09eDrKBxdHt0Uc5wcAAa7lUJI8LaAHQLrabYJzStMHYazuiXdZQQT0RGkdUwI05pFaUBhv4HdXDu6cKjA5Vg7HVCDgrB1i1UTYu4gY6qhx6Kpdmgo4nZMI78EF5yruOEI/gkHeZRVsKJhikCWLzWRO0xynHVa8bTFKY3pTiUHKeYBdry487r4QyUkbHISoBrJwtfVxiXTF3VmfgswCvRc/JPL0eDP3YutwcbpiP5hLg9kWMmxSwsdMrS0kT5nBsYsk0tjSRaaONkjzzOB5sGtuiFwybT6LR6eXmueR7iNiG465TOqjMjHyadxAP1bGPLK3x45jjvuubLkty11AZpGuncWgCxmu64wgnySrCa6IzXV5lYW7rok0cbVG1dobVUAloyR5DsVcE82HJGNy4sOXWim3v2Cq05o0F23mqaKvdRYFJT0I3PZH08bi0XjNoDnEvoH4J6C2s39VnjjvIsr4VJPNTN/RdaLzYzurGs0fwULb81ropRBuAPii34cIbTQqrtEbhMlmmm1hWGOq56Va4LLsWfJMhLwrA4pUsj9KU5kyW3yo4qvNSqTZTJHHuqOOa6Lpzvsj6HTHUTC/dGXKsZupyupsvR+wVF6P2MX2G/JRbfGw+Z5DXafnb7Rg8TUs5g1Gn7kBN8N1Y1cNPHLK3wvaehQ5ovo0/MP3b/wK1crzsjDDLRGNiszWw+xmwPA/LT+S9RxLShw5gN1kzads8ToJsdWu6tPdTlPdNNOPO4XbGIwiMzS5yPie6KZtPbv5juFYChQXPY9HHLc8CsW3wvUCSopibP4rEjPl6o0cjmPBG4Ngp4320Z4+6aamshOnlwba44KrG7a69U7o9QzVwkPa0mqc2tuxCDq9IWEyRA+zPvfwp58f+sekYcn+cu3GyZAtFY4Gz+SVBo4JRGy2aulg3MseDiyCjczWihYPqlGup4zk+SI55vcEJUnS/wDxBdedJtrvDTfdSDSXvHVOsc4Dp5LPD7FWaetIwzluPil+YAXavG6wVpIKM3vYRQaygNcNt0UH+yq0mitNp/hLAZJJOUktAo9knpdNLqT4RTRu47Bas+oZodMyKGiTsD+JK248deaw5ct/1nYHE2ZEoZXQkDqkLWhrZWv05POHAkVR6rM7pck/sOK32+ViVzmCra6AoaWrMBeQANzhb+i04giDfrHLik+GaWqmePug/wA1qALfDHXlycme7qJY7KLqi0ZvmUks+k1DZpGcrxguHuvC3Y5otdpsHcfJdl0jZIyx45mFef1EWp4NP7SK3QE5CbONuNnO10L9xhZmt0hBJAyE9pNbFq2tljdnqnJImystBvJavSN1rGsc8xzMNxyD+R8lmua+OYwzN5JQLroR3C9RrdEWnmaFnzwxayL2OpBDm+69uHNPcKcsfc14+W4ePpkiwUUYOyDqY5uHODdZToSabqGjwn73Y/gjNPyWFljtxzlm4Yikcw2xxB8loaDXmCXleSYnb2br+iyr7K4PyRMrOhcZk39XoOeS4SASfd6H0Smpgk0kvJK3IzzDISkGqlgFMdTeoWtLxaKcj2oMltrnAo/EKrMMvPVTLnj47hRkl7/FR7wYz2I6JpkWjkPMJA013r40rDR6RxJbqw4ncBZ3it6V8mLP07hzgBxWhzdsqM4dpBZbqJAPQFMs0cIAc7Vt/wCtKceHKHeXGlwex2RYiDQFohg0wdiaxXUhMxTabTMFOD3NzlgBVziv3U3lmvCum0k+oefZsoA5c7AC1NPoYYS10h9tJdgAeH5dUnJxYHlMYLndQcV8Um/XTSAgyEA7gYVz2Y/9Z35M/wDjW1fEAzmjgonY8oAaD+azuY3bjlADuiuD3+CjLK5LxwmMF5nEAEmugU+KFzdyrNJJxak1xlaHD9GXkSyDwDYH6ymi0N0+cEDo07lazQGgF1Cth2W2GH3XPycn1F2DAJ+S65wCpzOd7owrtZWStGKvO7soiYUTDyen1LJQKItEnhZPGWSNBBWE7Tz6Y88B52/ZvZOaLioceSTDux3T0zlZGv4dqOGzGfRklhOQtHhXFo9QA1x5ZBu0la5bHqGYIo9F53i3BZI3mfTAtcM4U+Yp6FzGStsLK1vDrtzBRWbw/jr9O8Q60Fp25l6WDURahgLXAg7EJy/g086HGPminYHMOCCLBSU/By0GThT2tG508h8J+6en8l6rVaGOYHGVkS6SbTPtl0nZL2Mcrj088NQ1k3sNSx2nn+xIKv0Ox+CZC1pHw6mL2OugZKw/VkaClncEjOeHasxY/dS+JvwO4WV479OnDnn2UArJKsC0DBVJIdfpv8zoZC0f6kB9o38M/ghM1OnlNMlbzD6pNEfBZWfromcvRppoULA7Lr323xC/ghAnoVWQ0w5U2Kd00h9p1PxWgJXcuVl6UZNkivJOsNUDlTN6O6NskeWjdX9q4m3WT1KWHfZGYBWcqvJbMNeSN0RjkBovIRoqe7kZ4nfZbk/gnIm0djxatZKNFw3VSUSxsbe8hqvgtGDQQRUXXM75NVzC1jly4whpdLJO7wNJHVx2C2NJpI4M/vJO9YHojMa5wDQAGjYDZMxw0MrSYTFjlyZZOMaSb69yiNjF2clXwNlN1W0aTAXMlcLg0ZKFzufhmB9ooA2FED2R/wB1yieg8rDThlD1XDWTjmAp3QhUiDhmN3wKaj1DmfvGkeaplGVz6vh7vEC9g69VpaPi8M45XkX2KbuGdtGis7W8Filt0eHdwkobX8H0XEmE0GuPULz0/CeL8GcZNE4zw7lo/RN8vEuHO8DjLGOh3+ae0f7QRPIjnuN/Z6m4ynsjw39qIXvEOsB08uxD8D5r0DJIp2AgggpbWaDhfFWVqYWOcdnDB+ayHfs3xDh5L+Ca/mZv7CbIRuweGxPw+OQEtoFIS8PliNtukq3j2q0J5OMaCaCsGVg52fgtjRcU0utjDtPMyQfwmyE5lsaIMmnhOQV2STS6oVrNJDL99gtbBZFIMgIZ0MTuyYm2NHwfg8kgcyKWHyjmcB8rRdX+zWnkhH0TiEsTi4e+A8Um5eFEuuM0iaThsrHFhldRF0Tan2xU5Mp9sln7MytfUfEYiOvNEf1TDf2enbvroK/4j+q03cM1AdbJXD0Ku3Qas7zOS+PFXzZ/pJnADQvXN/8AWP8AqjR8Fgjr2molf3qmp6Lh2o+tIa9UzHw07ucn7cS+TOkYtBoItofaH/yOLk5FbRyxMawdmtpOR6JjdyjthY3pafiJu72SZE55zZTcWmr3kYUBgBcMjRu5GxIsA1mwXbJSk+vggHje0eROUm7iE05rSwkj7b8BSbVc9rRZOyVdq+c8sLS89xslmaaSQ82qkLz9kYCejbyimtACAE2KV55pDZ7dEYRv7gK4B6lXpMaD9m77SiJSiexp4mJl5YUyzmG4WfCxwoxvITkU0rcPZfoqZQf2THbCj5K7WSN912PNVbMw7gj1RWyjoUlOOaXinttIazhMOpafCAVph7T1XcdCgPKSaDXaA3ppCWD6pyEbTcckjcG6mNzD3Gy9KWBwyLSWq4ZFMDbB8kB2DicGobT+V7TuCl9RwHg+sf7SOM6ab/chcWH8Fnz8LlgcTFdKsep1EJp7TQSsEp5vB+LaX/Ka+PVM6N1Io/8AYKfTOI6U1rOGTAD68BEg+W65p+KVVuIWjDxQ17wKNHspBx3RvdymYMf9mQFh/FakWqY8sdeO49FR+o0mpby6jTxvB+00FDj4dwr/AEWOh3/dPLQPgEA6NVWysNWeiDHw7QNjZ4pSa3Mrs/iiDQaHoZP/AKu/VAFGrKh13KLc5o9TSH9A4feWl33nk/miN0PDmnGni+LbQYT+MwMNGZl9gb/khnjJd+5hnl+7GR/NPsbpWYZHG30CIJYhtSXk2X9J4nN+70ojHeR35BT6Br5v8xqSAfqxilre3YOyG/XQM96Ro9SEtArp+ExRG6t3d2SnmQBoSj+NaNm87L8jaA7j0JNQxyyH+FqNDbWEYHRXAAWO3iOtm/daUt83uRWN10uZJGRj+EWmNtMuaOqGdRGDQdZ7BLR6QYMj3yHzKZjjDBTGgeiCc9v/AAP+SiJRUTDwmmWjHsoorrOdOuVW7qKKTEajNUUQYzEXooogyup2KyNXuVFEBmSq+nUUQTQhTke3wUUQZkbN+6FZqiiCWG6sOiiiDRUd7pUUQbO13uleff8AvCoos6Z/Qe8F6LRe6FFE4TVh2Rgooma6s1RRAdUUUT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" name="AutoShape 4" descr="data:image/jpeg;base64,/9j/4AAQSkZJRgABAQAAAQABAAD/2wBDAAkGBwgHBgkIBwgKCgkLDRYPDQwMDRsUFRAWIB0iIiAdHx8kKDQsJCYxJx8fLT0tMTU3Ojo6Iys/RD84QzQ5Ojf/2wBDAQoKCg0MDRoPDxo3JR8lNzc3Nzc3Nzc3Nzc3Nzc3Nzc3Nzc3Nzc3Nzc3Nzc3Nzc3Nzc3Nzc3Nzc3Nzc3Nzc3Nzf/wAARCADhAOEDASIAAhEBAxEB/8QAGwAAAgMBAQEAAAAAAAAAAAAAAwQAAgUBBgf/xAA9EAABBAECBAMEBwYGAwEAAAABAAIDESEEMQUSQVEiYXETMoGRFEJScqHB0QYzYrHh8CM0Q1NzkmOCk/H/xAAZAQADAQEBAAAAAAAAAAAAAAAAAQIDBAX/xAAkEQEBAAICAQUAAwEBAAAAAAAAAQIRAzEhBBITQVEUIkJhMv/aAAwDAQACEQMRAD8A9a53Kxzj0FrAiJMjurnm77LZ1zuXSSnry0sbSNdXmfNehm4IdibVE+gRWAuxaqzlrPRFaW2PqlZrda0A1v5WiAC+Wj8Oiq13+IS1o/VEovrBob0gxAMVQ+BVmggHmdnsD/fZU5oo47ke1gG9kAII4lAcQmSX/jZfbrspuUndXjhll1DjGtzzkm9gTj+9kRpquTruBmlnGfWTNpmlYwV/qv8AyCI36e4Brp4WfcjP5lZXnwn21x9PnT9Po2RVf3+asCSQTyg7Y3/vdJjTzuy/WzZ6NAb+SLHoWH3pZ3esh/JR/JxX/Gy/TZHNktcSf7/NWsu73d7f32QW6KM55pf/AKu/VE+hx178wvtK79Uv5M/D/jX9FY5pNXkforOkF+IWCeg8/wCiC3R8hPs9TO3/ANgf5hQ6TUsHg1LXf8jP0pVOfGpvp8hmlvs7aTkfLCu0kbURfbO6UB1rHFoihe0fZeQencKzdVK1xMukmB7tpw38iqnLhftN4c59GwCG2XDbp2pXANmrvvXqkhroXED2ns3VtI0svbummPB90g+YN3urll6Z3GztdrQPT09FK8QBsX2/vzVhJ4gdwT+ilnFb9vkmTgBo3kef9+ajaxy2CDn8Fck0DdFUJOC0A1ukFgfCRVGsKzbAF0VxxrJFD/8AVAbAJwQgL8vNgbKrm8uTlXZYO9+is4XsgA0FFah/YUQTxnFS76Lyt3c4BJxO8IDG+RvFpricjWxsB72smXjGi0xcJJeZ4+q3JW+dk7Z4Y29NIWB28gERmCARv1KwH8bnmpui0biKxJN4R8t1X2er1VfTNSeX/bi8I+J3K5c/UYYunD02eXfhsT8XhhmdFEPbzD6kQuvU9FxkvENR7zmaZpzysHM75nCDpII4WhsbGsHYBOsyKC5M/U55deHZh6bDHvykGihDuaQe0d9qQ8x/FaDQBgAUgRtFIzMLHdvbfUgzAOqK0IINEUm9Np5Jvdaa7nZOTfRXx2qLDwOWwevZHaOhT0PD2MAMxBPrQR3aXSxAuJx95aTirO8uP0z2jApECtMYnOAhHhHU9Vxvmp1pU/UAtXojdcAVr5W30SAUZt7j0vojdEOFvgBGLNq4GcpSeBULA7cAhBdodO42Igx32mEtP4JkALoHZPzCsJP0+pYP8HUcwv3ZRf4hdZqXxitTG9lfWHib07bJ05oFcNbVha482UZZcWN+go5o5Gc8b2uGLIN9kVpad+iBJpYnu5uXlf0ew0VQjVwm2OZM2vdf4T8wtsefG9scuCzo4C07FdI7FJx66Iv5Jmuid2kFX6HYpsixQoraWXphcbOxK6H4LtUK6KrbGAL9VcURnCAryeii5yj7QUTJ8i4/q5ddxE6OB/JEwXK4b12Q9PpYYRTGAdyrSaT6Hq9Xbi50kpdZ7dFxjs+q5vU5W5V3elwkxlOMAAwjNNEUlmnIKM0261xuvRyMpuKgALv4pKPbumorrG6R6NNvGUVhz8EBhx3KMzOSEyPaWFshL5Xhsbd/Mp52vDGiPTt5QBvSymHsMIwuuyuZ2TURcJbum2zyvNuIPr0Vmmzkk15oMRFFFZRN0lu3sakGaCiMAQmHsfgjNPVOFVi3sqvPgIvfCJghDk3a0jB6p0oszAA7dlbdQDC60jAIyjQdrso3dc/ku7JEsFZkTnM5xVWh0b3R4Jyy2yEltYHZVjq3yWW5PBd2N91z1T8kUUtlpsgdEk9pY6iUZY2DHKUJ7A8U4Ag9CEAad0JJ00jo/wCE+JvyTJOFwkUpmVnR2S9hs1xjoaqPkr67Tbf6J5rmyMDg4Fp2INgpJwsV0pLezdCefTuMZ6t3afgt8Of6yc+fB94tbkCiyvpmq/2oP+xUW3y4frL4c/x8641Letl8jSUjd1VuLOJ1sv3ygwmwuf1F3lXbwTWEOxnxJhpyM7pFrs3eE2wg5vZc1dB+Iis7phjtqSkJsBMxiikNHGnqjAnolY7DvLsmRgFyotDsNgXaZYLqkrCLGaTelIbMwu2BurpOeanLw0oeGl8XMZKJOMYIS4aY3FjxRBpaJ1kUTCA4OIGGjuszmJPMbs5JK15JjOmPHcrvYzALsIuOl0gxmyOqOLuu6mLq7dybXB4pCey411ei4wkl3TKCEwDXUrtD4odkjJsK7b7CkBYDCh7G1w42BpQVv+aVJDndctdweqJHppZGc7Wjl/miS3oWydqwzGJ/MBeMjump4vaxB7NyLCSrc9k1pJiLjc48v1fJXhfqozn+oTANUVUj0RtQA2YgIO2FnfF00nmbR2PVDcLRLCoUQB8gUV8+SiZvlXFxWvm++UtGSN09x5nLxCTzorOB27LX1E/tU8F3hKaY7CZhd9pKRG2puIA7dFy10w/C4BtpyI3RSMN4vom43dkoDbHWeqZjcSN8JZpOwR4QAM5IVEO26rzRmbU6/igNok/mmGChv1QKZjwOyvdgUcoLeYuycI7QHenqnECNsUBSKHGr3QWjsrmyNwO6uJEkeALsYGQqxvbyjvvSBNhpDqs9VZpA8QHSsp7GvBgG8GkZpxdpJryNhnqjskFZPwRsrDHRd9Qhh1+QXbOwwhOnHe8tKGeNmkbbmgge7eVmnzXQjHL2lljMkkdb3FrQAenZcChyodwFO/KtOHeyq73SuVU7HKAqTeFR2yvYHqhk7hAVyopzDuFEzfNuP+PUCTuFkg4rzWrxPmk5n/VaeUBZIIDiCt+bzds/Tf8AjQ7LFJyE1skothlNxZGVyZOqHozfKnIjR3SEB2F7JyM7WpM5G7Pp5pmM2PEldPmvzTTRkcpoqiMRfw7d0dpAb0+KBFY3RWutBGYjzMrur3XqgsPnlEo1gn9U4RlrsCm5XHPPLgjzQTIAcA2use7Yp7TpcASDqa8kSt/RUFvNNJvyTABI8W6CoAvauiI0Gvio5g/oqcxDsHHYoGzjC0ihVroNEWgskPdWDvM5VbToRx7KNPWlRuRhd2NUka952XDlcs98hS6wgk2K47rSm5yuDzQFDtZVXEWrPQyg1aUUwogPn80d6eRpySLWE9uSvSPw7Kw9ZF7OdzaxeF1ck8OX02XnQTMOCahNVRSTSQ8WmmHatwuPJ6EPQnIrunIs2s+F4xunY3gnO6kzkLgDt1TjHi8/zSURDRQTLHB1eeyZGmvoYR2OwClmUCQjN8IuqQDDXEnoEdmWm8WlWPvFUi8+Bg4ThVc+E35rj5HNs4CjXBw6X06KPbmj12pKk5o9YBOG2B25upWk7WNfbCzbqFh/RtRHM6TTvBa/3mO7901/iNYeeg47ABG7oWSnubmAN3XZVkznfsl4C6hlFdzdNkS7ifseNw6qwde2EBpJwUUOqqTAzH2atdJyTWUKyrtNHCCWaa6ZVr5lwDquqolM2uHou2qlMKnKG7bzRHZFobjSArRUVefyKiDeM1LKJWZxKPmYyTrsVva2LBNLLmZzxPZuaseq7MpuPO48vblKwuoKMx2b6KjmcpVmAjdcecerjTELxm03E6/ySTdz+CYhdeDssmjTjcOUWThMwuIINJCEg7/FORu9UyNxvvCOHXhKsdlHD+yCMMLTiso7XDcbjuk+d1bY81eN5A/UoLRkgOPu/ELnMeUjJrrSE1wbZ5qChfRtrib7otLS0jixgc0nm6AqQOc99vyO1oM0tmiCHK8LiXAAADqs7d09eDrKBxdHt0Uc5wcAAa7lUJI8LaAHQLrabYJzStMHYazuiXdZQQT0RGkdUwI05pFaUBhv4HdXDu6cKjA5Vg7HVCDgrB1i1UTYu4gY6qhx6Kpdmgo4nZMI78EF5yruOEI/gkHeZRVsKJhikCWLzWRO0xynHVa8bTFKY3pTiUHKeYBdry487r4QyUkbHISoBrJwtfVxiXTF3VmfgswCvRc/JPL0eDP3YutwcbpiP5hLg9kWMmxSwsdMrS0kT5nBsYsk0tjSRaaONkjzzOB5sGtuiFwybT6LR6eXmueR7iNiG465TOqjMjHyadxAP1bGPLK3x45jjvuubLkty11AZpGuncWgCxmu64wgnySrCa6IzXV5lYW7rok0cbVG1dobVUAloyR5DsVcE82HJGNy4sOXWim3v2Cq05o0F23mqaKvdRYFJT0I3PZH08bi0XjNoDnEvoH4J6C2s39VnjjvIsr4VJPNTN/RdaLzYzurGs0fwULb81ropRBuAPii34cIbTQqrtEbhMlmmm1hWGOq56Va4LLsWfJMhLwrA4pUsj9KU5kyW3yo4qvNSqTZTJHHuqOOa6Lpzvsj6HTHUTC/dGXKsZupyupsvR+wVF6P2MX2G/JRbfGw+Z5DXafnb7Rg8TUs5g1Gn7kBN8N1Y1cNPHLK3wvaehQ5ovo0/MP3b/wK1crzsjDDLRGNiszWw+xmwPA/LT+S9RxLShw5gN1kzads8ToJsdWu6tPdTlPdNNOPO4XbGIwiMzS5yPie6KZtPbv5juFYChQXPY9HHLc8CsW3wvUCSopibP4rEjPl6o0cjmPBG4Ngp4320Z4+6aamshOnlwba44KrG7a69U7o9QzVwkPa0mqc2tuxCDq9IWEyRA+zPvfwp58f+sekYcn+cu3GyZAtFY4Gz+SVBo4JRGy2aulg3MseDiyCjczWihYPqlGup4zk+SI55vcEJUnS/wDxBdedJtrvDTfdSDSXvHVOsc4Dp5LPD7FWaetIwzluPil+YAXavG6wVpIKM3vYRQaygNcNt0UH+yq0mitNp/hLAZJJOUktAo9knpdNLqT4RTRu47Bas+oZodMyKGiTsD+JK248deaw5ct/1nYHE2ZEoZXQkDqkLWhrZWv05POHAkVR6rM7pck/sOK32+ViVzmCra6AoaWrMBeQANzhb+i04giDfrHLik+GaWqmePug/wA1qALfDHXlycme7qJY7KLqi0ZvmUks+k1DZpGcrxguHuvC3Y5otdpsHcfJdl0jZIyx45mFef1EWp4NP7SK3QE5CbONuNnO10L9xhZmt0hBJAyE9pNbFq2tljdnqnJImystBvJavSN1rGsc8xzMNxyD+R8lmua+OYwzN5JQLroR3C9RrdEWnmaFnzwxayL2OpBDm+69uHNPcKcsfc14+W4ePpkiwUUYOyDqY5uHODdZToSabqGjwn73Y/gjNPyWFljtxzlm4Yikcw2xxB8loaDXmCXleSYnb2br+iyr7K4PyRMrOhcZk39XoOeS4SASfd6H0Smpgk0kvJK3IzzDISkGqlgFMdTeoWtLxaKcj2oMltrnAo/EKrMMvPVTLnj47hRkl7/FR7wYz2I6JpkWjkPMJA013r40rDR6RxJbqw4ncBZ3it6V8mLP07hzgBxWhzdsqM4dpBZbqJAPQFMs0cIAc7Vt/wCtKceHKHeXGlwex2RYiDQFohg0wdiaxXUhMxTabTMFOD3NzlgBVziv3U3lmvCum0k+oefZsoA5c7AC1NPoYYS10h9tJdgAeH5dUnJxYHlMYLndQcV8Um/XTSAgyEA7gYVz2Y/9Z35M/wDjW1fEAzmjgonY8oAaD+azuY3bjlADuiuD3+CjLK5LxwmMF5nEAEmugU+KFzdyrNJJxak1xlaHD9GXkSyDwDYH6ymi0N0+cEDo07lazQGgF1Cth2W2GH3XPycn1F2DAJ+S65wCpzOd7owrtZWStGKvO7soiYUTDyen1LJQKItEnhZPGWSNBBWE7Tz6Y88B52/ZvZOaLioceSTDux3T0zlZGv4dqOGzGfRklhOQtHhXFo9QA1x5ZBu0la5bHqGYIo9F53i3BZI3mfTAtcM4U+Yp6FzGStsLK1vDrtzBRWbw/jr9O8Q60Fp25l6WDURahgLXAg7EJy/g086HGPminYHMOCCLBSU/By0GThT2tG508h8J+6en8l6rVaGOYHGVkS6SbTPtl0nZL2Mcrj088NQ1k3sNSx2nn+xIKv0Ox+CZC1pHw6mL2OugZKw/VkaClncEjOeHasxY/dS+JvwO4WV479OnDnn2UArJKsC0DBVJIdfpv8zoZC0f6kB9o38M/ghM1OnlNMlbzD6pNEfBZWfromcvRppoULA7Lr323xC/ghAnoVWQ0w5U2Kd00h9p1PxWgJXcuVl6UZNkivJOsNUDlTN6O6NskeWjdX9q4m3WT1KWHfZGYBWcqvJbMNeSN0RjkBovIRoqe7kZ4nfZbk/gnIm0djxatZKNFw3VSUSxsbe8hqvgtGDQQRUXXM75NVzC1jly4whpdLJO7wNJHVx2C2NJpI4M/vJO9YHojMa5wDQAGjYDZMxw0MrSYTFjlyZZOMaSb69yiNjF2clXwNlN1W0aTAXMlcLg0ZKFzufhmB9ooA2FED2R/wB1yieg8rDThlD1XDWTjmAp3QhUiDhmN3wKaj1DmfvGkeaplGVz6vh7vEC9g69VpaPi8M45XkX2KbuGdtGis7W8Filt0eHdwkobX8H0XEmE0GuPULz0/CeL8GcZNE4zw7lo/RN8vEuHO8DjLGOh3+ae0f7QRPIjnuN/Z6m4ynsjw39qIXvEOsB08uxD8D5r0DJIp2AgggpbWaDhfFWVqYWOcdnDB+ayHfs3xDh5L+Ca/mZv7CbIRuweGxPw+OQEtoFIS8PliNtukq3j2q0J5OMaCaCsGVg52fgtjRcU0utjDtPMyQfwmyE5lsaIMmnhOQV2STS6oVrNJDL99gtbBZFIMgIZ0MTuyYm2NHwfg8kgcyKWHyjmcB8rRdX+zWnkhH0TiEsTi4e+A8Um5eFEuuM0iaThsrHFhldRF0Tan2xU5Mp9sln7MytfUfEYiOvNEf1TDf2enbvroK/4j+q03cM1AdbJXD0Ku3Qas7zOS+PFXzZ/pJnADQvXN/8AWP8AqjR8Fgjr2molf3qmp6Lh2o+tIa9UzHw07ucn7cS+TOkYtBoItofaH/yOLk5FbRyxMawdmtpOR6JjdyjthY3pafiJu72SZE55zZTcWmr3kYUBgBcMjRu5GxIsA1mwXbJSk+vggHje0eROUm7iE05rSwkj7b8BSbVc9rRZOyVdq+c8sLS89xslmaaSQ82qkLz9kYCejbyimtACAE2KV55pDZ7dEYRv7gK4B6lXpMaD9m77SiJSiexp4mJl5YUyzmG4WfCxwoxvITkU0rcPZfoqZQf2THbCj5K7WSN912PNVbMw7gj1RWyjoUlOOaXinttIazhMOpafCAVph7T1XcdCgPKSaDXaA3ppCWD6pyEbTcckjcG6mNzD3Gy9KWBwyLSWq4ZFMDbB8kB2DicGobT+V7TuCl9RwHg+sf7SOM6ab/chcWH8Fnz8LlgcTFdKsep1EJp7TQSsEp5vB+LaX/Ka+PVM6N1Io/8AYKfTOI6U1rOGTAD68BEg+W65p+KVVuIWjDxQ17wKNHspBx3RvdymYMf9mQFh/FakWqY8sdeO49FR+o0mpby6jTxvB+00FDj4dwr/AEWOh3/dPLQPgEA6NVWysNWeiDHw7QNjZ4pSa3Mrs/iiDQaHoZP/AKu/VAFGrKh13KLc5o9TSH9A4feWl33nk/miN0PDmnGni+LbQYT+MwMNGZl9gb/khnjJd+5hnl+7GR/NPsbpWYZHG30CIJYhtSXk2X9J4nN+70ojHeR35BT6Br5v8xqSAfqxilre3YOyG/XQM96Ro9SEtArp+ExRG6t3d2SnmQBoSj+NaNm87L8jaA7j0JNQxyyH+FqNDbWEYHRXAAWO3iOtm/daUt83uRWN10uZJGRj+EWmNtMuaOqGdRGDQdZ7BLR6QYMj3yHzKZjjDBTGgeiCc9v/AAP+SiJRUTDwmmWjHsoorrOdOuVW7qKKTEajNUUQYzEXooogyup2KyNXuVFEBmSq+nUUQTQhTke3wUUQZkbN+6FZqiiCWG6sOiiiDRUd7pUUQbO13uleff8AvCoos6Z/Qe8F6LRe6FFE4TVh2Rgooma6s1RRAdUUUT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054" name="Picture 6" descr="http://www.mynewbaby.gr/img/articles/toketos_e_kaisarik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620688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4724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Εγκυμοσύνη: Μια περίοδος μεγάλων αλλαγών</a:t>
            </a:r>
            <a:endParaRPr lang="el-GR" dirty="0"/>
          </a:p>
        </p:txBody>
      </p:sp>
      <p:pic>
        <p:nvPicPr>
          <p:cNvPr id="4098" name="Picture 2" descr="http://www.drpitsos.gr/attachments/Image/abd_pai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4784"/>
            <a:ext cx="399097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9043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2" descr="5-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4568825" cy="5867400"/>
          </a:xfrm>
          <a:prstGeom prst="rect">
            <a:avLst/>
          </a:prstGeom>
          <a:noFill/>
          <a:ln w="57150" cmpd="thinThick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7139" name="Text Box 3"/>
          <p:cNvSpPr txBox="1">
            <a:spLocks noChangeArrowheads="1"/>
          </p:cNvSpPr>
          <p:nvPr/>
        </p:nvSpPr>
        <p:spPr bwMode="auto">
          <a:xfrm>
            <a:off x="5076825" y="2924175"/>
            <a:ext cx="37163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l-GR" sz="2000" b="0">
                <a:latin typeface="Times New Roman" pitchFamily="18" charset="0"/>
              </a:rPr>
              <a:t>Φωτογραφία ανθρώπινου εμβρύου</a:t>
            </a:r>
          </a:p>
          <a:p>
            <a:pPr algn="ctr" eaLnBrk="0" hangingPunct="0"/>
            <a:r>
              <a:rPr lang="el-GR" sz="2000" b="0">
                <a:latin typeface="Times New Roman" pitchFamily="18" charset="0"/>
              </a:rPr>
              <a:t>(βρεγματοουραίο μήκος 25</a:t>
            </a:r>
            <a:r>
              <a:rPr lang="en-US" sz="2000" b="0">
                <a:latin typeface="Times New Roman" pitchFamily="18" charset="0"/>
              </a:rPr>
              <a:t>mm</a:t>
            </a:r>
          </a:p>
          <a:p>
            <a:pPr algn="ctr" eaLnBrk="0" hangingPunct="0"/>
            <a:r>
              <a:rPr lang="el-GR" sz="2000" b="0">
                <a:latin typeface="Times New Roman" pitchFamily="18" charset="0"/>
              </a:rPr>
              <a:t> </a:t>
            </a:r>
            <a:r>
              <a:rPr lang="el-GR" sz="2000">
                <a:solidFill>
                  <a:srgbClr val="FFCC00"/>
                </a:solidFill>
                <a:latin typeface="Times New Roman" pitchFamily="18" charset="0"/>
              </a:rPr>
              <a:t>7η προς 8η εβδομάδα</a:t>
            </a:r>
            <a:r>
              <a:rPr lang="el-GR" sz="2000" b="0">
                <a:latin typeface="Times New Roman" pitchFamily="18" charset="0"/>
              </a:rPr>
              <a:t>)</a:t>
            </a:r>
            <a:endParaRPr lang="en-US" sz="20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7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Ένα υπερηχογράφημα</a:t>
            </a:r>
            <a:endParaRPr lang="el-GR" dirty="0"/>
          </a:p>
        </p:txBody>
      </p:sp>
      <p:pic>
        <p:nvPicPr>
          <p:cNvPr id="5122" name="Picture 2" descr="http://www.drpitsos.gr/attachments/Image/first_trim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12976"/>
            <a:ext cx="1323975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3376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drpitsos.gr/attachments/Image/12_wee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155" y="476672"/>
            <a:ext cx="24003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0" y="260648"/>
            <a:ext cx="622818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i="1" dirty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Πρώτο τρίμηνο: 0-13 εβδομάδες  </a:t>
            </a:r>
            <a:endParaRPr lang="el-GR" sz="3200" dirty="0">
              <a:solidFill>
                <a:prstClr val="white"/>
              </a:solidFill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3200" b="1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l-GR" sz="3200" b="1" dirty="0">
                <a:latin typeface="Times New Roman" pitchFamily="18" charset="0"/>
                <a:cs typeface="Times New Roman" pitchFamily="18" charset="0"/>
              </a:rPr>
              <a:t> Ο πλακούντας αναπτύσσεται</a:t>
            </a:r>
            <a:endParaRPr lang="el-GR" sz="3200" b="1" dirty="0"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3200" b="1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l-GR" sz="3200" b="1" dirty="0">
                <a:latin typeface="Times New Roman" pitchFamily="18" charset="0"/>
                <a:cs typeface="Times New Roman" pitchFamily="18" charset="0"/>
              </a:rPr>
              <a:t> Το νευρικό σύστημα και τα μείζονα όργανα σχηματίζονται. Τα οστά αρχίζουν να εμφανίζονται</a:t>
            </a:r>
            <a:endParaRPr lang="el-GR" sz="3200" b="1" dirty="0"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3200" b="1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l-GR" sz="3200" b="1" dirty="0">
                <a:latin typeface="Times New Roman" pitchFamily="18" charset="0"/>
                <a:cs typeface="Times New Roman" pitchFamily="18" charset="0"/>
              </a:rPr>
              <a:t> Η καρδιά αρχίζει να χτυπά</a:t>
            </a:r>
            <a:endParaRPr lang="el-GR" sz="3200" b="1" dirty="0"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3200" b="1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l-GR" sz="3200" b="1" dirty="0">
                <a:latin typeface="Times New Roman" pitchFamily="18" charset="0"/>
                <a:cs typeface="Times New Roman" pitchFamily="18" charset="0"/>
              </a:rPr>
              <a:t> Το κεφάλι, το πρόσωπο, τα χέρια, τα πόδια αρχίζουν να σχηματίζονται.</a:t>
            </a:r>
            <a:endParaRPr lang="el-GR" sz="3200" b="1" dirty="0"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3200" b="1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l-GR" sz="3200" b="1" dirty="0">
                <a:latin typeface="Times New Roman" pitchFamily="18" charset="0"/>
                <a:cs typeface="Times New Roman" pitchFamily="18" charset="0"/>
              </a:rPr>
              <a:t> Στις 12 εβδομάδες ζυγίζει περίπου 25-30 </a:t>
            </a:r>
            <a:r>
              <a:rPr lang="el-GR" sz="3200" b="1" dirty="0" err="1">
                <a:latin typeface="Times New Roman" pitchFamily="18" charset="0"/>
                <a:cs typeface="Times New Roman" pitchFamily="18" charset="0"/>
              </a:rPr>
              <a:t>γρ</a:t>
            </a:r>
            <a:r>
              <a:rPr lang="el-GR" sz="3200" b="1" dirty="0">
                <a:latin typeface="Times New Roman" pitchFamily="18" charset="0"/>
                <a:cs typeface="Times New Roman" pitchFamily="18" charset="0"/>
              </a:rPr>
              <a:t> και το μήκος του είναι περίπου 6 εκ.</a:t>
            </a:r>
            <a:endParaRPr lang="el-GR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289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drpitsos.gr/attachments/Image/24week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92896"/>
            <a:ext cx="2276475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Δεύτερο Τρίμηνο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l-GR" b="1" dirty="0">
                <a:latin typeface="Times New Roman" pitchFamily="18" charset="0"/>
                <a:cs typeface="Times New Roman" pitchFamily="18" charset="0"/>
              </a:rPr>
              <a:t>Τα όργανα αναπτύσσονται περισσότερο και αρχίζουν να λειτουργούν.</a:t>
            </a:r>
            <a:endParaRPr lang="el-GR" b="1" dirty="0">
              <a:latin typeface="Arial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l-GR" b="1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 Τα φρύδια, τα βλέφαρα και τα νύχια σχηματίζονται.</a:t>
            </a:r>
            <a:endParaRPr lang="el-GR" b="1" dirty="0">
              <a:latin typeface="Arial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l-GR" b="1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 Τα γεννητικά όργανα σχηματίζονται</a:t>
            </a:r>
            <a:endParaRPr lang="el-GR" b="1" dirty="0">
              <a:latin typeface="Arial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l-GR" b="1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 Λεπτές τρίχες καλύπτουν το δέρμα</a:t>
            </a:r>
            <a:endParaRPr lang="el-GR" b="1" dirty="0">
              <a:latin typeface="Arial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l-GR" b="1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 Το έμβρυο κινείται, κλωτσάει, κοιμάται και ξυπνάει</a:t>
            </a:r>
            <a:endParaRPr lang="el-GR" b="1" dirty="0">
              <a:latin typeface="Arial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l-GR" b="1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 Το έμβρυο μπορεί να ακούσει, να καταπιεί, να ουρήσει και να πιπιλάει τον αντίχειρα</a:t>
            </a:r>
            <a:endParaRPr lang="el-GR" b="1" dirty="0">
              <a:latin typeface="Arial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l-GR" b="1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 Στις 24 εβδομάδες ζυγίζει 500-700γραμ και έχει μήκος περίπου 30 εκ.</a:t>
            </a:r>
            <a:endParaRPr lang="el-GR" b="1" dirty="0">
              <a:latin typeface="Arial" pitchFamily="34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706469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drpitsos.gr/attachments/Image/pregnanc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80728"/>
            <a:ext cx="38100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9033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Τρίτο τρίμηνο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l-GR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l-GR" sz="3400" dirty="0">
                <a:latin typeface="Times New Roman" pitchFamily="18" charset="0"/>
                <a:cs typeface="Times New Roman" pitchFamily="18" charset="0"/>
              </a:rPr>
              <a:t>Το έμβρυο κλωτσάει και τεντώνεται (Η δραστηριότητα ελαττώνεται όσο το έμβρυο μεγαλώνει και ο χώρος στη μήτρα ελαττώνεται)</a:t>
            </a:r>
            <a:endParaRPr lang="el-GR" sz="3400" dirty="0">
              <a:latin typeface="Arial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l-GR" sz="3400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l-GR" sz="3400" dirty="0">
                <a:latin typeface="Times New Roman" pitchFamily="18" charset="0"/>
                <a:cs typeface="Times New Roman" pitchFamily="18" charset="0"/>
              </a:rPr>
              <a:t> Οι λεπτές τρίχες εξαφανίζονται.</a:t>
            </a:r>
            <a:endParaRPr lang="el-GR" sz="3400" dirty="0">
              <a:latin typeface="Arial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l-GR" sz="3400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l-GR" sz="3400" dirty="0">
                <a:latin typeface="Times New Roman" pitchFamily="18" charset="0"/>
                <a:cs typeface="Times New Roman" pitchFamily="18" charset="0"/>
              </a:rPr>
              <a:t> Το βάρος του εμβρύου αυξάνεται κατά περίπου 250 </a:t>
            </a:r>
            <a:r>
              <a:rPr lang="el-GR" sz="3400" dirty="0" err="1">
                <a:latin typeface="Times New Roman" pitchFamily="18" charset="0"/>
                <a:cs typeface="Times New Roman" pitchFamily="18" charset="0"/>
              </a:rPr>
              <a:t>γραμ</a:t>
            </a:r>
            <a:r>
              <a:rPr lang="el-GR" sz="3400" dirty="0">
                <a:latin typeface="Times New Roman" pitchFamily="18" charset="0"/>
                <a:cs typeface="Times New Roman" pitchFamily="18" charset="0"/>
              </a:rPr>
              <a:t>. την εβδομάδα μέχρι τη γέννηση.</a:t>
            </a:r>
            <a:endParaRPr lang="el-GR" sz="3400" dirty="0">
              <a:latin typeface="Arial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l-GR" sz="3400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l-GR" sz="3400" dirty="0">
                <a:latin typeface="Times New Roman" pitchFamily="18" charset="0"/>
                <a:cs typeface="Times New Roman" pitchFamily="18" charset="0"/>
              </a:rPr>
              <a:t> Τα οστά γίνονται πιο σκληρά αλλά το κρανίο παραμένει μαλακό και εύκαμπτο για τη γέννηση.</a:t>
            </a:r>
            <a:endParaRPr lang="el-GR" sz="3400" dirty="0">
              <a:latin typeface="Arial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l-GR" sz="3400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l-GR" sz="3400" dirty="0">
                <a:latin typeface="Times New Roman" pitchFamily="18" charset="0"/>
                <a:cs typeface="Times New Roman" pitchFamily="18" charset="0"/>
              </a:rPr>
              <a:t> Στις 36 εβδομάδες ζυγίζει περίπου 2.5 κιλά και έχει μήκος περίπου 45 εκ.</a:t>
            </a:r>
            <a:endParaRPr lang="el-GR" sz="3400" dirty="0"/>
          </a:p>
        </p:txBody>
      </p:sp>
      <p:pic>
        <p:nvPicPr>
          <p:cNvPr id="5" name="Picture 3" descr="http://www.drpitsos.gr/attachments/Image/36weeks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7" y="2334419"/>
            <a:ext cx="2371725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3850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</a:t>
            </a:r>
            <a:r>
              <a:rPr lang="el-GR" dirty="0" err="1" smtClean="0"/>
              <a:t>έγγυος</a:t>
            </a:r>
            <a:r>
              <a:rPr lang="el-GR" dirty="0" smtClean="0"/>
              <a:t> τι πρέπει να τρώει</a:t>
            </a:r>
            <a:endParaRPr lang="el-GR" dirty="0"/>
          </a:p>
        </p:txBody>
      </p:sp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</p:nvPr>
        </p:nvGraphicFramePr>
        <p:xfrm>
          <a:off x="868680" y="2013426"/>
          <a:ext cx="7406640" cy="3699510"/>
        </p:xfrm>
        <a:graphic>
          <a:graphicData uri="http://schemas.openxmlformats.org/drawingml/2006/table">
            <a:tbl>
              <a:tblPr/>
              <a:tblGrid>
                <a:gridCol w="3703320"/>
                <a:gridCol w="3703320"/>
              </a:tblGrid>
              <a:tr h="0">
                <a:tc gridSpan="2">
                  <a:txBody>
                    <a:bodyPr/>
                    <a:lstStyle/>
                    <a:p>
                      <a:r>
                        <a:rPr lang="el-GR" b="1">
                          <a:latin typeface="Times New Roman"/>
                        </a:rPr>
                        <a:t>Πίνακας Θρεπτικών Συστατικών</a:t>
                      </a:r>
                      <a:endParaRPr lang="el-GR"/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l-GR" b="1">
                          <a:latin typeface="Times New Roman"/>
                        </a:rPr>
                        <a:t>Θρεπτικά Συστατικά</a:t>
                      </a:r>
                      <a:endParaRPr lang="el-GR"/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>
                          <a:latin typeface="Times New Roman"/>
                        </a:rPr>
                        <a:t>Πηγή</a:t>
                      </a:r>
                      <a:endParaRPr lang="el-GR"/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6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l-GR" b="1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Πρωτεΐνες</a:t>
                      </a:r>
                      <a:endParaRPr lang="el-GR"/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Κρέας, ψάρια, αυγά, όσπρια, γαλακτοκομικά προϊόντα</a:t>
                      </a:r>
                      <a:endParaRPr lang="el-GR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6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l-GR" b="1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Υδατάνθρακες</a:t>
                      </a:r>
                      <a:endParaRPr lang="el-GR"/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Ψωμί, δημητριακά, ρύζι, πατάτες, ζυμαρικά</a:t>
                      </a:r>
                      <a:endParaRPr lang="el-GR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6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l-GR" b="1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Φυλικό οξύ</a:t>
                      </a:r>
                      <a:endParaRPr lang="el-GR"/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Πράσινα λαχανικά, εσπεριδοειδή, συκώτι, ξηροί καρποί, δημητριακά, ρύζι, ζυμαρικά</a:t>
                      </a:r>
                      <a:endParaRPr lang="el-GR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6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l-GR" b="1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Ασβέστιο</a:t>
                      </a:r>
                      <a:endParaRPr lang="el-GR"/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Γάλα και γαλακτοκομικά προϊόντα, σαρδέλες, σπανάκι</a:t>
                      </a:r>
                      <a:endParaRPr lang="el-GR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6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l-GR" b="1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Σίδηρο</a:t>
                      </a:r>
                      <a:endParaRPr lang="el-GR"/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Κόκκινο κρέας, συκώτι, όσπρια, δημητριακά, μαύρο ψωμί, σπανάκι</a:t>
                      </a:r>
                      <a:endParaRPr lang="el-GR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17475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 dirty="0"/>
              <a:t>ΠΑΡΑΓΟΝΤΕΣ </a:t>
            </a:r>
            <a:r>
              <a:rPr lang="el-GR" sz="3600" dirty="0" smtClean="0"/>
              <a:t>ΚΙΝΔΥΝΟΥ ΣΕ ΜΙΑ ΕΓΚΥΜΟΣΥΝΗ</a:t>
            </a:r>
            <a:endParaRPr lang="en-GB" sz="3600" dirty="0"/>
          </a:p>
        </p:txBody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214563"/>
            <a:ext cx="8763000" cy="4643437"/>
          </a:xfrm>
        </p:spPr>
        <p:txBody>
          <a:bodyPr/>
          <a:lstStyle/>
          <a:p>
            <a:r>
              <a:rPr lang="el-GR" sz="2400"/>
              <a:t>Ως προς την εμφάνισή τους διακρίνονται σε:</a:t>
            </a:r>
          </a:p>
          <a:p>
            <a:pPr>
              <a:buFont typeface="Wingdings" pitchFamily="2" charset="2"/>
              <a:buNone/>
            </a:pPr>
            <a:endParaRPr lang="el-GR" sz="2400"/>
          </a:p>
          <a:p>
            <a:r>
              <a:rPr lang="el-GR" sz="2400"/>
              <a:t>Προλήψιμους </a:t>
            </a:r>
          </a:p>
          <a:p>
            <a:pPr>
              <a:buFont typeface="Wingdings" pitchFamily="2" charset="2"/>
              <a:buNone/>
            </a:pPr>
            <a:r>
              <a:rPr lang="el-GR" sz="2400"/>
              <a:t> (φυσικοί, βιολογικοί, φάρμακα)</a:t>
            </a:r>
          </a:p>
          <a:p>
            <a:pPr>
              <a:buFont typeface="Wingdings" pitchFamily="2" charset="2"/>
              <a:buNone/>
            </a:pPr>
            <a:endParaRPr lang="el-GR" sz="2400"/>
          </a:p>
          <a:p>
            <a:r>
              <a:rPr lang="el-GR" sz="2400"/>
              <a:t>Μη προλήψιμους</a:t>
            </a:r>
          </a:p>
          <a:p>
            <a:pPr>
              <a:buFont typeface="Wingdings" pitchFamily="2" charset="2"/>
              <a:buNone/>
            </a:pPr>
            <a:r>
              <a:rPr lang="el-GR" sz="2400"/>
              <a:t>  (περιβαλλοντικοί ρύποι, βιολογικά-χημικά όπλα, πυρηνικά ατυχήματα, μηχανική βία)</a:t>
            </a:r>
            <a:r>
              <a:rPr lang="el-G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43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562600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0897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omilia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504031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1235" name="Text Box 3"/>
          <p:cNvSpPr txBox="1">
            <a:spLocks noChangeArrowheads="1"/>
          </p:cNvSpPr>
          <p:nvPr/>
        </p:nvSpPr>
        <p:spPr bwMode="auto">
          <a:xfrm>
            <a:off x="288925" y="5241925"/>
            <a:ext cx="8855075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l-GR">
                <a:solidFill>
                  <a:srgbClr val="FFCC00"/>
                </a:solidFill>
                <a:latin typeface="Times New Roman" pitchFamily="18" charset="0"/>
              </a:rPr>
              <a:t>Κρίσιμοι περίοδοι της ανθρώπινης ανάπτυξης</a:t>
            </a:r>
            <a:r>
              <a:rPr lang="el-GR" b="0">
                <a:latin typeface="Times New Roman" pitchFamily="18" charset="0"/>
              </a:rPr>
              <a:t>.  Μετά την κρίσιμη περίοδο είναι δυνατόν περιβαλλοντικοί παράγοντες (π.χ. φάρμακα και ιοί) να προκαλέσουν ελάσσονες ανωμαλίες και λειτουργικές διαταραχές. </a:t>
            </a:r>
          </a:p>
          <a:p>
            <a:pPr algn="just"/>
            <a:r>
              <a:rPr lang="el-GR" sz="1400" b="0">
                <a:latin typeface="Times New Roman" pitchFamily="18" charset="0"/>
              </a:rPr>
              <a:t>(ΤΑ: αρτηριακός κορμός,  </a:t>
            </a:r>
            <a:r>
              <a:rPr lang="en-US" sz="1400" b="0">
                <a:latin typeface="Times New Roman" pitchFamily="18" charset="0"/>
              </a:rPr>
              <a:t>ASD</a:t>
            </a:r>
            <a:r>
              <a:rPr lang="el-GR" sz="1400" b="0">
                <a:latin typeface="Times New Roman" pitchFamily="18" charset="0"/>
              </a:rPr>
              <a:t>: έλλειψη μεσοκολπικού διαφράγματος,  </a:t>
            </a:r>
            <a:r>
              <a:rPr lang="en-US" sz="1400" b="0">
                <a:latin typeface="Times New Roman" pitchFamily="18" charset="0"/>
              </a:rPr>
              <a:t>VSD</a:t>
            </a:r>
            <a:r>
              <a:rPr lang="el-GR" sz="1400" b="0">
                <a:latin typeface="Times New Roman" pitchFamily="18" charset="0"/>
              </a:rPr>
              <a:t>: έλλειψη μεσοκοιλιακού διαφράγματος, </a:t>
            </a:r>
            <a:r>
              <a:rPr lang="en-US" sz="1400" b="0">
                <a:latin typeface="Times New Roman" pitchFamily="18" charset="0"/>
              </a:rPr>
              <a:t>NTD</a:t>
            </a:r>
            <a:r>
              <a:rPr lang="el-GR" sz="1400" b="0">
                <a:latin typeface="Times New Roman" pitchFamily="18" charset="0"/>
              </a:rPr>
              <a:t>: ελλείψεις του νευρικού σωλήνα.) </a:t>
            </a:r>
          </a:p>
        </p:txBody>
      </p:sp>
    </p:spTree>
    <p:extLst>
      <p:ext uri="{BB962C8B-B14F-4D97-AF65-F5344CB8AC3E}">
        <p14:creationId xmlns:p14="http://schemas.microsoft.com/office/powerpoint/2010/main" val="104766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04800"/>
            <a:ext cx="7378700" cy="1143000"/>
          </a:xfrm>
        </p:spPr>
        <p:txBody>
          <a:bodyPr>
            <a:normAutofit fontScale="90000"/>
          </a:bodyPr>
          <a:lstStyle/>
          <a:p>
            <a:r>
              <a:rPr lang="el-GR" sz="3600"/>
              <a:t>Περίοδοι Μέγιστης Ευαισθησίας ανά Όργανο</a:t>
            </a:r>
            <a:endParaRPr lang="en-GB" sz="3600"/>
          </a:p>
        </p:txBody>
      </p:sp>
      <p:grpSp>
        <p:nvGrpSpPr>
          <p:cNvPr id="361475" name="Group 3"/>
          <p:cNvGrpSpPr>
            <a:grpSpLocks/>
          </p:cNvGrpSpPr>
          <p:nvPr/>
        </p:nvGrpSpPr>
        <p:grpSpPr bwMode="auto">
          <a:xfrm>
            <a:off x="685800" y="1752600"/>
            <a:ext cx="7543800" cy="4876800"/>
            <a:chOff x="-3" y="-3"/>
            <a:chExt cx="3586" cy="4036"/>
          </a:xfrm>
        </p:grpSpPr>
        <p:grpSp>
          <p:nvGrpSpPr>
            <p:cNvPr id="361476" name="Group 4"/>
            <p:cNvGrpSpPr>
              <a:grpSpLocks/>
            </p:cNvGrpSpPr>
            <p:nvPr/>
          </p:nvGrpSpPr>
          <p:grpSpPr bwMode="auto">
            <a:xfrm>
              <a:off x="0" y="0"/>
              <a:ext cx="3580" cy="4030"/>
              <a:chOff x="0" y="0"/>
              <a:chExt cx="3580" cy="4030"/>
            </a:xfrm>
          </p:grpSpPr>
          <p:grpSp>
            <p:nvGrpSpPr>
              <p:cNvPr id="361477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1790" cy="403"/>
                <a:chOff x="0" y="0"/>
                <a:chExt cx="1790" cy="403"/>
              </a:xfrm>
            </p:grpSpPr>
            <p:sp>
              <p:nvSpPr>
                <p:cNvPr id="361478" name="Rectangle 6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17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sz="1400">
                      <a:cs typeface="Arial" charset="0"/>
                    </a:rPr>
                    <a:t>       ΟΡΓΑΝΟ  -  ΣΥΣΤΗΜΑ</a:t>
                  </a:r>
                  <a:endParaRPr lang="el-GR" sz="14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just" eaLnBrk="0" hangingPunct="0"/>
                  <a:endParaRPr lang="el-GR" sz="1400">
                    <a:latin typeface="Times New Roman" pitchFamily="18" charset="0"/>
                  </a:endParaRPr>
                </a:p>
              </p:txBody>
            </p:sp>
            <p:sp>
              <p:nvSpPr>
                <p:cNvPr id="361479" name="Rectangle 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79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l-GR"/>
                </a:p>
              </p:txBody>
            </p:sp>
          </p:grpSp>
          <p:grpSp>
            <p:nvGrpSpPr>
              <p:cNvPr id="361480" name="Group 8"/>
              <p:cNvGrpSpPr>
                <a:grpSpLocks/>
              </p:cNvGrpSpPr>
              <p:nvPr/>
            </p:nvGrpSpPr>
            <p:grpSpPr bwMode="auto">
              <a:xfrm>
                <a:off x="1790" y="0"/>
                <a:ext cx="1790" cy="403"/>
                <a:chOff x="1790" y="0"/>
                <a:chExt cx="1790" cy="403"/>
              </a:xfrm>
            </p:grpSpPr>
            <p:sp>
              <p:nvSpPr>
                <p:cNvPr id="361481" name="Rectangle 9"/>
                <p:cNvSpPr>
                  <a:spLocks noChangeArrowheads="1"/>
                </p:cNvSpPr>
                <p:nvPr/>
              </p:nvSpPr>
              <p:spPr bwMode="auto">
                <a:xfrm>
                  <a:off x="1833" y="0"/>
                  <a:ext cx="17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sz="1400">
                      <a:cs typeface="Arial" charset="0"/>
                    </a:rPr>
                    <a:t>     ΚΡΙΣΙΜΗ      ΠΕΡΙΟΔΟΣ</a:t>
                  </a:r>
                  <a:endParaRPr lang="el-GR" sz="14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just" eaLnBrk="0" hangingPunct="0"/>
                  <a:endParaRPr lang="el-GR" sz="1400">
                    <a:latin typeface="Times New Roman" pitchFamily="18" charset="0"/>
                  </a:endParaRPr>
                </a:p>
              </p:txBody>
            </p:sp>
            <p:sp>
              <p:nvSpPr>
                <p:cNvPr id="361482" name="Rectangle 10"/>
                <p:cNvSpPr>
                  <a:spLocks noChangeArrowheads="1"/>
                </p:cNvSpPr>
                <p:nvPr/>
              </p:nvSpPr>
              <p:spPr bwMode="auto">
                <a:xfrm>
                  <a:off x="1790" y="0"/>
                  <a:ext cx="179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l-GR"/>
                </a:p>
              </p:txBody>
            </p:sp>
          </p:grpSp>
          <p:grpSp>
            <p:nvGrpSpPr>
              <p:cNvPr id="361483" name="Group 11"/>
              <p:cNvGrpSpPr>
                <a:grpSpLocks/>
              </p:cNvGrpSpPr>
              <p:nvPr/>
            </p:nvGrpSpPr>
            <p:grpSpPr bwMode="auto">
              <a:xfrm>
                <a:off x="0" y="403"/>
                <a:ext cx="1790" cy="403"/>
                <a:chOff x="0" y="403"/>
                <a:chExt cx="1790" cy="403"/>
              </a:xfrm>
            </p:grpSpPr>
            <p:sp>
              <p:nvSpPr>
                <p:cNvPr id="361484" name="Rectangle 12"/>
                <p:cNvSpPr>
                  <a:spLocks noChangeArrowheads="1"/>
                </p:cNvSpPr>
                <p:nvPr/>
              </p:nvSpPr>
              <p:spPr bwMode="auto">
                <a:xfrm>
                  <a:off x="43" y="403"/>
                  <a:ext cx="17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sz="1400">
                      <a:cs typeface="Arial" charset="0"/>
                    </a:rPr>
                    <a:t>                     ΚΝΣ</a:t>
                  </a:r>
                  <a:endParaRPr lang="el-GR" sz="14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just" eaLnBrk="0" hangingPunct="0"/>
                  <a:endParaRPr lang="el-GR" sz="1400">
                    <a:latin typeface="Times New Roman" pitchFamily="18" charset="0"/>
                  </a:endParaRPr>
                </a:p>
              </p:txBody>
            </p:sp>
            <p:sp>
              <p:nvSpPr>
                <p:cNvPr id="361485" name="Rectangle 13"/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79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l-GR"/>
                </a:p>
              </p:txBody>
            </p:sp>
          </p:grpSp>
          <p:grpSp>
            <p:nvGrpSpPr>
              <p:cNvPr id="361486" name="Group 14"/>
              <p:cNvGrpSpPr>
                <a:grpSpLocks/>
              </p:cNvGrpSpPr>
              <p:nvPr/>
            </p:nvGrpSpPr>
            <p:grpSpPr bwMode="auto">
              <a:xfrm>
                <a:off x="1790" y="403"/>
                <a:ext cx="1790" cy="403"/>
                <a:chOff x="1790" y="403"/>
                <a:chExt cx="1790" cy="403"/>
              </a:xfrm>
            </p:grpSpPr>
            <p:sp>
              <p:nvSpPr>
                <p:cNvPr id="361487" name="Rectangle 15"/>
                <p:cNvSpPr>
                  <a:spLocks noChangeArrowheads="1"/>
                </p:cNvSpPr>
                <p:nvPr/>
              </p:nvSpPr>
              <p:spPr bwMode="auto">
                <a:xfrm>
                  <a:off x="1833" y="403"/>
                  <a:ext cx="17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sz="1400">
                      <a:cs typeface="Arial" charset="0"/>
                    </a:rPr>
                    <a:t>    2-6 εβδομάδες</a:t>
                  </a:r>
                  <a:endParaRPr lang="el-GR" sz="14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just" eaLnBrk="0" hangingPunct="0"/>
                  <a:endParaRPr lang="el-GR" sz="1400">
                    <a:latin typeface="Times New Roman" pitchFamily="18" charset="0"/>
                  </a:endParaRPr>
                </a:p>
              </p:txBody>
            </p:sp>
            <p:sp>
              <p:nvSpPr>
                <p:cNvPr id="361488" name="Rectangle 16"/>
                <p:cNvSpPr>
                  <a:spLocks noChangeArrowheads="1"/>
                </p:cNvSpPr>
                <p:nvPr/>
              </p:nvSpPr>
              <p:spPr bwMode="auto">
                <a:xfrm>
                  <a:off x="1790" y="403"/>
                  <a:ext cx="179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l-GR"/>
                </a:p>
              </p:txBody>
            </p:sp>
          </p:grpSp>
          <p:grpSp>
            <p:nvGrpSpPr>
              <p:cNvPr id="361489" name="Group 17"/>
              <p:cNvGrpSpPr>
                <a:grpSpLocks/>
              </p:cNvGrpSpPr>
              <p:nvPr/>
            </p:nvGrpSpPr>
            <p:grpSpPr bwMode="auto">
              <a:xfrm>
                <a:off x="0" y="806"/>
                <a:ext cx="1790" cy="403"/>
                <a:chOff x="0" y="806"/>
                <a:chExt cx="1790" cy="403"/>
              </a:xfrm>
            </p:grpSpPr>
            <p:sp>
              <p:nvSpPr>
                <p:cNvPr id="361490" name="Rectangle 18"/>
                <p:cNvSpPr>
                  <a:spLocks noChangeArrowheads="1"/>
                </p:cNvSpPr>
                <p:nvPr/>
              </p:nvSpPr>
              <p:spPr bwMode="auto">
                <a:xfrm>
                  <a:off x="43" y="806"/>
                  <a:ext cx="17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sz="1400">
                      <a:cs typeface="Arial" charset="0"/>
                    </a:rPr>
                    <a:t>                  ΚΑΡΔΙΑ</a:t>
                  </a:r>
                  <a:endParaRPr lang="el-GR" sz="14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just" eaLnBrk="0" hangingPunct="0"/>
                  <a:endParaRPr lang="el-GR" sz="1400">
                    <a:latin typeface="Times New Roman" pitchFamily="18" charset="0"/>
                  </a:endParaRPr>
                </a:p>
              </p:txBody>
            </p:sp>
            <p:sp>
              <p:nvSpPr>
                <p:cNvPr id="361491" name="Rectangle 19"/>
                <p:cNvSpPr>
                  <a:spLocks noChangeArrowheads="1"/>
                </p:cNvSpPr>
                <p:nvPr/>
              </p:nvSpPr>
              <p:spPr bwMode="auto">
                <a:xfrm>
                  <a:off x="0" y="806"/>
                  <a:ext cx="179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l-GR"/>
                </a:p>
              </p:txBody>
            </p:sp>
          </p:grpSp>
          <p:grpSp>
            <p:nvGrpSpPr>
              <p:cNvPr id="361492" name="Group 20"/>
              <p:cNvGrpSpPr>
                <a:grpSpLocks/>
              </p:cNvGrpSpPr>
              <p:nvPr/>
            </p:nvGrpSpPr>
            <p:grpSpPr bwMode="auto">
              <a:xfrm>
                <a:off x="1790" y="806"/>
                <a:ext cx="1790" cy="403"/>
                <a:chOff x="1790" y="806"/>
                <a:chExt cx="1790" cy="403"/>
              </a:xfrm>
            </p:grpSpPr>
            <p:sp>
              <p:nvSpPr>
                <p:cNvPr id="361493" name="Rectangle 21"/>
                <p:cNvSpPr>
                  <a:spLocks noChangeArrowheads="1"/>
                </p:cNvSpPr>
                <p:nvPr/>
              </p:nvSpPr>
              <p:spPr bwMode="auto">
                <a:xfrm>
                  <a:off x="1833" y="806"/>
                  <a:ext cx="17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sz="1400">
                      <a:cs typeface="Arial" charset="0"/>
                    </a:rPr>
                    <a:t>    3-6 εβδομάδες</a:t>
                  </a:r>
                  <a:endParaRPr lang="el-GR" sz="14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just" eaLnBrk="0" hangingPunct="0"/>
                  <a:endParaRPr lang="el-GR" sz="1400">
                    <a:latin typeface="Times New Roman" pitchFamily="18" charset="0"/>
                  </a:endParaRPr>
                </a:p>
              </p:txBody>
            </p:sp>
            <p:sp>
              <p:nvSpPr>
                <p:cNvPr id="361494" name="Rectangle 22"/>
                <p:cNvSpPr>
                  <a:spLocks noChangeArrowheads="1"/>
                </p:cNvSpPr>
                <p:nvPr/>
              </p:nvSpPr>
              <p:spPr bwMode="auto">
                <a:xfrm>
                  <a:off x="1790" y="806"/>
                  <a:ext cx="179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l-GR"/>
                </a:p>
              </p:txBody>
            </p:sp>
          </p:grpSp>
          <p:grpSp>
            <p:nvGrpSpPr>
              <p:cNvPr id="361495" name="Group 23"/>
              <p:cNvGrpSpPr>
                <a:grpSpLocks/>
              </p:cNvGrpSpPr>
              <p:nvPr/>
            </p:nvGrpSpPr>
            <p:grpSpPr bwMode="auto">
              <a:xfrm>
                <a:off x="0" y="1209"/>
                <a:ext cx="1790" cy="403"/>
                <a:chOff x="0" y="1209"/>
                <a:chExt cx="1790" cy="403"/>
              </a:xfrm>
            </p:grpSpPr>
            <p:sp>
              <p:nvSpPr>
                <p:cNvPr id="361496" name="Rectangle 24"/>
                <p:cNvSpPr>
                  <a:spLocks noChangeArrowheads="1"/>
                </p:cNvSpPr>
                <p:nvPr/>
              </p:nvSpPr>
              <p:spPr bwMode="auto">
                <a:xfrm>
                  <a:off x="43" y="1209"/>
                  <a:ext cx="17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sz="1400">
                      <a:cs typeface="Arial" charset="0"/>
                    </a:rPr>
                    <a:t>               ΑΝΩ ΑΚΡΑ</a:t>
                  </a:r>
                  <a:endParaRPr lang="el-GR" sz="14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just" eaLnBrk="0" hangingPunct="0"/>
                  <a:endParaRPr lang="el-GR" sz="1400">
                    <a:latin typeface="Times New Roman" pitchFamily="18" charset="0"/>
                  </a:endParaRPr>
                </a:p>
              </p:txBody>
            </p:sp>
            <p:sp>
              <p:nvSpPr>
                <p:cNvPr id="361497" name="Rectangle 25"/>
                <p:cNvSpPr>
                  <a:spLocks noChangeArrowheads="1"/>
                </p:cNvSpPr>
                <p:nvPr/>
              </p:nvSpPr>
              <p:spPr bwMode="auto">
                <a:xfrm>
                  <a:off x="0" y="1209"/>
                  <a:ext cx="179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l-GR"/>
                </a:p>
              </p:txBody>
            </p:sp>
          </p:grpSp>
          <p:grpSp>
            <p:nvGrpSpPr>
              <p:cNvPr id="361498" name="Group 26"/>
              <p:cNvGrpSpPr>
                <a:grpSpLocks/>
              </p:cNvGrpSpPr>
              <p:nvPr/>
            </p:nvGrpSpPr>
            <p:grpSpPr bwMode="auto">
              <a:xfrm>
                <a:off x="1790" y="1209"/>
                <a:ext cx="1790" cy="403"/>
                <a:chOff x="1790" y="1209"/>
                <a:chExt cx="1790" cy="403"/>
              </a:xfrm>
            </p:grpSpPr>
            <p:sp>
              <p:nvSpPr>
                <p:cNvPr id="361499" name="Rectangle 27"/>
                <p:cNvSpPr>
                  <a:spLocks noChangeArrowheads="1"/>
                </p:cNvSpPr>
                <p:nvPr/>
              </p:nvSpPr>
              <p:spPr bwMode="auto">
                <a:xfrm>
                  <a:off x="1833" y="1209"/>
                  <a:ext cx="17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sz="1400">
                      <a:cs typeface="Arial" charset="0"/>
                    </a:rPr>
                    <a:t>    4-7 εβδομάδες</a:t>
                  </a:r>
                  <a:endParaRPr lang="el-GR" sz="14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just" eaLnBrk="0" hangingPunct="0"/>
                  <a:endParaRPr lang="el-GR" sz="1400">
                    <a:latin typeface="Times New Roman" pitchFamily="18" charset="0"/>
                  </a:endParaRPr>
                </a:p>
              </p:txBody>
            </p:sp>
            <p:sp>
              <p:nvSpPr>
                <p:cNvPr id="361500" name="Rectangle 28"/>
                <p:cNvSpPr>
                  <a:spLocks noChangeArrowheads="1"/>
                </p:cNvSpPr>
                <p:nvPr/>
              </p:nvSpPr>
              <p:spPr bwMode="auto">
                <a:xfrm>
                  <a:off x="1790" y="1209"/>
                  <a:ext cx="179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l-GR"/>
                </a:p>
              </p:txBody>
            </p:sp>
          </p:grpSp>
          <p:grpSp>
            <p:nvGrpSpPr>
              <p:cNvPr id="361501" name="Group 29"/>
              <p:cNvGrpSpPr>
                <a:grpSpLocks/>
              </p:cNvGrpSpPr>
              <p:nvPr/>
            </p:nvGrpSpPr>
            <p:grpSpPr bwMode="auto">
              <a:xfrm>
                <a:off x="0" y="1612"/>
                <a:ext cx="1790" cy="403"/>
                <a:chOff x="0" y="1612"/>
                <a:chExt cx="1790" cy="403"/>
              </a:xfrm>
            </p:grpSpPr>
            <p:sp>
              <p:nvSpPr>
                <p:cNvPr id="361502" name="Rectangle 30"/>
                <p:cNvSpPr>
                  <a:spLocks noChangeArrowheads="1"/>
                </p:cNvSpPr>
                <p:nvPr/>
              </p:nvSpPr>
              <p:spPr bwMode="auto">
                <a:xfrm>
                  <a:off x="43" y="1612"/>
                  <a:ext cx="17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sz="1400">
                      <a:cs typeface="Arial" charset="0"/>
                    </a:rPr>
                    <a:t>              </a:t>
                  </a:r>
                  <a:r>
                    <a:rPr lang="el-GR" sz="1400"/>
                    <a:t>ΚΑΤΩ ΑΚΡΑ</a:t>
                  </a:r>
                  <a:endParaRPr lang="el-GR" sz="1400">
                    <a:latin typeface="Times New Roman" pitchFamily="18" charset="0"/>
                  </a:endParaRPr>
                </a:p>
                <a:p>
                  <a:pPr algn="just" eaLnBrk="0" hangingPunct="0"/>
                  <a:endParaRPr lang="el-GR" sz="1400">
                    <a:latin typeface="Times New Roman" pitchFamily="18" charset="0"/>
                  </a:endParaRPr>
                </a:p>
              </p:txBody>
            </p:sp>
            <p:sp>
              <p:nvSpPr>
                <p:cNvPr id="361503" name="Rectangle 31"/>
                <p:cNvSpPr>
                  <a:spLocks noChangeArrowheads="1"/>
                </p:cNvSpPr>
                <p:nvPr/>
              </p:nvSpPr>
              <p:spPr bwMode="auto">
                <a:xfrm>
                  <a:off x="0" y="1612"/>
                  <a:ext cx="179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l-GR"/>
                </a:p>
              </p:txBody>
            </p:sp>
          </p:grpSp>
          <p:grpSp>
            <p:nvGrpSpPr>
              <p:cNvPr id="361504" name="Group 32"/>
              <p:cNvGrpSpPr>
                <a:grpSpLocks/>
              </p:cNvGrpSpPr>
              <p:nvPr/>
            </p:nvGrpSpPr>
            <p:grpSpPr bwMode="auto">
              <a:xfrm>
                <a:off x="1790" y="1612"/>
                <a:ext cx="1790" cy="403"/>
                <a:chOff x="1790" y="1612"/>
                <a:chExt cx="1790" cy="403"/>
              </a:xfrm>
            </p:grpSpPr>
            <p:sp>
              <p:nvSpPr>
                <p:cNvPr id="361505" name="Rectangle 33"/>
                <p:cNvSpPr>
                  <a:spLocks noChangeArrowheads="1"/>
                </p:cNvSpPr>
                <p:nvPr/>
              </p:nvSpPr>
              <p:spPr bwMode="auto">
                <a:xfrm>
                  <a:off x="1833" y="1612"/>
                  <a:ext cx="17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sz="1400">
                      <a:cs typeface="Arial" charset="0"/>
                    </a:rPr>
                    <a:t>    4-</a:t>
                  </a:r>
                  <a:r>
                    <a:rPr lang="en-US" sz="1400">
                      <a:cs typeface="Arial" charset="0"/>
                    </a:rPr>
                    <a:t>7</a:t>
                  </a:r>
                  <a:r>
                    <a:rPr lang="el-GR" sz="1400">
                      <a:cs typeface="Arial" charset="0"/>
                    </a:rPr>
                    <a:t> εβδομάδες</a:t>
                  </a:r>
                  <a:endParaRPr lang="el-GR" sz="14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just" eaLnBrk="0" hangingPunct="0"/>
                  <a:endParaRPr lang="el-GR" sz="1400">
                    <a:latin typeface="Times New Roman" pitchFamily="18" charset="0"/>
                  </a:endParaRPr>
                </a:p>
              </p:txBody>
            </p:sp>
            <p:sp>
              <p:nvSpPr>
                <p:cNvPr id="361506" name="Rectangle 34"/>
                <p:cNvSpPr>
                  <a:spLocks noChangeArrowheads="1"/>
                </p:cNvSpPr>
                <p:nvPr/>
              </p:nvSpPr>
              <p:spPr bwMode="auto">
                <a:xfrm>
                  <a:off x="1790" y="1612"/>
                  <a:ext cx="179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l-GR"/>
                </a:p>
              </p:txBody>
            </p:sp>
          </p:grpSp>
          <p:grpSp>
            <p:nvGrpSpPr>
              <p:cNvPr id="361507" name="Group 35"/>
              <p:cNvGrpSpPr>
                <a:grpSpLocks/>
              </p:cNvGrpSpPr>
              <p:nvPr/>
            </p:nvGrpSpPr>
            <p:grpSpPr bwMode="auto">
              <a:xfrm>
                <a:off x="0" y="2015"/>
                <a:ext cx="1790" cy="403"/>
                <a:chOff x="0" y="2015"/>
                <a:chExt cx="1790" cy="403"/>
              </a:xfrm>
            </p:grpSpPr>
            <p:sp>
              <p:nvSpPr>
                <p:cNvPr id="361508" name="Rectangle 36"/>
                <p:cNvSpPr>
                  <a:spLocks noChangeArrowheads="1"/>
                </p:cNvSpPr>
                <p:nvPr/>
              </p:nvSpPr>
              <p:spPr bwMode="auto">
                <a:xfrm>
                  <a:off x="43" y="2015"/>
                  <a:ext cx="17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sz="1400">
                      <a:cs typeface="Arial" charset="0"/>
                    </a:rPr>
                    <a:t>              </a:t>
                  </a:r>
                  <a:r>
                    <a:rPr lang="el-GR" sz="1400"/>
                    <a:t>ΟΦΘΑΛΜΟΙ</a:t>
                  </a:r>
                  <a:endParaRPr lang="el-GR" sz="1400">
                    <a:latin typeface="Times New Roman" pitchFamily="18" charset="0"/>
                  </a:endParaRPr>
                </a:p>
                <a:p>
                  <a:pPr algn="just" eaLnBrk="0" hangingPunct="0"/>
                  <a:endParaRPr lang="el-GR" sz="1400">
                    <a:latin typeface="Times New Roman" pitchFamily="18" charset="0"/>
                  </a:endParaRPr>
                </a:p>
              </p:txBody>
            </p:sp>
            <p:sp>
              <p:nvSpPr>
                <p:cNvPr id="361509" name="Rectangle 37"/>
                <p:cNvSpPr>
                  <a:spLocks noChangeArrowheads="1"/>
                </p:cNvSpPr>
                <p:nvPr/>
              </p:nvSpPr>
              <p:spPr bwMode="auto">
                <a:xfrm>
                  <a:off x="0" y="2015"/>
                  <a:ext cx="179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l-GR"/>
                </a:p>
              </p:txBody>
            </p:sp>
          </p:grpSp>
          <p:grpSp>
            <p:nvGrpSpPr>
              <p:cNvPr id="361510" name="Group 38"/>
              <p:cNvGrpSpPr>
                <a:grpSpLocks/>
              </p:cNvGrpSpPr>
              <p:nvPr/>
            </p:nvGrpSpPr>
            <p:grpSpPr bwMode="auto">
              <a:xfrm>
                <a:off x="1790" y="2015"/>
                <a:ext cx="1790" cy="403"/>
                <a:chOff x="1790" y="2015"/>
                <a:chExt cx="1790" cy="403"/>
              </a:xfrm>
            </p:grpSpPr>
            <p:sp>
              <p:nvSpPr>
                <p:cNvPr id="361511" name="Rectangle 39"/>
                <p:cNvSpPr>
                  <a:spLocks noChangeArrowheads="1"/>
                </p:cNvSpPr>
                <p:nvPr/>
              </p:nvSpPr>
              <p:spPr bwMode="auto">
                <a:xfrm>
                  <a:off x="1833" y="2015"/>
                  <a:ext cx="17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sz="1400">
                      <a:cs typeface="Arial" charset="0"/>
                    </a:rPr>
                    <a:t>    4-</a:t>
                  </a:r>
                  <a:r>
                    <a:rPr lang="en-US" sz="1400">
                      <a:cs typeface="Arial" charset="0"/>
                    </a:rPr>
                    <a:t>8</a:t>
                  </a:r>
                  <a:r>
                    <a:rPr lang="el-GR" sz="1400">
                      <a:cs typeface="Arial" charset="0"/>
                    </a:rPr>
                    <a:t> εβδομάδες</a:t>
                  </a:r>
                  <a:endParaRPr lang="el-GR" sz="14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just" eaLnBrk="0" hangingPunct="0"/>
                  <a:endParaRPr lang="el-GR" sz="1400">
                    <a:latin typeface="Times New Roman" pitchFamily="18" charset="0"/>
                  </a:endParaRPr>
                </a:p>
              </p:txBody>
            </p:sp>
            <p:sp>
              <p:nvSpPr>
                <p:cNvPr id="361512" name="Rectangle 40"/>
                <p:cNvSpPr>
                  <a:spLocks noChangeArrowheads="1"/>
                </p:cNvSpPr>
                <p:nvPr/>
              </p:nvSpPr>
              <p:spPr bwMode="auto">
                <a:xfrm>
                  <a:off x="1790" y="2015"/>
                  <a:ext cx="179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l-GR"/>
                </a:p>
              </p:txBody>
            </p:sp>
          </p:grpSp>
          <p:grpSp>
            <p:nvGrpSpPr>
              <p:cNvPr id="361513" name="Group 41"/>
              <p:cNvGrpSpPr>
                <a:grpSpLocks/>
              </p:cNvGrpSpPr>
              <p:nvPr/>
            </p:nvGrpSpPr>
            <p:grpSpPr bwMode="auto">
              <a:xfrm>
                <a:off x="0" y="2418"/>
                <a:ext cx="1790" cy="403"/>
                <a:chOff x="0" y="2418"/>
                <a:chExt cx="1790" cy="403"/>
              </a:xfrm>
            </p:grpSpPr>
            <p:sp>
              <p:nvSpPr>
                <p:cNvPr id="361514" name="Rectangle 42"/>
                <p:cNvSpPr>
                  <a:spLocks noChangeArrowheads="1"/>
                </p:cNvSpPr>
                <p:nvPr/>
              </p:nvSpPr>
              <p:spPr bwMode="auto">
                <a:xfrm>
                  <a:off x="43" y="2418"/>
                  <a:ext cx="17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sz="1400">
                      <a:cs typeface="Arial" charset="0"/>
                    </a:rPr>
                    <a:t>                 </a:t>
                  </a:r>
                  <a:r>
                    <a:rPr lang="el-GR" sz="1400"/>
                    <a:t>ΩΤΑ</a:t>
                  </a:r>
                  <a:endParaRPr lang="el-GR" sz="1400">
                    <a:latin typeface="Times New Roman" pitchFamily="18" charset="0"/>
                  </a:endParaRPr>
                </a:p>
                <a:p>
                  <a:pPr algn="just" eaLnBrk="0" hangingPunct="0"/>
                  <a:endParaRPr lang="el-GR" sz="1400">
                    <a:latin typeface="Times New Roman" pitchFamily="18" charset="0"/>
                  </a:endParaRPr>
                </a:p>
              </p:txBody>
            </p:sp>
            <p:sp>
              <p:nvSpPr>
                <p:cNvPr id="361515" name="Rectangle 43"/>
                <p:cNvSpPr>
                  <a:spLocks noChangeArrowheads="1"/>
                </p:cNvSpPr>
                <p:nvPr/>
              </p:nvSpPr>
              <p:spPr bwMode="auto">
                <a:xfrm>
                  <a:off x="0" y="2418"/>
                  <a:ext cx="179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l-GR"/>
                </a:p>
              </p:txBody>
            </p:sp>
          </p:grpSp>
          <p:grpSp>
            <p:nvGrpSpPr>
              <p:cNvPr id="361516" name="Group 44"/>
              <p:cNvGrpSpPr>
                <a:grpSpLocks/>
              </p:cNvGrpSpPr>
              <p:nvPr/>
            </p:nvGrpSpPr>
            <p:grpSpPr bwMode="auto">
              <a:xfrm>
                <a:off x="1790" y="2418"/>
                <a:ext cx="1790" cy="403"/>
                <a:chOff x="1790" y="2418"/>
                <a:chExt cx="1790" cy="403"/>
              </a:xfrm>
            </p:grpSpPr>
            <p:sp>
              <p:nvSpPr>
                <p:cNvPr id="361517" name="Rectangle 45"/>
                <p:cNvSpPr>
                  <a:spLocks noChangeArrowheads="1"/>
                </p:cNvSpPr>
                <p:nvPr/>
              </p:nvSpPr>
              <p:spPr bwMode="auto">
                <a:xfrm>
                  <a:off x="1833" y="2418"/>
                  <a:ext cx="17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sz="1400">
                      <a:cs typeface="Arial" charset="0"/>
                    </a:rPr>
                    <a:t>    </a:t>
                  </a:r>
                  <a:r>
                    <a:rPr lang="el-GR" sz="1400"/>
                    <a:t>4</a:t>
                  </a:r>
                  <a:r>
                    <a:rPr lang="el-GR" sz="1400">
                      <a:cs typeface="Arial" charset="0"/>
                    </a:rPr>
                    <a:t>-</a:t>
                  </a:r>
                  <a:r>
                    <a:rPr lang="el-GR" sz="1400"/>
                    <a:t>9</a:t>
                  </a:r>
                  <a:r>
                    <a:rPr lang="el-GR" sz="1400">
                      <a:cs typeface="Arial" charset="0"/>
                    </a:rPr>
                    <a:t> εβδομάδες</a:t>
                  </a:r>
                  <a:endParaRPr lang="el-GR" sz="14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just" eaLnBrk="0" hangingPunct="0"/>
                  <a:endParaRPr lang="el-GR" sz="1400">
                    <a:latin typeface="Times New Roman" pitchFamily="18" charset="0"/>
                  </a:endParaRPr>
                </a:p>
              </p:txBody>
            </p:sp>
            <p:sp>
              <p:nvSpPr>
                <p:cNvPr id="361518" name="Rectangle 46"/>
                <p:cNvSpPr>
                  <a:spLocks noChangeArrowheads="1"/>
                </p:cNvSpPr>
                <p:nvPr/>
              </p:nvSpPr>
              <p:spPr bwMode="auto">
                <a:xfrm>
                  <a:off x="1790" y="2418"/>
                  <a:ext cx="179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l-GR"/>
                </a:p>
              </p:txBody>
            </p:sp>
          </p:grpSp>
          <p:grpSp>
            <p:nvGrpSpPr>
              <p:cNvPr id="361519" name="Group 47"/>
              <p:cNvGrpSpPr>
                <a:grpSpLocks/>
              </p:cNvGrpSpPr>
              <p:nvPr/>
            </p:nvGrpSpPr>
            <p:grpSpPr bwMode="auto">
              <a:xfrm>
                <a:off x="0" y="2821"/>
                <a:ext cx="1790" cy="403"/>
                <a:chOff x="0" y="2821"/>
                <a:chExt cx="1790" cy="403"/>
              </a:xfrm>
            </p:grpSpPr>
            <p:sp>
              <p:nvSpPr>
                <p:cNvPr id="361520" name="Rectangle 48"/>
                <p:cNvSpPr>
                  <a:spLocks noChangeArrowheads="1"/>
                </p:cNvSpPr>
                <p:nvPr/>
              </p:nvSpPr>
              <p:spPr bwMode="auto">
                <a:xfrm>
                  <a:off x="43" y="2821"/>
                  <a:ext cx="17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sz="1400">
                      <a:cs typeface="Arial" charset="0"/>
                    </a:rPr>
                    <a:t>       </a:t>
                  </a:r>
                  <a:r>
                    <a:rPr lang="el-GR" sz="1400"/>
                    <a:t>        ΔΟΝΤΙΑ</a:t>
                  </a:r>
                  <a:endParaRPr lang="el-GR" sz="1400">
                    <a:latin typeface="Times New Roman" pitchFamily="18" charset="0"/>
                  </a:endParaRPr>
                </a:p>
                <a:p>
                  <a:pPr algn="just" eaLnBrk="0" hangingPunct="0"/>
                  <a:endParaRPr lang="el-GR" sz="1400">
                    <a:latin typeface="Times New Roman" pitchFamily="18" charset="0"/>
                  </a:endParaRPr>
                </a:p>
              </p:txBody>
            </p:sp>
            <p:sp>
              <p:nvSpPr>
                <p:cNvPr id="361521" name="Rectangle 49"/>
                <p:cNvSpPr>
                  <a:spLocks noChangeArrowheads="1"/>
                </p:cNvSpPr>
                <p:nvPr/>
              </p:nvSpPr>
              <p:spPr bwMode="auto">
                <a:xfrm>
                  <a:off x="0" y="2821"/>
                  <a:ext cx="179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l-GR"/>
                </a:p>
              </p:txBody>
            </p:sp>
          </p:grpSp>
          <p:grpSp>
            <p:nvGrpSpPr>
              <p:cNvPr id="361522" name="Group 50"/>
              <p:cNvGrpSpPr>
                <a:grpSpLocks/>
              </p:cNvGrpSpPr>
              <p:nvPr/>
            </p:nvGrpSpPr>
            <p:grpSpPr bwMode="auto">
              <a:xfrm>
                <a:off x="1790" y="2821"/>
                <a:ext cx="1790" cy="403"/>
                <a:chOff x="1790" y="2821"/>
                <a:chExt cx="1790" cy="403"/>
              </a:xfrm>
            </p:grpSpPr>
            <p:sp>
              <p:nvSpPr>
                <p:cNvPr id="361523" name="Rectangle 51"/>
                <p:cNvSpPr>
                  <a:spLocks noChangeArrowheads="1"/>
                </p:cNvSpPr>
                <p:nvPr/>
              </p:nvSpPr>
              <p:spPr bwMode="auto">
                <a:xfrm>
                  <a:off x="1833" y="2821"/>
                  <a:ext cx="17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sz="1400">
                      <a:cs typeface="Arial" charset="0"/>
                    </a:rPr>
                    <a:t>    </a:t>
                  </a:r>
                  <a:r>
                    <a:rPr lang="el-GR" sz="1400"/>
                    <a:t>6</a:t>
                  </a:r>
                  <a:r>
                    <a:rPr lang="el-GR" sz="1400">
                      <a:cs typeface="Arial" charset="0"/>
                    </a:rPr>
                    <a:t>-</a:t>
                  </a:r>
                  <a:r>
                    <a:rPr lang="el-GR" sz="1400"/>
                    <a:t>8</a:t>
                  </a:r>
                  <a:r>
                    <a:rPr lang="el-GR" sz="1400">
                      <a:cs typeface="Arial" charset="0"/>
                    </a:rPr>
                    <a:t> εβδομάδες</a:t>
                  </a:r>
                  <a:endParaRPr lang="el-GR" sz="14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just" eaLnBrk="0" hangingPunct="0"/>
                  <a:endParaRPr lang="el-GR" sz="1400">
                    <a:latin typeface="Times New Roman" pitchFamily="18" charset="0"/>
                  </a:endParaRPr>
                </a:p>
              </p:txBody>
            </p:sp>
            <p:sp>
              <p:nvSpPr>
                <p:cNvPr id="361524" name="Rectangle 52"/>
                <p:cNvSpPr>
                  <a:spLocks noChangeArrowheads="1"/>
                </p:cNvSpPr>
                <p:nvPr/>
              </p:nvSpPr>
              <p:spPr bwMode="auto">
                <a:xfrm>
                  <a:off x="1790" y="2821"/>
                  <a:ext cx="179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l-GR"/>
                </a:p>
              </p:txBody>
            </p:sp>
          </p:grpSp>
          <p:grpSp>
            <p:nvGrpSpPr>
              <p:cNvPr id="361525" name="Group 53"/>
              <p:cNvGrpSpPr>
                <a:grpSpLocks/>
              </p:cNvGrpSpPr>
              <p:nvPr/>
            </p:nvGrpSpPr>
            <p:grpSpPr bwMode="auto">
              <a:xfrm>
                <a:off x="0" y="3224"/>
                <a:ext cx="1790" cy="403"/>
                <a:chOff x="0" y="3224"/>
                <a:chExt cx="1790" cy="403"/>
              </a:xfrm>
            </p:grpSpPr>
            <p:sp>
              <p:nvSpPr>
                <p:cNvPr id="361526" name="Rectangle 54"/>
                <p:cNvSpPr>
                  <a:spLocks noChangeArrowheads="1"/>
                </p:cNvSpPr>
                <p:nvPr/>
              </p:nvSpPr>
              <p:spPr bwMode="auto">
                <a:xfrm>
                  <a:off x="43" y="3224"/>
                  <a:ext cx="17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sz="1400"/>
                    <a:t>      ΣΤΟΜΑΤΙΚΗ ΚΟΙΛΟΤΗΤΑ</a:t>
                  </a:r>
                  <a:endParaRPr lang="el-GR" sz="1400">
                    <a:latin typeface="Times New Roman" pitchFamily="18" charset="0"/>
                  </a:endParaRPr>
                </a:p>
                <a:p>
                  <a:pPr algn="just" eaLnBrk="0" hangingPunct="0"/>
                  <a:endParaRPr lang="el-GR" sz="1400">
                    <a:latin typeface="Times New Roman" pitchFamily="18" charset="0"/>
                  </a:endParaRPr>
                </a:p>
              </p:txBody>
            </p:sp>
            <p:sp>
              <p:nvSpPr>
                <p:cNvPr id="361527" name="Rectangle 55"/>
                <p:cNvSpPr>
                  <a:spLocks noChangeArrowheads="1"/>
                </p:cNvSpPr>
                <p:nvPr/>
              </p:nvSpPr>
              <p:spPr bwMode="auto">
                <a:xfrm>
                  <a:off x="0" y="3224"/>
                  <a:ext cx="179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l-GR"/>
                </a:p>
              </p:txBody>
            </p:sp>
          </p:grpSp>
          <p:grpSp>
            <p:nvGrpSpPr>
              <p:cNvPr id="361528" name="Group 56"/>
              <p:cNvGrpSpPr>
                <a:grpSpLocks/>
              </p:cNvGrpSpPr>
              <p:nvPr/>
            </p:nvGrpSpPr>
            <p:grpSpPr bwMode="auto">
              <a:xfrm>
                <a:off x="1790" y="3224"/>
                <a:ext cx="1790" cy="403"/>
                <a:chOff x="1790" y="3224"/>
                <a:chExt cx="1790" cy="403"/>
              </a:xfrm>
            </p:grpSpPr>
            <p:sp>
              <p:nvSpPr>
                <p:cNvPr id="361529" name="Rectangle 57"/>
                <p:cNvSpPr>
                  <a:spLocks noChangeArrowheads="1"/>
                </p:cNvSpPr>
                <p:nvPr/>
              </p:nvSpPr>
              <p:spPr bwMode="auto">
                <a:xfrm>
                  <a:off x="1833" y="3224"/>
                  <a:ext cx="17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sz="1400">
                      <a:cs typeface="Arial" charset="0"/>
                    </a:rPr>
                    <a:t>    </a:t>
                  </a:r>
                  <a:r>
                    <a:rPr lang="el-GR" sz="1400"/>
                    <a:t>6</a:t>
                  </a:r>
                  <a:r>
                    <a:rPr lang="el-GR" sz="1400">
                      <a:cs typeface="Arial" charset="0"/>
                    </a:rPr>
                    <a:t>-9 εβδομάδες</a:t>
                  </a:r>
                  <a:endParaRPr lang="el-GR" sz="14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just" eaLnBrk="0" hangingPunct="0"/>
                  <a:endParaRPr lang="el-GR" sz="1400">
                    <a:latin typeface="Times New Roman" pitchFamily="18" charset="0"/>
                  </a:endParaRPr>
                </a:p>
              </p:txBody>
            </p:sp>
            <p:sp>
              <p:nvSpPr>
                <p:cNvPr id="361530" name="Rectangle 58"/>
                <p:cNvSpPr>
                  <a:spLocks noChangeArrowheads="1"/>
                </p:cNvSpPr>
                <p:nvPr/>
              </p:nvSpPr>
              <p:spPr bwMode="auto">
                <a:xfrm>
                  <a:off x="1790" y="3224"/>
                  <a:ext cx="179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l-GR"/>
                </a:p>
              </p:txBody>
            </p:sp>
          </p:grpSp>
          <p:grpSp>
            <p:nvGrpSpPr>
              <p:cNvPr id="361531" name="Group 59"/>
              <p:cNvGrpSpPr>
                <a:grpSpLocks/>
              </p:cNvGrpSpPr>
              <p:nvPr/>
            </p:nvGrpSpPr>
            <p:grpSpPr bwMode="auto">
              <a:xfrm>
                <a:off x="0" y="3627"/>
                <a:ext cx="1790" cy="403"/>
                <a:chOff x="0" y="3627"/>
                <a:chExt cx="1790" cy="403"/>
              </a:xfrm>
            </p:grpSpPr>
            <p:sp>
              <p:nvSpPr>
                <p:cNvPr id="361532" name="Rectangle 60"/>
                <p:cNvSpPr>
                  <a:spLocks noChangeArrowheads="1"/>
                </p:cNvSpPr>
                <p:nvPr/>
              </p:nvSpPr>
              <p:spPr bwMode="auto">
                <a:xfrm>
                  <a:off x="43" y="3627"/>
                  <a:ext cx="17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sz="1400">
                      <a:cs typeface="Arial" charset="0"/>
                    </a:rPr>
                    <a:t>      </a:t>
                  </a:r>
                  <a:r>
                    <a:rPr lang="el-GR" sz="1400"/>
                    <a:t>ΕΞΩ ΓΕΝΝΗΤΙΚΑ ΟΡΓΑΝΑ</a:t>
                  </a:r>
                  <a:endParaRPr lang="el-GR" sz="1400">
                    <a:latin typeface="Times New Roman" pitchFamily="18" charset="0"/>
                  </a:endParaRPr>
                </a:p>
                <a:p>
                  <a:pPr algn="just" eaLnBrk="0" hangingPunct="0"/>
                  <a:endParaRPr lang="el-GR" sz="1400">
                    <a:latin typeface="Times New Roman" pitchFamily="18" charset="0"/>
                  </a:endParaRPr>
                </a:p>
              </p:txBody>
            </p:sp>
            <p:sp>
              <p:nvSpPr>
                <p:cNvPr id="361533" name="Rectangle 61"/>
                <p:cNvSpPr>
                  <a:spLocks noChangeArrowheads="1"/>
                </p:cNvSpPr>
                <p:nvPr/>
              </p:nvSpPr>
              <p:spPr bwMode="auto">
                <a:xfrm>
                  <a:off x="0" y="3627"/>
                  <a:ext cx="179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l-GR"/>
                </a:p>
              </p:txBody>
            </p:sp>
          </p:grpSp>
          <p:grpSp>
            <p:nvGrpSpPr>
              <p:cNvPr id="361534" name="Group 62"/>
              <p:cNvGrpSpPr>
                <a:grpSpLocks/>
              </p:cNvGrpSpPr>
              <p:nvPr/>
            </p:nvGrpSpPr>
            <p:grpSpPr bwMode="auto">
              <a:xfrm>
                <a:off x="1790" y="3627"/>
                <a:ext cx="1790" cy="403"/>
                <a:chOff x="1790" y="3627"/>
                <a:chExt cx="1790" cy="403"/>
              </a:xfrm>
            </p:grpSpPr>
            <p:sp>
              <p:nvSpPr>
                <p:cNvPr id="361535" name="Rectangle 63"/>
                <p:cNvSpPr>
                  <a:spLocks noChangeArrowheads="1"/>
                </p:cNvSpPr>
                <p:nvPr/>
              </p:nvSpPr>
              <p:spPr bwMode="auto">
                <a:xfrm>
                  <a:off x="1833" y="3627"/>
                  <a:ext cx="17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sz="1400">
                      <a:cs typeface="Arial" charset="0"/>
                    </a:rPr>
                    <a:t>    </a:t>
                  </a:r>
                  <a:r>
                    <a:rPr lang="el-GR" sz="1400"/>
                    <a:t>7</a:t>
                  </a:r>
                  <a:r>
                    <a:rPr lang="el-GR" sz="1400">
                      <a:cs typeface="Arial" charset="0"/>
                    </a:rPr>
                    <a:t>-9 εβδομάδες</a:t>
                  </a:r>
                  <a:endParaRPr lang="el-GR" sz="14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just" eaLnBrk="0" hangingPunct="0"/>
                  <a:endParaRPr lang="el-GR" sz="1400">
                    <a:latin typeface="Times New Roman" pitchFamily="18" charset="0"/>
                  </a:endParaRPr>
                </a:p>
              </p:txBody>
            </p:sp>
            <p:sp>
              <p:nvSpPr>
                <p:cNvPr id="361536" name="Rectangle 64"/>
                <p:cNvSpPr>
                  <a:spLocks noChangeArrowheads="1"/>
                </p:cNvSpPr>
                <p:nvPr/>
              </p:nvSpPr>
              <p:spPr bwMode="auto">
                <a:xfrm>
                  <a:off x="1790" y="3627"/>
                  <a:ext cx="179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l-GR"/>
                </a:p>
              </p:txBody>
            </p:sp>
          </p:grpSp>
        </p:grpSp>
        <p:sp>
          <p:nvSpPr>
            <p:cNvPr id="361537" name="Rectangle 65"/>
            <p:cNvSpPr>
              <a:spLocks noChangeArrowheads="1"/>
            </p:cNvSpPr>
            <p:nvPr/>
          </p:nvSpPr>
          <p:spPr bwMode="auto">
            <a:xfrm>
              <a:off x="-3" y="-3"/>
              <a:ext cx="3586" cy="4036"/>
            </a:xfrm>
            <a:prstGeom prst="rect">
              <a:avLst/>
            </a:prstGeom>
            <a:noFill/>
            <a:ln w="11112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265040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Δίδυμα ΔΙΖΥΓΩΤΙΚΑ</a:t>
            </a: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24088"/>
            <a:ext cx="8077200" cy="314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5877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Μονοζυγωτικά</a:t>
            </a:r>
            <a:r>
              <a:rPr lang="el-GR" dirty="0" smtClean="0"/>
              <a:t> Δίδυμα</a:t>
            </a:r>
            <a:endParaRPr lang="el-G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2395538"/>
            <a:ext cx="64389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0965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Μονοζυγωτικά</a:t>
            </a:r>
            <a:r>
              <a:rPr lang="el-GR" dirty="0" smtClean="0"/>
              <a:t> δίδυμα- Η φυσική κλωνοποίηση</a:t>
            </a:r>
            <a:endParaRPr lang="el-G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19363"/>
            <a:ext cx="64008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2101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Σε ποιες περιπτώσεις τα δίδυμα μοιράζονται τον ίδιο αμνιακό σάκο;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134906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ΤΟΚΕΤΟΣ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874" y="260648"/>
            <a:ext cx="3434583" cy="619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626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Μωρο</a:t>
            </a:r>
            <a:r>
              <a:rPr lang="el-GR" dirty="0" smtClean="0"/>
              <a:t> !</a:t>
            </a:r>
            <a:endParaRPr lang="el-GR" dirty="0"/>
          </a:p>
        </p:txBody>
      </p:sp>
      <p:pic>
        <p:nvPicPr>
          <p:cNvPr id="3074" name="Picture 2" descr="http://www.mynewbaby.gr/img/content/katsaras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2953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Όλα τα μωρά γεννιούνται;</a:t>
            </a:r>
            <a:br>
              <a:rPr lang="el-GR" dirty="0" smtClean="0"/>
            </a:br>
            <a:r>
              <a:rPr lang="el-GR" dirty="0" smtClean="0"/>
              <a:t>Γιατί λέτε να συμβαίνει αυτό;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630172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Ποιες είναι οι προϋποθέσεις για τη δημιουργία ενός νέου ανθρώπου;</a:t>
            </a:r>
            <a:endParaRPr lang="el-GR" dirty="0"/>
          </a:p>
        </p:txBody>
      </p:sp>
      <p:sp>
        <p:nvSpPr>
          <p:cNvPr id="3" name="Έλλειψη 2"/>
          <p:cNvSpPr/>
          <p:nvPr/>
        </p:nvSpPr>
        <p:spPr>
          <a:xfrm>
            <a:off x="1259632" y="1772816"/>
            <a:ext cx="6120680" cy="2232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Πείτε τις απόψεις σας !</a:t>
            </a:r>
            <a:endParaRPr lang="el-GR" dirty="0"/>
          </a:p>
        </p:txBody>
      </p:sp>
      <p:sp>
        <p:nvSpPr>
          <p:cNvPr id="4" name="Στρογγυλεμένο ορθογώνιο 3"/>
          <p:cNvSpPr/>
          <p:nvPr/>
        </p:nvSpPr>
        <p:spPr>
          <a:xfrm>
            <a:off x="2555776" y="5517232"/>
            <a:ext cx="4176464" cy="11521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ΟΙΚΟΓΕΝΕΙΑΚΟΣ ΠΡΟΓΡΑΜΜΑΤΙΣΜΟΣ</a:t>
            </a:r>
            <a:endParaRPr lang="el-GR" dirty="0"/>
          </a:p>
        </p:txBody>
      </p:sp>
      <p:sp>
        <p:nvSpPr>
          <p:cNvPr id="5" name="Βέλος προς τα κάτω 4"/>
          <p:cNvSpPr/>
          <p:nvPr/>
        </p:nvSpPr>
        <p:spPr>
          <a:xfrm>
            <a:off x="4247964" y="4221088"/>
            <a:ext cx="792088" cy="86409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0356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Ωοθήκη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l-GR" dirty="0" smtClean="0"/>
              <a:t>Υπάρχουν ΔΥΟ</a:t>
            </a:r>
          </a:p>
          <a:p>
            <a:pPr algn="ctr"/>
            <a:r>
              <a:rPr lang="el-GR" dirty="0" smtClean="0"/>
              <a:t>Είναι χαμηλά στην κοιλιά</a:t>
            </a:r>
          </a:p>
          <a:p>
            <a:pPr algn="ctr"/>
            <a:r>
              <a:rPr lang="el-GR" dirty="0" smtClean="0"/>
              <a:t>Παράγουν ένα ωάριο, περίπου  μια φορά τον μήνα το οποίο απελευθερώνεται στη σάλπιγγα</a:t>
            </a:r>
          </a:p>
          <a:p>
            <a:pPr algn="ctr"/>
            <a:r>
              <a:rPr lang="el-GR" dirty="0" smtClean="0"/>
              <a:t>Παράγουν γυναικείες ορμόνες ΟΙΣΤΡΟΓΟΝΑ &amp; ΠΡΟΓΕΣΤΕΡΟΝΗ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374620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ΕΡΩΤΗΣΕΙΣ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75594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056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96952"/>
            <a:ext cx="66770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382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ιμένου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ΣΕΞΟΥΑΛΙΚΩΣ ΜΕΤΑΔΙΔΟΜΕΝΑ ΝΟΣΗΜΑΤΑ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761252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eade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5786438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4" descr="http://www.tthhivclinic.com/fig_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57188"/>
            <a:ext cx="4071937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6" descr="http://tbn0.google.com/images?q=tbn:KJ-Tb6SaSJlW4M:http://graphics8.nytimes.com/images/2008/08/07/world/07mexico_600a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4500563"/>
            <a:ext cx="290830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41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0"/>
            <a:ext cx="7724775" cy="721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2465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833563"/>
            <a:ext cx="771525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3421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-1"/>
            <a:ext cx="7962900" cy="666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9449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257300"/>
            <a:ext cx="7934325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2607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ιμένου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ΦΡΟΝΤΙΔΑ ΤΟΥ ΑΝΑΠΑΡΑΓΩΓΙΚΟΥ ΣΥΣΤΗΜΑΤΟΣ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844705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ΘΕΩΡΕΙΤΕ ΤΟΥΣ ΕΑΥΤΟΥΣ ΣΑΣ ΠΛΗΡΩΣ ΕΝΗΜΕΡΩΜΕΝΟΥΝ ΓΙΑ ΤΗΝ ΦΡΟΝΤΙΔΑ ΤΟΥ ΑΝΑΠΑΡΑΓΩΓΙΚΟΥ ΣΥΣΤΗΜΑΤΟΣ ;</a:t>
            </a:r>
            <a:endParaRPr lang="el-GR" dirty="0"/>
          </a:p>
        </p:txBody>
      </p:sp>
      <p:sp>
        <p:nvSpPr>
          <p:cNvPr id="3" name="Έλλειψη 2"/>
          <p:cNvSpPr/>
          <p:nvPr/>
        </p:nvSpPr>
        <p:spPr>
          <a:xfrm>
            <a:off x="1115616" y="3645024"/>
            <a:ext cx="2592288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ΝΑΙ</a:t>
            </a:r>
            <a:endParaRPr lang="el-GR" dirty="0"/>
          </a:p>
        </p:txBody>
      </p:sp>
      <p:sp>
        <p:nvSpPr>
          <p:cNvPr id="4" name="Έλλειψη 3"/>
          <p:cNvSpPr/>
          <p:nvPr/>
        </p:nvSpPr>
        <p:spPr>
          <a:xfrm>
            <a:off x="4788024" y="3645024"/>
            <a:ext cx="2592288" cy="172819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ΟΧΙ</a:t>
            </a:r>
            <a:endParaRPr lang="el-GR" dirty="0"/>
          </a:p>
        </p:txBody>
      </p:sp>
      <p:sp>
        <p:nvSpPr>
          <p:cNvPr id="5" name="Καμπύλο αριστερό βέλος 4"/>
          <p:cNvSpPr/>
          <p:nvPr/>
        </p:nvSpPr>
        <p:spPr>
          <a:xfrm>
            <a:off x="3707904" y="2276872"/>
            <a:ext cx="360040" cy="1368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6" name="Καμπύλο δεξιό βέλος 5"/>
          <p:cNvSpPr/>
          <p:nvPr/>
        </p:nvSpPr>
        <p:spPr>
          <a:xfrm>
            <a:off x="4499992" y="2276872"/>
            <a:ext cx="288032" cy="12241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47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l-GR" dirty="0" smtClean="0"/>
              <a:t>Κατά τη γέννηση υπάρχουν 1- 2 εκατομμύρια </a:t>
            </a:r>
            <a:r>
              <a:rPr lang="el-GR" dirty="0" err="1" smtClean="0"/>
              <a:t>ωοθηλάκια</a:t>
            </a:r>
            <a:endParaRPr lang="el-GR" dirty="0" smtClean="0"/>
          </a:p>
          <a:p>
            <a:pPr algn="ctr"/>
            <a:endParaRPr lang="el-GR" dirty="0" smtClean="0"/>
          </a:p>
          <a:p>
            <a:pPr algn="ctr"/>
            <a:r>
              <a:rPr lang="el-GR" dirty="0" smtClean="0"/>
              <a:t>Στην εφηβεία όμως έχουν απομείνει περίπου 500.000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6686175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Σε ποιον απευθύνεστε για αυτά που σας απασχολούν;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Παιδίατρο ;</a:t>
            </a:r>
          </a:p>
          <a:p>
            <a:r>
              <a:rPr lang="el-GR" dirty="0" smtClean="0"/>
              <a:t>Παθολόγο;</a:t>
            </a:r>
          </a:p>
          <a:p>
            <a:r>
              <a:rPr lang="el-GR" dirty="0" smtClean="0"/>
              <a:t>Γυναικολόγο;</a:t>
            </a:r>
          </a:p>
          <a:p>
            <a:r>
              <a:rPr lang="el-GR" dirty="0" smtClean="0"/>
              <a:t>Ουρολόγο;</a:t>
            </a:r>
          </a:p>
          <a:p>
            <a:r>
              <a:rPr lang="el-GR" dirty="0" smtClean="0"/>
              <a:t>Γονείς;</a:t>
            </a:r>
          </a:p>
          <a:p>
            <a:r>
              <a:rPr lang="el-GR" dirty="0" smtClean="0"/>
              <a:t>Εγκυκλοπαίδεια;</a:t>
            </a:r>
          </a:p>
          <a:p>
            <a:r>
              <a:rPr lang="el-GR" dirty="0" err="1" smtClean="0"/>
              <a:t>Ιντερνετ</a:t>
            </a:r>
            <a:r>
              <a:rPr lang="el-GR" dirty="0" smtClean="0"/>
              <a:t>;</a:t>
            </a:r>
            <a:r>
              <a:rPr lang="el-GR" dirty="0"/>
              <a:t> </a:t>
            </a:r>
            <a:endParaRPr lang="el-GR" dirty="0" smtClean="0"/>
          </a:p>
          <a:p>
            <a:r>
              <a:rPr lang="el-GR" dirty="0" smtClean="0"/>
              <a:t>Περιοδικό;</a:t>
            </a:r>
          </a:p>
          <a:p>
            <a:r>
              <a:rPr lang="el-GR" dirty="0" smtClean="0"/>
              <a:t>Την πηγή την ελέγχετε κατά πόσο είναι αξιόπιστη;</a:t>
            </a:r>
          </a:p>
        </p:txBody>
      </p:sp>
    </p:spTree>
    <p:extLst>
      <p:ext uri="{BB962C8B-B14F-4D97-AF65-F5344CB8AC3E}">
        <p14:creationId xmlns:p14="http://schemas.microsoft.com/office/powerpoint/2010/main" val="29002257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Αντισύλληψη</a:t>
            </a:r>
            <a:endParaRPr lang="el-GR" dirty="0"/>
          </a:p>
        </p:txBody>
      </p:sp>
      <p:sp>
        <p:nvSpPr>
          <p:cNvPr id="3" name="Έλλειψη 2"/>
          <p:cNvSpPr/>
          <p:nvPr/>
        </p:nvSpPr>
        <p:spPr>
          <a:xfrm>
            <a:off x="611560" y="1916832"/>
            <a:ext cx="2808312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Αντισυλληπτικά χάπια ;</a:t>
            </a:r>
            <a:endParaRPr lang="el-GR" dirty="0"/>
          </a:p>
        </p:txBody>
      </p:sp>
      <p:sp>
        <p:nvSpPr>
          <p:cNvPr id="4" name="Έλλειψη 3"/>
          <p:cNvSpPr/>
          <p:nvPr/>
        </p:nvSpPr>
        <p:spPr>
          <a:xfrm>
            <a:off x="5148064" y="548680"/>
            <a:ext cx="3744416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Χρήση προφυλακτικού;</a:t>
            </a:r>
            <a:endParaRPr lang="el-GR" dirty="0"/>
          </a:p>
        </p:txBody>
      </p:sp>
      <p:sp>
        <p:nvSpPr>
          <p:cNvPr id="5" name="Έλλειψη 4"/>
          <p:cNvSpPr/>
          <p:nvPr/>
        </p:nvSpPr>
        <p:spPr>
          <a:xfrm>
            <a:off x="611560" y="4066608"/>
            <a:ext cx="2952328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Αποχή; </a:t>
            </a:r>
            <a:endParaRPr lang="el-GR" dirty="0"/>
          </a:p>
        </p:txBody>
      </p:sp>
      <p:sp>
        <p:nvSpPr>
          <p:cNvPr id="6" name="Έλλειψη 5"/>
          <p:cNvSpPr/>
          <p:nvPr/>
        </p:nvSpPr>
        <p:spPr>
          <a:xfrm>
            <a:off x="4283968" y="2672916"/>
            <a:ext cx="2736304" cy="1198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Ημερολογιακή μέθοδος;</a:t>
            </a:r>
            <a:endParaRPr lang="el-GR" dirty="0"/>
          </a:p>
        </p:txBody>
      </p:sp>
      <p:sp>
        <p:nvSpPr>
          <p:cNvPr id="7" name="Έλλειψη 6"/>
          <p:cNvSpPr/>
          <p:nvPr/>
        </p:nvSpPr>
        <p:spPr>
          <a:xfrm>
            <a:off x="5148064" y="4678676"/>
            <a:ext cx="2592288" cy="12706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Σπιράλ;</a:t>
            </a:r>
            <a:endParaRPr lang="el-GR" dirty="0"/>
          </a:p>
        </p:txBody>
      </p:sp>
      <p:sp>
        <p:nvSpPr>
          <p:cNvPr id="8" name="Έλλειψη 7"/>
          <p:cNvSpPr/>
          <p:nvPr/>
        </p:nvSpPr>
        <p:spPr>
          <a:xfrm>
            <a:off x="2915816" y="5494920"/>
            <a:ext cx="2232248" cy="908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Διάφραγμα;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440262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Πρόληψη μεταδιδόμενων νοσημάτων</a:t>
            </a:r>
            <a:endParaRPr lang="el-GR" dirty="0"/>
          </a:p>
        </p:txBody>
      </p:sp>
      <p:sp>
        <p:nvSpPr>
          <p:cNvPr id="3" name="Έλλειψη 2"/>
          <p:cNvSpPr/>
          <p:nvPr/>
        </p:nvSpPr>
        <p:spPr>
          <a:xfrm>
            <a:off x="755576" y="1772816"/>
            <a:ext cx="2448272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Αποχή;</a:t>
            </a:r>
            <a:endParaRPr lang="el-GR" dirty="0"/>
          </a:p>
        </p:txBody>
      </p:sp>
      <p:sp>
        <p:nvSpPr>
          <p:cNvPr id="4" name="Έλλειψη 3"/>
          <p:cNvSpPr/>
          <p:nvPr/>
        </p:nvSpPr>
        <p:spPr>
          <a:xfrm>
            <a:off x="4860032" y="1772816"/>
            <a:ext cx="2664296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Χρήση προφυλακτικού;</a:t>
            </a:r>
            <a:endParaRPr lang="el-GR" dirty="0"/>
          </a:p>
        </p:txBody>
      </p:sp>
      <p:sp>
        <p:nvSpPr>
          <p:cNvPr id="5" name="Έλλειψη 4"/>
          <p:cNvSpPr/>
          <p:nvPr/>
        </p:nvSpPr>
        <p:spPr>
          <a:xfrm>
            <a:off x="971600" y="3596177"/>
            <a:ext cx="3888432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Επιλογή κατάλληλου συντρόφου;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3293645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Πρόληψη κληρονομικών / περιβαλλοντικών νοσημάτων</a:t>
            </a:r>
            <a:endParaRPr lang="el-G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700808"/>
            <a:ext cx="7077075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4282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Υπογονιμότητα</a:t>
            </a:r>
            <a:endParaRPr lang="el-G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3700977"/>
            <a:ext cx="7847143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81" y="1340768"/>
            <a:ext cx="78486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5629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anatash.pblogs.gr/files/f/359595-disappoint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132856"/>
            <a:ext cx="33337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6472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647056"/>
          </a:xfrm>
        </p:spPr>
        <p:txBody>
          <a:bodyPr>
            <a:normAutofit fontScale="90000"/>
          </a:bodyPr>
          <a:lstStyle/>
          <a:p>
            <a:r>
              <a:rPr lang="el-GR" dirty="0" err="1" smtClean="0"/>
              <a:t>Πωπω</a:t>
            </a:r>
            <a:r>
              <a:rPr lang="el-GR" dirty="0" smtClean="0"/>
              <a:t> ΜΠΛΕΞΙΜΟ !!! Τι λέτε πάμε να ρωτήσουμε έναν αληθινό ειδικό; Ποιος λέτε να ξέρει καλά;</a:t>
            </a:r>
            <a:endParaRPr lang="el-GR" dirty="0"/>
          </a:p>
        </p:txBody>
      </p:sp>
      <p:pic>
        <p:nvPicPr>
          <p:cNvPr id="21506" name="Picture 2" descr="http://www.tsantiri.gr/wp-content/media/2011/05/%CE%99%CE%91%CE%A4%CE%A1%CE%9F%CE%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301" y="2564904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34880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ΒΙΒΛΙΟΓΡΑΦΙΑ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Παρουσίαση Μιλτιάδη </a:t>
            </a:r>
            <a:r>
              <a:rPr lang="el-GR" dirty="0" err="1" smtClean="0"/>
              <a:t>Πίτσου</a:t>
            </a:r>
            <a:r>
              <a:rPr lang="el-GR" dirty="0" smtClean="0"/>
              <a:t> Μαιευτήρα χειρούργου γυναικολόγου ΠΜΣ «Περιβάλλον και Υγεία»</a:t>
            </a:r>
          </a:p>
          <a:p>
            <a:r>
              <a:rPr lang="el-GR" dirty="0" smtClean="0"/>
              <a:t>Παρουσίαση Αγγελοπούλου Ρωξάνης ΠΜΣ «Περιβάλλον και Υγεία»</a:t>
            </a:r>
          </a:p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www.mynewbaby.gr/</a:t>
            </a:r>
            <a:endParaRPr lang="el-GR" dirty="0" smtClean="0"/>
          </a:p>
          <a:p>
            <a:r>
              <a:rPr lang="en-US" dirty="0">
                <a:hlinkClick r:id="rId3"/>
              </a:rPr>
              <a:t>http://www.drpitsos.gr/page15.php</a:t>
            </a:r>
            <a:endParaRPr lang="el-GR" dirty="0" smtClean="0"/>
          </a:p>
          <a:p>
            <a:r>
              <a:rPr lang="el-GR" dirty="0" smtClean="0"/>
              <a:t>Σχολικό εγχειρίδιο Α λυκείου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58560820"/>
      </p:ext>
    </p:extLst>
  </p:cSld>
  <p:clrMapOvr>
    <a:masterClrMapping/>
  </p:clrMapOvr>
</p:sld>
</file>

<file path=ppt/theme/theme1.xml><?xml version="1.0" encoding="utf-8"?>
<a:theme xmlns:a="http://schemas.openxmlformats.org/drawingml/2006/main" name="Πλεκτό">
  <a:themeElements>
    <a:clrScheme name="Πλεκτό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Διάμεσος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Πλεκτό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Πλεκτό">
  <a:themeElements>
    <a:clrScheme name="Πλεκτό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Διάμεσος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Πλεκτό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1091</Words>
  <Application>Microsoft Office PowerPoint</Application>
  <PresentationFormat>Προβολή στην οθόνη (4:3)</PresentationFormat>
  <Paragraphs>236</Paragraphs>
  <Slides>97</Slides>
  <Notes>2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97</vt:i4>
      </vt:variant>
    </vt:vector>
  </HeadingPairs>
  <TitlesOfParts>
    <vt:vector size="99" baseType="lpstr">
      <vt:lpstr>Πλεκτό</vt:lpstr>
      <vt:lpstr>1_Πλεκτό</vt:lpstr>
      <vt:lpstr>ΚΕΦΑΛΑΙΟ : 12</vt:lpstr>
      <vt:lpstr>ΔΙΔΑΚΤΙΚΟΙ ΣΤΟΧΟΙ</vt:lpstr>
      <vt:lpstr>Παρουσίαση του PowerPoint</vt:lpstr>
      <vt:lpstr>Γυναικείο Αναπαραγωγικό Σύστημα</vt:lpstr>
      <vt:lpstr>Παρουσίαση του PowerPoint</vt:lpstr>
      <vt:lpstr>ΟΡΓΑΝΑ ΓΥΝΑΙΚΕΙΟΥ ΑΝΑΠΑΡΑΓΩΓΙΚΟΥ ΣΥΣΤΗΜΑΤΟΣ</vt:lpstr>
      <vt:lpstr>Παρουσίαση του PowerPoint</vt:lpstr>
      <vt:lpstr>Ωοθήκη</vt:lpstr>
      <vt:lpstr>Παρουσίαση του PowerPoint</vt:lpstr>
      <vt:lpstr>Ωορρηξία</vt:lpstr>
      <vt:lpstr>Ωορρηξία</vt:lpstr>
      <vt:lpstr>Πώς να είναι άραγε ένα αληθινό ωοθηλάκιο;</vt:lpstr>
      <vt:lpstr>Παρουσίαση του PowerPoint</vt:lpstr>
      <vt:lpstr>Η φάση του ωοθηλακίου καθορίζει και την φάση του έμμηνου κύκλου</vt:lpstr>
      <vt:lpstr>Πώς όμως ελέγχονται και συντονίζονται όλα αυτά;</vt:lpstr>
      <vt:lpstr>Με τη δράση ορμονών</vt:lpstr>
      <vt:lpstr>Παρουσίαση του PowerPoint</vt:lpstr>
      <vt:lpstr>Παρουσίαση του PowerPoint</vt:lpstr>
      <vt:lpstr>Ορμόνες</vt:lpstr>
      <vt:lpstr>ΔΡΑΣΗ ΟΙΣΤΡΟΓΟΝΩΝ</vt:lpstr>
      <vt:lpstr>Γιατί τα κορίτσια έχουν περίοδο;</vt:lpstr>
      <vt:lpstr>Παρουσίαση του PowerPoint</vt:lpstr>
      <vt:lpstr>Τι να σημαίνει άραγε η μη πτώση της προγεστερόνης;;;</vt:lpstr>
      <vt:lpstr>Ποια επίπεδα ορμόνης λέτε να μετριούνται στο τεστ εγκυμοσύνης;</vt:lpstr>
      <vt:lpstr>Παρουσίαση του PowerPoint</vt:lpstr>
      <vt:lpstr>Παρουσίαση του PowerPoint</vt:lpstr>
      <vt:lpstr>ΤΕΣΤ- ΠΑΠΑΝΙΚΟΛΑΟΥ</vt:lpstr>
      <vt:lpstr>Γυναίκα 35 ετών εμφανίζει ξαφνικά απώλεια περιόδου και υψηλά επίπεδα προγεστερόνης. Πού μπορεί να οφείλεται αυτό;</vt:lpstr>
      <vt:lpstr>ΓΕΝΕΤΙΚΟ ΣΥΣΤΗΜΑ ΑΓΟΡΙΟΥ</vt:lpstr>
      <vt:lpstr>Παρουσίαση του PowerPoint</vt:lpstr>
      <vt:lpstr>Από ποια όργανα αποτελείται το αντρικό αναπαραγωγικό σύστημα;</vt:lpstr>
      <vt:lpstr>Παρουσίαση του PowerPoint</vt:lpstr>
      <vt:lpstr>Παρουσίαση του PowerPoint</vt:lpstr>
      <vt:lpstr>Παρουσίαση του PowerPoint</vt:lpstr>
      <vt:lpstr>Τι κάνει όμως η επιδυδιμίδα;</vt:lpstr>
      <vt:lpstr>Παρουσίαση του PowerPoint</vt:lpstr>
      <vt:lpstr>ΟΡΧΙΣ</vt:lpstr>
      <vt:lpstr>Παρουσίαση του PowerPoint</vt:lpstr>
      <vt:lpstr>Τι είναι ο όρχις εσωτερικό ή εξωτερικό όργανο; Τι επίπτωση μπορεί να έχει σε αυτόν η αυξημένη θερμοκρασία λόγω πολύ στενών παντελονιών;</vt:lpstr>
      <vt:lpstr>Παρουσίαση του PowerPoint</vt:lpstr>
      <vt:lpstr>Παρουσίαση του PowerPoint</vt:lpstr>
      <vt:lpstr>Το αναπαραγωγικό σύστημα είναι άμεσα συνδεδεμένο με το ενδοκρινικό σύστημα</vt:lpstr>
      <vt:lpstr>Παρουσίαση του PowerPoint</vt:lpstr>
      <vt:lpstr>Μια καθαρά ορμονική υπόθεση !</vt:lpstr>
      <vt:lpstr>ΕΡΩΤΗΣΕΙΣ</vt:lpstr>
      <vt:lpstr>Παρουσίαση του PowerPoint</vt:lpstr>
      <vt:lpstr>Παρουσίαση του PowerPoint</vt:lpstr>
      <vt:lpstr>Παρουσίαση του PowerPoint</vt:lpstr>
      <vt:lpstr>ΓΟΝΙΜΟΠΟΙΗΣΗ</vt:lpstr>
      <vt:lpstr>ΣΠΕΡΜΑΤΟΓΕΝΕΣΗ - ΩΟΓΕΝΕΣΗ</vt:lpstr>
      <vt:lpstr>Σπερματοζωάριο </vt:lpstr>
      <vt:lpstr>Γονιμοποίηση !!! Ένας νέος άνθρωπος δημιουργείται ! </vt:lpstr>
      <vt:lpstr>Γονιμοποίηση – Εγκυμοσύνη &amp; αλλαγή ορμονικού προφίλ </vt:lpstr>
      <vt:lpstr>ΕΡΩΤΗΣΕΙΣ</vt:lpstr>
      <vt:lpstr>Παρουσίαση του PowerPoint</vt:lpstr>
      <vt:lpstr>Παρουσίαση του PowerPoint</vt:lpstr>
      <vt:lpstr>Παρουσίαση του PowerPoint</vt:lpstr>
      <vt:lpstr>ΕΓΚΥΜΟΣΥΝΗ- ΑΝΑΠΤΥΞΗ ΕΜΒΡΥΟΥ</vt:lpstr>
      <vt:lpstr>ΕΓΚΥΜΟΣΥΝΗ</vt:lpstr>
      <vt:lpstr>Παρουσίαση του PowerPoint</vt:lpstr>
      <vt:lpstr>Εγκυμοσύνη: Μια περίοδος μεγάλων αλλαγών</vt:lpstr>
      <vt:lpstr>Παρουσίαση του PowerPoint</vt:lpstr>
      <vt:lpstr>Ένα υπερηχογράφημα</vt:lpstr>
      <vt:lpstr>Παρουσίαση του PowerPoint</vt:lpstr>
      <vt:lpstr>Δεύτερο Τρίμηνο</vt:lpstr>
      <vt:lpstr>Παρουσίαση του PowerPoint</vt:lpstr>
      <vt:lpstr>Τρίτο τρίμηνο</vt:lpstr>
      <vt:lpstr>Η έγγυος τι πρέπει να τρώει</vt:lpstr>
      <vt:lpstr>ΠΑΡΑΓΟΝΤΕΣ ΚΙΝΔΥΝΟΥ ΣΕ ΜΙΑ ΕΓΚΥΜΟΣΥΝΗ</vt:lpstr>
      <vt:lpstr>Παρουσίαση του PowerPoint</vt:lpstr>
      <vt:lpstr>Περίοδοι Μέγιστης Ευαισθησίας ανά Όργανο</vt:lpstr>
      <vt:lpstr>Δίδυμα ΔΙΖΥΓΩΤΙΚΑ</vt:lpstr>
      <vt:lpstr>Μονοζυγωτικά Δίδυμα</vt:lpstr>
      <vt:lpstr>Μονοζυγωτικά δίδυμα- Η φυσική κλωνοποίηση</vt:lpstr>
      <vt:lpstr>Σε ποιες περιπτώσεις τα δίδυμα μοιράζονται τον ίδιο αμνιακό σάκο;</vt:lpstr>
      <vt:lpstr>ΤΟΚΕΤΟΣ</vt:lpstr>
      <vt:lpstr>Μωρο !</vt:lpstr>
      <vt:lpstr>Όλα τα μωρά γεννιούνται; Γιατί λέτε να συμβαίνει αυτό;</vt:lpstr>
      <vt:lpstr>Ποιες είναι οι προϋποθέσεις για τη δημιουργία ενός νέου ανθρώπου;</vt:lpstr>
      <vt:lpstr>ΕΡΩΤΗΣΕΙΣ</vt:lpstr>
      <vt:lpstr>Παρουσίαση του PowerPoint</vt:lpstr>
      <vt:lpstr>ΣΕΞΟΥΑΛΙΚΩΣ ΜΕΤΑΔΙΔΟΜΕΝΑ ΝΟΣΗΜΑΤΑ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ΦΡΟΝΤΙΔΑ ΤΟΥ ΑΝΑΠΑΡΑΓΩΓΙΚΟΥ ΣΥΣΤΗΜΑΤΟΣ</vt:lpstr>
      <vt:lpstr>ΘΕΩΡΕΙΤΕ ΤΟΥΣ ΕΑΥΤΟΥΣ ΣΑΣ ΠΛΗΡΩΣ ΕΝΗΜΕΡΩΜΕΝΟΥΝ ΓΙΑ ΤΗΝ ΦΡΟΝΤΙΔΑ ΤΟΥ ΑΝΑΠΑΡΑΓΩΓΙΚΟΥ ΣΥΣΤΗΜΑΤΟΣ ;</vt:lpstr>
      <vt:lpstr>Σε ποιον απευθύνεστε για αυτά που σας απασχολούν;</vt:lpstr>
      <vt:lpstr>Αντισύλληψη</vt:lpstr>
      <vt:lpstr>Πρόληψη μεταδιδόμενων νοσημάτων</vt:lpstr>
      <vt:lpstr>Πρόληψη κληρονομικών / περιβαλλοντικών νοσημάτων</vt:lpstr>
      <vt:lpstr>Υπογονιμότητα</vt:lpstr>
      <vt:lpstr>Παρουσίαση του PowerPoint</vt:lpstr>
      <vt:lpstr>Πωπω ΜΠΛΕΞΙΜΟ !!! Τι λέτε πάμε να ρωτήσουμε έναν αληθινό ειδικό; Ποιος λέτε να ξέρει καλά;</vt:lpstr>
      <vt:lpstr>ΒΙΒΛΙΟΓΡΑΦΙΑ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Your User Name</dc:creator>
  <cp:lastModifiedBy>Your User Name</cp:lastModifiedBy>
  <cp:revision>25</cp:revision>
  <dcterms:created xsi:type="dcterms:W3CDTF">2011-11-10T13:46:47Z</dcterms:created>
  <dcterms:modified xsi:type="dcterms:W3CDTF">2011-10-19T14:46:16Z</dcterms:modified>
</cp:coreProperties>
</file>