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90" r:id="rId14"/>
    <p:sldId id="291" r:id="rId15"/>
    <p:sldId id="268" r:id="rId16"/>
    <p:sldId id="269" r:id="rId17"/>
    <p:sldId id="285" r:id="rId18"/>
    <p:sldId id="286" r:id="rId19"/>
    <p:sldId id="287" r:id="rId20"/>
    <p:sldId id="289" r:id="rId21"/>
    <p:sldId id="288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92" r:id="rId32"/>
    <p:sldId id="293" r:id="rId33"/>
    <p:sldId id="279" r:id="rId34"/>
    <p:sldId id="280" r:id="rId35"/>
    <p:sldId id="281" r:id="rId36"/>
    <p:sldId id="282" r:id="rId37"/>
    <p:sldId id="283" r:id="rId38"/>
    <p:sldId id="284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645FF-FA03-401B-ACBE-876CCFDA4D7C}" type="datetimeFigureOut">
              <a:rPr lang="el-GR" smtClean="0"/>
              <a:pPr/>
              <a:t>9/11/2013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3E4DB-4EF3-4C19-BE19-DA0109FB67B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645FF-FA03-401B-ACBE-876CCFDA4D7C}" type="datetimeFigureOut">
              <a:rPr lang="el-GR" smtClean="0"/>
              <a:pPr/>
              <a:t>9/11/2013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3E4DB-4EF3-4C19-BE19-DA0109FB67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645FF-FA03-401B-ACBE-876CCFDA4D7C}" type="datetimeFigureOut">
              <a:rPr lang="el-GR" smtClean="0"/>
              <a:pPr/>
              <a:t>9/11/2013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3E4DB-4EF3-4C19-BE19-DA0109FB67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645FF-FA03-401B-ACBE-876CCFDA4D7C}" type="datetimeFigureOut">
              <a:rPr lang="el-GR" smtClean="0"/>
              <a:pPr/>
              <a:t>9/11/2013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3E4DB-4EF3-4C19-BE19-DA0109FB67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645FF-FA03-401B-ACBE-876CCFDA4D7C}" type="datetimeFigureOut">
              <a:rPr lang="el-GR" smtClean="0"/>
              <a:pPr/>
              <a:t>9/11/2013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3E4DB-4EF3-4C19-BE19-DA0109FB67B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645FF-FA03-401B-ACBE-876CCFDA4D7C}" type="datetimeFigureOut">
              <a:rPr lang="el-GR" smtClean="0"/>
              <a:pPr/>
              <a:t>9/11/2013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3E4DB-4EF3-4C19-BE19-DA0109FB67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645FF-FA03-401B-ACBE-876CCFDA4D7C}" type="datetimeFigureOut">
              <a:rPr lang="el-GR" smtClean="0"/>
              <a:pPr/>
              <a:t>9/11/2013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3E4DB-4EF3-4C19-BE19-DA0109FB67B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645FF-FA03-401B-ACBE-876CCFDA4D7C}" type="datetimeFigureOut">
              <a:rPr lang="el-GR" smtClean="0"/>
              <a:pPr/>
              <a:t>9/11/2013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3E4DB-4EF3-4C19-BE19-DA0109FB67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645FF-FA03-401B-ACBE-876CCFDA4D7C}" type="datetimeFigureOut">
              <a:rPr lang="el-GR" smtClean="0"/>
              <a:pPr/>
              <a:t>9/11/2013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3E4DB-4EF3-4C19-BE19-DA0109FB67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645FF-FA03-401B-ACBE-876CCFDA4D7C}" type="datetimeFigureOut">
              <a:rPr lang="el-GR" smtClean="0"/>
              <a:pPr/>
              <a:t>9/11/2013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3E4DB-4EF3-4C19-BE19-DA0109FB67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A645FF-FA03-401B-ACBE-876CCFDA4D7C}" type="datetimeFigureOut">
              <a:rPr lang="el-GR" smtClean="0"/>
              <a:pPr/>
              <a:t>9/11/2013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BC3E4DB-4EF3-4C19-BE19-DA0109FB67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A645FF-FA03-401B-ACBE-876CCFDA4D7C}" type="datetimeFigureOut">
              <a:rPr lang="el-GR" smtClean="0"/>
              <a:pPr/>
              <a:t>9/11/2013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BC3E4DB-4EF3-4C19-BE19-DA0109FB67B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outreach.mcb.harvard.edu/animations/actionpotential.swf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Κεφάλαιο: 9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Νευρικό σύστημα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hysicsgg.files.wordpress.com/2011/08/25ce25a425ce25b525cf258725ce25bd25ce25b725cf258425ce25ae_25cf258325ce25ba25ce25ad25cf258825ce25b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5924550" cy="39814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Πώς επικοινωνούν τα νεύρα μεταξύ τους;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igitalschool.minedu.gov.gr/modules/ebook/show.php/DSGL-B108/87/703,2650/images/img2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28"/>
            <a:ext cx="3595693" cy="60334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νευρο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ώσ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714356"/>
            <a:ext cx="6548462" cy="517737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hlinkClick r:id="rId2"/>
              </a:rPr>
              <a:t>http://outreach.mcb.harvard.edu/animations/actionpotential.swf</a:t>
            </a:r>
            <a:endParaRPr lang="el-G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Νευρική οδός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928813"/>
            <a:ext cx="4591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Νεύρα ???</a:t>
            </a:r>
            <a:endParaRPr lang="el-GR" dirty="0"/>
          </a:p>
        </p:txBody>
      </p:sp>
      <p:pic>
        <p:nvPicPr>
          <p:cNvPr id="3" name="Picture 2" descr="screaming_bookhol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1357298"/>
            <a:ext cx="3063741" cy="461190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Νεύρα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502960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Δεσμίδες μακριών δενδριτών ή νευραξόνων οι οποίες συγκρατούνται με συνδετικό ιστό.</a:t>
            </a:r>
          </a:p>
          <a:p>
            <a:endParaRPr lang="el-GR" dirty="0" smtClean="0"/>
          </a:p>
          <a:p>
            <a:r>
              <a:rPr lang="el-GR" u="sng" dirty="0" smtClean="0"/>
              <a:t>Αισθητικά νεύρα : </a:t>
            </a:r>
            <a:r>
              <a:rPr lang="el-GR" dirty="0" smtClean="0"/>
              <a:t>Αποτελούνται από αποφυάδες αισθητικών νευρώνων</a:t>
            </a:r>
          </a:p>
          <a:p>
            <a:endParaRPr lang="el-GR" dirty="0" smtClean="0"/>
          </a:p>
          <a:p>
            <a:r>
              <a:rPr lang="el-GR" u="sng" dirty="0" smtClean="0"/>
              <a:t>Κινητικά νεύρα: </a:t>
            </a:r>
            <a:r>
              <a:rPr lang="el-GR" dirty="0" smtClean="0"/>
              <a:t>Αποτελούνται από νευράξονες κινητικών νευρώνων</a:t>
            </a:r>
          </a:p>
          <a:p>
            <a:endParaRPr lang="el-GR" dirty="0" smtClean="0"/>
          </a:p>
          <a:p>
            <a:r>
              <a:rPr lang="el-GR" u="sng" dirty="0" smtClean="0"/>
              <a:t>Μεικτά  νεύρα: </a:t>
            </a:r>
            <a:r>
              <a:rPr lang="el-GR" dirty="0" smtClean="0"/>
              <a:t>Περιέχουν και τα δύο είδη αποφυάδων</a:t>
            </a:r>
            <a:endParaRPr lang="el-GR" dirty="0"/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Νεύρα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Εγκεφαλικά νεύρα : Εκφύονται από τον εγκέφαλο και νευρώνουν κυρίως περιοχές της κεφαλής και του λαιμού. Είναι 12 ζευγάρια . Μπορεί να είναι αισθητικά , κινητικά ή μεικτά</a:t>
            </a:r>
          </a:p>
          <a:p>
            <a:endParaRPr lang="el-GR" dirty="0" smtClean="0"/>
          </a:p>
          <a:p>
            <a:r>
              <a:rPr lang="el-GR" dirty="0" smtClean="0"/>
              <a:t>Νωτιαία νεύρα : Είναι 31 ζευγάρια, είναι μεικτά, νευρώνουν αυχένα, κορμό και άκρα.</a:t>
            </a:r>
            <a:endParaRPr lang="el-GR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Νευρικό Σύστημα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Εγκέφαλος</a:t>
            </a:r>
          </a:p>
          <a:p>
            <a:r>
              <a:rPr lang="el-GR" dirty="0" smtClean="0"/>
              <a:t>Νωτιαίος Μυελός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Νεύρα</a:t>
            </a:r>
            <a:endParaRPr lang="el-GR" dirty="0"/>
          </a:p>
        </p:txBody>
      </p:sp>
      <p:sp>
        <p:nvSpPr>
          <p:cNvPr id="4" name="Right Brace 3"/>
          <p:cNvSpPr/>
          <p:nvPr/>
        </p:nvSpPr>
        <p:spPr>
          <a:xfrm>
            <a:off x="4286248" y="1714488"/>
            <a:ext cx="571504" cy="7858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5072066" y="1928802"/>
            <a:ext cx="271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Κεντρικό Νευρικό Σύστημα</a:t>
            </a:r>
            <a:endParaRPr lang="el-GR" dirty="0"/>
          </a:p>
        </p:txBody>
      </p:sp>
      <p:sp>
        <p:nvSpPr>
          <p:cNvPr id="6" name="Right Arrow 5"/>
          <p:cNvSpPr/>
          <p:nvPr/>
        </p:nvSpPr>
        <p:spPr>
          <a:xfrm>
            <a:off x="3571868" y="4143380"/>
            <a:ext cx="150019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5357818" y="4214818"/>
            <a:ext cx="298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Περιφερικό Νευρικό Σύστημα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Γάγγλια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788448"/>
          </a:xfrm>
        </p:spPr>
        <p:txBody>
          <a:bodyPr/>
          <a:lstStyle/>
          <a:p>
            <a:r>
              <a:rPr lang="el-GR" dirty="0" smtClean="0"/>
              <a:t>Αθροίσματα σωμάτων νευρικών κυττάρων εκτός  Κεντρικού Νευρικού Συστήματος.</a:t>
            </a:r>
            <a:endParaRPr lang="el-GR" dirty="0"/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Αντανακλαστικό</a:t>
            </a:r>
            <a:endParaRPr lang="el-GR" dirty="0"/>
          </a:p>
        </p:txBody>
      </p:sp>
      <p:pic>
        <p:nvPicPr>
          <p:cNvPr id="3" name="Picture 2" descr="αντανακλαστικ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857364"/>
            <a:ext cx="5057205" cy="336710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0513"/>
            <a:ext cx="842962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67900" cy="770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Ποιοι νευρώνες λέγονται αισθητικοί και ποιοι κινητικοί;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smtClean="0"/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Τι είναι αντανακλαστικό;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smtClean="0"/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681288"/>
            <a:ext cx="47529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Από τι αποτελείται το Κεντρικό Νευρικό Σύστημα;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smtClean="0"/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643188"/>
            <a:ext cx="4724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Τι είναι το εγκεφαλονωτιαίο υγρό και ποιος ο ρόλος του;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smtClean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rhodes.aegean.gr/sxedia/grafdaskalou/anatomy/sub1/thought/p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6542" y="714356"/>
            <a:ext cx="4259513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62063"/>
            <a:ext cx="47244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εγκεφαλονωτιαίο υγρ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765" y="1357298"/>
            <a:ext cx="5536445" cy="44291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Νωτιαιοσ μυελοσ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Τι είναι η φαιά και τι η λευκή ουσία;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smtClean="0"/>
          </a:p>
        </p:txBody>
      </p:sp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5025" y="2424113"/>
            <a:ext cx="49339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3388"/>
            <a:ext cx="8215313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Δομή Εγκεφάλου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smtClean="0"/>
          </a:p>
        </p:txBody>
      </p:sp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8225"/>
            <a:ext cx="91440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Δομή Εγκεφάλου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Εγκεφαλικά ημισφαίρια</a:t>
            </a:r>
          </a:p>
          <a:p>
            <a:r>
              <a:rPr lang="el-GR" smtClean="0"/>
              <a:t>Προμήκης</a:t>
            </a:r>
          </a:p>
          <a:p>
            <a:r>
              <a:rPr lang="el-GR" smtClean="0"/>
              <a:t>Γέφυρα</a:t>
            </a:r>
          </a:p>
          <a:p>
            <a:r>
              <a:rPr lang="el-GR" smtClean="0"/>
              <a:t>Παρεγκεφαλίδα</a:t>
            </a:r>
          </a:p>
          <a:p>
            <a:endParaRPr lang="el-GR" smtClean="0"/>
          </a:p>
        </p:txBody>
      </p:sp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Λοβοί εγκεφάλου</a:t>
            </a:r>
            <a:endParaRPr lang="el-GR" dirty="0"/>
          </a:p>
        </p:txBody>
      </p:sp>
      <p:pic>
        <p:nvPicPr>
          <p:cNvPr id="3" name="Picture 2" descr="λοβοί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22" y="2000240"/>
            <a:ext cx="5205419" cy="37147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Νευρικά Κύτταρα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Νευρώνες</a:t>
            </a:r>
          </a:p>
          <a:p>
            <a:endParaRPr lang="el-GR" dirty="0"/>
          </a:p>
          <a:p>
            <a:r>
              <a:rPr lang="el-GR" dirty="0" smtClean="0"/>
              <a:t>Νευρογλοιακά κύτταρα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Λειτουργικές περιοχές εγκεφάλου</a:t>
            </a:r>
            <a:endParaRPr lang="el-GR" dirty="0"/>
          </a:p>
        </p:txBody>
      </p:sp>
      <p:pic>
        <p:nvPicPr>
          <p:cNvPr id="3" name="Picture 2" descr="λειτουργίε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316" y="1928802"/>
            <a:ext cx="5301688" cy="421484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Στέλεχος</a:t>
            </a:r>
            <a:endParaRPr lang="el-GR" dirty="0"/>
          </a:p>
        </p:txBody>
      </p:sp>
      <p:pic>
        <p:nvPicPr>
          <p:cNvPr id="3" name="Picture 2" descr="στελεχο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571612"/>
            <a:ext cx="6134100" cy="49244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Υποθάλαμος</a:t>
            </a:r>
            <a:endParaRPr lang="el-GR" dirty="0"/>
          </a:p>
        </p:txBody>
      </p:sp>
      <p:pic>
        <p:nvPicPr>
          <p:cNvPr id="3" name="Picture 2" descr="220px-Hypothalam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1785926"/>
            <a:ext cx="3771108" cy="39596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Ποιεσ οι λειτουργιεσ του υποθαλαμου ???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ΠΑΡΕΓΚΕΦΑΛΙΔΑ</a:t>
            </a:r>
            <a:endParaRPr lang="el-GR" dirty="0"/>
          </a:p>
        </p:txBody>
      </p:sp>
      <p:pic>
        <p:nvPicPr>
          <p:cNvPr id="3" name="Picture 2" descr="παρεγκεφαλίδ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143116"/>
            <a:ext cx="4412955" cy="3746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ΕΠΙΛΗΨΙΑ ….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2214546" y="242886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Ποιος θα φέρει πληροφορίες ;;;</a:t>
            </a:r>
            <a:endParaRPr lang="el-GR" dirty="0"/>
          </a:p>
        </p:txBody>
      </p:sp>
    </p:spTree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ΜΗΝΙΓΓΙΤΙΔΑ…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2366946" y="258126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Ποιος θα φέρει πληροφορίες ;;;</a:t>
            </a:r>
            <a:endParaRPr lang="el-GR" dirty="0"/>
          </a:p>
        </p:txBody>
      </p:sp>
    </p:spTree>
  </p:cSld>
  <p:clrMapOvr>
    <a:masterClrMapping/>
  </p:clrMapOvr>
  <p:transition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ΜΗΧΑΝΙΣΜΟΣ ΜΑΘΗΣΗΣ …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2366946" y="258126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Ποιος θα φέρει πληροφορίες ;;;</a:t>
            </a:r>
            <a:endParaRPr lang="el-GR" dirty="0"/>
          </a:p>
        </p:txBody>
      </p:sp>
    </p:spTree>
  </p:cSld>
  <p:clrMapOvr>
    <a:masterClrMapping/>
  </p:clrMapOvr>
  <p:transition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ΣΧΙΖΟΦΡΕΝΕΙΑ …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2366946" y="258126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Ποιος θα φέρει πληροφορίες ;;;</a:t>
            </a:r>
            <a:endParaRPr lang="el-GR" dirty="0"/>
          </a:p>
        </p:txBody>
      </p:sp>
    </p:spTree>
  </p:cSld>
  <p:clrMapOvr>
    <a:masterClrMapping/>
  </p:clrMapOvr>
  <p:transition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ΚΑΤΑΘΛΙΨΗ … 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2366946" y="258126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Ποιος θα φέρει πληροφορίες ;;;</a:t>
            </a:r>
            <a:endParaRPr lang="el-GR" dirty="0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a/aa/Neuron_el.png/250px-Neuron_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7306153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2.bp.blogspot.com/_N3VUk8A7nD8/TSoJwyvx7EI/AAAAAAAAKG0/el7x51sSENU/s1600/%25CE%25A3%25CE%25BA%25CE%25BF%25CF%2584%25CE%25B5%25CE%25B9%25CE%25BD%25CE%25AE+%25CF%258D%25CE%25BB%25CE%25B7+%25CE%25B5%25CE%25B3%25CE%25BA%25CE%25B5%25CF%2586%25CE%25AC%25CE%25BB%25CE%25BF%25CF%25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928670"/>
            <a:ext cx="6000792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ΣΥΝΑΨΕΙΣ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2.gstatic.com/images?q=tbn:ANd9GcSK6ra-NO-Aiay9ns-oLMA0DGSDSVtcr2RVqBUzoh7qFa-t6ifSeAaeksy4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6407246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1.gstatic.com/images?q=tbn:ANd9GcTIGM0hIyGUsdyvLCRD-pPh-sXW4pHJq9dhFVEG32sg3SPktwrKlFj_NeZ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142984"/>
            <a:ext cx="5617589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167</TotalTime>
  <Words>235</Words>
  <Application>Microsoft Office PowerPoint</Application>
  <PresentationFormat>On-screen Show (4:3)</PresentationFormat>
  <Paragraphs>62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Metro</vt:lpstr>
      <vt:lpstr>Κεφάλαιο: 9 </vt:lpstr>
      <vt:lpstr>Νευρικό Σύστημα</vt:lpstr>
      <vt:lpstr>Slide 3</vt:lpstr>
      <vt:lpstr>Νευρικά Κύτταρα</vt:lpstr>
      <vt:lpstr>Slide 5</vt:lpstr>
      <vt:lpstr>Slide 6</vt:lpstr>
      <vt:lpstr>ΣΥΝΑΨΕΙΣ</vt:lpstr>
      <vt:lpstr>Slide 8</vt:lpstr>
      <vt:lpstr>Slide 9</vt:lpstr>
      <vt:lpstr>Slide 10</vt:lpstr>
      <vt:lpstr>Πώς επικοινωνούν τα νεύρα μεταξύ τους;</vt:lpstr>
      <vt:lpstr>Slide 12</vt:lpstr>
      <vt:lpstr>Slide 13</vt:lpstr>
      <vt:lpstr>Slide 14</vt:lpstr>
      <vt:lpstr>Slide 15</vt:lpstr>
      <vt:lpstr>Νευρική οδός</vt:lpstr>
      <vt:lpstr>Νεύρα ???</vt:lpstr>
      <vt:lpstr>Νεύρα</vt:lpstr>
      <vt:lpstr>Νεύρα</vt:lpstr>
      <vt:lpstr>Γάγγλια</vt:lpstr>
      <vt:lpstr>Αντανακλαστικό</vt:lpstr>
      <vt:lpstr>Slide 22</vt:lpstr>
      <vt:lpstr>Slide 23</vt:lpstr>
      <vt:lpstr>Ποιοι νευρώνες λέγονται αισθητικοί και ποιοι κινητικοί;</vt:lpstr>
      <vt:lpstr>Τι είναι αντανακλαστικό;</vt:lpstr>
      <vt:lpstr>Slide 26</vt:lpstr>
      <vt:lpstr>Από τι αποτελείται το Κεντρικό Νευρικό Σύστημα;</vt:lpstr>
      <vt:lpstr>Slide 28</vt:lpstr>
      <vt:lpstr>Τι είναι το εγκεφαλονωτιαίο υγρό και ποιος ο ρόλος του;</vt:lpstr>
      <vt:lpstr>Slide 30</vt:lpstr>
      <vt:lpstr>Slide 31</vt:lpstr>
      <vt:lpstr>Νωτιαιοσ μυελοσ</vt:lpstr>
      <vt:lpstr>Τι είναι η φαιά και τι η λευκή ουσία;</vt:lpstr>
      <vt:lpstr>Slide 34</vt:lpstr>
      <vt:lpstr>Slide 35</vt:lpstr>
      <vt:lpstr>Δομή Εγκεφάλου</vt:lpstr>
      <vt:lpstr>Slide 37</vt:lpstr>
      <vt:lpstr>Δομή Εγκεφάλου</vt:lpstr>
      <vt:lpstr>Λοβοί εγκεφάλου</vt:lpstr>
      <vt:lpstr>Λειτουργικές περιοχές εγκεφάλου</vt:lpstr>
      <vt:lpstr>Στέλεχος</vt:lpstr>
      <vt:lpstr>Υποθάλαμος</vt:lpstr>
      <vt:lpstr>Ποιεσ οι λειτουργιεσ του υποθαλαμου ???</vt:lpstr>
      <vt:lpstr>ΠΑΡΕΓΚΕΦΑΛΙΔΑ</vt:lpstr>
      <vt:lpstr>ΕΠΙΛΗΨΙΑ ….</vt:lpstr>
      <vt:lpstr>ΜΗΝΙΓΓΙΤΙΔΑ…</vt:lpstr>
      <vt:lpstr>ΜΗΧΑΝΙΣΜΟΣ ΜΑΘΗΣΗΣ …</vt:lpstr>
      <vt:lpstr>ΣΧΙΖΟΦΡΕΝΕΙΑ …</vt:lpstr>
      <vt:lpstr>ΚΑΤΑΘΛΙΨΗ … 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Κεφάλαιο: 9 </dc:title>
  <dc:creator>Your User Name</dc:creator>
  <cp:lastModifiedBy>Your User Name</cp:lastModifiedBy>
  <cp:revision>11</cp:revision>
  <dcterms:created xsi:type="dcterms:W3CDTF">2012-02-02T15:23:22Z</dcterms:created>
  <dcterms:modified xsi:type="dcterms:W3CDTF">2013-11-09T17:10:48Z</dcterms:modified>
</cp:coreProperties>
</file>