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448D6-8E48-4F31-A9C5-6B7553358E9C}"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en-US"/>
        </a:p>
      </dgm:t>
    </dgm:pt>
    <dgm:pt modelId="{BF579992-A98A-4ABC-B882-59C104C03623}">
      <dgm:prSet/>
      <dgm:spPr/>
      <dgm:t>
        <a:bodyPr/>
        <a:lstStyle/>
        <a:p>
          <a:r>
            <a:rPr lang="el-GR"/>
            <a:t>Η αφήγηση σε τρίτο πρόσωπο από την οπτική γωνία ενός παντογνώστη παρατηρητή που παρακολουθεί τα πάντα και καταγράφει τα γεγονότα, τους εσωτερικούς μονολόγους και τις αναμνήσεις της Φραγκογιαννούς καθώς και τον χώρο με κάθε λεπτομέρεια. Η εστίαση επομένως είναι μηδενική.</a:t>
          </a:r>
          <a:endParaRPr lang="en-US"/>
        </a:p>
      </dgm:t>
    </dgm:pt>
    <dgm:pt modelId="{2EC66773-1776-49CA-BCD9-E484AF18D8BB}" type="parTrans" cxnId="{48F2DCC1-B32D-4D00-BB1A-F69E35985E8B}">
      <dgm:prSet/>
      <dgm:spPr/>
      <dgm:t>
        <a:bodyPr/>
        <a:lstStyle/>
        <a:p>
          <a:endParaRPr lang="en-US"/>
        </a:p>
      </dgm:t>
    </dgm:pt>
    <dgm:pt modelId="{4D5454C7-1CFD-4A6E-A530-9882D74441AF}" type="sibTrans" cxnId="{48F2DCC1-B32D-4D00-BB1A-F69E35985E8B}">
      <dgm:prSet/>
      <dgm:spPr/>
      <dgm:t>
        <a:bodyPr/>
        <a:lstStyle/>
        <a:p>
          <a:endParaRPr lang="en-US"/>
        </a:p>
      </dgm:t>
    </dgm:pt>
    <dgm:pt modelId="{86F89CEA-C98D-496D-87FF-E703CB151FF2}">
      <dgm:prSet/>
      <dgm:spPr/>
      <dgm:t>
        <a:bodyPr/>
        <a:lstStyle/>
        <a:p>
          <a:r>
            <a:rPr lang="el-GR"/>
            <a:t>Ως προς τον χρόνο της αφήγησης, τα γεγονότα παρουσιάζονται με γραμμική σειρά (με τη χρονική σειρά που αυτά συνέβησαν). Υπάρχουν όμως και αναχρονίες (αναδρομικές αφηγήσεις) που απεικονίζουν τον τρόπο λειτουργίας της μνήμης της ηρωίδας, η οποία ξετυλίγει τις σκέψεις της για περασμένα γεγονότα με μια σειρά συνειρμών.</a:t>
          </a:r>
          <a:endParaRPr lang="en-US"/>
        </a:p>
      </dgm:t>
    </dgm:pt>
    <dgm:pt modelId="{7182C714-164C-4469-812F-11214C137EE2}" type="parTrans" cxnId="{AF496FAF-0400-406C-82C4-21115624E309}">
      <dgm:prSet/>
      <dgm:spPr/>
      <dgm:t>
        <a:bodyPr/>
        <a:lstStyle/>
        <a:p>
          <a:endParaRPr lang="en-US"/>
        </a:p>
      </dgm:t>
    </dgm:pt>
    <dgm:pt modelId="{32B152D0-05DA-423F-9B5D-F96F57E99131}" type="sibTrans" cxnId="{AF496FAF-0400-406C-82C4-21115624E309}">
      <dgm:prSet/>
      <dgm:spPr/>
      <dgm:t>
        <a:bodyPr/>
        <a:lstStyle/>
        <a:p>
          <a:endParaRPr lang="en-US"/>
        </a:p>
      </dgm:t>
    </dgm:pt>
    <dgm:pt modelId="{5A5256F7-30EC-428B-A6B4-1E50A3938FA0}">
      <dgm:prSet/>
      <dgm:spPr/>
      <dgm:t>
        <a:bodyPr/>
        <a:lstStyle/>
        <a:p>
          <a:r>
            <a:rPr lang="el-GR"/>
            <a:t>Ως προς τους αφηγηματικούς τρόπους αξιόλογο στοιχείο τεχνικής είναι οι εσωτερικοί μονόλογοι που φωτίζουν την πολυδιάστατη προσωπικότητα της ηρωίδας, καθώς και οι διάλογοι που, αν και σύντομοι, είναι ζωντανοί και αυθόρμητοι και αποτυπώνουν βαθιά το λαϊκό γλωσσικό στοιχείο.</a:t>
          </a:r>
          <a:endParaRPr lang="en-US"/>
        </a:p>
      </dgm:t>
    </dgm:pt>
    <dgm:pt modelId="{E2ED72EB-1723-413D-B3B4-52AC763B413D}" type="parTrans" cxnId="{0118E3F2-4E19-4885-9FF2-6F487F677FF2}">
      <dgm:prSet/>
      <dgm:spPr/>
      <dgm:t>
        <a:bodyPr/>
        <a:lstStyle/>
        <a:p>
          <a:endParaRPr lang="en-US"/>
        </a:p>
      </dgm:t>
    </dgm:pt>
    <dgm:pt modelId="{1FEB38F9-DC92-43C7-8613-D09309F0C156}" type="sibTrans" cxnId="{0118E3F2-4E19-4885-9FF2-6F487F677FF2}">
      <dgm:prSet/>
      <dgm:spPr/>
      <dgm:t>
        <a:bodyPr/>
        <a:lstStyle/>
        <a:p>
          <a:endParaRPr lang="en-US"/>
        </a:p>
      </dgm:t>
    </dgm:pt>
    <dgm:pt modelId="{87A0D537-0E70-4A0C-B922-72B53D6B24A3}" type="pres">
      <dgm:prSet presAssocID="{4EB448D6-8E48-4F31-A9C5-6B7553358E9C}" presName="Name0" presStyleCnt="0">
        <dgm:presLayoutVars>
          <dgm:dir/>
          <dgm:resizeHandles val="exact"/>
        </dgm:presLayoutVars>
      </dgm:prSet>
      <dgm:spPr/>
    </dgm:pt>
    <dgm:pt modelId="{D511C0C7-D383-43AF-92EC-5011F9F5AD49}" type="pres">
      <dgm:prSet presAssocID="{BF579992-A98A-4ABC-B882-59C104C03623}" presName="node" presStyleLbl="node1" presStyleIdx="0" presStyleCnt="3">
        <dgm:presLayoutVars>
          <dgm:bulletEnabled val="1"/>
        </dgm:presLayoutVars>
      </dgm:prSet>
      <dgm:spPr/>
    </dgm:pt>
    <dgm:pt modelId="{11A1CA2B-F3C5-450C-BBDB-370EC557FD93}" type="pres">
      <dgm:prSet presAssocID="{4D5454C7-1CFD-4A6E-A530-9882D74441AF}" presName="sibTrans" presStyleLbl="sibTrans2D1" presStyleIdx="0" presStyleCnt="2"/>
      <dgm:spPr/>
    </dgm:pt>
    <dgm:pt modelId="{F06A8202-3E6D-4402-AD55-713D7C838300}" type="pres">
      <dgm:prSet presAssocID="{4D5454C7-1CFD-4A6E-A530-9882D74441AF}" presName="connectorText" presStyleLbl="sibTrans2D1" presStyleIdx="0" presStyleCnt="2"/>
      <dgm:spPr/>
    </dgm:pt>
    <dgm:pt modelId="{91B51D6A-3958-4278-83D0-FD79BC0442AD}" type="pres">
      <dgm:prSet presAssocID="{86F89CEA-C98D-496D-87FF-E703CB151FF2}" presName="node" presStyleLbl="node1" presStyleIdx="1" presStyleCnt="3">
        <dgm:presLayoutVars>
          <dgm:bulletEnabled val="1"/>
        </dgm:presLayoutVars>
      </dgm:prSet>
      <dgm:spPr/>
    </dgm:pt>
    <dgm:pt modelId="{3DADA000-3335-402E-8D7B-D5C96153ECF3}" type="pres">
      <dgm:prSet presAssocID="{32B152D0-05DA-423F-9B5D-F96F57E99131}" presName="sibTrans" presStyleLbl="sibTrans2D1" presStyleIdx="1" presStyleCnt="2"/>
      <dgm:spPr/>
    </dgm:pt>
    <dgm:pt modelId="{0A801B57-D56E-488E-912D-B81399F8E701}" type="pres">
      <dgm:prSet presAssocID="{32B152D0-05DA-423F-9B5D-F96F57E99131}" presName="connectorText" presStyleLbl="sibTrans2D1" presStyleIdx="1" presStyleCnt="2"/>
      <dgm:spPr/>
    </dgm:pt>
    <dgm:pt modelId="{1EC713EC-918C-445F-BF02-741A16E7A0D1}" type="pres">
      <dgm:prSet presAssocID="{5A5256F7-30EC-428B-A6B4-1E50A3938FA0}" presName="node" presStyleLbl="node1" presStyleIdx="2" presStyleCnt="3">
        <dgm:presLayoutVars>
          <dgm:bulletEnabled val="1"/>
        </dgm:presLayoutVars>
      </dgm:prSet>
      <dgm:spPr/>
    </dgm:pt>
  </dgm:ptLst>
  <dgm:cxnLst>
    <dgm:cxn modelId="{AD971037-666E-4C87-98EB-DF57632F3C9E}" type="presOf" srcId="{4D5454C7-1CFD-4A6E-A530-9882D74441AF}" destId="{F06A8202-3E6D-4402-AD55-713D7C838300}" srcOrd="1" destOrd="0" presId="urn:microsoft.com/office/officeart/2005/8/layout/process1"/>
    <dgm:cxn modelId="{53877C50-EB63-46B5-84F2-CB68EB880D23}" type="presOf" srcId="{4D5454C7-1CFD-4A6E-A530-9882D74441AF}" destId="{11A1CA2B-F3C5-450C-BBDB-370EC557FD93}" srcOrd="0" destOrd="0" presId="urn:microsoft.com/office/officeart/2005/8/layout/process1"/>
    <dgm:cxn modelId="{3383A372-2E88-4037-A2E6-13BAC4073831}" type="presOf" srcId="{4EB448D6-8E48-4F31-A9C5-6B7553358E9C}" destId="{87A0D537-0E70-4A0C-B922-72B53D6B24A3}" srcOrd="0" destOrd="0" presId="urn:microsoft.com/office/officeart/2005/8/layout/process1"/>
    <dgm:cxn modelId="{1570A07D-931B-4F53-832E-FFA7C07E83F4}" type="presOf" srcId="{86F89CEA-C98D-496D-87FF-E703CB151FF2}" destId="{91B51D6A-3958-4278-83D0-FD79BC0442AD}" srcOrd="0" destOrd="0" presId="urn:microsoft.com/office/officeart/2005/8/layout/process1"/>
    <dgm:cxn modelId="{E3FB2AA5-0B01-4AA2-822B-615ABC587574}" type="presOf" srcId="{5A5256F7-30EC-428B-A6B4-1E50A3938FA0}" destId="{1EC713EC-918C-445F-BF02-741A16E7A0D1}" srcOrd="0" destOrd="0" presId="urn:microsoft.com/office/officeart/2005/8/layout/process1"/>
    <dgm:cxn modelId="{AF496FAF-0400-406C-82C4-21115624E309}" srcId="{4EB448D6-8E48-4F31-A9C5-6B7553358E9C}" destId="{86F89CEA-C98D-496D-87FF-E703CB151FF2}" srcOrd="1" destOrd="0" parTransId="{7182C714-164C-4469-812F-11214C137EE2}" sibTransId="{32B152D0-05DA-423F-9B5D-F96F57E99131}"/>
    <dgm:cxn modelId="{48F2DCC1-B32D-4D00-BB1A-F69E35985E8B}" srcId="{4EB448D6-8E48-4F31-A9C5-6B7553358E9C}" destId="{BF579992-A98A-4ABC-B882-59C104C03623}" srcOrd="0" destOrd="0" parTransId="{2EC66773-1776-49CA-BCD9-E484AF18D8BB}" sibTransId="{4D5454C7-1CFD-4A6E-A530-9882D74441AF}"/>
    <dgm:cxn modelId="{E2D97DC6-807A-4577-AF20-8B0980F5C967}" type="presOf" srcId="{BF579992-A98A-4ABC-B882-59C104C03623}" destId="{D511C0C7-D383-43AF-92EC-5011F9F5AD49}" srcOrd="0" destOrd="0" presId="urn:microsoft.com/office/officeart/2005/8/layout/process1"/>
    <dgm:cxn modelId="{AAF1F1D7-D92C-4C67-AFB0-8A7D58AFF012}" type="presOf" srcId="{32B152D0-05DA-423F-9B5D-F96F57E99131}" destId="{3DADA000-3335-402E-8D7B-D5C96153ECF3}" srcOrd="0" destOrd="0" presId="urn:microsoft.com/office/officeart/2005/8/layout/process1"/>
    <dgm:cxn modelId="{54E8BCE5-18F9-492D-B056-4D588C29E689}" type="presOf" srcId="{32B152D0-05DA-423F-9B5D-F96F57E99131}" destId="{0A801B57-D56E-488E-912D-B81399F8E701}" srcOrd="1" destOrd="0" presId="urn:microsoft.com/office/officeart/2005/8/layout/process1"/>
    <dgm:cxn modelId="{0118E3F2-4E19-4885-9FF2-6F487F677FF2}" srcId="{4EB448D6-8E48-4F31-A9C5-6B7553358E9C}" destId="{5A5256F7-30EC-428B-A6B4-1E50A3938FA0}" srcOrd="2" destOrd="0" parTransId="{E2ED72EB-1723-413D-B3B4-52AC763B413D}" sibTransId="{1FEB38F9-DC92-43C7-8613-D09309F0C156}"/>
    <dgm:cxn modelId="{18A77AE4-3AD6-4BE9-B67B-E0B45AA955CF}" type="presParOf" srcId="{87A0D537-0E70-4A0C-B922-72B53D6B24A3}" destId="{D511C0C7-D383-43AF-92EC-5011F9F5AD49}" srcOrd="0" destOrd="0" presId="urn:microsoft.com/office/officeart/2005/8/layout/process1"/>
    <dgm:cxn modelId="{3F3E940F-D388-4139-8CB8-67C93B877ED2}" type="presParOf" srcId="{87A0D537-0E70-4A0C-B922-72B53D6B24A3}" destId="{11A1CA2B-F3C5-450C-BBDB-370EC557FD93}" srcOrd="1" destOrd="0" presId="urn:microsoft.com/office/officeart/2005/8/layout/process1"/>
    <dgm:cxn modelId="{FE3212B2-4026-4B13-B711-CD2111AD03CE}" type="presParOf" srcId="{11A1CA2B-F3C5-450C-BBDB-370EC557FD93}" destId="{F06A8202-3E6D-4402-AD55-713D7C838300}" srcOrd="0" destOrd="0" presId="urn:microsoft.com/office/officeart/2005/8/layout/process1"/>
    <dgm:cxn modelId="{3145D4E8-C255-4F61-929A-0F810F96757E}" type="presParOf" srcId="{87A0D537-0E70-4A0C-B922-72B53D6B24A3}" destId="{91B51D6A-3958-4278-83D0-FD79BC0442AD}" srcOrd="2" destOrd="0" presId="urn:microsoft.com/office/officeart/2005/8/layout/process1"/>
    <dgm:cxn modelId="{1DAC16D7-6158-4A79-9189-2D6862487DAA}" type="presParOf" srcId="{87A0D537-0E70-4A0C-B922-72B53D6B24A3}" destId="{3DADA000-3335-402E-8D7B-D5C96153ECF3}" srcOrd="3" destOrd="0" presId="urn:microsoft.com/office/officeart/2005/8/layout/process1"/>
    <dgm:cxn modelId="{E30B8AA5-40F3-4433-A086-B1CD2C0E1FAB}" type="presParOf" srcId="{3DADA000-3335-402E-8D7B-D5C96153ECF3}" destId="{0A801B57-D56E-488E-912D-B81399F8E701}" srcOrd="0" destOrd="0" presId="urn:microsoft.com/office/officeart/2005/8/layout/process1"/>
    <dgm:cxn modelId="{74958185-0926-4F20-B3DD-96FC39407782}" type="presParOf" srcId="{87A0D537-0E70-4A0C-B922-72B53D6B24A3}" destId="{1EC713EC-918C-445F-BF02-741A16E7A0D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1C0C7-D383-43AF-92EC-5011F9F5AD49}">
      <dsp:nvSpPr>
        <dsp:cNvPr id="0" name=""/>
        <dsp:cNvSpPr/>
      </dsp:nvSpPr>
      <dsp:spPr>
        <a:xfrm>
          <a:off x="8223" y="494157"/>
          <a:ext cx="2457805" cy="3405884"/>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Η αφήγηση σε τρίτο πρόσωπο από την οπτική γωνία ενός παντογνώστη παρατηρητή που παρακολουθεί τα πάντα και καταγράφει τα γεγονότα, τους εσωτερικούς μονολόγους και τις αναμνήσεις της Φραγκογιαννούς καθώς και τον χώρο με κάθε λεπτομέρεια. Η εστίαση επομένως είναι μηδενική.</a:t>
          </a:r>
          <a:endParaRPr lang="en-US" sz="1500" kern="1200"/>
        </a:p>
      </dsp:txBody>
      <dsp:txXfrm>
        <a:off x="80210" y="566144"/>
        <a:ext cx="2313831" cy="3261910"/>
      </dsp:txXfrm>
    </dsp:sp>
    <dsp:sp modelId="{11A1CA2B-F3C5-450C-BBDB-370EC557FD93}">
      <dsp:nvSpPr>
        <dsp:cNvPr id="0" name=""/>
        <dsp:cNvSpPr/>
      </dsp:nvSpPr>
      <dsp:spPr>
        <a:xfrm>
          <a:off x="2711809" y="1892332"/>
          <a:ext cx="521054" cy="60953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711809" y="2014239"/>
        <a:ext cx="364738" cy="365721"/>
      </dsp:txXfrm>
    </dsp:sp>
    <dsp:sp modelId="{91B51D6A-3958-4278-83D0-FD79BC0442AD}">
      <dsp:nvSpPr>
        <dsp:cNvPr id="0" name=""/>
        <dsp:cNvSpPr/>
      </dsp:nvSpPr>
      <dsp:spPr>
        <a:xfrm>
          <a:off x="3449150" y="494157"/>
          <a:ext cx="2457805" cy="3405884"/>
        </a:xfrm>
        <a:prstGeom prst="roundRect">
          <a:avLst>
            <a:gd name="adj" fmla="val 10000"/>
          </a:avLst>
        </a:prstGeom>
        <a:solidFill>
          <a:schemeClr val="accent2">
            <a:hueOff val="3221807"/>
            <a:satOff val="-9246"/>
            <a:lumOff val="-1480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Ως προς τον χρόνο της αφήγησης, τα γεγονότα παρουσιάζονται με γραμμική σειρά (με τη χρονική σειρά που αυτά συνέβησαν). Υπάρχουν όμως και αναχρονίες (αναδρομικές αφηγήσεις) που απεικονίζουν τον τρόπο λειτουργίας της μνήμης της ηρωίδας, η οποία ξετυλίγει τις σκέψεις της για περασμένα γεγονότα με μια σειρά συνειρμών.</a:t>
          </a:r>
          <a:endParaRPr lang="en-US" sz="1500" kern="1200"/>
        </a:p>
      </dsp:txBody>
      <dsp:txXfrm>
        <a:off x="3521137" y="566144"/>
        <a:ext cx="2313831" cy="3261910"/>
      </dsp:txXfrm>
    </dsp:sp>
    <dsp:sp modelId="{3DADA000-3335-402E-8D7B-D5C96153ECF3}">
      <dsp:nvSpPr>
        <dsp:cNvPr id="0" name=""/>
        <dsp:cNvSpPr/>
      </dsp:nvSpPr>
      <dsp:spPr>
        <a:xfrm>
          <a:off x="6152736" y="1892332"/>
          <a:ext cx="521054" cy="609535"/>
        </a:xfrm>
        <a:prstGeom prst="rightArrow">
          <a:avLst>
            <a:gd name="adj1" fmla="val 60000"/>
            <a:gd name="adj2" fmla="val 50000"/>
          </a:avLst>
        </a:prstGeom>
        <a:solidFill>
          <a:schemeClr val="accent2">
            <a:hueOff val="6443614"/>
            <a:satOff val="-18493"/>
            <a:lumOff val="-296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152736" y="2014239"/>
        <a:ext cx="364738" cy="365721"/>
      </dsp:txXfrm>
    </dsp:sp>
    <dsp:sp modelId="{1EC713EC-918C-445F-BF02-741A16E7A0D1}">
      <dsp:nvSpPr>
        <dsp:cNvPr id="0" name=""/>
        <dsp:cNvSpPr/>
      </dsp:nvSpPr>
      <dsp:spPr>
        <a:xfrm>
          <a:off x="6890078" y="494157"/>
          <a:ext cx="2457805" cy="3405884"/>
        </a:xfrm>
        <a:prstGeom prst="roundRect">
          <a:avLst>
            <a:gd name="adj" fmla="val 10000"/>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Ως προς τους αφηγηματικούς τρόπους αξιόλογο στοιχείο τεχνικής είναι οι εσωτερικοί μονόλογοι που φωτίζουν την πολυδιάστατη προσωπικότητα της ηρωίδας, καθώς και οι διάλογοι που, αν και σύντομοι, είναι ζωντανοί και αυθόρμητοι και αποτυπώνουν βαθιά το λαϊκό γλωσσικό στοιχείο.</a:t>
          </a:r>
          <a:endParaRPr lang="en-US" sz="1500" kern="1200"/>
        </a:p>
      </dsp:txBody>
      <dsp:txXfrm>
        <a:off x="6962065" y="566144"/>
        <a:ext cx="2313831" cy="326191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8DFA32-C5FD-339D-98AF-0995243859C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5E463C5-3216-929F-32B3-C45FB16B5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CFED765-5CC5-F640-FE97-1CFAB7127BF1}"/>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762B7FF6-F290-B5FF-5F35-464D86C2BA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29F5BE-86D2-3D9D-A6E0-D918F9FA9156}"/>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189216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0EE980-528C-EF65-3AE6-1A87AD94156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8574E6C-38F6-171B-23ED-7C2DE783861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395321B-7521-08E4-C2C8-03794C042BFC}"/>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1C1C52E5-95C4-1D35-1A34-B82317BA9E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7A1566-632F-6E4C-4ABB-A821D0FB8F3F}"/>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893143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4916CCD-123E-9885-674C-0035C7AC022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15513BC-1949-C0C8-793C-033E6F23D28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9C80D9A-BE10-DBA1-28AC-5956C3E644B5}"/>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19E631F8-E93E-4A5D-DCDF-6B5E5EBB461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C9A08CF-2ACD-B03C-7496-FDA8ED600B9C}"/>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258273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1EA86E-0F55-FD26-177A-D5B8BCA513A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F37231C-6C1F-484A-EDFD-90092CD9C1B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F67B3E7-6C6E-9E55-2BD9-17CA596995A1}"/>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75238FFA-A3AE-B285-F211-328D1F7CE32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65D7C1A-F971-FC9B-EF45-880E8B918378}"/>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246865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69124B-C85E-3A8F-FC2C-AE7024DECEE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6896862-62EF-3775-F02B-6D6C085AE00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174368C-291A-0B13-2A49-527DB8B5AE74}"/>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4226CA0C-96CB-2361-DDD6-5C2C49F598C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87D5DDD-B1D9-9AC2-BE89-D664F5C0305E}"/>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200400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367D09-11FE-2629-2BF6-9020BBAC9E1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DC79D8-48C6-24B3-22C6-9896F0867A9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5751293-EE8F-C552-16BA-7981E1377D6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7568CF9-3FED-E434-89BE-A93BC740D394}"/>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6" name="Θέση υποσέλιδου 5">
            <a:extLst>
              <a:ext uri="{FF2B5EF4-FFF2-40B4-BE49-F238E27FC236}">
                <a16:creationId xmlns:a16="http://schemas.microsoft.com/office/drawing/2014/main" id="{9760E4BC-D026-B3B7-F426-4D71F9429DD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CBC9173-5EAD-6E77-FB7F-B7801902BF15}"/>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677087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E423B4-201B-60AF-9915-644D6B1A990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651A8F3-A468-961E-7174-9C066BCC45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525DF80-2A2F-C273-4DAA-A93859A5898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601BDD5-8450-58FB-FF8A-37F7E105C6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B6192DA-B7D1-DBCB-2E4D-80DE4682582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28568F2-E467-BFD6-065C-B84D6924BE40}"/>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8" name="Θέση υποσέλιδου 7">
            <a:extLst>
              <a:ext uri="{FF2B5EF4-FFF2-40B4-BE49-F238E27FC236}">
                <a16:creationId xmlns:a16="http://schemas.microsoft.com/office/drawing/2014/main" id="{22B41C29-89E6-CCDB-14FA-1B6D72F562C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522A6E7-1069-2EE8-C78B-7F3E30267FF1}"/>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304862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2CC536-7876-20FD-F99A-1E7F50A851D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8E79278-0810-27C2-E478-B4849701070E}"/>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4" name="Θέση υποσέλιδου 3">
            <a:extLst>
              <a:ext uri="{FF2B5EF4-FFF2-40B4-BE49-F238E27FC236}">
                <a16:creationId xmlns:a16="http://schemas.microsoft.com/office/drawing/2014/main" id="{F75CB52E-7852-4865-6E14-2CD651114AE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6B8AA2F-5A9C-4816-0724-A176936AAF7C}"/>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100586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EB62E58-42D0-455B-41C7-8FD7611F0947}"/>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3" name="Θέση υποσέλιδου 2">
            <a:extLst>
              <a:ext uri="{FF2B5EF4-FFF2-40B4-BE49-F238E27FC236}">
                <a16:creationId xmlns:a16="http://schemas.microsoft.com/office/drawing/2014/main" id="{0042A34E-721F-9108-ADD7-31E79693C08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2B497B9-D270-7C20-9B6F-33159B416976}"/>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190127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CDA34C-F2D4-FCBD-C55D-A7DA37EAFE9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C9178C3-729D-812B-B234-AD4411F200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8CE4A52-3954-2112-7115-F032A05CFF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9622302-8A47-A59E-A22E-2707843F0641}"/>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6" name="Θέση υποσέλιδου 5">
            <a:extLst>
              <a:ext uri="{FF2B5EF4-FFF2-40B4-BE49-F238E27FC236}">
                <a16:creationId xmlns:a16="http://schemas.microsoft.com/office/drawing/2014/main" id="{147C9BC5-5C98-A3DE-4357-1263E0D9D3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C0E2EAD-DC82-A9ED-E09D-774592E43404}"/>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342097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B4FF0A-B91D-B079-56E0-AFFA6F46AEF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EE94E3E-F921-E522-C5CC-035ADDF007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55AE998-10BA-A92D-CCD2-CD6E09DF2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6388AD3-103F-B2AC-5920-E3B6472987D8}"/>
              </a:ext>
            </a:extLst>
          </p:cNvPr>
          <p:cNvSpPr>
            <a:spLocks noGrp="1"/>
          </p:cNvSpPr>
          <p:nvPr>
            <p:ph type="dt" sz="half" idx="10"/>
          </p:nvPr>
        </p:nvSpPr>
        <p:spPr/>
        <p:txBody>
          <a:bodyPr/>
          <a:lstStyle/>
          <a:p>
            <a:fld id="{AD9D6838-CE8B-419B-A585-E482D58BCCA6}" type="datetimeFigureOut">
              <a:rPr lang="el-GR" smtClean="0"/>
              <a:t>2/11/2024</a:t>
            </a:fld>
            <a:endParaRPr lang="el-GR"/>
          </a:p>
        </p:txBody>
      </p:sp>
      <p:sp>
        <p:nvSpPr>
          <p:cNvPr id="6" name="Θέση υποσέλιδου 5">
            <a:extLst>
              <a:ext uri="{FF2B5EF4-FFF2-40B4-BE49-F238E27FC236}">
                <a16:creationId xmlns:a16="http://schemas.microsoft.com/office/drawing/2014/main" id="{6B5201AE-7F06-5526-36B5-8B96CB94B52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E329440-C012-C058-937B-90A50D395C17}"/>
              </a:ext>
            </a:extLst>
          </p:cNvPr>
          <p:cNvSpPr>
            <a:spLocks noGrp="1"/>
          </p:cNvSpPr>
          <p:nvPr>
            <p:ph type="sldNum" sz="quarter" idx="12"/>
          </p:nvPr>
        </p:nvSpPr>
        <p:spPr/>
        <p:txBody>
          <a:bodyPr/>
          <a:lstStyle/>
          <a:p>
            <a:fld id="{96126054-30EB-44DF-96BF-293ECD586B6A}" type="slidenum">
              <a:rPr lang="el-GR" smtClean="0"/>
              <a:t>‹#›</a:t>
            </a:fld>
            <a:endParaRPr lang="el-GR"/>
          </a:p>
        </p:txBody>
      </p:sp>
    </p:spTree>
    <p:extLst>
      <p:ext uri="{BB962C8B-B14F-4D97-AF65-F5344CB8AC3E}">
        <p14:creationId xmlns:p14="http://schemas.microsoft.com/office/powerpoint/2010/main" val="208774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A51192B-BC32-D2A2-C3B7-967760829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6B3D710-EEEE-AA1F-A8B0-CB6875B776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BB5BBD-A20C-7E83-E74E-3C506A9676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9D6838-CE8B-419B-A585-E482D58BCCA6}" type="datetimeFigureOut">
              <a:rPr lang="el-GR" smtClean="0"/>
              <a:t>2/11/2024</a:t>
            </a:fld>
            <a:endParaRPr lang="el-GR"/>
          </a:p>
        </p:txBody>
      </p:sp>
      <p:sp>
        <p:nvSpPr>
          <p:cNvPr id="5" name="Θέση υποσέλιδου 4">
            <a:extLst>
              <a:ext uri="{FF2B5EF4-FFF2-40B4-BE49-F238E27FC236}">
                <a16:creationId xmlns:a16="http://schemas.microsoft.com/office/drawing/2014/main" id="{4552B8A4-D0AB-F1C4-99F3-FB5AA1D63C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11A92A5-87F0-7005-D74A-450C0983F3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126054-30EB-44DF-96BF-293ECD586B6A}" type="slidenum">
              <a:rPr lang="el-GR" smtClean="0"/>
              <a:t>‹#›</a:t>
            </a:fld>
            <a:endParaRPr lang="el-GR"/>
          </a:p>
        </p:txBody>
      </p:sp>
    </p:spTree>
    <p:extLst>
      <p:ext uri="{BB962C8B-B14F-4D97-AF65-F5344CB8AC3E}">
        <p14:creationId xmlns:p14="http://schemas.microsoft.com/office/powerpoint/2010/main" val="3684342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Τίτλος 1">
            <a:extLst>
              <a:ext uri="{FF2B5EF4-FFF2-40B4-BE49-F238E27FC236}">
                <a16:creationId xmlns:a16="http://schemas.microsoft.com/office/drawing/2014/main" id="{872C1A07-4B7A-5DE5-B11E-2FC64E7445CE}"/>
              </a:ext>
            </a:extLst>
          </p:cNvPr>
          <p:cNvSpPr>
            <a:spLocks noGrp="1"/>
          </p:cNvSpPr>
          <p:nvPr>
            <p:ph type="ctrTitle"/>
          </p:nvPr>
        </p:nvSpPr>
        <p:spPr>
          <a:xfrm>
            <a:off x="3880430" y="583345"/>
            <a:ext cx="7160357" cy="4164820"/>
          </a:xfrm>
        </p:spPr>
        <p:txBody>
          <a:bodyPr anchor="t">
            <a:normAutofit/>
          </a:bodyPr>
          <a:lstStyle/>
          <a:p>
            <a:pPr algn="r"/>
            <a:r>
              <a:rPr lang="el-GR" sz="8000">
                <a:solidFill>
                  <a:srgbClr val="FFFFFF"/>
                </a:solidFill>
              </a:rPr>
              <a:t>Η Φόνισσα</a:t>
            </a:r>
            <a:br>
              <a:rPr lang="el-GR" sz="8000">
                <a:solidFill>
                  <a:srgbClr val="FFFFFF"/>
                </a:solidFill>
              </a:rPr>
            </a:br>
            <a:r>
              <a:rPr lang="el-GR" sz="8000">
                <a:solidFill>
                  <a:srgbClr val="FFFFFF"/>
                </a:solidFill>
              </a:rPr>
              <a:t>Αλέξανδρος Παπαδιαμάντης</a:t>
            </a:r>
          </a:p>
        </p:txBody>
      </p:sp>
      <p:sp>
        <p:nvSpPr>
          <p:cNvPr id="3" name="Υπότιτλος 2">
            <a:extLst>
              <a:ext uri="{FF2B5EF4-FFF2-40B4-BE49-F238E27FC236}">
                <a16:creationId xmlns:a16="http://schemas.microsoft.com/office/drawing/2014/main" id="{2DAE670A-2ECE-F28E-CA96-034A94181B06}"/>
              </a:ext>
            </a:extLst>
          </p:cNvPr>
          <p:cNvSpPr>
            <a:spLocks noGrp="1"/>
          </p:cNvSpPr>
          <p:nvPr>
            <p:ph type="subTitle" idx="1"/>
          </p:nvPr>
        </p:nvSpPr>
        <p:spPr>
          <a:xfrm>
            <a:off x="1208228" y="5972174"/>
            <a:ext cx="8578699" cy="504825"/>
          </a:xfrm>
        </p:spPr>
        <p:txBody>
          <a:bodyPr>
            <a:normAutofit/>
          </a:bodyPr>
          <a:lstStyle/>
          <a:p>
            <a:pPr algn="l"/>
            <a:endParaRPr lang="el-GR"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00416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2BCA487-E219-B204-2AFA-A36FEC3F8817}"/>
              </a:ext>
            </a:extLst>
          </p:cNvPr>
          <p:cNvSpPr>
            <a:spLocks noGrp="1"/>
          </p:cNvSpPr>
          <p:nvPr>
            <p:ph type="title"/>
          </p:nvPr>
        </p:nvSpPr>
        <p:spPr>
          <a:xfrm>
            <a:off x="1245072" y="1289765"/>
            <a:ext cx="3651101" cy="4270963"/>
          </a:xfrm>
        </p:spPr>
        <p:txBody>
          <a:bodyPr anchor="ctr">
            <a:normAutofit/>
          </a:bodyPr>
          <a:lstStyle/>
          <a:p>
            <a:pPr algn="ctr"/>
            <a:r>
              <a:rPr lang="el-GR" sz="5600">
                <a:solidFill>
                  <a:srgbClr val="FFFFFF"/>
                </a:solidFill>
              </a:rPr>
              <a:t>Θεματικό κέντρο</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Θέση περιεχομένου 2">
            <a:extLst>
              <a:ext uri="{FF2B5EF4-FFF2-40B4-BE49-F238E27FC236}">
                <a16:creationId xmlns:a16="http://schemas.microsoft.com/office/drawing/2014/main" id="{5F7DE311-3624-9794-CB60-EE53064E802E}"/>
              </a:ext>
            </a:extLst>
          </p:cNvPr>
          <p:cNvSpPr>
            <a:spLocks noGrp="1"/>
          </p:cNvSpPr>
          <p:nvPr>
            <p:ph idx="1"/>
          </p:nvPr>
        </p:nvSpPr>
        <p:spPr>
          <a:xfrm>
            <a:off x="6297233" y="518400"/>
            <a:ext cx="4771607" cy="5837949"/>
          </a:xfrm>
        </p:spPr>
        <p:txBody>
          <a:bodyPr anchor="ctr">
            <a:normAutofit/>
          </a:bodyPr>
          <a:lstStyle/>
          <a:p>
            <a:r>
              <a:rPr lang="el-GR" sz="2000">
                <a:solidFill>
                  <a:schemeClr val="tx1">
                    <a:alpha val="80000"/>
                  </a:schemeClr>
                </a:solidFill>
              </a:rPr>
              <a:t>Τα υπαρξιακά προβλήματα διογκώνονται, όταν ο άνθρωπος κουβαλάει το φορτίο μιας ζωής εξαθλιωμένης. Ο υποβαθμισμένος ρόλος της γυναίκας και τα ελάχιστα περιθώρια αυτοβουλίας της την εγκλωβίζουν  σ΄έναν ασφυκτικό κλοιό, της διαστρέφουν το μυαλό. Ο θεσμός της προίκας επιτείνει ακόμη περισσότερο την αίσθηση της «ασήμαντης» γυναίκας στην κοινωνία. </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395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E67CCF9-A953-72D7-C3A7-1065C94FEDBC}"/>
              </a:ext>
            </a:extLst>
          </p:cNvPr>
          <p:cNvSpPr>
            <a:spLocks noGrp="1"/>
          </p:cNvSpPr>
          <p:nvPr>
            <p:ph type="title"/>
          </p:nvPr>
        </p:nvSpPr>
        <p:spPr>
          <a:xfrm>
            <a:off x="1188069" y="381935"/>
            <a:ext cx="9356106" cy="1200329"/>
          </a:xfrm>
        </p:spPr>
        <p:txBody>
          <a:bodyPr anchor="t">
            <a:normAutofit/>
          </a:bodyPr>
          <a:lstStyle/>
          <a:p>
            <a:r>
              <a:rPr lang="el-GR" sz="8000"/>
              <a:t>Στοιχεία τεχνικής</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5BAA64E5-6F4E-124C-4260-762CA789228A}"/>
              </a:ext>
            </a:extLst>
          </p:cNvPr>
          <p:cNvGraphicFramePr>
            <a:graphicFrameLocks noGrp="1"/>
          </p:cNvGraphicFramePr>
          <p:nvPr>
            <p:ph idx="1"/>
            <p:extLst>
              <p:ext uri="{D42A27DB-BD31-4B8C-83A1-F6EECF244321}">
                <p14:modId xmlns:p14="http://schemas.microsoft.com/office/powerpoint/2010/main" val="3526847540"/>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1409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6D3B4EE-DF79-EFB7-556D-761A535FC19E}"/>
              </a:ext>
            </a:extLst>
          </p:cNvPr>
          <p:cNvSpPr>
            <a:spLocks noGrp="1"/>
          </p:cNvSpPr>
          <p:nvPr>
            <p:ph type="title"/>
          </p:nvPr>
        </p:nvSpPr>
        <p:spPr>
          <a:xfrm>
            <a:off x="1245072" y="1289765"/>
            <a:ext cx="3651101" cy="4270963"/>
          </a:xfrm>
        </p:spPr>
        <p:txBody>
          <a:bodyPr anchor="ctr">
            <a:normAutofit/>
          </a:bodyPr>
          <a:lstStyle/>
          <a:p>
            <a:pPr algn="ctr"/>
            <a:r>
              <a:rPr lang="el-GR" sz="5600">
                <a:solidFill>
                  <a:srgbClr val="FFFFFF"/>
                </a:solidFill>
              </a:rPr>
              <a:t>Ύφος</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Θέση περιεχομένου 2">
            <a:extLst>
              <a:ext uri="{FF2B5EF4-FFF2-40B4-BE49-F238E27FC236}">
                <a16:creationId xmlns:a16="http://schemas.microsoft.com/office/drawing/2014/main" id="{7DE2AD12-E1E5-15B7-3B0B-F833A7A164C1}"/>
              </a:ext>
            </a:extLst>
          </p:cNvPr>
          <p:cNvSpPr>
            <a:spLocks noGrp="1"/>
          </p:cNvSpPr>
          <p:nvPr>
            <p:ph idx="1"/>
          </p:nvPr>
        </p:nvSpPr>
        <p:spPr>
          <a:xfrm>
            <a:off x="6297233" y="518400"/>
            <a:ext cx="4771607" cy="5837949"/>
          </a:xfrm>
        </p:spPr>
        <p:txBody>
          <a:bodyPr anchor="ctr">
            <a:normAutofit/>
          </a:bodyPr>
          <a:lstStyle/>
          <a:p>
            <a:r>
              <a:rPr lang="el-GR" sz="2000">
                <a:solidFill>
                  <a:schemeClr val="tx1">
                    <a:alpha val="80000"/>
                  </a:schemeClr>
                </a:solidFill>
              </a:rPr>
              <a:t>Το ύφος είναι ζωντανό και παραστατικό, κατάλληλο για να αποτυπωθεί η πολύπλοκη προσωπικότητα της ηρωίδας, ενώ στις περιγραφές τοπίων γίνεται έντονα λυρικό και γλαφυρό προδίδοντας την αγάπη για την ειδυλλιακή ζωή της υπαίθρου.</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863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299CAB-C506-454B-90FC-406572829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8D99311-F254-40F1-8AB5-EE3E7B9B68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175857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407405D-C165-B0DA-A839-FCC7B157B9DA}"/>
              </a:ext>
            </a:extLst>
          </p:cNvPr>
          <p:cNvSpPr>
            <a:spLocks noGrp="1"/>
          </p:cNvSpPr>
          <p:nvPr>
            <p:ph type="title"/>
          </p:nvPr>
        </p:nvSpPr>
        <p:spPr>
          <a:xfrm>
            <a:off x="1616054" y="1070149"/>
            <a:ext cx="8959893" cy="1004836"/>
          </a:xfrm>
        </p:spPr>
        <p:txBody>
          <a:bodyPr anchor="ctr">
            <a:normAutofit/>
          </a:bodyPr>
          <a:lstStyle/>
          <a:p>
            <a:pPr algn="ctr"/>
            <a:r>
              <a:rPr lang="el-GR" sz="3200">
                <a:solidFill>
                  <a:srgbClr val="595959"/>
                </a:solidFill>
              </a:rPr>
              <a:t>Η Φραγκογιαννού</a:t>
            </a:r>
          </a:p>
        </p:txBody>
      </p:sp>
      <p:sp>
        <p:nvSpPr>
          <p:cNvPr id="12" name="Rectangle 11">
            <a:extLst>
              <a:ext uri="{FF2B5EF4-FFF2-40B4-BE49-F238E27FC236}">
                <a16:creationId xmlns:a16="http://schemas.microsoft.com/office/drawing/2014/main" id="{7D89E3CB-00ED-4691-9F0F-F23EA35647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016" y="2444376"/>
            <a:ext cx="10824184" cy="3727824"/>
          </a:xfrm>
          <a:prstGeom prst="rect">
            <a:avLst/>
          </a:prstGeom>
          <a:solidFill>
            <a:schemeClr val="accent2">
              <a:lumMod val="20000"/>
              <a:lumOff val="8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34532D8C-D9F6-0B36-1866-8E76085A4FF2}"/>
              </a:ext>
            </a:extLst>
          </p:cNvPr>
          <p:cNvSpPr>
            <a:spLocks noGrp="1"/>
          </p:cNvSpPr>
          <p:nvPr>
            <p:ph idx="1"/>
          </p:nvPr>
        </p:nvSpPr>
        <p:spPr>
          <a:xfrm>
            <a:off x="1616054" y="2768321"/>
            <a:ext cx="8959892" cy="2828543"/>
          </a:xfrm>
        </p:spPr>
        <p:txBody>
          <a:bodyPr anchor="t">
            <a:normAutofit/>
          </a:bodyPr>
          <a:lstStyle/>
          <a:p>
            <a:r>
              <a:rPr lang="el-GR" sz="2000">
                <a:solidFill>
                  <a:schemeClr val="tx1">
                    <a:lumMod val="65000"/>
                    <a:lumOff val="35000"/>
                  </a:schemeClr>
                </a:solidFill>
              </a:rPr>
              <a:t>Η Φραγκογιαννού: Είναι ένα άτομο ψυχοπαθολογικό που φτάνει στο σημείο να πιστέψει ότι έχει εντολή από τον Θεό να σκοτώνει τα κορίτσια για να απελευθερώνει τους γονείς τους από το βάρος που τους προξενούν. </a:t>
            </a:r>
          </a:p>
        </p:txBody>
      </p:sp>
    </p:spTree>
    <p:extLst>
      <p:ext uri="{BB962C8B-B14F-4D97-AF65-F5344CB8AC3E}">
        <p14:creationId xmlns:p14="http://schemas.microsoft.com/office/powerpoint/2010/main" val="99931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0043C6-3933-A221-8D96-AC7083C41414}"/>
              </a:ext>
            </a:extLst>
          </p:cNvPr>
          <p:cNvSpPr>
            <a:spLocks noGrp="1"/>
          </p:cNvSpPr>
          <p:nvPr>
            <p:ph type="title"/>
          </p:nvPr>
        </p:nvSpPr>
        <p:spPr>
          <a:xfrm>
            <a:off x="1245072" y="1289765"/>
            <a:ext cx="3651101" cy="4270963"/>
          </a:xfrm>
        </p:spPr>
        <p:txBody>
          <a:bodyPr anchor="ctr">
            <a:normAutofit/>
          </a:bodyPr>
          <a:lstStyle/>
          <a:p>
            <a:pPr algn="ctr"/>
            <a:r>
              <a:rPr lang="el-GR" sz="4300">
                <a:solidFill>
                  <a:srgbClr val="FFFFFF"/>
                </a:solidFill>
              </a:rPr>
              <a:t>Τα αίτια που συντείνουν στη διαμόρφωση της παράλογης ιδέας της ηρωίδας</a:t>
            </a:r>
          </a:p>
        </p:txBody>
      </p:sp>
      <p:sp>
        <p:nvSpPr>
          <p:cNvPr id="2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Θέση περιεχομένου 2">
            <a:extLst>
              <a:ext uri="{FF2B5EF4-FFF2-40B4-BE49-F238E27FC236}">
                <a16:creationId xmlns:a16="http://schemas.microsoft.com/office/drawing/2014/main" id="{645A9337-9338-1A91-4817-2912C884910D}"/>
              </a:ext>
            </a:extLst>
          </p:cNvPr>
          <p:cNvSpPr>
            <a:spLocks noGrp="1"/>
          </p:cNvSpPr>
          <p:nvPr>
            <p:ph idx="1"/>
          </p:nvPr>
        </p:nvSpPr>
        <p:spPr>
          <a:xfrm>
            <a:off x="6297233" y="518400"/>
            <a:ext cx="4771607" cy="5837949"/>
          </a:xfrm>
        </p:spPr>
        <p:txBody>
          <a:bodyPr anchor="ctr">
            <a:normAutofit/>
          </a:bodyPr>
          <a:lstStyle/>
          <a:p>
            <a:r>
              <a:rPr lang="el-GR" sz="2000">
                <a:solidFill>
                  <a:schemeClr val="tx1">
                    <a:alpha val="80000"/>
                  </a:schemeClr>
                </a:solidFill>
              </a:rPr>
              <a:t>Α) Από τις ατομικές της εμπειρίες: Παιδική ηλικία, αποτυχημένος γάμος, φτώχεια, ξενιτεμός των τριών αγοριών της, η εγκληματική φυσιογνωμία του τέταρτου, η απελπιστική κατάσταση των κοριτσιών της.</a:t>
            </a:r>
          </a:p>
          <a:p>
            <a:r>
              <a:rPr lang="el-GR" sz="2000">
                <a:solidFill>
                  <a:schemeClr val="tx1">
                    <a:alpha val="80000"/>
                  </a:schemeClr>
                </a:solidFill>
              </a:rPr>
              <a:t>Β) Από το κοινωνικό περιβάλλον: Η φτώχεια, η υποβαθμισμένη θέση της γυναίκας</a:t>
            </a:r>
          </a:p>
          <a:p>
            <a:r>
              <a:rPr lang="el-GR" sz="2000">
                <a:solidFill>
                  <a:schemeClr val="tx1">
                    <a:alpha val="80000"/>
                  </a:schemeClr>
                </a:solidFill>
              </a:rPr>
              <a:t>Γ) Από τον χαρακτήρα της: Έχει «ήθος ανδρικόν», παίρνει τη θέση του άνδρα της που τον κηδεμονεύει, σηκώνει τα βάρη της οικογένειας.</a:t>
            </a:r>
          </a:p>
          <a:p>
            <a:r>
              <a:rPr lang="el-GR" sz="2000">
                <a:solidFill>
                  <a:schemeClr val="tx1">
                    <a:alpha val="80000"/>
                  </a:schemeClr>
                </a:solidFill>
              </a:rPr>
              <a:t>Δ) Από την κατάσταση που ζει τώρα: Η ζωή της φορτίζεται από την φροντίδα του άρρωστου μωρού και της αδύναμης κόρης που βρίσκεται σε λοχεία.</a:t>
            </a:r>
          </a:p>
        </p:txBody>
      </p:sp>
      <p:sp>
        <p:nvSpPr>
          <p:cNvPr id="2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9"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66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284" y="575361"/>
            <a:ext cx="5707277" cy="57072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04EF51B-BC92-4151-CC2D-B7323B042212}"/>
              </a:ext>
            </a:extLst>
          </p:cNvPr>
          <p:cNvSpPr>
            <a:spLocks noGrp="1"/>
          </p:cNvSpPr>
          <p:nvPr>
            <p:ph type="title"/>
          </p:nvPr>
        </p:nvSpPr>
        <p:spPr>
          <a:xfrm>
            <a:off x="838200" y="1748452"/>
            <a:ext cx="4974771" cy="3587786"/>
          </a:xfrm>
        </p:spPr>
        <p:txBody>
          <a:bodyPr>
            <a:normAutofit/>
          </a:bodyPr>
          <a:lstStyle/>
          <a:p>
            <a:pPr algn="ctr"/>
            <a:r>
              <a:rPr lang="el-GR" sz="4100">
                <a:solidFill>
                  <a:schemeClr val="bg1"/>
                </a:solidFill>
              </a:rPr>
              <a:t>Πώς η Φραγκογιαννού γεφυρώνει το χάσμα ανάμεσα στις πράξεις της και στο θρησκευτικό της αίσθημα;</a:t>
            </a:r>
          </a:p>
        </p:txBody>
      </p:sp>
      <p:grpSp>
        <p:nvGrpSpPr>
          <p:cNvPr id="12"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3117" y="1193254"/>
            <a:ext cx="1291642" cy="429215"/>
            <a:chOff x="2504802" y="1755501"/>
            <a:chExt cx="1598829" cy="531293"/>
          </a:xfrm>
          <a:solidFill>
            <a:schemeClr val="bg1"/>
          </a:solidFill>
        </p:grpSpPr>
        <p:sp>
          <p:nvSpPr>
            <p:cNvPr id="13" name="Freeform: Shape 12">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16"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0"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5" y="4748271"/>
            <a:ext cx="1330536" cy="1330521"/>
            <a:chOff x="5734037" y="3067039"/>
            <a:chExt cx="724483" cy="724489"/>
          </a:xfrm>
          <a:solidFill>
            <a:schemeClr val="bg1"/>
          </a:solidFill>
        </p:grpSpPr>
        <p:sp>
          <p:nvSpPr>
            <p:cNvPr id="21" name="Freeform: Shape 20">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191"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5" y="4748271"/>
            <a:ext cx="1330536" cy="1330521"/>
            <a:chOff x="5734037" y="3067039"/>
            <a:chExt cx="724483" cy="724489"/>
          </a:xfrm>
          <a:solidFill>
            <a:schemeClr val="bg1">
              <a:alpha val="60000"/>
            </a:schemeClr>
          </a:solidFill>
        </p:grpSpPr>
        <p:sp>
          <p:nvSpPr>
            <p:cNvPr id="192" name="Freeform: Shape 191">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3" name="Θέση περιεχομένου 2">
            <a:extLst>
              <a:ext uri="{FF2B5EF4-FFF2-40B4-BE49-F238E27FC236}">
                <a16:creationId xmlns:a16="http://schemas.microsoft.com/office/drawing/2014/main" id="{F62080C4-E661-2579-1854-245334FA093F}"/>
              </a:ext>
            </a:extLst>
          </p:cNvPr>
          <p:cNvSpPr>
            <a:spLocks noGrp="1"/>
          </p:cNvSpPr>
          <p:nvPr>
            <p:ph idx="1"/>
          </p:nvPr>
        </p:nvSpPr>
        <p:spPr>
          <a:xfrm>
            <a:off x="6477270" y="1130846"/>
            <a:ext cx="4974771" cy="4351338"/>
          </a:xfrm>
        </p:spPr>
        <p:txBody>
          <a:bodyPr>
            <a:normAutofit/>
          </a:bodyPr>
          <a:lstStyle/>
          <a:p>
            <a:r>
              <a:rPr lang="el-GR" sz="1500" dirty="0">
                <a:solidFill>
                  <a:schemeClr val="bg1"/>
                </a:solidFill>
              </a:rPr>
              <a:t>Η </a:t>
            </a:r>
            <a:r>
              <a:rPr lang="el-GR" sz="1500" dirty="0" err="1">
                <a:solidFill>
                  <a:schemeClr val="bg1"/>
                </a:solidFill>
              </a:rPr>
              <a:t>Φραγκογιαννού</a:t>
            </a:r>
            <a:r>
              <a:rPr lang="el-GR" sz="1500" dirty="0">
                <a:solidFill>
                  <a:schemeClr val="bg1"/>
                </a:solidFill>
              </a:rPr>
              <a:t> δεν πίστεψε σε καμία στιγμή ότι οι ενέργειες της ήταν αντίθετες με τις ηθικές και θρησκευτικές αντιλήψεις της εποχής της. Νόμιζε ότι εκτελούσε έργο θεάρεστο και λυτρωτικό, όχι μόνο για τα θύματά της, αλλά και για τις οικογένειές τους. Στην αρχή, βέβαια, αισθάνθηκε κάποιες τύψεις και ενοχές και για τον λόγο αυτό κατέφυγε στην εκκλησία του Αγίου Ιωάννη του Κρυφού ζητώντας του να της φανερώσει εάν επικροτεί ή όχι τις πράξεις της. Στη συνέχεια, ερμήνευσε με τον δικό της παράλογο τρόπο τα γεγονότα στο σπίτι του </a:t>
            </a:r>
            <a:r>
              <a:rPr lang="el-GR" sz="1500" dirty="0" err="1">
                <a:solidFill>
                  <a:schemeClr val="bg1"/>
                </a:solidFill>
              </a:rPr>
              <a:t>περιβολά</a:t>
            </a:r>
            <a:r>
              <a:rPr lang="el-GR" sz="1500" dirty="0">
                <a:solidFill>
                  <a:schemeClr val="bg1"/>
                </a:solidFill>
              </a:rPr>
              <a:t> και εξασφάλισε την ηθική κάλυψη των πράξεων της. Παρατηρούμε, επομένως, ότι δεν υπάρχει καμιά απολύτως αντινομία ανάμεσα στις εγκληματικές πράξεις της Φόνισσας και στον βαθιά θρησκευόμενο χαρακτήρα της, καθώς η ίδια φρόντισε να γεφυρώσει από πολύ νωρίς κάθε αντίθεση ανάμεσα στην ηθική και το έγκλημα.</a:t>
            </a:r>
          </a:p>
        </p:txBody>
      </p:sp>
    </p:spTree>
    <p:extLst>
      <p:ext uri="{BB962C8B-B14F-4D97-AF65-F5344CB8AC3E}">
        <p14:creationId xmlns:p14="http://schemas.microsoft.com/office/powerpoint/2010/main" val="1682657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Τίτλος 1">
            <a:extLst>
              <a:ext uri="{FF2B5EF4-FFF2-40B4-BE49-F238E27FC236}">
                <a16:creationId xmlns:a16="http://schemas.microsoft.com/office/drawing/2014/main" id="{1E070C1B-26D0-6CE7-5947-2C37AE512D0B}"/>
              </a:ext>
            </a:extLst>
          </p:cNvPr>
          <p:cNvSpPr>
            <a:spLocks noGrp="1"/>
          </p:cNvSpPr>
          <p:nvPr>
            <p:ph type="title"/>
          </p:nvPr>
        </p:nvSpPr>
        <p:spPr>
          <a:xfrm>
            <a:off x="1188069" y="381935"/>
            <a:ext cx="4008583" cy="5974414"/>
          </a:xfrm>
        </p:spPr>
        <p:txBody>
          <a:bodyPr anchor="ctr">
            <a:normAutofit/>
          </a:bodyPr>
          <a:lstStyle/>
          <a:p>
            <a:r>
              <a:rPr lang="el-GR">
                <a:solidFill>
                  <a:srgbClr val="FFFFFF"/>
                </a:solidFill>
              </a:rPr>
              <a:t>Το τέλος της Φραγκογιαννούς</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Θέση περιεχομένου 2">
            <a:extLst>
              <a:ext uri="{FF2B5EF4-FFF2-40B4-BE49-F238E27FC236}">
                <a16:creationId xmlns:a16="http://schemas.microsoft.com/office/drawing/2014/main" id="{6C0FCB63-D3E6-48BC-D84C-DA16E727A349}"/>
              </a:ext>
            </a:extLst>
          </p:cNvPr>
          <p:cNvSpPr>
            <a:spLocks noGrp="1"/>
          </p:cNvSpPr>
          <p:nvPr>
            <p:ph idx="1"/>
          </p:nvPr>
        </p:nvSpPr>
        <p:spPr>
          <a:xfrm>
            <a:off x="6297233" y="518400"/>
            <a:ext cx="4771607" cy="5837949"/>
          </a:xfrm>
        </p:spPr>
        <p:txBody>
          <a:bodyPr anchor="ctr">
            <a:normAutofit/>
          </a:bodyPr>
          <a:lstStyle/>
          <a:p>
            <a:r>
              <a:rPr lang="el-GR" sz="2000">
                <a:solidFill>
                  <a:schemeClr val="tx1">
                    <a:alpha val="80000"/>
                  </a:schemeClr>
                </a:solidFill>
              </a:rPr>
              <a:t>Το τέλος της Φραγκογιαννούς είναι κι αυτό ιδιόμορφο, όπως άλλωστε και ολόκληρη η ζωή και η συμπεριφορά της. Η τιμωρία της έρχεται από το χέρι του Θεού. Δε συλλαμβάνεται και δε δικάζεται από τη δικαιοσύνη των ανθρώπων. Σε χώρο γεωγραφικά ουδέτερο-ανάμεσα στο βραχονήσι και την ξηρά-ουσιαστικά εφαρμόζεται η δικαιοσύνη από το υγρό στοιχείο που εξαφανίζει την ίδια και «ξεπλένει» μαζί και τα αμαρτήματά της. Η Φόνισσα αντιπροσωπεύει την ασυνείδητη δύναμη του κακού και γι’ αυτό ο Παπαδιαμάντης τη λυτρώνει με αυτόν τον τρόπο</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22331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TotalTime>
  <Words>654</Words>
  <Application>Microsoft Office PowerPoint</Application>
  <PresentationFormat>Ευρεία οθόνη</PresentationFormat>
  <Paragraphs>20</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Aptos</vt:lpstr>
      <vt:lpstr>Aptos Display</vt:lpstr>
      <vt:lpstr>Arial</vt:lpstr>
      <vt:lpstr>Θέμα του Office</vt:lpstr>
      <vt:lpstr>Η Φόνισσα Αλέξανδρος Παπαδιαμάντης</vt:lpstr>
      <vt:lpstr>Θεματικό κέντρο</vt:lpstr>
      <vt:lpstr>Στοιχεία τεχνικής</vt:lpstr>
      <vt:lpstr>Ύφος</vt:lpstr>
      <vt:lpstr>Η Φραγκογιαννού</vt:lpstr>
      <vt:lpstr>Τα αίτια που συντείνουν στη διαμόρφωση της παράλογης ιδέας της ηρωίδας</vt:lpstr>
      <vt:lpstr>Πώς η Φραγκογιαννού γεφυρώνει το χάσμα ανάμεσα στις πράξεις της και στο θρησκευτικό της αίσθημα;</vt:lpstr>
      <vt:lpstr>Το τέλος της Φραγκογιαννούς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TSIOLI IOANNA</dc:creator>
  <cp:lastModifiedBy>TSIOLI IOANNA</cp:lastModifiedBy>
  <cp:revision>3</cp:revision>
  <dcterms:created xsi:type="dcterms:W3CDTF">2024-11-02T08:34:42Z</dcterms:created>
  <dcterms:modified xsi:type="dcterms:W3CDTF">2024-11-02T09:15:08Z</dcterms:modified>
</cp:coreProperties>
</file>