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091B8-526A-4E77-AE2B-7C60FFCCD48E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898B910-8E8D-43EA-8C97-062E043EDE41}">
      <dgm:prSet/>
      <dgm:spPr/>
      <dgm:t>
        <a:bodyPr/>
        <a:lstStyle/>
        <a:p>
          <a:r>
            <a:rPr lang="el-GR"/>
            <a:t>Αφηγητής-θεός/Μηδενική εστίαση: ο αφηγητής βλέπει/γνωρίζει τα πάντα ή έστω, περισσότερα από ό τι τα πρόσωπα της ιστορίας (παντογνώστης αφηγητής).</a:t>
          </a:r>
          <a:endParaRPr lang="en-US"/>
        </a:p>
      </dgm:t>
    </dgm:pt>
    <dgm:pt modelId="{EA80B78D-9AB8-42CB-8536-8BBD74C011D2}" type="parTrans" cxnId="{231CEF9A-A25C-4234-9FA5-51306EAFBF85}">
      <dgm:prSet/>
      <dgm:spPr/>
      <dgm:t>
        <a:bodyPr/>
        <a:lstStyle/>
        <a:p>
          <a:endParaRPr lang="en-US"/>
        </a:p>
      </dgm:t>
    </dgm:pt>
    <dgm:pt modelId="{5FE393AE-D3B5-4368-83B0-FA1E493ADDD2}" type="sibTrans" cxnId="{231CEF9A-A25C-4234-9FA5-51306EAFBF85}">
      <dgm:prSet/>
      <dgm:spPr/>
      <dgm:t>
        <a:bodyPr/>
        <a:lstStyle/>
        <a:p>
          <a:endParaRPr lang="en-US"/>
        </a:p>
      </dgm:t>
    </dgm:pt>
    <dgm:pt modelId="{44B7E26E-9880-4B75-BBB3-F22DA601407F}">
      <dgm:prSet/>
      <dgm:spPr/>
      <dgm:t>
        <a:bodyPr/>
        <a:lstStyle/>
        <a:p>
          <a:r>
            <a:rPr lang="el-GR"/>
            <a:t>Αφηγητής-άνθρωπος/εσωτερική εστίαση: ο αφηγητής βλέπει/γνωρίζει μόνο όσα κι ένα πρόσωπο της ιστορίας. Ο αφηγητής βλέπει τα γεγονότα με τα μάτια του συγκεκριμένου προσώπου και αφηγείται με βάση την οπτική του.</a:t>
          </a:r>
          <a:endParaRPr lang="en-US"/>
        </a:p>
      </dgm:t>
    </dgm:pt>
    <dgm:pt modelId="{D1A254D2-F9FF-4DA8-A678-698085E4B0A5}" type="parTrans" cxnId="{FC4C60E7-4703-4ED1-A4EF-A68D581ED4E0}">
      <dgm:prSet/>
      <dgm:spPr/>
      <dgm:t>
        <a:bodyPr/>
        <a:lstStyle/>
        <a:p>
          <a:endParaRPr lang="en-US"/>
        </a:p>
      </dgm:t>
    </dgm:pt>
    <dgm:pt modelId="{5FF9B335-469B-41E2-BFB9-1EE5AA0174DE}" type="sibTrans" cxnId="{FC4C60E7-4703-4ED1-A4EF-A68D581ED4E0}">
      <dgm:prSet/>
      <dgm:spPr/>
      <dgm:t>
        <a:bodyPr/>
        <a:lstStyle/>
        <a:p>
          <a:endParaRPr lang="en-US"/>
        </a:p>
      </dgm:t>
    </dgm:pt>
    <dgm:pt modelId="{BC694226-1C45-455A-9469-3B82023E5E9D}">
      <dgm:prSet/>
      <dgm:spPr/>
      <dgm:t>
        <a:bodyPr/>
        <a:lstStyle/>
        <a:p>
          <a:r>
            <a:rPr lang="el-GR"/>
            <a:t>Αφηγητής-πράγμα/εξωτερική εστίαση: ο αφηγητής βλέπει/γνωρίζει λιγότερα από ό τι τα πρόσωπα της ιστορίας. Παρουσιάζει τους ήρωες να ενεργούν, χωρίς να παρέχει πρόσβαση στις σκέψεις και τα συναισθήματά τους.</a:t>
          </a:r>
          <a:endParaRPr lang="en-US"/>
        </a:p>
      </dgm:t>
    </dgm:pt>
    <dgm:pt modelId="{CB52C889-41D8-4BBD-A4C5-92E4FB36E340}" type="parTrans" cxnId="{FFE3606A-6190-4122-9540-3EC43452C152}">
      <dgm:prSet/>
      <dgm:spPr/>
      <dgm:t>
        <a:bodyPr/>
        <a:lstStyle/>
        <a:p>
          <a:endParaRPr lang="en-US"/>
        </a:p>
      </dgm:t>
    </dgm:pt>
    <dgm:pt modelId="{EF4A0685-EF0F-4954-8EFB-ECB358356E33}" type="sibTrans" cxnId="{FFE3606A-6190-4122-9540-3EC43452C152}">
      <dgm:prSet/>
      <dgm:spPr/>
      <dgm:t>
        <a:bodyPr/>
        <a:lstStyle/>
        <a:p>
          <a:endParaRPr lang="en-US"/>
        </a:p>
      </dgm:t>
    </dgm:pt>
    <dgm:pt modelId="{AC951FFD-3806-4114-83E1-56F65FA74F1A}" type="pres">
      <dgm:prSet presAssocID="{4CB091B8-526A-4E77-AE2B-7C60FFCCD48E}" presName="linear" presStyleCnt="0">
        <dgm:presLayoutVars>
          <dgm:animLvl val="lvl"/>
          <dgm:resizeHandles val="exact"/>
        </dgm:presLayoutVars>
      </dgm:prSet>
      <dgm:spPr/>
    </dgm:pt>
    <dgm:pt modelId="{F064AC90-9425-4158-87E8-DEBABB9946CF}" type="pres">
      <dgm:prSet presAssocID="{9898B910-8E8D-43EA-8C97-062E043EDE4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9B0CA43-3373-4572-BF31-EF80EEF9AC5A}" type="pres">
      <dgm:prSet presAssocID="{5FE393AE-D3B5-4368-83B0-FA1E493ADDD2}" presName="spacer" presStyleCnt="0"/>
      <dgm:spPr/>
    </dgm:pt>
    <dgm:pt modelId="{3D217602-47E9-4B88-83F7-2FA81E3CA794}" type="pres">
      <dgm:prSet presAssocID="{44B7E26E-9880-4B75-BBB3-F22DA601407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2AEA682-35C1-42C3-B401-30622A03E239}" type="pres">
      <dgm:prSet presAssocID="{5FF9B335-469B-41E2-BFB9-1EE5AA0174DE}" presName="spacer" presStyleCnt="0"/>
      <dgm:spPr/>
    </dgm:pt>
    <dgm:pt modelId="{1697E2DD-8A93-4A61-ABF0-7C79C04CF96B}" type="pres">
      <dgm:prSet presAssocID="{BC694226-1C45-455A-9469-3B82023E5E9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D685C24-1366-4AA0-84A0-8548D3DAAD48}" type="presOf" srcId="{4CB091B8-526A-4E77-AE2B-7C60FFCCD48E}" destId="{AC951FFD-3806-4114-83E1-56F65FA74F1A}" srcOrd="0" destOrd="0" presId="urn:microsoft.com/office/officeart/2005/8/layout/vList2"/>
    <dgm:cxn modelId="{4C545564-2320-4CF0-B839-18B73FAB952B}" type="presOf" srcId="{9898B910-8E8D-43EA-8C97-062E043EDE41}" destId="{F064AC90-9425-4158-87E8-DEBABB9946CF}" srcOrd="0" destOrd="0" presId="urn:microsoft.com/office/officeart/2005/8/layout/vList2"/>
    <dgm:cxn modelId="{FFE3606A-6190-4122-9540-3EC43452C152}" srcId="{4CB091B8-526A-4E77-AE2B-7C60FFCCD48E}" destId="{BC694226-1C45-455A-9469-3B82023E5E9D}" srcOrd="2" destOrd="0" parTransId="{CB52C889-41D8-4BBD-A4C5-92E4FB36E340}" sibTransId="{EF4A0685-EF0F-4954-8EFB-ECB358356E33}"/>
    <dgm:cxn modelId="{FCE56853-F36E-4902-9424-60D1980B0D23}" type="presOf" srcId="{44B7E26E-9880-4B75-BBB3-F22DA601407F}" destId="{3D217602-47E9-4B88-83F7-2FA81E3CA794}" srcOrd="0" destOrd="0" presId="urn:microsoft.com/office/officeart/2005/8/layout/vList2"/>
    <dgm:cxn modelId="{3BF06397-9218-448A-9C7B-1444FF3C3B9D}" type="presOf" srcId="{BC694226-1C45-455A-9469-3B82023E5E9D}" destId="{1697E2DD-8A93-4A61-ABF0-7C79C04CF96B}" srcOrd="0" destOrd="0" presId="urn:microsoft.com/office/officeart/2005/8/layout/vList2"/>
    <dgm:cxn modelId="{231CEF9A-A25C-4234-9FA5-51306EAFBF85}" srcId="{4CB091B8-526A-4E77-AE2B-7C60FFCCD48E}" destId="{9898B910-8E8D-43EA-8C97-062E043EDE41}" srcOrd="0" destOrd="0" parTransId="{EA80B78D-9AB8-42CB-8536-8BBD74C011D2}" sibTransId="{5FE393AE-D3B5-4368-83B0-FA1E493ADDD2}"/>
    <dgm:cxn modelId="{FC4C60E7-4703-4ED1-A4EF-A68D581ED4E0}" srcId="{4CB091B8-526A-4E77-AE2B-7C60FFCCD48E}" destId="{44B7E26E-9880-4B75-BBB3-F22DA601407F}" srcOrd="1" destOrd="0" parTransId="{D1A254D2-F9FF-4DA8-A678-698085E4B0A5}" sibTransId="{5FF9B335-469B-41E2-BFB9-1EE5AA0174DE}"/>
    <dgm:cxn modelId="{8D525144-5E19-4222-815C-4F8A61B564B9}" type="presParOf" srcId="{AC951FFD-3806-4114-83E1-56F65FA74F1A}" destId="{F064AC90-9425-4158-87E8-DEBABB9946CF}" srcOrd="0" destOrd="0" presId="urn:microsoft.com/office/officeart/2005/8/layout/vList2"/>
    <dgm:cxn modelId="{DA460B18-A6D9-41E2-BA16-44690A9B522C}" type="presParOf" srcId="{AC951FFD-3806-4114-83E1-56F65FA74F1A}" destId="{A9B0CA43-3373-4572-BF31-EF80EEF9AC5A}" srcOrd="1" destOrd="0" presId="urn:microsoft.com/office/officeart/2005/8/layout/vList2"/>
    <dgm:cxn modelId="{83F0946A-CEAC-4D19-B2F5-BA30EFBEFDFF}" type="presParOf" srcId="{AC951FFD-3806-4114-83E1-56F65FA74F1A}" destId="{3D217602-47E9-4B88-83F7-2FA81E3CA794}" srcOrd="2" destOrd="0" presId="urn:microsoft.com/office/officeart/2005/8/layout/vList2"/>
    <dgm:cxn modelId="{077A3BA0-3C5D-41F3-8326-63116C5AA991}" type="presParOf" srcId="{AC951FFD-3806-4114-83E1-56F65FA74F1A}" destId="{92AEA682-35C1-42C3-B401-30622A03E239}" srcOrd="3" destOrd="0" presId="urn:microsoft.com/office/officeart/2005/8/layout/vList2"/>
    <dgm:cxn modelId="{556357F4-895E-4449-9876-406BDFED8CB8}" type="presParOf" srcId="{AC951FFD-3806-4114-83E1-56F65FA74F1A}" destId="{1697E2DD-8A93-4A61-ABF0-7C79C04CF96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4AC90-9425-4158-87E8-DEBABB9946CF}">
      <dsp:nvSpPr>
        <dsp:cNvPr id="0" name=""/>
        <dsp:cNvSpPr/>
      </dsp:nvSpPr>
      <dsp:spPr>
        <a:xfrm>
          <a:off x="0" y="91703"/>
          <a:ext cx="6666833" cy="171843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Αφηγητής-θεός/Μηδενική εστίαση: ο αφηγητής βλέπει/γνωρίζει τα πάντα ή έστω, περισσότερα από ό τι τα πρόσωπα της ιστορίας (παντογνώστης αφηγητής).</a:t>
          </a:r>
          <a:endParaRPr lang="en-US" sz="2000" kern="1200"/>
        </a:p>
      </dsp:txBody>
      <dsp:txXfrm>
        <a:off x="83887" y="175590"/>
        <a:ext cx="6499059" cy="1550663"/>
      </dsp:txXfrm>
    </dsp:sp>
    <dsp:sp modelId="{3D217602-47E9-4B88-83F7-2FA81E3CA794}">
      <dsp:nvSpPr>
        <dsp:cNvPr id="0" name=""/>
        <dsp:cNvSpPr/>
      </dsp:nvSpPr>
      <dsp:spPr>
        <a:xfrm>
          <a:off x="0" y="1867741"/>
          <a:ext cx="6666833" cy="1718437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Αφηγητής-άνθρωπος/εσωτερική εστίαση: ο αφηγητής βλέπει/γνωρίζει μόνο όσα κι ένα πρόσωπο της ιστορίας. Ο αφηγητής βλέπει τα γεγονότα με τα μάτια του συγκεκριμένου προσώπου και αφηγείται με βάση την οπτική του.</a:t>
          </a:r>
          <a:endParaRPr lang="en-US" sz="2000" kern="1200"/>
        </a:p>
      </dsp:txBody>
      <dsp:txXfrm>
        <a:off x="83887" y="1951628"/>
        <a:ext cx="6499059" cy="1550663"/>
      </dsp:txXfrm>
    </dsp:sp>
    <dsp:sp modelId="{1697E2DD-8A93-4A61-ABF0-7C79C04CF96B}">
      <dsp:nvSpPr>
        <dsp:cNvPr id="0" name=""/>
        <dsp:cNvSpPr/>
      </dsp:nvSpPr>
      <dsp:spPr>
        <a:xfrm>
          <a:off x="0" y="3643778"/>
          <a:ext cx="6666833" cy="1718437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Αφηγητής-πράγμα/εξωτερική εστίαση: ο αφηγητής βλέπει/γνωρίζει λιγότερα από ό τι τα πρόσωπα της ιστορίας. Παρουσιάζει τους ήρωες να ενεργούν, χωρίς να παρέχει πρόσβαση στις σκέψεις και τα συναισθήματά τους.</a:t>
          </a:r>
          <a:endParaRPr lang="en-US" sz="2000" kern="1200"/>
        </a:p>
      </dsp:txBody>
      <dsp:txXfrm>
        <a:off x="83887" y="3727665"/>
        <a:ext cx="6499059" cy="1550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AD85C1-0EB1-17E1-5CB7-DF214E94D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90DF165-F8F1-B284-4A22-9B6CFF9DEB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266732-F55B-48E9-04A5-A6638018B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ECC3A6-1A74-6311-78EB-C56C6F6B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B53183-7949-077F-3D61-A6C022777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764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36775F-BA72-EE67-8C6E-40098267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E1DB8E0-1B5F-BA82-62E7-7966CB109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BD006F-1A0A-8725-8C36-06A8DD303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A048F67-CBE2-A922-EB99-4F9FC460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06C9A35-31FA-250A-2AE3-E0BE28FF0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89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8285747-744F-4837-BEF6-A4546E72B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6D7C204-22EC-7E7E-69F6-A6B8D619D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01643F0-A8E9-7199-F4D5-63D942F77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D115A5C-AFC4-A1A3-C353-166A5077B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2F16269-A3E9-4919-2C9A-595A596F0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458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0C1976-7540-CB29-ED0C-36084C52D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0939C0-7E61-58BE-0AA4-EB0811A3E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EED5E9-CBCF-AFED-1425-BF4F2A755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4035EDB-067D-4203-F71B-ECAA0E4D6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6191A02-5515-788D-8A8D-4176E0E8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81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A49E3D-79C0-280C-DF91-EE897702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04F107A-6F24-CDA9-24BF-0F9401E1E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EB9EA63-390A-48DA-DECA-05357ACA5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6B3228B-47EF-32FB-3619-202953C89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1FEDC88-4053-64C2-EE8D-0D4DC8B5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388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11CD79-27DB-0581-C429-F6EC71063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6CC06D-11C8-61E2-A045-045555D6A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1EA2C0D-4D5E-F43C-7CF9-CBD1042F0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9376174-FFC8-F140-2728-1EF46A1D5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B4A4EFF-E0E5-57AF-039E-BE814C36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8C2944A-5DC2-0F54-4A9C-0423372C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806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603572-9788-35D0-8DC3-727BA0060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4158F3A-A0E6-D797-FA1B-161855F23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7AEFA8E-24B0-DC1C-3131-9FCA90920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67E6DCE-005C-491E-8105-FC0E443A3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564927B-82F7-E609-0FDF-D89FE76E9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CB24EF5-938D-3632-64D2-66CA47A99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EF4BB2C-4842-BA5E-8646-4E796205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391172C-9F85-8EA6-2AF7-A46FAAA3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829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02382C-03B7-6415-3174-0430F22D9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D0F04CD-CF51-D4F0-8FCE-B762BAF5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7D5ADFA-900F-AB11-B4D7-35800C7E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90B9FBC-F866-D529-B663-AF2F6C64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099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A3981CD-EA5B-8474-6B9D-73009CFE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7A1452B-9C62-E04C-9351-79BAE259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E4AAAF2-BE8C-EFD5-4205-3A58C337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985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0F1598-500D-5157-3A39-4041C94A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1B9E1D-5A44-8F9A-58B4-4DC3BF60D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3B09517-6894-BBF5-EEC4-94707D105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5836C0-F582-9E5A-5D4A-2A8A6465B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4EEAB16-E675-77B1-801A-56E22A8F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60E598E-9D27-57F9-88C3-165F4A0F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31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4F1DC4-E497-072C-B8A6-3FA81D4CF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F045A1F-5770-5DED-3176-22EF4E91A0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2964DF2-6C9C-8DED-D385-71B9AFE84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FA888C8-12F3-A906-CFE7-B5B34CEB5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BB3E8B5-F7D4-E981-3BF6-E44C9042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A13414B-B560-9F14-F64C-FB4D18AB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028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70F53BD-BACB-DB75-805C-03E0C5EF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87A5550-2C78-4444-29DC-BFDF2DCA2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90E688A-81BB-7C44-2E52-B97A89217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F4D5E6-F9E6-4C98-B541-C7993D64F224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1BE949A-D3CB-CC77-F79C-0C9B77203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C0229A5-1EEB-2C4C-F306-F11A3CF01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23701E-5AA6-4D27-8164-A5515F418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704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32F5EDD-1E07-395C-8956-3FB86BCA1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el-GR" sz="4800">
                <a:solidFill>
                  <a:srgbClr val="FFFFFF"/>
                </a:solidFill>
              </a:rPr>
              <a:t>Ο αφηγητής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12E4424-3FA0-BF5F-C2D5-8C14B1137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endParaRPr 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66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04BCB21-9D18-DBA0-D4D0-60483D38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l-GR" sz="4000">
                <a:solidFill>
                  <a:srgbClr val="FFFFFF"/>
                </a:solidFill>
              </a:rPr>
              <a:t>Συμμετοχή στα γεγονότα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2D8D4D-87E0-D736-A8E1-5EEAD6911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000"/>
              <a:t>Ομοδιηγητικός-ο αφηγητής συμμετέχει στην ιστορία που αφηγείται ως ήρωας ή ως δευτερεύον πρόσωπο ή ως απλός μάρτυρας.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/>
              <a:t>Ετεροδιηγητικός-ο αφηγητής δε συμμετέχει ως πρόσωπο στην ιστορία που αφηγείται.</a:t>
            </a:r>
          </a:p>
        </p:txBody>
      </p:sp>
    </p:spTree>
    <p:extLst>
      <p:ext uri="{BB962C8B-B14F-4D97-AF65-F5344CB8AC3E}">
        <p14:creationId xmlns:p14="http://schemas.microsoft.com/office/powerpoint/2010/main" val="102271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EA69E5A-2158-EA24-2CB1-30F530ED1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l-GR" sz="4000">
                <a:solidFill>
                  <a:srgbClr val="FFFFFF"/>
                </a:solidFill>
              </a:rPr>
              <a:t>Οπτική γωνία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D09F645-3998-BFB0-F326-91C6DB05B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228557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679687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136</Words>
  <Application>Microsoft Office PowerPoint</Application>
  <PresentationFormat>Ευρεία οθόνη</PresentationFormat>
  <Paragraphs>8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Wingdings</vt:lpstr>
      <vt:lpstr>Θέμα του Office</vt:lpstr>
      <vt:lpstr>Ο αφηγητής</vt:lpstr>
      <vt:lpstr>Συμμετοχή στα γεγονότα</vt:lpstr>
      <vt:lpstr>Οπτική γωνία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TSIOLI IOANNA</dc:creator>
  <cp:lastModifiedBy>TSIOLI IOANNA</cp:lastModifiedBy>
  <cp:revision>2</cp:revision>
  <dcterms:created xsi:type="dcterms:W3CDTF">2024-10-31T17:50:41Z</dcterms:created>
  <dcterms:modified xsi:type="dcterms:W3CDTF">2024-10-31T20:13:06Z</dcterms:modified>
</cp:coreProperties>
</file>