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9" r:id="rId4"/>
    <p:sldId id="263" r:id="rId5"/>
    <p:sldId id="264" r:id="rId6"/>
    <p:sldId id="275" r:id="rId7"/>
    <p:sldId id="272" r:id="rId8"/>
    <p:sldId id="276" r:id="rId9"/>
    <p:sldId id="277" r:id="rId10"/>
    <p:sldId id="270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Λογαριασμός Microsoft" initials="ΛM" lastIdx="1" clrIdx="0">
    <p:extLst>
      <p:ext uri="{19B8F6BF-5375-455C-9EA6-DF929625EA0E}">
        <p15:presenceInfo xmlns:p15="http://schemas.microsoft.com/office/powerpoint/2012/main" userId="0f4073c68ac2ba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67C4D48-C498-5A81-AED1-9269510E8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12FB7D38-335C-EB08-7445-F29FE6227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C8311EE-B8C1-6B4A-B81A-AF78DBB6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C1BD741E-4841-D5A8-D871-16BAA4D0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DCFB4861-FAE6-48B8-6D8D-72CDC373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91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5165B8B-5A88-AA3E-1F1E-A54C52C65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A761D509-3717-0AB5-159C-A7E792CB2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CC987F3-E350-76FF-A713-A6D819A4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E347F3D2-204D-D594-82CF-FDBA5284E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E86AC073-A756-6EED-CE50-42334DC5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298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C9EECAA1-CFCF-BFDC-EC83-AD07100E8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DF64FE22-4C6D-7CAC-8283-161FEC9F2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4B5C1F6-495F-9F8D-68F3-269CAC8F1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EA00A40E-9A10-2789-461C-8F67B6E8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0C65B98-D973-9393-43E1-13EDB471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75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31A9584-9C1C-7F64-A8B3-46A878E9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404CDA3-B4A0-9C11-7955-2513F9437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1E340E4E-85A3-E8C7-99DF-AB80BA01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C8A55740-F199-077D-EFE7-7E4FB9D6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77641F40-E099-60EF-31C7-D22B1F50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754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711263A-CDF6-573D-10DE-28137DB2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3C170C66-E83E-1CC4-3427-D73338499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86736F35-9E05-10EB-168F-7757110F9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40AAAED0-A826-9BB7-327D-F0D606C04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1CAE91C2-8386-A797-A98E-CC71E4A0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08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4CD4E4B-1455-91E5-22E8-75661BA7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A113EC35-7624-0232-5F10-8B7A2AA96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E4D09549-D862-1DBE-D127-4299C9C88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1CA55232-F449-5B9B-4BAF-1C43B87B7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6F88259E-DBE5-6510-9D57-A835BCFA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A0C27F2E-010C-42BD-83B0-DEB262AFE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646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7ED92E9-2279-B112-B682-37062B865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2E6D0B6F-2BCD-6127-FF31-451D519FF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2E8C2FC6-7E37-326A-E61B-14FF33ACD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B0646363-E9E0-CFEB-1995-5332A5CA8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6BA1CB4D-0D6B-5D78-093C-065420FEB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FF1A2E3A-C481-F752-7C0D-116A471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9C1077BC-2C58-04E9-7C2F-CDDF68B6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34210302-C306-DFD9-7CF8-26386588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436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39501E8-5126-7205-1090-AC9EB33BB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2B933AFF-36F1-3340-22D1-36214397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5977DAD5-3E4B-60CD-AE09-8D34AD17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7521C885-B9E1-43B7-14D9-B8691575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43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74A6D03D-18CB-16EB-F660-91C822563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8770DADC-A4A9-A32A-1C12-40A7FF7F8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F6E2B16A-047C-3805-D33A-3B1DBBF0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915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D8D99A1-1F6E-0BB9-6F93-CB71406E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FDC9743D-8C4D-7ABA-A569-F32240BC6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B93F90E-9506-15E4-3BAE-7FB0555E8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F1FDD31F-E41F-F978-900F-BD768819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56094A76-F05A-BE33-744E-E7AF23AC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05C81481-BC4E-DBD4-5E75-11B2F5C0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835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EDD9348-B440-746C-6A0C-0E6EB0BD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480C0523-AA0A-276C-AE0B-3F4D19C13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162F1FD7-7615-A5A2-AB7E-CC93DF673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12B7E31D-229D-C35F-6D36-0E962FA50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C98DE1A1-EDCB-7BDB-B5E9-5667D73AF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EF0D8AF0-242D-9BEC-0C21-B867CEB6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788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2C8433EB-577B-F531-83DF-733E1465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990E2611-BEC6-02DF-065A-D606D1345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8FEB5230-BCF4-34B6-0952-CB1FB7947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D48B6B-B59A-41FD-90AE-DBD79E070248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E6358A36-4E8D-6C26-B388-F2FCE8DB9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771F9C98-83AB-53FB-90D2-9CB2F84A0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C56EEA-8B22-49C6-81D5-2B14131C5E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382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w.gr/projects/agiasofia/arxitektonikos-sxediasmos.ph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cris.ktun.edu.tr/bitstream/20.500.13091/1828/1/Say+%C3%96zer+Nur.pdf" TargetMode="External"/><Relationship Id="rId4" Type="http://schemas.openxmlformats.org/officeDocument/2006/relationships/hyperlink" Target="https://www.tanea.gr/2020/07/24/people/agia-sofia-i-istoria-tou-naou-symvolou-tis-xristianosyni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657" y="504639"/>
            <a:ext cx="6510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ΑΡΧΙΤΕΚΤΟΝΙΚΟ ΘΑΥΜΑ ΤΟΥ ΝΑΟΥ ΤΗΣ ΑΓΙΑΣ ΣΟΦΙΑΣ ΚΩΝΣΤΑΝΤΙΝΟΥΠΟΛΗΣ</a:t>
            </a:r>
            <a:endParaRPr lang="el-GR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70056" y="2074299"/>
            <a:ext cx="3643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ΕΡΓΑΣΙΑ ΤΟΥ</a:t>
            </a:r>
          </a:p>
          <a:p>
            <a:pPr algn="ctr"/>
            <a:r>
              <a:rPr lang="el-G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ΠΕΤΤΑ ΔΗΜΗΤΡΗ </a:t>
            </a:r>
          </a:p>
          <a:p>
            <a:pPr algn="ctr"/>
            <a:r>
              <a:rPr lang="el-G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ΣΧ. ΕΤΟΣ 2023-24</a:t>
            </a:r>
            <a:endParaRPr lang="el-GR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827" r="159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0" y="1219200"/>
            <a:ext cx="1204685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endParaRPr lang="el-GR" sz="3200" dirty="0" smtClean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</a:pPr>
            <a:endParaRPr lang="el-GR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</a:pPr>
            <a:endParaRPr lang="el-GR" sz="3200" dirty="0" smtClean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</a:pPr>
            <a:endParaRPr lang="el-GR" sz="3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</a:pPr>
            <a:endParaRPr lang="el-GR" sz="3600" dirty="0" smtClean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</a:pPr>
            <a:endParaRPr lang="el-GR" sz="3600" dirty="0" smtClean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</a:pPr>
            <a:r>
              <a:rPr lang="el-GR" sz="3600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360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" y="332509"/>
            <a:ext cx="12192000" cy="6034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l-GR" sz="32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ΒΙΒΛΙΟΓΡΑΦΙΑ </a:t>
            </a:r>
          </a:p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l-GR" sz="24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Αγία Σοφία, Ίδρυμα Μείζονος Ελληνισμού. Διαθέσιμο στον σύνδεσμο:</a:t>
            </a:r>
            <a:r>
              <a:rPr lang="el-GR" sz="2400" b="1" u="sng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           </a:t>
            </a:r>
            <a:r>
              <a:rPr lang="el-GR" sz="2400" b="1" u="sng" kern="1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https://www.fhw.gr/projects/agiasofia/arxitektonikos-sxediasmos.php</a:t>
            </a:r>
            <a:endParaRPr lang="el-GR" sz="2400" b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l-GR" sz="24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Αγία Σοφία : Η ιστορία του Ναού- συμβόλου της Χριστιανοσύνης.</a:t>
            </a:r>
            <a:r>
              <a:rPr lang="el-GR" sz="2400" b="1" i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Τα Νέα. </a:t>
            </a:r>
            <a:r>
              <a:rPr lang="el-GR" sz="24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Διαθέσιμο στον σύνδεσμο:</a:t>
            </a:r>
            <a:r>
              <a:rPr lang="el-GR" sz="2400" b="1" u="sng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</a:t>
            </a:r>
          </a:p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l-GR" sz="2400" b="1" u="sng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   </a:t>
            </a:r>
            <a:r>
              <a:rPr lang="el-GR" sz="2400" b="1" u="sng" kern="1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      https://www.tanea.gr/2020/07/24/people/agia-sofia-i-istoria-tou-naou-symvolou-tis-xristianosynis/</a:t>
            </a:r>
            <a:endParaRPr lang="el-GR" sz="2400" b="1" u="sng" kern="100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l-GR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24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4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Nur, Y.B, Say Ozer Y, (2017).Temporality and Memory in Architecture: Hagia Sophia. </a:t>
            </a:r>
            <a:r>
              <a:rPr lang="en-US" sz="2400" b="1" i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Journal of </a:t>
            </a:r>
            <a:r>
              <a:rPr lang="el-GR" sz="2400" b="1" i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i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Architecture &amp; Planning.</a:t>
            </a:r>
            <a:r>
              <a:rPr lang="en-US" sz="24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Istanbul. Vol. 5, pp.60-76. </a:t>
            </a:r>
            <a:r>
              <a:rPr lang="el-GR" sz="24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Ανακτήθηκε από</a:t>
            </a:r>
            <a:r>
              <a:rPr lang="en-US" sz="24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https://gcris.ktun.edu.tr/bitstream/20.500.13091/1828/1/Say%2B%C3%96zer%2BNur.pdf</a:t>
            </a:r>
            <a:endParaRPr lang="el-GR" sz="2400" b="1" u="sng" kern="100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1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7473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509" y="58190"/>
            <a:ext cx="11521440" cy="513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Στη Στάση του Νίκα, 532, κάηκε ο ναός της Αγίας Σοφίας. Έτσι</a:t>
            </a:r>
            <a:r>
              <a:rPr lang="el-GR" sz="3200" b="1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ο αυτοκράτορας Ιουστινιανός </a:t>
            </a: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l-GR" sz="3200" b="1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αποφασίζει να κατασκευάσει την εκκλησία από την </a:t>
            </a: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αρχή.</a:t>
            </a:r>
            <a:r>
              <a:rPr lang="el-GR" sz="3200" b="1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l-GR" sz="3200" b="1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αυτό, προσέλαβε τους </a:t>
            </a: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αρχιτέκτονες </a:t>
            </a:r>
            <a:r>
              <a:rPr lang="el-GR" sz="3200" b="1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Ανθέμιο </a:t>
            </a: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από </a:t>
            </a:r>
            <a:r>
              <a:rPr lang="el-GR" sz="3200" b="1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τις Τράλλεις </a:t>
            </a: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και Ισίδωρο από τη Μίλητο </a:t>
            </a: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να </a:t>
            </a: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φι</a:t>
            </a: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λοτεχνήσουν </a:t>
            </a:r>
            <a:r>
              <a:rPr lang="el-GR" sz="3200" b="1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 νέο σχέδιο</a:t>
            </a:r>
            <a:r>
              <a:rPr lang="el-GR" sz="3200" b="1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200"/>
              </a:spcAft>
            </a:pPr>
            <a:endParaRPr lang="el-GR" sz="2400" b="1" dirty="0">
              <a:solidFill>
                <a:srgbClr val="35353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2000" dirty="0" smtClean="0">
              <a:solidFill>
                <a:srgbClr val="353535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2000" dirty="0">
              <a:solidFill>
                <a:srgbClr val="3535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2000" dirty="0" smtClean="0">
              <a:solidFill>
                <a:srgbClr val="353535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l-GR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Στη</a:t>
            </a:r>
            <a:endParaRPr lang="el-G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6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62857" y="101601"/>
            <a:ext cx="11829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el-GR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Τα εγκαίνια έγιναν στις 27 Δεκεμβρίου του 537 από τον Ιουστινιανό, ο οποίος βλέποντας την υπεροχή της Αγίας Σοφίας αναφώνησε: «Δόξα τω Θεώ το καταξιωσάντι με τελέσαι τοιούτον έργον. Νενίκηκά σε Σολομών».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2902857" y="3831771"/>
            <a:ext cx="92891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el-GR" sz="3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Εκείνη την ημέρα όλος ο πληθυσμός της πρωτεύουσας γιόρτασε με έξοδα του αυτοκράτορα. Επιπλέον, 30.000 μεζούρες στάρι και εκατοντάδες κιλά χρυσάφι μοιράστηκαν στους φτωχούς. </a:t>
            </a:r>
          </a:p>
        </p:txBody>
      </p:sp>
    </p:spTree>
    <p:extLst>
      <p:ext uri="{BB962C8B-B14F-4D97-AF65-F5344CB8AC3E}">
        <p14:creationId xmlns:p14="http://schemas.microsoft.com/office/powerpoint/2010/main" val="66034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b="11332"/>
          <a:stretch/>
        </p:blipFill>
        <p:spPr>
          <a:xfrm>
            <a:off x="5442856" y="373"/>
            <a:ext cx="6656099" cy="6857627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333829" y="203200"/>
            <a:ext cx="499291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l-GR" sz="3200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 βασική δομή της Αγίας Σοφίας έχει σχήμα </a:t>
            </a:r>
            <a:r>
              <a:rPr lang="el-GR" sz="3200" dirty="0" smtClean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κιβωρίου (κουβούκλιο).Τέσσερις </a:t>
            </a:r>
            <a:r>
              <a:rPr lang="el-GR" sz="3200" dirty="0">
                <a:solidFill>
                  <a:srgbClr val="35353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πελώριοι πεσσοί, ο καθένας βάσεως 100 τ.μ. περίπου, στηρίζουν τέσσερα μεγάλα τόξα, στις κορυφές των οποίων καθώς και στα σχηματιζόμενα τέσσερα σφαιρικά τρίγωνα (λοφία) στηρίζεται ο τρούλος.</a:t>
            </a:r>
            <a:endParaRPr lang="el-G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5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64457" y="116115"/>
            <a:ext cx="11509829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l-G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να εξισορροπηθούν οι πλάγιες ωθήσεις κατασκευάσθηκαν προς Α και Δ δύο μεγάλα ημιθόλια (τεταρτοσφαίρια) που υποβαστάζονται από τρεις μικρότερους θόλους και από χαμηλότερους πεσσούς. </a:t>
            </a:r>
            <a:endParaRPr lang="el-GR" sz="32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l-GR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Προς </a:t>
            </a:r>
            <a:r>
              <a:rPr lang="el-G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 και Ν δεν υπήρχαν ημιθόλια παρά τα μεγάλα τόξα κατέληγαν σε τύμπανα, η κορυφή των οποίων φωτίζονταν από μεγάλα τρίλοβα παράθυρα. </a:t>
            </a:r>
            <a:endParaRPr lang="el-GR" sz="32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32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l-G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 χώρος επομένως γύρω από τον τρούλο υποχωρούσε, τα σφαιρικά τρίγωνα υποχωρούσαν και ο τρούλος φαινόταν αιωρούμενος επάνω στο κενό, περιιπτάμενος.</a:t>
            </a:r>
            <a:endParaRPr lang="el-GR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8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b="23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24691" y="0"/>
            <a:ext cx="99586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E8E8E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 κυρίως χώρος του κτίσματος έχει σχήμα κύβου, ενώ τέσσερις τεράστιοι πεσσοί (τετράγωνοι στύλοι), που απέχουν μεταξύ τους 30 μέτρα, στηρίζουν τα τέσσερα μεγάλα τόξα πάνω στα οποία εδράζεται ο επιβλητικός τρούλος, διαμέτρου 31 μέτρων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616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86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435429" y="290286"/>
            <a:ext cx="1111794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l-GR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 τρούλος δίνει την εντύπωση ότι αιωρείται εξαιτίας </a:t>
            </a:r>
            <a:r>
              <a:rPr lang="el-GR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των 40 παραθύρων </a:t>
            </a:r>
            <a:r>
              <a:rPr lang="el-GR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που βρίσκονται γύρω στη βάση του. Ο σύγχρονος ιστορικός Προκόπιος λέει: </a:t>
            </a:r>
            <a:endParaRPr lang="el-GR" sz="4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l-GR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l-GR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θαυμαστό στην Αγία Σοφία είναι ο τρούλος</a:t>
            </a:r>
            <a:r>
              <a:rPr lang="el-GR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Δε </a:t>
            </a:r>
            <a:r>
              <a:rPr lang="el-GR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φαίνεται να στηρίζεται πουθενά, αλλά μοιάζει ως να κρέμεται από τον ουρανό με χρυσή αλυσίδα. </a:t>
            </a:r>
            <a:endParaRPr lang="el-GR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04"/>
            <a:ext cx="12191999" cy="6774359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24691" y="115865"/>
            <a:ext cx="12067308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endParaRPr lang="el-GR" sz="3200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3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3200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3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3200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l-GR" sz="3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Το </a:t>
            </a:r>
            <a:r>
              <a:rPr lang="el-GR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υλικό υποδομής που χρησιμοποιήθηκε στον τρούλο της Αγίας Σοφίας </a:t>
            </a:r>
            <a:r>
              <a:rPr lang="el-GR" sz="3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περιέχει </a:t>
            </a:r>
            <a:r>
              <a:rPr lang="el-GR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ένα συστατικό που αντέχει στη </a:t>
            </a:r>
            <a:r>
              <a:rPr lang="el-GR" sz="3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φωτιά, ένα </a:t>
            </a:r>
            <a:r>
              <a:rPr lang="el-GR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είδος πυρίμαχου τούβλου, είναι όμως δώδεκα φορές πιο ελαφρύ από το κανονικό τούβλο και αντέχει στην ένταση που προκαλεί ο σεισμός. Η Αγία Σοφία άντεξε 64 σεισμούς μέχρι 7,4 Ρίχτερ</a:t>
            </a:r>
            <a:r>
              <a:rPr lang="el-GR" sz="3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l-GR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l-GR" sz="3200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l-GR" sz="32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Λέγεται </a:t>
            </a:r>
            <a:r>
              <a:rPr lang="el-GR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επίσης, ότι ο ασβέστης ζυμώθηκε με λάδι αντί για νερό.</a:t>
            </a:r>
            <a:endParaRPr lang="el-GR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endParaRPr lang="el-GR" sz="3200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2917767" y="448887"/>
            <a:ext cx="88447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l-GR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l-GR" sz="28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Είναι εκπληκτικό </a:t>
            </a:r>
            <a:r>
              <a:rPr lang="el-GR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το πως η Αγία </a:t>
            </a:r>
            <a:r>
              <a:rPr lang="el-GR" sz="28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Σοφία ολοκληρώθηκε σε  </a:t>
            </a:r>
            <a:r>
              <a:rPr lang="el-GR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έξι χρόνια!</a:t>
            </a:r>
            <a:endParaRPr lang="el-GR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l-GR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Ο ναός του Αγίου Πέτρου στη Ρώμη χρειάστηκε 120 χρόνια για την ανέγερση </a:t>
            </a:r>
            <a:r>
              <a:rPr lang="el-GR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του.</a:t>
            </a:r>
          </a:p>
          <a:p>
            <a:pPr algn="ctr">
              <a:spcAft>
                <a:spcPts val="1200"/>
              </a:spcAft>
            </a:pP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</a:t>
            </a:r>
            <a:r>
              <a:rPr lang="el-GR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ου </a:t>
            </a: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Αγίου Παύλου στο Λονδίνο 35 </a:t>
            </a:r>
            <a:r>
              <a:rPr lang="el-GR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χρόνια.</a:t>
            </a:r>
          </a:p>
          <a:p>
            <a:pPr algn="ctr">
              <a:spcAft>
                <a:spcPts val="1200"/>
              </a:spcAft>
            </a:pPr>
            <a:r>
              <a:rPr lang="el-GR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Η </a:t>
            </a: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Νοτρ Νταμ στο Παρίσι 72 χρόνια, </a:t>
            </a:r>
            <a:endParaRPr lang="el-GR" sz="2800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Ο</a:t>
            </a:r>
            <a:r>
              <a:rPr lang="el-GR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Καθεδρικός του Μιλάνου πάνω από 500 </a:t>
            </a:r>
            <a:r>
              <a:rPr lang="el-GR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χρόνια</a:t>
            </a:r>
          </a:p>
          <a:p>
            <a:pPr algn="ctr">
              <a:spcAft>
                <a:spcPts val="1200"/>
              </a:spcAft>
            </a:pPr>
            <a:r>
              <a:rPr lang="el-GR" sz="2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Ο </a:t>
            </a: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Καθεδρικός της Κολονίας 615 χρόνια. </a:t>
            </a:r>
            <a:endParaRPr lang="el-GR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377</Words>
  <Application>Microsoft Office PowerPoint</Application>
  <PresentationFormat>Ευρεία οθόνη</PresentationFormat>
  <Paragraphs>49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KOUTRAS CHRISTOS-CHRYSOVALANTIS</dc:creator>
  <cp:lastModifiedBy>Λογαριασμός Microsoft</cp:lastModifiedBy>
  <cp:revision>22</cp:revision>
  <dcterms:created xsi:type="dcterms:W3CDTF">2024-05-20T15:15:12Z</dcterms:created>
  <dcterms:modified xsi:type="dcterms:W3CDTF">2024-05-20T21:42:52Z</dcterms:modified>
</cp:coreProperties>
</file>