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Barlow" panose="00000800000000000000" pitchFamily="34" charset="0"/>
      <p:bold r:id="rId15"/>
    </p:embeddedFont>
    <p:embeddedFont>
      <p:font typeface="Barlow" panose="00000800000000000000" pitchFamily="34" charset="-122"/>
      <p:bold r:id="rId16"/>
    </p:embeddedFont>
    <p:embeddedFont>
      <p:font typeface="Barlow" panose="00000800000000000000" pitchFamily="34" charset="-120"/>
      <p:bold r:id="rId17"/>
    </p:embeddedFont>
    <p:embeddedFont>
      <p:font typeface="Montserrat" pitchFamily="34" charset="-122"/>
      <p:bold r:id="rId18"/>
    </p:embeddedFont>
    <p:embeddedFont>
      <p:font typeface="Montserrat" pitchFamily="34" charset="0"/>
      <p:bold r:id="rId19"/>
    </p:embeddedFont>
    <p:embeddedFont>
      <p:font typeface="Montserrat" pitchFamily="34" charset="-120"/>
      <p:bold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34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091" y="601623"/>
            <a:ext cx="7612618" cy="39728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7800"/>
              </a:lnSpc>
              <a:buNone/>
            </a:pPr>
            <a:r>
              <a:rPr lang="en-US" sz="62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Διαδικασίες επίλυσης (υπολογιστικού) προβλήματος</a:t>
            </a:r>
            <a:endParaRPr lang="en-US" sz="6250" dirty="0"/>
          </a:p>
        </p:txBody>
      </p:sp>
      <p:sp>
        <p:nvSpPr>
          <p:cNvPr id="4" name="Text 1"/>
          <p:cNvSpPr/>
          <p:nvPr/>
        </p:nvSpPr>
        <p:spPr>
          <a:xfrm>
            <a:off x="6252091" y="4902637"/>
            <a:ext cx="7612618" cy="21002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προσπάθεια αντιμετώπισης και επίλυσης ενός προβλήματος προϋποθέτει αρχικά την πλήρη κατανόηση του προβλήματος. </a:t>
            </a: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κατανόηση ενός προβλήματος αποτελεί συνάρτηση δύο παραγόντων, της σωστής διατύπωσης εκ μέρους του δημιουργού του και της αντίστοιχα σωστής ερμηνείας από τη μεριά εκείνου που καλείται να το αντιμετωπίσει.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52091" y="7265313"/>
            <a:ext cx="350044" cy="350044"/>
          </a:xfrm>
          <a:prstGeom prst="roundRect">
            <a:avLst>
              <a:gd name="adj" fmla="val 2611981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11434" y="7249001"/>
            <a:ext cx="2174438" cy="3827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2150" dirty="0"/>
          </a:p>
        </p:txBody>
      </p:sp>
      <p:sp>
        <p:nvSpPr>
          <p:cNvPr id="9" name="Text Box 8"/>
          <p:cNvSpPr txBox="1"/>
          <p:nvPr/>
        </p:nvSpPr>
        <p:spPr>
          <a:xfrm>
            <a:off x="13046075" y="7822565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522" y="586621"/>
            <a:ext cx="7650956" cy="1403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Κατανόηση του προβλήματος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46522" y="2309574"/>
            <a:ext cx="7650956" cy="17055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κατανόηση του προβλήματος είναι βασική προϋπόθεση για να ξεκινήσει η διαδικασία ανάλυσης του προβλήματος σε άλλα απλούστερα και ο διαχωρισμός των κύριων στοιχείων του προβλήματος σε σχέση με τα δευτερεύοντα στοιχεία (αφαίρεση). Η ανάλυση-αφαίρεση αποτελεί το δεύτερο βήμα στην διαδικασία επίλυσης ενός προβλήματος.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46522" y="4255056"/>
            <a:ext cx="7650956" cy="1587341"/>
          </a:xfrm>
          <a:prstGeom prst="roundRect">
            <a:avLst>
              <a:gd name="adj" fmla="val 12093"/>
            </a:avLst>
          </a:prstGeom>
          <a:solidFill>
            <a:srgbClr val="EEEFF5"/>
          </a:solidFill>
          <a:effectLst>
            <a:outerShdw blurRad="5207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959763" y="4468297"/>
            <a:ext cx="2806422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Σωστή διατύπωση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59763" y="4946928"/>
            <a:ext cx="7224474" cy="682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σωστή διατύπωση του προβλήματος από τον δημιουργό του είναι απαραίτητη για την κατανόηση του.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6522" y="6055638"/>
            <a:ext cx="7650956" cy="1587341"/>
          </a:xfrm>
          <a:prstGeom prst="roundRect">
            <a:avLst>
              <a:gd name="adj" fmla="val 12093"/>
            </a:avLst>
          </a:prstGeom>
          <a:solidFill>
            <a:srgbClr val="EEEFF5"/>
          </a:solidFill>
          <a:effectLst>
            <a:outerShdw blurRad="5207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959763" y="6268879"/>
            <a:ext cx="2806422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Σωστή ερμηνεία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59763" y="6747510"/>
            <a:ext cx="7224474" cy="682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σωστή ερμηνεία του προβλήματος από τον λύτη είναι εξίσου σημαντική για την κατανόηση του.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522" y="937379"/>
            <a:ext cx="7515225" cy="70151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Ανάλυση του προβλήματος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46522" y="1958816"/>
            <a:ext cx="7650956" cy="13644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Στόχος της ανάλυσης, είναι η διάσπαση του προβλήματος σε άλλα απλούστερα προβλήματα για να είναι εύκολη η αντιμετώπισή τους. Η ανάλυση ενός προβλήματος μπορεί να πραγματοποιηθεί είτε φραστικά είτε διαγραμματικά.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55013" y="3563183"/>
            <a:ext cx="22860" cy="3729038"/>
          </a:xfrm>
          <a:prstGeom prst="roundRect">
            <a:avLst>
              <a:gd name="adj" fmla="val 839740"/>
            </a:avLst>
          </a:prstGeom>
          <a:solidFill>
            <a:srgbClr val="C1C3D0"/>
          </a:solidFill>
        </p:spPr>
      </p:sp>
      <p:sp>
        <p:nvSpPr>
          <p:cNvPr id="6" name="Shape 3"/>
          <p:cNvSpPr/>
          <p:nvPr/>
        </p:nvSpPr>
        <p:spPr>
          <a:xfrm>
            <a:off x="1283494" y="4031575"/>
            <a:ext cx="746522" cy="22860"/>
          </a:xfrm>
          <a:prstGeom prst="roundRect">
            <a:avLst>
              <a:gd name="adj" fmla="val 839740"/>
            </a:avLst>
          </a:prstGeom>
          <a:solidFill>
            <a:srgbClr val="C1C3D0"/>
          </a:solidFill>
        </p:spPr>
      </p:sp>
      <p:sp>
        <p:nvSpPr>
          <p:cNvPr id="7" name="Shape 4"/>
          <p:cNvSpPr/>
          <p:nvPr/>
        </p:nvSpPr>
        <p:spPr>
          <a:xfrm>
            <a:off x="826532" y="3803094"/>
            <a:ext cx="479822" cy="479822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effectLst>
            <a:outerShdw blurRad="5207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06793" y="3874532"/>
            <a:ext cx="119301" cy="3368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2239447" y="3776424"/>
            <a:ext cx="2806422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Φραστική ανάλυση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2239447" y="4255056"/>
            <a:ext cx="6158032" cy="682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φραστική ανάλυση περιλαμβάνει την περιγραφή του προβλήματος με λέξεις, χωρίζοντας το σε μικρότερα μέρη.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283494" y="5832158"/>
            <a:ext cx="746522" cy="22860"/>
          </a:xfrm>
          <a:prstGeom prst="roundRect">
            <a:avLst>
              <a:gd name="adj" fmla="val 839740"/>
            </a:avLst>
          </a:prstGeom>
          <a:solidFill>
            <a:srgbClr val="C1C3D0"/>
          </a:solidFill>
        </p:spPr>
      </p:sp>
      <p:sp>
        <p:nvSpPr>
          <p:cNvPr id="12" name="Shape 9"/>
          <p:cNvSpPr/>
          <p:nvPr/>
        </p:nvSpPr>
        <p:spPr>
          <a:xfrm>
            <a:off x="826532" y="5603677"/>
            <a:ext cx="479822" cy="479822"/>
          </a:xfrm>
          <a:prstGeom prst="roundRect">
            <a:avLst>
              <a:gd name="adj" fmla="val 40007"/>
            </a:avLst>
          </a:prstGeom>
          <a:solidFill>
            <a:srgbClr val="EEEFF5"/>
          </a:solidFill>
          <a:effectLst>
            <a:outerShdw blurRad="5207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972145" y="5675114"/>
            <a:ext cx="188595" cy="3368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2239447" y="5577007"/>
            <a:ext cx="3417927" cy="3507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Διαγραμματική ανάλυση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239447" y="6055638"/>
            <a:ext cx="6158032" cy="10233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διαγραμματική ανάλυση περιλαμβάνει την απεικόνιση του προβλήματος με γραφήματα, διαγράμματα ή άλλα οπτικά στοιχεία.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415" y="661154"/>
            <a:ext cx="12947571" cy="23724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6200"/>
              </a:lnSpc>
              <a:buNone/>
            </a:pPr>
            <a:r>
              <a:rPr lang="en-US" sz="49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Παράδειγμα 2.1. Ανάλυση προβλήματος: Εξυπηρέτηση πολιτών από τις υπηρεσίες του δημοσίου.</a:t>
            </a:r>
            <a:endParaRPr lang="en-US" sz="4950" dirty="0"/>
          </a:p>
        </p:txBody>
      </p:sp>
      <p:sp>
        <p:nvSpPr>
          <p:cNvPr id="3" name="Text 1"/>
          <p:cNvSpPr/>
          <p:nvPr/>
        </p:nvSpPr>
        <p:spPr>
          <a:xfrm>
            <a:off x="841415" y="3514368"/>
            <a:ext cx="12947571" cy="15382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Φραστική ανάλυση: 1. Προσδιορισμός αναγκών: 1.1. Ταχύτερη εξυπηρέτηση πολιτών, 1.2. Περιορισμός μετακινήσεων. 2. Δράση: 2.1. Ανάπτυξη ηλεκτρονικών υπηρεσιών εξυπηρέτησης, 2.1.1. Ποιες υπηρεσίες θα είναι διαθέσιμες; 2.1.2. Με ποια διαδικασία θα γίνονται διαθέσιμες; 2.2. Ενημέρωση πολιτών, 2.3. Ενημέρωση υπαλλήλων για να συνδράμουν το έργο. 3. Εφαρμογή του σχεδίου.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41415" y="5563433"/>
            <a:ext cx="3163491" cy="395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Φραστική Ανάλυση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841415" y="6199227"/>
            <a:ext cx="6180534" cy="11537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φραστική ανάλυση περιλαμβάνει την περιγραφή του προβλήματος με λέξεις, χωρίζοντας το σε μικρότερα μέρη.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6071" y="5563433"/>
            <a:ext cx="3865126" cy="3954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Διαγραμματική Ανάλυση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7616071" y="6199227"/>
            <a:ext cx="6180534" cy="11537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διαγραμματική ανάλυση περιλαμβάνει την απεικόνιση του προβλήματος με γραφήματα, διαγράμματα ή άλλα οπτικά στοιχεία.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7126" y="642938"/>
            <a:ext cx="7509748" cy="15361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6000"/>
              </a:lnSpc>
              <a:buNone/>
            </a:pPr>
            <a:r>
              <a:rPr lang="en-US" sz="480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Σύνθεση του προβλήματος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817126" y="2529245"/>
            <a:ext cx="7509748" cy="14939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Αφού ολοκληρωθεί η ανάλυση του προβλήματος ακολουθεί το στάδιο της σύνθεσης. Κατά τη σύνθεση επιχειρείται η κατασκευή μιας νέας δομής, με την οργάνωση των επιμέρους στοιχείων του προβλήματος.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17126" y="4548545"/>
            <a:ext cx="525304" cy="525304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effectLst>
            <a:outerShdw blurRad="57150" dist="2794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014532" y="4626888"/>
            <a:ext cx="130493" cy="3686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1575911" y="4548545"/>
            <a:ext cx="3072051" cy="3839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Οργάνωση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575911" y="5072539"/>
            <a:ext cx="6750963" cy="7469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οργάνωση των στοιχείων του προβλήματος είναι απαραίτητη για την κατασκευή μιας νέας δομής.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17126" y="6315670"/>
            <a:ext cx="525304" cy="525304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effectLst>
            <a:outerShdw blurRad="57150" dist="2794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976551" y="6394013"/>
            <a:ext cx="206454" cy="3686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1575911" y="6315670"/>
            <a:ext cx="3072051" cy="3839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Κατασκευή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1575911" y="6839664"/>
            <a:ext cx="6750963" cy="7469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κατασκευή μιας νέας δομής είναι το αποτέλεσμα της οργάνωσης των στοιχείων του προβλήματος.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894" y="561975"/>
            <a:ext cx="7715012" cy="13430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Κατηγοριοποίηση και γενίκευση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00894" y="2211229"/>
            <a:ext cx="7715012" cy="19602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Επιπλέον, η κατηγοριοποίηση του προβλήματος είναι ένα εξίσου σημαντικό στάδιο, μέσω του οποίου το πρόβλημα κατατάσσεται σε κάποια κατηγορία, σε μία οικογένεια παρόμοιων προβλημάτων και έτσι διευκολύνεται η επίλυση, αφού παρέχεται η ευκαιρία να προσδιοριστεί το ζητούμενο ανάμεσα σε παρόμοια «αντικείμενα». Τέλος, με τη γενίκευση, μπορούν να μεταφερθούν τα αποτελέσματα σε άλλες παρεμφερείς καταστάσεις ή προβλήματα.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894" y="4401145"/>
            <a:ext cx="1020723" cy="16331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27846" y="4605218"/>
            <a:ext cx="2686288" cy="3357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Κατηγοριοποίηση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7527846" y="5063371"/>
            <a:ext cx="6388060" cy="653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κατηγοριοποίηση του προβλήματος το τοποθετεί σε μια οικογένεια παρόμοιων προβλημάτων.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94" y="6034326"/>
            <a:ext cx="1020723" cy="163318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27846" y="6238399"/>
            <a:ext cx="2686288" cy="3357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Γενίκευση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7527846" y="6696551"/>
            <a:ext cx="6388060" cy="653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Η γενίκευση μεταφέρει τα αποτελέσματα σε άλλες παρεμφερείς καταστάσεις ή προβλήματα.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5546" y="620078"/>
            <a:ext cx="7565708" cy="14835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Δεδομένα, Ζητούμενα, Πληροφορία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75546" y="2441734"/>
            <a:ext cx="7565708" cy="180379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Για τη σωστή επίλυση ενός προβλήματος είναι σημαντικός ο επακριβής προσδιορισμός των δεδομένων που παρέχει το πρόβλημα και η λεπτομερειακή καταγραφή των ζητούμενων που αναμένονται σαν αποτελέσματα της επίλυσης του προβλήματος. Για να βρει κάποιος τα ζητούμενα χρειάζεται να επεξεργαστεί τα δεδομένα.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75546" y="4499134"/>
            <a:ext cx="7565708" cy="3112056"/>
          </a:xfrm>
          <a:prstGeom prst="roundRect">
            <a:avLst>
              <a:gd name="adj" fmla="val 65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83166" y="4506754"/>
            <a:ext cx="7549634" cy="646509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6509385" y="4649629"/>
            <a:ext cx="2061686" cy="36075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Δεδομένο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029462" y="4649629"/>
            <a:ext cx="2057876" cy="36075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Ζητούμενο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545729" y="4649629"/>
            <a:ext cx="2061686" cy="36075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Πληροφορία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3166" y="5153263"/>
            <a:ext cx="7549634" cy="2450306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1" name="Text 8"/>
          <p:cNvSpPr/>
          <p:nvPr/>
        </p:nvSpPr>
        <p:spPr>
          <a:xfrm>
            <a:off x="6509385" y="5296138"/>
            <a:ext cx="2061686" cy="180379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Παράσταση γεγονότων, εννοιών ή εντολών σε τυποποιημένη μορφή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029462" y="5296138"/>
            <a:ext cx="2057876" cy="21645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Οτιδήποτε προκύπτει ή τίθεται ως αντικείμενο έρευνας ή αναζήτησης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545729" y="5296138"/>
            <a:ext cx="2061686" cy="14430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Γνωσιακό στοιχείο που προέρχεται από επεξεργασία δεδομένων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4209" y="446127"/>
            <a:ext cx="8008382" cy="10672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7068F4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Παράδειγμα: Επίλυση πρωτοβάθμιας εξίσωσης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6054209" y="1756648"/>
            <a:ext cx="8008382" cy="12977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Κατανόηση</a:t>
            </a:r>
            <a:r>
              <a:rPr lang="en-US" sz="12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Δίνονται οι σταθεροί όροι α, β της εξίσωσης και ζητείται η τιμή της μεταβλητής x για τις διάφορες τιμές των α και β. </a:t>
            </a:r>
            <a:r>
              <a:rPr lang="en-US" sz="1250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Ανάλυση</a:t>
            </a:r>
            <a:r>
              <a:rPr lang="en-US" sz="12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Το πρόβλημα διασπάται αρχικά σε δύο υποπροβλήματα. Στο πρώτο ο συντελεστής α της μεταβλητής x είναι διάφορος του μηδενός. Στο δεύτερο ο συντελεστής είναι μηδέν. Το δεύτερο υποπρόβλημα διασπάται σε δύο υποπροβλήματα: Ο σταθερός όρος β είναι ίσος με μηδέν ή είναι διάφορος του μηδενός.</a:t>
            </a:r>
            <a:endParaRPr lang="en-US" sz="12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09" y="3236833"/>
            <a:ext cx="405527" cy="4055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54209" y="3804523"/>
            <a:ext cx="2134672" cy="2668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Σύνθεση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6054209" y="4168616"/>
            <a:ext cx="8008382" cy="2595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Η εξίσωση είτε έχει μοναδική λύση, είτε είναι αδύνατη, είτε είναι αόριστη.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09" y="4914781"/>
            <a:ext cx="405527" cy="4055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054209" y="5482471"/>
            <a:ext cx="2134672" cy="2668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Κατηγοριοποίηση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6054209" y="5846564"/>
            <a:ext cx="8008382" cy="2595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Όλες οι πρωτοβάθμιες εξισώσεις αντιμετωπίζονται με αυτή την προσέγγιση.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209" y="6592729"/>
            <a:ext cx="405527" cy="4055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54209" y="7160419"/>
            <a:ext cx="2134672" cy="2668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272525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Γενίκευση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6054209" y="7524512"/>
            <a:ext cx="8008382" cy="2595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Τα αποτελέσματα μπορούν να μεταφερθούν σε άλλες παρεμφερείς καταστάσεις ή προβλήματα.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4447</Words>
  <Application>WPS Presentation</Application>
  <PresentationFormat>On-screen Show (16:9)</PresentationFormat>
  <Paragraphs>104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Barlow</vt:lpstr>
      <vt:lpstr>Barlow</vt:lpstr>
      <vt:lpstr>Barlow</vt:lpstr>
      <vt:lpstr>Montserrat</vt:lpstr>
      <vt:lpstr>Montserrat</vt:lpstr>
      <vt:lpstr>Montserrat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Ειρήνη Λαβίδα</cp:lastModifiedBy>
  <cp:revision>3</cp:revision>
  <dcterms:created xsi:type="dcterms:W3CDTF">2024-09-22T19:03:00Z</dcterms:created>
  <dcterms:modified xsi:type="dcterms:W3CDTF">2024-10-05T15:58:40Z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9AC49EC81619494090E014C1F9C50541_12</vt:lpwstr>
  </property>
  <property fmtid="{D5CDD505-2E9C-101B-9397-08002B2CF9AE}" pid="3" name="KSOProductBuildVer">
    <vt:lpwstr>1033-12.2.0.13472</vt:lpwstr>
  </property>
</Properties>
</file>