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Asar"/>
      <p:regular r:id="rId15"/>
    </p:embeddedFont>
    <p:embeddedFont>
      <p:font typeface="Asar"/>
      <p:regular r:id="rId16"/>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9.xml"/><Relationship Id="rId5"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50437" y="1917621"/>
            <a:ext cx="7415927" cy="2129314"/>
          </a:xfrm>
          <a:prstGeom prst="rect">
            <a:avLst/>
          </a:prstGeom>
          <a:noFill/>
          <a:ln/>
        </p:spPr>
        <p:txBody>
          <a:bodyPr wrap="square" lIns="0" tIns="0" rIns="0" bIns="0" rtlCol="0" anchor="t"/>
          <a:lstStyle/>
          <a:p>
            <a:pPr indent="0" marL="0">
              <a:lnSpc>
                <a:spcPts val="8350"/>
              </a:lnSpc>
              <a:buNone/>
            </a:pPr>
            <a:r>
              <a:rPr lang="en-US" sz="6700" dirty="0">
                <a:solidFill>
                  <a:srgbClr val="F5F0F0"/>
                </a:solidFill>
                <a:latin typeface="Asar" pitchFamily="34" charset="0"/>
                <a:ea typeface="Asar" pitchFamily="34" charset="-122"/>
                <a:cs typeface="Asar" pitchFamily="34" charset="-120"/>
              </a:rPr>
              <a:t>Κατηγορίες Προβλημάτων</a:t>
            </a:r>
            <a:endParaRPr lang="en-US" sz="6700" dirty="0"/>
          </a:p>
        </p:txBody>
      </p:sp>
      <p:sp>
        <p:nvSpPr>
          <p:cNvPr id="4" name="Text 1"/>
          <p:cNvSpPr/>
          <p:nvPr/>
        </p:nvSpPr>
        <p:spPr>
          <a:xfrm>
            <a:off x="6350437" y="4417219"/>
            <a:ext cx="7415927" cy="1185148"/>
          </a:xfrm>
          <a:prstGeom prst="rect">
            <a:avLst/>
          </a:prstGeom>
          <a:noFill/>
          <a:ln/>
        </p:spPr>
        <p:txBody>
          <a:bodyPr wrap="square" lIns="0" tIns="0" rIns="0" bIns="0" rtlCol="0" anchor="t"/>
          <a:lstStyle/>
          <a:p>
            <a:pPr indent="0" marL="0">
              <a:lnSpc>
                <a:spcPts val="3100"/>
              </a:lnSpc>
              <a:buNone/>
            </a:pPr>
            <a:r>
              <a:rPr lang="en-US" sz="1900" dirty="0">
                <a:solidFill>
                  <a:srgbClr val="E2E6E9"/>
                </a:solidFill>
                <a:latin typeface="Asar" pitchFamily="34" charset="0"/>
                <a:ea typeface="Asar" pitchFamily="34" charset="-122"/>
                <a:cs typeface="Asar" pitchFamily="34" charset="-120"/>
              </a:rPr>
              <a:t>Τα προβλήματα ανάλογα με τη δυνατότητα επίλυσης διακρίνονται σε τρεις κατηγορίες. Επιλύσιμα, μη επιλύσιμα και ανοικτά.</a:t>
            </a:r>
            <a:endParaRPr lang="en-US" sz="1900" dirty="0"/>
          </a:p>
        </p:txBody>
      </p:sp>
      <p:sp>
        <p:nvSpPr>
          <p:cNvPr id="5" name="Shape 2"/>
          <p:cNvSpPr/>
          <p:nvPr/>
        </p:nvSpPr>
        <p:spPr>
          <a:xfrm>
            <a:off x="6350437" y="5898475"/>
            <a:ext cx="394930" cy="394930"/>
          </a:xfrm>
          <a:prstGeom prst="roundRect">
            <a:avLst>
              <a:gd name="adj" fmla="val 23151155"/>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6358057" y="5906095"/>
            <a:ext cx="379690" cy="379690"/>
          </a:xfrm>
          <a:prstGeom prst="rect">
            <a:avLst/>
          </a:prstGeom>
        </p:spPr>
      </p:pic>
      <p:sp>
        <p:nvSpPr>
          <p:cNvPr id="7" name="Text 3"/>
          <p:cNvSpPr/>
          <p:nvPr/>
        </p:nvSpPr>
        <p:spPr>
          <a:xfrm>
            <a:off x="6868716" y="5880021"/>
            <a:ext cx="2021086" cy="431959"/>
          </a:xfrm>
          <a:prstGeom prst="rect">
            <a:avLst/>
          </a:prstGeom>
          <a:noFill/>
          <a:ln/>
        </p:spPr>
        <p:txBody>
          <a:bodyPr wrap="none" lIns="0" tIns="0" rIns="0" bIns="0" rtlCol="0" anchor="t"/>
          <a:lstStyle/>
          <a:p>
            <a:pPr algn="l" indent="0" marL="0">
              <a:lnSpc>
                <a:spcPts val="3400"/>
              </a:lnSpc>
              <a:buNone/>
            </a:pPr>
            <a:r>
              <a:rPr lang="en-US" sz="2400" b="1" dirty="0">
                <a:solidFill>
                  <a:srgbClr val="E2E6E9"/>
                </a:solidFill>
                <a:latin typeface="Asar" pitchFamily="34" charset="0"/>
                <a:ea typeface="Asar" pitchFamily="34" charset="-122"/>
                <a:cs typeface="Asar" pitchFamily="34" charset="-120"/>
              </a:rPr>
              <a:t>by Eirini Lavida</a:t>
            </a:r>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50437" y="1433512"/>
            <a:ext cx="6885265" cy="771525"/>
          </a:xfrm>
          <a:prstGeom prst="rect">
            <a:avLst/>
          </a:prstGeom>
          <a:noFill/>
          <a:ln/>
        </p:spPr>
        <p:txBody>
          <a:bodyPr wrap="none" lIns="0" tIns="0" rIns="0" bIns="0" rtlCol="0" anchor="t"/>
          <a:lstStyle/>
          <a:p>
            <a:pPr indent="0" marL="0">
              <a:lnSpc>
                <a:spcPts val="6050"/>
              </a:lnSpc>
              <a:buNone/>
            </a:pPr>
            <a:r>
              <a:rPr lang="en-US" sz="4850" dirty="0">
                <a:solidFill>
                  <a:srgbClr val="F5F0F0"/>
                </a:solidFill>
                <a:latin typeface="Asar" pitchFamily="34" charset="0"/>
                <a:ea typeface="Asar" pitchFamily="34" charset="-122"/>
                <a:cs typeface="Asar" pitchFamily="34" charset="-120"/>
              </a:rPr>
              <a:t>Επιλύσιμα Προβλήματα</a:t>
            </a:r>
            <a:endParaRPr lang="en-US" sz="4850" dirty="0"/>
          </a:p>
        </p:txBody>
      </p:sp>
      <p:sp>
        <p:nvSpPr>
          <p:cNvPr id="4" name="Text 1"/>
          <p:cNvSpPr/>
          <p:nvPr/>
        </p:nvSpPr>
        <p:spPr>
          <a:xfrm>
            <a:off x="6350437" y="2575322"/>
            <a:ext cx="7415927" cy="790099"/>
          </a:xfrm>
          <a:prstGeom prst="rect">
            <a:avLst/>
          </a:prstGeom>
          <a:noFill/>
          <a:ln/>
        </p:spPr>
        <p:txBody>
          <a:bodyPr wrap="square" lIns="0" tIns="0" rIns="0" bIns="0" rtlCol="0" anchor="t"/>
          <a:lstStyle/>
          <a:p>
            <a:pPr indent="0" marL="0">
              <a:lnSpc>
                <a:spcPts val="3100"/>
              </a:lnSpc>
              <a:buNone/>
            </a:pPr>
            <a:r>
              <a:rPr lang="en-US" sz="1900" dirty="0">
                <a:solidFill>
                  <a:srgbClr val="E2E6E9"/>
                </a:solidFill>
                <a:latin typeface="Asar" pitchFamily="34" charset="0"/>
                <a:ea typeface="Asar" pitchFamily="34" charset="-122"/>
                <a:cs typeface="Asar" pitchFamily="34" charset="-120"/>
              </a:rPr>
              <a:t>Επιλύσιμα είναι εκείνα τα προβλήματα για τα οποία η λύση έχει βρεθεί και έχει διατυπωθεί.</a:t>
            </a:r>
            <a:endParaRPr lang="en-US" sz="1900" dirty="0"/>
          </a:p>
        </p:txBody>
      </p:sp>
      <p:sp>
        <p:nvSpPr>
          <p:cNvPr id="5" name="Shape 2"/>
          <p:cNvSpPr/>
          <p:nvPr/>
        </p:nvSpPr>
        <p:spPr>
          <a:xfrm>
            <a:off x="6350437" y="3643074"/>
            <a:ext cx="7415927" cy="1453039"/>
          </a:xfrm>
          <a:prstGeom prst="roundRect">
            <a:avLst>
              <a:gd name="adj" fmla="val 7136"/>
            </a:avLst>
          </a:prstGeom>
          <a:solidFill>
            <a:srgbClr val="003180"/>
          </a:solidFill>
          <a:ln w="15240">
            <a:solidFill>
              <a:srgbClr val="194A99"/>
            </a:solidFill>
            <a:prstDash val="solid"/>
          </a:ln>
        </p:spPr>
      </p:sp>
      <p:sp>
        <p:nvSpPr>
          <p:cNvPr id="6" name="Text 3"/>
          <p:cNvSpPr/>
          <p:nvPr/>
        </p:nvSpPr>
        <p:spPr>
          <a:xfrm>
            <a:off x="6612493" y="3905131"/>
            <a:ext cx="3086100" cy="385763"/>
          </a:xfrm>
          <a:prstGeom prst="rect">
            <a:avLst/>
          </a:prstGeom>
          <a:noFill/>
          <a:ln/>
        </p:spPr>
        <p:txBody>
          <a:bodyPr wrap="none" lIns="0" tIns="0" rIns="0" bIns="0" rtlCol="0" anchor="t"/>
          <a:lstStyle/>
          <a:p>
            <a:pPr indent="0" marL="0">
              <a:lnSpc>
                <a:spcPts val="3000"/>
              </a:lnSpc>
              <a:buNone/>
            </a:pPr>
            <a:r>
              <a:rPr lang="en-US" sz="2400" dirty="0">
                <a:solidFill>
                  <a:srgbClr val="E2E6E9"/>
                </a:solidFill>
                <a:latin typeface="Asar" pitchFamily="34" charset="0"/>
                <a:ea typeface="Asar" pitchFamily="34" charset="-122"/>
                <a:cs typeface="Asar" pitchFamily="34" charset="-120"/>
              </a:rPr>
              <a:t>Αποψίλωση</a:t>
            </a:r>
            <a:endParaRPr lang="en-US" sz="2400" dirty="0"/>
          </a:p>
        </p:txBody>
      </p:sp>
      <p:sp>
        <p:nvSpPr>
          <p:cNvPr id="7" name="Text 4"/>
          <p:cNvSpPr/>
          <p:nvPr/>
        </p:nvSpPr>
        <p:spPr>
          <a:xfrm>
            <a:off x="6612493" y="4439007"/>
            <a:ext cx="6891814" cy="395049"/>
          </a:xfrm>
          <a:prstGeom prst="rect">
            <a:avLst/>
          </a:prstGeom>
          <a:noFill/>
          <a:ln/>
        </p:spPr>
        <p:txBody>
          <a:bodyPr wrap="none" lIns="0" tIns="0" rIns="0" bIns="0" rtlCol="0" anchor="t"/>
          <a:lstStyle/>
          <a:p>
            <a:pPr indent="0" marL="0">
              <a:lnSpc>
                <a:spcPts val="3100"/>
              </a:lnSpc>
              <a:buNone/>
            </a:pPr>
            <a:r>
              <a:rPr lang="en-US" sz="1900" dirty="0">
                <a:solidFill>
                  <a:srgbClr val="E2E6E9"/>
                </a:solidFill>
                <a:latin typeface="Asar" pitchFamily="34" charset="0"/>
                <a:ea typeface="Asar" pitchFamily="34" charset="-122"/>
                <a:cs typeface="Asar" pitchFamily="34" charset="-120"/>
              </a:rPr>
              <a:t>Ο καθαρισμός ενός χωραφιού από κάθε είδους βλάστηση.</a:t>
            </a:r>
            <a:endParaRPr lang="en-US" sz="1900" dirty="0"/>
          </a:p>
        </p:txBody>
      </p:sp>
      <p:sp>
        <p:nvSpPr>
          <p:cNvPr id="8" name="Shape 5"/>
          <p:cNvSpPr/>
          <p:nvPr/>
        </p:nvSpPr>
        <p:spPr>
          <a:xfrm>
            <a:off x="6350437" y="5342930"/>
            <a:ext cx="7415927" cy="1453039"/>
          </a:xfrm>
          <a:prstGeom prst="roundRect">
            <a:avLst>
              <a:gd name="adj" fmla="val 7136"/>
            </a:avLst>
          </a:prstGeom>
          <a:solidFill>
            <a:srgbClr val="003180"/>
          </a:solidFill>
          <a:ln w="15240">
            <a:solidFill>
              <a:srgbClr val="194A99"/>
            </a:solidFill>
            <a:prstDash val="solid"/>
          </a:ln>
        </p:spPr>
      </p:sp>
      <p:sp>
        <p:nvSpPr>
          <p:cNvPr id="9" name="Text 6"/>
          <p:cNvSpPr/>
          <p:nvPr/>
        </p:nvSpPr>
        <p:spPr>
          <a:xfrm>
            <a:off x="6612493" y="5604986"/>
            <a:ext cx="3536990" cy="385763"/>
          </a:xfrm>
          <a:prstGeom prst="rect">
            <a:avLst/>
          </a:prstGeom>
          <a:noFill/>
          <a:ln/>
        </p:spPr>
        <p:txBody>
          <a:bodyPr wrap="none" lIns="0" tIns="0" rIns="0" bIns="0" rtlCol="0" anchor="t"/>
          <a:lstStyle/>
          <a:p>
            <a:pPr indent="0" marL="0">
              <a:lnSpc>
                <a:spcPts val="3000"/>
              </a:lnSpc>
              <a:buNone/>
            </a:pPr>
            <a:r>
              <a:rPr lang="en-US" sz="2400" dirty="0">
                <a:solidFill>
                  <a:srgbClr val="E2E6E9"/>
                </a:solidFill>
                <a:latin typeface="Asar" pitchFamily="34" charset="0"/>
                <a:ea typeface="Asar" pitchFamily="34" charset="-122"/>
                <a:cs typeface="Asar" pitchFamily="34" charset="-120"/>
              </a:rPr>
              <a:t>Δευτεροβάθμια Εξίσωση</a:t>
            </a:r>
            <a:endParaRPr lang="en-US" sz="2400" dirty="0"/>
          </a:p>
        </p:txBody>
      </p:sp>
      <p:sp>
        <p:nvSpPr>
          <p:cNvPr id="10" name="Text 7"/>
          <p:cNvSpPr/>
          <p:nvPr/>
        </p:nvSpPr>
        <p:spPr>
          <a:xfrm>
            <a:off x="6612493" y="6138863"/>
            <a:ext cx="6891814" cy="395049"/>
          </a:xfrm>
          <a:prstGeom prst="rect">
            <a:avLst/>
          </a:prstGeom>
          <a:noFill/>
          <a:ln/>
        </p:spPr>
        <p:txBody>
          <a:bodyPr wrap="none" lIns="0" tIns="0" rIns="0" bIns="0" rtlCol="0" anchor="t"/>
          <a:lstStyle/>
          <a:p>
            <a:pPr indent="0" marL="0">
              <a:lnSpc>
                <a:spcPts val="3100"/>
              </a:lnSpc>
              <a:buNone/>
            </a:pPr>
            <a:r>
              <a:rPr lang="en-US" sz="1900" dirty="0">
                <a:solidFill>
                  <a:srgbClr val="E2E6E9"/>
                </a:solidFill>
                <a:latin typeface="Asar" pitchFamily="34" charset="0"/>
                <a:ea typeface="Asar" pitchFamily="34" charset="-122"/>
                <a:cs typeface="Asar" pitchFamily="34" charset="-120"/>
              </a:rPr>
              <a:t>Η επίλυση της δευτεροβάθμιας εξίσωσης.</a:t>
            </a:r>
            <a:endParaRPr lang="en-US" sz="1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50437" y="899160"/>
            <a:ext cx="7415927" cy="1543050"/>
          </a:xfrm>
          <a:prstGeom prst="rect">
            <a:avLst/>
          </a:prstGeom>
          <a:noFill/>
          <a:ln/>
        </p:spPr>
        <p:txBody>
          <a:bodyPr wrap="square" lIns="0" tIns="0" rIns="0" bIns="0" rtlCol="0" anchor="t"/>
          <a:lstStyle/>
          <a:p>
            <a:pPr indent="0" marL="0">
              <a:lnSpc>
                <a:spcPts val="6050"/>
              </a:lnSpc>
              <a:buNone/>
            </a:pPr>
            <a:r>
              <a:rPr lang="en-US" sz="4850" dirty="0">
                <a:solidFill>
                  <a:srgbClr val="F5F0F0"/>
                </a:solidFill>
                <a:latin typeface="Asar" pitchFamily="34" charset="0"/>
                <a:ea typeface="Asar" pitchFamily="34" charset="-122"/>
                <a:cs typeface="Asar" pitchFamily="34" charset="-120"/>
              </a:rPr>
              <a:t>Μη Επιλύσιμα Προβλήματα</a:t>
            </a:r>
            <a:endParaRPr lang="en-US" sz="4850" dirty="0"/>
          </a:p>
        </p:txBody>
      </p:sp>
      <p:sp>
        <p:nvSpPr>
          <p:cNvPr id="4" name="Text 1"/>
          <p:cNvSpPr/>
          <p:nvPr/>
        </p:nvSpPr>
        <p:spPr>
          <a:xfrm>
            <a:off x="6350437" y="2812494"/>
            <a:ext cx="7415927" cy="790099"/>
          </a:xfrm>
          <a:prstGeom prst="rect">
            <a:avLst/>
          </a:prstGeom>
          <a:noFill/>
          <a:ln/>
        </p:spPr>
        <p:txBody>
          <a:bodyPr wrap="square" lIns="0" tIns="0" rIns="0" bIns="0" rtlCol="0" anchor="t"/>
          <a:lstStyle/>
          <a:p>
            <a:pPr indent="0" marL="0">
              <a:lnSpc>
                <a:spcPts val="3100"/>
              </a:lnSpc>
              <a:buNone/>
            </a:pPr>
            <a:r>
              <a:rPr lang="en-US" sz="1900" dirty="0">
                <a:solidFill>
                  <a:srgbClr val="E2E6E9"/>
                </a:solidFill>
                <a:latin typeface="Asar" pitchFamily="34" charset="0"/>
                <a:ea typeface="Asar" pitchFamily="34" charset="-122"/>
                <a:cs typeface="Asar" pitchFamily="34" charset="-120"/>
              </a:rPr>
              <a:t>Μη επιλύσιμα χαρακτηρίζονται εκείνα τα προβλήματα για τα οποία έχει αποδειχτεί, ότι δεν επιδέχονται λύση.</a:t>
            </a:r>
            <a:endParaRPr lang="en-US" sz="1900" dirty="0"/>
          </a:p>
        </p:txBody>
      </p:sp>
      <p:sp>
        <p:nvSpPr>
          <p:cNvPr id="5" name="Shape 2"/>
          <p:cNvSpPr/>
          <p:nvPr/>
        </p:nvSpPr>
        <p:spPr>
          <a:xfrm>
            <a:off x="6350437" y="4157901"/>
            <a:ext cx="555427" cy="555427"/>
          </a:xfrm>
          <a:prstGeom prst="roundRect">
            <a:avLst>
              <a:gd name="adj" fmla="val 18669"/>
            </a:avLst>
          </a:prstGeom>
          <a:solidFill>
            <a:srgbClr val="003180"/>
          </a:solidFill>
          <a:ln w="15240">
            <a:solidFill>
              <a:srgbClr val="194A99"/>
            </a:solidFill>
            <a:prstDash val="solid"/>
          </a:ln>
        </p:spPr>
      </p:sp>
      <p:sp>
        <p:nvSpPr>
          <p:cNvPr id="6" name="Text 3"/>
          <p:cNvSpPr/>
          <p:nvPr/>
        </p:nvSpPr>
        <p:spPr>
          <a:xfrm>
            <a:off x="6542961" y="4250412"/>
            <a:ext cx="170378" cy="370284"/>
          </a:xfrm>
          <a:prstGeom prst="rect">
            <a:avLst/>
          </a:prstGeom>
          <a:noFill/>
          <a:ln/>
        </p:spPr>
        <p:txBody>
          <a:bodyPr wrap="none" lIns="0" tIns="0" rIns="0" bIns="0" rtlCol="0" anchor="t"/>
          <a:lstStyle/>
          <a:p>
            <a:pPr algn="ctr" indent="0" marL="0">
              <a:lnSpc>
                <a:spcPts val="2900"/>
              </a:lnSpc>
              <a:buNone/>
            </a:pPr>
            <a:r>
              <a:rPr lang="en-US" sz="2900" dirty="0">
                <a:solidFill>
                  <a:srgbClr val="E2E6E9"/>
                </a:solidFill>
                <a:latin typeface="Asar" pitchFamily="34" charset="0"/>
                <a:ea typeface="Asar" pitchFamily="34" charset="-122"/>
                <a:cs typeface="Asar" pitchFamily="34" charset="-120"/>
              </a:rPr>
              <a:t>1</a:t>
            </a:r>
            <a:endParaRPr lang="en-US" sz="2900" dirty="0"/>
          </a:p>
        </p:txBody>
      </p:sp>
      <p:sp>
        <p:nvSpPr>
          <p:cNvPr id="7" name="Text 4"/>
          <p:cNvSpPr/>
          <p:nvPr/>
        </p:nvSpPr>
        <p:spPr>
          <a:xfrm>
            <a:off x="7152680" y="4157901"/>
            <a:ext cx="3379708" cy="385763"/>
          </a:xfrm>
          <a:prstGeom prst="rect">
            <a:avLst/>
          </a:prstGeom>
          <a:noFill/>
          <a:ln/>
        </p:spPr>
        <p:txBody>
          <a:bodyPr wrap="none" lIns="0" tIns="0" rIns="0" bIns="0" rtlCol="0" anchor="t"/>
          <a:lstStyle/>
          <a:p>
            <a:pPr indent="0" marL="0">
              <a:lnSpc>
                <a:spcPts val="3000"/>
              </a:lnSpc>
              <a:buNone/>
            </a:pPr>
            <a:r>
              <a:rPr lang="en-US" sz="2400" dirty="0">
                <a:solidFill>
                  <a:srgbClr val="E2E6E9"/>
                </a:solidFill>
                <a:latin typeface="Asar" pitchFamily="34" charset="0"/>
                <a:ea typeface="Asar" pitchFamily="34" charset="-122"/>
                <a:cs typeface="Asar" pitchFamily="34" charset="-120"/>
              </a:rPr>
              <a:t>Τετραγωνισμός Κύκλου</a:t>
            </a:r>
            <a:endParaRPr lang="en-US" sz="2400" dirty="0"/>
          </a:p>
        </p:txBody>
      </p:sp>
      <p:sp>
        <p:nvSpPr>
          <p:cNvPr id="8" name="Text 5"/>
          <p:cNvSpPr/>
          <p:nvPr/>
        </p:nvSpPr>
        <p:spPr>
          <a:xfrm>
            <a:off x="7152680" y="4691777"/>
            <a:ext cx="6613684" cy="790099"/>
          </a:xfrm>
          <a:prstGeom prst="rect">
            <a:avLst/>
          </a:prstGeom>
          <a:noFill/>
          <a:ln/>
        </p:spPr>
        <p:txBody>
          <a:bodyPr wrap="square" lIns="0" tIns="0" rIns="0" bIns="0" rtlCol="0" anchor="t"/>
          <a:lstStyle/>
          <a:p>
            <a:pPr indent="0" marL="0">
              <a:lnSpc>
                <a:spcPts val="3100"/>
              </a:lnSpc>
              <a:buNone/>
            </a:pPr>
            <a:r>
              <a:rPr lang="en-US" sz="1900" dirty="0">
                <a:solidFill>
                  <a:srgbClr val="E2E6E9"/>
                </a:solidFill>
                <a:latin typeface="Asar" pitchFamily="34" charset="0"/>
                <a:ea typeface="Asar" pitchFamily="34" charset="-122"/>
                <a:cs typeface="Asar" pitchFamily="34" charset="-120"/>
              </a:rPr>
              <a:t>Το πρόβλημα του τετραγωνισμού του κύκλου με κανόνα και διαβήτη.</a:t>
            </a:r>
            <a:endParaRPr lang="en-US" sz="1900" dirty="0"/>
          </a:p>
        </p:txBody>
      </p:sp>
      <p:sp>
        <p:nvSpPr>
          <p:cNvPr id="9" name="Shape 6"/>
          <p:cNvSpPr/>
          <p:nvPr/>
        </p:nvSpPr>
        <p:spPr>
          <a:xfrm>
            <a:off x="6350437" y="6006346"/>
            <a:ext cx="555427" cy="555427"/>
          </a:xfrm>
          <a:prstGeom prst="roundRect">
            <a:avLst>
              <a:gd name="adj" fmla="val 18669"/>
            </a:avLst>
          </a:prstGeom>
          <a:solidFill>
            <a:srgbClr val="003180"/>
          </a:solidFill>
          <a:ln w="15240">
            <a:solidFill>
              <a:srgbClr val="194A99"/>
            </a:solidFill>
            <a:prstDash val="solid"/>
          </a:ln>
        </p:spPr>
      </p:sp>
      <p:sp>
        <p:nvSpPr>
          <p:cNvPr id="10" name="Text 7"/>
          <p:cNvSpPr/>
          <p:nvPr/>
        </p:nvSpPr>
        <p:spPr>
          <a:xfrm>
            <a:off x="6524030" y="6098857"/>
            <a:ext cx="208121" cy="370284"/>
          </a:xfrm>
          <a:prstGeom prst="rect">
            <a:avLst/>
          </a:prstGeom>
          <a:noFill/>
          <a:ln/>
        </p:spPr>
        <p:txBody>
          <a:bodyPr wrap="none" lIns="0" tIns="0" rIns="0" bIns="0" rtlCol="0" anchor="t"/>
          <a:lstStyle/>
          <a:p>
            <a:pPr algn="ctr" indent="0" marL="0">
              <a:lnSpc>
                <a:spcPts val="2900"/>
              </a:lnSpc>
              <a:buNone/>
            </a:pPr>
            <a:r>
              <a:rPr lang="en-US" sz="2900" dirty="0">
                <a:solidFill>
                  <a:srgbClr val="E2E6E9"/>
                </a:solidFill>
                <a:latin typeface="Asar" pitchFamily="34" charset="0"/>
                <a:ea typeface="Asar" pitchFamily="34" charset="-122"/>
                <a:cs typeface="Asar" pitchFamily="34" charset="-120"/>
              </a:rPr>
              <a:t>2</a:t>
            </a:r>
            <a:endParaRPr lang="en-US" sz="2900" dirty="0"/>
          </a:p>
        </p:txBody>
      </p:sp>
      <p:sp>
        <p:nvSpPr>
          <p:cNvPr id="11" name="Text 8"/>
          <p:cNvSpPr/>
          <p:nvPr/>
        </p:nvSpPr>
        <p:spPr>
          <a:xfrm>
            <a:off x="7152680" y="6006346"/>
            <a:ext cx="3086100" cy="385763"/>
          </a:xfrm>
          <a:prstGeom prst="rect">
            <a:avLst/>
          </a:prstGeom>
          <a:noFill/>
          <a:ln/>
        </p:spPr>
        <p:txBody>
          <a:bodyPr wrap="none" lIns="0" tIns="0" rIns="0" bIns="0" rtlCol="0" anchor="t"/>
          <a:lstStyle/>
          <a:p>
            <a:pPr indent="0" marL="0">
              <a:lnSpc>
                <a:spcPts val="3000"/>
              </a:lnSpc>
              <a:buNone/>
            </a:pPr>
            <a:r>
              <a:rPr lang="en-US" sz="2400" dirty="0">
                <a:solidFill>
                  <a:srgbClr val="E2E6E9"/>
                </a:solidFill>
                <a:latin typeface="Asar" pitchFamily="34" charset="0"/>
                <a:ea typeface="Asar" pitchFamily="34" charset="-122"/>
                <a:cs typeface="Asar" pitchFamily="34" charset="-120"/>
              </a:rPr>
              <a:t>Προσεγγιστική Λύση</a:t>
            </a:r>
            <a:endParaRPr lang="en-US" sz="2400" dirty="0"/>
          </a:p>
        </p:txBody>
      </p:sp>
      <p:sp>
        <p:nvSpPr>
          <p:cNvPr id="12" name="Text 9"/>
          <p:cNvSpPr/>
          <p:nvPr/>
        </p:nvSpPr>
        <p:spPr>
          <a:xfrm>
            <a:off x="7152680" y="6540222"/>
            <a:ext cx="6613684" cy="790099"/>
          </a:xfrm>
          <a:prstGeom prst="rect">
            <a:avLst/>
          </a:prstGeom>
          <a:noFill/>
          <a:ln/>
        </p:spPr>
        <p:txBody>
          <a:bodyPr wrap="square" lIns="0" tIns="0" rIns="0" bIns="0" rtlCol="0" anchor="t"/>
          <a:lstStyle/>
          <a:p>
            <a:pPr indent="0" marL="0">
              <a:lnSpc>
                <a:spcPts val="3100"/>
              </a:lnSpc>
              <a:buNone/>
            </a:pPr>
            <a:r>
              <a:rPr lang="en-US" sz="1900" dirty="0">
                <a:solidFill>
                  <a:srgbClr val="E2E6E9"/>
                </a:solidFill>
                <a:latin typeface="Asar" pitchFamily="34" charset="0"/>
                <a:ea typeface="Asar" pitchFamily="34" charset="-122"/>
                <a:cs typeface="Asar" pitchFamily="34" charset="-120"/>
              </a:rPr>
              <a:t>Το πρόβλημα επιδέχεται προσεγγιστική λύση, αλλά όχι με κανόνα και διαβήτη.</a:t>
            </a:r>
            <a:endParaRPr lang="en-US" sz="1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1185029" y="2002393"/>
            <a:ext cx="6176367" cy="771525"/>
          </a:xfrm>
          <a:prstGeom prst="rect">
            <a:avLst/>
          </a:prstGeom>
          <a:noFill/>
          <a:ln/>
        </p:spPr>
        <p:txBody>
          <a:bodyPr wrap="none" lIns="0" tIns="0" rIns="0" bIns="0" rtlCol="0" anchor="t"/>
          <a:lstStyle/>
          <a:p>
            <a:pPr indent="0" marL="0">
              <a:lnSpc>
                <a:spcPts val="6050"/>
              </a:lnSpc>
              <a:buNone/>
            </a:pPr>
            <a:r>
              <a:rPr lang="en-US" sz="4850" dirty="0">
                <a:solidFill>
                  <a:srgbClr val="F5F0F0"/>
                </a:solidFill>
                <a:latin typeface="Asar" pitchFamily="34" charset="0"/>
                <a:ea typeface="Asar" pitchFamily="34" charset="-122"/>
                <a:cs typeface="Asar" pitchFamily="34" charset="-120"/>
              </a:rPr>
              <a:t>Ανοικτά Προβλήματα</a:t>
            </a:r>
            <a:endParaRPr lang="en-US" sz="4850" dirty="0"/>
          </a:p>
        </p:txBody>
      </p:sp>
      <p:sp>
        <p:nvSpPr>
          <p:cNvPr id="3" name="Text 1"/>
          <p:cNvSpPr/>
          <p:nvPr/>
        </p:nvSpPr>
        <p:spPr>
          <a:xfrm>
            <a:off x="1185029" y="3267670"/>
            <a:ext cx="12260223" cy="790099"/>
          </a:xfrm>
          <a:prstGeom prst="rect">
            <a:avLst/>
          </a:prstGeom>
          <a:noFill/>
          <a:ln/>
        </p:spPr>
        <p:txBody>
          <a:bodyPr wrap="square" lIns="0" tIns="0" rIns="0" bIns="0" rtlCol="0" anchor="t"/>
          <a:lstStyle/>
          <a:p>
            <a:pPr indent="0" marL="0">
              <a:lnSpc>
                <a:spcPts val="3100"/>
              </a:lnSpc>
              <a:buNone/>
            </a:pPr>
            <a:r>
              <a:rPr lang="en-US" sz="1900" dirty="0">
                <a:solidFill>
                  <a:srgbClr val="E2E6E9"/>
                </a:solidFill>
                <a:latin typeface="Asar" pitchFamily="34" charset="0"/>
                <a:ea typeface="Asar" pitchFamily="34" charset="-122"/>
                <a:cs typeface="Asar" pitchFamily="34" charset="-120"/>
              </a:rPr>
              <a:t>Ανοικτά ονομάζονται τα προβλήματα για τα οποία η λύση τους δεν έχει ακόμα βρεθεί, ενώ ταυτόχρονα δεν έχει αποδειχτεί, ότι δεν επιδέχονται λύση.</a:t>
            </a:r>
            <a:endParaRPr lang="en-US" sz="1900" dirty="0"/>
          </a:p>
        </p:txBody>
      </p:sp>
      <p:sp>
        <p:nvSpPr>
          <p:cNvPr id="4" name="Text 2"/>
          <p:cNvSpPr/>
          <p:nvPr/>
        </p:nvSpPr>
        <p:spPr>
          <a:xfrm>
            <a:off x="1185029" y="4582239"/>
            <a:ext cx="3130868" cy="385763"/>
          </a:xfrm>
          <a:prstGeom prst="rect">
            <a:avLst/>
          </a:prstGeom>
          <a:noFill/>
          <a:ln/>
        </p:spPr>
        <p:txBody>
          <a:bodyPr wrap="none" lIns="0" tIns="0" rIns="0" bIns="0" rtlCol="0" anchor="t"/>
          <a:lstStyle/>
          <a:p>
            <a:pPr indent="0" marL="0">
              <a:lnSpc>
                <a:spcPts val="3000"/>
              </a:lnSpc>
              <a:buNone/>
            </a:pPr>
            <a:r>
              <a:rPr lang="en-US" sz="2400" dirty="0">
                <a:solidFill>
                  <a:srgbClr val="F5F0F0"/>
                </a:solidFill>
                <a:latin typeface="Asar" pitchFamily="34" charset="0"/>
                <a:ea typeface="Asar" pitchFamily="34" charset="-122"/>
                <a:cs typeface="Asar" pitchFamily="34" charset="-120"/>
              </a:rPr>
              <a:t>Ενοποίηση Δυνάμεων</a:t>
            </a:r>
            <a:endParaRPr lang="en-US" sz="2400" dirty="0"/>
          </a:p>
        </p:txBody>
      </p:sp>
      <p:sp>
        <p:nvSpPr>
          <p:cNvPr id="5" name="Text 3"/>
          <p:cNvSpPr/>
          <p:nvPr/>
        </p:nvSpPr>
        <p:spPr>
          <a:xfrm>
            <a:off x="1185029" y="5214818"/>
            <a:ext cx="5828943" cy="395049"/>
          </a:xfrm>
          <a:prstGeom prst="rect">
            <a:avLst/>
          </a:prstGeom>
          <a:noFill/>
          <a:ln/>
        </p:spPr>
        <p:txBody>
          <a:bodyPr wrap="none" lIns="0" tIns="0" rIns="0" bIns="0" rtlCol="0" anchor="t"/>
          <a:lstStyle/>
          <a:p>
            <a:pPr indent="0" marL="0">
              <a:lnSpc>
                <a:spcPts val="3100"/>
              </a:lnSpc>
              <a:buNone/>
            </a:pPr>
            <a:r>
              <a:rPr lang="en-US" sz="1900" dirty="0">
                <a:solidFill>
                  <a:srgbClr val="E2E6E9"/>
                </a:solidFill>
                <a:latin typeface="Asar" pitchFamily="34" charset="0"/>
                <a:ea typeface="Asar" pitchFamily="34" charset="-122"/>
                <a:cs typeface="Asar" pitchFamily="34" charset="-120"/>
              </a:rPr>
              <a:t>Η ενοποίηση των τεσσάρων πεδίων δυνάμεων.</a:t>
            </a:r>
            <a:endParaRPr lang="en-US" sz="1900" dirty="0"/>
          </a:p>
        </p:txBody>
      </p:sp>
      <p:sp>
        <p:nvSpPr>
          <p:cNvPr id="6" name="Text 4"/>
          <p:cNvSpPr/>
          <p:nvPr/>
        </p:nvSpPr>
        <p:spPr>
          <a:xfrm>
            <a:off x="7623810" y="4582239"/>
            <a:ext cx="3526750" cy="385763"/>
          </a:xfrm>
          <a:prstGeom prst="rect">
            <a:avLst/>
          </a:prstGeom>
          <a:noFill/>
          <a:ln/>
        </p:spPr>
        <p:txBody>
          <a:bodyPr wrap="none" lIns="0" tIns="0" rIns="0" bIns="0" rtlCol="0" anchor="t"/>
          <a:lstStyle/>
          <a:p>
            <a:pPr indent="0" marL="0">
              <a:lnSpc>
                <a:spcPts val="3000"/>
              </a:lnSpc>
              <a:buNone/>
            </a:pPr>
            <a:r>
              <a:rPr lang="en-US" sz="2400" dirty="0">
                <a:solidFill>
                  <a:srgbClr val="F5F0F0"/>
                </a:solidFill>
                <a:latin typeface="Asar" pitchFamily="34" charset="0"/>
                <a:ea typeface="Asar" pitchFamily="34" charset="-122"/>
                <a:cs typeface="Asar" pitchFamily="34" charset="-120"/>
              </a:rPr>
              <a:t>Εικασία του Γκόλντμπαχ</a:t>
            </a:r>
            <a:endParaRPr lang="en-US" sz="2400" dirty="0"/>
          </a:p>
        </p:txBody>
      </p:sp>
      <p:sp>
        <p:nvSpPr>
          <p:cNvPr id="7" name="Text 5"/>
          <p:cNvSpPr/>
          <p:nvPr/>
        </p:nvSpPr>
        <p:spPr>
          <a:xfrm>
            <a:off x="7623810" y="5214818"/>
            <a:ext cx="5828943" cy="790099"/>
          </a:xfrm>
          <a:prstGeom prst="rect">
            <a:avLst/>
          </a:prstGeom>
          <a:noFill/>
          <a:ln/>
        </p:spPr>
        <p:txBody>
          <a:bodyPr wrap="square" lIns="0" tIns="0" rIns="0" bIns="0" rtlCol="0" anchor="t"/>
          <a:lstStyle/>
          <a:p>
            <a:pPr indent="0" marL="0">
              <a:lnSpc>
                <a:spcPts val="3100"/>
              </a:lnSpc>
              <a:buNone/>
            </a:pPr>
            <a:r>
              <a:rPr lang="en-US" sz="1900" dirty="0">
                <a:solidFill>
                  <a:srgbClr val="E2E6E9"/>
                </a:solidFill>
                <a:latin typeface="Asar" pitchFamily="34" charset="0"/>
                <a:ea typeface="Asar" pitchFamily="34" charset="-122"/>
                <a:cs typeface="Asar" pitchFamily="34" charset="-120"/>
              </a:rPr>
              <a:t>Κάθε άρτιος μπορεί να γραφτεί ως άθροισμα δύο πρώτων αριθμών.</a:t>
            </a:r>
            <a:endParaRPr lang="en-US" sz="1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63985" y="797481"/>
            <a:ext cx="6710124" cy="604957"/>
          </a:xfrm>
          <a:prstGeom prst="rect">
            <a:avLst/>
          </a:prstGeom>
          <a:noFill/>
          <a:ln/>
        </p:spPr>
        <p:txBody>
          <a:bodyPr wrap="none" lIns="0" tIns="0" rIns="0" bIns="0" rtlCol="0" anchor="t"/>
          <a:lstStyle/>
          <a:p>
            <a:pPr indent="0" marL="0">
              <a:lnSpc>
                <a:spcPts val="4750"/>
              </a:lnSpc>
              <a:buNone/>
            </a:pPr>
            <a:r>
              <a:rPr lang="en-US" sz="3800" dirty="0">
                <a:solidFill>
                  <a:srgbClr val="F5F0F0"/>
                </a:solidFill>
                <a:latin typeface="Asar" pitchFamily="34" charset="0"/>
                <a:ea typeface="Asar" pitchFamily="34" charset="-122"/>
                <a:cs typeface="Asar" pitchFamily="34" charset="-120"/>
              </a:rPr>
              <a:t>Προβλήματα και Υπολογιστές</a:t>
            </a:r>
            <a:endParaRPr lang="en-US" sz="3800" dirty="0"/>
          </a:p>
        </p:txBody>
      </p:sp>
      <p:sp>
        <p:nvSpPr>
          <p:cNvPr id="4" name="Text 1"/>
          <p:cNvSpPr/>
          <p:nvPr/>
        </p:nvSpPr>
        <p:spPr>
          <a:xfrm>
            <a:off x="6163985" y="1692831"/>
            <a:ext cx="7788831" cy="1238726"/>
          </a:xfrm>
          <a:prstGeom prst="rect">
            <a:avLst/>
          </a:prstGeom>
          <a:noFill/>
          <a:ln/>
        </p:spPr>
        <p:txBody>
          <a:bodyPr wrap="square" lIns="0" tIns="0" rIns="0" bIns="0" rtlCol="0" anchor="t"/>
          <a:lstStyle/>
          <a:p>
            <a:pPr indent="0" marL="0">
              <a:lnSpc>
                <a:spcPts val="2400"/>
              </a:lnSpc>
              <a:buNone/>
            </a:pPr>
            <a:r>
              <a:rPr lang="en-US" sz="1500" dirty="0">
                <a:solidFill>
                  <a:srgbClr val="E2E6E9"/>
                </a:solidFill>
                <a:latin typeface="Asar" pitchFamily="34" charset="0"/>
                <a:ea typeface="Asar" pitchFamily="34" charset="-122"/>
                <a:cs typeface="Asar" pitchFamily="34" charset="-120"/>
              </a:rPr>
              <a:t>Στις αρχές του 20ου αιώνα, ο Ντέβιντ Χίλμπερτ παρουσίασε έναν κατάλογο προβλημάτων, εκ των οποίων το τελευταίο έθετε το ερώτημα «αν υπάρχει αλγόριθμος που μπορεί να αποφασίσει την αλήθεια οποιασδήποτε λογικής πρότασης που αφορούσε τους φυσικούς αριθμούς».</a:t>
            </a:r>
            <a:endParaRPr lang="en-US" sz="1500" dirty="0"/>
          </a:p>
        </p:txBody>
      </p:sp>
      <p:sp>
        <p:nvSpPr>
          <p:cNvPr id="5" name="Shape 2"/>
          <p:cNvSpPr/>
          <p:nvPr/>
        </p:nvSpPr>
        <p:spPr>
          <a:xfrm>
            <a:off x="6442948" y="3149322"/>
            <a:ext cx="22860" cy="4282678"/>
          </a:xfrm>
          <a:prstGeom prst="roundRect">
            <a:avLst>
              <a:gd name="adj" fmla="val 355704"/>
            </a:avLst>
          </a:prstGeom>
          <a:solidFill>
            <a:srgbClr val="194A99"/>
          </a:solidFill>
          <a:ln/>
        </p:spPr>
      </p:sp>
      <p:sp>
        <p:nvSpPr>
          <p:cNvPr id="6" name="Shape 3"/>
          <p:cNvSpPr/>
          <p:nvPr/>
        </p:nvSpPr>
        <p:spPr>
          <a:xfrm>
            <a:off x="6649283" y="3573423"/>
            <a:ext cx="677585" cy="22860"/>
          </a:xfrm>
          <a:prstGeom prst="roundRect">
            <a:avLst>
              <a:gd name="adj" fmla="val 355704"/>
            </a:avLst>
          </a:prstGeom>
          <a:solidFill>
            <a:srgbClr val="194A99"/>
          </a:solidFill>
          <a:ln/>
        </p:spPr>
      </p:sp>
      <p:sp>
        <p:nvSpPr>
          <p:cNvPr id="7" name="Shape 4"/>
          <p:cNvSpPr/>
          <p:nvPr/>
        </p:nvSpPr>
        <p:spPr>
          <a:xfrm>
            <a:off x="6236613" y="3367088"/>
            <a:ext cx="435531" cy="435531"/>
          </a:xfrm>
          <a:prstGeom prst="roundRect">
            <a:avLst>
              <a:gd name="adj" fmla="val 18670"/>
            </a:avLst>
          </a:prstGeom>
          <a:solidFill>
            <a:srgbClr val="003180"/>
          </a:solidFill>
          <a:ln w="7620">
            <a:solidFill>
              <a:srgbClr val="194A99"/>
            </a:solidFill>
            <a:prstDash val="solid"/>
          </a:ln>
        </p:spPr>
      </p:sp>
      <p:sp>
        <p:nvSpPr>
          <p:cNvPr id="8" name="Text 5"/>
          <p:cNvSpPr/>
          <p:nvPr/>
        </p:nvSpPr>
        <p:spPr>
          <a:xfrm>
            <a:off x="6387584" y="3439597"/>
            <a:ext cx="133588" cy="290393"/>
          </a:xfrm>
          <a:prstGeom prst="rect">
            <a:avLst/>
          </a:prstGeom>
          <a:noFill/>
          <a:ln/>
        </p:spPr>
        <p:txBody>
          <a:bodyPr wrap="none" lIns="0" tIns="0" rIns="0" bIns="0" rtlCol="0" anchor="t"/>
          <a:lstStyle/>
          <a:p>
            <a:pPr algn="ctr" indent="0" marL="0">
              <a:lnSpc>
                <a:spcPts val="2250"/>
              </a:lnSpc>
              <a:buNone/>
            </a:pPr>
            <a:r>
              <a:rPr lang="en-US" sz="2250" dirty="0">
                <a:solidFill>
                  <a:srgbClr val="E2E6E9"/>
                </a:solidFill>
                <a:latin typeface="Asar" pitchFamily="34" charset="0"/>
                <a:ea typeface="Asar" pitchFamily="34" charset="-122"/>
                <a:cs typeface="Asar" pitchFamily="34" charset="-120"/>
              </a:rPr>
              <a:t>1</a:t>
            </a:r>
            <a:endParaRPr lang="en-US" sz="2250" dirty="0"/>
          </a:p>
        </p:txBody>
      </p:sp>
      <p:sp>
        <p:nvSpPr>
          <p:cNvPr id="9" name="Text 6"/>
          <p:cNvSpPr/>
          <p:nvPr/>
        </p:nvSpPr>
        <p:spPr>
          <a:xfrm>
            <a:off x="7519154" y="3342918"/>
            <a:ext cx="2962632" cy="302538"/>
          </a:xfrm>
          <a:prstGeom prst="rect">
            <a:avLst/>
          </a:prstGeom>
          <a:noFill/>
          <a:ln/>
        </p:spPr>
        <p:txBody>
          <a:bodyPr wrap="none" lIns="0" tIns="0" rIns="0" bIns="0" rtlCol="0" anchor="t"/>
          <a:lstStyle/>
          <a:p>
            <a:pPr algn="l" indent="0" marL="0">
              <a:lnSpc>
                <a:spcPts val="2350"/>
              </a:lnSpc>
              <a:buNone/>
            </a:pPr>
            <a:r>
              <a:rPr lang="en-US" sz="1900" dirty="0">
                <a:solidFill>
                  <a:srgbClr val="E2E6E9"/>
                </a:solidFill>
                <a:latin typeface="Asar" pitchFamily="34" charset="0"/>
                <a:ea typeface="Asar" pitchFamily="34" charset="-122"/>
                <a:cs typeface="Asar" pitchFamily="34" charset="-120"/>
              </a:rPr>
              <a:t>Θεώρημα Μη Πληρότητας</a:t>
            </a:r>
            <a:endParaRPr lang="en-US" sz="1900" dirty="0"/>
          </a:p>
        </p:txBody>
      </p:sp>
      <p:sp>
        <p:nvSpPr>
          <p:cNvPr id="10" name="Text 7"/>
          <p:cNvSpPr/>
          <p:nvPr/>
        </p:nvSpPr>
        <p:spPr>
          <a:xfrm>
            <a:off x="7519154" y="3761542"/>
            <a:ext cx="6433661" cy="1238726"/>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Asar" pitchFamily="34" charset="0"/>
                <a:ea typeface="Asar" pitchFamily="34" charset="-122"/>
                <a:cs typeface="Asar" pitchFamily="34" charset="-120"/>
              </a:rPr>
              <a:t>Το 1931, το θεώρημα της μη πληρότητας του Κουρτ Γκέντελ έδειξε ότι, σε οποιαδήποτε γλώσσα που έχει την ισχύ να περιγράψει τις ιδιότητες των φυσικών αριθμών, υπάρχουν αληθείς προτάσεις των οποίων η αλήθεια δεν μπορεί να βεβαιωθεί με κανέναν αλγόριθμο.</a:t>
            </a:r>
            <a:endParaRPr lang="en-US" sz="1500" dirty="0"/>
          </a:p>
        </p:txBody>
      </p:sp>
      <p:sp>
        <p:nvSpPr>
          <p:cNvPr id="11" name="Shape 8"/>
          <p:cNvSpPr/>
          <p:nvPr/>
        </p:nvSpPr>
        <p:spPr>
          <a:xfrm>
            <a:off x="6649283" y="5811560"/>
            <a:ext cx="677585" cy="22860"/>
          </a:xfrm>
          <a:prstGeom prst="roundRect">
            <a:avLst>
              <a:gd name="adj" fmla="val 355704"/>
            </a:avLst>
          </a:prstGeom>
          <a:solidFill>
            <a:srgbClr val="194A99"/>
          </a:solidFill>
          <a:ln/>
        </p:spPr>
      </p:sp>
      <p:sp>
        <p:nvSpPr>
          <p:cNvPr id="12" name="Shape 9"/>
          <p:cNvSpPr/>
          <p:nvPr/>
        </p:nvSpPr>
        <p:spPr>
          <a:xfrm>
            <a:off x="6236613" y="5605224"/>
            <a:ext cx="435531" cy="435531"/>
          </a:xfrm>
          <a:prstGeom prst="roundRect">
            <a:avLst>
              <a:gd name="adj" fmla="val 18670"/>
            </a:avLst>
          </a:prstGeom>
          <a:solidFill>
            <a:srgbClr val="003180"/>
          </a:solidFill>
          <a:ln w="7620">
            <a:solidFill>
              <a:srgbClr val="194A99"/>
            </a:solidFill>
            <a:prstDash val="solid"/>
          </a:ln>
        </p:spPr>
      </p:sp>
      <p:sp>
        <p:nvSpPr>
          <p:cNvPr id="13" name="Text 10"/>
          <p:cNvSpPr/>
          <p:nvPr/>
        </p:nvSpPr>
        <p:spPr>
          <a:xfrm>
            <a:off x="6372701" y="5677733"/>
            <a:ext cx="163235" cy="290393"/>
          </a:xfrm>
          <a:prstGeom prst="rect">
            <a:avLst/>
          </a:prstGeom>
          <a:noFill/>
          <a:ln/>
        </p:spPr>
        <p:txBody>
          <a:bodyPr wrap="none" lIns="0" tIns="0" rIns="0" bIns="0" rtlCol="0" anchor="t"/>
          <a:lstStyle/>
          <a:p>
            <a:pPr algn="ctr" indent="0" marL="0">
              <a:lnSpc>
                <a:spcPts val="2250"/>
              </a:lnSpc>
              <a:buNone/>
            </a:pPr>
            <a:r>
              <a:rPr lang="en-US" sz="2250" dirty="0">
                <a:solidFill>
                  <a:srgbClr val="E2E6E9"/>
                </a:solidFill>
                <a:latin typeface="Asar" pitchFamily="34" charset="0"/>
                <a:ea typeface="Asar" pitchFamily="34" charset="-122"/>
                <a:cs typeface="Asar" pitchFamily="34" charset="-120"/>
              </a:rPr>
              <a:t>2</a:t>
            </a:r>
            <a:endParaRPr lang="en-US" sz="2250" dirty="0"/>
          </a:p>
        </p:txBody>
      </p:sp>
      <p:sp>
        <p:nvSpPr>
          <p:cNvPr id="14" name="Text 11"/>
          <p:cNvSpPr/>
          <p:nvPr/>
        </p:nvSpPr>
        <p:spPr>
          <a:xfrm>
            <a:off x="7519154" y="5581055"/>
            <a:ext cx="2419945" cy="302538"/>
          </a:xfrm>
          <a:prstGeom prst="rect">
            <a:avLst/>
          </a:prstGeom>
          <a:noFill/>
          <a:ln/>
        </p:spPr>
        <p:txBody>
          <a:bodyPr wrap="none" lIns="0" tIns="0" rIns="0" bIns="0" rtlCol="0" anchor="t"/>
          <a:lstStyle/>
          <a:p>
            <a:pPr algn="l" indent="0" marL="0">
              <a:lnSpc>
                <a:spcPts val="2350"/>
              </a:lnSpc>
              <a:buNone/>
            </a:pPr>
            <a:r>
              <a:rPr lang="en-US" sz="1900" dirty="0">
                <a:solidFill>
                  <a:srgbClr val="E2E6E9"/>
                </a:solidFill>
                <a:latin typeface="Asar" pitchFamily="34" charset="0"/>
                <a:ea typeface="Asar" pitchFamily="34" charset="-122"/>
                <a:cs typeface="Asar" pitchFamily="34" charset="-120"/>
              </a:rPr>
              <a:t>Μηχανή Turing</a:t>
            </a:r>
            <a:endParaRPr lang="en-US" sz="1900" dirty="0"/>
          </a:p>
        </p:txBody>
      </p:sp>
      <p:sp>
        <p:nvSpPr>
          <p:cNvPr id="15" name="Text 12"/>
          <p:cNvSpPr/>
          <p:nvPr/>
        </p:nvSpPr>
        <p:spPr>
          <a:xfrm>
            <a:off x="7519154" y="5999678"/>
            <a:ext cx="6433661" cy="1238726"/>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Asar" pitchFamily="34" charset="0"/>
                <a:ea typeface="Asar" pitchFamily="34" charset="-122"/>
                <a:cs typeface="Asar" pitchFamily="34" charset="-120"/>
              </a:rPr>
              <a:t>Ο Άλαν Τιούρινγκ όρισε τη μηχανή Turing η οποία είναι ικανή να υπολογίσει οποιαδήποτε υπολογίσιμη συνάρτηση και έδειξε επίσης ότι υπήρχαν μερικές συναρτήσεις τις οποίες καμία μηχανή Turing δεν μπορεί να υπολογίσει.</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67107" y="676394"/>
            <a:ext cx="7809786" cy="1191339"/>
          </a:xfrm>
          <a:prstGeom prst="rect">
            <a:avLst/>
          </a:prstGeom>
          <a:noFill/>
          <a:ln/>
        </p:spPr>
        <p:txBody>
          <a:bodyPr wrap="square" lIns="0" tIns="0" rIns="0" bIns="0" rtlCol="0" anchor="t"/>
          <a:lstStyle/>
          <a:p>
            <a:pPr indent="0" marL="0">
              <a:lnSpc>
                <a:spcPts val="4650"/>
              </a:lnSpc>
              <a:buNone/>
            </a:pPr>
            <a:r>
              <a:rPr lang="en-US" sz="3750" dirty="0">
                <a:solidFill>
                  <a:srgbClr val="F5F0F0"/>
                </a:solidFill>
                <a:latin typeface="Asar" pitchFamily="34" charset="0"/>
                <a:ea typeface="Asar" pitchFamily="34" charset="-122"/>
                <a:cs typeface="Asar" pitchFamily="34" charset="-120"/>
              </a:rPr>
              <a:t>Υπολογιστικά και Μη Υπολογιστικά Προβλήματα</a:t>
            </a:r>
            <a:endParaRPr lang="en-US" sz="3750" dirty="0"/>
          </a:p>
        </p:txBody>
      </p:sp>
      <p:sp>
        <p:nvSpPr>
          <p:cNvPr id="4" name="Text 1"/>
          <p:cNvSpPr/>
          <p:nvPr/>
        </p:nvSpPr>
        <p:spPr>
          <a:xfrm>
            <a:off x="667107" y="2153603"/>
            <a:ext cx="7809786" cy="609838"/>
          </a:xfrm>
          <a:prstGeom prst="rect">
            <a:avLst/>
          </a:prstGeom>
          <a:noFill/>
          <a:ln/>
        </p:spPr>
        <p:txBody>
          <a:bodyPr wrap="square" lIns="0" tIns="0" rIns="0" bIns="0" rtlCol="0" anchor="t"/>
          <a:lstStyle/>
          <a:p>
            <a:pPr indent="0" marL="0">
              <a:lnSpc>
                <a:spcPts val="2400"/>
              </a:lnSpc>
              <a:buNone/>
            </a:pPr>
            <a:r>
              <a:rPr lang="en-US" sz="1500" dirty="0">
                <a:solidFill>
                  <a:srgbClr val="E2E6E9"/>
                </a:solidFill>
                <a:latin typeface="Asar" pitchFamily="34" charset="0"/>
                <a:ea typeface="Asar" pitchFamily="34" charset="-122"/>
                <a:cs typeface="Asar" pitchFamily="34" charset="-120"/>
              </a:rPr>
              <a:t>Από τα παραπάνω φάνηκε ότι τα προβλήματα με βάση τη δυνατότητα επίλυσής τους μέσω του υπολογιστή, μπορούν να διακριθούν σε υπολογιστικά και μη υπολογιστικά.</a:t>
            </a:r>
            <a:endParaRPr lang="en-US" sz="1500" dirty="0"/>
          </a:p>
        </p:txBody>
      </p:sp>
      <p:pic>
        <p:nvPicPr>
          <p:cNvPr id="5" name="Image 1" descr="preencoded.png">    </p:cNvPr>
          <p:cNvPicPr>
            <a:picLocks noChangeAspect="1"/>
          </p:cNvPicPr>
          <p:nvPr/>
        </p:nvPicPr>
        <p:blipFill>
          <a:blip r:embed="rId2"/>
          <a:stretch>
            <a:fillRect/>
          </a:stretch>
        </p:blipFill>
        <p:spPr>
          <a:xfrm>
            <a:off x="667107" y="2977872"/>
            <a:ext cx="953095" cy="1525072"/>
          </a:xfrm>
          <a:prstGeom prst="rect">
            <a:avLst/>
          </a:prstGeom>
        </p:spPr>
      </p:pic>
      <p:sp>
        <p:nvSpPr>
          <p:cNvPr id="6" name="Text 2"/>
          <p:cNvSpPr/>
          <p:nvPr/>
        </p:nvSpPr>
        <p:spPr>
          <a:xfrm>
            <a:off x="1906072" y="3168491"/>
            <a:ext cx="2751892" cy="297775"/>
          </a:xfrm>
          <a:prstGeom prst="rect">
            <a:avLst/>
          </a:prstGeom>
          <a:noFill/>
          <a:ln/>
        </p:spPr>
        <p:txBody>
          <a:bodyPr wrap="none" lIns="0" tIns="0" rIns="0" bIns="0" rtlCol="0" anchor="t"/>
          <a:lstStyle/>
          <a:p>
            <a:pPr algn="l" indent="0" marL="0">
              <a:lnSpc>
                <a:spcPts val="2300"/>
              </a:lnSpc>
              <a:buNone/>
            </a:pPr>
            <a:r>
              <a:rPr lang="en-US" sz="1850" dirty="0">
                <a:solidFill>
                  <a:srgbClr val="E2E6E9"/>
                </a:solidFill>
                <a:latin typeface="Asar" pitchFamily="34" charset="0"/>
                <a:ea typeface="Asar" pitchFamily="34" charset="-122"/>
                <a:cs typeface="Asar" pitchFamily="34" charset="-120"/>
              </a:rPr>
              <a:t>Υπολογιστικό Πρόβλημα</a:t>
            </a:r>
            <a:endParaRPr lang="en-US" sz="1850" dirty="0"/>
          </a:p>
        </p:txBody>
      </p:sp>
      <p:sp>
        <p:nvSpPr>
          <p:cNvPr id="7" name="Text 3"/>
          <p:cNvSpPr/>
          <p:nvPr/>
        </p:nvSpPr>
        <p:spPr>
          <a:xfrm>
            <a:off x="1906072" y="3580567"/>
            <a:ext cx="6570821" cy="304919"/>
          </a:xfrm>
          <a:prstGeom prst="rect">
            <a:avLst/>
          </a:prstGeom>
          <a:noFill/>
          <a:ln/>
        </p:spPr>
        <p:txBody>
          <a:bodyPr wrap="none" lIns="0" tIns="0" rIns="0" bIns="0" rtlCol="0" anchor="t"/>
          <a:lstStyle/>
          <a:p>
            <a:pPr algn="l" indent="0" marL="0">
              <a:lnSpc>
                <a:spcPts val="2400"/>
              </a:lnSpc>
              <a:buNone/>
            </a:pPr>
            <a:r>
              <a:rPr lang="en-US" sz="1500" dirty="0">
                <a:solidFill>
                  <a:srgbClr val="E2E6E9"/>
                </a:solidFill>
                <a:latin typeface="Asar" pitchFamily="34" charset="0"/>
                <a:ea typeface="Asar" pitchFamily="34" charset="-122"/>
                <a:cs typeface="Asar" pitchFamily="34" charset="-120"/>
              </a:rPr>
              <a:t>Οποιοδήποτε πρόβλημα μπορεί να λυθεί και μέσω του υπολογιστή.</a:t>
            </a:r>
            <a:endParaRPr lang="en-US" sz="1500" dirty="0"/>
          </a:p>
        </p:txBody>
      </p:sp>
      <p:pic>
        <p:nvPicPr>
          <p:cNvPr id="8" name="Image 2" descr="preencoded.png">    </p:cNvPr>
          <p:cNvPicPr>
            <a:picLocks noChangeAspect="1"/>
          </p:cNvPicPr>
          <p:nvPr/>
        </p:nvPicPr>
        <p:blipFill>
          <a:blip r:embed="rId3"/>
          <a:stretch>
            <a:fillRect/>
          </a:stretch>
        </p:blipFill>
        <p:spPr>
          <a:xfrm>
            <a:off x="667107" y="4502944"/>
            <a:ext cx="953095" cy="1525072"/>
          </a:xfrm>
          <a:prstGeom prst="rect">
            <a:avLst/>
          </a:prstGeom>
        </p:spPr>
      </p:pic>
      <p:sp>
        <p:nvSpPr>
          <p:cNvPr id="9" name="Text 4"/>
          <p:cNvSpPr/>
          <p:nvPr/>
        </p:nvSpPr>
        <p:spPr>
          <a:xfrm>
            <a:off x="1906072" y="4693563"/>
            <a:ext cx="2382917" cy="297775"/>
          </a:xfrm>
          <a:prstGeom prst="rect">
            <a:avLst/>
          </a:prstGeom>
          <a:noFill/>
          <a:ln/>
        </p:spPr>
        <p:txBody>
          <a:bodyPr wrap="none" lIns="0" tIns="0" rIns="0" bIns="0" rtlCol="0" anchor="t"/>
          <a:lstStyle/>
          <a:p>
            <a:pPr algn="l" indent="0" marL="0">
              <a:lnSpc>
                <a:spcPts val="2300"/>
              </a:lnSpc>
              <a:buNone/>
            </a:pPr>
            <a:r>
              <a:rPr lang="en-US" sz="1850" dirty="0">
                <a:solidFill>
                  <a:srgbClr val="E2E6E9"/>
                </a:solidFill>
                <a:latin typeface="Asar" pitchFamily="34" charset="0"/>
                <a:ea typeface="Asar" pitchFamily="34" charset="-122"/>
                <a:cs typeface="Asar" pitchFamily="34" charset="-120"/>
              </a:rPr>
              <a:t>Διατύπωση</a:t>
            </a:r>
            <a:endParaRPr lang="en-US" sz="1850" dirty="0"/>
          </a:p>
        </p:txBody>
      </p:sp>
      <p:sp>
        <p:nvSpPr>
          <p:cNvPr id="10" name="Text 5"/>
          <p:cNvSpPr/>
          <p:nvPr/>
        </p:nvSpPr>
        <p:spPr>
          <a:xfrm>
            <a:off x="1906072" y="5105638"/>
            <a:ext cx="6570821" cy="609838"/>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Asar" pitchFamily="34" charset="0"/>
                <a:ea typeface="Asar" pitchFamily="34" charset="-122"/>
                <a:cs typeface="Asar" pitchFamily="34" charset="-120"/>
              </a:rPr>
              <a:t>Για να λυθεί ένα πρόβλημα με τη βοήθεια του υπολογιστή, χρειάζεται να διατυπωθεί το αντίστοιχο υπολογιστικό πρόβλημα.</a:t>
            </a:r>
            <a:endParaRPr lang="en-US" sz="1500" dirty="0"/>
          </a:p>
        </p:txBody>
      </p:sp>
      <p:pic>
        <p:nvPicPr>
          <p:cNvPr id="11" name="Image 3" descr="preencoded.png">    </p:cNvPr>
          <p:cNvPicPr>
            <a:picLocks noChangeAspect="1"/>
          </p:cNvPicPr>
          <p:nvPr/>
        </p:nvPicPr>
        <p:blipFill>
          <a:blip r:embed="rId4"/>
          <a:stretch>
            <a:fillRect/>
          </a:stretch>
        </p:blipFill>
        <p:spPr>
          <a:xfrm>
            <a:off x="667107" y="6028015"/>
            <a:ext cx="953095" cy="1525072"/>
          </a:xfrm>
          <a:prstGeom prst="rect">
            <a:avLst/>
          </a:prstGeom>
        </p:spPr>
      </p:pic>
      <p:sp>
        <p:nvSpPr>
          <p:cNvPr id="12" name="Text 6"/>
          <p:cNvSpPr/>
          <p:nvPr/>
        </p:nvSpPr>
        <p:spPr>
          <a:xfrm>
            <a:off x="1906072" y="6218634"/>
            <a:ext cx="2382917" cy="297775"/>
          </a:xfrm>
          <a:prstGeom prst="rect">
            <a:avLst/>
          </a:prstGeom>
          <a:noFill/>
          <a:ln/>
        </p:spPr>
        <p:txBody>
          <a:bodyPr wrap="none" lIns="0" tIns="0" rIns="0" bIns="0" rtlCol="0" anchor="t"/>
          <a:lstStyle/>
          <a:p>
            <a:pPr algn="l" indent="0" marL="0">
              <a:lnSpc>
                <a:spcPts val="2300"/>
              </a:lnSpc>
              <a:buNone/>
            </a:pPr>
            <a:r>
              <a:rPr lang="en-US" sz="1850" dirty="0">
                <a:solidFill>
                  <a:srgbClr val="E2E6E9"/>
                </a:solidFill>
                <a:latin typeface="Asar" pitchFamily="34" charset="0"/>
                <a:ea typeface="Asar" pitchFamily="34" charset="-122"/>
                <a:cs typeface="Asar" pitchFamily="34" charset="-120"/>
              </a:rPr>
              <a:t>Υλοποίηση</a:t>
            </a:r>
            <a:endParaRPr lang="en-US" sz="1850" dirty="0"/>
          </a:p>
        </p:txBody>
      </p:sp>
      <p:sp>
        <p:nvSpPr>
          <p:cNvPr id="13" name="Text 7"/>
          <p:cNvSpPr/>
          <p:nvPr/>
        </p:nvSpPr>
        <p:spPr>
          <a:xfrm>
            <a:off x="1906072" y="6630710"/>
            <a:ext cx="6570821" cy="304919"/>
          </a:xfrm>
          <a:prstGeom prst="rect">
            <a:avLst/>
          </a:prstGeom>
          <a:noFill/>
          <a:ln/>
        </p:spPr>
        <p:txBody>
          <a:bodyPr wrap="none" lIns="0" tIns="0" rIns="0" bIns="0" rtlCol="0" anchor="t"/>
          <a:lstStyle/>
          <a:p>
            <a:pPr algn="l" indent="0" marL="0">
              <a:lnSpc>
                <a:spcPts val="2400"/>
              </a:lnSpc>
              <a:buNone/>
            </a:pPr>
            <a:r>
              <a:rPr lang="en-US" sz="1500" dirty="0">
                <a:solidFill>
                  <a:srgbClr val="E2E6E9"/>
                </a:solidFill>
                <a:latin typeface="Asar" pitchFamily="34" charset="0"/>
                <a:ea typeface="Asar" pitchFamily="34" charset="-122"/>
                <a:cs typeface="Asar" pitchFamily="34" charset="-120"/>
              </a:rPr>
              <a:t>Στη συνέχεια, να υλοποιηθεί η επίλυσή του μέσω του υπολογιστή.</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45450" y="916781"/>
            <a:ext cx="7653099" cy="1331119"/>
          </a:xfrm>
          <a:prstGeom prst="rect">
            <a:avLst/>
          </a:prstGeom>
          <a:noFill/>
          <a:ln/>
        </p:spPr>
        <p:txBody>
          <a:bodyPr wrap="square" lIns="0" tIns="0" rIns="0" bIns="0" rtlCol="0" anchor="t"/>
          <a:lstStyle/>
          <a:p>
            <a:pPr indent="0" marL="0">
              <a:lnSpc>
                <a:spcPts val="5200"/>
              </a:lnSpc>
              <a:buNone/>
            </a:pPr>
            <a:r>
              <a:rPr lang="en-US" sz="4150" dirty="0">
                <a:solidFill>
                  <a:srgbClr val="F5F0F0"/>
                </a:solidFill>
                <a:latin typeface="Asar" pitchFamily="34" charset="0"/>
                <a:ea typeface="Asar" pitchFamily="34" charset="-122"/>
                <a:cs typeface="Asar" pitchFamily="34" charset="-120"/>
              </a:rPr>
              <a:t>Παραδείγματα Υπολογιστικών Προβλημάτων</a:t>
            </a:r>
            <a:endParaRPr lang="en-US" sz="4150" dirty="0"/>
          </a:p>
        </p:txBody>
      </p:sp>
      <p:sp>
        <p:nvSpPr>
          <p:cNvPr id="4" name="Text 1"/>
          <p:cNvSpPr/>
          <p:nvPr/>
        </p:nvSpPr>
        <p:spPr>
          <a:xfrm>
            <a:off x="745450" y="2567345"/>
            <a:ext cx="7653099" cy="340757"/>
          </a:xfrm>
          <a:prstGeom prst="rect">
            <a:avLst/>
          </a:prstGeom>
          <a:noFill/>
          <a:ln/>
        </p:spPr>
        <p:txBody>
          <a:bodyPr wrap="none" lIns="0" tIns="0" rIns="0" bIns="0" rtlCol="0" anchor="t"/>
          <a:lstStyle/>
          <a:p>
            <a:pPr indent="0" marL="0">
              <a:lnSpc>
                <a:spcPts val="2650"/>
              </a:lnSpc>
              <a:buNone/>
            </a:pPr>
            <a:r>
              <a:rPr lang="en-US" sz="1650" dirty="0">
                <a:solidFill>
                  <a:srgbClr val="E2E6E9"/>
                </a:solidFill>
                <a:latin typeface="Asar" pitchFamily="34" charset="0"/>
                <a:ea typeface="Asar" pitchFamily="34" charset="-122"/>
                <a:cs typeface="Asar" pitchFamily="34" charset="-120"/>
              </a:rPr>
              <a:t>Παραδείγματα υπολογιστικών προβλημάτων είναι:</a:t>
            </a:r>
            <a:endParaRPr lang="en-US" sz="1650" dirty="0"/>
          </a:p>
        </p:txBody>
      </p:sp>
      <p:sp>
        <p:nvSpPr>
          <p:cNvPr id="5" name="Shape 2"/>
          <p:cNvSpPr/>
          <p:nvPr/>
        </p:nvSpPr>
        <p:spPr>
          <a:xfrm>
            <a:off x="745450" y="3147655"/>
            <a:ext cx="7653099" cy="4165044"/>
          </a:xfrm>
          <a:prstGeom prst="roundRect">
            <a:avLst>
              <a:gd name="adj" fmla="val 2148"/>
            </a:avLst>
          </a:prstGeom>
          <a:noFill/>
          <a:ln w="7620">
            <a:solidFill>
              <a:srgbClr val="FFFFFF">
                <a:alpha val="24000"/>
              </a:srgbClr>
            </a:solidFill>
            <a:prstDash val="solid"/>
          </a:ln>
        </p:spPr>
      </p:sp>
      <p:sp>
        <p:nvSpPr>
          <p:cNvPr id="6" name="Shape 3"/>
          <p:cNvSpPr/>
          <p:nvPr/>
        </p:nvSpPr>
        <p:spPr>
          <a:xfrm>
            <a:off x="753070" y="3155275"/>
            <a:ext cx="7637859" cy="611505"/>
          </a:xfrm>
          <a:prstGeom prst="rect">
            <a:avLst/>
          </a:prstGeom>
          <a:solidFill>
            <a:srgbClr val="FFFFFF">
              <a:alpha val="4000"/>
            </a:srgbClr>
          </a:solidFill>
          <a:ln/>
        </p:spPr>
      </p:sp>
      <p:sp>
        <p:nvSpPr>
          <p:cNvPr id="7" name="Text 4"/>
          <p:cNvSpPr/>
          <p:nvPr/>
        </p:nvSpPr>
        <p:spPr>
          <a:xfrm>
            <a:off x="965954" y="3290649"/>
            <a:ext cx="7212092" cy="340757"/>
          </a:xfrm>
          <a:prstGeom prst="rect">
            <a:avLst/>
          </a:prstGeom>
          <a:noFill/>
          <a:ln/>
        </p:spPr>
        <p:txBody>
          <a:bodyPr wrap="none" lIns="0" tIns="0" rIns="0" bIns="0" rtlCol="0" anchor="t"/>
          <a:lstStyle/>
          <a:p>
            <a:pPr indent="0" marL="0">
              <a:lnSpc>
                <a:spcPts val="2650"/>
              </a:lnSpc>
              <a:buNone/>
            </a:pPr>
            <a:r>
              <a:rPr lang="en-US" sz="1650" dirty="0">
                <a:solidFill>
                  <a:srgbClr val="E2E6E9"/>
                </a:solidFill>
                <a:latin typeface="Asar" pitchFamily="34" charset="0"/>
                <a:ea typeface="Asar" pitchFamily="34" charset="-122"/>
                <a:cs typeface="Asar" pitchFamily="34" charset="-120"/>
              </a:rPr>
              <a:t>Η επίλυση της δευτεροβάθμιας εξίσωσης.</a:t>
            </a:r>
            <a:endParaRPr lang="en-US" sz="1650" dirty="0"/>
          </a:p>
        </p:txBody>
      </p:sp>
      <p:sp>
        <p:nvSpPr>
          <p:cNvPr id="8" name="Shape 5"/>
          <p:cNvSpPr/>
          <p:nvPr/>
        </p:nvSpPr>
        <p:spPr>
          <a:xfrm>
            <a:off x="753070" y="3766780"/>
            <a:ext cx="7637859" cy="611505"/>
          </a:xfrm>
          <a:prstGeom prst="rect">
            <a:avLst/>
          </a:prstGeom>
          <a:solidFill>
            <a:srgbClr val="000000">
              <a:alpha val="4000"/>
            </a:srgbClr>
          </a:solidFill>
          <a:ln/>
        </p:spPr>
      </p:sp>
      <p:sp>
        <p:nvSpPr>
          <p:cNvPr id="9" name="Text 6"/>
          <p:cNvSpPr/>
          <p:nvPr/>
        </p:nvSpPr>
        <p:spPr>
          <a:xfrm>
            <a:off x="965954" y="3902154"/>
            <a:ext cx="7212092" cy="340757"/>
          </a:xfrm>
          <a:prstGeom prst="rect">
            <a:avLst/>
          </a:prstGeom>
          <a:noFill/>
          <a:ln/>
        </p:spPr>
        <p:txBody>
          <a:bodyPr wrap="none" lIns="0" tIns="0" rIns="0" bIns="0" rtlCol="0" anchor="t"/>
          <a:lstStyle/>
          <a:p>
            <a:pPr indent="0" marL="0">
              <a:lnSpc>
                <a:spcPts val="2650"/>
              </a:lnSpc>
              <a:buNone/>
            </a:pPr>
            <a:r>
              <a:rPr lang="en-US" sz="1650" dirty="0">
                <a:solidFill>
                  <a:srgbClr val="E2E6E9"/>
                </a:solidFill>
                <a:latin typeface="Asar" pitchFamily="34" charset="0"/>
                <a:ea typeface="Asar" pitchFamily="34" charset="-122"/>
                <a:cs typeface="Asar" pitchFamily="34" charset="-120"/>
              </a:rPr>
              <a:t>Η ταξινόμηση των μαθητών σε αλφαβητική σειρά.</a:t>
            </a:r>
            <a:endParaRPr lang="en-US" sz="1650" dirty="0"/>
          </a:p>
        </p:txBody>
      </p:sp>
      <p:sp>
        <p:nvSpPr>
          <p:cNvPr id="10" name="Shape 7"/>
          <p:cNvSpPr/>
          <p:nvPr/>
        </p:nvSpPr>
        <p:spPr>
          <a:xfrm>
            <a:off x="753070" y="4378285"/>
            <a:ext cx="7637859" cy="1974533"/>
          </a:xfrm>
          <a:prstGeom prst="rect">
            <a:avLst/>
          </a:prstGeom>
          <a:solidFill>
            <a:srgbClr val="FFFFFF">
              <a:alpha val="4000"/>
            </a:srgbClr>
          </a:solidFill>
          <a:ln/>
        </p:spPr>
      </p:sp>
      <p:sp>
        <p:nvSpPr>
          <p:cNvPr id="11" name="Text 8"/>
          <p:cNvSpPr/>
          <p:nvPr/>
        </p:nvSpPr>
        <p:spPr>
          <a:xfrm>
            <a:off x="965954" y="4513659"/>
            <a:ext cx="7212092" cy="1703784"/>
          </a:xfrm>
          <a:prstGeom prst="rect">
            <a:avLst/>
          </a:prstGeom>
          <a:noFill/>
          <a:ln/>
        </p:spPr>
        <p:txBody>
          <a:bodyPr wrap="square" lIns="0" tIns="0" rIns="0" bIns="0" rtlCol="0" anchor="t"/>
          <a:lstStyle/>
          <a:p>
            <a:pPr indent="0" marL="0">
              <a:lnSpc>
                <a:spcPts val="2650"/>
              </a:lnSpc>
              <a:buNone/>
            </a:pPr>
            <a:r>
              <a:rPr lang="en-US" sz="1650" dirty="0">
                <a:solidFill>
                  <a:srgbClr val="E2E6E9"/>
                </a:solidFill>
                <a:latin typeface="Asar" pitchFamily="34" charset="0"/>
                <a:ea typeface="Asar" pitchFamily="34" charset="-122"/>
                <a:cs typeface="Asar" pitchFamily="34" charset="-120"/>
              </a:rPr>
              <a:t>Η αναζήτηση και ο υπολογισμός της χιλιομετρικά συντομότερης διαδρομής που θα κάνει ένας ταχυδρόμος για να επισκεφθεί δέκα χωριά και να επιστρέψει στο χωριό από όπου ξεκίνησε περνώντας μόνο μία φορά από κάθε χωριό, με βάση έναν δεδομένο χάρτη των χωριών και των δρόμων που συνδέουν τα χωριά.</a:t>
            </a:r>
            <a:endParaRPr lang="en-US" sz="1650" dirty="0"/>
          </a:p>
        </p:txBody>
      </p:sp>
      <p:sp>
        <p:nvSpPr>
          <p:cNvPr id="12" name="Shape 9"/>
          <p:cNvSpPr/>
          <p:nvPr/>
        </p:nvSpPr>
        <p:spPr>
          <a:xfrm>
            <a:off x="753070" y="6352818"/>
            <a:ext cx="7637859" cy="952262"/>
          </a:xfrm>
          <a:prstGeom prst="rect">
            <a:avLst/>
          </a:prstGeom>
          <a:solidFill>
            <a:srgbClr val="000000">
              <a:alpha val="4000"/>
            </a:srgbClr>
          </a:solidFill>
          <a:ln/>
        </p:spPr>
      </p:sp>
      <p:sp>
        <p:nvSpPr>
          <p:cNvPr id="13" name="Text 10"/>
          <p:cNvSpPr/>
          <p:nvPr/>
        </p:nvSpPr>
        <p:spPr>
          <a:xfrm>
            <a:off x="965954" y="6488192"/>
            <a:ext cx="7212092" cy="681514"/>
          </a:xfrm>
          <a:prstGeom prst="rect">
            <a:avLst/>
          </a:prstGeom>
          <a:noFill/>
          <a:ln/>
        </p:spPr>
        <p:txBody>
          <a:bodyPr wrap="square" lIns="0" tIns="0" rIns="0" bIns="0" rtlCol="0" anchor="t"/>
          <a:lstStyle/>
          <a:p>
            <a:pPr indent="0" marL="0">
              <a:lnSpc>
                <a:spcPts val="2650"/>
              </a:lnSpc>
              <a:buNone/>
            </a:pPr>
            <a:r>
              <a:rPr lang="en-US" sz="1650" dirty="0">
                <a:solidFill>
                  <a:srgbClr val="E2E6E9"/>
                </a:solidFill>
                <a:latin typeface="Asar" pitchFamily="34" charset="0"/>
                <a:ea typeface="Asar" pitchFamily="34" charset="-122"/>
                <a:cs typeface="Asar" pitchFamily="34" charset="-120"/>
              </a:rPr>
              <a:t>Η εύρεση λέξης που να ξεκινά από ένα γράμμα και να τελειώνει σε ένα άλλο γράμμα.</a:t>
            </a:r>
            <a:endParaRPr lang="en-US"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0433"/>
          </a:xfrm>
          <a:prstGeom prst="rect">
            <a:avLst/>
          </a:prstGeom>
        </p:spPr>
      </p:pic>
      <p:sp>
        <p:nvSpPr>
          <p:cNvPr id="3" name="Text 0"/>
          <p:cNvSpPr/>
          <p:nvPr/>
        </p:nvSpPr>
        <p:spPr>
          <a:xfrm>
            <a:off x="6271379" y="616744"/>
            <a:ext cx="7574042" cy="1401604"/>
          </a:xfrm>
          <a:prstGeom prst="rect">
            <a:avLst/>
          </a:prstGeom>
          <a:noFill/>
          <a:ln/>
        </p:spPr>
        <p:txBody>
          <a:bodyPr wrap="square" lIns="0" tIns="0" rIns="0" bIns="0" rtlCol="0" anchor="t"/>
          <a:lstStyle/>
          <a:p>
            <a:pPr indent="0" marL="0">
              <a:lnSpc>
                <a:spcPts val="5500"/>
              </a:lnSpc>
              <a:buNone/>
            </a:pPr>
            <a:r>
              <a:rPr lang="en-US" sz="4400" dirty="0">
                <a:solidFill>
                  <a:srgbClr val="F5F0F0"/>
                </a:solidFill>
                <a:latin typeface="Asar" pitchFamily="34" charset="0"/>
                <a:ea typeface="Asar" pitchFamily="34" charset="-122"/>
                <a:cs typeface="Asar" pitchFamily="34" charset="-120"/>
              </a:rPr>
              <a:t>Μη Υπολογιστικά Προβλήματα</a:t>
            </a:r>
            <a:endParaRPr lang="en-US" sz="4400" dirty="0"/>
          </a:p>
        </p:txBody>
      </p:sp>
      <p:sp>
        <p:nvSpPr>
          <p:cNvPr id="4" name="Text 1"/>
          <p:cNvSpPr/>
          <p:nvPr/>
        </p:nvSpPr>
        <p:spPr>
          <a:xfrm>
            <a:off x="6271379" y="2354699"/>
            <a:ext cx="7574042" cy="717709"/>
          </a:xfrm>
          <a:prstGeom prst="rect">
            <a:avLst/>
          </a:prstGeom>
          <a:noFill/>
          <a:ln/>
        </p:spPr>
        <p:txBody>
          <a:bodyPr wrap="square" lIns="0" tIns="0" rIns="0" bIns="0" rtlCol="0" anchor="t"/>
          <a:lstStyle/>
          <a:p>
            <a:pPr indent="0" marL="0">
              <a:lnSpc>
                <a:spcPts val="2800"/>
              </a:lnSpc>
              <a:buNone/>
            </a:pPr>
            <a:r>
              <a:rPr lang="en-US" sz="1750" dirty="0">
                <a:solidFill>
                  <a:srgbClr val="E2E6E9"/>
                </a:solidFill>
                <a:latin typeface="Asar" pitchFamily="34" charset="0"/>
                <a:ea typeface="Asar" pitchFamily="34" charset="-122"/>
                <a:cs typeface="Asar" pitchFamily="34" charset="-120"/>
              </a:rPr>
              <a:t>Από την άλλη, τα μη υπολογιστικά προβλήματα δεν μπορούν να λυθούν από έναν υπολογιστή ή από άλλα μηχανικά μέσα.</a:t>
            </a:r>
            <a:endParaRPr lang="en-US" sz="1750" dirty="0"/>
          </a:p>
        </p:txBody>
      </p:sp>
      <p:pic>
        <p:nvPicPr>
          <p:cNvPr id="5" name="Image 1" descr="preencoded.png">    </p:cNvPr>
          <p:cNvPicPr>
            <a:picLocks noChangeAspect="1"/>
          </p:cNvPicPr>
          <p:nvPr/>
        </p:nvPicPr>
        <p:blipFill>
          <a:blip r:embed="rId2"/>
          <a:stretch>
            <a:fillRect/>
          </a:stretch>
        </p:blipFill>
        <p:spPr>
          <a:xfrm>
            <a:off x="6271379" y="3324701"/>
            <a:ext cx="560665" cy="560665"/>
          </a:xfrm>
          <a:prstGeom prst="rect">
            <a:avLst/>
          </a:prstGeom>
        </p:spPr>
      </p:pic>
      <p:sp>
        <p:nvSpPr>
          <p:cNvPr id="6" name="Text 2"/>
          <p:cNvSpPr/>
          <p:nvPr/>
        </p:nvSpPr>
        <p:spPr>
          <a:xfrm>
            <a:off x="6271379" y="4109561"/>
            <a:ext cx="2803565" cy="350401"/>
          </a:xfrm>
          <a:prstGeom prst="rect">
            <a:avLst/>
          </a:prstGeom>
          <a:noFill/>
          <a:ln/>
        </p:spPr>
        <p:txBody>
          <a:bodyPr wrap="none" lIns="0" tIns="0" rIns="0" bIns="0" rtlCol="0" anchor="t"/>
          <a:lstStyle/>
          <a:p>
            <a:pPr algn="l" indent="0" marL="0">
              <a:lnSpc>
                <a:spcPts val="2750"/>
              </a:lnSpc>
              <a:buNone/>
            </a:pPr>
            <a:r>
              <a:rPr lang="en-US" sz="2200" dirty="0">
                <a:solidFill>
                  <a:srgbClr val="E2E6E9"/>
                </a:solidFill>
                <a:latin typeface="Asar" pitchFamily="34" charset="0"/>
                <a:ea typeface="Asar" pitchFamily="34" charset="-122"/>
                <a:cs typeface="Asar" pitchFamily="34" charset="-120"/>
              </a:rPr>
              <a:t>Απάντηση</a:t>
            </a:r>
            <a:endParaRPr lang="en-US" sz="2200" dirty="0"/>
          </a:p>
        </p:txBody>
      </p:sp>
      <p:sp>
        <p:nvSpPr>
          <p:cNvPr id="7" name="Text 3"/>
          <p:cNvSpPr/>
          <p:nvPr/>
        </p:nvSpPr>
        <p:spPr>
          <a:xfrm>
            <a:off x="6271379" y="4594503"/>
            <a:ext cx="7574042" cy="717709"/>
          </a:xfrm>
          <a:prstGeom prst="rect">
            <a:avLst/>
          </a:prstGeom>
          <a:noFill/>
          <a:ln/>
        </p:spPr>
        <p:txBody>
          <a:bodyPr wrap="square" lIns="0" tIns="0" rIns="0" bIns="0" rtlCol="0" anchor="t"/>
          <a:lstStyle/>
          <a:p>
            <a:pPr algn="l" indent="0" marL="0">
              <a:lnSpc>
                <a:spcPts val="2800"/>
              </a:lnSpc>
              <a:buNone/>
            </a:pPr>
            <a:r>
              <a:rPr lang="en-US" sz="1750" dirty="0">
                <a:solidFill>
                  <a:srgbClr val="E2E6E9"/>
                </a:solidFill>
                <a:latin typeface="Asar" pitchFamily="34" charset="0"/>
                <a:ea typeface="Asar" pitchFamily="34" charset="-122"/>
                <a:cs typeface="Asar" pitchFamily="34" charset="-120"/>
              </a:rPr>
              <a:t>Καμία μηχανή δεν μπορεί γενικά να αποφανθεί αν ένα δεδομένο πρόγραμμα θα επιστρέψει απάντηση για μια δεδομένη είσοδο.</a:t>
            </a:r>
            <a:endParaRPr lang="en-US" sz="1750" dirty="0"/>
          </a:p>
        </p:txBody>
      </p:sp>
      <p:pic>
        <p:nvPicPr>
          <p:cNvPr id="8" name="Image 2" descr="preencoded.png">    </p:cNvPr>
          <p:cNvPicPr>
            <a:picLocks noChangeAspect="1"/>
          </p:cNvPicPr>
          <p:nvPr/>
        </p:nvPicPr>
        <p:blipFill>
          <a:blip r:embed="rId3"/>
          <a:stretch>
            <a:fillRect/>
          </a:stretch>
        </p:blipFill>
        <p:spPr>
          <a:xfrm>
            <a:off x="6271379" y="5985034"/>
            <a:ext cx="560665" cy="560665"/>
          </a:xfrm>
          <a:prstGeom prst="rect">
            <a:avLst/>
          </a:prstGeom>
        </p:spPr>
      </p:pic>
      <p:sp>
        <p:nvSpPr>
          <p:cNvPr id="9" name="Text 4"/>
          <p:cNvSpPr/>
          <p:nvPr/>
        </p:nvSpPr>
        <p:spPr>
          <a:xfrm>
            <a:off x="6271379" y="6769894"/>
            <a:ext cx="2803565" cy="350401"/>
          </a:xfrm>
          <a:prstGeom prst="rect">
            <a:avLst/>
          </a:prstGeom>
          <a:noFill/>
          <a:ln/>
        </p:spPr>
        <p:txBody>
          <a:bodyPr wrap="none" lIns="0" tIns="0" rIns="0" bIns="0" rtlCol="0" anchor="t"/>
          <a:lstStyle/>
          <a:p>
            <a:pPr algn="l" indent="0" marL="0">
              <a:lnSpc>
                <a:spcPts val="2750"/>
              </a:lnSpc>
              <a:buNone/>
            </a:pPr>
            <a:r>
              <a:rPr lang="en-US" sz="2200" dirty="0">
                <a:solidFill>
                  <a:srgbClr val="E2E6E9"/>
                </a:solidFill>
                <a:latin typeface="Asar" pitchFamily="34" charset="0"/>
                <a:ea typeface="Asar" pitchFamily="34" charset="-122"/>
                <a:cs typeface="Asar" pitchFamily="34" charset="-120"/>
              </a:rPr>
              <a:t>Εκτέλεση</a:t>
            </a:r>
            <a:endParaRPr lang="en-US" sz="2200" dirty="0"/>
          </a:p>
        </p:txBody>
      </p:sp>
      <p:sp>
        <p:nvSpPr>
          <p:cNvPr id="10" name="Text 5"/>
          <p:cNvSpPr/>
          <p:nvPr/>
        </p:nvSpPr>
        <p:spPr>
          <a:xfrm>
            <a:off x="6271379" y="7254835"/>
            <a:ext cx="7574042" cy="358854"/>
          </a:xfrm>
          <a:prstGeom prst="rect">
            <a:avLst/>
          </a:prstGeom>
          <a:noFill/>
          <a:ln/>
        </p:spPr>
        <p:txBody>
          <a:bodyPr wrap="none" lIns="0" tIns="0" rIns="0" bIns="0" rtlCol="0" anchor="t"/>
          <a:lstStyle/>
          <a:p>
            <a:pPr algn="l" indent="0" marL="0">
              <a:lnSpc>
                <a:spcPts val="2800"/>
              </a:lnSpc>
              <a:buNone/>
            </a:pPr>
            <a:r>
              <a:rPr lang="en-US" sz="1750" dirty="0">
                <a:solidFill>
                  <a:srgbClr val="E2E6E9"/>
                </a:solidFill>
                <a:latin typeface="Asar" pitchFamily="34" charset="0"/>
                <a:ea typeface="Asar" pitchFamily="34" charset="-122"/>
                <a:cs typeface="Asar" pitchFamily="34" charset="-120"/>
              </a:rPr>
              <a:t>Ή αν θα εκτελείται για πάντα.</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2024-09-22T18:44:57Z</dcterms:created>
  <dcterms:modified xsi:type="dcterms:W3CDTF">2024-09-22T18:44:57Z</dcterms:modified>
</cp:coreProperties>
</file>