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4" r:id="rId11"/>
    <p:sldId id="265" r:id="rId12"/>
    <p:sldId id="267" r:id="rId13"/>
  </p:sldIdLst>
  <p:sldSz cx="14630400" cy="10972800"/>
  <p:notesSz cx="10972800" cy="14630400"/>
  <p:embeddedFontLst>
    <p:embeddedFont>
      <p:font typeface="Corben" panose="020F0505020000020004" pitchFamily="34" charset="-122"/>
      <p:bold r:id="rId17"/>
    </p:embeddedFont>
    <p:embeddedFont>
      <p:font typeface="Nobile" panose="02000503050000020004" pitchFamily="34" charset="-122"/>
      <p:bold r:id="rId18"/>
    </p:embeddedFont>
    <p:embeddedFont>
      <p:font typeface="Calibri" panose="020F0502020204030204" charset="0"/>
      <p:regular r:id="rId19"/>
      <p:bold r:id="rId20"/>
      <p:italic r:id="rId21"/>
      <p:boldItalic r:id="rId22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104927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104927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104927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104927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104927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104927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104927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104927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104927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104927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104927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104927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104927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34078"/>
            <a:ext cx="8045648" cy="97821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altLang="en-US" sz="9600" dirty="0">
                <a:solidFill>
                  <a:srgbClr val="1B1B27"/>
                </a:solidFill>
                <a:latin typeface="Arial" panose="020B0604020202020204" pitchFamily="34" charset="0"/>
                <a:ea typeface="Corben" panose="020F0505020000020004" pitchFamily="34" charset="-122"/>
                <a:cs typeface="Arial" panose="020B0604020202020204" pitchFamily="34" charset="0"/>
              </a:rPr>
              <a:t>Υπηρεσίες και</a:t>
            </a:r>
            <a:endParaRPr lang="en-US" altLang="en-US" sz="9600" dirty="0">
              <a:solidFill>
                <a:srgbClr val="1B1B27"/>
              </a:solidFill>
              <a:latin typeface="Arial" panose="020B0604020202020204" pitchFamily="34" charset="0"/>
              <a:ea typeface="Corben" panose="020F0505020000020004" pitchFamily="34" charset="-122"/>
              <a:cs typeface="Arial" panose="020B0604020202020204" pitchFamily="34" charset="0"/>
            </a:endParaRPr>
          </a:p>
          <a:p>
            <a:pPr marL="0" indent="0" algn="l">
              <a:lnSpc>
                <a:spcPts val="7700"/>
              </a:lnSpc>
              <a:buNone/>
            </a:pPr>
            <a:endParaRPr lang="en-US" altLang="en-US" sz="9600" dirty="0">
              <a:solidFill>
                <a:srgbClr val="1B1B27"/>
              </a:solidFill>
              <a:latin typeface="Arial" panose="020B0604020202020204" pitchFamily="34" charset="0"/>
              <a:ea typeface="Corben" panose="020F0505020000020004" pitchFamily="34" charset="-122"/>
              <a:cs typeface="Arial" panose="020B0604020202020204" pitchFamily="34" charset="0"/>
            </a:endParaRPr>
          </a:p>
          <a:p>
            <a:pPr marL="0" indent="0" algn="l">
              <a:lnSpc>
                <a:spcPts val="7700"/>
              </a:lnSpc>
              <a:buNone/>
            </a:pPr>
            <a:r>
              <a:rPr lang="en-US" altLang="en-US" sz="9600" dirty="0">
                <a:solidFill>
                  <a:srgbClr val="1B1B27"/>
                </a:solidFill>
                <a:latin typeface="Arial" panose="020B0604020202020204" pitchFamily="34" charset="0"/>
                <a:ea typeface="Corben" panose="020F0505020000020004" pitchFamily="34" charset="-122"/>
                <a:cs typeface="Arial" panose="020B0604020202020204" pitchFamily="34" charset="0"/>
              </a:rPr>
              <a:t>εφαρμογές Διαδικτύου</a:t>
            </a:r>
            <a:endParaRPr lang="en-US" altLang="en-US" sz="9600" dirty="0">
              <a:solidFill>
                <a:srgbClr val="1B1B27"/>
              </a:solidFill>
              <a:latin typeface="Arial" panose="020B0604020202020204" pitchFamily="34" charset="0"/>
              <a:ea typeface="Corben" panose="020F05050200000200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6345555" y="5189220"/>
            <a:ext cx="8284845" cy="57835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04158"/>
            <a:ext cx="6933367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800" b="1" dirty="0">
                <a:solidFill>
                  <a:srgbClr val="1B1B27"/>
                </a:solidFill>
                <a:latin typeface="Arial" panose="020B0604020202020204" pitchFamily="34" charset="0"/>
                <a:ea typeface="Corben" panose="020F0505020000020004" pitchFamily="34" charset="-122"/>
                <a:cs typeface="Arial" panose="020B0604020202020204" pitchFamily="34" charset="0"/>
              </a:rPr>
              <a:t>Πλεονεκτήματα Web Apps</a:t>
            </a:r>
            <a:endParaRPr lang="en-US" sz="4800" b="1" dirty="0">
              <a:solidFill>
                <a:srgbClr val="1B1B27"/>
              </a:solidFill>
              <a:latin typeface="Arial" panose="020B0604020202020204" pitchFamily="34" charset="0"/>
              <a:ea typeface="Corben" panose="020F0505020000020004" pitchFamily="34" charset="-122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366566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2984619"/>
            <a:ext cx="13042821" cy="37814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Nobile" panose="02000503050000020004" pitchFamily="34" charset="-122"/>
                <a:cs typeface="Arial" panose="020B0604020202020204" pitchFamily="34" charset="0"/>
              </a:rPr>
              <a:t>✔</a:t>
            </a:r>
            <a:r>
              <a:rPr lang="en-US" b="1" dirty="0">
                <a:solidFill>
                  <a:srgbClr val="404155"/>
                </a:solidFill>
                <a:latin typeface="Arial" panose="020B0604020202020204" pitchFamily="34" charset="0"/>
                <a:ea typeface="Nobile" panose="02000503050000020004" pitchFamily="34" charset="-122"/>
                <a:cs typeface="Arial" panose="020B0604020202020204" pitchFamily="34" charset="0"/>
              </a:rPr>
              <a:t> Πρόσβαση από παντού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Nobile" panose="02000503050000020004" pitchFamily="34" charset="-122"/>
                <a:cs typeface="Arial" panose="020B0604020202020204" pitchFamily="34" charset="0"/>
              </a:rPr>
              <a:t>✔</a:t>
            </a:r>
            <a:r>
              <a:rPr lang="en-US" b="1" dirty="0">
                <a:solidFill>
                  <a:srgbClr val="404155"/>
                </a:solidFill>
                <a:latin typeface="Arial" panose="020B0604020202020204" pitchFamily="34" charset="0"/>
                <a:ea typeface="Nobile" panose="02000503050000020004" pitchFamily="34" charset="-122"/>
                <a:cs typeface="Arial" panose="020B0604020202020204" pitchFamily="34" charset="0"/>
              </a:rPr>
              <a:t> Αυτόματες ενημερώσεις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Nobile" panose="02000503050000020004" pitchFamily="34" charset="-122"/>
                <a:cs typeface="Arial" panose="020B0604020202020204" pitchFamily="34" charset="0"/>
              </a:rPr>
              <a:t>✔</a:t>
            </a:r>
            <a:r>
              <a:rPr lang="en-US" b="1" dirty="0">
                <a:solidFill>
                  <a:srgbClr val="404155"/>
                </a:solidFill>
                <a:latin typeface="Arial" panose="020B0604020202020204" pitchFamily="34" charset="0"/>
                <a:ea typeface="Nobile" panose="02000503050000020004" pitchFamily="34" charset="-122"/>
                <a:cs typeface="Arial" panose="020B0604020202020204" pitchFamily="34" charset="0"/>
              </a:rPr>
              <a:t> Δεν απαιτείται εγκατάσταση</a:t>
            </a:r>
            <a:endParaRPr lang="en-US" b="1" dirty="0">
              <a:solidFill>
                <a:srgbClr val="404155"/>
              </a:solidFill>
              <a:latin typeface="Arial" panose="020B0604020202020204" pitchFamily="34" charset="0"/>
              <a:ea typeface="Nobile" panose="02000503050000020004" pitchFamily="34" charset="-122"/>
              <a:cs typeface="Arial" panose="020B0604020202020204" pitchFamily="34" charset="0"/>
            </a:endParaRPr>
          </a:p>
        </p:txBody>
      </p:sp>
      <p:sp>
        <p:nvSpPr>
          <p:cNvPr id="5" name="Text 0"/>
          <p:cNvSpPr/>
          <p:nvPr/>
        </p:nvSpPr>
        <p:spPr>
          <a:xfrm>
            <a:off x="793790" y="4502587"/>
            <a:ext cx="6919436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p>
            <a:pPr marL="0" indent="0" algn="l">
              <a:lnSpc>
                <a:spcPts val="5550"/>
              </a:lnSpc>
              <a:buNone/>
            </a:pPr>
            <a:r>
              <a:rPr lang="en-US" sz="4800" b="1" dirty="0">
                <a:solidFill>
                  <a:srgbClr val="1B1B27"/>
                </a:solidFill>
                <a:latin typeface="Arial" panose="020B0604020202020204" pitchFamily="34" charset="0"/>
                <a:ea typeface="Corben" panose="020F0505020000020004" pitchFamily="34" charset="-122"/>
                <a:cs typeface="Arial" panose="020B0604020202020204" pitchFamily="34" charset="0"/>
              </a:rPr>
              <a:t>Μειονεκτήματα Web Apps</a:t>
            </a:r>
            <a:endParaRPr lang="en-US" sz="4800" b="1" dirty="0">
              <a:solidFill>
                <a:srgbClr val="1B1B27"/>
              </a:solidFill>
              <a:latin typeface="Arial" panose="020B0604020202020204" pitchFamily="34" charset="0"/>
              <a:ea typeface="Corben" panose="020F0505020000020004" pitchFamily="34" charset="-122"/>
              <a:cs typeface="Arial" panose="020B0604020202020204" pitchFamily="34" charset="0"/>
            </a:endParaRPr>
          </a:p>
        </p:txBody>
      </p:sp>
      <p:sp>
        <p:nvSpPr>
          <p:cNvPr id="6" name="Text 1"/>
          <p:cNvSpPr/>
          <p:nvPr/>
        </p:nvSpPr>
        <p:spPr>
          <a:xfrm>
            <a:off x="793790" y="5664994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b="1" dirty="0">
                <a:solidFill>
                  <a:srgbClr val="404155"/>
                </a:solidFill>
                <a:latin typeface="Arial" panose="020B0604020202020204" pitchFamily="34" charset="0"/>
                <a:ea typeface="Nobile" panose="02000503050000020004" pitchFamily="34" charset="-122"/>
                <a:cs typeface="Arial" panose="020B0604020202020204" pitchFamily="34" charset="0"/>
              </a:rPr>
              <a:t>Απαιτούν σύνδεση στο Διαδίκτυο ️ </a:t>
            </a:r>
            <a:endParaRPr lang="en-US" b="1" dirty="0">
              <a:solidFill>
                <a:srgbClr val="404155"/>
              </a:solidFill>
              <a:latin typeface="Arial" panose="020B0604020202020204" pitchFamily="34" charset="0"/>
              <a:ea typeface="Nobile" panose="02000503050000020004" pitchFamily="34" charset="-122"/>
              <a:cs typeface="Arial" panose="020B0604020202020204" pitchFamily="34" charset="0"/>
            </a:endParaRPr>
          </a:p>
        </p:txBody>
      </p:sp>
      <p:sp>
        <p:nvSpPr>
          <p:cNvPr id="7" name="Text 2"/>
          <p:cNvSpPr/>
          <p:nvPr/>
        </p:nvSpPr>
        <p:spPr>
          <a:xfrm>
            <a:off x="793790" y="6107192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b="1" dirty="0">
                <a:solidFill>
                  <a:srgbClr val="404155"/>
                </a:solidFill>
                <a:latin typeface="Arial" panose="020B0604020202020204" pitchFamily="34" charset="0"/>
                <a:ea typeface="Nobile" panose="02000503050000020004" pitchFamily="34" charset="-122"/>
                <a:cs typeface="Arial" panose="020B0604020202020204" pitchFamily="34" charset="0"/>
              </a:rPr>
              <a:t>Πιθανές καθυστερήσεις / θέματα ασφάλειας</a:t>
            </a:r>
            <a:endParaRPr lang="en-US" b="1" dirty="0">
              <a:solidFill>
                <a:srgbClr val="404155"/>
              </a:solidFill>
              <a:latin typeface="Arial" panose="020B0604020202020204" pitchFamily="34" charset="0"/>
              <a:ea typeface="Nobile" panose="020005030500000200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109728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204204"/>
            <a:ext cx="5670590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B1B27"/>
                </a:solidFill>
                <a:latin typeface="Arial" panose="020B0604020202020204" pitchFamily="34" charset="0"/>
                <a:ea typeface="Corben" panose="020F0505020000020004" pitchFamily="34" charset="-122"/>
                <a:cs typeface="Arial" panose="020B0604020202020204" pitchFamily="34" charset="0"/>
              </a:rPr>
              <a:t>Επικοινωνία</a:t>
            </a:r>
            <a:endParaRPr lang="en-US" sz="4450" b="1" dirty="0">
              <a:solidFill>
                <a:srgbClr val="1B1B27"/>
              </a:solidFill>
              <a:latin typeface="Arial" panose="020B0604020202020204" pitchFamily="34" charset="0"/>
              <a:ea typeface="Corben" panose="020F0505020000020004" pitchFamily="34" charset="-122"/>
              <a:cs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80190" y="3253145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365260" y="3295650"/>
            <a:ext cx="340162" cy="42529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4155"/>
                </a:solidFill>
                <a:latin typeface="Arial" panose="020B0604020202020204" pitchFamily="34" charset="0"/>
                <a:ea typeface="Corben" panose="020F0505020000020004" pitchFamily="34" charset="-122"/>
                <a:cs typeface="Arial" panose="020B0604020202020204" pitchFamily="34" charset="0"/>
              </a:rPr>
              <a:t>1</a:t>
            </a:r>
            <a:endParaRPr lang="en-US" sz="2650" b="1" dirty="0">
              <a:solidFill>
                <a:srgbClr val="404155"/>
              </a:solidFill>
              <a:latin typeface="Arial" panose="020B0604020202020204" pitchFamily="34" charset="0"/>
              <a:ea typeface="Corben" panose="020F0505020000020004" pitchFamily="34" charset="-122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017306" y="3331012"/>
            <a:ext cx="3483888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4155"/>
                </a:solidFill>
                <a:latin typeface="Arial" panose="020B0604020202020204" pitchFamily="34" charset="0"/>
                <a:ea typeface="Corben" panose="020F0505020000020004" pitchFamily="34" charset="-122"/>
                <a:cs typeface="Arial" panose="020B0604020202020204" pitchFamily="34" charset="0"/>
              </a:rPr>
              <a:t>Ηλεκτρονικό Ταχυδρομείο</a:t>
            </a:r>
            <a:endParaRPr lang="en-US" sz="2200" b="1" dirty="0">
              <a:solidFill>
                <a:srgbClr val="404155"/>
              </a:solidFill>
              <a:latin typeface="Arial" panose="020B0604020202020204" pitchFamily="34" charset="0"/>
              <a:ea typeface="Corben" panose="020F0505020000020004" pitchFamily="34" charset="-122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017306" y="3821430"/>
            <a:ext cx="6819305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4155"/>
                </a:solidFill>
                <a:latin typeface="Arial" panose="020B0604020202020204" pitchFamily="34" charset="0"/>
                <a:ea typeface="Nobile" panose="02000503050000020004" pitchFamily="34" charset="-122"/>
                <a:cs typeface="Arial" panose="020B0604020202020204" pitchFamily="34" charset="0"/>
              </a:rPr>
              <a:t>Η κυριότερη υπηρεσία Διαδικτύου που αφορά στην επικοινωνία μεταξύ των χρηστών του εξακολουθεί να παραμένει το ηλεκτρονικό ταχυδρομείο.</a:t>
            </a:r>
            <a:endParaRPr lang="en-US" sz="1750" b="1" dirty="0">
              <a:solidFill>
                <a:srgbClr val="404155"/>
              </a:solidFill>
              <a:latin typeface="Arial" panose="020B0604020202020204" pitchFamily="34" charset="0"/>
              <a:ea typeface="Nobile" panose="02000503050000020004" pitchFamily="34" charset="-122"/>
              <a:cs typeface="Arial" panose="020B06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6280190" y="536376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365260" y="5406271"/>
            <a:ext cx="340162" cy="42529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4155"/>
                </a:solidFill>
                <a:latin typeface="Arial" panose="020B0604020202020204" pitchFamily="34" charset="0"/>
                <a:ea typeface="Corben" panose="020F0505020000020004" pitchFamily="34" charset="-122"/>
                <a:cs typeface="Arial" panose="020B0604020202020204" pitchFamily="34" charset="0"/>
              </a:rPr>
              <a:t>2</a:t>
            </a:r>
            <a:endParaRPr lang="en-US" sz="2650" b="1" dirty="0">
              <a:solidFill>
                <a:srgbClr val="404155"/>
              </a:solidFill>
              <a:latin typeface="Arial" panose="020B0604020202020204" pitchFamily="34" charset="0"/>
              <a:ea typeface="Corben" panose="020F05050200000200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017306" y="5441633"/>
            <a:ext cx="3870603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4155"/>
                </a:solidFill>
                <a:latin typeface="Arial" panose="020B0604020202020204" pitchFamily="34" charset="0"/>
                <a:ea typeface="Corben" panose="020F0505020000020004" pitchFamily="34" charset="-122"/>
                <a:cs typeface="Arial" panose="020B0604020202020204" pitchFamily="34" charset="0"/>
              </a:rPr>
              <a:t>Τηλεφωνία και Βιντεοκλήσεις</a:t>
            </a:r>
            <a:endParaRPr lang="en-US" sz="2200" b="1" dirty="0">
              <a:solidFill>
                <a:srgbClr val="404155"/>
              </a:solidFill>
              <a:latin typeface="Arial" panose="020B0604020202020204" pitchFamily="34" charset="0"/>
              <a:ea typeface="Corben" panose="020F05050200000200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017306" y="5932051"/>
            <a:ext cx="6819305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4155"/>
                </a:solidFill>
                <a:latin typeface="Arial" panose="020B0604020202020204" pitchFamily="34" charset="0"/>
                <a:ea typeface="Nobile" panose="02000503050000020004" pitchFamily="34" charset="-122"/>
                <a:cs typeface="Arial" panose="020B0604020202020204" pitchFamily="34" charset="0"/>
              </a:rPr>
              <a:t>Η πραγματοποίηση κλήσεων ομιλίας με ή χωρίς τη χρήση βίντεο είναι πλέον καθημερινότητα.</a:t>
            </a:r>
            <a:endParaRPr lang="en-US" sz="1750" b="1" dirty="0">
              <a:solidFill>
                <a:srgbClr val="404155"/>
              </a:solidFill>
              <a:latin typeface="Arial" panose="020B0604020202020204" pitchFamily="34" charset="0"/>
              <a:ea typeface="Nobile" panose="020005030500000200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6280190" y="711148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365260" y="7153989"/>
            <a:ext cx="340162" cy="42529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4155"/>
                </a:solidFill>
                <a:latin typeface="Arial" panose="020B0604020202020204" pitchFamily="34" charset="0"/>
                <a:ea typeface="Corben" panose="020F0505020000020004" pitchFamily="34" charset="-122"/>
                <a:cs typeface="Arial" panose="020B0604020202020204" pitchFamily="34" charset="0"/>
              </a:rPr>
              <a:t>3</a:t>
            </a:r>
            <a:endParaRPr lang="en-US" sz="2650" b="1" dirty="0">
              <a:solidFill>
                <a:srgbClr val="404155"/>
              </a:solidFill>
              <a:latin typeface="Arial" panose="020B0604020202020204" pitchFamily="34" charset="0"/>
              <a:ea typeface="Corben" panose="020F05050200000200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017306" y="7189351"/>
            <a:ext cx="309562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4155"/>
                </a:solidFill>
                <a:latin typeface="Arial" panose="020B0604020202020204" pitchFamily="34" charset="0"/>
                <a:ea typeface="Corben" panose="020F0505020000020004" pitchFamily="34" charset="-122"/>
                <a:cs typeface="Arial" panose="020B0604020202020204" pitchFamily="34" charset="0"/>
              </a:rPr>
              <a:t>Ανταλλαγή Μηνυμάτων</a:t>
            </a:r>
            <a:endParaRPr lang="en-US" sz="2200" b="1" dirty="0">
              <a:solidFill>
                <a:srgbClr val="404155"/>
              </a:solidFill>
              <a:latin typeface="Arial" panose="020B0604020202020204" pitchFamily="34" charset="0"/>
              <a:ea typeface="Corben" panose="020F05050200000200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7017306" y="7679769"/>
            <a:ext cx="6819305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4155"/>
                </a:solidFill>
                <a:latin typeface="Arial" panose="020B0604020202020204" pitchFamily="34" charset="0"/>
                <a:ea typeface="Nobile" panose="02000503050000020004" pitchFamily="34" charset="-122"/>
                <a:cs typeface="Arial" panose="020B0604020202020204" pitchFamily="34" charset="0"/>
              </a:rPr>
              <a:t>Οι υπηρεσίες αυτές, αν και διακριτές και αυτόνομες, έχουν πλέον ενσωματωθεί ως λειτουργίες σε εφαρμογές τηλεφωνίας και βιντεοκλήσεων.</a:t>
            </a:r>
            <a:endParaRPr lang="en-US" sz="1750" b="1" dirty="0">
              <a:solidFill>
                <a:srgbClr val="404155"/>
              </a:solidFill>
              <a:latin typeface="Arial" panose="020B0604020202020204" pitchFamily="34" charset="0"/>
              <a:ea typeface="Nobile" panose="020005030500000200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00956"/>
            <a:ext cx="9942671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B1B27"/>
                </a:solidFill>
                <a:latin typeface="Arial" panose="020B0604020202020204" pitchFamily="34" charset="0"/>
                <a:ea typeface="Corben" panose="020F0505020000020004" pitchFamily="34" charset="-122"/>
                <a:cs typeface="Arial" panose="020B0604020202020204" pitchFamily="34" charset="0"/>
              </a:rPr>
              <a:t>Μεταφορά Αρχείων και Περιεχομένου</a:t>
            </a:r>
            <a:endParaRPr lang="en-US" sz="4450" b="1" dirty="0">
              <a:solidFill>
                <a:srgbClr val="1B1B27"/>
              </a:solidFill>
              <a:latin typeface="Arial" panose="020B0604020202020204" pitchFamily="34" charset="0"/>
              <a:ea typeface="Corben" panose="020F0505020000020004" pitchFamily="34" charset="-122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576711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B1B27"/>
                </a:solidFill>
                <a:latin typeface="Arial" panose="020B0604020202020204" pitchFamily="34" charset="0"/>
                <a:ea typeface="Corben" panose="020F0505020000020004" pitchFamily="34" charset="-122"/>
                <a:cs typeface="Arial" panose="020B0604020202020204" pitchFamily="34" charset="0"/>
              </a:rPr>
              <a:t>FTP</a:t>
            </a:r>
            <a:endParaRPr lang="en-US" sz="2200" b="1" dirty="0">
              <a:solidFill>
                <a:srgbClr val="1B1B27"/>
              </a:solidFill>
              <a:latin typeface="Arial" panose="020B0604020202020204" pitchFamily="34" charset="0"/>
              <a:ea typeface="Corben" panose="020F0505020000020004" pitchFamily="34" charset="-122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157855"/>
            <a:ext cx="6244709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4155"/>
                </a:solidFill>
                <a:latin typeface="Arial" panose="020B0604020202020204" pitchFamily="34" charset="0"/>
                <a:ea typeface="Nobile" panose="02000503050000020004" pitchFamily="34" charset="-122"/>
                <a:cs typeface="Arial" panose="020B0604020202020204" pitchFamily="34" charset="0"/>
              </a:rPr>
              <a:t>Το FTP (file transfer protocol) αφορά στη μεταφορά αρχείων μέσω Διαδικτύου.</a:t>
            </a:r>
            <a:endParaRPr lang="en-US" sz="1750" b="1" dirty="0">
              <a:solidFill>
                <a:srgbClr val="404155"/>
              </a:solidFill>
              <a:latin typeface="Arial" panose="020B0604020202020204" pitchFamily="34" charset="0"/>
              <a:ea typeface="Nobile" panose="02000503050000020004" pitchFamily="34" charset="-122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4087733"/>
            <a:ext cx="6244709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4155"/>
                </a:solidFill>
                <a:latin typeface="Arial" panose="020B0604020202020204" pitchFamily="34" charset="0"/>
                <a:ea typeface="Nobile" panose="02000503050000020004" pitchFamily="34" charset="-122"/>
                <a:cs typeface="Arial" panose="020B0604020202020204" pitchFamily="34" charset="0"/>
              </a:rPr>
              <a:t>Για την πρόσβαση σε έναν άλλο υπολογιστή με FTP απαιτούνται κωδικοί πρόσβασης.</a:t>
            </a:r>
            <a:endParaRPr lang="en-US" sz="1750" b="1" dirty="0">
              <a:solidFill>
                <a:srgbClr val="404155"/>
              </a:solidFill>
              <a:latin typeface="Arial" panose="020B0604020202020204" pitchFamily="34" charset="0"/>
              <a:ea typeface="Nobile" panose="02000503050000020004" pitchFamily="34" charset="-122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599521" y="2576711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B1B27"/>
                </a:solidFill>
                <a:latin typeface="Arial" panose="020B0604020202020204" pitchFamily="34" charset="0"/>
                <a:ea typeface="Corben" panose="020F0505020000020004" pitchFamily="34" charset="-122"/>
                <a:cs typeface="Arial" panose="020B0604020202020204" pitchFamily="34" charset="0"/>
              </a:rPr>
              <a:t>Ομότιμα Δίκτυα</a:t>
            </a:r>
            <a:endParaRPr lang="en-US" sz="2200" b="1" dirty="0">
              <a:solidFill>
                <a:srgbClr val="1B1B27"/>
              </a:solidFill>
              <a:latin typeface="Arial" panose="020B0604020202020204" pitchFamily="34" charset="0"/>
              <a:ea typeface="Corben" panose="020F0505020000020004" pitchFamily="34" charset="-122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599521" y="3157855"/>
            <a:ext cx="6244709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4155"/>
                </a:solidFill>
                <a:latin typeface="Arial" panose="020B0604020202020204" pitchFamily="34" charset="0"/>
                <a:ea typeface="Nobile" panose="02000503050000020004" pitchFamily="34" charset="-122"/>
                <a:cs typeface="Arial" panose="020B0604020202020204" pitchFamily="34" charset="0"/>
              </a:rPr>
              <a:t>Μέσα στο Διαδίκτυο οργανώνονται μικρότερα υποδίκτυα, ιδιωτικά ή δημόσια.</a:t>
            </a:r>
            <a:endParaRPr lang="en-US" sz="1750" b="1" dirty="0">
              <a:solidFill>
                <a:srgbClr val="404155"/>
              </a:solidFill>
              <a:latin typeface="Arial" panose="020B0604020202020204" pitchFamily="34" charset="0"/>
              <a:ea typeface="Nobile" panose="02000503050000020004" pitchFamily="34" charset="-122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599521" y="4087733"/>
            <a:ext cx="6244709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4155"/>
                </a:solidFill>
                <a:latin typeface="Arial" panose="020B0604020202020204" pitchFamily="34" charset="0"/>
                <a:ea typeface="Nobile" panose="02000503050000020004" pitchFamily="34" charset="-122"/>
                <a:cs typeface="Arial" panose="020B0604020202020204" pitchFamily="34" charset="0"/>
              </a:rPr>
              <a:t>Το BitTorrent, ίσως το πιο ευρέως διαδεδομένο πρωτόκολλο, χρησιμοποιήθηκε αρχικά για τη διανομή εκδόσεων του λειτουργικού συστήματος Linux.</a:t>
            </a:r>
            <a:endParaRPr lang="en-US" sz="1750" b="1" dirty="0">
              <a:solidFill>
                <a:srgbClr val="404155"/>
              </a:solidFill>
              <a:latin typeface="Arial" panose="020B0604020202020204" pitchFamily="34" charset="0"/>
              <a:ea typeface="Nobile" panose="02000503050000020004" pitchFamily="34" charset="-122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1"/>
          <a:stretch>
            <a:fillRect/>
          </a:stretch>
        </p:blipFill>
        <p:spPr>
          <a:xfrm>
            <a:off x="811530" y="6271895"/>
            <a:ext cx="5132705" cy="3597910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2"/>
          <a:stretch>
            <a:fillRect/>
          </a:stretch>
        </p:blipFill>
        <p:spPr>
          <a:xfrm>
            <a:off x="7621905" y="5615940"/>
            <a:ext cx="7008495" cy="535686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109728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558409"/>
            <a:ext cx="7556421" cy="14175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B1B27"/>
                </a:solidFill>
                <a:latin typeface="Arial" panose="020B0604020202020204" pitchFamily="34" charset="0"/>
                <a:ea typeface="Corben" panose="020F0505020000020004" pitchFamily="34" charset="-122"/>
                <a:cs typeface="Arial" panose="020B0604020202020204" pitchFamily="34" charset="0"/>
              </a:rPr>
              <a:t>Απομακρυσμένη Σύνδεση και Έλεγχος Υπολογιστή</a:t>
            </a:r>
            <a:endParaRPr lang="en-US" sz="4450" b="1" dirty="0">
              <a:solidFill>
                <a:srgbClr val="1B1B27"/>
              </a:solidFill>
              <a:latin typeface="Arial" panose="020B0604020202020204" pitchFamily="34" charset="0"/>
              <a:ea typeface="Corben" panose="020F05050200000200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3316129"/>
            <a:ext cx="1134070" cy="166985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154674" y="3542943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4155"/>
                </a:solidFill>
                <a:latin typeface="Arial" panose="020B0604020202020204" pitchFamily="34" charset="0"/>
                <a:ea typeface="Corben" panose="020F0505020000020004" pitchFamily="34" charset="-122"/>
                <a:cs typeface="Arial" panose="020B0604020202020204" pitchFamily="34" charset="0"/>
              </a:rPr>
              <a:t>Telnet</a:t>
            </a:r>
            <a:endParaRPr lang="en-US" sz="2200" b="1" dirty="0">
              <a:solidFill>
                <a:srgbClr val="404155"/>
              </a:solidFill>
              <a:latin typeface="Arial" panose="020B0604020202020204" pitchFamily="34" charset="0"/>
              <a:ea typeface="Corben" panose="020F0505020000020004" pitchFamily="34" charset="-122"/>
              <a:cs typeface="Arial" panose="020B060402020202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2154674" y="4033361"/>
            <a:ext cx="6195536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4155"/>
                </a:solidFill>
                <a:latin typeface="Arial" panose="020B0604020202020204" pitchFamily="34" charset="0"/>
                <a:ea typeface="Nobile" panose="02000503050000020004" pitchFamily="34" charset="-122"/>
                <a:cs typeface="Arial" panose="020B0604020202020204" pitchFamily="34" charset="0"/>
              </a:rPr>
              <a:t>Ένα από τα πιο παλιά πρωτόκολλα απομακρυσμένης σύνδεσης με γραμμή εντολών είναι το telnet.</a:t>
            </a:r>
            <a:endParaRPr lang="en-US" sz="1750" b="1" dirty="0">
              <a:solidFill>
                <a:srgbClr val="404155"/>
              </a:solidFill>
              <a:latin typeface="Arial" panose="020B0604020202020204" pitchFamily="34" charset="0"/>
              <a:ea typeface="Nobile" panose="020005030500000200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985980"/>
            <a:ext cx="1134070" cy="203275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154674" y="5212794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4155"/>
                </a:solidFill>
                <a:latin typeface="Arial" panose="020B0604020202020204" pitchFamily="34" charset="0"/>
                <a:ea typeface="Corben" panose="020F0505020000020004" pitchFamily="34" charset="-122"/>
                <a:cs typeface="Arial" panose="020B0604020202020204" pitchFamily="34" charset="0"/>
              </a:rPr>
              <a:t>SSH</a:t>
            </a:r>
            <a:endParaRPr lang="en-US" sz="2200" b="1" dirty="0">
              <a:solidFill>
                <a:srgbClr val="404155"/>
              </a:solidFill>
              <a:latin typeface="Arial" panose="020B0604020202020204" pitchFamily="34" charset="0"/>
              <a:ea typeface="Corben" panose="020F0505020000020004" pitchFamily="34" charset="-122"/>
              <a:cs typeface="Arial" panose="020B0604020202020204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2154674" y="5703213"/>
            <a:ext cx="6195536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4155"/>
                </a:solidFill>
                <a:latin typeface="Arial" panose="020B0604020202020204" pitchFamily="34" charset="0"/>
                <a:ea typeface="Nobile" panose="02000503050000020004" pitchFamily="34" charset="-122"/>
                <a:cs typeface="Arial" panose="020B0604020202020204" pitchFamily="34" charset="0"/>
              </a:rPr>
              <a:t>Η ανάγκη για ασφαλείς συνδέσεις και κρυπτογράφηση στα διακινούμενα δεδομένα οδήγησε στην ανάπτυξη του πρωτοκόλλου SSH.</a:t>
            </a:r>
            <a:endParaRPr lang="en-US" sz="1750" b="1" dirty="0">
              <a:solidFill>
                <a:srgbClr val="404155"/>
              </a:solidFill>
              <a:latin typeface="Arial" panose="020B0604020202020204" pitchFamily="34" charset="0"/>
              <a:ea typeface="Nobile" panose="020005030500000200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7018734"/>
            <a:ext cx="1134070" cy="239565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154674" y="7245548"/>
            <a:ext cx="3443288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4155"/>
                </a:solidFill>
                <a:latin typeface="Arial" panose="020B0604020202020204" pitchFamily="34" charset="0"/>
                <a:ea typeface="Corben" panose="020F0505020000020004" pitchFamily="34" charset="-122"/>
                <a:cs typeface="Arial" panose="020B0604020202020204" pitchFamily="34" charset="0"/>
              </a:rPr>
              <a:t>Απομακρυσμένος Έλεγχος</a:t>
            </a:r>
            <a:endParaRPr lang="en-US" sz="2200" b="1" dirty="0">
              <a:solidFill>
                <a:srgbClr val="404155"/>
              </a:solidFill>
              <a:latin typeface="Arial" panose="020B0604020202020204" pitchFamily="34" charset="0"/>
              <a:ea typeface="Corben" panose="020F05050200000200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2154674" y="7735967"/>
            <a:ext cx="6195536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4155"/>
                </a:solidFill>
                <a:latin typeface="Arial" panose="020B0604020202020204" pitchFamily="34" charset="0"/>
                <a:ea typeface="Nobile" panose="02000503050000020004" pitchFamily="34" charset="-122"/>
                <a:cs typeface="Arial" panose="020B0604020202020204" pitchFamily="34" charset="0"/>
              </a:rPr>
              <a:t>Η πρόσφατη τάση στον απομακρυσμένο έλεγχο υπολογιστή είναι η σύνδεση με εφαρμογές που επιτρέπουν πρόσβαση στο γραφικό περιβάλλον του λειτουργικού συστήματος.</a:t>
            </a:r>
            <a:endParaRPr lang="en-US" sz="1750" b="1" dirty="0">
              <a:solidFill>
                <a:srgbClr val="404155"/>
              </a:solidFill>
              <a:latin typeface="Arial" panose="020B0604020202020204" pitchFamily="34" charset="0"/>
              <a:ea typeface="Nobile" panose="020005030500000200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996934"/>
            <a:ext cx="6970752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B1B27"/>
                </a:solidFill>
                <a:latin typeface="Arial" panose="020B0604020202020204" pitchFamily="34" charset="0"/>
                <a:ea typeface="Corben" panose="020F0505020000020004" pitchFamily="34" charset="-122"/>
                <a:cs typeface="Arial" panose="020B0604020202020204" pitchFamily="34" charset="0"/>
              </a:rPr>
              <a:t>Ηλεκτρονικό Ταχυδρομείο</a:t>
            </a:r>
            <a:endParaRPr lang="en-US" sz="4450" b="1" dirty="0">
              <a:solidFill>
                <a:srgbClr val="1B1B27"/>
              </a:solidFill>
              <a:latin typeface="Arial" panose="020B0604020202020204" pitchFamily="34" charset="0"/>
              <a:ea typeface="Corben" panose="020F0505020000020004" pitchFamily="34" charset="-122"/>
              <a:cs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6045875"/>
            <a:ext cx="4196358" cy="2765227"/>
          </a:xfrm>
          <a:prstGeom prst="roundRect">
            <a:avLst>
              <a:gd name="adj" fmla="val 3445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6280309"/>
            <a:ext cx="3727490" cy="7086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4155"/>
                </a:solidFill>
                <a:latin typeface="Arial" panose="020B0604020202020204" pitchFamily="34" charset="0"/>
                <a:ea typeface="Corben" panose="020F0505020000020004" pitchFamily="34" charset="-122"/>
                <a:cs typeface="Arial" panose="020B0604020202020204" pitchFamily="34" charset="0"/>
              </a:rPr>
              <a:t>Αποστολή και Λήψη Μηνυμάτων</a:t>
            </a:r>
            <a:endParaRPr lang="en-US" sz="2200" b="1" dirty="0">
              <a:solidFill>
                <a:srgbClr val="404155"/>
              </a:solidFill>
              <a:latin typeface="Arial" panose="020B0604020202020204" pitchFamily="34" charset="0"/>
              <a:ea typeface="Corben" panose="020F0505020000020004" pitchFamily="34" charset="-122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028224" y="7125057"/>
            <a:ext cx="3727490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4155"/>
                </a:solidFill>
                <a:latin typeface="Arial" panose="020B0604020202020204" pitchFamily="34" charset="0"/>
                <a:ea typeface="Nobile" panose="02000503050000020004" pitchFamily="34" charset="-122"/>
                <a:cs typeface="Arial" panose="020B0604020202020204" pitchFamily="34" charset="0"/>
              </a:rPr>
              <a:t>Το ηλεκτρονικό ταχυδρομείο αφορά στην αποστολή και λήψη μηνυμάτων με συγκεκριμένη δομή και με συγκεκριμένα πρωτόκολλα.</a:t>
            </a:r>
            <a:endParaRPr lang="en-US" sz="1750" b="1" dirty="0">
              <a:solidFill>
                <a:srgbClr val="404155"/>
              </a:solidFill>
              <a:latin typeface="Arial" panose="020B0604020202020204" pitchFamily="34" charset="0"/>
              <a:ea typeface="Nobile" panose="02000503050000020004" pitchFamily="34" charset="-122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216962" y="6045875"/>
            <a:ext cx="4196358" cy="2765227"/>
          </a:xfrm>
          <a:prstGeom prst="roundRect">
            <a:avLst>
              <a:gd name="adj" fmla="val 3445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451396" y="6280309"/>
            <a:ext cx="3727490" cy="7086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4155"/>
                </a:solidFill>
                <a:latin typeface="Arial" panose="020B0604020202020204" pitchFamily="34" charset="0"/>
                <a:ea typeface="Corben" panose="020F0505020000020004" pitchFamily="34" charset="-122"/>
                <a:cs typeface="Arial" panose="020B0604020202020204" pitchFamily="34" charset="0"/>
              </a:rPr>
              <a:t>Διεύθυνση Ηλεκτρονικού Ταχυδρομείου</a:t>
            </a:r>
            <a:endParaRPr lang="en-US" sz="2200" b="1" dirty="0">
              <a:solidFill>
                <a:srgbClr val="404155"/>
              </a:solidFill>
              <a:latin typeface="Arial" panose="020B0604020202020204" pitchFamily="34" charset="0"/>
              <a:ea typeface="Corben" panose="020F0505020000020004" pitchFamily="34" charset="-122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451396" y="7125057"/>
            <a:ext cx="3727490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4155"/>
                </a:solidFill>
                <a:latin typeface="Arial" panose="020B0604020202020204" pitchFamily="34" charset="0"/>
                <a:ea typeface="Nobile" panose="02000503050000020004" pitchFamily="34" charset="-122"/>
                <a:cs typeface="Arial" panose="020B0604020202020204" pitchFamily="34" charset="0"/>
              </a:rPr>
              <a:t>Ο αποστολέας και ο παραλήπτης αναγνωρίζεται από μία μοναδική διεύθυνση ηλεκτρονικού ταχυδρομείου.</a:t>
            </a:r>
            <a:endParaRPr lang="en-US" sz="1750" b="1" dirty="0">
              <a:solidFill>
                <a:srgbClr val="404155"/>
              </a:solidFill>
              <a:latin typeface="Arial" panose="020B0604020202020204" pitchFamily="34" charset="0"/>
              <a:ea typeface="Nobile" panose="020005030500000200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9640133" y="6045875"/>
            <a:ext cx="4196358" cy="2765227"/>
          </a:xfrm>
          <a:prstGeom prst="roundRect">
            <a:avLst>
              <a:gd name="adj" fmla="val 3445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874568" y="6280309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4155"/>
                </a:solidFill>
                <a:latin typeface="Arial" panose="020B0604020202020204" pitchFamily="34" charset="0"/>
                <a:ea typeface="Corben" panose="020F0505020000020004" pitchFamily="34" charset="-122"/>
                <a:cs typeface="Arial" panose="020B0604020202020204" pitchFamily="34" charset="0"/>
              </a:rPr>
              <a:t>Πρωτόκολλα</a:t>
            </a:r>
            <a:endParaRPr lang="en-US" sz="2200" b="1" dirty="0">
              <a:solidFill>
                <a:srgbClr val="404155"/>
              </a:solidFill>
              <a:latin typeface="Arial" panose="020B0604020202020204" pitchFamily="34" charset="0"/>
              <a:ea typeface="Corben" panose="020F05050200000200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9874568" y="6770727"/>
            <a:ext cx="3727490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4155"/>
                </a:solidFill>
                <a:latin typeface="Arial" panose="020B0604020202020204" pitchFamily="34" charset="0"/>
                <a:ea typeface="Nobile" panose="02000503050000020004" pitchFamily="34" charset="-122"/>
                <a:cs typeface="Arial" panose="020B0604020202020204" pitchFamily="34" charset="0"/>
              </a:rPr>
              <a:t>Η διακίνηση του μηνύματος γίνεται με αξιοποίηση των πρωτοκόλλων SMTP, POP3 και IMAP.</a:t>
            </a:r>
            <a:endParaRPr lang="en-US" sz="1750" b="1" dirty="0">
              <a:solidFill>
                <a:srgbClr val="404155"/>
              </a:solidFill>
              <a:latin typeface="Arial" panose="020B0604020202020204" pitchFamily="34" charset="0"/>
              <a:ea typeface="Nobile" panose="020005030500000200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109728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53822"/>
            <a:ext cx="7556421" cy="14175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B1B27"/>
                </a:solidFill>
                <a:latin typeface="Arial" panose="020B0604020202020204" pitchFamily="34" charset="0"/>
                <a:ea typeface="Corben" panose="020F0505020000020004" pitchFamily="34" charset="-122"/>
                <a:cs typeface="Arial" panose="020B0604020202020204" pitchFamily="34" charset="0"/>
              </a:rPr>
              <a:t>Τηλεφωνία και Βιντεοκλήσεις</a:t>
            </a:r>
            <a:endParaRPr lang="en-US" sz="4450" b="1" dirty="0">
              <a:solidFill>
                <a:srgbClr val="1B1B27"/>
              </a:solidFill>
              <a:latin typeface="Arial" panose="020B0604020202020204" pitchFamily="34" charset="0"/>
              <a:ea typeface="Corben" panose="020F05050200000200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2811542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3662005"/>
            <a:ext cx="3532942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4155"/>
                </a:solidFill>
                <a:latin typeface="Arial" panose="020B0604020202020204" pitchFamily="34" charset="0"/>
                <a:ea typeface="Corben" panose="020F0505020000020004" pitchFamily="34" charset="-122"/>
                <a:cs typeface="Arial" panose="020B0604020202020204" pitchFamily="34" charset="0"/>
              </a:rPr>
              <a:t>Πρωτόκολλα Επικοινωνίας</a:t>
            </a:r>
            <a:endParaRPr lang="en-US" sz="2200" b="1" dirty="0">
              <a:solidFill>
                <a:srgbClr val="404155"/>
              </a:solidFill>
              <a:latin typeface="Arial" panose="020B0604020202020204" pitchFamily="34" charset="0"/>
              <a:ea typeface="Corben" panose="020F0505020000020004" pitchFamily="34" charset="-122"/>
              <a:cs typeface="Arial" panose="020B060402020202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793790" y="4152424"/>
            <a:ext cx="75564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4155"/>
                </a:solidFill>
                <a:latin typeface="Arial" panose="020B0604020202020204" pitchFamily="34" charset="0"/>
                <a:ea typeface="Nobile" panose="02000503050000020004" pitchFamily="34" charset="-122"/>
                <a:cs typeface="Arial" panose="020B0604020202020204" pitchFamily="34" charset="0"/>
              </a:rPr>
              <a:t>Οι υπηρεσίες αυτές βασίζονται σε εξειδικευμένα πρωτόκολλα επικοινωνίας, όπως το H.264, το Skype protocol ή το SIP.</a:t>
            </a:r>
            <a:endParaRPr lang="en-US" sz="1750" b="1" dirty="0">
              <a:solidFill>
                <a:srgbClr val="404155"/>
              </a:solidFill>
              <a:latin typeface="Arial" panose="020B0604020202020204" pitchFamily="34" charset="0"/>
              <a:ea typeface="Nobile" panose="020005030500000200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5331857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93790" y="6182320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4155"/>
                </a:solidFill>
                <a:latin typeface="Arial" panose="020B0604020202020204" pitchFamily="34" charset="0"/>
                <a:ea typeface="Corben" panose="020F0505020000020004" pitchFamily="34" charset="-122"/>
                <a:cs typeface="Arial" panose="020B0604020202020204" pitchFamily="34" charset="0"/>
              </a:rPr>
              <a:t>Εφαρμογές</a:t>
            </a:r>
            <a:endParaRPr lang="en-US" sz="2200" b="1" dirty="0">
              <a:solidFill>
                <a:srgbClr val="404155"/>
              </a:solidFill>
              <a:latin typeface="Arial" panose="020B0604020202020204" pitchFamily="34" charset="0"/>
              <a:ea typeface="Corben" panose="020F0505020000020004" pitchFamily="34" charset="-122"/>
              <a:cs typeface="Arial" panose="020B0604020202020204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793790" y="6672739"/>
            <a:ext cx="75564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4155"/>
                </a:solidFill>
                <a:latin typeface="Arial" panose="020B0604020202020204" pitchFamily="34" charset="0"/>
                <a:ea typeface="Nobile" panose="02000503050000020004" pitchFamily="34" charset="-122"/>
                <a:cs typeface="Arial" panose="020B0604020202020204" pitchFamily="34" charset="0"/>
              </a:rPr>
              <a:t>Ο χρήστης χρησιμοποιεί ειδικά σχεδιασμένες εφαρμογές όπως το Skype, το Facetime, το Jitsi, το ooVoo και τα Google Hangouts.</a:t>
            </a:r>
            <a:endParaRPr lang="en-US" sz="1750" b="1" dirty="0">
              <a:solidFill>
                <a:srgbClr val="404155"/>
              </a:solidFill>
              <a:latin typeface="Arial" panose="020B0604020202020204" pitchFamily="34" charset="0"/>
              <a:ea typeface="Nobile" panose="020005030500000200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7852172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93790" y="8702635"/>
            <a:ext cx="4367332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4155"/>
                </a:solidFill>
                <a:latin typeface="Arial" panose="020B0604020202020204" pitchFamily="34" charset="0"/>
                <a:ea typeface="Corben" panose="020F0505020000020004" pitchFamily="34" charset="-122"/>
                <a:cs typeface="Arial" panose="020B0604020202020204" pitchFamily="34" charset="0"/>
              </a:rPr>
              <a:t>Σύνδεση Πολλών Συμμετεχόντων</a:t>
            </a:r>
            <a:endParaRPr lang="en-US" sz="2200" b="1" dirty="0">
              <a:solidFill>
                <a:srgbClr val="404155"/>
              </a:solidFill>
              <a:latin typeface="Arial" panose="020B0604020202020204" pitchFamily="34" charset="0"/>
              <a:ea typeface="Corben" panose="020F05050200000200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793790" y="9193054"/>
            <a:ext cx="75564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4155"/>
                </a:solidFill>
                <a:latin typeface="Arial" panose="020B0604020202020204" pitchFamily="34" charset="0"/>
                <a:ea typeface="Nobile" panose="02000503050000020004" pitchFamily="34" charset="-122"/>
                <a:cs typeface="Arial" panose="020B0604020202020204" pitchFamily="34" charset="0"/>
              </a:rPr>
              <a:t>Οι υπηρεσίες αυτές εξασφαλίζουν μετάδοση ήχου και εικόνας σε πραγματικό χρόνο με ταυτόχρονη σύνδεση πολλών συμμετεχόντων.</a:t>
            </a:r>
            <a:endParaRPr lang="en-US" sz="1750" b="1" dirty="0">
              <a:solidFill>
                <a:srgbClr val="404155"/>
              </a:solidFill>
              <a:latin typeface="Arial" panose="020B0604020202020204" pitchFamily="34" charset="0"/>
              <a:ea typeface="Nobile" panose="020005030500000200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109728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78123"/>
            <a:ext cx="6193869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B1B27"/>
                </a:solidFill>
                <a:latin typeface="Arial" panose="020B0604020202020204" pitchFamily="34" charset="0"/>
                <a:ea typeface="Corben" panose="020F0505020000020004" pitchFamily="34" charset="-122"/>
                <a:cs typeface="Arial" panose="020B0604020202020204" pitchFamily="34" charset="0"/>
              </a:rPr>
              <a:t>Ανταλλαγή Μηνυμάτων</a:t>
            </a:r>
            <a:endParaRPr lang="en-US" sz="4450" b="1" dirty="0">
              <a:solidFill>
                <a:srgbClr val="1B1B27"/>
              </a:solidFill>
              <a:latin typeface="Arial" panose="020B0604020202020204" pitchFamily="34" charset="0"/>
              <a:ea typeface="Corben" panose="020F0505020000020004" pitchFamily="34" charset="-122"/>
              <a:cs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1048941" y="4127063"/>
            <a:ext cx="30480" cy="3767614"/>
          </a:xfrm>
          <a:prstGeom prst="roundRect">
            <a:avLst>
              <a:gd name="adj" fmla="val 312558"/>
            </a:avLst>
          </a:prstGeom>
          <a:solidFill>
            <a:srgbClr val="B8BFDF"/>
          </a:solidFill>
        </p:spPr>
      </p:sp>
      <p:sp>
        <p:nvSpPr>
          <p:cNvPr id="5" name="Shape 2"/>
          <p:cNvSpPr/>
          <p:nvPr/>
        </p:nvSpPr>
        <p:spPr>
          <a:xfrm>
            <a:off x="1273612" y="4366974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B8BFDF"/>
          </a:solidFill>
        </p:spPr>
      </p:sp>
      <p:sp>
        <p:nvSpPr>
          <p:cNvPr id="6" name="Shape 3"/>
          <p:cNvSpPr/>
          <p:nvPr/>
        </p:nvSpPr>
        <p:spPr>
          <a:xfrm>
            <a:off x="793790" y="412706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878860" y="4169569"/>
            <a:ext cx="340162" cy="42529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4155"/>
                </a:solidFill>
                <a:latin typeface="Arial" panose="020B0604020202020204" pitchFamily="34" charset="0"/>
                <a:ea typeface="Corben" panose="020F0505020000020004" pitchFamily="34" charset="-122"/>
                <a:cs typeface="Arial" panose="020B0604020202020204" pitchFamily="34" charset="0"/>
              </a:rPr>
              <a:t>1</a:t>
            </a:r>
            <a:endParaRPr lang="en-US" sz="2650" b="1" dirty="0">
              <a:solidFill>
                <a:srgbClr val="404155"/>
              </a:solidFill>
              <a:latin typeface="Arial" panose="020B0604020202020204" pitchFamily="34" charset="0"/>
              <a:ea typeface="Corben" panose="020F0505020000020004" pitchFamily="34" charset="-122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2183011" y="4204930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4155"/>
                </a:solidFill>
                <a:latin typeface="Arial" panose="020B0604020202020204" pitchFamily="34" charset="0"/>
                <a:ea typeface="Corben" panose="020F0505020000020004" pitchFamily="34" charset="-122"/>
                <a:cs typeface="Arial" panose="020B0604020202020204" pitchFamily="34" charset="0"/>
              </a:rPr>
              <a:t>Σύγχρονη Ανταλλαγή</a:t>
            </a:r>
            <a:endParaRPr lang="en-US" sz="2200" b="1" dirty="0">
              <a:solidFill>
                <a:srgbClr val="404155"/>
              </a:solidFill>
              <a:latin typeface="Arial" panose="020B0604020202020204" pitchFamily="34" charset="0"/>
              <a:ea typeface="Corben" panose="020F0505020000020004" pitchFamily="34" charset="-122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2183011" y="4695349"/>
            <a:ext cx="6167199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4155"/>
                </a:solidFill>
                <a:latin typeface="Arial" panose="020B0604020202020204" pitchFamily="34" charset="0"/>
                <a:ea typeface="Nobile" panose="02000503050000020004" pitchFamily="34" charset="-122"/>
                <a:cs typeface="Arial" panose="020B0604020202020204" pitchFamily="34" charset="0"/>
              </a:rPr>
              <a:t>Η σύγχρονη ανταλλαγή μηνυμάτων, γνωστή ως «άμεσα μηνύματα» (instant messaging), αφορά στην ανταλλαγή μηνυμάτων σε πραγματικό χρόνο.</a:t>
            </a:r>
            <a:endParaRPr lang="en-US" sz="1750" b="1" dirty="0">
              <a:solidFill>
                <a:srgbClr val="404155"/>
              </a:solidFill>
              <a:latin typeface="Arial" panose="020B0604020202020204" pitchFamily="34" charset="0"/>
              <a:ea typeface="Nobile" panose="020005030500000200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1273612" y="6477595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B8BFDF"/>
          </a:solidFill>
        </p:spPr>
      </p:sp>
      <p:sp>
        <p:nvSpPr>
          <p:cNvPr id="11" name="Shape 8"/>
          <p:cNvSpPr/>
          <p:nvPr/>
        </p:nvSpPr>
        <p:spPr>
          <a:xfrm>
            <a:off x="793790" y="623768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878860" y="6280190"/>
            <a:ext cx="340162" cy="42529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4155"/>
                </a:solidFill>
                <a:latin typeface="Arial" panose="020B0604020202020204" pitchFamily="34" charset="0"/>
                <a:ea typeface="Corben" panose="020F0505020000020004" pitchFamily="34" charset="-122"/>
                <a:cs typeface="Arial" panose="020B0604020202020204" pitchFamily="34" charset="0"/>
              </a:rPr>
              <a:t>2</a:t>
            </a:r>
            <a:endParaRPr lang="en-US" sz="2650" b="1" dirty="0">
              <a:solidFill>
                <a:srgbClr val="404155"/>
              </a:solidFill>
              <a:latin typeface="Arial" panose="020B0604020202020204" pitchFamily="34" charset="0"/>
              <a:ea typeface="Corben" panose="020F05050200000200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2183011" y="6315551"/>
            <a:ext cx="2978348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4155"/>
                </a:solidFill>
                <a:latin typeface="Arial" panose="020B0604020202020204" pitchFamily="34" charset="0"/>
                <a:ea typeface="Corben" panose="020F0505020000020004" pitchFamily="34" charset="-122"/>
                <a:cs typeface="Arial" panose="020B0604020202020204" pitchFamily="34" charset="0"/>
              </a:rPr>
              <a:t>Ασύγχρονη Ανταλλαγή</a:t>
            </a:r>
            <a:endParaRPr lang="en-US" sz="2200" b="1" dirty="0">
              <a:solidFill>
                <a:srgbClr val="404155"/>
              </a:solidFill>
              <a:latin typeface="Arial" panose="020B0604020202020204" pitchFamily="34" charset="0"/>
              <a:ea typeface="Corben" panose="020F05050200000200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2183011" y="6805970"/>
            <a:ext cx="6167199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4155"/>
                </a:solidFill>
                <a:latin typeface="Arial" panose="020B0604020202020204" pitchFamily="34" charset="0"/>
                <a:ea typeface="Nobile" panose="02000503050000020004" pitchFamily="34" charset="-122"/>
                <a:cs typeface="Arial" panose="020B0604020202020204" pitchFamily="34" charset="0"/>
              </a:rPr>
              <a:t>Σε περίπτωση που κάποιος από τους συμμετέχοντες δεν είναι συνδεδεμένος, τα μηνύματα παραδίδονται αργότερα.</a:t>
            </a:r>
            <a:endParaRPr lang="en-US" sz="1750" b="1" dirty="0">
              <a:solidFill>
                <a:srgbClr val="404155"/>
              </a:solidFill>
              <a:latin typeface="Arial" panose="020B0604020202020204" pitchFamily="34" charset="0"/>
              <a:ea typeface="Nobile" panose="020005030500000200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591" y="1755696"/>
            <a:ext cx="6244709" cy="14175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6000" b="1" dirty="0">
                <a:solidFill>
                  <a:srgbClr val="1B1B27"/>
                </a:solidFill>
                <a:latin typeface="Arial" panose="020B0604020202020204" pitchFamily="34" charset="0"/>
                <a:ea typeface="Corben" panose="020F0505020000020004" pitchFamily="34" charset="-122"/>
                <a:cs typeface="Arial" panose="020B0604020202020204" pitchFamily="34" charset="0"/>
              </a:rPr>
              <a:t>Τι είναι ο Παγκόσμιος Ιστός;</a:t>
            </a:r>
            <a:endParaRPr lang="en-US" sz="6000" b="1" dirty="0">
              <a:solidFill>
                <a:srgbClr val="1B1B27"/>
              </a:solidFill>
              <a:latin typeface="Arial" panose="020B0604020202020204" pitchFamily="34" charset="0"/>
              <a:ea typeface="Corben" panose="020F0505020000020004" pitchFamily="34" charset="-122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591" y="5760998"/>
            <a:ext cx="6244709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Arial" panose="020B0604020202020204" pitchFamily="34" charset="0"/>
                <a:ea typeface="Nobile" panose="02000503050000020004" pitchFamily="34" charset="-122"/>
                <a:cs typeface="Arial" panose="020B0604020202020204" pitchFamily="34" charset="0"/>
              </a:rPr>
              <a:t>Μία υπηρεσία του Διαδικτύου που μας επιτρέπει να προβάλλουμε ιστοσελίδες μέσω προγραμμάτων πλοήγησης.</a:t>
            </a:r>
            <a:endParaRPr lang="en-US" sz="2400" b="1" dirty="0">
              <a:solidFill>
                <a:srgbClr val="404155"/>
              </a:solidFill>
              <a:latin typeface="Arial" panose="020B0604020202020204" pitchFamily="34" charset="0"/>
              <a:ea typeface="Nobile" panose="020005030500000200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1"/>
          <a:stretch>
            <a:fillRect/>
          </a:stretch>
        </p:blipFill>
        <p:spPr>
          <a:xfrm>
            <a:off x="8534400" y="4876800"/>
            <a:ext cx="6096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78629"/>
            <a:ext cx="7379375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800" b="1" dirty="0">
                <a:solidFill>
                  <a:srgbClr val="1B1B27"/>
                </a:solidFill>
                <a:latin typeface="Arial" panose="020B0604020202020204" pitchFamily="34" charset="0"/>
                <a:ea typeface="Corben" panose="020F0505020000020004" pitchFamily="34" charset="-122"/>
                <a:cs typeface="Arial" panose="020B0604020202020204" pitchFamily="34" charset="0"/>
              </a:rPr>
              <a:t>Web εφαρμογές (Web Apps)</a:t>
            </a:r>
            <a:endParaRPr lang="en-US" sz="4800" b="1" dirty="0">
              <a:solidFill>
                <a:srgbClr val="1B1B27"/>
              </a:solidFill>
              <a:latin typeface="Arial" panose="020B0604020202020204" pitchFamily="34" charset="0"/>
              <a:ea typeface="Corben" panose="020F0505020000020004" pitchFamily="34" charset="-122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031643"/>
            <a:ext cx="6244709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b="1" dirty="0">
                <a:solidFill>
                  <a:srgbClr val="404155"/>
                </a:solidFill>
                <a:latin typeface="Arial" panose="020B0604020202020204" pitchFamily="34" charset="0"/>
                <a:ea typeface="Nobile" panose="02000503050000020004" pitchFamily="34" charset="-122"/>
                <a:cs typeface="Arial" panose="020B0604020202020204" pitchFamily="34" charset="0"/>
              </a:rPr>
              <a:t>Εφαρμογές που λειτουργούν μέσα στον φυλλομετρητή (browser).</a:t>
            </a:r>
            <a:endParaRPr lang="en-US" b="1" dirty="0">
              <a:solidFill>
                <a:srgbClr val="404155"/>
              </a:solidFill>
              <a:latin typeface="Arial" panose="020B0604020202020204" pitchFamily="34" charset="0"/>
              <a:ea typeface="Nobile" panose="02000503050000020004" pitchFamily="34" charset="-122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591" y="2958743"/>
            <a:ext cx="6244709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b="1" dirty="0">
                <a:solidFill>
                  <a:srgbClr val="404155"/>
                </a:solidFill>
                <a:latin typeface="Arial" panose="020B0604020202020204" pitchFamily="34" charset="0"/>
                <a:ea typeface="Nobile" panose="02000503050000020004" pitchFamily="34" charset="-122"/>
                <a:cs typeface="Arial" panose="020B0604020202020204" pitchFamily="34" charset="0"/>
              </a:rPr>
              <a:t>Παραδείγματα: Gmail, Canva, Padlet.</a:t>
            </a:r>
            <a:endParaRPr lang="en-US" b="1" dirty="0">
              <a:solidFill>
                <a:srgbClr val="404155"/>
              </a:solidFill>
              <a:latin typeface="Arial" panose="020B0604020202020204" pitchFamily="34" charset="0"/>
              <a:ea typeface="Nobile" panose="02000503050000020004" pitchFamily="34" charset="-122"/>
              <a:cs typeface="Arial" panose="020B0604020202020204" pitchFamily="34" charset="0"/>
            </a:endParaRPr>
          </a:p>
        </p:txBody>
      </p:sp>
      <p:sp>
        <p:nvSpPr>
          <p:cNvPr id="5" name="Text 0"/>
          <p:cNvSpPr/>
          <p:nvPr/>
        </p:nvSpPr>
        <p:spPr>
          <a:xfrm>
            <a:off x="793790" y="3523020"/>
            <a:ext cx="8895040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p>
            <a:pPr marL="0" indent="0" algn="l">
              <a:lnSpc>
                <a:spcPts val="5550"/>
              </a:lnSpc>
              <a:buNone/>
            </a:pPr>
            <a:r>
              <a:rPr lang="en-US" sz="4800" b="1" dirty="0">
                <a:solidFill>
                  <a:srgbClr val="1B1B27"/>
                </a:solidFill>
                <a:latin typeface="Arial" panose="020B0604020202020204" pitchFamily="34" charset="0"/>
                <a:ea typeface="Corben" panose="020F0505020000020004" pitchFamily="34" charset="-122"/>
                <a:cs typeface="Arial" panose="020B0604020202020204" pitchFamily="34" charset="0"/>
              </a:rPr>
              <a:t>Εγγενείς εφαρμογές (Native Apps)</a:t>
            </a:r>
            <a:endParaRPr lang="en-US" sz="4800" b="1" dirty="0">
              <a:solidFill>
                <a:srgbClr val="1B1B27"/>
              </a:solidFill>
              <a:latin typeface="Arial" panose="020B0604020202020204" pitchFamily="34" charset="0"/>
              <a:ea typeface="Corben" panose="020F0505020000020004" pitchFamily="34" charset="-122"/>
              <a:cs typeface="Arial" panose="020B0604020202020204" pitchFamily="34" charset="0"/>
            </a:endParaRPr>
          </a:p>
        </p:txBody>
      </p:sp>
      <p:sp>
        <p:nvSpPr>
          <p:cNvPr id="6" name="Text 1"/>
          <p:cNvSpPr/>
          <p:nvPr/>
        </p:nvSpPr>
        <p:spPr>
          <a:xfrm>
            <a:off x="793790" y="4685427"/>
            <a:ext cx="13042821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p>
            <a:pPr marL="0" indent="0" algn="l">
              <a:lnSpc>
                <a:spcPts val="2850"/>
              </a:lnSpc>
              <a:buNone/>
            </a:pPr>
            <a:r>
              <a:rPr lang="en-US" b="1" dirty="0">
                <a:solidFill>
                  <a:srgbClr val="404155"/>
                </a:solidFill>
                <a:latin typeface="Arial" panose="020B0604020202020204" pitchFamily="34" charset="0"/>
                <a:ea typeface="Nobile" panose="02000503050000020004" pitchFamily="34" charset="-122"/>
                <a:cs typeface="Arial" panose="020B0604020202020204" pitchFamily="34" charset="0"/>
              </a:rPr>
              <a:t>Εφαρμογές που εγκαθίστανται στη συσκευή. </a:t>
            </a:r>
            <a:br>
              <a:rPr lang="en-US" b="1" dirty="0">
                <a:solidFill>
                  <a:srgbClr val="404155"/>
                </a:solidFill>
                <a:latin typeface="Arial" panose="020B0604020202020204" pitchFamily="34" charset="0"/>
                <a:ea typeface="Nobile" panose="02000503050000020004" pitchFamily="34" charset="-122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404155"/>
                </a:solidFill>
                <a:latin typeface="Arial" panose="020B0604020202020204" pitchFamily="34" charset="0"/>
                <a:ea typeface="Nobile" panose="02000503050000020004" pitchFamily="34" charset="-122"/>
                <a:cs typeface="Arial" panose="020B0604020202020204" pitchFamily="34" charset="0"/>
              </a:rPr>
              <a:t>Παραδείγματα: Word, Excel, Paint. </a:t>
            </a:r>
            <a:endParaRPr lang="en-US" b="1" dirty="0">
              <a:solidFill>
                <a:srgbClr val="404155"/>
              </a:solidFill>
              <a:latin typeface="Arial" panose="020B0604020202020204" pitchFamily="34" charset="0"/>
              <a:ea typeface="Nobile" panose="02000503050000020004" pitchFamily="34" charset="-122"/>
              <a:cs typeface="Arial" panose="020B0604020202020204" pitchFamily="34" charset="0"/>
            </a:endParaRPr>
          </a:p>
        </p:txBody>
      </p:sp>
      <p:sp>
        <p:nvSpPr>
          <p:cNvPr id="7" name="Text 2"/>
          <p:cNvSpPr/>
          <p:nvPr/>
        </p:nvSpPr>
        <p:spPr>
          <a:xfrm>
            <a:off x="793790" y="6233358"/>
            <a:ext cx="3978116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p>
            <a:pPr marL="0" indent="0" algn="l">
              <a:lnSpc>
                <a:spcPts val="2850"/>
              </a:lnSpc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6851412"/>
            <a:ext cx="2090618" cy="2090618"/>
          </a:xfrm>
          <a:prstGeom prst="rect">
            <a:avLst/>
          </a:prstGeom>
        </p:spPr>
      </p:pic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425" y="6851412"/>
            <a:ext cx="1747004" cy="1747004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9872067" y="6233358"/>
            <a:ext cx="3978116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p>
            <a:pPr marL="0" indent="0" algn="l">
              <a:lnSpc>
                <a:spcPts val="2850"/>
              </a:lnSpc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0198" y="6851412"/>
            <a:ext cx="1789986" cy="178998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3004</Words>
  <Application>WPS Presentation</Application>
  <PresentationFormat>On-screen Show (16:9)</PresentationFormat>
  <Paragraphs>118</Paragraphs>
  <Slides>10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4" baseType="lpstr">
      <vt:lpstr>Arial</vt:lpstr>
      <vt:lpstr>SimSun</vt:lpstr>
      <vt:lpstr>Wingdings</vt:lpstr>
      <vt:lpstr>Corben</vt:lpstr>
      <vt:lpstr>Corben</vt:lpstr>
      <vt:lpstr>Corben</vt:lpstr>
      <vt:lpstr>Nobile</vt:lpstr>
      <vt:lpstr>Nobile</vt:lpstr>
      <vt:lpstr>Nobile</vt:lpstr>
      <vt:lpstr>Calibri</vt:lpstr>
      <vt:lpstr>Microsoft YaHei</vt:lpstr>
      <vt:lpstr>Arial Unicode MS</vt:lpstr>
      <vt:lpstr>Arial Black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eiri9</cp:lastModifiedBy>
  <cp:revision>2</cp:revision>
  <dcterms:created xsi:type="dcterms:W3CDTF">2025-10-12T15:51:00Z</dcterms:created>
  <dcterms:modified xsi:type="dcterms:W3CDTF">2025-10-12T16:03:09Z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00A3A36222EB4D5F97E806E90995442D_12</vt:lpwstr>
  </property>
  <property fmtid="{D5CDD505-2E9C-101B-9397-08002B2CF9AE}" pid="3" name="KSOProductBuildVer">
    <vt:lpwstr>1033-12.2.0.22549</vt:lpwstr>
  </property>
</Properties>
</file>