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</p:sldIdLst>
  <p:sldSz cx="14630400" cy="8229600"/>
  <p:notesSz cx="8229600" cy="14630400"/>
  <p:embeddedFontLst>
    <p:embeddedFont>
      <p:font typeface="Montserrat" pitchFamily="34" charset="-122"/>
      <p:bold r:id="rId13"/>
    </p:embeddedFont>
    <p:embeddedFont>
      <p:font typeface="Heebo Light" pitchFamily="34" charset="-122"/>
      <p:bold r:id="rId14"/>
    </p:embeddedFont>
    <p:embeddedFont>
      <p:font typeface="Calibri" panose="020F0502020204030204" charset="0"/>
      <p:regular r:id="rId15"/>
      <p:bold r:id="rId16"/>
      <p:italic r:id="rId17"/>
      <p:boldItalic r:id="rId18"/>
    </p:embeddedFont>
    <p:embeddedFont>
      <p:font typeface="Arial Black" panose="020B0A04020102020204" charset="0"/>
      <p:bold r:id="rId19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font" Target="fonts/font7.fntdata"/><Relationship Id="rId18" Type="http://schemas.openxmlformats.org/officeDocument/2006/relationships/font" Target="fonts/font6.fntdata"/><Relationship Id="rId17" Type="http://schemas.openxmlformats.org/officeDocument/2006/relationships/font" Target="fonts/font5.fntdata"/><Relationship Id="rId16" Type="http://schemas.openxmlformats.org/officeDocument/2006/relationships/font" Target="fonts/font4.fntdata"/><Relationship Id="rId15" Type="http://schemas.openxmlformats.org/officeDocument/2006/relationships/font" Target="fonts/font3.fntdata"/><Relationship Id="rId14" Type="http://schemas.openxmlformats.org/officeDocument/2006/relationships/font" Target="fonts/font2.fntdata"/><Relationship Id="rId13" Type="http://schemas.openxmlformats.org/officeDocument/2006/relationships/font" Target="fonts/font1.fntdata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831902"/>
            <a:ext cx="7556421" cy="14175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Arial Black" panose="020B0A04020102020204" charset="0"/>
                <a:ea typeface="Montserrat" pitchFamily="34" charset="-122"/>
                <a:cs typeface="Arial Black" panose="020B0A04020102020204" charset="0"/>
              </a:rPr>
              <a:t>Από τον Web 1.0 στον Web X.0</a:t>
            </a:r>
            <a:endParaRPr lang="en-US" sz="4450" dirty="0">
              <a:solidFill>
                <a:srgbClr val="F2F0F4"/>
              </a:solidFill>
              <a:latin typeface="Arial Black" panose="020B0A04020102020204" charset="0"/>
              <a:ea typeface="Montserrat" pitchFamily="34" charset="-122"/>
              <a:cs typeface="Arial Black" panose="020B0A0402010202020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4340185"/>
            <a:ext cx="3259217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2F0F4"/>
                </a:solidFill>
                <a:latin typeface="Arial Black" panose="020B0A04020102020204" charset="0"/>
                <a:ea typeface="Montserrat" pitchFamily="34" charset="-122"/>
                <a:cs typeface="Arial Black" panose="020B0A04020102020204" charset="0"/>
              </a:rPr>
              <a:t>Πληροφορική Α΄ Λυκείου</a:t>
            </a:r>
            <a:endParaRPr lang="en-US" sz="2200" dirty="0">
              <a:solidFill>
                <a:srgbClr val="F2F0F4"/>
              </a:solidFill>
              <a:latin typeface="Arial Black" panose="020B0A04020102020204" charset="0"/>
              <a:ea typeface="Montserrat" pitchFamily="34" charset="-122"/>
              <a:cs typeface="Arial Black" panose="020B0A0402010202020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5034677"/>
            <a:ext cx="75564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Arial Black" panose="020B0A04020102020204" charset="0"/>
                <a:ea typeface="Heebo Light" pitchFamily="34" charset="-122"/>
                <a:cs typeface="Arial Black" panose="020B0A04020102020204" charset="0"/>
              </a:rPr>
              <a:t>Ένα ταξίδι στην εξέλιξη του Παγκόσμιου Ιστού</a:t>
            </a:r>
            <a:endParaRPr lang="en-US" sz="1750" dirty="0">
              <a:solidFill>
                <a:srgbClr val="DCD7E5"/>
              </a:solidFill>
              <a:latin typeface="Arial Black" panose="020B0A04020102020204" charset="0"/>
              <a:ea typeface="Heebo Light" pitchFamily="34" charset="-122"/>
              <a:cs typeface="Arial Black" panose="020B0A0402010202020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86370" y="382191"/>
            <a:ext cx="4400550" cy="43422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800" dirty="0">
                <a:solidFill>
                  <a:srgbClr val="F2F0F4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Web 1.0 – Ο Στατικός Ιστός</a:t>
            </a:r>
            <a:endParaRPr lang="en-US" sz="2800" dirty="0">
              <a:solidFill>
                <a:srgbClr val="F2F0F4"/>
              </a:solidFill>
              <a:latin typeface="Arial" panose="020B0604020202020204" pitchFamily="34" charset="0"/>
              <a:ea typeface="Montserrat" pitchFamily="34" charset="-122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486370" y="1163717"/>
            <a:ext cx="1737241" cy="21705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400" dirty="0">
                <a:solidFill>
                  <a:srgbClr val="F2F0F4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Τα Χαρακτηριστικά</a:t>
            </a:r>
            <a:endParaRPr lang="en-US" sz="2400" dirty="0">
              <a:solidFill>
                <a:srgbClr val="F2F0F4"/>
              </a:solidFill>
              <a:latin typeface="Arial" panose="020B0604020202020204" pitchFamily="34" charset="0"/>
              <a:ea typeface="Montserrat" pitchFamily="34" charset="-122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486370" y="2493288"/>
            <a:ext cx="6659285" cy="444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2000" dirty="0">
                <a:solidFill>
                  <a:srgbClr val="DCD7E5"/>
                </a:solidFill>
                <a:latin typeface="Arial" panose="020B0604020202020204" pitchFamily="34" charset="0"/>
                <a:ea typeface="Heebo Light" pitchFamily="34" charset="-122"/>
                <a:cs typeface="Arial" panose="020B0604020202020204" pitchFamily="34" charset="0"/>
              </a:rPr>
              <a:t>Οι ιστοσελίδες ήταν </a:t>
            </a:r>
            <a:r>
              <a:rPr lang="en-US" sz="2000" b="1" dirty="0">
                <a:solidFill>
                  <a:srgbClr val="DCD7E5"/>
                </a:solidFill>
                <a:latin typeface="Arial" panose="020B0604020202020204" pitchFamily="34" charset="0"/>
                <a:ea typeface="Heebo Light" pitchFamily="34" charset="-122"/>
                <a:cs typeface="Arial" panose="020B0604020202020204" pitchFamily="34" charset="0"/>
              </a:rPr>
              <a:t>στατικές</a:t>
            </a:r>
            <a:r>
              <a:rPr lang="en-US" sz="2000" dirty="0">
                <a:solidFill>
                  <a:srgbClr val="DCD7E5"/>
                </a:solidFill>
                <a:latin typeface="Arial" panose="020B0604020202020204" pitchFamily="34" charset="0"/>
                <a:ea typeface="Heebo Light" pitchFamily="34" charset="-122"/>
                <a:cs typeface="Arial" panose="020B0604020202020204" pitchFamily="34" charset="0"/>
              </a:rPr>
              <a:t>, δημιουργημένες μόνο για ανάγνωση. Ο χρήστης ήταν απλός θεατής, χωρίς καμία δυνατότητα αλληλεπίδρασης ή συμμετοχής.</a:t>
            </a:r>
            <a:endParaRPr lang="en-US" sz="2000" dirty="0">
              <a:solidFill>
                <a:srgbClr val="DCD7E5"/>
              </a:solidFill>
              <a:latin typeface="Arial" panose="020B0604020202020204" pitchFamily="34" charset="0"/>
              <a:ea typeface="Heebo Light" pitchFamily="34" charset="-122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486370" y="4050308"/>
            <a:ext cx="6659285" cy="22225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2000" dirty="0">
                <a:solidFill>
                  <a:srgbClr val="DCD7E5"/>
                </a:solidFill>
                <a:latin typeface="Arial" panose="020B0604020202020204" pitchFamily="34" charset="0"/>
                <a:ea typeface="Heebo Light" pitchFamily="34" charset="-122"/>
                <a:cs typeface="Arial" panose="020B0604020202020204" pitchFamily="34" charset="0"/>
              </a:rPr>
              <a:t>Το περιεχόμενο ανανεωνόταν σπάνια και οι σελίδες </a:t>
            </a:r>
            <a:br>
              <a:rPr lang="en-US" sz="2000" dirty="0">
                <a:solidFill>
                  <a:srgbClr val="DCD7E5"/>
                </a:solidFill>
                <a:latin typeface="Arial" panose="020B0604020202020204" pitchFamily="34" charset="0"/>
                <a:ea typeface="Heebo Light" pitchFamily="34" charset="-122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DCD7E5"/>
                </a:solidFill>
                <a:latin typeface="Arial" panose="020B0604020202020204" pitchFamily="34" charset="0"/>
                <a:ea typeface="Heebo Light" pitchFamily="34" charset="-122"/>
                <a:cs typeface="Arial" panose="020B0604020202020204" pitchFamily="34" charset="0"/>
              </a:rPr>
              <a:t>έμοιαζαν με ηλεκτρονικά φυλλάδια ή καταλόγους.</a:t>
            </a:r>
            <a:endParaRPr lang="en-US" sz="2000" dirty="0">
              <a:solidFill>
                <a:srgbClr val="DCD7E5"/>
              </a:solidFill>
              <a:latin typeface="Arial" panose="020B0604020202020204" pitchFamily="34" charset="0"/>
              <a:ea typeface="Heebo Light" pitchFamily="34" charset="-122"/>
              <a:cs typeface="Arial" panose="020B0604020202020204" pitchFamily="34" charset="0"/>
            </a:endParaRPr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45320" y="1301115"/>
            <a:ext cx="4665980" cy="4665980"/>
          </a:xfrm>
          <a:prstGeom prst="rect">
            <a:avLst/>
          </a:prstGeom>
        </p:spPr>
      </p:pic>
      <p:sp>
        <p:nvSpPr>
          <p:cNvPr id="7" name="Shape 4"/>
          <p:cNvSpPr/>
          <p:nvPr/>
        </p:nvSpPr>
        <p:spPr>
          <a:xfrm>
            <a:off x="486370" y="6260108"/>
            <a:ext cx="4459843" cy="1371600"/>
          </a:xfrm>
          <a:prstGeom prst="roundRect">
            <a:avLst>
              <a:gd name="adj" fmla="val 4256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36" y="6406674"/>
            <a:ext cx="416838" cy="416838"/>
          </a:xfrm>
          <a:prstGeom prst="rect">
            <a:avLst/>
          </a:prstGeom>
        </p:spPr>
      </p:pic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593" y="6497876"/>
            <a:ext cx="187523" cy="23443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32936" y="6962458"/>
            <a:ext cx="1737241" cy="21705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Μόνο Ανάγνωση</a:t>
            </a:r>
            <a:endParaRPr lang="en-US" sz="1600" dirty="0">
              <a:solidFill>
                <a:srgbClr val="DCD7E5"/>
              </a:solidFill>
              <a:latin typeface="Arial" panose="020B0604020202020204" pitchFamily="34" charset="0"/>
              <a:ea typeface="Montserrat" pitchFamily="34" charset="-122"/>
              <a:cs typeface="Arial" panose="020B0604020202020204" pitchFamily="34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632936" y="7262852"/>
            <a:ext cx="4166711" cy="22229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Arial" panose="020B0604020202020204" pitchFamily="34" charset="0"/>
                <a:ea typeface="Heebo Light" pitchFamily="34" charset="-122"/>
                <a:cs typeface="Arial" panose="020B0604020202020204" pitchFamily="34" charset="0"/>
              </a:rPr>
              <a:t>Παθητική κατανάλωση πληροφοριών</a:t>
            </a:r>
            <a:endParaRPr lang="en-US" sz="1400" dirty="0">
              <a:solidFill>
                <a:srgbClr val="DCD7E5"/>
              </a:solidFill>
              <a:latin typeface="Arial" panose="020B0604020202020204" pitchFamily="34" charset="0"/>
              <a:ea typeface="Heebo Light" pitchFamily="34" charset="-122"/>
              <a:cs typeface="Arial" panose="020B0604020202020204" pitchFamily="34" charset="0"/>
            </a:endParaRPr>
          </a:p>
        </p:txBody>
      </p:sp>
      <p:sp>
        <p:nvSpPr>
          <p:cNvPr id="12" name="Shape 7"/>
          <p:cNvSpPr/>
          <p:nvPr/>
        </p:nvSpPr>
        <p:spPr>
          <a:xfrm>
            <a:off x="5085159" y="6260108"/>
            <a:ext cx="4459962" cy="1371600"/>
          </a:xfrm>
          <a:prstGeom prst="roundRect">
            <a:avLst>
              <a:gd name="adj" fmla="val 4256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1725" y="6406674"/>
            <a:ext cx="416838" cy="416838"/>
          </a:xfrm>
          <a:prstGeom prst="rect">
            <a:avLst/>
          </a:prstGeom>
        </p:spPr>
      </p:pic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6383" y="6497876"/>
            <a:ext cx="187523" cy="234434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5231725" y="6962458"/>
            <a:ext cx="1737241" cy="21705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Στατικές Σελίδες</a:t>
            </a:r>
            <a:endParaRPr lang="en-US" sz="1600" dirty="0">
              <a:solidFill>
                <a:srgbClr val="DCD7E5"/>
              </a:solidFill>
              <a:latin typeface="Arial" panose="020B0604020202020204" pitchFamily="34" charset="0"/>
              <a:ea typeface="Montserrat" pitchFamily="34" charset="-122"/>
              <a:cs typeface="Arial" panose="020B0604020202020204" pitchFamily="34" charset="0"/>
            </a:endParaRPr>
          </a:p>
        </p:txBody>
      </p:sp>
      <p:sp>
        <p:nvSpPr>
          <p:cNvPr id="16" name="Text 9"/>
          <p:cNvSpPr/>
          <p:nvPr/>
        </p:nvSpPr>
        <p:spPr>
          <a:xfrm>
            <a:off x="5231725" y="7262852"/>
            <a:ext cx="4166830" cy="22229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Arial" panose="020B0604020202020204" pitchFamily="34" charset="0"/>
                <a:ea typeface="Heebo Light" pitchFamily="34" charset="-122"/>
                <a:cs typeface="Arial" panose="020B0604020202020204" pitchFamily="34" charset="0"/>
              </a:rPr>
              <a:t>Σπάνιες ενημερώσεις περιεχομένου</a:t>
            </a:r>
            <a:endParaRPr lang="en-US" sz="1400" dirty="0">
              <a:solidFill>
                <a:srgbClr val="DCD7E5"/>
              </a:solidFill>
              <a:latin typeface="Arial" panose="020B0604020202020204" pitchFamily="34" charset="0"/>
              <a:ea typeface="Heebo Light" pitchFamily="34" charset="-122"/>
              <a:cs typeface="Arial" panose="020B0604020202020204" pitchFamily="34" charset="0"/>
            </a:endParaRPr>
          </a:p>
        </p:txBody>
      </p:sp>
      <p:sp>
        <p:nvSpPr>
          <p:cNvPr id="17" name="Shape 10"/>
          <p:cNvSpPr/>
          <p:nvPr/>
        </p:nvSpPr>
        <p:spPr>
          <a:xfrm>
            <a:off x="9684068" y="6260108"/>
            <a:ext cx="4459962" cy="1371600"/>
          </a:xfrm>
          <a:prstGeom prst="roundRect">
            <a:avLst>
              <a:gd name="adj" fmla="val 4256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pic>
        <p:nvPicPr>
          <p:cNvPr id="18" name="Image 5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0633" y="6406674"/>
            <a:ext cx="416838" cy="416838"/>
          </a:xfrm>
          <a:prstGeom prst="rect">
            <a:avLst/>
          </a:prstGeom>
        </p:spPr>
      </p:pic>
      <p:pic>
        <p:nvPicPr>
          <p:cNvPr id="19" name="Image 6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45291" y="6497876"/>
            <a:ext cx="187523" cy="234434"/>
          </a:xfrm>
          <a:prstGeom prst="rect">
            <a:avLst/>
          </a:prstGeom>
        </p:spPr>
      </p:pic>
      <p:sp>
        <p:nvSpPr>
          <p:cNvPr id="20" name="Text 11"/>
          <p:cNvSpPr/>
          <p:nvPr/>
        </p:nvSpPr>
        <p:spPr>
          <a:xfrm>
            <a:off x="9830633" y="6962458"/>
            <a:ext cx="1737241" cy="21705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Παραδείγματα</a:t>
            </a:r>
            <a:endParaRPr lang="en-US" sz="1600" dirty="0">
              <a:solidFill>
                <a:srgbClr val="DCD7E5"/>
              </a:solidFill>
              <a:latin typeface="Arial" panose="020B0604020202020204" pitchFamily="34" charset="0"/>
              <a:ea typeface="Montserrat" pitchFamily="34" charset="-122"/>
              <a:cs typeface="Arial" panose="020B0604020202020204" pitchFamily="34" charset="0"/>
            </a:endParaRPr>
          </a:p>
        </p:txBody>
      </p:sp>
      <p:sp>
        <p:nvSpPr>
          <p:cNvPr id="21" name="Text 12"/>
          <p:cNvSpPr/>
          <p:nvPr/>
        </p:nvSpPr>
        <p:spPr>
          <a:xfrm>
            <a:off x="9830633" y="7262852"/>
            <a:ext cx="4166830" cy="22229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Arial" panose="020B0604020202020204" pitchFamily="34" charset="0"/>
                <a:ea typeface="Heebo Light" pitchFamily="34" charset="-122"/>
                <a:cs typeface="Arial" panose="020B0604020202020204" pitchFamily="34" charset="0"/>
              </a:rPr>
              <a:t>Εταιρικές ιστοσελίδες, σελίδες ενημέρωσης</a:t>
            </a:r>
            <a:endParaRPr lang="en-US" sz="1400" dirty="0">
              <a:solidFill>
                <a:srgbClr val="DCD7E5"/>
              </a:solidFill>
              <a:latin typeface="Arial" panose="020B0604020202020204" pitchFamily="34" charset="0"/>
              <a:ea typeface="Heebo Light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5453" y="601385"/>
            <a:ext cx="7042547" cy="58102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50" dirty="0">
                <a:solidFill>
                  <a:srgbClr val="F2F0F4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Web 2.0 – Ο Συνεργατικός Ιστός</a:t>
            </a:r>
            <a:endParaRPr lang="en-US" sz="3650" dirty="0">
              <a:solidFill>
                <a:srgbClr val="F2F0F4"/>
              </a:solidFill>
              <a:latin typeface="Arial" panose="020B0604020202020204" pitchFamily="34" charset="0"/>
              <a:ea typeface="Montserrat" pitchFamily="34" charset="-122"/>
              <a:cs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65453" y="1833086"/>
            <a:ext cx="4242554" cy="1967984"/>
          </a:xfrm>
          <a:prstGeom prst="roundRect">
            <a:avLst>
              <a:gd name="adj" fmla="val 5576"/>
            </a:avLst>
          </a:prstGeom>
          <a:solidFill>
            <a:srgbClr val="0D0A2C">
              <a:alpha val="95000"/>
            </a:srgbClr>
          </a:solidFill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5453" y="1810226"/>
            <a:ext cx="4242554" cy="9144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7826" y="1554242"/>
            <a:ext cx="557689" cy="557689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775109" y="1693664"/>
            <a:ext cx="223004" cy="27884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1</a:t>
            </a:r>
            <a:endParaRPr lang="en-US" sz="1750" dirty="0">
              <a:solidFill>
                <a:srgbClr val="FFFFFF"/>
              </a:solidFill>
              <a:latin typeface="Arial" panose="020B0604020202020204" pitchFamily="34" charset="0"/>
              <a:ea typeface="Montserrat" pitchFamily="34" charset="-122"/>
              <a:cs typeface="Arial" panose="020B0604020202020204" pitchFamily="34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974169" y="2297787"/>
            <a:ext cx="2915483" cy="29051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DCD7E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Δημιουργία Περιεχομένου</a:t>
            </a:r>
            <a:endParaRPr lang="en-US" sz="1800" dirty="0">
              <a:solidFill>
                <a:srgbClr val="DCD7E5"/>
              </a:solidFill>
              <a:latin typeface="Arial" panose="020B0604020202020204" pitchFamily="34" charset="0"/>
              <a:ea typeface="Montserrat" pitchFamily="34" charset="-122"/>
              <a:cs typeface="Arial" panose="020B0604020202020204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974169" y="2699742"/>
            <a:ext cx="3825121" cy="89261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DCD7E5"/>
                </a:solidFill>
                <a:latin typeface="Arial" panose="020B0604020202020204" pitchFamily="34" charset="0"/>
                <a:ea typeface="Heebo Light" pitchFamily="34" charset="-122"/>
                <a:cs typeface="Arial" panose="020B0604020202020204" pitchFamily="34" charset="0"/>
              </a:rPr>
              <a:t>Οι χρήστες δημιουργούν, επεξεργάζονται και μοιράζονται το δικό τους περιεχόμενο ελεύθερα.</a:t>
            </a:r>
            <a:endParaRPr lang="en-US" sz="1450" dirty="0">
              <a:solidFill>
                <a:srgbClr val="DCD7E5"/>
              </a:solidFill>
              <a:latin typeface="Arial" panose="020B0604020202020204" pitchFamily="34" charset="0"/>
              <a:ea typeface="Heebo Light" pitchFamily="34" charset="-122"/>
              <a:cs typeface="Arial" panose="020B0604020202020204" pitchFamily="34" charset="0"/>
            </a:endParaRPr>
          </a:p>
        </p:txBody>
      </p:sp>
      <p:sp>
        <p:nvSpPr>
          <p:cNvPr id="9" name="Shape 5"/>
          <p:cNvSpPr/>
          <p:nvPr/>
        </p:nvSpPr>
        <p:spPr>
          <a:xfrm>
            <a:off x="5193863" y="1833086"/>
            <a:ext cx="4242554" cy="1967984"/>
          </a:xfrm>
          <a:prstGeom prst="roundRect">
            <a:avLst>
              <a:gd name="adj" fmla="val 5576"/>
            </a:avLst>
          </a:prstGeom>
          <a:solidFill>
            <a:srgbClr val="0D0A2C">
              <a:alpha val="95000"/>
            </a:srgbClr>
          </a:solidFill>
        </p:spPr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93863" y="1810226"/>
            <a:ext cx="4242554" cy="91440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6237" y="1554242"/>
            <a:ext cx="557689" cy="557689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203519" y="1693664"/>
            <a:ext cx="223004" cy="27884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2</a:t>
            </a:r>
            <a:endParaRPr lang="en-US" sz="1750" dirty="0">
              <a:solidFill>
                <a:srgbClr val="FFFFFF"/>
              </a:solidFill>
              <a:latin typeface="Arial" panose="020B0604020202020204" pitchFamily="34" charset="0"/>
              <a:ea typeface="Montserrat" pitchFamily="34" charset="-122"/>
              <a:cs typeface="Arial" panose="020B0604020202020204" pitchFamily="34" charset="0"/>
            </a:endParaRPr>
          </a:p>
        </p:txBody>
      </p:sp>
      <p:sp>
        <p:nvSpPr>
          <p:cNvPr id="13" name="Text 7"/>
          <p:cNvSpPr/>
          <p:nvPr/>
        </p:nvSpPr>
        <p:spPr>
          <a:xfrm>
            <a:off x="5402580" y="2297787"/>
            <a:ext cx="2323862" cy="29051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DCD7E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Κοινωνική Δικτύωση</a:t>
            </a:r>
            <a:endParaRPr lang="en-US" sz="1800" dirty="0">
              <a:solidFill>
                <a:srgbClr val="DCD7E5"/>
              </a:solidFill>
              <a:latin typeface="Arial" panose="020B0604020202020204" pitchFamily="34" charset="0"/>
              <a:ea typeface="Montserrat" pitchFamily="34" charset="-122"/>
              <a:cs typeface="Arial" panose="020B0604020202020204" pitchFamily="34" charset="0"/>
            </a:endParaRPr>
          </a:p>
        </p:txBody>
      </p:sp>
      <p:sp>
        <p:nvSpPr>
          <p:cNvPr id="14" name="Text 8"/>
          <p:cNvSpPr/>
          <p:nvPr/>
        </p:nvSpPr>
        <p:spPr>
          <a:xfrm>
            <a:off x="5402580" y="2699742"/>
            <a:ext cx="3825121" cy="89261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DCD7E5"/>
                </a:solidFill>
                <a:latin typeface="Arial" panose="020B0604020202020204" pitchFamily="34" charset="0"/>
                <a:ea typeface="Heebo Light" pitchFamily="34" charset="-122"/>
                <a:cs typeface="Arial" panose="020B0604020202020204" pitchFamily="34" charset="0"/>
              </a:rPr>
              <a:t>Δίνεται έμφαση στη συνεργασία, την αλληλεπίδραση και τη δημιουργία κοινοτήτων.</a:t>
            </a:r>
            <a:endParaRPr lang="en-US" sz="1450" dirty="0">
              <a:solidFill>
                <a:srgbClr val="DCD7E5"/>
              </a:solidFill>
              <a:latin typeface="Arial" panose="020B0604020202020204" pitchFamily="34" charset="0"/>
              <a:ea typeface="Heebo Light" pitchFamily="34" charset="-122"/>
              <a:cs typeface="Arial" panose="020B0604020202020204" pitchFamily="34" charset="0"/>
            </a:endParaRPr>
          </a:p>
        </p:txBody>
      </p:sp>
      <p:sp>
        <p:nvSpPr>
          <p:cNvPr id="15" name="Shape 9"/>
          <p:cNvSpPr/>
          <p:nvPr/>
        </p:nvSpPr>
        <p:spPr>
          <a:xfrm>
            <a:off x="9622274" y="1833086"/>
            <a:ext cx="4242673" cy="1967984"/>
          </a:xfrm>
          <a:prstGeom prst="roundRect">
            <a:avLst>
              <a:gd name="adj" fmla="val 5576"/>
            </a:avLst>
          </a:prstGeom>
          <a:solidFill>
            <a:srgbClr val="0D0A2C">
              <a:alpha val="95000"/>
            </a:srgbClr>
          </a:solidFill>
        </p:spPr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22274" y="1810226"/>
            <a:ext cx="4242673" cy="91440"/>
          </a:xfrm>
          <a:prstGeom prst="rect">
            <a:avLst/>
          </a:prstGeom>
        </p:spPr>
      </p:pic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4766" y="1554242"/>
            <a:ext cx="557689" cy="557689"/>
          </a:xfrm>
          <a:prstGeom prst="rect">
            <a:avLst/>
          </a:prstGeom>
        </p:spPr>
      </p:pic>
      <p:sp>
        <p:nvSpPr>
          <p:cNvPr id="18" name="Text 10"/>
          <p:cNvSpPr/>
          <p:nvPr/>
        </p:nvSpPr>
        <p:spPr>
          <a:xfrm>
            <a:off x="11632049" y="1693664"/>
            <a:ext cx="223004" cy="27884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3</a:t>
            </a:r>
            <a:endParaRPr lang="en-US" sz="1750" dirty="0">
              <a:solidFill>
                <a:srgbClr val="FFFFFF"/>
              </a:solidFill>
              <a:latin typeface="Arial" panose="020B0604020202020204" pitchFamily="34" charset="0"/>
              <a:ea typeface="Montserrat" pitchFamily="34" charset="-122"/>
              <a:cs typeface="Arial" panose="020B0604020202020204" pitchFamily="34" charset="0"/>
            </a:endParaRPr>
          </a:p>
        </p:txBody>
      </p:sp>
      <p:sp>
        <p:nvSpPr>
          <p:cNvPr id="19" name="Text 11"/>
          <p:cNvSpPr/>
          <p:nvPr/>
        </p:nvSpPr>
        <p:spPr>
          <a:xfrm>
            <a:off x="9830991" y="2297787"/>
            <a:ext cx="2323862" cy="29051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DCD7E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Διαδραστικότητα</a:t>
            </a:r>
            <a:endParaRPr lang="en-US" sz="1800" dirty="0">
              <a:solidFill>
                <a:srgbClr val="DCD7E5"/>
              </a:solidFill>
              <a:latin typeface="Arial" panose="020B0604020202020204" pitchFamily="34" charset="0"/>
              <a:ea typeface="Montserrat" pitchFamily="34" charset="-122"/>
              <a:cs typeface="Arial" panose="020B0604020202020204" pitchFamily="34" charset="0"/>
            </a:endParaRPr>
          </a:p>
        </p:txBody>
      </p:sp>
      <p:sp>
        <p:nvSpPr>
          <p:cNvPr id="20" name="Text 12"/>
          <p:cNvSpPr/>
          <p:nvPr/>
        </p:nvSpPr>
        <p:spPr>
          <a:xfrm>
            <a:off x="9830991" y="2699742"/>
            <a:ext cx="3825240" cy="59507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DCD7E5"/>
                </a:solidFill>
                <a:latin typeface="Arial" panose="020B0604020202020204" pitchFamily="34" charset="0"/>
                <a:ea typeface="Heebo Light" pitchFamily="34" charset="-122"/>
                <a:cs typeface="Arial" panose="020B0604020202020204" pitchFamily="34" charset="0"/>
              </a:rPr>
              <a:t>Σχόλια, likes, κοινοποιήσεις – ο χρήστης είναι ενεργός συμμετέχων.</a:t>
            </a:r>
            <a:endParaRPr lang="en-US" sz="1450" dirty="0">
              <a:solidFill>
                <a:srgbClr val="DCD7E5"/>
              </a:solidFill>
              <a:latin typeface="Arial" panose="020B0604020202020204" pitchFamily="34" charset="0"/>
              <a:ea typeface="Heebo Light" pitchFamily="34" charset="-122"/>
              <a:cs typeface="Arial" panose="020B0604020202020204" pitchFamily="34" charset="0"/>
            </a:endParaRPr>
          </a:p>
        </p:txBody>
      </p:sp>
      <p:sp>
        <p:nvSpPr>
          <p:cNvPr id="21" name="Text 13"/>
          <p:cNvSpPr/>
          <p:nvPr/>
        </p:nvSpPr>
        <p:spPr>
          <a:xfrm>
            <a:off x="765453" y="4079915"/>
            <a:ext cx="2772489" cy="29051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F2F0F4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Δημοφιλή Παραδείγματα</a:t>
            </a:r>
            <a:endParaRPr lang="en-US" sz="1800" dirty="0">
              <a:solidFill>
                <a:srgbClr val="F2F0F4"/>
              </a:solidFill>
              <a:latin typeface="Arial" panose="020B0604020202020204" pitchFamily="34" charset="0"/>
              <a:ea typeface="Montserrat" pitchFamily="34" charset="-122"/>
              <a:cs typeface="Arial" panose="020B0604020202020204" pitchFamily="34" charset="0"/>
            </a:endParaRPr>
          </a:p>
        </p:txBody>
      </p:sp>
      <p:pic>
        <p:nvPicPr>
          <p:cNvPr id="22" name="Image 6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453" y="4649272"/>
            <a:ext cx="371832" cy="371832"/>
          </a:xfrm>
          <a:prstGeom prst="rect">
            <a:avLst/>
          </a:prstGeom>
        </p:spPr>
      </p:pic>
      <p:sp>
        <p:nvSpPr>
          <p:cNvPr id="23" name="Text 14"/>
          <p:cNvSpPr/>
          <p:nvPr/>
        </p:nvSpPr>
        <p:spPr>
          <a:xfrm>
            <a:off x="765453" y="5253395"/>
            <a:ext cx="2323862" cy="29051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DCD7E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YouTube</a:t>
            </a:r>
            <a:endParaRPr lang="en-US" sz="1800" dirty="0">
              <a:solidFill>
                <a:srgbClr val="DCD7E5"/>
              </a:solidFill>
              <a:latin typeface="Arial" panose="020B0604020202020204" pitchFamily="34" charset="0"/>
              <a:ea typeface="Montserrat" pitchFamily="34" charset="-122"/>
              <a:cs typeface="Arial" panose="020B0604020202020204" pitchFamily="34" charset="0"/>
            </a:endParaRPr>
          </a:p>
        </p:txBody>
      </p:sp>
      <p:sp>
        <p:nvSpPr>
          <p:cNvPr id="24" name="Text 15"/>
          <p:cNvSpPr/>
          <p:nvPr/>
        </p:nvSpPr>
        <p:spPr>
          <a:xfrm>
            <a:off x="765453" y="5655350"/>
            <a:ext cx="4211598" cy="29753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DCD7E5"/>
                </a:solidFill>
                <a:latin typeface="Arial" panose="020B0604020202020204" pitchFamily="34" charset="0"/>
                <a:ea typeface="Heebo Light" pitchFamily="34" charset="-122"/>
                <a:cs typeface="Arial" panose="020B0604020202020204" pitchFamily="34" charset="0"/>
              </a:rPr>
              <a:t>Κοινοποίηση βίντεο</a:t>
            </a:r>
            <a:endParaRPr lang="en-US" sz="1450" dirty="0">
              <a:solidFill>
                <a:srgbClr val="DCD7E5"/>
              </a:solidFill>
              <a:latin typeface="Arial" panose="020B0604020202020204" pitchFamily="34" charset="0"/>
              <a:ea typeface="Heebo Light" pitchFamily="34" charset="-122"/>
              <a:cs typeface="Arial" panose="020B0604020202020204" pitchFamily="34" charset="0"/>
            </a:endParaRPr>
          </a:p>
        </p:txBody>
      </p:sp>
      <p:pic>
        <p:nvPicPr>
          <p:cNvPr id="25" name="Image 7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9342" y="4649272"/>
            <a:ext cx="371832" cy="371832"/>
          </a:xfrm>
          <a:prstGeom prst="rect">
            <a:avLst/>
          </a:prstGeom>
        </p:spPr>
      </p:pic>
      <p:sp>
        <p:nvSpPr>
          <p:cNvPr id="26" name="Text 16"/>
          <p:cNvSpPr/>
          <p:nvPr/>
        </p:nvSpPr>
        <p:spPr>
          <a:xfrm>
            <a:off x="5209342" y="5253395"/>
            <a:ext cx="2323862" cy="29051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DCD7E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Facebook</a:t>
            </a:r>
            <a:endParaRPr lang="en-US" sz="1800" dirty="0">
              <a:solidFill>
                <a:srgbClr val="DCD7E5"/>
              </a:solidFill>
              <a:latin typeface="Arial" panose="020B0604020202020204" pitchFamily="34" charset="0"/>
              <a:ea typeface="Montserrat" pitchFamily="34" charset="-122"/>
              <a:cs typeface="Arial" panose="020B0604020202020204" pitchFamily="34" charset="0"/>
            </a:endParaRPr>
          </a:p>
        </p:txBody>
      </p:sp>
      <p:sp>
        <p:nvSpPr>
          <p:cNvPr id="27" name="Text 17"/>
          <p:cNvSpPr/>
          <p:nvPr/>
        </p:nvSpPr>
        <p:spPr>
          <a:xfrm>
            <a:off x="5209342" y="5655350"/>
            <a:ext cx="4211598" cy="29753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DCD7E5"/>
                </a:solidFill>
                <a:latin typeface="Arial" panose="020B0604020202020204" pitchFamily="34" charset="0"/>
                <a:ea typeface="Heebo Light" pitchFamily="34" charset="-122"/>
                <a:cs typeface="Arial" panose="020B0604020202020204" pitchFamily="34" charset="0"/>
              </a:rPr>
              <a:t>Κοινωνική δικτύωση</a:t>
            </a:r>
            <a:endParaRPr lang="en-US" sz="1450" dirty="0">
              <a:solidFill>
                <a:srgbClr val="DCD7E5"/>
              </a:solidFill>
              <a:latin typeface="Arial" panose="020B0604020202020204" pitchFamily="34" charset="0"/>
              <a:ea typeface="Heebo Light" pitchFamily="34" charset="-122"/>
              <a:cs typeface="Arial" panose="020B0604020202020204" pitchFamily="34" charset="0"/>
            </a:endParaRPr>
          </a:p>
        </p:txBody>
      </p:sp>
      <p:pic>
        <p:nvPicPr>
          <p:cNvPr id="28" name="Image 8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3230" y="4649272"/>
            <a:ext cx="371832" cy="371832"/>
          </a:xfrm>
          <a:prstGeom prst="rect">
            <a:avLst/>
          </a:prstGeom>
        </p:spPr>
      </p:pic>
      <p:sp>
        <p:nvSpPr>
          <p:cNvPr id="29" name="Text 18"/>
          <p:cNvSpPr/>
          <p:nvPr/>
        </p:nvSpPr>
        <p:spPr>
          <a:xfrm>
            <a:off x="9653230" y="5253395"/>
            <a:ext cx="2323862" cy="29051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DCD7E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Blogger</a:t>
            </a:r>
            <a:endParaRPr lang="en-US" sz="1800" dirty="0">
              <a:solidFill>
                <a:srgbClr val="DCD7E5"/>
              </a:solidFill>
              <a:latin typeface="Arial" panose="020B0604020202020204" pitchFamily="34" charset="0"/>
              <a:ea typeface="Montserrat" pitchFamily="34" charset="-122"/>
              <a:cs typeface="Arial" panose="020B0604020202020204" pitchFamily="34" charset="0"/>
            </a:endParaRPr>
          </a:p>
        </p:txBody>
      </p:sp>
      <p:sp>
        <p:nvSpPr>
          <p:cNvPr id="30" name="Text 19"/>
          <p:cNvSpPr/>
          <p:nvPr/>
        </p:nvSpPr>
        <p:spPr>
          <a:xfrm>
            <a:off x="9653230" y="5655350"/>
            <a:ext cx="4211598" cy="29753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DCD7E5"/>
                </a:solidFill>
                <a:latin typeface="Arial" panose="020B0604020202020204" pitchFamily="34" charset="0"/>
                <a:ea typeface="Heebo Light" pitchFamily="34" charset="-122"/>
                <a:cs typeface="Arial" panose="020B0604020202020204" pitchFamily="34" charset="0"/>
              </a:rPr>
              <a:t>Δημιουργία ιστολογίων</a:t>
            </a:r>
            <a:endParaRPr lang="en-US" sz="1450" dirty="0">
              <a:solidFill>
                <a:srgbClr val="DCD7E5"/>
              </a:solidFill>
              <a:latin typeface="Arial" panose="020B0604020202020204" pitchFamily="34" charset="0"/>
              <a:ea typeface="Heebo Light" pitchFamily="34" charset="-122"/>
              <a:cs typeface="Arial" panose="020B0604020202020204" pitchFamily="34" charset="0"/>
            </a:endParaRPr>
          </a:p>
        </p:txBody>
      </p:sp>
      <p:pic>
        <p:nvPicPr>
          <p:cNvPr id="31" name="Image 9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453" y="6324719"/>
            <a:ext cx="371832" cy="371832"/>
          </a:xfrm>
          <a:prstGeom prst="rect">
            <a:avLst/>
          </a:prstGeom>
        </p:spPr>
      </p:pic>
      <p:sp>
        <p:nvSpPr>
          <p:cNvPr id="32" name="Text 20"/>
          <p:cNvSpPr/>
          <p:nvPr/>
        </p:nvSpPr>
        <p:spPr>
          <a:xfrm>
            <a:off x="765453" y="6928842"/>
            <a:ext cx="2323862" cy="29051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DCD7E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Kahoot</a:t>
            </a:r>
            <a:endParaRPr lang="en-US" sz="1800" dirty="0">
              <a:solidFill>
                <a:srgbClr val="DCD7E5"/>
              </a:solidFill>
              <a:latin typeface="Arial" panose="020B0604020202020204" pitchFamily="34" charset="0"/>
              <a:ea typeface="Montserrat" pitchFamily="34" charset="-122"/>
              <a:cs typeface="Arial" panose="020B0604020202020204" pitchFamily="34" charset="0"/>
            </a:endParaRPr>
          </a:p>
        </p:txBody>
      </p:sp>
      <p:sp>
        <p:nvSpPr>
          <p:cNvPr id="33" name="Text 21"/>
          <p:cNvSpPr/>
          <p:nvPr/>
        </p:nvSpPr>
        <p:spPr>
          <a:xfrm>
            <a:off x="765453" y="7330797"/>
            <a:ext cx="4211598" cy="29753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DCD7E5"/>
                </a:solidFill>
                <a:latin typeface="Arial" panose="020B0604020202020204" pitchFamily="34" charset="0"/>
                <a:ea typeface="Heebo Light" pitchFamily="34" charset="-122"/>
                <a:cs typeface="Arial" panose="020B0604020202020204" pitchFamily="34" charset="0"/>
              </a:rPr>
              <a:t>Διαδραστικά κουίζ</a:t>
            </a:r>
            <a:endParaRPr lang="en-US" sz="1450" dirty="0">
              <a:solidFill>
                <a:srgbClr val="DCD7E5"/>
              </a:solidFill>
              <a:latin typeface="Arial" panose="020B0604020202020204" pitchFamily="34" charset="0"/>
              <a:ea typeface="Heebo Light" pitchFamily="34" charset="-122"/>
              <a:cs typeface="Arial" panose="020B0604020202020204" pitchFamily="34" charset="0"/>
            </a:endParaRPr>
          </a:p>
        </p:txBody>
      </p:sp>
      <p:pic>
        <p:nvPicPr>
          <p:cNvPr id="34" name="Image 10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9342" y="6324719"/>
            <a:ext cx="371832" cy="371832"/>
          </a:xfrm>
          <a:prstGeom prst="rect">
            <a:avLst/>
          </a:prstGeom>
        </p:spPr>
      </p:pic>
      <p:sp>
        <p:nvSpPr>
          <p:cNvPr id="35" name="Text 22"/>
          <p:cNvSpPr/>
          <p:nvPr/>
        </p:nvSpPr>
        <p:spPr>
          <a:xfrm>
            <a:off x="5209342" y="6928842"/>
            <a:ext cx="2323862" cy="29051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DCD7E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Padlet</a:t>
            </a:r>
            <a:endParaRPr lang="en-US" sz="1800" dirty="0">
              <a:solidFill>
                <a:srgbClr val="DCD7E5"/>
              </a:solidFill>
              <a:latin typeface="Arial" panose="020B0604020202020204" pitchFamily="34" charset="0"/>
              <a:ea typeface="Montserrat" pitchFamily="34" charset="-122"/>
              <a:cs typeface="Arial" panose="020B0604020202020204" pitchFamily="34" charset="0"/>
            </a:endParaRPr>
          </a:p>
        </p:txBody>
      </p:sp>
      <p:sp>
        <p:nvSpPr>
          <p:cNvPr id="36" name="Text 23"/>
          <p:cNvSpPr/>
          <p:nvPr/>
        </p:nvSpPr>
        <p:spPr>
          <a:xfrm>
            <a:off x="5209342" y="7330797"/>
            <a:ext cx="4211598" cy="29753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DCD7E5"/>
                </a:solidFill>
                <a:latin typeface="Arial" panose="020B0604020202020204" pitchFamily="34" charset="0"/>
                <a:ea typeface="Heebo Light" pitchFamily="34" charset="-122"/>
                <a:cs typeface="Arial" panose="020B0604020202020204" pitchFamily="34" charset="0"/>
              </a:rPr>
              <a:t>Συνεργατικοί πίνακες</a:t>
            </a:r>
            <a:endParaRPr lang="en-US" sz="1450" dirty="0">
              <a:solidFill>
                <a:srgbClr val="DCD7E5"/>
              </a:solidFill>
              <a:latin typeface="Arial" panose="020B0604020202020204" pitchFamily="34" charset="0"/>
              <a:ea typeface="Heebo Light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9837" y="471249"/>
            <a:ext cx="5628561" cy="4283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3600" dirty="0">
                <a:solidFill>
                  <a:srgbClr val="F2F0F4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Web 3.0 – Ο Σημασιολογικός Ιστός</a:t>
            </a:r>
            <a:endParaRPr lang="en-US" sz="3600" dirty="0">
              <a:solidFill>
                <a:srgbClr val="F2F0F4"/>
              </a:solidFill>
              <a:latin typeface="Arial" panose="020B0604020202020204" pitchFamily="34" charset="0"/>
              <a:ea typeface="Montserrat" pitchFamily="34" charset="-122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599837" y="1228606"/>
            <a:ext cx="7924681" cy="21943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Arial" panose="020B0604020202020204" pitchFamily="34" charset="0"/>
                <a:ea typeface="Heebo Light" pitchFamily="34" charset="-122"/>
                <a:cs typeface="Arial" panose="020B0604020202020204" pitchFamily="34" charset="0"/>
              </a:rPr>
              <a:t>Ο </a:t>
            </a:r>
            <a:r>
              <a:rPr lang="en-US" sz="1600" dirty="0">
                <a:solidFill>
                  <a:srgbClr val="DCD7E5"/>
                </a:solidFill>
                <a:highlight>
                  <a:srgbClr val="481C9E"/>
                </a:highlight>
                <a:latin typeface="Arial" panose="020B0604020202020204" pitchFamily="34" charset="0"/>
                <a:ea typeface="Heebo Light" pitchFamily="34" charset="-122"/>
                <a:cs typeface="Arial" panose="020B0604020202020204" pitchFamily="34" charset="0"/>
              </a:rPr>
              <a:t>Ιστός 3.0</a:t>
            </a:r>
            <a:r>
              <a:rPr lang="en-US" sz="1600" dirty="0">
                <a:solidFill>
                  <a:srgbClr val="DCD7E5"/>
                </a:solidFill>
                <a:latin typeface="Arial" panose="020B0604020202020204" pitchFamily="34" charset="0"/>
                <a:ea typeface="Heebo Light" pitchFamily="34" charset="-122"/>
                <a:cs typeface="Arial" panose="020B0604020202020204" pitchFamily="34" charset="0"/>
              </a:rPr>
              <a:t> είναι ο </a:t>
            </a:r>
            <a:r>
              <a:rPr lang="en-US" sz="1600" b="1" dirty="0">
                <a:solidFill>
                  <a:srgbClr val="DCD7E5"/>
                </a:solidFill>
                <a:latin typeface="Arial" panose="020B0604020202020204" pitchFamily="34" charset="0"/>
                <a:ea typeface="Heebo Light" pitchFamily="34" charset="-122"/>
                <a:cs typeface="Arial" panose="020B0604020202020204" pitchFamily="34" charset="0"/>
              </a:rPr>
              <a:t>έξυπνος Ιστός</a:t>
            </a:r>
            <a:r>
              <a:rPr lang="en-US" sz="1600" dirty="0">
                <a:solidFill>
                  <a:srgbClr val="DCD7E5"/>
                </a:solidFill>
                <a:latin typeface="Arial" panose="020B0604020202020204" pitchFamily="34" charset="0"/>
                <a:ea typeface="Heebo Light" pitchFamily="34" charset="-122"/>
                <a:cs typeface="Arial" panose="020B0604020202020204" pitchFamily="34" charset="0"/>
              </a:rPr>
              <a:t> που «καταλαβαίνει» το νόημα των πληροφοριών και όχι απλώς τις λέξεις.</a:t>
            </a:r>
            <a:endParaRPr lang="en-US" sz="1600" dirty="0">
              <a:solidFill>
                <a:srgbClr val="DCD7E5"/>
              </a:solidFill>
              <a:latin typeface="Arial" panose="020B0604020202020204" pitchFamily="34" charset="0"/>
              <a:ea typeface="Heebo Light" pitchFamily="34" charset="-122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599837" y="1571387"/>
            <a:ext cx="7924681" cy="4388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Arial" panose="020B0604020202020204" pitchFamily="34" charset="0"/>
                <a:ea typeface="Heebo Light" pitchFamily="34" charset="-122"/>
                <a:cs typeface="Arial" panose="020B0604020202020204" pitchFamily="34" charset="0"/>
              </a:rPr>
              <a:t>Συνδέει δεδομένα από διαφορετικές πηγές, μαθαίνει από τις προτιμήσεις μας και παρέχει εξατομικευμένα, έξυπνα αποτελέσματα.</a:t>
            </a:r>
            <a:endParaRPr lang="en-US" sz="1600" dirty="0">
              <a:solidFill>
                <a:srgbClr val="DCD7E5"/>
              </a:solidFill>
              <a:latin typeface="Arial" panose="020B0604020202020204" pitchFamily="34" charset="0"/>
              <a:ea typeface="Heebo Light" pitchFamily="34" charset="-122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599837" y="2133600"/>
            <a:ext cx="7924681" cy="21943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Arial" panose="020B0604020202020204" pitchFamily="34" charset="0"/>
                <a:ea typeface="Heebo Light" pitchFamily="34" charset="-122"/>
                <a:cs typeface="Arial" panose="020B0604020202020204" pitchFamily="34" charset="0"/>
              </a:rPr>
              <a:t>Η τεχνητή νοημοσύνη και η μηχανική μάθηση είναι στον πυρήνα αυτής της εξέλιξης.</a:t>
            </a:r>
            <a:endParaRPr lang="en-US" sz="1600" dirty="0">
              <a:solidFill>
                <a:srgbClr val="DCD7E5"/>
              </a:solidFill>
              <a:latin typeface="Arial" panose="020B0604020202020204" pitchFamily="34" charset="0"/>
              <a:ea typeface="Heebo Light" pitchFamily="34" charset="-122"/>
              <a:cs typeface="Arial" panose="020B0604020202020204" pitchFamily="34" charset="0"/>
            </a:endParaRPr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60025" y="1561465"/>
            <a:ext cx="3533775" cy="3533775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837" y="5231924"/>
            <a:ext cx="6715363" cy="54840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36878" y="5917367"/>
            <a:ext cx="1713905" cy="21431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dirty="0">
                <a:solidFill>
                  <a:srgbClr val="DCD7E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Google Assistant</a:t>
            </a:r>
            <a:endParaRPr lang="en-US" dirty="0">
              <a:solidFill>
                <a:srgbClr val="DCD7E5"/>
              </a:solidFill>
              <a:latin typeface="Arial" panose="020B0604020202020204" pitchFamily="34" charset="0"/>
              <a:ea typeface="Montserrat" pitchFamily="34" charset="-122"/>
              <a:cs typeface="Arial" panose="020B0604020202020204" pitchFamily="34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736878" y="6213832"/>
            <a:ext cx="6441281" cy="21943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Arial" panose="020B0604020202020204" pitchFamily="34" charset="0"/>
                <a:ea typeface="Heebo Light" pitchFamily="34" charset="-122"/>
                <a:cs typeface="Arial" panose="020B0604020202020204" pitchFamily="34" charset="0"/>
              </a:rPr>
              <a:t>Φωνητικές εντολές και έξυπνες απαντήσεις</a:t>
            </a:r>
            <a:endParaRPr lang="en-US" sz="1600" dirty="0">
              <a:solidFill>
                <a:srgbClr val="DCD7E5"/>
              </a:solidFill>
              <a:latin typeface="Arial" panose="020B0604020202020204" pitchFamily="34" charset="0"/>
              <a:ea typeface="Heebo Light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5231924"/>
            <a:ext cx="6715363" cy="548402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452241" y="5917367"/>
            <a:ext cx="1713905" cy="21431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dirty="0">
                <a:solidFill>
                  <a:srgbClr val="DCD7E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Siri</a:t>
            </a:r>
            <a:endParaRPr lang="en-US" dirty="0">
              <a:solidFill>
                <a:srgbClr val="DCD7E5"/>
              </a:solidFill>
              <a:latin typeface="Arial" panose="020B0604020202020204" pitchFamily="34" charset="0"/>
              <a:ea typeface="Montserrat" pitchFamily="34" charset="-122"/>
              <a:cs typeface="Arial" panose="020B0604020202020204" pitchFamily="34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7452241" y="6213832"/>
            <a:ext cx="6441281" cy="21943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Arial" panose="020B0604020202020204" pitchFamily="34" charset="0"/>
                <a:ea typeface="Heebo Light" pitchFamily="34" charset="-122"/>
                <a:cs typeface="Arial" panose="020B0604020202020204" pitchFamily="34" charset="0"/>
              </a:rPr>
              <a:t>Προσωπικός βοηθός iOS</a:t>
            </a:r>
            <a:endParaRPr lang="en-US" sz="1600" dirty="0">
              <a:solidFill>
                <a:srgbClr val="DCD7E5"/>
              </a:solidFill>
              <a:latin typeface="Arial" panose="020B0604020202020204" pitchFamily="34" charset="0"/>
              <a:ea typeface="Heebo Light" pitchFamily="34" charset="-122"/>
              <a:cs typeface="Arial" panose="020B0604020202020204" pitchFamily="34" charset="0"/>
            </a:endParaRPr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837" y="6570305"/>
            <a:ext cx="6715363" cy="548402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36878" y="7255748"/>
            <a:ext cx="1713905" cy="21431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dirty="0">
                <a:solidFill>
                  <a:srgbClr val="DCD7E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ChatGPT</a:t>
            </a:r>
            <a:endParaRPr lang="en-US" dirty="0">
              <a:solidFill>
                <a:srgbClr val="DCD7E5"/>
              </a:solidFill>
              <a:latin typeface="Arial" panose="020B0604020202020204" pitchFamily="34" charset="0"/>
              <a:ea typeface="Montserrat" pitchFamily="34" charset="-122"/>
              <a:cs typeface="Arial" panose="020B0604020202020204" pitchFamily="34" charset="0"/>
            </a:endParaRPr>
          </a:p>
        </p:txBody>
      </p:sp>
      <p:sp>
        <p:nvSpPr>
          <p:cNvPr id="15" name="Text 9"/>
          <p:cNvSpPr/>
          <p:nvPr/>
        </p:nvSpPr>
        <p:spPr>
          <a:xfrm>
            <a:off x="736878" y="7552214"/>
            <a:ext cx="6441281" cy="21943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Arial" panose="020B0604020202020204" pitchFamily="34" charset="0"/>
                <a:ea typeface="Heebo Light" pitchFamily="34" charset="-122"/>
                <a:cs typeface="Arial" panose="020B0604020202020204" pitchFamily="34" charset="0"/>
              </a:rPr>
              <a:t>Συνομιλία με τεχνητή νοημοσύνη</a:t>
            </a:r>
            <a:endParaRPr lang="en-US" sz="1600" dirty="0">
              <a:solidFill>
                <a:srgbClr val="DCD7E5"/>
              </a:solidFill>
              <a:latin typeface="Arial" panose="020B0604020202020204" pitchFamily="34" charset="0"/>
              <a:ea typeface="Heebo Light" pitchFamily="34" charset="-122"/>
              <a:cs typeface="Arial" panose="020B0604020202020204" pitchFamily="34" charset="0"/>
            </a:endParaRPr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0" y="6570305"/>
            <a:ext cx="6715363" cy="548402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7452241" y="7255748"/>
            <a:ext cx="1713905" cy="21431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dirty="0">
                <a:solidFill>
                  <a:srgbClr val="DCD7E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Alexa</a:t>
            </a:r>
            <a:endParaRPr lang="en-US" dirty="0">
              <a:solidFill>
                <a:srgbClr val="DCD7E5"/>
              </a:solidFill>
              <a:latin typeface="Arial" panose="020B0604020202020204" pitchFamily="34" charset="0"/>
              <a:ea typeface="Montserrat" pitchFamily="34" charset="-122"/>
              <a:cs typeface="Arial" panose="020B0604020202020204" pitchFamily="34" charset="0"/>
            </a:endParaRPr>
          </a:p>
        </p:txBody>
      </p:sp>
      <p:sp>
        <p:nvSpPr>
          <p:cNvPr id="18" name="Text 11"/>
          <p:cNvSpPr/>
          <p:nvPr/>
        </p:nvSpPr>
        <p:spPr>
          <a:xfrm>
            <a:off x="7452241" y="7552214"/>
            <a:ext cx="6441281" cy="21943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Arial" panose="020B0604020202020204" pitchFamily="34" charset="0"/>
                <a:ea typeface="Heebo Light" pitchFamily="34" charset="-122"/>
                <a:cs typeface="Arial" panose="020B0604020202020204" pitchFamily="34" charset="0"/>
              </a:rPr>
              <a:t>Έξυπνος οικιακός βοηθός</a:t>
            </a:r>
            <a:endParaRPr lang="en-US" sz="1600" dirty="0">
              <a:solidFill>
                <a:srgbClr val="DCD7E5"/>
              </a:solidFill>
              <a:latin typeface="Arial" panose="020B0604020202020204" pitchFamily="34" charset="0"/>
              <a:ea typeface="Heebo Light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92322" y="1125379"/>
            <a:ext cx="7040285" cy="59888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4400" dirty="0">
                <a:solidFill>
                  <a:srgbClr val="F2F0F4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Από τον Web 1.0 στον Web 3.0</a:t>
            </a:r>
            <a:endParaRPr lang="en-US" sz="4400" dirty="0">
              <a:solidFill>
                <a:srgbClr val="F2F0F4"/>
              </a:solidFill>
              <a:latin typeface="Arial" panose="020B0604020202020204" pitchFamily="34" charset="0"/>
              <a:ea typeface="Montserrat" pitchFamily="34" charset="-122"/>
              <a:cs typeface="Arial" panose="020B0604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383893" y="2299097"/>
            <a:ext cx="191572" cy="862251"/>
          </a:xfrm>
          <a:prstGeom prst="roundRect">
            <a:avLst>
              <a:gd name="adj" fmla="val 42014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192322" y="2173367"/>
            <a:ext cx="574834" cy="574834"/>
          </a:xfrm>
          <a:prstGeom prst="roundRect">
            <a:avLst>
              <a:gd name="adj" fmla="val 79536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030" y="2281238"/>
            <a:ext cx="287417" cy="35921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958727" y="2203252"/>
            <a:ext cx="2610803" cy="29944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dirty="0">
                <a:solidFill>
                  <a:srgbClr val="DCD7E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Web 1.0 → Πληροφορία</a:t>
            </a:r>
            <a:endParaRPr lang="en-US" sz="2400" dirty="0">
              <a:solidFill>
                <a:srgbClr val="DCD7E5"/>
              </a:solidFill>
              <a:latin typeface="Arial" panose="020B0604020202020204" pitchFamily="34" charset="0"/>
              <a:ea typeface="Montserrat" pitchFamily="34" charset="-122"/>
              <a:cs typeface="Arial" panose="020B0604020202020204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6958727" y="2617589"/>
            <a:ext cx="6965752" cy="30670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dirty="0">
                <a:solidFill>
                  <a:srgbClr val="DCD7E5"/>
                </a:solidFill>
                <a:latin typeface="Arial" panose="020B0604020202020204" pitchFamily="34" charset="0"/>
                <a:ea typeface="Heebo Light" pitchFamily="34" charset="-122"/>
                <a:cs typeface="Arial" panose="020B0604020202020204" pitchFamily="34" charset="0"/>
              </a:rPr>
              <a:t>Στατικές σελίδες για παθητική ανάγνωση. Ο Ιστός ως ψηφιακή βιβλιοθήκη.</a:t>
            </a:r>
            <a:endParaRPr lang="en-US" dirty="0">
              <a:solidFill>
                <a:srgbClr val="DCD7E5"/>
              </a:solidFill>
              <a:latin typeface="Arial" panose="020B0604020202020204" pitchFamily="34" charset="0"/>
              <a:ea typeface="Heebo Light" pitchFamily="34" charset="-122"/>
              <a:cs typeface="Arial" panose="020B0604020202020204" pitchFamily="34" charset="0"/>
            </a:endParaRPr>
          </a:p>
        </p:txBody>
      </p:sp>
      <p:sp>
        <p:nvSpPr>
          <p:cNvPr id="9" name="Shape 5"/>
          <p:cNvSpPr/>
          <p:nvPr/>
        </p:nvSpPr>
        <p:spPr>
          <a:xfrm>
            <a:off x="6671310" y="3640455"/>
            <a:ext cx="191572" cy="862251"/>
          </a:xfrm>
          <a:prstGeom prst="roundRect">
            <a:avLst>
              <a:gd name="adj" fmla="val 42014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6479738" y="3514725"/>
            <a:ext cx="574834" cy="574834"/>
          </a:xfrm>
          <a:prstGeom prst="roundRect">
            <a:avLst>
              <a:gd name="adj" fmla="val 79536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447" y="3622596"/>
            <a:ext cx="287417" cy="359212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7246144" y="3544610"/>
            <a:ext cx="2548890" cy="29944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dirty="0">
                <a:solidFill>
                  <a:srgbClr val="DCD7E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Web 2.0 → Συνεργασία</a:t>
            </a:r>
            <a:endParaRPr lang="en-US" sz="2400" dirty="0">
              <a:solidFill>
                <a:srgbClr val="DCD7E5"/>
              </a:solidFill>
              <a:latin typeface="Arial" panose="020B0604020202020204" pitchFamily="34" charset="0"/>
              <a:ea typeface="Montserrat" pitchFamily="34" charset="-122"/>
              <a:cs typeface="Arial" panose="020B0604020202020204" pitchFamily="34" charset="0"/>
            </a:endParaRPr>
          </a:p>
        </p:txBody>
      </p:sp>
      <p:sp>
        <p:nvSpPr>
          <p:cNvPr id="13" name="Text 8"/>
          <p:cNvSpPr/>
          <p:nvPr/>
        </p:nvSpPr>
        <p:spPr>
          <a:xfrm>
            <a:off x="7246144" y="3958947"/>
            <a:ext cx="6678335" cy="30670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dirty="0">
                <a:solidFill>
                  <a:srgbClr val="DCD7E5"/>
                </a:solidFill>
                <a:latin typeface="Arial" panose="020B0604020202020204" pitchFamily="34" charset="0"/>
                <a:ea typeface="Heebo Light" pitchFamily="34" charset="-122"/>
                <a:cs typeface="Arial" panose="020B0604020202020204" pitchFamily="34" charset="0"/>
              </a:rPr>
              <a:t>Δημιουργία περιεχομένου από χρήστες. Ο Ιστός ως κοινωνικός χώρος.</a:t>
            </a:r>
            <a:endParaRPr lang="en-US" dirty="0">
              <a:solidFill>
                <a:srgbClr val="DCD7E5"/>
              </a:solidFill>
              <a:latin typeface="Arial" panose="020B0604020202020204" pitchFamily="34" charset="0"/>
              <a:ea typeface="Heebo Light" pitchFamily="34" charset="-122"/>
              <a:cs typeface="Arial" panose="020B0604020202020204" pitchFamily="34" charset="0"/>
            </a:endParaRPr>
          </a:p>
        </p:txBody>
      </p:sp>
      <p:sp>
        <p:nvSpPr>
          <p:cNvPr id="14" name="Shape 9"/>
          <p:cNvSpPr/>
          <p:nvPr/>
        </p:nvSpPr>
        <p:spPr>
          <a:xfrm>
            <a:off x="6958727" y="4981813"/>
            <a:ext cx="191572" cy="862251"/>
          </a:xfrm>
          <a:prstGeom prst="roundRect">
            <a:avLst>
              <a:gd name="adj" fmla="val 42014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5" name="Shape 10"/>
          <p:cNvSpPr/>
          <p:nvPr/>
        </p:nvSpPr>
        <p:spPr>
          <a:xfrm>
            <a:off x="6767155" y="4856083"/>
            <a:ext cx="574834" cy="574834"/>
          </a:xfrm>
          <a:prstGeom prst="roundRect">
            <a:avLst>
              <a:gd name="adj" fmla="val 79536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0864" y="4963954"/>
            <a:ext cx="287417" cy="359212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7533561" y="4885968"/>
            <a:ext cx="2579846" cy="29944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dirty="0">
                <a:solidFill>
                  <a:srgbClr val="DCD7E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Web 3.0 → Νοημοσύνη</a:t>
            </a:r>
            <a:endParaRPr lang="en-US" sz="2400" dirty="0">
              <a:solidFill>
                <a:srgbClr val="DCD7E5"/>
              </a:solidFill>
              <a:latin typeface="Arial" panose="020B0604020202020204" pitchFamily="34" charset="0"/>
              <a:ea typeface="Montserrat" pitchFamily="34" charset="-122"/>
              <a:cs typeface="Arial" panose="020B0604020202020204" pitchFamily="34" charset="0"/>
            </a:endParaRPr>
          </a:p>
        </p:txBody>
      </p:sp>
      <p:sp>
        <p:nvSpPr>
          <p:cNvPr id="18" name="Text 12"/>
          <p:cNvSpPr/>
          <p:nvPr/>
        </p:nvSpPr>
        <p:spPr>
          <a:xfrm>
            <a:off x="7533561" y="5300305"/>
            <a:ext cx="6390918" cy="30670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dirty="0">
                <a:solidFill>
                  <a:srgbClr val="DCD7E5"/>
                </a:solidFill>
                <a:latin typeface="Arial" panose="020B0604020202020204" pitchFamily="34" charset="0"/>
                <a:ea typeface="Heebo Light" pitchFamily="34" charset="-122"/>
                <a:cs typeface="Arial" panose="020B0604020202020204" pitchFamily="34" charset="0"/>
              </a:rPr>
              <a:t>Έξυπνη κατανόηση και εξατομίκευση. Ο Ιστός ως ευφυής βοηθός.</a:t>
            </a:r>
            <a:endParaRPr lang="en-US" dirty="0">
              <a:solidFill>
                <a:srgbClr val="DCD7E5"/>
              </a:solidFill>
              <a:latin typeface="Arial" panose="020B0604020202020204" pitchFamily="34" charset="0"/>
              <a:ea typeface="Heebo Light" pitchFamily="34" charset="-122"/>
              <a:cs typeface="Arial" panose="020B0604020202020204" pitchFamily="34" charset="0"/>
            </a:endParaRPr>
          </a:p>
        </p:txBody>
      </p:sp>
      <p:sp>
        <p:nvSpPr>
          <p:cNvPr id="19" name="Text 13"/>
          <p:cNvSpPr/>
          <p:nvPr/>
        </p:nvSpPr>
        <p:spPr>
          <a:xfrm>
            <a:off x="6479738" y="6275189"/>
            <a:ext cx="7444740" cy="6134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dirty="0">
                <a:solidFill>
                  <a:srgbClr val="DCD7E5"/>
                </a:solidFill>
                <a:latin typeface="Arial" panose="020B0604020202020204" pitchFamily="34" charset="0"/>
                <a:ea typeface="Heebo Light" pitchFamily="34" charset="-122"/>
                <a:cs typeface="Arial" panose="020B0604020202020204" pitchFamily="34" charset="0"/>
              </a:rPr>
              <a:t>Ο Παγκόσμιος Ιστός εξελίσσεται συνεχώς: από την παθητική ανάγνωση στην ενεργή συμμετοχή και τελικά στην </a:t>
            </a:r>
            <a:r>
              <a:rPr lang="en-US" b="1" dirty="0">
                <a:solidFill>
                  <a:srgbClr val="481C9E"/>
                </a:solidFill>
                <a:latin typeface="Arial" panose="020B0604020202020204" pitchFamily="34" charset="0"/>
                <a:ea typeface="Heebo Light" pitchFamily="34" charset="-122"/>
                <a:cs typeface="Arial" panose="020B0604020202020204" pitchFamily="34" charset="0"/>
              </a:rPr>
              <a:t>έξυπνη κατανόηση</a:t>
            </a:r>
            <a:r>
              <a:rPr lang="en-US" dirty="0">
                <a:solidFill>
                  <a:srgbClr val="DCD7E5"/>
                </a:solidFill>
                <a:latin typeface="Arial" panose="020B0604020202020204" pitchFamily="34" charset="0"/>
                <a:ea typeface="Heebo Light" pitchFamily="34" charset="-122"/>
                <a:cs typeface="Arial" panose="020B0604020202020204" pitchFamily="34" charset="0"/>
              </a:rPr>
              <a:t> των αναγκών μας.</a:t>
            </a:r>
            <a:endParaRPr lang="en-US" dirty="0">
              <a:solidFill>
                <a:srgbClr val="DCD7E5"/>
              </a:solidFill>
              <a:latin typeface="Arial" panose="020B0604020202020204" pitchFamily="34" charset="0"/>
              <a:ea typeface="Heebo Light" pitchFamily="34" charset="-122"/>
              <a:cs typeface="Arial" panose="020B0604020202020204" pitchFamily="34" charset="0"/>
            </a:endParaRPr>
          </a:p>
        </p:txBody>
      </p:sp>
      <p:sp>
        <p:nvSpPr>
          <p:cNvPr id="20" name="Shape 14"/>
          <p:cNvSpPr/>
          <p:nvPr/>
        </p:nvSpPr>
        <p:spPr>
          <a:xfrm>
            <a:off x="6192322" y="6059686"/>
            <a:ext cx="22860" cy="1044416"/>
          </a:xfrm>
          <a:prstGeom prst="rect">
            <a:avLst/>
          </a:prstGeom>
          <a:solidFill>
            <a:srgbClr val="481C9E"/>
          </a:solid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493413"/>
            <a:ext cx="5670590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Αναστοχασμός</a:t>
            </a:r>
            <a:endParaRPr lang="en-US" sz="4450" dirty="0">
              <a:solidFill>
                <a:srgbClr val="F2F0F4"/>
              </a:solidFill>
              <a:latin typeface="Arial" panose="020B0604020202020204" pitchFamily="34" charset="0"/>
              <a:ea typeface="Montserrat" pitchFamily="34" charset="-122"/>
              <a:cs typeface="Arial" panose="020B0604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90" y="4542353"/>
            <a:ext cx="4196358" cy="2410897"/>
          </a:xfrm>
          <a:prstGeom prst="roundRect">
            <a:avLst>
              <a:gd name="adj" fmla="val 3952"/>
            </a:avLst>
          </a:prstGeom>
          <a:solidFill>
            <a:srgbClr val="481C9E"/>
          </a:solidFill>
          <a:ln w="7620">
            <a:solidFill>
              <a:srgbClr val="6135B7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8224" y="4776788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💭</a:t>
            </a:r>
            <a:r>
              <a:rPr lang="en-US" sz="2200" dirty="0">
                <a:solidFill>
                  <a:srgbClr val="FFFFFF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 Σκεφτείτε...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028224" y="5267206"/>
            <a:ext cx="3727490" cy="14516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Arial" panose="020B0604020202020204" pitchFamily="34" charset="0"/>
                <a:ea typeface="Heebo Light" pitchFamily="34" charset="-122"/>
                <a:cs typeface="Arial" panose="020B0604020202020204" pitchFamily="34" charset="0"/>
              </a:rPr>
              <a:t>Πώς έχει αλλάξει η καθημερινή σας ζωή με τον Web 2.0; Τι κάνετε καθημερινά που δεν ήταν δυνατό πριν από 20 χρόνια;</a:t>
            </a:r>
            <a:endParaRPr lang="en-US" sz="1750" dirty="0">
              <a:solidFill>
                <a:srgbClr val="FFFFFF"/>
              </a:solidFill>
              <a:latin typeface="Arial" panose="020B0604020202020204" pitchFamily="34" charset="0"/>
              <a:ea typeface="Heebo Light" pitchFamily="34" charset="-122"/>
              <a:cs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5216962" y="4542353"/>
            <a:ext cx="4196358" cy="2410897"/>
          </a:xfrm>
          <a:prstGeom prst="roundRect">
            <a:avLst>
              <a:gd name="adj" fmla="val 3952"/>
            </a:avLst>
          </a:prstGeom>
          <a:solidFill>
            <a:srgbClr val="481C9E"/>
          </a:solidFill>
          <a:ln w="7620">
            <a:solidFill>
              <a:srgbClr val="6135B7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451396" y="4776788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🔧</a:t>
            </a:r>
            <a:r>
              <a:rPr lang="en-US" sz="2200" dirty="0">
                <a:solidFill>
                  <a:srgbClr val="FFFFFF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 Τα Εργαλεία σας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451396" y="5267206"/>
            <a:ext cx="3727490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Arial" panose="020B0604020202020204" pitchFamily="34" charset="0"/>
                <a:ea typeface="Heebo Light" pitchFamily="34" charset="-122"/>
                <a:cs typeface="Arial" panose="020B0604020202020204" pitchFamily="34" charset="0"/>
              </a:rPr>
              <a:t>Ποια εργαλεία ή εφαρμογές του Web 2.0 και 3.0 χρησιμοποιείτε πιο συχνά; Γιατί τα προτιμάτε;</a:t>
            </a:r>
            <a:endParaRPr lang="en-US" sz="1750" dirty="0">
              <a:solidFill>
                <a:srgbClr val="FFFFFF"/>
              </a:solidFill>
              <a:latin typeface="Arial" panose="020B0604020202020204" pitchFamily="34" charset="0"/>
              <a:ea typeface="Heebo Light" pitchFamily="34" charset="-122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9640133" y="4542353"/>
            <a:ext cx="4196358" cy="2410897"/>
          </a:xfrm>
          <a:prstGeom prst="roundRect">
            <a:avLst>
              <a:gd name="adj" fmla="val 3952"/>
            </a:avLst>
          </a:prstGeom>
          <a:solidFill>
            <a:srgbClr val="481C9E"/>
          </a:solidFill>
          <a:ln w="7620">
            <a:solidFill>
              <a:srgbClr val="6135B7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874568" y="4776788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🚀</a:t>
            </a:r>
            <a:r>
              <a:rPr lang="en-US" sz="2200" dirty="0">
                <a:solidFill>
                  <a:srgbClr val="FFFFFF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 Το Μέλλον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9874568" y="5267206"/>
            <a:ext cx="3727490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Arial" panose="020B0604020202020204" pitchFamily="34" charset="0"/>
                <a:ea typeface="Heebo Light" pitchFamily="34" charset="-122"/>
                <a:cs typeface="Arial" panose="020B0604020202020204" pitchFamily="34" charset="0"/>
              </a:rPr>
              <a:t>Τι νομίζετε ότι θα φέρει η επόμενη γενιά του Ιστού; Πώς θα είναι </a:t>
            </a:r>
            <a:r>
              <a:rPr lang="el-GR" sz="1750" dirty="0">
                <a:solidFill>
                  <a:srgbClr val="FFFFFF"/>
                </a:solidFill>
                <a:latin typeface="Arial" panose="020B0604020202020204" pitchFamily="34" charset="0"/>
                <a:ea typeface="Heebo Light" pitchFamily="34" charset="-122"/>
                <a:cs typeface="Arial" panose="020B0604020202020204" pitchFamily="34" charset="0"/>
              </a:rPr>
              <a:t>η επόμενη γενιά του </a:t>
            </a:r>
            <a:r>
              <a:rPr lang="en-US" sz="1750" dirty="0">
                <a:solidFill>
                  <a:srgbClr val="FFFFFF"/>
                </a:solidFill>
                <a:latin typeface="Arial" panose="020B0604020202020204" pitchFamily="34" charset="0"/>
                <a:ea typeface="Heebo Light" pitchFamily="34" charset="-122"/>
                <a:cs typeface="Arial" panose="020B0604020202020204" pitchFamily="34" charset="0"/>
              </a:rPr>
              <a:t>Web;</a:t>
            </a:r>
            <a:endParaRPr lang="en-US" sz="1750" dirty="0">
              <a:solidFill>
                <a:srgbClr val="FFFFFF"/>
              </a:solidFill>
              <a:latin typeface="Arial" panose="020B0604020202020204" pitchFamily="34" charset="0"/>
              <a:ea typeface="Heebo Light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2245</Words>
  <Application>WPS Presentation</Application>
  <PresentationFormat>On-screen Show (16:9)</PresentationFormat>
  <Paragraphs>122</Paragraphs>
  <Slides>6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20" baseType="lpstr">
      <vt:lpstr>Arial</vt:lpstr>
      <vt:lpstr>SimSun</vt:lpstr>
      <vt:lpstr>Wingdings</vt:lpstr>
      <vt:lpstr>Montserrat</vt:lpstr>
      <vt:lpstr>Montserrat</vt:lpstr>
      <vt:lpstr>Montserrat</vt:lpstr>
      <vt:lpstr>Heebo Light</vt:lpstr>
      <vt:lpstr>Heebo Light</vt:lpstr>
      <vt:lpstr>Heebo Light</vt:lpstr>
      <vt:lpstr>Calibri</vt:lpstr>
      <vt:lpstr>Microsoft YaHei</vt:lpstr>
      <vt:lpstr>Arial Unicode MS</vt:lpstr>
      <vt:lpstr>Arial Black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eiri9</cp:lastModifiedBy>
  <cp:revision>5</cp:revision>
  <dcterms:created xsi:type="dcterms:W3CDTF">2025-10-10T11:06:00Z</dcterms:created>
  <dcterms:modified xsi:type="dcterms:W3CDTF">2025-10-10T11:13:01Z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B29726C674834A40BE5B93174144F8EE_12</vt:lpwstr>
  </property>
  <property fmtid="{D5CDD505-2E9C-101B-9397-08002B2CF9AE}" pid="3" name="KSOProductBuildVer">
    <vt:lpwstr>1033-12.2.0.22549</vt:lpwstr>
  </property>
</Properties>
</file>