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onstanti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nstanti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nstantia-italic.fntdata"/><Relationship Id="rId14" Type="http://schemas.openxmlformats.org/officeDocument/2006/relationships/font" Target="fonts/Constantia-bold.fntdata"/><Relationship Id="rId16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91ef8833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91ef8833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91ef8833d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91ef8833d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91ef8833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91ef8833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91ef8833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91ef8833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91ef8833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91ef8833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91ef8833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91ef8833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CE5CD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E5C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●"/>
              <a:defRPr sz="1800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○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■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●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○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■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●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○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■"/>
              <a:defRPr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 amt="30000"/>
          </a:blip>
          <a:stretch>
            <a:fillRect/>
          </a:stretch>
        </p:blipFill>
        <p:spPr>
          <a:xfrm>
            <a:off x="1323474" y="0"/>
            <a:ext cx="6497052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lt1"/>
                </a:solidFill>
              </a:rPr>
              <a:t>Η ΕΠΟΧΗ ΤΟΥ ΑΥΓΟΥΣΤΟΥ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lt1"/>
                </a:solidFill>
              </a:rPr>
              <a:t> ( 27 π. Χ. - 14 μ. Χ.)</a:t>
            </a:r>
            <a:endParaRPr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685375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Ιωάννης Τσακίρης, </a:t>
            </a:r>
            <a:endParaRPr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Κωνσταντίνος Νάστος,</a:t>
            </a:r>
            <a:endParaRPr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Νικολάκης Σταμπούλης</a:t>
            </a:r>
            <a:endParaRPr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56075" y="798038"/>
            <a:ext cx="3522300" cy="41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Με τη ναυμαχία στο Άκτιο (31 π. Χ.) τελειώνουν οι εμφύλιοι πόλεμοι και είναι πια πολύ εμφανής η ανάγκη ειρήνης και τάξης στη ρωμαϊκή οικουμένη. Ο Οκταβιανός οργανώνει την πολιτεία σε νέες βάσεις με διορατικότητα και οξύνοια : θεσπίζει ένα συγκεντρωτικό σύστημα διακυβέρνησης χωρίς να θίξει τα δημοκρατικά αισθήματα των Ρωμαίων.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2" name="Google Shape;62;p14"/>
          <p:cNvSpPr txBox="1"/>
          <p:nvPr/>
        </p:nvSpPr>
        <p:spPr>
          <a:xfrm>
            <a:off x="256075" y="81375"/>
            <a:ext cx="76602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000">
                <a:solidFill>
                  <a:schemeClr val="dk2"/>
                </a:solidFill>
                <a:highlight>
                  <a:srgbClr val="FCE5CD"/>
                </a:highlight>
                <a:latin typeface="Constantia"/>
                <a:ea typeface="Constantia"/>
                <a:cs typeface="Constantia"/>
                <a:sym typeface="Constantia"/>
              </a:rPr>
              <a:t>H </a:t>
            </a:r>
            <a:r>
              <a:rPr b="1" lang="el" sz="3000">
                <a:solidFill>
                  <a:schemeClr val="dk2"/>
                </a:solidFill>
                <a:highlight>
                  <a:srgbClr val="FCE5CD"/>
                </a:highlight>
                <a:latin typeface="Constantia"/>
                <a:ea typeface="Constantia"/>
                <a:cs typeface="Constantia"/>
                <a:sym typeface="Constantia"/>
              </a:rPr>
              <a:t>Ναυμαχία</a:t>
            </a:r>
            <a:r>
              <a:rPr b="1" lang="el" sz="3000">
                <a:solidFill>
                  <a:schemeClr val="dk2"/>
                </a:solidFill>
                <a:highlight>
                  <a:srgbClr val="FCE5CD"/>
                </a:highlight>
                <a:latin typeface="Constantia"/>
                <a:ea typeface="Constantia"/>
                <a:cs typeface="Constantia"/>
                <a:sym typeface="Constantia"/>
              </a:rPr>
              <a:t> στο Άκτιο</a:t>
            </a:r>
            <a:endParaRPr b="1" sz="3000">
              <a:solidFill>
                <a:schemeClr val="dk2"/>
              </a:solidFill>
              <a:highlight>
                <a:srgbClr val="FCE5CD"/>
              </a:highlight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043" y="998775"/>
            <a:ext cx="5021533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03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b="1" lang="el" sz="3018">
                <a:solidFill>
                  <a:srgbClr val="000000"/>
                </a:solidFill>
              </a:rPr>
              <a:t>Τα μέτρα για την ισχυροποίηση της κεντρικής εξουσίας</a:t>
            </a:r>
            <a:endParaRPr b="1" sz="3018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471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31"/>
              <a:buFont typeface="Arial"/>
              <a:buNone/>
            </a:pPr>
            <a:r>
              <a:rPr lang="el" sz="3662"/>
              <a:t>- Απέρριψε τον τίτλο του δικτάτορα.</a:t>
            </a:r>
            <a:endParaRPr sz="366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031"/>
              <a:buFont typeface="Arial"/>
              <a:buNone/>
            </a:pPr>
            <a:r>
              <a:rPr lang="el" sz="3662"/>
              <a:t>-Αποδέχθηκε όλα τα άλλα αξιώματα και τις εξουσίες που του προσφέρει η σύγκλητος και ο λαός (ύπατος, ανθύπατος, δήμαρχος, ιμπεράτορας, princeps= πρώτος πολίτης, pontifex maximus= μέγας αρχιερέας)</a:t>
            </a:r>
            <a:endParaRPr sz="366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031"/>
              <a:buFont typeface="Arial"/>
              <a:buNone/>
            </a:pPr>
            <a:r>
              <a:rPr lang="el" sz="3662"/>
              <a:t>-Θέσπισε το συμβούλιο του αυτοκράτορα, βοηθητικό στην άσκηση εξουσίας.</a:t>
            </a:r>
            <a:endParaRPr sz="366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031"/>
              <a:buFont typeface="Arial"/>
              <a:buNone/>
            </a:pPr>
            <a:r>
              <a:rPr lang="el" sz="3662"/>
              <a:t>- Ακολούθησε συμβιβαστική, μη αυταρχική τακτική στην κατανομή της εξου</a:t>
            </a:r>
            <a:r>
              <a:rPr lang="el" sz="3600"/>
              <a:t>σίας. 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-49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l" sz="3020"/>
              <a:t>Μέτρα του Οκταβιανού</a:t>
            </a:r>
            <a:endParaRPr b="1" sz="302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523150"/>
            <a:ext cx="5709900" cy="46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l" sz="2000"/>
              <a:t>● Διατηρεί την υψηλή εποπτεία της διοίκησης του κράτους, της εξωτερικής πολιτικής και των στρατιωτικών ζητημάτων 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l" sz="2000"/>
              <a:t>● Αναθέτει τη διαχείριση επιμέρους θεμάτων σε συγκλητικούς και ιππείς με βάση -την ηθική ακεραιότητα -την εκπλήρωση στρατιωτικής θητείας -την ύπαρξη μεγάλης περιουσίας 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l" sz="2000"/>
              <a:t>● Μοιράζεται τη διοίκηση των επαρχιών με τη σύγκλητο. Διορίζει τους στρατιωτικούς διοικητές των παραμεθόριων και των προβληματικών επαρχιών, ενώ η σύγκλητος διορίζει τους ανθύπατους που είχαν τη διοίκηση των υπολοίπων επαρχιών.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  <p:pic>
        <p:nvPicPr>
          <p:cNvPr descr="Statue of Caesar at the Vatican in Rome (provided by Getty Images)"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775" y="0"/>
            <a:ext cx="31752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3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l" sz="2920"/>
              <a:t>Μέτρα του Οκταβιανού</a:t>
            </a:r>
            <a:endParaRPr b="1" sz="292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127275" y="710000"/>
            <a:ext cx="4874700" cy="4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813"/>
              <a:buFont typeface="Arial"/>
              <a:buNone/>
            </a:pPr>
            <a:r>
              <a:rPr lang="el" sz="2150"/>
              <a:t> </a:t>
            </a:r>
            <a:r>
              <a:rPr lang="el" sz="8000"/>
              <a:t>●Δημιουργεί τάξη διοικητικών αξιωματούχων - υπαλλήλων που ασκούν την εκτελεστική εξουσία (αυτοκρατορική υπαλληλία) </a:t>
            </a:r>
            <a:endParaRPr sz="8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3"/>
              <a:buFont typeface="Arial"/>
              <a:buNone/>
            </a:pPr>
            <a:r>
              <a:rPr lang="el" sz="8000"/>
              <a:t>● Με σειρά μέτρων συμβάλλει στην αναγέννηση της γεωργίας και προσπαθεί να επαναφέρει τα παλαιά αυστηρά ήθη </a:t>
            </a:r>
            <a:endParaRPr sz="8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3"/>
              <a:buFont typeface="Arial"/>
              <a:buNone/>
            </a:pPr>
            <a:r>
              <a:rPr lang="el" sz="8000"/>
              <a:t>● Εξωραΐζει τη Ρώμη, κατασκευάζοντας μια σειρά από λαμπρά οικοδομήματα </a:t>
            </a:r>
            <a:endParaRPr sz="8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3"/>
              <a:buFont typeface="Arial"/>
              <a:buNone/>
            </a:pPr>
            <a:r>
              <a:rPr lang="el" sz="8000"/>
              <a:t>● Συγκεντρώνει σχεδόν όλες τις εξουσίες στο πρόσωπό του και όταν παριστάνει ότι θα παραιτηθεί, η σύγκλητος τον παρακαλεί να παραμείνει απονέμοντάς του τον τίτλο του Αυγούστου (σεβαστού) και αποδίδοντάς του θεϊκές ιδιότητες. </a:t>
            </a:r>
            <a:endParaRPr sz="8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0"/>
          </a:p>
        </p:txBody>
      </p:sp>
      <p:pic>
        <p:nvPicPr>
          <p:cNvPr descr="Marble bust of Augustus Caesar (provided by Getty Images)"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475" y="0"/>
            <a:ext cx="38945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112875"/>
            <a:ext cx="5433300" cy="9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l" sz="2920"/>
              <a:t>Το πολίτευμα και οι στρατιωτικές μεταρρυθμίσεις</a:t>
            </a:r>
            <a:endParaRPr b="1" sz="292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68675"/>
            <a:ext cx="5807100" cy="3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Καθιερώνεται μοναρχικό πολίτευμα με τη βαθμιαία συγκέντρωση όλων των εξουσιών στα χέρια του Οκταβιανού Αυγούστου (ηγεμονία= principatus από τον τίτλο του πρώτου πολίτη= princeps). Στήριγμα του νέου μονάρχη είναι ο στρατός. Τον κατανέμει στα πιο επικίνδυνα σύνορα (Ευφράτης, Δούναβης, Ρήνος κλπ), σε μόνιμες στρατιωτικές βάσεις, ενώ μέσα στη Ρώμη υπάρχουν μόνο εννέα στρατιωτικές μονάδες από 1000 στρατιώτες η καθεμία.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descr="Close-up of carved figure on Trajan's column (provided by Getty Images)"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500" y="0"/>
            <a:ext cx="326666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376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l" sz="3020"/>
              <a:t>Το </a:t>
            </a:r>
            <a:r>
              <a:rPr b="1" lang="el" sz="3020"/>
              <a:t>πολίτευμα</a:t>
            </a:r>
            <a:r>
              <a:rPr b="1" lang="el" sz="3020"/>
              <a:t> principatus</a:t>
            </a:r>
            <a:endParaRPr b="1" sz="3020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/>
              <a:t>Το πολίτευμα του principatus ήταν στην ουσία δυαρχία ανάμεσα σε δυο πολιτειακούς παράγοντες: τον πρώτο πολίτη και τη σύγκλητο. Η ασάφεια ως προς τις αρμοδιότητες του κάθε μέρους δημιουργούσε προστριβές. Προστριβές επίσης δημιουργούσε η μη θεσμοθετημένη διαδοχή. Η κληρονομική διαδοχή ήταν αντίθετη με τη δημοκρατική παράδοση της Ρώμης η οποία επέβαλε οι εξουσίες να δίνονται με την ψήφο του λαού. Αρχικά από σεβασμό στον αυτοκράτορα ο διάδοχός του οριζόνταν από τον ίδιο όσο ζούσε ή ήταν κάποιος από τους συγγενείς του, όταν πέθαινε. Η σύγκλητος έπρεπε όμως σε κάθε περίπτωση να επικυρώσει την εκλογή.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323474" y="0"/>
            <a:ext cx="64970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