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6" d="100"/>
          <a:sy n="106" d="100"/>
        </p:scale>
        <p:origin x="17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5CF2CBE4-E3AF-4FF9-8458-E2EA1AC12E02}"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7" name="6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a:t>Kλικ για επεξεργασία των στυλ του υποδείγματος</a:t>
            </a:r>
          </a:p>
          <a:p>
            <a:pPr lvl="1" eaLnBrk="1" latinLnBrk="0" hangingPunct="1"/>
            <a:r>
              <a:rPr lang="el-GR"/>
              <a:t>Δεύτερου επιπέδου</a:t>
            </a:r>
          </a:p>
          <a:p>
            <a:pPr lvl="2" eaLnBrk="1" latinLnBrk="0" hangingPunct="1"/>
            <a:r>
              <a:rPr lang="el-GR"/>
              <a:t>Τρίτου επιπέδου</a:t>
            </a:r>
          </a:p>
          <a:p>
            <a:pPr lvl="3" eaLnBrk="1" latinLnBrk="0" hangingPunct="1"/>
            <a:r>
              <a:rPr lang="el-GR"/>
              <a:t>Τέταρτου επιπέδου</a:t>
            </a:r>
          </a:p>
          <a:p>
            <a:pPr lvl="4" eaLnBrk="1" latinLnBrk="0" hangingPunct="1"/>
            <a:r>
              <a:rPr lang="el-GR"/>
              <a:t>Πέμπτου επιπέδου</a:t>
            </a:r>
            <a:endParaRPr kumimoji="0" lang="en-US"/>
          </a:p>
        </p:txBody>
      </p:sp>
      <p:sp>
        <p:nvSpPr>
          <p:cNvPr id="5" name="4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D9099EA-68DB-4B4E-A01E-4EF60617EB9F}" type="datetimeFigureOut">
              <a:rPr lang="el-GR" smtClean="0"/>
              <a:pPr/>
              <a:t>14/1/2025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5CF2CBE4-E3AF-4FF9-8458-E2EA1AC12E0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a:t>Kλικ για επεξεργασία των στυλ του υποδείγματος</a:t>
            </a:r>
          </a:p>
          <a:p>
            <a:pPr lvl="1" eaLnBrk="1" latinLnBrk="0" hangingPunct="1"/>
            <a:r>
              <a:rPr kumimoji="0" lang="el-GR"/>
              <a:t>Δεύτερου επιπέδου</a:t>
            </a:r>
          </a:p>
          <a:p>
            <a:pPr lvl="2" eaLnBrk="1" latinLnBrk="0" hangingPunct="1"/>
            <a:r>
              <a:rPr kumimoji="0" lang="el-GR"/>
              <a:t>Τρίτου επιπέδου</a:t>
            </a:r>
          </a:p>
          <a:p>
            <a:pPr lvl="3" eaLnBrk="1" latinLnBrk="0" hangingPunct="1"/>
            <a:r>
              <a:rPr kumimoji="0" lang="el-GR"/>
              <a:t>Τέταρτου επιπέδου</a:t>
            </a:r>
          </a:p>
          <a:p>
            <a:pPr lvl="4" eaLnBrk="1" latinLnBrk="0" hangingPunct="1"/>
            <a:r>
              <a:rPr kumimoji="0" lang="el-GR"/>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4D9099EA-68DB-4B4E-A01E-4EF60617EB9F}" type="datetimeFigureOut">
              <a:rPr lang="el-GR" smtClean="0"/>
              <a:pPr/>
              <a:t>14/1/2025</a:t>
            </a:fld>
            <a:endParaRPr lang="el-GR"/>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l-GR"/>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5CF2CBE4-E3AF-4FF9-8458-E2EA1AC12E02}" type="slidenum">
              <a:rPr lang="el-GR" smtClean="0"/>
              <a:pPr/>
              <a:t>‹#›</a:t>
            </a:fld>
            <a:endParaRPr lang="el-GR"/>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lstStyle/>
          <a:p>
            <a:r>
              <a:rPr lang="el-GR" dirty="0">
                <a:latin typeface="Comic Sans MS" pitchFamily="66" charset="0"/>
              </a:rPr>
              <a:t>ΠΕΡΣΙΚΟΙ ΠΟΛΕΜΟΙ</a:t>
            </a:r>
          </a:p>
        </p:txBody>
      </p:sp>
      <p:sp>
        <p:nvSpPr>
          <p:cNvPr id="3" name="2 - Υπότιτλος"/>
          <p:cNvSpPr>
            <a:spLocks noGrp="1"/>
          </p:cNvSpPr>
          <p:nvPr>
            <p:ph type="subTitle" idx="1"/>
          </p:nvPr>
        </p:nvSpPr>
        <p:spPr/>
        <p:txBody>
          <a:bodyPr/>
          <a:lstStyle/>
          <a:p>
            <a:r>
              <a:rPr lang="el-GR" dirty="0">
                <a:solidFill>
                  <a:schemeClr val="tx1"/>
                </a:solidFill>
              </a:rPr>
              <a:t>(490-479π.Χ.)</a:t>
            </a: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868478"/>
          </a:xfrm>
        </p:spPr>
        <p:txBody>
          <a:bodyPr>
            <a:normAutofit fontScale="90000"/>
          </a:bodyPr>
          <a:lstStyle/>
          <a:p>
            <a:pPr algn="l"/>
            <a:r>
              <a:rPr lang="el-GR" sz="2400" dirty="0">
                <a:latin typeface="Comic Sans MS" pitchFamily="66" charset="0"/>
              </a:rPr>
              <a:t>                             </a:t>
            </a:r>
            <a:r>
              <a:rPr lang="el-GR" sz="2700" dirty="0">
                <a:latin typeface="Comic Sans MS" pitchFamily="66" charset="0"/>
              </a:rPr>
              <a:t>Ναυμαχία Μυκάλης</a:t>
            </a:r>
            <a:br>
              <a:rPr lang="el-GR" sz="2700" dirty="0">
                <a:latin typeface="Comic Sans MS" pitchFamily="66" charset="0"/>
              </a:rPr>
            </a:br>
            <a:br>
              <a:rPr lang="el-GR" sz="2400" dirty="0">
                <a:latin typeface="Comic Sans MS" pitchFamily="66" charset="0"/>
              </a:rPr>
            </a:br>
            <a:r>
              <a:rPr lang="el-GR" sz="2200" dirty="0">
                <a:latin typeface="Comic Sans MS" pitchFamily="66" charset="0"/>
              </a:rPr>
              <a:t>Ανήμερα της μάχης των Πλαταιών έγινε η ναυμαχία της Μυκάλης, στην οποία ο αθηναίος στρατηγός Λεωτυχίδης κατέστρεψε τον περσικό στόλο, σφραγίζοντας την ολοκληρωτική νίκη των Ελλήνων.</a:t>
            </a:r>
            <a:br>
              <a:rPr lang="el-GR" sz="2200" dirty="0">
                <a:latin typeface="Comic Sans MS" pitchFamily="66" charset="0"/>
              </a:rPr>
            </a:br>
            <a:endParaRPr lang="el-GR" sz="2200" dirty="0">
              <a:latin typeface="Comic Sans MS" pitchFamily="66" charset="0"/>
            </a:endParaRPr>
          </a:p>
        </p:txBody>
      </p:sp>
      <p:pic>
        <p:nvPicPr>
          <p:cNvPr id="4" name="3 - Θέση περιεχομένου" descr="images (1).jpg"/>
          <p:cNvPicPr>
            <a:picLocks noGrp="1" noChangeAspect="1"/>
          </p:cNvPicPr>
          <p:nvPr>
            <p:ph idx="1"/>
          </p:nvPr>
        </p:nvPicPr>
        <p:blipFill>
          <a:blip r:embed="rId2"/>
          <a:stretch>
            <a:fillRect/>
          </a:stretch>
        </p:blipFill>
        <p:spPr>
          <a:xfrm>
            <a:off x="1285852" y="2214554"/>
            <a:ext cx="6572296" cy="4000528"/>
          </a:xfrm>
        </p:spPr>
      </p:pic>
    </p:spTree>
  </p:cSld>
  <p:clrMapOvr>
    <a:masterClrMapping/>
  </p:clrMapOvr>
  <p:transition>
    <p:cover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sz="2400" dirty="0">
                <a:latin typeface="Comic Sans MS" pitchFamily="66" charset="0"/>
              </a:rPr>
              <a:t>Οι περσικοί πόλεμοι είναι ένα έπος στην ελληνική ιστορία, το οποίο αξίζει να θυμόμαστε και να τιμάμε ανά τις γενιές καθώς ήταν αυτοί που διαμόρφωσαν την πρώτη </a:t>
            </a:r>
            <a:r>
              <a:rPr lang="el-GR" sz="2400">
                <a:latin typeface="Comic Sans MS" pitchFamily="66" charset="0"/>
              </a:rPr>
              <a:t>ελληνική συνείδηση.</a:t>
            </a:r>
            <a:endParaRPr lang="el-GR" sz="2400" dirty="0">
              <a:latin typeface="Comic Sans MS" pitchFamily="66" charset="0"/>
            </a:endParaRPr>
          </a:p>
        </p:txBody>
      </p:sp>
      <p:pic>
        <p:nvPicPr>
          <p:cNvPr id="5" name="4 - Θέση περιεχομένου" descr="αρχαιολογικά-μνημεία-αττικής-τύμβος-μαραθώνα-μαραθώνας-1651el.jpg"/>
          <p:cNvPicPr>
            <a:picLocks noGrp="1" noChangeAspect="1"/>
          </p:cNvPicPr>
          <p:nvPr>
            <p:ph sz="half" idx="1"/>
          </p:nvPr>
        </p:nvPicPr>
        <p:blipFill>
          <a:blip r:embed="rId2"/>
          <a:stretch>
            <a:fillRect/>
          </a:stretch>
        </p:blipFill>
        <p:spPr>
          <a:xfrm>
            <a:off x="457200" y="1643050"/>
            <a:ext cx="4038600" cy="4429156"/>
          </a:xfrm>
        </p:spPr>
      </p:pic>
      <p:pic>
        <p:nvPicPr>
          <p:cNvPr id="6" name="5 - Θέση περιεχομένου" descr="shutterstock_709809130.jpg"/>
          <p:cNvPicPr>
            <a:picLocks noGrp="1" noChangeAspect="1"/>
          </p:cNvPicPr>
          <p:nvPr>
            <p:ph sz="half" idx="2"/>
          </p:nvPr>
        </p:nvPicPr>
        <p:blipFill>
          <a:blip r:embed="rId3"/>
          <a:stretch>
            <a:fillRect/>
          </a:stretch>
        </p:blipFill>
        <p:spPr>
          <a:xfrm>
            <a:off x="4786314" y="1643050"/>
            <a:ext cx="4038600" cy="4429156"/>
          </a:xfrm>
        </p:spPr>
      </p:pic>
    </p:spTree>
  </p:cSld>
  <p:clrMapOvr>
    <a:masterClrMapping/>
  </p:clrMapOvr>
  <p:transition>
    <p:newsflash/>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p:txBody>
          <a:bodyPr>
            <a:normAutofit/>
          </a:bodyPr>
          <a:lstStyle/>
          <a:p>
            <a:r>
              <a:rPr lang="el-GR" sz="2400" dirty="0" err="1"/>
              <a:t>πΗΓεσ</a:t>
            </a:r>
            <a:r>
              <a:rPr lang="el-GR" sz="2400" dirty="0"/>
              <a:t>:</a:t>
            </a:r>
            <a:r>
              <a:rPr lang="en-US" sz="2400" dirty="0"/>
              <a:t>https://el.wikipedia.org/wiki/%</a:t>
            </a:r>
            <a:br>
              <a:rPr lang="el-GR" sz="2400" dirty="0"/>
            </a:br>
            <a:r>
              <a:rPr lang="en-US" sz="2400" dirty="0"/>
              <a:t>https://army.gr/istoriko-gegonos/i-machi-ton-thermopylon-480-p-ch/</a:t>
            </a:r>
            <a:br>
              <a:rPr lang="el-GR" sz="2400" dirty="0"/>
            </a:br>
            <a:br>
              <a:rPr lang="el-GR" sz="2400" dirty="0"/>
            </a:br>
            <a:endParaRPr lang="el-GR" sz="2400" dirty="0"/>
          </a:p>
        </p:txBody>
      </p:sp>
      <p:sp>
        <p:nvSpPr>
          <p:cNvPr id="3" name="2 - Υπότιτλος"/>
          <p:cNvSpPr>
            <a:spLocks noGrp="1"/>
          </p:cNvSpPr>
          <p:nvPr>
            <p:ph type="subTitle" idx="1"/>
          </p:nvPr>
        </p:nvSpPr>
        <p:spPr/>
        <p:txBody>
          <a:bodyPr/>
          <a:lstStyle/>
          <a:p>
            <a:r>
              <a:rPr lang="el-GR" dirty="0"/>
              <a:t>Ονόματα: Περικλής, Κατερίνα </a:t>
            </a:r>
            <a:r>
              <a:rPr lang="el-GR" dirty="0" err="1"/>
              <a:t>Μονέζη</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214818"/>
            <a:ext cx="7772400" cy="1554157"/>
          </a:xfrm>
        </p:spPr>
        <p:txBody>
          <a:bodyPr>
            <a:normAutofit/>
          </a:bodyPr>
          <a:lstStyle/>
          <a:p>
            <a:endParaRPr lang="el-GR" sz="2000" b="0" dirty="0">
              <a:latin typeface="Comic Sans MS" pitchFamily="66" charset="0"/>
            </a:endParaRPr>
          </a:p>
        </p:txBody>
      </p:sp>
      <p:sp>
        <p:nvSpPr>
          <p:cNvPr id="3" name="2 - Θέση κειμένου"/>
          <p:cNvSpPr>
            <a:spLocks noGrp="1"/>
          </p:cNvSpPr>
          <p:nvPr>
            <p:ph type="body" idx="1"/>
          </p:nvPr>
        </p:nvSpPr>
        <p:spPr>
          <a:xfrm>
            <a:off x="722313" y="1000108"/>
            <a:ext cx="7772400" cy="3143272"/>
          </a:xfrm>
        </p:spPr>
        <p:txBody>
          <a:bodyPr>
            <a:noAutofit/>
          </a:bodyPr>
          <a:lstStyle/>
          <a:p>
            <a:endParaRPr lang="el-GR" sz="1600" dirty="0">
              <a:solidFill>
                <a:schemeClr val="tx1"/>
              </a:solidFill>
            </a:endParaRPr>
          </a:p>
          <a:p>
            <a:endParaRPr lang="el-GR" sz="1600" dirty="0">
              <a:solidFill>
                <a:schemeClr val="tx1"/>
              </a:solidFill>
            </a:endParaRPr>
          </a:p>
          <a:p>
            <a:endParaRPr lang="el-GR" sz="1600" dirty="0">
              <a:solidFill>
                <a:schemeClr val="tx1"/>
              </a:solidFill>
            </a:endParaRPr>
          </a:p>
          <a:p>
            <a:endParaRPr lang="el-GR" sz="1400" dirty="0">
              <a:solidFill>
                <a:schemeClr val="tx1"/>
              </a:solidFill>
              <a:latin typeface="Comic Sans MS" pitchFamily="66" charset="0"/>
            </a:endParaRPr>
          </a:p>
          <a:p>
            <a:endParaRPr lang="el-GR" sz="1600" dirty="0">
              <a:solidFill>
                <a:schemeClr val="tx1"/>
              </a:solidFill>
              <a:latin typeface="Comic Sans MS" pitchFamily="66" charset="0"/>
            </a:endParaRPr>
          </a:p>
          <a:p>
            <a:r>
              <a:rPr lang="el-GR" sz="1600" dirty="0">
                <a:solidFill>
                  <a:schemeClr val="tx1"/>
                </a:solidFill>
                <a:latin typeface="Comic Sans MS" pitchFamily="66" charset="0"/>
              </a:rPr>
              <a:t>Ορισμός: Με τον όρο αυτόν εννοούμε τους πολέμους μεταξύ Ελλήνων και Περσών από το 490 μέχρι το 479 </a:t>
            </a:r>
            <a:r>
              <a:rPr lang="el-GR" sz="1600" dirty="0" err="1">
                <a:solidFill>
                  <a:schemeClr val="tx1"/>
                </a:solidFill>
                <a:latin typeface="Comic Sans MS" pitchFamily="66" charset="0"/>
              </a:rPr>
              <a:t>π.Χ.</a:t>
            </a:r>
            <a:endParaRPr lang="el-GR" sz="1600" dirty="0">
              <a:solidFill>
                <a:schemeClr val="tx1"/>
              </a:solidFill>
              <a:latin typeface="Comic Sans MS" pitchFamily="66" charset="0"/>
            </a:endParaRPr>
          </a:p>
          <a:p>
            <a:endParaRPr lang="el-GR" sz="1600" dirty="0">
              <a:solidFill>
                <a:schemeClr val="tx1"/>
              </a:solidFill>
            </a:endParaRPr>
          </a:p>
          <a:p>
            <a:r>
              <a:rPr lang="el-GR" sz="1600" dirty="0">
                <a:solidFill>
                  <a:schemeClr val="tx1"/>
                </a:solidFill>
                <a:latin typeface="Comic Sans MS" pitchFamily="66" charset="0"/>
              </a:rPr>
              <a:t>Αίτια: Η επεκτατική πολιτική των Περσών και οι βλέψεις τους για κυριαρχία στην Δύση</a:t>
            </a:r>
          </a:p>
          <a:p>
            <a:endParaRPr lang="el-GR" sz="1600" dirty="0">
              <a:solidFill>
                <a:schemeClr val="tx1"/>
              </a:solidFill>
            </a:endParaRPr>
          </a:p>
          <a:p>
            <a:endParaRPr lang="el-GR" sz="1600" dirty="0"/>
          </a:p>
          <a:p>
            <a:r>
              <a:rPr lang="el-GR" sz="1600" dirty="0">
                <a:solidFill>
                  <a:schemeClr val="tx1"/>
                </a:solidFill>
                <a:latin typeface="Comic Sans MS" pitchFamily="66" charset="0"/>
              </a:rPr>
              <a:t>Αφορμή: Αφορμή για τους Περσικούς πολέμους ήταν η εξέγερση των Ελλήνων της Ιωνίας (499-494 </a:t>
            </a:r>
            <a:r>
              <a:rPr lang="el-GR" sz="1600" dirty="0" err="1">
                <a:solidFill>
                  <a:schemeClr val="tx1"/>
                </a:solidFill>
                <a:latin typeface="Comic Sans MS" pitchFamily="66" charset="0"/>
              </a:rPr>
              <a:t>π.Χ.</a:t>
            </a:r>
            <a:r>
              <a:rPr lang="el-GR" sz="1600" dirty="0">
                <a:solidFill>
                  <a:schemeClr val="tx1"/>
                </a:solidFill>
                <a:latin typeface="Comic Sans MS" pitchFamily="66" charset="0"/>
              </a:rPr>
              <a:t>), στην οποία βοήθησαν και η Αθήνα και η Ερέτρια στέλνοντας στρατό για ενίσχυση των Ελλήνων</a:t>
            </a:r>
          </a:p>
          <a:p>
            <a:endParaRPr lang="el-GR" sz="1600" dirty="0"/>
          </a:p>
          <a:p>
            <a:endParaRPr lang="el-GR" sz="1600" dirty="0"/>
          </a:p>
        </p:txBody>
      </p:sp>
      <p:pic>
        <p:nvPicPr>
          <p:cNvPr id="5" name="4 - Εικόνα" descr="cebcceb1cf81ceb1ceb8cf89cebdceb1cf832.jpg"/>
          <p:cNvPicPr>
            <a:picLocks noChangeAspect="1"/>
          </p:cNvPicPr>
          <p:nvPr/>
        </p:nvPicPr>
        <p:blipFill>
          <a:blip r:embed="rId2"/>
          <a:stretch>
            <a:fillRect/>
          </a:stretch>
        </p:blipFill>
        <p:spPr>
          <a:xfrm>
            <a:off x="785786" y="5286388"/>
            <a:ext cx="7874000" cy="1235068"/>
          </a:xfrm>
          <a:prstGeom prst="rect">
            <a:avLst/>
          </a:prstGeom>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5" name="4 - Θέση εικόνας" descr="ionikirevolution.jpg"/>
          <p:cNvPicPr>
            <a:picLocks noGrp="1" noChangeAspect="1"/>
          </p:cNvPicPr>
          <p:nvPr>
            <p:ph type="pic" idx="1"/>
          </p:nvPr>
        </p:nvPicPr>
        <p:blipFill>
          <a:blip r:embed="rId2"/>
          <a:srcRect l="6978" r="6978"/>
          <a:stretch>
            <a:fillRect/>
          </a:stretch>
        </p:blipFill>
        <p:spPr>
          <a:xfrm>
            <a:off x="874812" y="802450"/>
            <a:ext cx="7197650" cy="5198302"/>
          </a:xfrm>
        </p:spPr>
      </p:pic>
      <p:sp>
        <p:nvSpPr>
          <p:cNvPr id="4" name="3 - Θέση κειμένου"/>
          <p:cNvSpPr>
            <a:spLocks noGrp="1"/>
          </p:cNvSpPr>
          <p:nvPr>
            <p:ph type="body" sz="half" idx="2"/>
          </p:nvPr>
        </p:nvSpPr>
        <p:spPr/>
        <p:txBody>
          <a:bodyPr/>
          <a:lstStyle/>
          <a:p>
            <a:endParaRPr lang="el-GR"/>
          </a:p>
        </p:txBody>
      </p:sp>
    </p:spTree>
  </p:cSld>
  <p:clrMapOvr>
    <a:masterClrMapping/>
  </p:clrMapOvr>
  <p:transition>
    <p:zoom dir="in"/>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br>
              <a:rPr lang="el-GR" sz="4000" b="0" dirty="0"/>
            </a:br>
            <a:br>
              <a:rPr lang="el-GR" sz="4000" b="0" dirty="0"/>
            </a:br>
            <a:br>
              <a:rPr lang="el-GR" sz="4000" b="0" dirty="0"/>
            </a:br>
            <a:br>
              <a:rPr lang="el-GR" sz="4000" b="0" dirty="0"/>
            </a:br>
            <a:br>
              <a:rPr lang="el-GR" b="0" dirty="0"/>
            </a:br>
            <a:br>
              <a:rPr lang="el-GR" b="0" dirty="0"/>
            </a:br>
            <a:r>
              <a:rPr lang="el-GR" sz="4000" b="0" dirty="0">
                <a:latin typeface="Comic Sans MS" pitchFamily="66" charset="0"/>
              </a:rPr>
              <a:t>1</a:t>
            </a:r>
            <a:r>
              <a:rPr lang="el-GR" sz="4000" b="0" baseline="30000" dirty="0">
                <a:latin typeface="Comic Sans MS" pitchFamily="66" charset="0"/>
              </a:rPr>
              <a:t>η</a:t>
            </a:r>
            <a:r>
              <a:rPr lang="el-GR" sz="4000" b="0" dirty="0">
                <a:latin typeface="Comic Sans MS" pitchFamily="66" charset="0"/>
              </a:rPr>
              <a:t> Εκστρατεία</a:t>
            </a:r>
          </a:p>
        </p:txBody>
      </p:sp>
      <p:sp>
        <p:nvSpPr>
          <p:cNvPr id="4" name="3 - Θέση κειμένου"/>
          <p:cNvSpPr>
            <a:spLocks noGrp="1"/>
          </p:cNvSpPr>
          <p:nvPr>
            <p:ph type="body" idx="2"/>
          </p:nvPr>
        </p:nvSpPr>
        <p:spPr>
          <a:xfrm>
            <a:off x="457200" y="2143116"/>
            <a:ext cx="3008313" cy="3983047"/>
          </a:xfrm>
        </p:spPr>
        <p:txBody>
          <a:bodyPr>
            <a:normAutofit/>
          </a:bodyPr>
          <a:lstStyle/>
          <a:p>
            <a:r>
              <a:rPr lang="el-GR" sz="2400" dirty="0">
                <a:latin typeface="Comic Sans MS" pitchFamily="66" charset="0"/>
              </a:rPr>
              <a:t>Οι Πέρσες  αρχικά κινήθηκαν εναντίον της Θράκης  και της Μακεδονίας. Ωστόσο ο στόλος τους καταστράφηκε στο Άθως το 492 </a:t>
            </a:r>
            <a:r>
              <a:rPr lang="el-GR" sz="2400" dirty="0" err="1">
                <a:latin typeface="Comic Sans MS" pitchFamily="66" charset="0"/>
              </a:rPr>
              <a:t>π.Χ.</a:t>
            </a:r>
            <a:r>
              <a:rPr lang="el-GR" sz="2400" dirty="0">
                <a:latin typeface="Comic Sans MS" pitchFamily="66" charset="0"/>
              </a:rPr>
              <a:t> και έτσι η πρώτη εκστρατεία απέτυχε.</a:t>
            </a:r>
          </a:p>
        </p:txBody>
      </p:sp>
      <p:pic>
        <p:nvPicPr>
          <p:cNvPr id="5" name="4 - Θέση περιεχομένου" descr="ΧΑΡΤΗΣ-ΑΓΙΟΝ-ΟΡΟΣ.jpg"/>
          <p:cNvPicPr>
            <a:picLocks noGrp="1" noChangeAspect="1"/>
          </p:cNvPicPr>
          <p:nvPr>
            <p:ph sz="half" idx="1"/>
          </p:nvPr>
        </p:nvPicPr>
        <p:blipFill>
          <a:blip r:embed="rId2"/>
          <a:stretch>
            <a:fillRect/>
          </a:stretch>
        </p:blipFill>
        <p:spPr>
          <a:xfrm>
            <a:off x="3575050" y="551249"/>
            <a:ext cx="5111750" cy="5449519"/>
          </a:xfrm>
        </p:spPr>
      </p:pic>
    </p:spTree>
  </p:cSld>
  <p:clrMapOvr>
    <a:masterClrMapping/>
  </p:clrMapOvr>
  <p:transition>
    <p:wheel spokes="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2000" dirty="0">
                <a:latin typeface="Comic Sans MS" pitchFamily="66" charset="0"/>
              </a:rPr>
              <a:t>Η επόμενη προσπάθεια  τους κατά της Αθήνας και της Ερέτριας με  αρχηγούς τον Δάτη και τον Αρταφέρνη πέτυχε, φτάνοντας τελικά στον Μαραθώνα. Εκεί πραγματοποιήθηκε η μάχη του Μαραθώνα το 490 </a:t>
            </a:r>
            <a:r>
              <a:rPr lang="el-GR" sz="2000" dirty="0" err="1">
                <a:latin typeface="Comic Sans MS" pitchFamily="66" charset="0"/>
              </a:rPr>
              <a:t>π.Χ.</a:t>
            </a:r>
            <a:r>
              <a:rPr lang="el-GR" sz="2000" dirty="0">
                <a:latin typeface="Comic Sans MS" pitchFamily="66" charset="0"/>
              </a:rPr>
              <a:t> στην οποία οι Αθηναίοι με την βοήθεια Πλαταιών νίκησαν τους Πέρσες. Σημαντικός ήταν ο ρόλος του Μιλτιάδη.</a:t>
            </a:r>
          </a:p>
        </p:txBody>
      </p:sp>
      <p:pic>
        <p:nvPicPr>
          <p:cNvPr id="5" name="4 - Θέση περιεχομένου" descr="images.jpg"/>
          <p:cNvPicPr>
            <a:picLocks noGrp="1" noChangeAspect="1"/>
          </p:cNvPicPr>
          <p:nvPr>
            <p:ph sz="half" idx="1"/>
          </p:nvPr>
        </p:nvPicPr>
        <p:blipFill>
          <a:blip r:embed="rId2"/>
          <a:stretch>
            <a:fillRect/>
          </a:stretch>
        </p:blipFill>
        <p:spPr>
          <a:xfrm>
            <a:off x="642910" y="2000240"/>
            <a:ext cx="3714776" cy="3643338"/>
          </a:xfrm>
        </p:spPr>
      </p:pic>
      <p:pic>
        <p:nvPicPr>
          <p:cNvPr id="8" name="7 - Θέση περιεχομένου" descr="Battle_of_Marathon-1.gif"/>
          <p:cNvPicPr>
            <a:picLocks noGrp="1" noChangeAspect="1"/>
          </p:cNvPicPr>
          <p:nvPr>
            <p:ph sz="half" idx="2"/>
          </p:nvPr>
        </p:nvPicPr>
        <p:blipFill>
          <a:blip r:embed="rId3"/>
          <a:stretch>
            <a:fillRect/>
          </a:stretch>
        </p:blipFill>
        <p:spPr>
          <a:xfrm>
            <a:off x="4648200" y="2000240"/>
            <a:ext cx="4038600" cy="3643338"/>
          </a:xfrm>
        </p:spPr>
      </p:pic>
    </p:spTree>
  </p:cSld>
  <p:clrMapOvr>
    <a:masterClrMapping/>
  </p:clrMapOvr>
  <p:transition>
    <p:dissolv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725602"/>
          </a:xfrm>
        </p:spPr>
        <p:txBody>
          <a:bodyPr>
            <a:normAutofit fontScale="90000"/>
          </a:bodyPr>
          <a:lstStyle/>
          <a:p>
            <a:r>
              <a:rPr lang="el-GR" sz="2400" dirty="0">
                <a:latin typeface="Comic Sans MS" pitchFamily="66" charset="0"/>
              </a:rPr>
              <a:t>Το 481 </a:t>
            </a:r>
            <a:r>
              <a:rPr lang="el-GR" sz="2400" dirty="0" err="1">
                <a:latin typeface="Comic Sans MS" pitchFamily="66" charset="0"/>
              </a:rPr>
              <a:t>π.Χ.</a:t>
            </a:r>
            <a:r>
              <a:rPr lang="el-GR" sz="2400" dirty="0">
                <a:latin typeface="Comic Sans MS" pitchFamily="66" charset="0"/>
              </a:rPr>
              <a:t> οι ελληνικές πόλεις κράτη βλέποντας τον κίνδυνο της δεύτερης εκστρατείας του Ξέρξη, η οποία αφορούσε την κατάκτηση όλης της Ελλάδας,  στο συνέδριο της Κορίνθου αποφάσισαν να αμυνθούν  μαζί κατά των Περσών.</a:t>
            </a:r>
          </a:p>
        </p:txBody>
      </p:sp>
      <p:pic>
        <p:nvPicPr>
          <p:cNvPr id="4" name="3 - Θέση περιεχομένου" descr="images.png"/>
          <p:cNvPicPr>
            <a:picLocks noGrp="1" noChangeAspect="1"/>
          </p:cNvPicPr>
          <p:nvPr>
            <p:ph idx="1"/>
          </p:nvPr>
        </p:nvPicPr>
        <p:blipFill>
          <a:blip r:embed="rId2"/>
          <a:stretch>
            <a:fillRect/>
          </a:stretch>
        </p:blipFill>
        <p:spPr>
          <a:xfrm>
            <a:off x="1357290" y="2143116"/>
            <a:ext cx="6572296" cy="4143404"/>
          </a:xfrm>
        </p:spPr>
      </p:pic>
    </p:spTree>
  </p:cSld>
  <p:clrMapOvr>
    <a:masterClrMapping/>
  </p:clrMapOvr>
  <p:transition>
    <p:strips/>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0" dirty="0">
                <a:latin typeface="Comic Sans MS" pitchFamily="66" charset="0"/>
              </a:rPr>
              <a:t>Μάχη των Θερμοπυλών</a:t>
            </a:r>
          </a:p>
        </p:txBody>
      </p:sp>
      <p:sp>
        <p:nvSpPr>
          <p:cNvPr id="4" name="3 - Θέση κειμένου"/>
          <p:cNvSpPr>
            <a:spLocks noGrp="1"/>
          </p:cNvSpPr>
          <p:nvPr>
            <p:ph type="body" idx="2"/>
          </p:nvPr>
        </p:nvSpPr>
        <p:spPr/>
        <p:txBody>
          <a:bodyPr>
            <a:noAutofit/>
          </a:bodyPr>
          <a:lstStyle/>
          <a:p>
            <a:r>
              <a:rPr lang="el-GR" sz="1600" dirty="0">
                <a:latin typeface="Comic Sans MS" pitchFamily="66" charset="0"/>
              </a:rPr>
              <a:t>Το 480 </a:t>
            </a:r>
            <a:r>
              <a:rPr lang="el-GR" sz="1600" dirty="0" err="1">
                <a:latin typeface="Comic Sans MS" pitchFamily="66" charset="0"/>
              </a:rPr>
              <a:t>π.Χ.</a:t>
            </a:r>
            <a:r>
              <a:rPr lang="el-GR" sz="1600" dirty="0">
                <a:latin typeface="Comic Sans MS" pitchFamily="66" charset="0"/>
              </a:rPr>
              <a:t>  οι Πέρσες λεηλατώντας  κάθε πόλη που αντιστέκονταν κατευθύνθηκαν  στις Θερμοπύλες. Εκεί τους περίμεναν στρατιώτες από την Σπάρτη , την Κόρινθο, την Αρκαδία , τις Μυκήνες κ.α. Παρόλη την επιτυχία των ελληνικών πόλεων κρατών τις πρώτες μέρες η προδοσία ενός Έλληνα, του Εφιάλτη ήταν αρκετή για να νικήσουν τελικά οι Πέρσες, νίκη που θα σφραγιστεί από την υποχώρηση των ελληνικών πλοίων στο Αρτεμίσιο που είχαν σταλθεί για άμυνα κατά των περσικών. Σ΄ αυτήν την μάχη μένουν γνωστοί κυρίως ο Λεωνίδας και οι 300 Σπαρτιάτες.</a:t>
            </a:r>
          </a:p>
        </p:txBody>
      </p:sp>
      <p:pic>
        <p:nvPicPr>
          <p:cNvPr id="5" name="4 - Θέση περιεχομένου" descr="Thermopylae1.gif"/>
          <p:cNvPicPr>
            <a:picLocks noGrp="1" noChangeAspect="1"/>
          </p:cNvPicPr>
          <p:nvPr>
            <p:ph sz="half" idx="1"/>
          </p:nvPr>
        </p:nvPicPr>
        <p:blipFill>
          <a:blip r:embed="rId2"/>
          <a:stretch>
            <a:fillRect/>
          </a:stretch>
        </p:blipFill>
        <p:spPr>
          <a:xfrm>
            <a:off x="3575050" y="1357298"/>
            <a:ext cx="5111750" cy="4071966"/>
          </a:xfrm>
        </p:spPr>
      </p:pic>
    </p:spTree>
  </p:cSld>
  <p:clrMapOvr>
    <a:masterClrMapping/>
  </p:clrMapOvr>
  <p:transition>
    <p:randomBa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0" dirty="0">
                <a:latin typeface="Comic Sans MS" pitchFamily="66" charset="0"/>
              </a:rPr>
              <a:t>Ναυμαχία της Σαλαμίνας</a:t>
            </a:r>
          </a:p>
        </p:txBody>
      </p:sp>
      <p:sp>
        <p:nvSpPr>
          <p:cNvPr id="4" name="3 - Θέση κειμένου"/>
          <p:cNvSpPr>
            <a:spLocks noGrp="1"/>
          </p:cNvSpPr>
          <p:nvPr>
            <p:ph type="body" idx="2"/>
          </p:nvPr>
        </p:nvSpPr>
        <p:spPr/>
        <p:txBody>
          <a:bodyPr>
            <a:noAutofit/>
          </a:bodyPr>
          <a:lstStyle/>
          <a:p>
            <a:r>
              <a:rPr lang="el-GR" sz="1600" dirty="0">
                <a:latin typeface="Comic Sans MS" pitchFamily="66" charset="0"/>
              </a:rPr>
              <a:t>Το φθινόπωρο του ίδιου έτους οι Πέρσες θέλοντας να κατακτήσουν την υπόλοιπη Ελλάδα κατευθύνθηκαν νότια. Καταστρέφοντας την Αθήνα ξεγελάστηκαν από ένα τέχνασμα του Αθηναίου στρατηγού Θεμιστοκλή  στέλνοντας τον στόλο τους στην Σαλαμίνα, που ήταν αγκυροβολημένος  ο ελληνικός. Η μάχη που ακολούθησε έδειξε την εμπειρία των ελληνικών πληρωμάτων, τα οποία  υπερνίκησαν τον περσικό στόλο. Η ήττα αυτή ανάγκασε τον Ξέρξη να αποχωρήσει από την Ελλάδα αφήνοντας τον γαμπρό του Μαρδόνιο να συνεχίσει τον πόλεμο.</a:t>
            </a:r>
          </a:p>
        </p:txBody>
      </p:sp>
      <p:pic>
        <p:nvPicPr>
          <p:cNvPr id="5" name="4 - Θέση περιεχομένου" descr="366px-Battle_of_Salamis_el.png"/>
          <p:cNvPicPr>
            <a:picLocks noGrp="1" noChangeAspect="1"/>
          </p:cNvPicPr>
          <p:nvPr>
            <p:ph sz="half" idx="1"/>
          </p:nvPr>
        </p:nvPicPr>
        <p:blipFill>
          <a:blip r:embed="rId2"/>
          <a:stretch>
            <a:fillRect/>
          </a:stretch>
        </p:blipFill>
        <p:spPr>
          <a:xfrm>
            <a:off x="4000496" y="642918"/>
            <a:ext cx="4572032" cy="5929354"/>
          </a:xfrm>
        </p:spPr>
      </p:pic>
    </p:spTree>
  </p:cSld>
  <p:clrMapOvr>
    <a:masterClrMapping/>
  </p:clrMapOvr>
  <p:transition>
    <p:wheel spokes="2"/>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0" dirty="0"/>
              <a:t>Μάχη Πλαταιών </a:t>
            </a:r>
          </a:p>
        </p:txBody>
      </p:sp>
      <p:sp>
        <p:nvSpPr>
          <p:cNvPr id="4" name="3 - Θέση κειμένου"/>
          <p:cNvSpPr>
            <a:spLocks noGrp="1"/>
          </p:cNvSpPr>
          <p:nvPr>
            <p:ph type="body" idx="2"/>
          </p:nvPr>
        </p:nvSpPr>
        <p:spPr/>
        <p:txBody>
          <a:bodyPr>
            <a:normAutofit/>
          </a:bodyPr>
          <a:lstStyle/>
          <a:p>
            <a:r>
              <a:rPr lang="el-GR" sz="1800" dirty="0">
                <a:latin typeface="Comic Sans MS" pitchFamily="66" charset="0"/>
              </a:rPr>
              <a:t>Το 479 </a:t>
            </a:r>
            <a:r>
              <a:rPr lang="el-GR" sz="1800" dirty="0" err="1">
                <a:latin typeface="Comic Sans MS" pitchFamily="66" charset="0"/>
              </a:rPr>
              <a:t>π.Χ</a:t>
            </a:r>
            <a:r>
              <a:rPr lang="el-GR" sz="1800" dirty="0">
                <a:latin typeface="Comic Sans MS" pitchFamily="66" charset="0"/>
              </a:rPr>
              <a:t>, οι Έλληνες με αρχηγό τον Παυσανία τον Σπαρτιάτη συγκέντρωσαν μεγάλο στρατό και συγκρούστηκαν με τους Πέρσες στις Πλαταιές. Αν και ήταν αριθμητικά λιγότεροι, οι Έλληνες επιτέθηκαν και κατέστρεψαν τον περσικό στρατό. Ο Μαρδόνιος έπεσε στη μάχη. Η νίκη αυτή θα σημάνει και την αρχή του τέλους των περσικών πολέμων.</a:t>
            </a:r>
          </a:p>
        </p:txBody>
      </p:sp>
      <p:pic>
        <p:nvPicPr>
          <p:cNvPr id="5" name="4 - Θέση περιεχομένου" descr="plataies.jpg"/>
          <p:cNvPicPr>
            <a:picLocks noGrp="1" noChangeAspect="1"/>
          </p:cNvPicPr>
          <p:nvPr>
            <p:ph sz="half" idx="1"/>
          </p:nvPr>
        </p:nvPicPr>
        <p:blipFill>
          <a:blip r:embed="rId2"/>
          <a:stretch>
            <a:fillRect/>
          </a:stretch>
        </p:blipFill>
        <p:spPr>
          <a:xfrm>
            <a:off x="3428992" y="1000108"/>
            <a:ext cx="5254626" cy="4500594"/>
          </a:xfrm>
        </p:spPr>
      </p:pic>
    </p:spTree>
  </p:cSld>
  <p:clrMapOvr>
    <a:masterClrMapping/>
  </p:clrMapOvr>
  <p:transition>
    <p:blinds dir="vert"/>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Αποκορύφωμα">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144</TotalTime>
  <Words>557</Words>
  <Application>Microsoft Office PowerPoint</Application>
  <PresentationFormat>Προβολή στην οθόνη (4:3)</PresentationFormat>
  <Paragraphs>27</Paragraphs>
  <Slides>12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12</vt:i4>
      </vt:variant>
    </vt:vector>
  </HeadingPairs>
  <TitlesOfParts>
    <vt:vector size="21" baseType="lpstr">
      <vt:lpstr>Arial</vt:lpstr>
      <vt:lpstr>Book Antiqua</vt:lpstr>
      <vt:lpstr>Comic Sans MS</vt:lpstr>
      <vt:lpstr>Lucida Sans</vt:lpstr>
      <vt:lpstr>Times New Roman</vt:lpstr>
      <vt:lpstr>Wingdings</vt:lpstr>
      <vt:lpstr>Wingdings 2</vt:lpstr>
      <vt:lpstr>Wingdings 3</vt:lpstr>
      <vt:lpstr>Αποκορύφωμα</vt:lpstr>
      <vt:lpstr>ΠΕΡΣΙΚΟΙ ΠΟΛΕΜΟΙ</vt:lpstr>
      <vt:lpstr>Παρουσίαση του PowerPoint</vt:lpstr>
      <vt:lpstr>Παρουσίαση του PowerPoint</vt:lpstr>
      <vt:lpstr>      1η Εκστρατεία</vt:lpstr>
      <vt:lpstr>Η επόμενη προσπάθεια  τους κατά της Αθήνας και της Ερέτριας με  αρχηγούς τον Δάτη και τον Αρταφέρνη πέτυχε, φτάνοντας τελικά στον Μαραθώνα. Εκεί πραγματοποιήθηκε η μάχη του Μαραθώνα το 490 π.Χ. στην οποία οι Αθηναίοι με την βοήθεια Πλαταιών νίκησαν τους Πέρσες. Σημαντικός ήταν ο ρόλος του Μιλτιάδη.</vt:lpstr>
      <vt:lpstr>Το 481 π.Χ. οι ελληνικές πόλεις κράτη βλέποντας τον κίνδυνο της δεύτερης εκστρατείας του Ξέρξη, η οποία αφορούσε την κατάκτηση όλης της Ελλάδας,  στο συνέδριο της Κορίνθου αποφάσισαν να αμυνθούν  μαζί κατά των Περσών.</vt:lpstr>
      <vt:lpstr>Μάχη των Θερμοπυλών</vt:lpstr>
      <vt:lpstr>Ναυμαχία της Σαλαμίνας</vt:lpstr>
      <vt:lpstr>Μάχη Πλαταιών </vt:lpstr>
      <vt:lpstr>                             Ναυμαχία Μυκάλης  Ανήμερα της μάχης των Πλαταιών έγινε η ναυμαχία της Μυκάλης, στην οποία ο αθηναίος στρατηγός Λεωτυχίδης κατέστρεψε τον περσικό στόλο, σφραγίζοντας την ολοκληρωτική νίκη των Ελλήνων. </vt:lpstr>
      <vt:lpstr>Οι περσικοί πόλεμοι είναι ένα έπος στην ελληνική ιστορία, το οποίο αξίζει να θυμόμαστε και να τιμάμε ανά τις γενιές καθώς ήταν αυτοί που διαμόρφωσαν την πρώτη ελληνική συνείδηση.</vt:lpstr>
      <vt:lpstr>πΗΓεσ:https://el.wikipedia.org/wiki/% https://army.gr/istoriko-gegonos/i-machi-ton-thermopylon-480-p-ch/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ΠΕΡΣΙΚΟΙ ΠΟΛΕΜΟΙ</dc:title>
  <dc:creator>USER</dc:creator>
  <cp:lastModifiedBy>ΜΑΡΙΑ ΚΑΛΛΙΤΣΗ</cp:lastModifiedBy>
  <cp:revision>16</cp:revision>
  <dcterms:created xsi:type="dcterms:W3CDTF">2025-01-13T15:05:34Z</dcterms:created>
  <dcterms:modified xsi:type="dcterms:W3CDTF">2025-01-14T14:15:07Z</dcterms:modified>
</cp:coreProperties>
</file>