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663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50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9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55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2670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868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1629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957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62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63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104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46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78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405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434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729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11849-9499-4BAF-B475-A0581165F033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09D1C1-E5E7-4C03-BEC6-D73D5D2EA0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218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44E9B3-1C63-C311-6B39-8E15E61B6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r>
              <a:rPr lang="el-GR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ΡΟΜΑΝΤΙΣΜΟΣ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0E24321-3695-04A4-09DB-C551A10D3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Εμφανίστηκε στα τέλη του 18</a:t>
            </a:r>
            <a:r>
              <a:rPr lang="el-GR" baseline="30000" dirty="0"/>
              <a:t>ου</a:t>
            </a:r>
            <a:r>
              <a:rPr lang="el-GR" dirty="0"/>
              <a:t> αιώνα (Γερμανία)</a:t>
            </a:r>
          </a:p>
          <a:p>
            <a:r>
              <a:rPr lang="el-GR" dirty="0"/>
              <a:t> κι επικράτησε στο </a:t>
            </a:r>
            <a:r>
              <a:rPr lang="el-GR" dirty="0" err="1"/>
              <a:t>α΄μισό</a:t>
            </a:r>
            <a:r>
              <a:rPr lang="el-GR" dirty="0"/>
              <a:t> του 19</a:t>
            </a:r>
            <a:r>
              <a:rPr lang="el-GR" baseline="30000" dirty="0"/>
              <a:t>ου</a:t>
            </a:r>
            <a:r>
              <a:rPr lang="el-GR" dirty="0"/>
              <a:t> αιώνα (Γαλλία, </a:t>
            </a:r>
            <a:r>
              <a:rPr lang="el-GR" dirty="0" err="1"/>
              <a:t>Μ.Βρετανία</a:t>
            </a:r>
            <a:r>
              <a:rPr lang="el-GR" dirty="0"/>
              <a:t>).</a:t>
            </a:r>
          </a:p>
          <a:p>
            <a:r>
              <a:rPr lang="el-GR" dirty="0"/>
              <a:t>Συνδέεται με τις φιλελεύθερες ιδέες που επικρατούσαν στην Ευρώπη ενάντια στην απολυταρχία.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090DCD-36D7-3889-700E-4098183C1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8" y="469996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3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106EE8-F6DA-7F3A-011E-43B0C051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ΧΑΡΑΚΤΗΡΙΣΤΙΚΑ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E84D8A-77EB-B389-B096-A5E402848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Αντίθεση προς τον Κλασικισμό και τον Διαφωτισμό.</a:t>
            </a:r>
          </a:p>
          <a:p>
            <a:r>
              <a:rPr lang="el-GR" dirty="0"/>
              <a:t>Απομάκρυνση από τον ορθό Λόγο. </a:t>
            </a:r>
          </a:p>
          <a:p>
            <a:r>
              <a:rPr lang="el-GR" dirty="0"/>
              <a:t>Στροφή προς τον λαϊκό πολιτισμό (θρύλοι, παραδόσεις, παραμύθια, δημοτικά τραγούδια).</a:t>
            </a:r>
          </a:p>
          <a:p>
            <a:r>
              <a:rPr lang="el-GR" dirty="0"/>
              <a:t>Προβολή της αγωνιστικότητας του ανθρώπου.</a:t>
            </a:r>
          </a:p>
          <a:p>
            <a:r>
              <a:rPr lang="el-GR" dirty="0"/>
              <a:t>Πάθος για ελευθερία και ανεξαρτησία.</a:t>
            </a:r>
          </a:p>
        </p:txBody>
      </p:sp>
    </p:spTree>
    <p:extLst>
      <p:ext uri="{BB962C8B-B14F-4D97-AF65-F5344CB8AC3E}">
        <p14:creationId xmlns:p14="http://schemas.microsoft.com/office/powerpoint/2010/main" val="20293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5BDFA0-767D-2A17-70F4-F9467E71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Συναισθηματισμός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9F86D0-B4F1-F7F0-3931-FC4602B38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4711" y="1810865"/>
            <a:ext cx="4313864" cy="3777622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/>
              <a:t>Παντοδυναμία της φαντασίας.</a:t>
            </a:r>
          </a:p>
          <a:p>
            <a:r>
              <a:rPr lang="el-GR" dirty="0"/>
              <a:t>Ροπή προς το παράδοξο, υπερφυσικό, ονειρικό,</a:t>
            </a:r>
            <a:r>
              <a:rPr lang="en-US" dirty="0"/>
              <a:t> </a:t>
            </a:r>
            <a:r>
              <a:rPr lang="el-GR" dirty="0"/>
              <a:t>μεταφυσικό στοιχείο</a:t>
            </a:r>
          </a:p>
          <a:p>
            <a:r>
              <a:rPr lang="el-GR" dirty="0"/>
              <a:t>Εξωτερίκευση του συναισθήματος&gt; έντονος λυρισμός.</a:t>
            </a:r>
          </a:p>
          <a:p>
            <a:r>
              <a:rPr lang="el-GR" dirty="0"/>
              <a:t>Ατομικισμός, αποθέωση του «εγώ».</a:t>
            </a:r>
          </a:p>
          <a:p>
            <a:r>
              <a:rPr lang="el-GR" dirty="0"/>
              <a:t>Ενότητα φύσης και ανθρώπου ως ένα οργανικό σύνολο&gt;Η εσωτερική διάθεση συνδέεται με το φυσικό περιβάλλον.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0556399-E431-2801-AA27-7BF218D37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3668726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/>
              <a:t>Ο ποιητής χαρακτηρίζεται προφήτης που δημιουργεί με οδηγό τη φαντασία, την έμπνευση και την καλλιτεχνική του ιδιοφυία </a:t>
            </a:r>
            <a:r>
              <a:rPr lang="el-GR" dirty="0" err="1"/>
              <a:t>αποκαλύπτ</a:t>
            </a:r>
            <a:r>
              <a:rPr lang="en-US" dirty="0"/>
              <a:t>o</a:t>
            </a:r>
            <a:r>
              <a:rPr lang="el-GR" dirty="0"/>
              <a:t>ντας τα μυστικά της πλάσης. </a:t>
            </a:r>
          </a:p>
          <a:p>
            <a:pPr algn="just"/>
            <a:r>
              <a:rPr lang="el-GR" dirty="0"/>
              <a:t>Ο ποιητής καθίσταται οραματιστής που μέσω της φαντασίας του συλλαμβάνει τη φύση των πραγμάτων.</a:t>
            </a:r>
          </a:p>
        </p:txBody>
      </p:sp>
    </p:spTree>
    <p:extLst>
      <p:ext uri="{BB962C8B-B14F-4D97-AF65-F5344CB8AC3E}">
        <p14:creationId xmlns:p14="http://schemas.microsoft.com/office/powerpoint/2010/main" val="271984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02E413-EA1E-24BC-B015-6C48D6E7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Θέματα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47A45D-42DC-C83E-160A-2E4BB0BD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Έρωτας, ανολοκλήρωτοι έρωτες, η άρρωστη αγαπημένη, η νεκρή αγαπημένη.</a:t>
            </a:r>
          </a:p>
          <a:p>
            <a:r>
              <a:rPr lang="el-GR" dirty="0"/>
              <a:t>Θάνατος, ηρωικός  θάνατος, τάφοι, νεκροταφεία.</a:t>
            </a:r>
          </a:p>
          <a:p>
            <a:r>
              <a:rPr lang="el-GR" dirty="0"/>
              <a:t>Θρήνοι, δάκρυα.</a:t>
            </a:r>
          </a:p>
          <a:p>
            <a:r>
              <a:rPr lang="el-GR" dirty="0"/>
              <a:t>Περιπλάνηση&gt;οδοιπόροι, πειρατές, ταξιδευτές.</a:t>
            </a:r>
          </a:p>
          <a:p>
            <a:r>
              <a:rPr lang="el-GR" dirty="0"/>
              <a:t>Ηρωισμός, παντοδυναμία του ήρωα, αγωνιστές της ελευθερίας.</a:t>
            </a:r>
          </a:p>
          <a:p>
            <a:r>
              <a:rPr lang="el-GR" dirty="0"/>
              <a:t>Μυθολογικά στοιχεία.</a:t>
            </a:r>
          </a:p>
          <a:p>
            <a:r>
              <a:rPr lang="el-GR" dirty="0"/>
              <a:t>Μεσαιωνική και νεότερη ιστορία.</a:t>
            </a:r>
          </a:p>
          <a:p>
            <a:r>
              <a:rPr lang="el-GR" dirty="0"/>
              <a:t>Απίθανες περιπέτειες &gt; αχαλίνωτη φαντασία.</a:t>
            </a:r>
          </a:p>
          <a:p>
            <a:r>
              <a:rPr lang="el-GR" dirty="0"/>
              <a:t>Βρικόλακες, φαντάσματα, οπτασίες, οράματα.</a:t>
            </a:r>
          </a:p>
        </p:txBody>
      </p:sp>
    </p:spTree>
    <p:extLst>
      <p:ext uri="{BB962C8B-B14F-4D97-AF65-F5344CB8AC3E}">
        <p14:creationId xmlns:p14="http://schemas.microsoft.com/office/powerpoint/2010/main" val="223453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352EEA-E991-DB39-A65E-F7285496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ΡΟΜΑΝΤΙΚΗ ΕΚΦΡΑΣΗ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02C919-1F75-39DB-651D-84717C818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Χειμαρρώδης λόγος.</a:t>
            </a:r>
          </a:p>
          <a:p>
            <a:r>
              <a:rPr lang="el-GR" dirty="0"/>
              <a:t>Πλούτος εικόνων.</a:t>
            </a:r>
          </a:p>
          <a:p>
            <a:r>
              <a:rPr lang="el-GR" dirty="0"/>
              <a:t>Ποικιλία των εκφραστικών μέσων.</a:t>
            </a:r>
          </a:p>
          <a:p>
            <a:r>
              <a:rPr lang="el-GR" dirty="0"/>
              <a:t>Ποιητικές μορφές απαλλαγμένες από τους κανόνες χωρίς ομοιοκαταληξία ή αυστηρή δομή.</a:t>
            </a:r>
          </a:p>
          <a:p>
            <a:r>
              <a:rPr lang="el-GR" dirty="0"/>
              <a:t>Έντονες περιγραφές της φύσης: άγρια κύματα, δυνατός άνεμος.</a:t>
            </a:r>
          </a:p>
          <a:p>
            <a:r>
              <a:rPr lang="el-GR" dirty="0"/>
              <a:t>Περιγραφή κοιμητηρίων, ερειπίων, ναυαγίων, φεγγαρόλουστων τοπίων.</a:t>
            </a:r>
          </a:p>
        </p:txBody>
      </p:sp>
    </p:spTree>
    <p:extLst>
      <p:ext uri="{BB962C8B-B14F-4D97-AF65-F5344CB8AC3E}">
        <p14:creationId xmlns:p14="http://schemas.microsoft.com/office/powerpoint/2010/main" val="282415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1FCB16-8A57-31D6-DECA-37B211B3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ΑΠΟΣΠΑΣΜΑΤΑ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D39BEE-8C04-74AF-5452-27BFBBEF62A6}"/>
              </a:ext>
            </a:extLst>
          </p:cNvPr>
          <p:cNvSpPr txBox="1"/>
          <p:nvPr/>
        </p:nvSpPr>
        <p:spPr>
          <a:xfrm>
            <a:off x="1695616" y="2321291"/>
            <a:ext cx="6963354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dirty="0"/>
              <a:t>	</a:t>
            </a:r>
            <a:r>
              <a:rPr lang="el-GR" sz="2900" dirty="0"/>
              <a:t>Οι</a:t>
            </a:r>
            <a:r>
              <a:rPr lang="en-US" sz="2900" dirty="0"/>
              <a:t> </a:t>
            </a:r>
            <a:r>
              <a:rPr lang="el-GR" sz="2900" dirty="0"/>
              <a:t>Γερμανοί</a:t>
            </a:r>
            <a:r>
              <a:rPr lang="en-US" sz="2900" dirty="0"/>
              <a:t> </a:t>
            </a:r>
            <a:r>
              <a:rPr lang="el-GR" sz="2900" dirty="0"/>
              <a:t>ρομαντικοί χαρακτηρίζουν τα κείμενά τους «αποσπάσματα», γιατί τους ενδιαφέρει η καλλιτεχνική δημιουργία κι όχι το δημιούργημα, όχι το τελειωμένο προϊόν.</a:t>
            </a:r>
          </a:p>
        </p:txBody>
      </p:sp>
    </p:spTree>
    <p:extLst>
      <p:ext uri="{BB962C8B-B14F-4D97-AF65-F5344CB8AC3E}">
        <p14:creationId xmlns:p14="http://schemas.microsoft.com/office/powerpoint/2010/main" val="211863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2AE671-74B7-9A1C-9B17-63631FDE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ΕΛΕΥΘΕΡΟΙ ΠΟΛΙΟΡΚΗΜΕΝΟΙ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45BF86-AE10-BC7D-77D8-EC257F244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r>
              <a:rPr lang="el-GR" dirty="0"/>
              <a:t>Διαφορετικοί Τίτλοι: «</a:t>
            </a:r>
            <a:r>
              <a:rPr lang="el-GR" dirty="0" err="1"/>
              <a:t>Μισολόγγι</a:t>
            </a:r>
            <a:r>
              <a:rPr lang="el-GR" dirty="0"/>
              <a:t>» / «Χρέος» </a:t>
            </a:r>
          </a:p>
          <a:p>
            <a:r>
              <a:rPr lang="el-GR" dirty="0"/>
              <a:t>Θέμα του: η Δεύτερη Πολιορκία του Μεσολογγίου 1825-1826</a:t>
            </a:r>
          </a:p>
          <a:p>
            <a:r>
              <a:rPr lang="el-GR" dirty="0"/>
              <a:t>Η Πρώτη Πολιορκία υμνήθηκε στον «Ύμνο εις την Ελευθερία»</a:t>
            </a:r>
          </a:p>
          <a:p>
            <a:r>
              <a:rPr lang="el-GR" dirty="0"/>
              <a:t>Στοχασμοί: το θεωρητικό μέρος για το ποίημα, οι ιδέες κι οι</a:t>
            </a:r>
          </a:p>
          <a:p>
            <a:pPr marL="0" indent="0">
              <a:buNone/>
            </a:pPr>
            <a:r>
              <a:rPr lang="el-GR"/>
              <a:t>     σκέψεις </a:t>
            </a:r>
            <a:r>
              <a:rPr lang="el-GR" dirty="0"/>
              <a:t>του Σολωμού για το έργο.</a:t>
            </a:r>
          </a:p>
          <a:p>
            <a:r>
              <a:rPr lang="el-GR" dirty="0"/>
              <a:t>Α΄ Σχεδίασμα: 1826 ή 1829 ή 1830</a:t>
            </a:r>
          </a:p>
          <a:p>
            <a:r>
              <a:rPr lang="el-GR" dirty="0"/>
              <a:t>Β΄ Σχεδίασμα: 1833 -1844</a:t>
            </a:r>
          </a:p>
          <a:p>
            <a:r>
              <a:rPr lang="el-GR" dirty="0"/>
              <a:t>Γ΄ Σχεδίασμα:1844 -1849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742E0E1-041D-4647-C117-7F6550927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767" y="3327754"/>
            <a:ext cx="2321781" cy="325049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60669BB-00A1-DB97-304E-64E0D04B8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9" y="3218432"/>
            <a:ext cx="228600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588380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186</TotalTime>
  <Words>389</Words>
  <Application>Microsoft Office PowerPoint</Application>
  <PresentationFormat>Ευρεία οθόνη</PresentationFormat>
  <Paragraphs>46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Θρόισμα</vt:lpstr>
      <vt:lpstr>ΡΟΜΑΝΤΙΣΜΟΣ</vt:lpstr>
      <vt:lpstr>ΒΑΣΙΚΑ ΧΑΡΑΚΤΗΡΙΣΤΙΚΑ</vt:lpstr>
      <vt:lpstr>Συναισθηματισμός</vt:lpstr>
      <vt:lpstr>Θέματα</vt:lpstr>
      <vt:lpstr>ΡΟΜΑΝΤΙΚΗ ΕΚΦΡΑΣΗ</vt:lpstr>
      <vt:lpstr>ΑΠΟΣΠΑΣΜΑΤΑ</vt:lpstr>
      <vt:lpstr>ΕΛΕΥΘΕΡΟΙ ΠΟΛΙΟΡΚΗΜΕΝΟΙ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ΡΟΜΑΝΤΙΣΜΟΣ</dc:title>
  <dc:creator>ΙΩΑΝΝΗΣ ΚΑΡΑΝΤΩΝΗΣ</dc:creator>
  <cp:lastModifiedBy>ΙΩΑΝΝΗΣ ΚΑΡΑΝΤΩΝΗΣ</cp:lastModifiedBy>
  <cp:revision>25</cp:revision>
  <dcterms:created xsi:type="dcterms:W3CDTF">2024-02-16T20:42:06Z</dcterms:created>
  <dcterms:modified xsi:type="dcterms:W3CDTF">2024-02-26T17:18:31Z</dcterms:modified>
</cp:coreProperties>
</file>