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7" r:id="rId10"/>
    <p:sldId id="264" r:id="rId11"/>
    <p:sldId id="268" r:id="rId12"/>
    <p:sldId id="265" r:id="rId13"/>
    <p:sldId id="269" r:id="rId14"/>
    <p:sldId id="266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BB37-67E1-420F-B488-3DE93FA3DF1F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6382-B15D-466F-9E7D-0603461872B7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72AE-FC7B-40BA-8844-0693A2434617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EC8D-9508-4A2C-8FBC-4C089BA52EE5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1C89-C29A-4D79-B5A1-1F424905E9A1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CC248-0691-4AB1-BB8B-882D656FF160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54B09-E178-460F-B46D-023FA9745608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2E06-21B3-4A3D-A6C8-F0DFEB8AB04D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CC01-41FD-4607-B8B1-976991065B2D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40A7-C153-476A-BA27-5BE657EA7C21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C2EC-F3EA-4AFE-88D7-51A6BBFDBA8B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BF2EAB5F-78EB-45CA-9E26-D1BAA0AA6EEC}" type="datetimeFigureOut">
              <a:rPr lang="en-US" dirty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EXPRESSING PURPOSE</a:t>
            </a:r>
            <a:r>
              <a:rPr lang="el-GR"/>
              <a:t> </a:t>
            </a:r>
            <a:r>
              <a:rPr lang="en-US" dirty="0"/>
              <a:t>AND RESULT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8707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While, whereas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accent6"/>
                </a:solidFill>
              </a:rPr>
              <a:t>These are more common in written speech and they contrast opposite ideas</a:t>
            </a:r>
            <a:r>
              <a:rPr lang="en-US" sz="3200" dirty="0"/>
              <a:t>.</a:t>
            </a:r>
          </a:p>
          <a:p>
            <a:r>
              <a:rPr lang="en-US" sz="3200" dirty="0"/>
              <a:t>Djokovic was fast and effective while/whereas </a:t>
            </a:r>
            <a:r>
              <a:rPr lang="en-US" sz="3200" dirty="0" err="1"/>
              <a:t>Tsitsipas</a:t>
            </a:r>
            <a:r>
              <a:rPr lang="en-US" sz="3200" dirty="0"/>
              <a:t> was not.</a:t>
            </a:r>
          </a:p>
          <a:p>
            <a:r>
              <a:rPr lang="en-US" sz="3200" dirty="0"/>
              <a:t>The two sisters are quite different; Mary is quiet and low key while Joanna is outgoing and loud.</a:t>
            </a:r>
          </a:p>
        </p:txBody>
      </p:sp>
    </p:spTree>
    <p:extLst>
      <p:ext uri="{BB962C8B-B14F-4D97-AF65-F5344CB8AC3E}">
        <p14:creationId xmlns:p14="http://schemas.microsoft.com/office/powerpoint/2010/main" val="1910945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French sounds lovely. English is more widely spoken. </a:t>
            </a:r>
          </a:p>
          <a:p>
            <a:r>
              <a:rPr lang="en-US" dirty="0"/>
              <a:t>Jason plays basketball and chess. Peter is not into sports.</a:t>
            </a:r>
          </a:p>
          <a:p>
            <a:r>
              <a:rPr lang="en-US" dirty="0"/>
              <a:t>Summer is warm and relaxed. Winter is cool and exciting.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8080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However , nevertheless</a:t>
            </a:r>
            <a:br>
              <a:rPr lang="en-US" dirty="0">
                <a:solidFill>
                  <a:schemeClr val="accent2"/>
                </a:solidFill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(</a:t>
            </a:r>
            <a:r>
              <a:rPr lang="en-US" sz="2800" dirty="0">
                <a:solidFill>
                  <a:schemeClr val="accent6"/>
                </a:solidFill>
              </a:rPr>
              <a:t>formal/writing) It can go in the beginning or end of sentence before or after a comma.</a:t>
            </a:r>
          </a:p>
          <a:p>
            <a:r>
              <a:rPr lang="en-US" sz="2800" dirty="0"/>
              <a:t>It is cheap. However, I don’t like it. / I don’t like it, however.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Nevertheless is a very formal version of </a:t>
            </a:r>
            <a:r>
              <a:rPr lang="en-US" sz="2800" i="1" dirty="0">
                <a:solidFill>
                  <a:schemeClr val="accent6"/>
                </a:solidFill>
              </a:rPr>
              <a:t>However.</a:t>
            </a:r>
          </a:p>
          <a:p>
            <a:r>
              <a:rPr lang="en-US" sz="2800" i="1" dirty="0"/>
              <a:t>The Smiths say they are very poor. Nevertheless, they have just bought a new house.</a:t>
            </a:r>
            <a:endParaRPr lang="el-GR" sz="2800" i="1" dirty="0"/>
          </a:p>
        </p:txBody>
      </p:sp>
    </p:spTree>
    <p:extLst>
      <p:ext uri="{BB962C8B-B14F-4D97-AF65-F5344CB8AC3E}">
        <p14:creationId xmlns:p14="http://schemas.microsoft.com/office/powerpoint/2010/main" val="4144873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to help. I cannot spend each hour of every day on your issues.</a:t>
            </a:r>
          </a:p>
          <a:p>
            <a:r>
              <a:rPr lang="en-US" dirty="0"/>
              <a:t>They are in love. They are not moving in together just yet.</a:t>
            </a:r>
          </a:p>
          <a:p>
            <a:r>
              <a:rPr lang="en-US" dirty="0"/>
              <a:t>People are still struggling with their budget. There are many new buildings under construction in Athens.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27503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Despite ,  in spite of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Both are followed by </a:t>
            </a:r>
            <a:r>
              <a:rPr lang="en-US" sz="2800" dirty="0">
                <a:solidFill>
                  <a:srgbClr val="C00000"/>
                </a:solidFill>
              </a:rPr>
              <a:t>nouns / gerunds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b="1" u="sng" dirty="0">
                <a:solidFill>
                  <a:schemeClr val="accent6"/>
                </a:solidFill>
              </a:rPr>
              <a:t>NOT CLAUSES</a:t>
            </a:r>
          </a:p>
          <a:p>
            <a:r>
              <a:rPr lang="en-US" sz="2800" dirty="0"/>
              <a:t>Despite losing the game, we celebrated.</a:t>
            </a:r>
          </a:p>
          <a:p>
            <a:r>
              <a:rPr lang="en-US" sz="2800" dirty="0"/>
              <a:t>In spite of the rain, we went for a walk.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653554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was tired. I went to the party. (Despite / </a:t>
            </a:r>
            <a:r>
              <a:rPr lang="en-US"/>
              <a:t>in spite of…..)</a:t>
            </a:r>
            <a:endParaRPr lang="en-US" dirty="0"/>
          </a:p>
          <a:p>
            <a:r>
              <a:rPr lang="en-US" dirty="0"/>
              <a:t>He studied hard. He failed his exam.</a:t>
            </a:r>
          </a:p>
          <a:p>
            <a:r>
              <a:rPr lang="en-US" dirty="0"/>
              <a:t>She saw me. She didn’t greet me.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113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SO (THAT) + can / could  or  will / would</a:t>
            </a:r>
          </a:p>
          <a:p>
            <a:pPr marL="0" indent="0">
              <a:buNone/>
            </a:pPr>
            <a:r>
              <a:rPr lang="en-US" b="1" dirty="0"/>
              <a:t>The police locked the door so that no one could get in.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INFINITIVE OF PURPOSE</a:t>
            </a:r>
          </a:p>
          <a:p>
            <a:pPr marL="0" indent="0">
              <a:buNone/>
            </a:pPr>
            <a:r>
              <a:rPr lang="en-US" b="1" dirty="0"/>
              <a:t>Jason went to England to study engineering.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IN ORDER TO, SO AS TO</a:t>
            </a:r>
          </a:p>
          <a:p>
            <a:pPr>
              <a:buFontTx/>
              <a:buChar char="-"/>
            </a:pPr>
            <a:r>
              <a:rPr lang="en-US" b="1" dirty="0"/>
              <a:t>They replaced the heater with a solar one in order to save money.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…also available in negative form: in </a:t>
            </a:r>
            <a:r>
              <a:rPr lang="en-US" b="1" dirty="0">
                <a:solidFill>
                  <a:srgbClr val="FF0000"/>
                </a:solidFill>
              </a:rPr>
              <a:t>order not to/ so as not to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FOR		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This button is for starting the engine.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54813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He gave her his phone…</a:t>
            </a:r>
          </a:p>
          <a:p>
            <a:r>
              <a:rPr lang="en-US" sz="3200" dirty="0"/>
              <a:t>We run to the train station………….</a:t>
            </a:r>
          </a:p>
          <a:p>
            <a:r>
              <a:rPr lang="en-US" sz="3200" dirty="0"/>
              <a:t>Billy studied hard………………..</a:t>
            </a:r>
          </a:p>
          <a:p>
            <a:r>
              <a:rPr lang="en-US" sz="3200" dirty="0"/>
              <a:t>She saved up some money…………</a:t>
            </a:r>
          </a:p>
          <a:p>
            <a:r>
              <a:rPr lang="en-US" sz="3200" dirty="0"/>
              <a:t>He went to the dentist……………</a:t>
            </a:r>
          </a:p>
          <a:p>
            <a:r>
              <a:rPr lang="en-US" sz="3200" dirty="0"/>
              <a:t>A vacuum cleaner is a device……</a:t>
            </a:r>
          </a:p>
          <a:p>
            <a:r>
              <a:rPr lang="en-US" sz="3200" dirty="0"/>
              <a:t>A screwdriver is………..</a:t>
            </a:r>
          </a:p>
          <a:p>
            <a:endParaRPr lang="en-US" sz="3200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0271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EXPRESSING RESULT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So/Such + adjective +that</a:t>
            </a:r>
          </a:p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</a:rPr>
              <a:t>John was so tall that he hit his head on the ceiling.</a:t>
            </a:r>
          </a:p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</a:rPr>
              <a:t>It was such a nice day that we decided to go swimming.</a:t>
            </a:r>
          </a:p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</a:rPr>
              <a:t>Mary is so busy a person that she never feels bored.</a:t>
            </a:r>
          </a:p>
        </p:txBody>
      </p:sp>
    </p:spTree>
    <p:extLst>
      <p:ext uri="{BB962C8B-B14F-4D97-AF65-F5344CB8AC3E}">
        <p14:creationId xmlns:p14="http://schemas.microsoft.com/office/powerpoint/2010/main" val="3183607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was so cold yesterday…………..</a:t>
            </a:r>
          </a:p>
          <a:p>
            <a:r>
              <a:rPr lang="en-US" dirty="0"/>
              <a:t>It was such a cold day yesterday………….</a:t>
            </a:r>
          </a:p>
          <a:p>
            <a:r>
              <a:rPr lang="en-US" dirty="0"/>
              <a:t>He was so happy………….</a:t>
            </a:r>
          </a:p>
          <a:p>
            <a:r>
              <a:rPr lang="en-US" dirty="0"/>
              <a:t>The landscape was so beautiful…………………</a:t>
            </a:r>
          </a:p>
          <a:p>
            <a:endParaRPr lang="en-US" dirty="0"/>
          </a:p>
          <a:p>
            <a:r>
              <a:rPr lang="en-US" dirty="0"/>
              <a:t>She is so smart…………/ She is such a smart woman………./</a:t>
            </a:r>
          </a:p>
          <a:p>
            <a:r>
              <a:rPr lang="en-US" dirty="0"/>
              <a:t>She is so smart a woman…………..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10670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61872" y="778934"/>
            <a:ext cx="8595360" cy="5401204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 many/much/few/little + noun + that </a:t>
            </a:r>
          </a:p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</a:rPr>
              <a:t>There were so many people on the boat, (that) we couldn’t find a seat.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Too + adjective + to</a:t>
            </a:r>
          </a:p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</a:rPr>
              <a:t>The sofa is too heavy to lift.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(Not)  + adjective + enough + to </a:t>
            </a:r>
            <a:endParaRPr lang="el-GR" sz="2800" dirty="0">
              <a:solidFill>
                <a:srgbClr val="FF0000"/>
              </a:solidFill>
            </a:endParaRPr>
          </a:p>
          <a:p>
            <a:r>
              <a:rPr lang="en-US" sz="2800" dirty="0"/>
              <a:t>I am not strong enough to lift the sofa.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781273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had so little money with us……………</a:t>
            </a:r>
          </a:p>
          <a:p>
            <a:r>
              <a:rPr lang="en-US" dirty="0"/>
              <a:t>There was so much to do…………</a:t>
            </a:r>
          </a:p>
          <a:p>
            <a:r>
              <a:rPr lang="en-US" dirty="0"/>
              <a:t>We met so many new people at the party.....</a:t>
            </a:r>
          </a:p>
          <a:p>
            <a:r>
              <a:rPr lang="en-US" dirty="0"/>
              <a:t>The tea is too hot…………</a:t>
            </a:r>
          </a:p>
          <a:p>
            <a:r>
              <a:rPr lang="en-US" dirty="0"/>
              <a:t>The sea is now too cold…………..</a:t>
            </a:r>
          </a:p>
          <a:p>
            <a:r>
              <a:rPr lang="en-US" dirty="0"/>
              <a:t>My bike is not fast enough……………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79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Contrast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Although, though</a:t>
            </a:r>
          </a:p>
          <a:p>
            <a:r>
              <a:rPr lang="en-US" sz="2400" dirty="0"/>
              <a:t>Although I invited him, he didn’t come.</a:t>
            </a:r>
          </a:p>
          <a:p>
            <a:r>
              <a:rPr lang="en-US" sz="2400" dirty="0">
                <a:solidFill>
                  <a:schemeClr val="accent5"/>
                </a:solidFill>
              </a:rPr>
              <a:t>In speech, it could be</a:t>
            </a:r>
            <a:r>
              <a:rPr lang="en-US" sz="2400" dirty="0"/>
              <a:t>: I invited him; he didn’t come, though./</a:t>
            </a:r>
          </a:p>
          <a:p>
            <a:r>
              <a:rPr lang="en-US" sz="2400" dirty="0"/>
              <a:t> Though I invited him, he didn’t come.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Even though (same as although, only more EMPHATIC)</a:t>
            </a:r>
          </a:p>
          <a:p>
            <a:r>
              <a:rPr lang="en-US" sz="2400" dirty="0"/>
              <a:t>Even though I invited him, he didn’t come. (which was surprising)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332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    </a:t>
            </a:r>
            <a:r>
              <a:rPr lang="en-US" sz="2800" dirty="0"/>
              <a:t>Join the sentences appropriately.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was tired. I went to the party. (Although…..)</a:t>
            </a:r>
          </a:p>
          <a:p>
            <a:r>
              <a:rPr lang="en-US" dirty="0"/>
              <a:t>He studied hard. He failed his exam.</a:t>
            </a:r>
          </a:p>
          <a:p>
            <a:r>
              <a:rPr lang="en-US" dirty="0"/>
              <a:t>She saw me. She didn’t greet me.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6214534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D70D5E"/>
      </a:accent2>
      <a:accent3>
        <a:srgbClr val="98037E"/>
      </a:accent3>
      <a:accent4>
        <a:srgbClr val="68027D"/>
      </a:accent4>
      <a:accent5>
        <a:srgbClr val="095ACA"/>
      </a:accent5>
      <a:accent6>
        <a:srgbClr val="063597"/>
      </a:accent6>
      <a:hlink>
        <a:srgbClr val="17BBFD"/>
      </a:hlink>
      <a:folHlink>
        <a:srgbClr val="FF79C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TM03457515[[fn=Προβολή]]</Template>
  <TotalTime>105</TotalTime>
  <Words>709</Words>
  <Application>Microsoft Office PowerPoint</Application>
  <PresentationFormat>Ευρεία οθόνη</PresentationFormat>
  <Paragraphs>83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Arial</vt:lpstr>
      <vt:lpstr>Century Schoolbook</vt:lpstr>
      <vt:lpstr>Wingdings 2</vt:lpstr>
      <vt:lpstr>View</vt:lpstr>
      <vt:lpstr>EXPRESSING PURPOSE AND RESULT </vt:lpstr>
      <vt:lpstr>PURPOSE</vt:lpstr>
      <vt:lpstr>practice</vt:lpstr>
      <vt:lpstr>EXPRESSING RESULT</vt:lpstr>
      <vt:lpstr>practice</vt:lpstr>
      <vt:lpstr>Παρουσίαση του PowerPoint</vt:lpstr>
      <vt:lpstr>practice</vt:lpstr>
      <vt:lpstr>Contrast </vt:lpstr>
      <vt:lpstr>Practice     Join the sentences appropriately.</vt:lpstr>
      <vt:lpstr>While, whereas</vt:lpstr>
      <vt:lpstr>practice</vt:lpstr>
      <vt:lpstr>However , nevertheless </vt:lpstr>
      <vt:lpstr>practice</vt:lpstr>
      <vt:lpstr>Despite ,  in spite of</vt:lpstr>
      <vt:lpstr>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EXPRESSING PURPOSE, RESULT AND CONTRAST</dc:title>
  <dc:creator>User</dc:creator>
  <cp:lastModifiedBy>User</cp:lastModifiedBy>
  <cp:revision>17</cp:revision>
  <dcterms:created xsi:type="dcterms:W3CDTF">2023-11-24T06:24:09Z</dcterms:created>
  <dcterms:modified xsi:type="dcterms:W3CDTF">2023-11-27T07:11:46Z</dcterms:modified>
</cp:coreProperties>
</file>