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7" r:id="rId10"/>
    <p:sldId id="263" r:id="rId11"/>
    <p:sldId id="268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inversion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2258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85800" y="575734"/>
            <a:ext cx="10394707" cy="4798852"/>
          </a:xfrm>
        </p:spPr>
        <p:txBody>
          <a:bodyPr/>
          <a:lstStyle/>
          <a:p>
            <a:r>
              <a:rPr lang="en-US" dirty="0" smtClean="0"/>
              <a:t>6. with so + adjective + that, as in: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So tired were I that I went to bed in my suit.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So gorgeous was he that I stood there staring.</a:t>
            </a:r>
          </a:p>
          <a:p>
            <a:r>
              <a:rPr lang="en-US" dirty="0" smtClean="0"/>
              <a:t>7.  after </a:t>
            </a:r>
            <a:r>
              <a:rPr lang="en-US" i="1" dirty="0" smtClean="0">
                <a:solidFill>
                  <a:srgbClr val="7030A0"/>
                </a:solidFill>
              </a:rPr>
              <a:t>neither/nor/so/as</a:t>
            </a:r>
            <a:r>
              <a:rPr lang="en-US" dirty="0" smtClean="0"/>
              <a:t> in short answers</a:t>
            </a:r>
          </a:p>
          <a:p>
            <a:r>
              <a:rPr lang="en-US" dirty="0" smtClean="0"/>
              <a:t>-I don’t like ochre.  		-</a:t>
            </a:r>
            <a:r>
              <a:rPr lang="en-US" i="1" dirty="0" smtClean="0">
                <a:solidFill>
                  <a:srgbClr val="7030A0"/>
                </a:solidFill>
              </a:rPr>
              <a:t>neither do i.</a:t>
            </a:r>
          </a:p>
          <a:p>
            <a:r>
              <a:rPr lang="en-US" dirty="0" smtClean="0"/>
              <a:t>-I need a proper holiday.	</a:t>
            </a:r>
            <a:r>
              <a:rPr lang="en-US" dirty="0" smtClean="0">
                <a:solidFill>
                  <a:srgbClr val="7030A0"/>
                </a:solidFill>
              </a:rPr>
              <a:t>-So do i.</a:t>
            </a:r>
          </a:p>
          <a:p>
            <a:r>
              <a:rPr lang="en-US" dirty="0" smtClean="0"/>
              <a:t>-I can’t cook.</a:t>
            </a:r>
            <a:r>
              <a:rPr lang="en-US" dirty="0" smtClean="0">
                <a:solidFill>
                  <a:srgbClr val="7030A0"/>
                </a:solidFill>
              </a:rPr>
              <a:t>			-Neither can my husband.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8968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85800" y="1241778"/>
            <a:ext cx="10394707" cy="4132807"/>
          </a:xfrm>
        </p:spPr>
        <p:txBody>
          <a:bodyPr/>
          <a:lstStyle/>
          <a:p>
            <a:r>
              <a:rPr lang="en-US" dirty="0" smtClean="0"/>
              <a:t>I can tell when someone is following me.	-</a:t>
            </a:r>
          </a:p>
          <a:p>
            <a:r>
              <a:rPr lang="en-US" dirty="0" smtClean="0"/>
              <a:t>I hate hypocrites.				-</a:t>
            </a:r>
          </a:p>
          <a:p>
            <a:r>
              <a:rPr lang="en-US" dirty="0" smtClean="0"/>
              <a:t>I haven’t been to the States.			-</a:t>
            </a:r>
          </a:p>
          <a:p>
            <a:r>
              <a:rPr lang="en-US" dirty="0" smtClean="0"/>
              <a:t>I went to school in </a:t>
            </a:r>
            <a:r>
              <a:rPr lang="en-US" dirty="0" err="1" smtClean="0"/>
              <a:t>pireaus</a:t>
            </a:r>
            <a:r>
              <a:rPr lang="en-US" dirty="0" smtClean="0"/>
              <a:t>.			-</a:t>
            </a:r>
          </a:p>
          <a:p>
            <a:r>
              <a:rPr lang="en-US" dirty="0" smtClean="0"/>
              <a:t>My mum was a factory worker.			-</a:t>
            </a:r>
          </a:p>
          <a:p>
            <a:r>
              <a:rPr lang="en-US" dirty="0" smtClean="0"/>
              <a:t>I’m fed up with the lockdown.			-</a:t>
            </a:r>
          </a:p>
          <a:p>
            <a:r>
              <a:rPr lang="en-US" dirty="0" smtClean="0"/>
              <a:t>Maria can play </a:t>
            </a:r>
            <a:r>
              <a:rPr lang="en-US" i="1" dirty="0" smtClean="0"/>
              <a:t>come as you are</a:t>
            </a:r>
            <a:r>
              <a:rPr lang="en-US" dirty="0" smtClean="0"/>
              <a:t>  backwards.	-</a:t>
            </a:r>
          </a:p>
          <a:p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4179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inverted forms like: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couldn’t see clearly until I got on top of the hill.</a:t>
            </a:r>
          </a:p>
          <a:p>
            <a:r>
              <a:rPr lang="en-US" dirty="0" smtClean="0"/>
              <a:t>=&gt; </a:t>
            </a:r>
            <a:r>
              <a:rPr lang="en-US" dirty="0" smtClean="0">
                <a:solidFill>
                  <a:srgbClr val="FF0000"/>
                </a:solidFill>
              </a:rPr>
              <a:t>not until I got on top of the hill, could I see clearly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 hadn’t met since we’d left school. </a:t>
            </a:r>
            <a:r>
              <a:rPr lang="en-US" dirty="0" smtClean="0">
                <a:solidFill>
                  <a:srgbClr val="C00000"/>
                </a:solidFill>
              </a:rPr>
              <a:t>=&gt; not since we’d left school, had we met.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they understood war &amp; peace only after seeing in on stage. =&gt;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Only after seeing in on stage, did they understand </a:t>
            </a:r>
            <a:r>
              <a:rPr lang="en-US" dirty="0">
                <a:solidFill>
                  <a:srgbClr val="C00000"/>
                </a:solidFill>
              </a:rPr>
              <a:t>war &amp; </a:t>
            </a:r>
            <a:r>
              <a:rPr lang="en-US" dirty="0" smtClean="0">
                <a:solidFill>
                  <a:srgbClr val="C00000"/>
                </a:solidFill>
              </a:rPr>
              <a:t>peace.</a:t>
            </a:r>
          </a:p>
          <a:p>
            <a:endParaRPr lang="el-G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17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how inversion occurs in the </a:t>
            </a:r>
            <a:r>
              <a:rPr lang="en-US" dirty="0" smtClean="0"/>
              <a:t>second </a:t>
            </a:r>
            <a:r>
              <a:rPr lang="en-US" dirty="0"/>
              <a:t>part of the </a:t>
            </a:r>
            <a:r>
              <a:rPr lang="en-US" dirty="0" smtClean="0"/>
              <a:t>sentence which begins with a negative/limiting adverb/adverbial.</a:t>
            </a:r>
          </a:p>
          <a:p>
            <a:endParaRPr lang="en-US" dirty="0"/>
          </a:p>
          <a:p>
            <a:r>
              <a:rPr lang="en-US" dirty="0" smtClean="0"/>
              <a:t>I hadn’t realized I’d lost my keys until I arrived home.</a:t>
            </a:r>
          </a:p>
          <a:p>
            <a:r>
              <a:rPr lang="en-US" dirty="0" smtClean="0"/>
              <a:t>She felt safe only when the criminal was put behind bars.</a:t>
            </a:r>
          </a:p>
          <a:p>
            <a:r>
              <a:rPr lang="en-US" dirty="0" smtClean="0"/>
              <a:t>He recognized me when </a:t>
            </a:r>
            <a:r>
              <a:rPr lang="en-US" smtClean="0"/>
              <a:t>he saw me.</a:t>
            </a:r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637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 English, subject usually comes before the verb. 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accent5"/>
                </a:solidFill>
              </a:rPr>
              <a:t>He had never seen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such a gigantic octopus before.</a:t>
            </a:r>
            <a:endParaRPr lang="en-US" dirty="0" smtClean="0"/>
          </a:p>
          <a:p>
            <a:r>
              <a:rPr lang="en-US" dirty="0" smtClean="0"/>
              <a:t>In case of inversion, though, we have the reverse</a:t>
            </a:r>
            <a:r>
              <a:rPr lang="en-US" u="sng" dirty="0" smtClean="0">
                <a:solidFill>
                  <a:srgbClr val="FF0000"/>
                </a:solidFill>
              </a:rPr>
              <a:t>; question formed verb </a:t>
            </a:r>
            <a:r>
              <a:rPr lang="en-US" dirty="0" smtClean="0"/>
              <a:t>(subject after the verb)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5"/>
                </a:solidFill>
              </a:rPr>
              <a:t>Never</a:t>
            </a:r>
            <a:r>
              <a:rPr lang="en-US" i="1" dirty="0" smtClean="0">
                <a:solidFill>
                  <a:schemeClr val="accent5"/>
                </a:solidFill>
              </a:rPr>
              <a:t> before had he seen  </a:t>
            </a:r>
            <a:r>
              <a:rPr lang="en-US" dirty="0" smtClean="0">
                <a:solidFill>
                  <a:srgbClr val="0070C0"/>
                </a:solidFill>
              </a:rPr>
              <a:t>such a gigantic octopus.</a:t>
            </a:r>
            <a:endParaRPr lang="el-G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6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it used? Why?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Inversion is common in formal English; it adds emphasis or drama. (plus you sound very very proficient and fluent)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Were it not for his help, I wouldn’t have survived.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Had I known about his character, I wouldn’t have trusted him.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099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Inversion is used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1. </a:t>
            </a:r>
            <a:r>
              <a:rPr lang="en-US" dirty="0" smtClean="0"/>
              <a:t>In questions.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Are you certain about this?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Did you meet them yesterday?</a:t>
            </a:r>
          </a:p>
          <a:p>
            <a:endParaRPr lang="el-G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69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2</a:t>
            </a:r>
            <a:r>
              <a:rPr lang="en-US" dirty="0" smtClean="0"/>
              <a:t>. with limiting / negative adverb/adverbial phrase in the beginning of a sentence.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Not only, no sooner, under no circumstances, seldom, little, never, not once, only then, only after, rarely</a:t>
            </a:r>
          </a:p>
          <a:p>
            <a:r>
              <a:rPr lang="en-US" i="1" dirty="0" smtClean="0">
                <a:solidFill>
                  <a:srgbClr val="002060"/>
                </a:solidFill>
              </a:rPr>
              <a:t>I have seldom watched a better film.</a:t>
            </a:r>
            <a:r>
              <a:rPr lang="en-US" i="1" dirty="0" smtClean="0">
                <a:solidFill>
                  <a:srgbClr val="0070C0"/>
                </a:solidFill>
              </a:rPr>
              <a:t>	</a:t>
            </a:r>
            <a:r>
              <a:rPr lang="en-US" i="1" dirty="0" smtClean="0">
                <a:solidFill>
                  <a:srgbClr val="FF0000"/>
                </a:solidFill>
              </a:rPr>
              <a:t>Seldom have I watched a better film.</a:t>
            </a:r>
          </a:p>
          <a:p>
            <a:r>
              <a:rPr lang="en-US" i="1" dirty="0" smtClean="0">
                <a:solidFill>
                  <a:srgbClr val="002060"/>
                </a:solidFill>
              </a:rPr>
              <a:t>She knew little of his infidelity.</a:t>
            </a:r>
            <a:r>
              <a:rPr lang="en-US" i="1" dirty="0" smtClean="0">
                <a:solidFill>
                  <a:srgbClr val="FF0000"/>
                </a:solidFill>
              </a:rPr>
              <a:t>	Little did she know of his infidelity.</a:t>
            </a:r>
            <a:endParaRPr lang="el-G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98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85800" y="383822"/>
            <a:ext cx="10394707" cy="4990763"/>
          </a:xfrm>
        </p:spPr>
        <p:txBody>
          <a:bodyPr/>
          <a:lstStyle/>
          <a:p>
            <a:r>
              <a:rPr lang="en-US" dirty="0" smtClean="0"/>
              <a:t> she had hardly got into the bath when the alarm sounded.</a:t>
            </a:r>
          </a:p>
          <a:p>
            <a:r>
              <a:rPr lang="en-US" dirty="0" smtClean="0"/>
              <a:t>mary didn’t give it any thought until later.</a:t>
            </a:r>
          </a:p>
          <a:p>
            <a:r>
              <a:rPr lang="en-US" dirty="0" smtClean="0"/>
              <a:t>I’ve never seen such bad behaviour anywhere.</a:t>
            </a:r>
          </a:p>
          <a:p>
            <a:r>
              <a:rPr lang="en-US" dirty="0" smtClean="0"/>
              <a:t>You must not open the door under any circumstances.</a:t>
            </a:r>
          </a:p>
          <a:p>
            <a:r>
              <a:rPr lang="en-US" dirty="0" smtClean="0"/>
              <a:t>We knew little about what was to happen the next day.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017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85800" y="474134"/>
            <a:ext cx="10394707" cy="49004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With </a:t>
            </a:r>
            <a:r>
              <a:rPr lang="en-US" i="1" dirty="0" smtClean="0"/>
              <a:t>come</a:t>
            </a:r>
            <a:r>
              <a:rPr lang="en-US" dirty="0" smtClean="0"/>
              <a:t>  and </a:t>
            </a:r>
            <a:r>
              <a:rPr lang="en-US" i="1" dirty="0" smtClean="0"/>
              <a:t>go </a:t>
            </a:r>
            <a:r>
              <a:rPr lang="en-US" dirty="0" smtClean="0"/>
              <a:t> when the sentence starts with an adverb as in: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Here comes the bride!			Up went the balloon!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Across the street came George.		There goes my money.</a:t>
            </a:r>
          </a:p>
          <a:p>
            <a:pPr marL="0" indent="0">
              <a:buNone/>
            </a:pPr>
            <a:r>
              <a:rPr lang="en-US" dirty="0"/>
              <a:t>4. with </a:t>
            </a:r>
            <a:r>
              <a:rPr lang="en-US" dirty="0" smtClean="0"/>
              <a:t>live and stand when the sentence starts with an adverbial, as in: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In this house Kazantzakis was born.	On a hill stood the castle.</a:t>
            </a:r>
          </a:p>
          <a:p>
            <a:pPr marL="0" indent="0">
              <a:buNone/>
            </a:pPr>
            <a:endParaRPr lang="el-GR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0848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85800" y="349956"/>
            <a:ext cx="10394707" cy="502462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5. In conditionals instead of the if clause, as in: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70C0"/>
                </a:solidFill>
              </a:rPr>
              <a:t>If you need something, call me</a:t>
            </a:r>
            <a:r>
              <a:rPr lang="en-US" sz="2400" dirty="0" smtClean="0"/>
              <a:t>.	   </a:t>
            </a:r>
            <a:r>
              <a:rPr lang="en-US" sz="2400" dirty="0" smtClean="0">
                <a:solidFill>
                  <a:srgbClr val="C00000"/>
                </a:solidFill>
              </a:rPr>
              <a:t>Should you need </a:t>
            </a:r>
            <a:r>
              <a:rPr lang="en-US" sz="2400" dirty="0">
                <a:solidFill>
                  <a:srgbClr val="C00000"/>
                </a:solidFill>
              </a:rPr>
              <a:t>something</a:t>
            </a:r>
            <a:r>
              <a:rPr lang="en-US" sz="2400" dirty="0" smtClean="0"/>
              <a:t>, call me.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If I were you, I’d leave now.</a:t>
            </a:r>
            <a:r>
              <a:rPr lang="en-US" sz="2400" dirty="0" smtClean="0"/>
              <a:t>	                      </a:t>
            </a:r>
            <a:r>
              <a:rPr lang="en-US" sz="2400" dirty="0" smtClean="0">
                <a:solidFill>
                  <a:srgbClr val="C00000"/>
                </a:solidFill>
              </a:rPr>
              <a:t>Were I you</a:t>
            </a:r>
            <a:r>
              <a:rPr lang="en-US" sz="2400" dirty="0" smtClean="0"/>
              <a:t>, I’d leave now.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If she saw you, she ‘d get furious.</a:t>
            </a:r>
            <a:r>
              <a:rPr lang="en-US" sz="2400" dirty="0" smtClean="0"/>
              <a:t>	     </a:t>
            </a:r>
            <a:r>
              <a:rPr lang="en-US" sz="2400" dirty="0" smtClean="0">
                <a:solidFill>
                  <a:srgbClr val="C00000"/>
                </a:solidFill>
              </a:rPr>
              <a:t>Were she to see you</a:t>
            </a:r>
            <a:r>
              <a:rPr lang="en-US" sz="2400" dirty="0" smtClean="0"/>
              <a:t>, she’d get furious.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If she had been more careful, she wouldn’t have twisted her ankle.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Had she been more careful</a:t>
            </a:r>
            <a:r>
              <a:rPr lang="en-US" sz="2400" dirty="0" smtClean="0"/>
              <a:t>, </a:t>
            </a:r>
            <a:r>
              <a:rPr lang="en-US" sz="2400" dirty="0"/>
              <a:t>she wouldn’t have twisted her ankle.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5824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85800" y="587022"/>
            <a:ext cx="10394707" cy="4787563"/>
          </a:xfrm>
        </p:spPr>
        <p:txBody>
          <a:bodyPr/>
          <a:lstStyle/>
          <a:p>
            <a:r>
              <a:rPr lang="en-US" dirty="0" smtClean="0"/>
              <a:t>If she falls, she’ll land on the safety net.</a:t>
            </a:r>
          </a:p>
          <a:p>
            <a:r>
              <a:rPr lang="en-US" dirty="0" smtClean="0"/>
              <a:t>If john came in right now, you’d be in trouble.</a:t>
            </a:r>
          </a:p>
          <a:p>
            <a:r>
              <a:rPr lang="en-US" dirty="0" smtClean="0"/>
              <a:t>If we’d saved some money, we wouldn’t be broke now.</a:t>
            </a:r>
          </a:p>
          <a:p>
            <a:r>
              <a:rPr lang="en-US" dirty="0" smtClean="0"/>
              <a:t>If you hadn’t helped me, I wouldn’t have passed my exam.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9088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ρια εκδήλωση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TM04033927[[fn=Κύρια εκδήλωση]]</Template>
  <TotalTime>87</TotalTime>
  <Words>509</Words>
  <Application>Microsoft Office PowerPoint</Application>
  <PresentationFormat>Ευρεία οθόνη</PresentationFormat>
  <Paragraphs>67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6" baseType="lpstr">
      <vt:lpstr>Arial</vt:lpstr>
      <vt:lpstr>Impact</vt:lpstr>
      <vt:lpstr>Κύρια εκδήλωση</vt:lpstr>
      <vt:lpstr>inversion</vt:lpstr>
      <vt:lpstr>WHAT IS IT?</vt:lpstr>
      <vt:lpstr>When is it used? Why?</vt:lpstr>
      <vt:lpstr>Inversion is used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Consider inverted forms like:</vt:lpstr>
      <vt:lpstr>Notice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16</cp:revision>
  <dcterms:created xsi:type="dcterms:W3CDTF">2021-02-23T18:25:46Z</dcterms:created>
  <dcterms:modified xsi:type="dcterms:W3CDTF">2021-02-26T05:58:23Z</dcterms:modified>
</cp:coreProperties>
</file>