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  <p:sldMasterId id="2147483698" r:id="rId3"/>
    <p:sldMasterId id="214748369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7559675"/>
  <p:notesSz cx="7559675" cy="10691813"/>
  <p:embeddedFontLst>
    <p:embeddedFont>
      <p:font typeface="Noto Sans" panose="020B050204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5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504000" y="72000"/>
            <a:ext cx="9071640" cy="400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4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3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5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6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subTitle" idx="1"/>
          </p:nvPr>
        </p:nvSpPr>
        <p:spPr>
          <a:xfrm>
            <a:off x="504000" y="72000"/>
            <a:ext cx="9071640" cy="400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4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body" idx="2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3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5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6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2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5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6"/>
          <p:cNvSpPr txBox="1">
            <a:spLocks noGrp="1"/>
          </p:cNvSpPr>
          <p:nvPr>
            <p:ph type="subTitle" idx="1"/>
          </p:nvPr>
        </p:nvSpPr>
        <p:spPr>
          <a:xfrm>
            <a:off x="504000" y="72000"/>
            <a:ext cx="9071640" cy="400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7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7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7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8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9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9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0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1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body" idx="4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2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body" idx="2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2"/>
          <p:cNvSpPr txBox="1">
            <a:spLocks noGrp="1"/>
          </p:cNvSpPr>
          <p:nvPr>
            <p:ph type="body" idx="3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2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body" idx="5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2"/>
          <p:cNvSpPr txBox="1">
            <a:spLocks noGrp="1"/>
          </p:cNvSpPr>
          <p:nvPr>
            <p:ph type="body" idx="6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4000" y="72000"/>
            <a:ext cx="9071640" cy="400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368000" y="3096000"/>
            <a:ext cx="73440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504360" y="3528000"/>
            <a:ext cx="9071640" cy="8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504000" y="475200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title"/>
          </p:nvPr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99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1" name="Google Shape;171;p40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sldNum" idx="12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3"/>
          <p:cNvSpPr txBox="1"/>
          <p:nvPr/>
        </p:nvSpPr>
        <p:spPr>
          <a:xfrm>
            <a:off x="504000" y="-49320"/>
            <a:ext cx="907164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Εισαγωγή στις Αρχές της Επιστήμης των Η/Υ </a:t>
            </a:r>
            <a:endParaRPr sz="28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26" name="Google Shape;226;p53"/>
          <p:cNvSpPr txBox="1"/>
          <p:nvPr/>
        </p:nvSpPr>
        <p:spPr>
          <a:xfrm>
            <a:off x="5472000" y="1584000"/>
            <a:ext cx="4248000" cy="52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strike="noStrike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ΕΝΟΤΗΤΑ 1. ΒΑΣΙΚΕΣ ΕΝΝΟΙΕΣ</a:t>
            </a:r>
            <a:endParaRPr sz="36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strike="noStrike" dirty="0">
                <a:solidFill>
                  <a:srgbClr val="00A933"/>
                </a:solidFill>
                <a:latin typeface="Arial"/>
                <a:ea typeface="Arial"/>
                <a:cs typeface="Arial"/>
                <a:sym typeface="Arial"/>
              </a:rPr>
              <a:t>Κεφάλαιο 1.1. Επιστήμη των Υπολογιστών </a:t>
            </a:r>
            <a:endParaRPr sz="36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00" y="1584000"/>
            <a:ext cx="4417560" cy="415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1440000"/>
            <a:ext cx="4968000" cy="525600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2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l-GR" sz="28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Με τι ασχολείται το βιβλίο μας</a:t>
            </a:r>
            <a:endParaRPr sz="28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94" name="Google Shape;294;p6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4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Noto Sans Symbols"/>
              <a:buChar char="●"/>
            </a:pPr>
            <a:r>
              <a:rPr lang="el-GR" sz="2800" b="0" strike="noStrike">
                <a:latin typeface="Noto Sans"/>
                <a:ea typeface="Noto Sans"/>
                <a:cs typeface="Noto Sans"/>
                <a:sym typeface="Noto Sans"/>
              </a:rPr>
              <a:t>Στη συνέχεια του βιβλίου θα μελετηθούν θέματα τόσο της </a:t>
            </a:r>
            <a:r>
              <a:rPr lang="el-GR" sz="2800" b="1" strike="noStrike">
                <a:latin typeface="Noto Sans"/>
                <a:ea typeface="Noto Sans"/>
                <a:cs typeface="Noto Sans"/>
                <a:sym typeface="Noto Sans"/>
              </a:rPr>
              <a:t>Θεωρητικής Επιστήμης Υπολογιστών</a:t>
            </a:r>
            <a:r>
              <a:rPr lang="el-GR" sz="2800" b="0" strike="noStrike">
                <a:latin typeface="Noto Sans"/>
                <a:ea typeface="Noto Sans"/>
                <a:cs typeface="Noto Sans"/>
                <a:sym typeface="Noto Sans"/>
              </a:rPr>
              <a:t> (αλγόριθμοι και προγραμματισμός) όσο και της </a:t>
            </a:r>
            <a:r>
              <a:rPr lang="el-GR" sz="2800" b="1" strike="noStrike">
                <a:latin typeface="Noto Sans"/>
                <a:ea typeface="Noto Sans"/>
                <a:cs typeface="Noto Sans"/>
                <a:sym typeface="Noto Sans"/>
              </a:rPr>
              <a:t>Εφαρμοσμένης</a:t>
            </a:r>
            <a:r>
              <a:rPr lang="el-GR" sz="2800" b="0" strike="noStrike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l-GR" sz="2800" b="1" strike="noStrike">
                <a:latin typeface="Noto Sans"/>
                <a:ea typeface="Noto Sans"/>
                <a:cs typeface="Noto Sans"/>
                <a:sym typeface="Noto Sans"/>
              </a:rPr>
              <a:t>Επιστήμης Υπολογιστών </a:t>
            </a:r>
            <a:r>
              <a:rPr lang="el-GR" sz="2800" b="0" strike="noStrike">
                <a:latin typeface="Noto Sans"/>
                <a:ea typeface="Noto Sans"/>
                <a:cs typeface="Noto Sans"/>
                <a:sym typeface="Noto Sans"/>
              </a:rPr>
              <a:t>(όπως τα Λειτουργικά Συστήματα, τα Πληροφοριακά Συστήματα, τα Δίκτυα Υπολογιστών και η Τεχνητή Νοημοσύνη).</a:t>
            </a:r>
            <a:endParaRPr sz="2800" b="0" strike="noStrike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3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l-GR" sz="26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Δραστηριότητα: </a:t>
            </a:r>
            <a:endParaRPr sz="2600" b="0" strike="noStrike" dirty="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01" name="Google Shape;301;p63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strike="noStrike" dirty="0">
                <a:latin typeface="Noto Sans"/>
                <a:ea typeface="Noto Sans"/>
                <a:cs typeface="Noto Sans"/>
                <a:sym typeface="Noto Sans"/>
              </a:rPr>
              <a:t>Άσκηση για το σπίτι</a:t>
            </a:r>
            <a:r>
              <a:rPr lang="el-GR" sz="2800" b="0" strike="noStrike" dirty="0">
                <a:latin typeface="Noto Sans"/>
                <a:ea typeface="Noto Sans"/>
                <a:cs typeface="Noto Sans"/>
                <a:sym typeface="Noto Sans"/>
              </a:rPr>
              <a:t>: </a:t>
            </a:r>
            <a:endParaRPr sz="28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367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370"/>
              <a:buFont typeface="Noto Sans Symbols"/>
              <a:buChar char="●"/>
            </a:pPr>
            <a:r>
              <a:rPr lang="el-GR" sz="2800" b="0" strike="noStrike" dirty="0">
                <a:latin typeface="Noto Sans"/>
                <a:ea typeface="Noto Sans"/>
                <a:cs typeface="Noto Sans"/>
                <a:sym typeface="Noto Sans"/>
              </a:rPr>
              <a:t>Αναζητήστε στο διαδίκτυο ορισμούς και πληροφορίες σχετικά με την </a:t>
            </a:r>
            <a:r>
              <a:rPr lang="el-GR" sz="2800" b="1" strike="noStrike" dirty="0">
                <a:latin typeface="Noto Sans"/>
                <a:ea typeface="Noto Sans"/>
                <a:cs typeface="Noto Sans"/>
                <a:sym typeface="Noto Sans"/>
              </a:rPr>
              <a:t>Επιστήμη των Υπολογιστών</a:t>
            </a:r>
            <a:r>
              <a:rPr lang="el-GR" sz="2800" b="0" strike="noStrike" dirty="0">
                <a:latin typeface="Noto Sans"/>
                <a:ea typeface="Noto Sans"/>
                <a:cs typeface="Noto Sans"/>
                <a:sym typeface="Noto Sans"/>
              </a:rPr>
              <a:t> και τους σχετικούς τομείς της. Γράψτε τι σημαίνει ο κάθε ορισμός και διαχωρίστε τους σε </a:t>
            </a:r>
            <a:r>
              <a:rPr lang="el-GR" sz="2800" b="1" strike="noStrike" dirty="0">
                <a:latin typeface="Noto Sans"/>
                <a:ea typeface="Noto Sans"/>
                <a:cs typeface="Noto Sans"/>
                <a:sym typeface="Noto Sans"/>
              </a:rPr>
              <a:t>θεωρητικούς</a:t>
            </a:r>
            <a:r>
              <a:rPr lang="el-GR" sz="2800" b="0" strike="noStrike" dirty="0">
                <a:latin typeface="Noto Sans"/>
                <a:ea typeface="Noto Sans"/>
                <a:cs typeface="Noto Sans"/>
                <a:sym typeface="Noto Sans"/>
              </a:rPr>
              <a:t> και </a:t>
            </a:r>
            <a:r>
              <a:rPr lang="el-GR" sz="2800" b="1" strike="noStrike" dirty="0">
                <a:latin typeface="Noto Sans"/>
                <a:ea typeface="Noto Sans"/>
                <a:cs typeface="Noto Sans"/>
                <a:sym typeface="Noto Sans"/>
              </a:rPr>
              <a:t>εφαρμοσμένους</a:t>
            </a:r>
            <a:r>
              <a:rPr lang="el-GR" sz="2800" b="0" strike="noStrike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2800" b="0" strike="noStrike" dirty="0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4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lang="el-GR" sz="2600" b="1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Δραστηριότητα</a:t>
            </a:r>
            <a:r>
              <a:rPr lang="el-GR" sz="26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endParaRPr sz="2600" b="0" strike="noStrike" dirty="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08" name="Google Shape;308;p64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strike="noStrike" dirty="0">
                <a:latin typeface="Noto Sans"/>
                <a:ea typeface="Noto Sans"/>
                <a:cs typeface="Noto Sans"/>
                <a:sym typeface="Noto Sans"/>
              </a:rPr>
              <a:t>Παράδειγμα μερικών </a:t>
            </a: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ορισμών</a:t>
            </a:r>
            <a:r>
              <a:rPr lang="el-GR" sz="2400" b="0" strike="noStrike" dirty="0">
                <a:latin typeface="Noto Sans"/>
                <a:ea typeface="Noto Sans"/>
                <a:cs typeface="Noto Sans"/>
                <a:sym typeface="Noto Sans"/>
              </a:rPr>
              <a:t> της </a:t>
            </a: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Επιστήμης των Υπολογιστών</a:t>
            </a:r>
            <a:r>
              <a:rPr lang="el-GR" sz="2400" b="0" strike="noStrike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113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70"/>
              <a:buFont typeface="Noto Sans Symbols"/>
              <a:buChar char="●"/>
            </a:pP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Αλγοριθμική Θεωρία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113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70"/>
              <a:buFont typeface="Noto Sans Symbols"/>
              <a:buChar char="●"/>
            </a:pP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Υπολογιστική Θεωρία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113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70"/>
              <a:buFont typeface="Noto Sans Symbols"/>
              <a:buChar char="●"/>
            </a:pP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Επιστήμη των Δεδομένων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113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70"/>
              <a:buFont typeface="Noto Sans Symbols"/>
              <a:buChar char="●"/>
            </a:pP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Προγραμματισμός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113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70"/>
              <a:buFont typeface="Noto Sans Symbols"/>
              <a:buChar char="●"/>
            </a:pP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Βάσεις Δεδομένων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113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70"/>
              <a:buFont typeface="Noto Sans Symbols"/>
              <a:buChar char="●"/>
            </a:pP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Δίκτυα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113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70"/>
              <a:buFont typeface="Noto Sans Symbols"/>
              <a:buChar char="●"/>
            </a:pP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Τεχνητή Νοημοσύνη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113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970"/>
              <a:buFont typeface="Noto Sans Symbols"/>
              <a:buChar char="●"/>
            </a:pPr>
            <a:r>
              <a:rPr lang="el-GR" sz="2400" b="1" strike="noStrike" dirty="0">
                <a:latin typeface="Noto Sans"/>
                <a:ea typeface="Noto Sans"/>
                <a:cs typeface="Noto Sans"/>
                <a:sym typeface="Noto Sans"/>
              </a:rPr>
              <a:t>Ρομποτική </a:t>
            </a:r>
            <a:endParaRPr sz="2400" b="0" strike="noStrike" dirty="0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4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Κεφάλαιο 1.1. Επιστήμη των Υπολογιστών</a:t>
            </a:r>
            <a:endParaRPr sz="28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35" name="Google Shape;235;p54"/>
          <p:cNvSpPr txBox="1"/>
          <p:nvPr/>
        </p:nvSpPr>
        <p:spPr>
          <a:xfrm>
            <a:off x="1368000" y="3096000"/>
            <a:ext cx="73440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strike="noStrike">
                <a:solidFill>
                  <a:srgbClr val="00A933"/>
                </a:solidFill>
                <a:latin typeface="Arial"/>
                <a:ea typeface="Arial"/>
                <a:cs typeface="Arial"/>
                <a:sym typeface="Arial"/>
              </a:rPr>
              <a:t>Κεφάλαιο 1.1. </a:t>
            </a:r>
            <a:endParaRPr sz="36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strike="noStrike">
                <a:solidFill>
                  <a:srgbClr val="00A933"/>
                </a:solidFill>
                <a:latin typeface="Arial"/>
                <a:ea typeface="Arial"/>
                <a:cs typeface="Arial"/>
                <a:sym typeface="Arial"/>
              </a:rPr>
              <a:t>Επιστήμη των Υπολογιστών </a:t>
            </a:r>
            <a:endParaRPr sz="36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5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Στόχοι του Κεφαλαίου 1.1</a:t>
            </a:r>
            <a:endParaRPr sz="44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42" name="Google Shape;242;p55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1999" marR="0" lvl="0" indent="-33034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Noto Sans Symbols"/>
              <a:buChar char="●"/>
            </a:pPr>
            <a:r>
              <a:rPr lang="el-GR" sz="3300" b="0" strike="noStrike">
                <a:latin typeface="Noto Sans"/>
                <a:ea typeface="Noto Sans"/>
                <a:cs typeface="Noto Sans"/>
                <a:sym typeface="Noto Sans"/>
              </a:rPr>
              <a:t>Στόχοι του κεφαλαίου είναι οι μαθητές</a:t>
            </a:r>
            <a:endParaRPr sz="33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864000" marR="0" lvl="1" indent="-33035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Noto Sans Symbols"/>
              <a:buChar char="●"/>
            </a:pPr>
            <a:r>
              <a:rPr lang="el-GR" sz="2900" b="0" i="0" u="none" strike="noStrike" cap="none">
                <a:latin typeface="Noto Sans"/>
                <a:ea typeface="Noto Sans"/>
                <a:cs typeface="Noto Sans"/>
                <a:sym typeface="Noto Sans"/>
              </a:rPr>
              <a:t>να περιγράφουν τους βασικούς τομείς της </a:t>
            </a:r>
            <a:r>
              <a:rPr lang="el-GR" sz="2900" b="1" i="0" u="none" strike="noStrike" cap="none">
                <a:latin typeface="Noto Sans"/>
                <a:ea typeface="Noto Sans"/>
                <a:cs typeface="Noto Sans"/>
                <a:sym typeface="Noto Sans"/>
              </a:rPr>
              <a:t>Επιστήμης των Υπολογιστών</a:t>
            </a:r>
            <a:r>
              <a:rPr lang="el-GR" sz="2900" b="0" i="0" u="none" strike="noStrike" cap="none">
                <a:latin typeface="Noto Sans"/>
                <a:ea typeface="Noto Sans"/>
                <a:cs typeface="Noto Sans"/>
                <a:sym typeface="Noto Sans"/>
              </a:rPr>
              <a:t> και</a:t>
            </a:r>
            <a:endParaRPr sz="2900" b="0" i="0" u="none" strike="noStrike" cap="none">
              <a:latin typeface="Noto Sans"/>
              <a:ea typeface="Noto Sans"/>
              <a:cs typeface="Noto Sans"/>
              <a:sym typeface="Noto Sans"/>
            </a:endParaRPr>
          </a:p>
          <a:p>
            <a:pPr marL="864000" marR="0" lvl="1" indent="-33035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Noto Sans Symbols"/>
              <a:buChar char="●"/>
            </a:pPr>
            <a:r>
              <a:rPr lang="el-GR" sz="2900" b="0" i="0" u="none" strike="noStrike" cap="none">
                <a:latin typeface="Noto Sans"/>
                <a:ea typeface="Noto Sans"/>
                <a:cs typeface="Noto Sans"/>
                <a:sym typeface="Noto Sans"/>
              </a:rPr>
              <a:t>να μπορούν να αναφερθούν στα πεδία τόσο της </a:t>
            </a:r>
            <a:r>
              <a:rPr lang="el-GR" sz="2900" b="1" i="0" u="none" strike="noStrike" cap="none">
                <a:latin typeface="Noto Sans"/>
                <a:ea typeface="Noto Sans"/>
                <a:cs typeface="Noto Sans"/>
                <a:sym typeface="Noto Sans"/>
              </a:rPr>
              <a:t>Θεωρητικής</a:t>
            </a:r>
            <a:r>
              <a:rPr lang="el-GR" sz="2900" b="0" i="0" u="none" strike="noStrike" cap="none">
                <a:latin typeface="Noto Sans"/>
                <a:ea typeface="Noto Sans"/>
                <a:cs typeface="Noto Sans"/>
                <a:sym typeface="Noto Sans"/>
              </a:rPr>
              <a:t> όσο και σε αυτά της </a:t>
            </a:r>
            <a:r>
              <a:rPr lang="el-GR" sz="2900" b="1" i="0" u="none" strike="noStrike" cap="none">
                <a:latin typeface="Noto Sans"/>
                <a:ea typeface="Noto Sans"/>
                <a:cs typeface="Noto Sans"/>
                <a:sym typeface="Noto Sans"/>
              </a:rPr>
              <a:t>Εφαρμοσμένης</a:t>
            </a:r>
            <a:r>
              <a:rPr lang="el-GR" sz="2900" b="0" i="0" u="none" strike="noStrike" cap="none">
                <a:latin typeface="Noto Sans"/>
                <a:ea typeface="Noto Sans"/>
                <a:cs typeface="Noto Sans"/>
                <a:sym typeface="Noto Sans"/>
              </a:rPr>
              <a:t> Επιστήμης των Υπολογιστών</a:t>
            </a:r>
            <a:endParaRPr sz="2900" b="0" i="0" u="none" strike="noStrike" cap="none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6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55000" lnSpcReduction="20000"/>
          </a:bodyPr>
          <a:lstStyle/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strike="noStrike" dirty="0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Χωριστείτε σε Ομάδες και αναζητήστε στο ίντερνετ πληροφορίες σχετικές με τις παρακάτω ερωτήσεις.</a:t>
            </a:r>
            <a:endParaRPr sz="4400" b="0" strike="noStrike" dirty="0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49" name="Google Shape;249;p56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Τι ερευνά η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Επιστήμη των Υπολογιστών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; </a:t>
            </a:r>
            <a:endParaRPr sz="3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Ποιες επιστημονικές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περιοχές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 προσπαθεί να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εξελίξει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;</a:t>
            </a:r>
            <a:endParaRPr sz="3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Πώς συνδέεται το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Θεωρητικό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 της μέρος με το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Εφαρμοσμένο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;</a:t>
            </a:r>
            <a:endParaRPr sz="3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Πώς συνδέεται η εφαρμογή της με την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επίλυση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προβλημάτων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 του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πραγματικού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l-GR" sz="3200" b="1" strike="noStrike">
                <a:latin typeface="Noto Sans"/>
                <a:ea typeface="Noto Sans"/>
                <a:cs typeface="Noto Sans"/>
                <a:sym typeface="Noto Sans"/>
              </a:rPr>
              <a:t>κόσμου</a:t>
            </a:r>
            <a:r>
              <a:rPr lang="el-GR" sz="3200" b="0" strike="noStrike">
                <a:latin typeface="Noto Sans"/>
                <a:ea typeface="Noto Sans"/>
                <a:cs typeface="Noto Sans"/>
                <a:sym typeface="Noto Sans"/>
              </a:rPr>
              <a:t>;</a:t>
            </a:r>
            <a:endParaRPr sz="3200" b="0" strike="noStrike"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50" name="Google Shape;25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792000"/>
            <a:ext cx="1080000" cy="78012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7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1.1 Η Επιστήμη των Υπολογιστών</a:t>
            </a:r>
            <a:endParaRPr sz="28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57" name="Google Shape;257;p57"/>
          <p:cNvSpPr txBox="1"/>
          <p:nvPr/>
        </p:nvSpPr>
        <p:spPr>
          <a:xfrm>
            <a:off x="1368000" y="3096000"/>
            <a:ext cx="73440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56519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200" b="0" strike="noStrike"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l-GR" sz="10200" b="1" strike="noStrike">
                <a:latin typeface="Arial"/>
                <a:ea typeface="Arial"/>
                <a:cs typeface="Arial"/>
                <a:sym typeface="Arial"/>
              </a:rPr>
              <a:t>Επιστήμη των Υπολογιστών</a:t>
            </a:r>
            <a:r>
              <a:rPr lang="el-GR" sz="10200" b="0" strike="noStrike">
                <a:latin typeface="Arial"/>
                <a:ea typeface="Arial"/>
                <a:cs typeface="Arial"/>
                <a:sym typeface="Arial"/>
              </a:rPr>
              <a:t> είναι ένας</a:t>
            </a:r>
            <a:r>
              <a:rPr lang="el-GR" sz="10200"/>
              <a:t> </a:t>
            </a:r>
            <a:r>
              <a:rPr lang="el-GR" sz="10200" b="0" strike="noStrike">
                <a:latin typeface="Arial"/>
                <a:ea typeface="Arial"/>
                <a:cs typeface="Arial"/>
                <a:sym typeface="Arial"/>
              </a:rPr>
              <a:t>τομέας που ασχολείται τόσο με τη </a:t>
            </a:r>
            <a:r>
              <a:rPr lang="el-GR" sz="10200" b="1" strike="noStrike">
                <a:latin typeface="Arial"/>
                <a:ea typeface="Arial"/>
                <a:cs typeface="Arial"/>
                <a:sym typeface="Arial"/>
              </a:rPr>
              <a:t>θεωρητική</a:t>
            </a:r>
            <a:r>
              <a:rPr lang="el-GR" sz="10200" b="0" strike="noStrike">
                <a:latin typeface="Arial"/>
                <a:ea typeface="Arial"/>
                <a:cs typeface="Arial"/>
                <a:sym typeface="Arial"/>
              </a:rPr>
              <a:t> μελέτη του υπολογιστή και όλων των σχετικών ιδεών και διαδικασιών που το αφορούν, αλλά και με την </a:t>
            </a:r>
            <a:r>
              <a:rPr lang="el-GR" sz="10200" b="1" strike="noStrike">
                <a:latin typeface="Arial"/>
                <a:ea typeface="Arial"/>
                <a:cs typeface="Arial"/>
                <a:sym typeface="Arial"/>
              </a:rPr>
              <a:t>πρακτική</a:t>
            </a:r>
            <a:r>
              <a:rPr lang="el-GR" sz="10200" b="0" strike="noStrike">
                <a:latin typeface="Arial"/>
                <a:ea typeface="Arial"/>
                <a:cs typeface="Arial"/>
                <a:sym typeface="Arial"/>
              </a:rPr>
              <a:t> τους </a:t>
            </a:r>
            <a:r>
              <a:rPr lang="el-GR" sz="10200" b="1" strike="noStrike">
                <a:latin typeface="Arial"/>
                <a:ea typeface="Arial"/>
                <a:cs typeface="Arial"/>
                <a:sym typeface="Arial"/>
              </a:rPr>
              <a:t>εφαρμογή</a:t>
            </a:r>
            <a:r>
              <a:rPr lang="el-GR" sz="10200" b="0" strike="noStrike">
                <a:latin typeface="Arial"/>
                <a:ea typeface="Arial"/>
                <a:cs typeface="Arial"/>
                <a:sym typeface="Arial"/>
              </a:rPr>
              <a:t>, ώστε να εξυπηρετηθούν οι </a:t>
            </a:r>
            <a:r>
              <a:rPr lang="el-GR" sz="10200"/>
              <a:t>ανθρώπινες</a:t>
            </a:r>
            <a:r>
              <a:rPr lang="el-GR" sz="10200" b="0" strike="noStrike">
                <a:latin typeface="Arial"/>
                <a:ea typeface="Arial"/>
                <a:cs typeface="Arial"/>
                <a:sym typeface="Arial"/>
              </a:rPr>
              <a:t> ανάγκες και να δώσουμε λύση στα προβλήματά μας. </a:t>
            </a:r>
            <a:endParaRPr sz="102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el-GR" sz="94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94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el-GR" sz="54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54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el-GR" sz="54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54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el-GR" sz="54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5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7"/>
          <p:cNvSpPr txBox="1"/>
          <p:nvPr/>
        </p:nvSpPr>
        <p:spPr>
          <a:xfrm>
            <a:off x="1440000" y="1512000"/>
            <a:ext cx="7128000" cy="1370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1.1 Η Επιστήμη των Υπολογιστών.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strike="noStrik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Επειδή ο ορισμός του βιβλίου για την Επιστήμη των Υπολογιστών είναι εξαιρετικά κακογραμμένος, πάμε να τον διατυπώσουμε πιο απλά: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8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l-GR" sz="28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1.2 Θεωρητική Επιστήμη των Υπολογιστών</a:t>
            </a:r>
            <a:endParaRPr sz="28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65" name="Google Shape;265;p58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29" b="1" strike="noStrike">
                <a:latin typeface="Noto Sans"/>
                <a:ea typeface="Noto Sans"/>
                <a:cs typeface="Noto Sans"/>
                <a:sym typeface="Noto Sans"/>
              </a:rPr>
              <a:t>Ας τα δούμε όμως λίγο πιο αναλυτικά: </a:t>
            </a:r>
            <a:endParaRPr sz="3229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04854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494"/>
              <a:buFont typeface="Noto Sans Symbols"/>
              <a:buChar char="●"/>
            </a:pPr>
            <a:r>
              <a:rPr lang="el-GR" sz="3229" b="1" strike="noStrike">
                <a:latin typeface="Noto Sans"/>
                <a:ea typeface="Noto Sans"/>
                <a:cs typeface="Noto Sans"/>
                <a:sym typeface="Noto Sans"/>
              </a:rPr>
              <a:t>Θεωρητική Επιστήμη των Υπολογιστών</a:t>
            </a:r>
            <a:r>
              <a:rPr lang="el-GR" sz="3229" b="0" strike="noStrike">
                <a:latin typeface="Noto Sans"/>
                <a:ea typeface="Noto Sans"/>
                <a:cs typeface="Noto Sans"/>
                <a:sym typeface="Noto Sans"/>
              </a:rPr>
              <a:t>: Ασχολείται με την ανάλυση των θεωρητικών αρχών και των μαθηματικών που κρύβονται πίσω από τη λειτουργία των υπολογιστών.</a:t>
            </a:r>
            <a:endParaRPr sz="3229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04854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494"/>
              <a:buFont typeface="Noto Sans Symbols"/>
              <a:buChar char="●"/>
            </a:pPr>
            <a:r>
              <a:rPr lang="el-GR" sz="3229" b="0" strike="noStrike">
                <a:latin typeface="Noto Sans"/>
                <a:ea typeface="Noto Sans"/>
                <a:cs typeface="Noto Sans"/>
                <a:sym typeface="Noto Sans"/>
              </a:rPr>
              <a:t>Για παράδειγμα εξετάζει: </a:t>
            </a:r>
            <a:endParaRPr sz="3229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864000" marR="0" lvl="1" indent="-304854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494"/>
              <a:buFont typeface="Noto Sans Symbols"/>
              <a:buChar char="●"/>
            </a:pPr>
            <a:r>
              <a:rPr lang="el-GR" sz="3229" b="0" i="0" u="none" strike="noStrike" cap="none">
                <a:latin typeface="Noto Sans"/>
                <a:ea typeface="Noto Sans"/>
                <a:cs typeface="Noto Sans"/>
                <a:sym typeface="Noto Sans"/>
              </a:rPr>
              <a:t>Τις γενικές αρχές των γλωσσών προγραμματισμού και των αλγορίθμων. </a:t>
            </a:r>
            <a:endParaRPr sz="3229" b="0" i="0" u="none" strike="noStrike" cap="none">
              <a:latin typeface="Noto Sans"/>
              <a:ea typeface="Noto Sans"/>
              <a:cs typeface="Noto Sans"/>
              <a:sym typeface="Noto Sans"/>
            </a:endParaRPr>
          </a:p>
          <a:p>
            <a:pPr marL="864000" marR="0" lvl="1" indent="-303425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ct val="44595"/>
              <a:buFont typeface="Noto Sans Symbols"/>
              <a:buChar char="●"/>
            </a:pPr>
            <a:r>
              <a:rPr lang="el-GR" sz="3229" b="0" i="0" u="none" strike="noStrike" cap="none">
                <a:latin typeface="Noto Sans"/>
                <a:ea typeface="Noto Sans"/>
                <a:cs typeface="Noto Sans"/>
                <a:sym typeface="Noto Sans"/>
              </a:rPr>
              <a:t>Το </a:t>
            </a:r>
            <a:r>
              <a:rPr lang="el-GR" sz="2829" b="0" i="0" u="none" strike="noStrike" cap="none">
                <a:latin typeface="Noto Sans"/>
                <a:ea typeface="Noto Sans"/>
                <a:cs typeface="Noto Sans"/>
                <a:sym typeface="Noto Sans"/>
              </a:rPr>
              <a:t>πώς λειτουργεί ο υπολογιστής από μια θεωρητική σκοπιά και πώς αντιμετωπίζει τα δεδομένα, που τα αποθηκεύει, πως τα επεξεργάζεται και πως παράγει τις πληροφορίες και που τις κατευθύνει.</a:t>
            </a:r>
            <a:r>
              <a:rPr lang="el-GR" sz="2929" b="0" i="0" u="none" strike="noStrike" cap="none">
                <a:latin typeface="Noto Sans"/>
                <a:ea typeface="Noto Sans"/>
                <a:cs typeface="Noto Sans"/>
                <a:sym typeface="Noto Sans"/>
              </a:rPr>
              <a:t>  </a:t>
            </a:r>
            <a:r>
              <a:rPr lang="el-GR" sz="2800" b="0" i="0" u="none" strike="noStrike" cap="none"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2800" b="0" i="0" u="none" strike="noStrike" cap="none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9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l-GR" sz="28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1.3 Εφαρμοσμένη Επιστήμη των Υπολογιστών</a:t>
            </a:r>
            <a:endParaRPr sz="28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72" name="Google Shape;272;p59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3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Char char="●"/>
            </a:pPr>
            <a:r>
              <a:rPr lang="el-GR" sz="2600" b="1" strike="noStrike">
                <a:latin typeface="Noto Sans"/>
                <a:ea typeface="Noto Sans"/>
                <a:cs typeface="Noto Sans"/>
                <a:sym typeface="Noto Sans"/>
              </a:rPr>
              <a:t>Εφαρμοσμένη Επιστήμη των Υπολογιστών:</a:t>
            </a:r>
            <a:r>
              <a:rPr lang="el-GR" sz="2600" b="0" strike="noStrike">
                <a:latin typeface="Noto Sans"/>
                <a:ea typeface="Noto Sans"/>
                <a:cs typeface="Noto Sans"/>
                <a:sym typeface="Noto Sans"/>
              </a:rPr>
              <a:t> Ασχολείται με τον τρόπο χρησιμοποίησης των θεωρητικών γνώσεων για τη δημιουργία πρακτικών εφαρμογών και τεχνολογικών λύσεων, όπως προγράμματα υπολογιστών και εφαρμογές.</a:t>
            </a:r>
            <a:endParaRPr sz="26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367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Noto Sans Symbols"/>
              <a:buChar char="●"/>
            </a:pPr>
            <a:r>
              <a:rPr lang="el-GR" sz="2600" b="0" strike="noStrike">
                <a:latin typeface="Noto Sans"/>
                <a:ea typeface="Noto Sans"/>
                <a:cs typeface="Noto Sans"/>
                <a:sym typeface="Noto Sans"/>
              </a:rPr>
              <a:t>Για παράδειγμα εξετάζει το πως με τη χρήση των γλωσσών προγραμματισμού δημιουργούμε </a:t>
            </a:r>
            <a:r>
              <a:rPr lang="el-GR" sz="2600" b="1" strike="noStrike">
                <a:latin typeface="Noto Sans"/>
                <a:ea typeface="Noto Sans"/>
                <a:cs typeface="Noto Sans"/>
                <a:sym typeface="Noto Sans"/>
              </a:rPr>
              <a:t>ολοκληρωμένα υπολογιστικά προγράμματα</a:t>
            </a:r>
            <a:r>
              <a:rPr lang="el-GR" sz="2600" b="0" strike="noStrike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2600" b="0" strike="noStrike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0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l-GR" sz="28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1.3 Εφαρμοσμένη Επιστήμη των Υπολογιστών</a:t>
            </a:r>
            <a:endParaRPr sz="28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79" name="Google Shape;279;p60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3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●"/>
            </a:pP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Βασικά επιστημονικά πεδία που εντάσσονται στην</a:t>
            </a:r>
            <a:r>
              <a:rPr lang="el-GR" sz="2200" b="1" strike="noStrike">
                <a:latin typeface="Noto Sans"/>
                <a:ea typeface="Noto Sans"/>
                <a:cs typeface="Noto Sans"/>
                <a:sym typeface="Noto Sans"/>
              </a:rPr>
              <a:t> Εφαρμοσμένη Επιστήμη των Υπολογιστών</a:t>
            </a: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 είναι:</a:t>
            </a:r>
            <a:endParaRPr sz="2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367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●"/>
            </a:pP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Ο σχεδιασμός υλικού για την κατασκευή των υπολογιστών, όπως </a:t>
            </a:r>
            <a:r>
              <a:rPr lang="el-GR" sz="2200">
                <a:latin typeface="Noto Sans"/>
                <a:ea typeface="Noto Sans"/>
                <a:cs typeface="Noto Sans"/>
                <a:sym typeface="Noto Sans"/>
              </a:rPr>
              <a:t>ο</a:t>
            </a: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 σκληρός δίσκος, η κεντρική μονάδα επεξεργασίας κτλ.</a:t>
            </a:r>
            <a:endParaRPr sz="2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367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●"/>
            </a:pP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Τον σχεδιασμός, η ανάπτυξη και η συντήρηση λογισμικού, όπως των λειτουργικών συστημάτων τα οποία συνεργάζονται με το υλικό, καθώς και των ποικίλων προγραμμάτων που αναπτύσσονται με τη βοήθεια των γλωσσών προγραμματισμού.</a:t>
            </a:r>
            <a:endParaRPr sz="2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367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●"/>
            </a:pP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Ο σχεδιασμός πληροφοριακών συστημάτων για τη συλλογή, ανάκτηση, επεξεργασία και αποθήκευση πληροφοριών.</a:t>
            </a:r>
            <a:endParaRPr sz="2200" b="0" strike="noStrike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81" name="Google Shape;281;p60"/>
          <p:cNvSpPr/>
          <p:nvPr/>
        </p:nvSpPr>
        <p:spPr>
          <a:xfrm>
            <a:off x="8496000" y="6408000"/>
            <a:ext cx="1008000" cy="288000"/>
          </a:xfrm>
          <a:custGeom>
            <a:avLst/>
            <a:gdLst/>
            <a:ahLst/>
            <a:cxnLst/>
            <a:rect l="l" t="t" r="r" b="b"/>
            <a:pathLst>
              <a:path w="2802" h="802" extrusionOk="0">
                <a:moveTo>
                  <a:pt x="0" y="200"/>
                </a:moveTo>
                <a:lnTo>
                  <a:pt x="2100" y="200"/>
                </a:lnTo>
                <a:lnTo>
                  <a:pt x="2100" y="0"/>
                </a:lnTo>
                <a:lnTo>
                  <a:pt x="2801" y="400"/>
                </a:lnTo>
                <a:lnTo>
                  <a:pt x="2100" y="801"/>
                </a:lnTo>
                <a:lnTo>
                  <a:pt x="210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CFE7E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1"/>
          <p:cNvSpPr txBox="1"/>
          <p:nvPr/>
        </p:nvSpPr>
        <p:spPr>
          <a:xfrm>
            <a:off x="504000" y="72000"/>
            <a:ext cx="907164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l-GR" sz="2800" b="1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1.3 Εφαρμοσμένη Επιστήμη των Υπολογιστών</a:t>
            </a:r>
            <a:endParaRPr sz="2800" b="0" strike="noStrike">
              <a:solidFill>
                <a:srgbClr val="FFFFF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87" name="Google Shape;287;p61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3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●"/>
            </a:pP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Η τεχνητή νοημοσύνη, η οποία ερευνά τρόπους ανάπτυξης υπολογιστικών μοντέλων ανθρώπινης γνώσης.</a:t>
            </a:r>
            <a:endParaRPr sz="2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367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●"/>
            </a:pP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Ο σχεδιασμός δικτύων υπολογιστών για την παραγωγή, τη λήψη και την προώθηση πληροφοριών.</a:t>
            </a:r>
            <a:endParaRPr sz="2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367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●"/>
            </a:pP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Ο σχεδιασμός βάσεων δεδομένων και συστημάτων διαχείρισης βάσεων δεδομένων για την υποστήριξη πληροφοριακών συστημάτων.</a:t>
            </a:r>
            <a:endParaRPr sz="2200" b="0" strike="noStrike">
              <a:latin typeface="Noto Sans"/>
              <a:ea typeface="Noto Sans"/>
              <a:cs typeface="Noto Sans"/>
              <a:sym typeface="Noto Sans"/>
            </a:endParaRPr>
          </a:p>
          <a:p>
            <a:pPr marL="432000" marR="0" lvl="0" indent="-3367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●"/>
            </a:pPr>
            <a:r>
              <a:rPr lang="el-GR" sz="2200" b="0" strike="noStrike">
                <a:latin typeface="Noto Sans"/>
                <a:ea typeface="Noto Sans"/>
                <a:cs typeface="Noto Sans"/>
                <a:sym typeface="Noto Sans"/>
              </a:rPr>
              <a:t>Η ασφάλεια των υπολογιστών, δηλαδή το σύνολο των μεθόδων που χρησιμοποιούνται για την προστασία πληροφοριών ή υπηρεσιών από φθορά, αλλοίωση ή μη εξουσιοδοτημένη χρήση.</a:t>
            </a:r>
            <a:endParaRPr sz="2200" b="0" strike="noStrike"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611</Words>
  <Application>Microsoft Office PowerPoint</Application>
  <PresentationFormat>Προσαρμογή</PresentationFormat>
  <Paragraphs>59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Noto Sans</vt:lpstr>
      <vt:lpstr>Arial</vt:lpstr>
      <vt:lpstr>Noto Sans Symbols</vt:lpstr>
      <vt:lpstr>Office Theme</vt:lpstr>
      <vt:lpstr>Office Theme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EVSTRATIOS PRIBAS</cp:lastModifiedBy>
  <cp:revision>4</cp:revision>
  <dcterms:modified xsi:type="dcterms:W3CDTF">2024-09-17T18:10:36Z</dcterms:modified>
</cp:coreProperties>
</file>