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0080625" cy="7559675"/>
  <p:notesSz cx="7559675" cy="10691813"/>
  <p:embeddedFontLst>
    <p:embeddedFont>
      <p:font typeface="Noto Sans" panose="020B050204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57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1: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7: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1108075" y="801688"/>
            <a:ext cx="5345113"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504000" y="176904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5040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35712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663804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5040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35712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663804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ubTitle" idx="1"/>
          </p:nvPr>
        </p:nvSpPr>
        <p:spPr>
          <a:xfrm>
            <a:off x="504000" y="1769040"/>
            <a:ext cx="9071640" cy="4384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75" name="Google Shape;75;p18"/>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20"/>
          <p:cNvSpPr txBox="1">
            <a:spLocks noGrp="1"/>
          </p:cNvSpPr>
          <p:nvPr>
            <p:ph type="subTitle" idx="1"/>
          </p:nvPr>
        </p:nvSpPr>
        <p:spPr>
          <a:xfrm>
            <a:off x="504000" y="72000"/>
            <a:ext cx="9071640" cy="40064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3" name="Google Shape;83;p21"/>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4" name="Google Shape;84;p21"/>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22"/>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22"/>
          <p:cNvSpPr txBox="1">
            <a:spLocks noGrp="1"/>
          </p:cNvSpPr>
          <p:nvPr>
            <p:ph type="body" idx="3"/>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23"/>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23"/>
          <p:cNvSpPr txBox="1">
            <a:spLocks noGrp="1"/>
          </p:cNvSpPr>
          <p:nvPr>
            <p:ph type="body" idx="3"/>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504000" y="176904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24"/>
          <p:cNvSpPr txBox="1">
            <a:spLocks noGrp="1"/>
          </p:cNvSpPr>
          <p:nvPr>
            <p:ph type="body" idx="2"/>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5"/>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2" name="Google Shape;102;p25"/>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25"/>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25"/>
          <p:cNvSpPr txBox="1">
            <a:spLocks noGrp="1"/>
          </p:cNvSpPr>
          <p:nvPr>
            <p:ph type="body" idx="4"/>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26"/>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6"/>
          <p:cNvSpPr txBox="1">
            <a:spLocks noGrp="1"/>
          </p:cNvSpPr>
          <p:nvPr>
            <p:ph type="body" idx="1"/>
          </p:nvPr>
        </p:nvSpPr>
        <p:spPr>
          <a:xfrm>
            <a:off x="5040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26"/>
          <p:cNvSpPr txBox="1">
            <a:spLocks noGrp="1"/>
          </p:cNvSpPr>
          <p:nvPr>
            <p:ph type="body" idx="2"/>
          </p:nvPr>
        </p:nvSpPr>
        <p:spPr>
          <a:xfrm>
            <a:off x="357120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26"/>
          <p:cNvSpPr txBox="1">
            <a:spLocks noGrp="1"/>
          </p:cNvSpPr>
          <p:nvPr>
            <p:ph type="body" idx="3"/>
          </p:nvPr>
        </p:nvSpPr>
        <p:spPr>
          <a:xfrm>
            <a:off x="6638040" y="176904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26"/>
          <p:cNvSpPr txBox="1">
            <a:spLocks noGrp="1"/>
          </p:cNvSpPr>
          <p:nvPr>
            <p:ph type="body" idx="4"/>
          </p:nvPr>
        </p:nvSpPr>
        <p:spPr>
          <a:xfrm>
            <a:off x="5040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1" name="Google Shape;111;p26"/>
          <p:cNvSpPr txBox="1">
            <a:spLocks noGrp="1"/>
          </p:cNvSpPr>
          <p:nvPr>
            <p:ph type="body" idx="5"/>
          </p:nvPr>
        </p:nvSpPr>
        <p:spPr>
          <a:xfrm>
            <a:off x="357120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2" name="Google Shape;112;p26"/>
          <p:cNvSpPr txBox="1">
            <a:spLocks noGrp="1"/>
          </p:cNvSpPr>
          <p:nvPr>
            <p:ph type="body" idx="6"/>
          </p:nvPr>
        </p:nvSpPr>
        <p:spPr>
          <a:xfrm>
            <a:off x="6638040" y="4059360"/>
            <a:ext cx="292068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subTitle" idx="1"/>
          </p:nvPr>
        </p:nvSpPr>
        <p:spPr>
          <a:xfrm>
            <a:off x="504000" y="1769040"/>
            <a:ext cx="9071640" cy="43848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6"/>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504000" y="72000"/>
            <a:ext cx="9071640" cy="400644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515268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50400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504000" y="1769040"/>
            <a:ext cx="4426920" cy="438480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5152680" y="405936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50400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5152680" y="1769040"/>
            <a:ext cx="442692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504000" y="4059360"/>
            <a:ext cx="9071640" cy="20912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504000" y="1769040"/>
            <a:ext cx="9071640" cy="43848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722700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i="0" u="none" strike="noStrike" cap="none">
                <a:latin typeface="Arial"/>
                <a:ea typeface="Arial"/>
                <a:cs typeface="Arial"/>
                <a:sym typeface="Arial"/>
              </a:defRPr>
            </a:lvl1pPr>
            <a:lvl2pPr marL="0" marR="0" lvl="1" indent="0" algn="r" rtl="0">
              <a:spcBef>
                <a:spcPts val="0"/>
              </a:spcBef>
              <a:buNone/>
              <a:defRPr sz="1400" b="0" i="0" u="none" strike="noStrike" cap="none">
                <a:latin typeface="Arial"/>
                <a:ea typeface="Arial"/>
                <a:cs typeface="Arial"/>
                <a:sym typeface="Arial"/>
              </a:defRPr>
            </a:lvl2pPr>
            <a:lvl3pPr marL="0" marR="0" lvl="2" indent="0" algn="r" rtl="0">
              <a:spcBef>
                <a:spcPts val="0"/>
              </a:spcBef>
              <a:buNone/>
              <a:defRPr sz="1400" b="0" i="0" u="none" strike="noStrike" cap="none">
                <a:latin typeface="Arial"/>
                <a:ea typeface="Arial"/>
                <a:cs typeface="Arial"/>
                <a:sym typeface="Arial"/>
              </a:defRPr>
            </a:lvl3pPr>
            <a:lvl4pPr marL="0" marR="0" lvl="3" indent="0" algn="r" rtl="0">
              <a:spcBef>
                <a:spcPts val="0"/>
              </a:spcBef>
              <a:buNone/>
              <a:defRPr sz="1400" b="0" i="0" u="none" strike="noStrike" cap="none">
                <a:latin typeface="Arial"/>
                <a:ea typeface="Arial"/>
                <a:cs typeface="Arial"/>
                <a:sym typeface="Arial"/>
              </a:defRPr>
            </a:lvl4pPr>
            <a:lvl5pPr marL="0" marR="0" lvl="4" indent="0" algn="r" rtl="0">
              <a:spcBef>
                <a:spcPts val="0"/>
              </a:spcBef>
              <a:buNone/>
              <a:defRPr sz="1400" b="0" i="0" u="none" strike="noStrike" cap="none">
                <a:latin typeface="Arial"/>
                <a:ea typeface="Arial"/>
                <a:cs typeface="Arial"/>
                <a:sym typeface="Arial"/>
              </a:defRPr>
            </a:lvl5pPr>
            <a:lvl6pPr marL="0" marR="0" lvl="5" indent="0" algn="r" rtl="0">
              <a:spcBef>
                <a:spcPts val="0"/>
              </a:spcBef>
              <a:buNone/>
              <a:defRPr sz="1400" b="0" i="0" u="none" strike="noStrike" cap="none">
                <a:latin typeface="Arial"/>
                <a:ea typeface="Arial"/>
                <a:cs typeface="Arial"/>
                <a:sym typeface="Arial"/>
              </a:defRPr>
            </a:lvl6pPr>
            <a:lvl7pPr marL="0" marR="0" lvl="6" indent="0" algn="r" rtl="0">
              <a:spcBef>
                <a:spcPts val="0"/>
              </a:spcBef>
              <a:buNone/>
              <a:defRPr sz="1400" b="0" i="0" u="none" strike="noStrike" cap="none">
                <a:latin typeface="Arial"/>
                <a:ea typeface="Arial"/>
                <a:cs typeface="Arial"/>
                <a:sym typeface="Arial"/>
              </a:defRPr>
            </a:lvl7pPr>
            <a:lvl8pPr marL="0" marR="0" lvl="7" indent="0" algn="r" rtl="0">
              <a:spcBef>
                <a:spcPts val="0"/>
              </a:spcBef>
              <a:buNone/>
              <a:defRPr sz="1400" b="0" i="0" u="none" strike="noStrike" cap="none">
                <a:latin typeface="Arial"/>
                <a:ea typeface="Arial"/>
                <a:cs typeface="Arial"/>
                <a:sym typeface="Arial"/>
              </a:defRPr>
            </a:lvl8pPr>
            <a:lvl9pPr marL="0" marR="0" lvl="8" indent="0" algn="r" rtl="0">
              <a:spcBef>
                <a:spcPts val="0"/>
              </a:spcBef>
              <a:buNone/>
              <a:defRPr sz="1400" b="0" i="0" u="none" strike="noStrike" cap="none">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04000" y="72000"/>
            <a:ext cx="9071640" cy="8640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1" name="Google Shape;61;p14"/>
          <p:cNvSpPr txBox="1">
            <a:spLocks noGrp="1"/>
          </p:cNvSpPr>
          <p:nvPr>
            <p:ph type="body" idx="1"/>
          </p:nvPr>
        </p:nvSpPr>
        <p:spPr>
          <a:xfrm>
            <a:off x="1368000" y="3096000"/>
            <a:ext cx="7344000" cy="24480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2" name="Google Shape;62;p14"/>
          <p:cNvSpPr txBox="1">
            <a:spLocks noGrp="1"/>
          </p:cNvSpPr>
          <p:nvPr>
            <p:ph type="dt" idx="10"/>
          </p:nvPr>
        </p:nvSpPr>
        <p:spPr>
          <a:xfrm>
            <a:off x="504000" y="6887160"/>
            <a:ext cx="234828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3" name="Google Shape;63;p14"/>
          <p:cNvSpPr txBox="1">
            <a:spLocks noGrp="1"/>
          </p:cNvSpPr>
          <p:nvPr>
            <p:ph type="ftr" idx="11"/>
          </p:nvPr>
        </p:nvSpPr>
        <p:spPr>
          <a:xfrm>
            <a:off x="3447360" y="6887160"/>
            <a:ext cx="3195000" cy="52128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4" name="Google Shape;64;p14"/>
          <p:cNvSpPr txBox="1">
            <a:spLocks noGrp="1"/>
          </p:cNvSpPr>
          <p:nvPr>
            <p:ph type="sldNum" idx="12"/>
          </p:nvPr>
        </p:nvSpPr>
        <p:spPr>
          <a:xfrm>
            <a:off x="7227000" y="6887160"/>
            <a:ext cx="2348280" cy="52128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400" b="0" strike="noStrike">
                <a:latin typeface="Arial"/>
                <a:ea typeface="Arial"/>
                <a:cs typeface="Arial"/>
                <a:sym typeface="Arial"/>
              </a:defRPr>
            </a:lvl1pPr>
            <a:lvl2pPr marL="0" marR="0" lvl="1" indent="0" algn="r" rtl="0">
              <a:spcBef>
                <a:spcPts val="0"/>
              </a:spcBef>
              <a:buNone/>
              <a:defRPr sz="1400" b="0" strike="noStrike">
                <a:latin typeface="Arial"/>
                <a:ea typeface="Arial"/>
                <a:cs typeface="Arial"/>
                <a:sym typeface="Arial"/>
              </a:defRPr>
            </a:lvl2pPr>
            <a:lvl3pPr marL="0" marR="0" lvl="2" indent="0" algn="r" rtl="0">
              <a:spcBef>
                <a:spcPts val="0"/>
              </a:spcBef>
              <a:buNone/>
              <a:defRPr sz="1400" b="0" strike="noStrike">
                <a:latin typeface="Arial"/>
                <a:ea typeface="Arial"/>
                <a:cs typeface="Arial"/>
                <a:sym typeface="Arial"/>
              </a:defRPr>
            </a:lvl3pPr>
            <a:lvl4pPr marL="0" marR="0" lvl="3" indent="0" algn="r" rtl="0">
              <a:spcBef>
                <a:spcPts val="0"/>
              </a:spcBef>
              <a:buNone/>
              <a:defRPr sz="1400" b="0" strike="noStrike">
                <a:latin typeface="Arial"/>
                <a:ea typeface="Arial"/>
                <a:cs typeface="Arial"/>
                <a:sym typeface="Arial"/>
              </a:defRPr>
            </a:lvl4pPr>
            <a:lvl5pPr marL="0" marR="0" lvl="4" indent="0" algn="r" rtl="0">
              <a:spcBef>
                <a:spcPts val="0"/>
              </a:spcBef>
              <a:buNone/>
              <a:defRPr sz="1400" b="0" strike="noStrike">
                <a:latin typeface="Arial"/>
                <a:ea typeface="Arial"/>
                <a:cs typeface="Arial"/>
                <a:sym typeface="Arial"/>
              </a:defRPr>
            </a:lvl5pPr>
            <a:lvl6pPr marL="0" marR="0" lvl="5" indent="0" algn="r" rtl="0">
              <a:spcBef>
                <a:spcPts val="0"/>
              </a:spcBef>
              <a:buNone/>
              <a:defRPr sz="1400" b="0" strike="noStrike">
                <a:latin typeface="Arial"/>
                <a:ea typeface="Arial"/>
                <a:cs typeface="Arial"/>
                <a:sym typeface="Arial"/>
              </a:defRPr>
            </a:lvl6pPr>
            <a:lvl7pPr marL="0" marR="0" lvl="6" indent="0" algn="r" rtl="0">
              <a:spcBef>
                <a:spcPts val="0"/>
              </a:spcBef>
              <a:buNone/>
              <a:defRPr sz="1400" b="0" strike="noStrike">
                <a:latin typeface="Arial"/>
                <a:ea typeface="Arial"/>
                <a:cs typeface="Arial"/>
                <a:sym typeface="Arial"/>
              </a:defRPr>
            </a:lvl7pPr>
            <a:lvl8pPr marL="0" marR="0" lvl="7" indent="0" algn="r" rtl="0">
              <a:spcBef>
                <a:spcPts val="0"/>
              </a:spcBef>
              <a:buNone/>
              <a:defRPr sz="1400" b="0" strike="noStrike">
                <a:latin typeface="Arial"/>
                <a:ea typeface="Arial"/>
                <a:cs typeface="Arial"/>
                <a:sym typeface="Arial"/>
              </a:defRPr>
            </a:lvl8pPr>
            <a:lvl9pPr marL="0" marR="0" lvl="8" indent="0" algn="r" rtl="0">
              <a:spcBef>
                <a:spcPts val="0"/>
              </a:spcBef>
              <a:buNone/>
              <a:defRPr sz="1400" b="0" strike="noStrike">
                <a:latin typeface="Arial"/>
                <a:ea typeface="Arial"/>
                <a:cs typeface="Arial"/>
                <a:sym typeface="Arial"/>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xfouk.blogspot.com/p/blog-page_24.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p:nvPr/>
        </p:nvSpPr>
        <p:spPr>
          <a:xfrm>
            <a:off x="504000" y="-49320"/>
            <a:ext cx="9071640" cy="1107000"/>
          </a:xfrm>
          <a:prstGeom prst="rect">
            <a:avLst/>
          </a:prstGeom>
          <a:noFill/>
          <a:ln>
            <a:noFill/>
          </a:ln>
        </p:spPr>
        <p:txBody>
          <a:bodyPr spcFirstLastPara="1" wrap="square" lIns="0" tIns="0" rIns="0" bIns="0" anchor="ctr" anchorCtr="0">
            <a:normAutofit/>
          </a:bodyPr>
          <a:lstStyle/>
          <a:p>
            <a:pPr marL="0" marR="0" lvl="0" indent="0" algn="l" rtl="0">
              <a:spcBef>
                <a:spcPts val="0"/>
              </a:spcBef>
              <a:spcAft>
                <a:spcPts val="0"/>
              </a:spcAft>
              <a:buNone/>
            </a:pPr>
            <a:r>
              <a:rPr lang="el-GR" sz="2800" b="1" i="0" u="none" strike="noStrike" cap="none">
                <a:solidFill>
                  <a:srgbClr val="FFFFFF"/>
                </a:solidFill>
                <a:latin typeface="Noto Sans"/>
                <a:ea typeface="Noto Sans"/>
                <a:cs typeface="Noto Sans"/>
                <a:sym typeface="Noto Sans"/>
              </a:rPr>
              <a:t>Εισαγωγή στις Αρχές της Επιστήμης των Η/Υ </a:t>
            </a:r>
            <a:endParaRPr sz="2800" b="0" strike="noStrike">
              <a:solidFill>
                <a:srgbClr val="FFFFFF"/>
              </a:solidFill>
              <a:latin typeface="Noto Sans"/>
              <a:ea typeface="Noto Sans"/>
              <a:cs typeface="Noto Sans"/>
              <a:sym typeface="Noto Sans"/>
            </a:endParaRPr>
          </a:p>
        </p:txBody>
      </p:sp>
      <p:sp>
        <p:nvSpPr>
          <p:cNvPr id="118" name="Google Shape;118;p27"/>
          <p:cNvSpPr txBox="1"/>
          <p:nvPr/>
        </p:nvSpPr>
        <p:spPr>
          <a:xfrm>
            <a:off x="5472000" y="1584000"/>
            <a:ext cx="4248000" cy="5209560"/>
          </a:xfrm>
          <a:prstGeom prst="rect">
            <a:avLst/>
          </a:prstGeom>
          <a:noFill/>
          <a:ln>
            <a:noFill/>
          </a:ln>
        </p:spPr>
        <p:txBody>
          <a:bodyPr spcFirstLastPara="1" wrap="square" lIns="90000" tIns="45000" rIns="90000" bIns="45000" anchor="t" anchorCtr="0">
            <a:noAutofit/>
          </a:bodyPr>
          <a:lstStyle/>
          <a:p>
            <a:pPr marL="0" marR="0" lvl="0" indent="0" algn="ctr" rtl="0">
              <a:spcBef>
                <a:spcPts val="0"/>
              </a:spcBef>
              <a:spcAft>
                <a:spcPts val="0"/>
              </a:spcAft>
              <a:buNone/>
            </a:pPr>
            <a:endParaRPr sz="3600" b="0" strike="noStrike" dirty="0">
              <a:latin typeface="Arial"/>
              <a:ea typeface="Arial"/>
              <a:cs typeface="Arial"/>
              <a:sym typeface="Arial"/>
            </a:endParaRPr>
          </a:p>
          <a:p>
            <a:pPr marL="0" marR="0" lvl="0" indent="0" algn="ctr" rtl="0">
              <a:spcBef>
                <a:spcPts val="0"/>
              </a:spcBef>
              <a:spcAft>
                <a:spcPts val="0"/>
              </a:spcAft>
              <a:buNone/>
            </a:pPr>
            <a:r>
              <a:rPr lang="el-GR" sz="3600" b="1" strike="noStrike" dirty="0">
                <a:solidFill>
                  <a:srgbClr val="FF8000"/>
                </a:solidFill>
                <a:latin typeface="Arial"/>
                <a:ea typeface="Arial"/>
                <a:cs typeface="Arial"/>
                <a:sym typeface="Arial"/>
              </a:rPr>
              <a:t>ΕΝΟΤΗΤΑ 2</a:t>
            </a:r>
            <a:endParaRPr sz="3600" b="0" strike="noStrike" dirty="0">
              <a:latin typeface="Arial"/>
              <a:ea typeface="Arial"/>
              <a:cs typeface="Arial"/>
              <a:sym typeface="Arial"/>
            </a:endParaRPr>
          </a:p>
          <a:p>
            <a:pPr marL="0" marR="0" lvl="0" indent="0" algn="ctr" rtl="0">
              <a:spcBef>
                <a:spcPts val="0"/>
              </a:spcBef>
              <a:spcAft>
                <a:spcPts val="0"/>
              </a:spcAft>
              <a:buNone/>
            </a:pPr>
            <a:r>
              <a:rPr lang="el-GR" sz="3600" b="1" strike="noStrike" dirty="0">
                <a:solidFill>
                  <a:srgbClr val="FF8000"/>
                </a:solidFill>
                <a:latin typeface="Arial"/>
                <a:ea typeface="Arial"/>
                <a:cs typeface="Arial"/>
                <a:sym typeface="Arial"/>
              </a:rPr>
              <a:t>Θέματα Θεωρητικής Επιστήμης</a:t>
            </a:r>
            <a:endParaRPr sz="3600" b="0" strike="noStrike" dirty="0">
              <a:latin typeface="Arial"/>
              <a:ea typeface="Arial"/>
              <a:cs typeface="Arial"/>
              <a:sym typeface="Arial"/>
            </a:endParaRPr>
          </a:p>
          <a:p>
            <a:pPr marL="0" marR="0" lvl="0" indent="0" algn="ctr" rtl="0">
              <a:spcBef>
                <a:spcPts val="0"/>
              </a:spcBef>
              <a:spcAft>
                <a:spcPts val="0"/>
              </a:spcAft>
              <a:buNone/>
            </a:pPr>
            <a:r>
              <a:rPr lang="el-GR" sz="3600" b="1" strike="noStrike" dirty="0">
                <a:solidFill>
                  <a:srgbClr val="FF8000"/>
                </a:solidFill>
                <a:latin typeface="Arial"/>
                <a:ea typeface="Arial"/>
                <a:cs typeface="Arial"/>
                <a:sym typeface="Arial"/>
              </a:rPr>
              <a:t>των Υπολογιστών</a:t>
            </a:r>
            <a:endParaRPr sz="3600" b="0" strike="noStrike" dirty="0">
              <a:latin typeface="Arial"/>
              <a:ea typeface="Arial"/>
              <a:cs typeface="Arial"/>
              <a:sym typeface="Arial"/>
            </a:endParaRPr>
          </a:p>
        </p:txBody>
      </p:sp>
      <p:pic>
        <p:nvPicPr>
          <p:cNvPr id="119" name="Google Shape;119;p27"/>
          <p:cNvPicPr preferRelativeResize="0"/>
          <p:nvPr/>
        </p:nvPicPr>
        <p:blipFill rotWithShape="1">
          <a:blip r:embed="rId3">
            <a:alphaModFix/>
          </a:blip>
          <a:srcRect/>
          <a:stretch/>
        </p:blipFill>
        <p:spPr>
          <a:xfrm>
            <a:off x="576000" y="1584000"/>
            <a:ext cx="4417560" cy="4157280"/>
          </a:xfrm>
          <a:prstGeom prst="rect">
            <a:avLst/>
          </a:prstGeom>
          <a:noFill/>
          <a:ln>
            <a:noFill/>
          </a:ln>
        </p:spPr>
      </p:pic>
      <p:pic>
        <p:nvPicPr>
          <p:cNvPr id="120" name="Google Shape;120;p27"/>
          <p:cNvPicPr preferRelativeResize="0"/>
          <p:nvPr/>
        </p:nvPicPr>
        <p:blipFill rotWithShape="1">
          <a:blip r:embed="rId3">
            <a:alphaModFix/>
          </a:blip>
          <a:srcRect/>
          <a:stretch/>
        </p:blipFill>
        <p:spPr>
          <a:xfrm>
            <a:off x="360000" y="1440000"/>
            <a:ext cx="4968000" cy="5256000"/>
          </a:xfrm>
          <a:prstGeom prst="rect">
            <a:avLst/>
          </a:prstGeom>
          <a:noFill/>
          <a:ln>
            <a:noFill/>
          </a:ln>
          <a:effectLst>
            <a:outerShdw dist="101823" dir="2700000">
              <a:srgbClr val="808080"/>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p:nvPr/>
        </p:nvSpPr>
        <p:spPr>
          <a:xfrm>
            <a:off x="504000" y="71640"/>
            <a:ext cx="9071640" cy="864000"/>
          </a:xfrm>
          <a:prstGeom prst="rect">
            <a:avLst/>
          </a:prstGeom>
          <a:noFill/>
          <a:ln>
            <a:noFill/>
          </a:ln>
        </p:spPr>
        <p:txBody>
          <a:bodyPr spcFirstLastPara="1" wrap="square" lIns="0" tIns="0" rIns="0" bIns="0" anchor="ctr" anchorCtr="0">
            <a:normAutofit/>
          </a:bodyPr>
          <a:lstStyle/>
          <a:p>
            <a:pPr marL="0" marR="0" lvl="0" indent="0" algn="ctr" rtl="0">
              <a:spcBef>
                <a:spcPts val="0"/>
              </a:spcBef>
              <a:spcAft>
                <a:spcPts val="0"/>
              </a:spcAft>
              <a:buNone/>
            </a:pPr>
            <a:r>
              <a:rPr lang="el-GR" sz="3500" b="1" strike="noStrike">
                <a:solidFill>
                  <a:srgbClr val="FFFFFF"/>
                </a:solidFill>
                <a:latin typeface="Noto Sans"/>
                <a:ea typeface="Noto Sans"/>
                <a:cs typeface="Noto Sans"/>
                <a:sym typeface="Noto Sans"/>
              </a:rPr>
              <a:t>2.1.3 Υπολογιστικά Πρόβλημα</a:t>
            </a:r>
            <a:endParaRPr sz="3500" b="0" strike="noStrike">
              <a:solidFill>
                <a:srgbClr val="FFFFFF"/>
              </a:solidFill>
              <a:latin typeface="Noto Sans"/>
              <a:ea typeface="Noto Sans"/>
              <a:cs typeface="Noto Sans"/>
              <a:sym typeface="Noto Sans"/>
            </a:endParaRPr>
          </a:p>
        </p:txBody>
      </p:sp>
      <p:sp>
        <p:nvSpPr>
          <p:cNvPr id="184" name="Google Shape;184;p36"/>
          <p:cNvSpPr txBox="1"/>
          <p:nvPr/>
        </p:nvSpPr>
        <p:spPr>
          <a:xfrm>
            <a:off x="1368000" y="3096000"/>
            <a:ext cx="7344000" cy="2448000"/>
          </a:xfrm>
          <a:prstGeom prst="rect">
            <a:avLst/>
          </a:prstGeom>
          <a:noFill/>
          <a:ln>
            <a:noFill/>
          </a:ln>
        </p:spPr>
        <p:txBody>
          <a:bodyPr spcFirstLastPara="1" wrap="square" lIns="0" tIns="0" rIns="0" bIns="0" anchor="t" anchorCtr="0">
            <a:normAutofit fontScale="70000" lnSpcReduction="20000"/>
          </a:bodyPr>
          <a:lstStyle/>
          <a:p>
            <a:pPr marL="431999" marR="0" lvl="0" indent="-323999" algn="l" rtl="0">
              <a:spcBef>
                <a:spcPts val="0"/>
              </a:spcBef>
              <a:spcAft>
                <a:spcPts val="0"/>
              </a:spcAft>
              <a:buNone/>
            </a:pPr>
            <a:r>
              <a:rPr lang="el-GR" sz="5400" b="0" strike="noStrike">
                <a:latin typeface="Arial"/>
                <a:ea typeface="Arial"/>
                <a:cs typeface="Arial"/>
                <a:sym typeface="Arial"/>
              </a:rPr>
              <a:t>Οποιοδήποτε </a:t>
            </a:r>
            <a:r>
              <a:rPr lang="el-GR" sz="5400" b="1" strike="noStrike">
                <a:latin typeface="Arial"/>
                <a:ea typeface="Arial"/>
                <a:cs typeface="Arial"/>
                <a:sym typeface="Arial"/>
              </a:rPr>
              <a:t>πρόβλημα</a:t>
            </a:r>
            <a:r>
              <a:rPr lang="el-GR" sz="5400" b="0" strike="noStrike">
                <a:latin typeface="Arial"/>
                <a:ea typeface="Arial"/>
                <a:cs typeface="Arial"/>
                <a:sym typeface="Arial"/>
              </a:rPr>
              <a:t> μπορεί να λυθεί και μέσω του υπολογιστή, χαρακτηρίζεται </a:t>
            </a:r>
            <a:r>
              <a:rPr lang="el-GR" sz="5400" b="1" strike="noStrike">
                <a:latin typeface="Arial"/>
                <a:ea typeface="Arial"/>
                <a:cs typeface="Arial"/>
                <a:sym typeface="Arial"/>
              </a:rPr>
              <a:t>υπολογιστικό πρόβλημα</a:t>
            </a:r>
            <a:r>
              <a:rPr lang="el-GR" sz="5400" b="0" strike="noStrike">
                <a:latin typeface="Arial"/>
                <a:ea typeface="Arial"/>
                <a:cs typeface="Arial"/>
                <a:sym typeface="Arial"/>
              </a:rPr>
              <a:t>.</a:t>
            </a:r>
            <a:endParaRPr sz="5400" b="0" strike="noStrike">
              <a:latin typeface="Arial"/>
              <a:ea typeface="Arial"/>
              <a:cs typeface="Arial"/>
              <a:sym typeface="Arial"/>
            </a:endParaRPr>
          </a:p>
        </p:txBody>
      </p:sp>
      <p:sp>
        <p:nvSpPr>
          <p:cNvPr id="186" name="Google Shape;186;p36"/>
          <p:cNvSpPr txBox="1"/>
          <p:nvPr/>
        </p:nvSpPr>
        <p:spPr>
          <a:xfrm>
            <a:off x="1440000" y="1440000"/>
            <a:ext cx="7272000" cy="1449720"/>
          </a:xfrm>
          <a:prstGeom prst="rect">
            <a:avLst/>
          </a:prstGeom>
          <a:noFill/>
          <a:ln w="9525" cap="flat" cmpd="sng">
            <a:solidFill>
              <a:srgbClr val="000000"/>
            </a:solidFill>
            <a:prstDash val="dashDot"/>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r>
              <a:rPr lang="el-GR" sz="2400" b="0" strike="noStrike">
                <a:latin typeface="Arial"/>
                <a:ea typeface="Arial"/>
                <a:cs typeface="Arial"/>
                <a:sym typeface="Arial"/>
              </a:rPr>
              <a:t>Τα προβλήματα με βάση τη δυνατότητα επίλυσής τους μέσω του υπολογιστή, μπορούν να διακριθούν σε </a:t>
            </a:r>
            <a:r>
              <a:rPr lang="el-GR" sz="2400" b="1" strike="noStrike">
                <a:latin typeface="Arial"/>
                <a:ea typeface="Arial"/>
                <a:cs typeface="Arial"/>
                <a:sym typeface="Arial"/>
              </a:rPr>
              <a:t>υπολογιστικά</a:t>
            </a:r>
            <a:r>
              <a:rPr lang="el-GR" sz="2400" b="0" strike="noStrike">
                <a:latin typeface="Arial"/>
                <a:ea typeface="Arial"/>
                <a:cs typeface="Arial"/>
                <a:sym typeface="Arial"/>
              </a:rPr>
              <a:t> και μη </a:t>
            </a:r>
            <a:r>
              <a:rPr lang="el-GR" sz="2400" b="1" strike="noStrike">
                <a:latin typeface="Arial"/>
                <a:ea typeface="Arial"/>
                <a:cs typeface="Arial"/>
                <a:sym typeface="Arial"/>
              </a:rPr>
              <a:t>υπολογιστικά</a:t>
            </a:r>
            <a:r>
              <a:rPr lang="el-GR" sz="2400" b="0" strike="noStrike">
                <a:latin typeface="Arial"/>
                <a:ea typeface="Arial"/>
                <a:cs typeface="Arial"/>
                <a:sym typeface="Arial"/>
              </a:rPr>
              <a:t>.</a:t>
            </a:r>
            <a:endParaRPr sz="2400" b="0" strike="noStrike">
              <a:latin typeface="Arial"/>
              <a:ea typeface="Arial"/>
              <a:cs typeface="Arial"/>
              <a:sym typeface="Arial"/>
            </a:endParaRPr>
          </a:p>
        </p:txBody>
      </p:sp>
      <p:sp>
        <p:nvSpPr>
          <p:cNvPr id="187" name="Google Shape;187;p36"/>
          <p:cNvSpPr txBox="1"/>
          <p:nvPr/>
        </p:nvSpPr>
        <p:spPr>
          <a:xfrm>
            <a:off x="1440000" y="5688000"/>
            <a:ext cx="7272000" cy="1449720"/>
          </a:xfrm>
          <a:prstGeom prst="rect">
            <a:avLst/>
          </a:prstGeom>
          <a:noFill/>
          <a:ln w="9525" cap="flat" cmpd="sng">
            <a:solidFill>
              <a:srgbClr val="000000"/>
            </a:solidFill>
            <a:prstDash val="dashDot"/>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r>
              <a:rPr lang="el-GR" sz="2400" b="0" strike="noStrike">
                <a:latin typeface="Arial"/>
                <a:ea typeface="Arial"/>
                <a:cs typeface="Arial"/>
                <a:sym typeface="Arial"/>
              </a:rPr>
              <a:t>Για να λυθεί ένα πρόβλημα με τη βοήθεια του υπολογιστή, χρειάζεται να διατυπωθεί το αντίστοιχο υπολογιστικό πρόβλημα και στη συνέχεια</a:t>
            </a:r>
            <a:endParaRPr sz="2400" b="0" strike="noStrike">
              <a:latin typeface="Arial"/>
              <a:ea typeface="Arial"/>
              <a:cs typeface="Arial"/>
              <a:sym typeface="Arial"/>
            </a:endParaRPr>
          </a:p>
          <a:p>
            <a:pPr marL="0" marR="0" lvl="0" indent="0" algn="l" rtl="0">
              <a:spcBef>
                <a:spcPts val="0"/>
              </a:spcBef>
              <a:spcAft>
                <a:spcPts val="0"/>
              </a:spcAft>
              <a:buNone/>
            </a:pPr>
            <a:r>
              <a:rPr lang="el-GR" sz="2400" b="0" strike="noStrike">
                <a:latin typeface="Arial"/>
                <a:ea typeface="Arial"/>
                <a:cs typeface="Arial"/>
                <a:sym typeface="Arial"/>
              </a:rPr>
              <a:t>να υλοποιηθεί η επίλυσή του μέσω του υπολογιστή.</a:t>
            </a:r>
            <a:endParaRPr sz="2400" b="0" strike="noStrike">
              <a:latin typeface="Arial"/>
              <a:ea typeface="Arial"/>
              <a:cs typeface="Arial"/>
              <a:sym typeface="Arial"/>
            </a:endParaRPr>
          </a:p>
        </p:txBody>
      </p:sp>
      <p:sp>
        <p:nvSpPr>
          <p:cNvPr id="188" name="Google Shape;188;p36"/>
          <p:cNvSpPr txBox="1"/>
          <p:nvPr/>
        </p:nvSpPr>
        <p:spPr>
          <a:xfrm>
            <a:off x="1440000" y="1440360"/>
            <a:ext cx="7272000" cy="1449720"/>
          </a:xfrm>
          <a:prstGeom prst="rect">
            <a:avLst/>
          </a:prstGeom>
          <a:noFill/>
          <a:ln w="9525" cap="flat" cmpd="sng">
            <a:solidFill>
              <a:srgbClr val="000000"/>
            </a:solidFill>
            <a:prstDash val="dashDot"/>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r>
              <a:rPr lang="el-GR" sz="2400" b="0" strike="noStrike">
                <a:latin typeface="Arial"/>
                <a:ea typeface="Arial"/>
                <a:cs typeface="Arial"/>
                <a:sym typeface="Arial"/>
              </a:rPr>
              <a:t>Τα προβλήματα με βάση τη δυνατότητα επίλυσής τους μέσω του υπολογιστή, μπορούν να διακριθούν σε </a:t>
            </a:r>
            <a:r>
              <a:rPr lang="el-GR" sz="2400" b="1" strike="noStrike">
                <a:latin typeface="Arial"/>
                <a:ea typeface="Arial"/>
                <a:cs typeface="Arial"/>
                <a:sym typeface="Arial"/>
              </a:rPr>
              <a:t>υπολογιστικά</a:t>
            </a:r>
            <a:r>
              <a:rPr lang="el-GR" sz="2400" b="0" strike="noStrike">
                <a:latin typeface="Arial"/>
                <a:ea typeface="Arial"/>
                <a:cs typeface="Arial"/>
                <a:sym typeface="Arial"/>
              </a:rPr>
              <a:t> και μη </a:t>
            </a:r>
            <a:r>
              <a:rPr lang="el-GR" sz="2400" b="1" strike="noStrike">
                <a:latin typeface="Arial"/>
                <a:ea typeface="Arial"/>
                <a:cs typeface="Arial"/>
                <a:sym typeface="Arial"/>
              </a:rPr>
              <a:t>υπολογιστικά</a:t>
            </a:r>
            <a:r>
              <a:rPr lang="el-GR" sz="2400" b="0" strike="noStrike">
                <a:latin typeface="Arial"/>
                <a:ea typeface="Arial"/>
                <a:cs typeface="Arial"/>
                <a:sym typeface="Arial"/>
              </a:rPr>
              <a:t>.</a:t>
            </a:r>
            <a:endParaRPr sz="2400" b="0"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500" b="1" strike="noStrike">
                <a:solidFill>
                  <a:srgbClr val="FFFFFF"/>
                </a:solidFill>
                <a:latin typeface="Noto Sans"/>
                <a:ea typeface="Noto Sans"/>
                <a:cs typeface="Noto Sans"/>
                <a:sym typeface="Noto Sans"/>
              </a:rPr>
              <a:t>2.1.3 Υπολογιστικά Πρόβλημα</a:t>
            </a:r>
            <a:endParaRPr sz="3500" b="0" strike="noStrike">
              <a:solidFill>
                <a:srgbClr val="FFFFFF"/>
              </a:solidFill>
              <a:latin typeface="Noto Sans"/>
              <a:ea typeface="Noto Sans"/>
              <a:cs typeface="Noto Sans"/>
              <a:sym typeface="Noto Sans"/>
            </a:endParaRPr>
          </a:p>
        </p:txBody>
      </p:sp>
      <p:sp>
        <p:nvSpPr>
          <p:cNvPr id="194" name="Google Shape;194;p37"/>
          <p:cNvSpPr txBox="1"/>
          <p:nvPr/>
        </p:nvSpPr>
        <p:spPr>
          <a:xfrm>
            <a:off x="504000" y="1400400"/>
            <a:ext cx="9071700" cy="5437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l-GR" sz="2600" b="0" strike="noStrike">
                <a:latin typeface="Noto Sans"/>
                <a:ea typeface="Noto Sans"/>
                <a:cs typeface="Noto Sans"/>
                <a:sym typeface="Noto Sans"/>
              </a:rPr>
              <a:t>Παραδείγματα </a:t>
            </a:r>
            <a:r>
              <a:rPr lang="el-GR" sz="2600" b="1" strike="noStrike">
                <a:latin typeface="Noto Sans"/>
                <a:ea typeface="Noto Sans"/>
                <a:cs typeface="Noto Sans"/>
                <a:sym typeface="Noto Sans"/>
              </a:rPr>
              <a:t>υπολογιστικών</a:t>
            </a:r>
            <a:r>
              <a:rPr lang="el-GR" sz="2600" b="0" strike="noStrike">
                <a:latin typeface="Noto Sans"/>
                <a:ea typeface="Noto Sans"/>
                <a:cs typeface="Noto Sans"/>
                <a:sym typeface="Noto Sans"/>
              </a:rPr>
              <a:t> </a:t>
            </a:r>
            <a:r>
              <a:rPr lang="el-GR" sz="2600" b="1" strike="noStrike">
                <a:latin typeface="Noto Sans"/>
                <a:ea typeface="Noto Sans"/>
                <a:cs typeface="Noto Sans"/>
                <a:sym typeface="Noto Sans"/>
              </a:rPr>
              <a:t>προβλημάτων</a:t>
            </a:r>
            <a:r>
              <a:rPr lang="el-GR" sz="2600" b="0" strike="noStrike">
                <a:latin typeface="Noto Sans"/>
                <a:ea typeface="Noto Sans"/>
                <a:cs typeface="Noto Sans"/>
                <a:sym typeface="Noto Sans"/>
              </a:rPr>
              <a:t> είναι:</a:t>
            </a:r>
            <a:endParaRPr sz="2600" b="0" strike="noStrike">
              <a:latin typeface="Noto Sans"/>
              <a:ea typeface="Noto Sans"/>
              <a:cs typeface="Noto Sans"/>
              <a:sym typeface="Noto Sans"/>
            </a:endParaRPr>
          </a:p>
          <a:p>
            <a:pPr marL="0" marR="0" lvl="0" indent="0" algn="l" rtl="0">
              <a:spcBef>
                <a:spcPts val="0"/>
              </a:spcBef>
              <a:spcAft>
                <a:spcPts val="0"/>
              </a:spcAft>
              <a:buNone/>
            </a:pPr>
            <a:r>
              <a:rPr lang="el-GR" sz="2600" b="0" strike="noStrike">
                <a:latin typeface="Noto Sans"/>
                <a:ea typeface="Noto Sans"/>
                <a:cs typeface="Noto Sans"/>
                <a:sym typeface="Noto Sans"/>
              </a:rPr>
              <a:t>• Η επίλυση της δευτεροβάθμιας εξίσωσης.</a:t>
            </a:r>
            <a:endParaRPr sz="2600" b="0" strike="noStrike">
              <a:latin typeface="Noto Sans"/>
              <a:ea typeface="Noto Sans"/>
              <a:cs typeface="Noto Sans"/>
              <a:sym typeface="Noto Sans"/>
            </a:endParaRPr>
          </a:p>
          <a:p>
            <a:pPr marL="0" marR="0" lvl="0" indent="0" algn="l" rtl="0">
              <a:spcBef>
                <a:spcPts val="0"/>
              </a:spcBef>
              <a:spcAft>
                <a:spcPts val="0"/>
              </a:spcAft>
              <a:buNone/>
            </a:pPr>
            <a:r>
              <a:rPr lang="el-GR" sz="2600" b="0" strike="noStrike">
                <a:latin typeface="Noto Sans"/>
                <a:ea typeface="Noto Sans"/>
                <a:cs typeface="Noto Sans"/>
                <a:sym typeface="Noto Sans"/>
              </a:rPr>
              <a:t>• Η ταξινόμηση των μαθητών σε αλφαβητική σειρά.</a:t>
            </a:r>
            <a:endParaRPr sz="2600" b="0" strike="noStrike">
              <a:latin typeface="Noto Sans"/>
              <a:ea typeface="Noto Sans"/>
              <a:cs typeface="Noto Sans"/>
              <a:sym typeface="Noto Sans"/>
            </a:endParaRPr>
          </a:p>
          <a:p>
            <a:pPr marL="0" marR="0" lvl="0" indent="0" algn="l" rtl="0">
              <a:spcBef>
                <a:spcPts val="0"/>
              </a:spcBef>
              <a:spcAft>
                <a:spcPts val="0"/>
              </a:spcAft>
              <a:buNone/>
            </a:pPr>
            <a:r>
              <a:rPr lang="el-GR" sz="2600" b="0" strike="noStrike">
                <a:latin typeface="Noto Sans"/>
                <a:ea typeface="Noto Sans"/>
                <a:cs typeface="Noto Sans"/>
                <a:sym typeface="Noto Sans"/>
              </a:rPr>
              <a:t>• Η αναζήτηση και ο υπολογισμός της χιλιομετρικά συντομότερης διαδρομής που θα κάνει ένας ταχυδρόμος για να επισκεφθεί</a:t>
            </a:r>
            <a:r>
              <a:rPr lang="el-GR" sz="2600">
                <a:latin typeface="Noto Sans"/>
                <a:ea typeface="Noto Sans"/>
                <a:cs typeface="Noto Sans"/>
                <a:sym typeface="Noto Sans"/>
              </a:rPr>
              <a:t> </a:t>
            </a:r>
            <a:r>
              <a:rPr lang="el-GR" sz="2600" b="0" strike="noStrike">
                <a:latin typeface="Noto Sans"/>
                <a:ea typeface="Noto Sans"/>
                <a:cs typeface="Noto Sans"/>
                <a:sym typeface="Noto Sans"/>
              </a:rPr>
              <a:t>δέκα χωριά και να επιστρέψει στο χωριό από όπου ξεκίνησε περνώντας μόνο μία φορά από κάθε χωριό, με βάση έναν δεδομένο χάρτη των χωριών και των δρόμων που συνδέουν τα χωριά.</a:t>
            </a:r>
            <a:endParaRPr sz="2600" b="0" strike="noStrike">
              <a:latin typeface="Noto Sans"/>
              <a:ea typeface="Noto Sans"/>
              <a:cs typeface="Noto Sans"/>
              <a:sym typeface="Noto Sans"/>
            </a:endParaRPr>
          </a:p>
          <a:p>
            <a:pPr marL="0" marR="0" lvl="0" indent="0" algn="l" rtl="0">
              <a:spcBef>
                <a:spcPts val="0"/>
              </a:spcBef>
              <a:spcAft>
                <a:spcPts val="0"/>
              </a:spcAft>
              <a:buNone/>
            </a:pPr>
            <a:r>
              <a:rPr lang="el-GR" sz="2600" b="0" strike="noStrike">
                <a:latin typeface="Noto Sans"/>
                <a:ea typeface="Noto Sans"/>
                <a:cs typeface="Noto Sans"/>
                <a:sym typeface="Noto Sans"/>
              </a:rPr>
              <a:t>• Η εύρεση λέξης που να ξεκινά από ένα γράμμα και να τελειώνει</a:t>
            </a:r>
            <a:endParaRPr sz="2600" b="0" strike="noStrike">
              <a:latin typeface="Noto Sans"/>
              <a:ea typeface="Noto Sans"/>
              <a:cs typeface="Noto Sans"/>
              <a:sym typeface="Noto Sans"/>
            </a:endParaRPr>
          </a:p>
          <a:p>
            <a:pPr marL="0" marR="0" lvl="0" indent="0" algn="l" rtl="0">
              <a:spcBef>
                <a:spcPts val="0"/>
              </a:spcBef>
              <a:spcAft>
                <a:spcPts val="0"/>
              </a:spcAft>
              <a:buNone/>
            </a:pPr>
            <a:r>
              <a:rPr lang="el-GR" sz="2600" b="0" strike="noStrike">
                <a:latin typeface="Noto Sans"/>
                <a:ea typeface="Noto Sans"/>
                <a:cs typeface="Noto Sans"/>
                <a:sym typeface="Noto Sans"/>
              </a:rPr>
              <a:t>σε ένα άλλο γράμμα.</a:t>
            </a:r>
            <a:endParaRPr sz="2600" b="0" strike="noStrike">
              <a:latin typeface="Noto Sans"/>
              <a:ea typeface="Noto Sans"/>
              <a:cs typeface="Noto Sans"/>
              <a:sym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500" b="1" strike="noStrike">
                <a:solidFill>
                  <a:srgbClr val="FFFFFF"/>
                </a:solidFill>
                <a:latin typeface="Noto Sans"/>
                <a:ea typeface="Noto Sans"/>
                <a:cs typeface="Noto Sans"/>
                <a:sym typeface="Noto Sans"/>
              </a:rPr>
              <a:t>2.1.3 Υπολογιστικά Πρόβλημα</a:t>
            </a:r>
            <a:endParaRPr sz="3500" b="0" strike="noStrike">
              <a:solidFill>
                <a:srgbClr val="FFFFFF"/>
              </a:solidFill>
              <a:latin typeface="Noto Sans"/>
              <a:ea typeface="Noto Sans"/>
              <a:cs typeface="Noto Sans"/>
              <a:sym typeface="Noto Sans"/>
            </a:endParaRPr>
          </a:p>
        </p:txBody>
      </p:sp>
      <p:sp>
        <p:nvSpPr>
          <p:cNvPr id="201" name="Google Shape;201;p38"/>
          <p:cNvSpPr txBox="1"/>
          <p:nvPr/>
        </p:nvSpPr>
        <p:spPr>
          <a:xfrm>
            <a:off x="504000" y="1363225"/>
            <a:ext cx="9071700" cy="56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l-GR" sz="2900" b="0" strike="noStrike">
                <a:latin typeface="Noto Sans"/>
                <a:ea typeface="Noto Sans"/>
                <a:cs typeface="Noto Sans"/>
                <a:sym typeface="Noto Sans"/>
              </a:rPr>
              <a:t>Α</a:t>
            </a:r>
            <a:r>
              <a:rPr lang="el-GR" sz="2800" b="0" strike="noStrike">
                <a:latin typeface="Noto Sans"/>
                <a:ea typeface="Noto Sans"/>
                <a:cs typeface="Noto Sans"/>
                <a:sym typeface="Noto Sans"/>
              </a:rPr>
              <a:t>πό την άλλη, τα </a:t>
            </a:r>
            <a:r>
              <a:rPr lang="el-GR" sz="2800" b="1" strike="noStrike">
                <a:latin typeface="Noto Sans"/>
                <a:ea typeface="Noto Sans"/>
                <a:cs typeface="Noto Sans"/>
                <a:sym typeface="Noto Sans"/>
              </a:rPr>
              <a:t>μη υπολογιστικά προβλήματα</a:t>
            </a:r>
            <a:r>
              <a:rPr lang="el-GR" sz="2800" b="0" strike="noStrike">
                <a:latin typeface="Noto Sans"/>
                <a:ea typeface="Noto Sans"/>
                <a:cs typeface="Noto Sans"/>
                <a:sym typeface="Noto Sans"/>
              </a:rPr>
              <a:t> δεν μπορούν να λυθούν από έναν υπολογιστή ή από άλλα μηχανικά μέσα. </a:t>
            </a:r>
            <a:endParaRPr sz="2800" b="0" strike="noStrike">
              <a:latin typeface="Noto Sans"/>
              <a:ea typeface="Noto Sans"/>
              <a:cs typeface="Noto Sans"/>
              <a:sym typeface="Noto Sans"/>
            </a:endParaRPr>
          </a:p>
          <a:p>
            <a:pPr marL="0" marR="0" lvl="0" indent="0" algn="l" rtl="0">
              <a:spcBef>
                <a:spcPts val="0"/>
              </a:spcBef>
              <a:spcAft>
                <a:spcPts val="0"/>
              </a:spcAft>
              <a:buNone/>
            </a:pPr>
            <a:endParaRPr sz="2800">
              <a:latin typeface="Noto Sans"/>
              <a:ea typeface="Noto Sans"/>
              <a:cs typeface="Noto Sans"/>
              <a:sym typeface="Noto Sans"/>
            </a:endParaRPr>
          </a:p>
          <a:p>
            <a:pPr marL="0" marR="0" lvl="0" indent="0" algn="l" rtl="0">
              <a:spcBef>
                <a:spcPts val="0"/>
              </a:spcBef>
              <a:spcAft>
                <a:spcPts val="0"/>
              </a:spcAft>
              <a:buNone/>
            </a:pPr>
            <a:r>
              <a:rPr lang="el-GR" sz="2800" b="0" strike="noStrike">
                <a:latin typeface="Noto Sans"/>
                <a:ea typeface="Noto Sans"/>
                <a:cs typeface="Noto Sans"/>
                <a:sym typeface="Noto Sans"/>
              </a:rPr>
              <a:t>Για παράδειγμα, καμία μηχανή δεν μπορεί γενικά να αποφανθεί αν κάποιο </a:t>
            </a:r>
            <a:r>
              <a:rPr lang="el-GR" sz="2800" b="1" strike="noStrike">
                <a:latin typeface="Noto Sans"/>
                <a:ea typeface="Noto Sans"/>
                <a:cs typeface="Noto Sans"/>
                <a:sym typeface="Noto Sans"/>
              </a:rPr>
              <a:t>πρόγραμμα</a:t>
            </a:r>
            <a:r>
              <a:rPr lang="el-GR" sz="2800" b="0" strike="noStrike">
                <a:latin typeface="Noto Sans"/>
                <a:ea typeface="Noto Sans"/>
                <a:cs typeface="Noto Sans"/>
                <a:sym typeface="Noto Sans"/>
              </a:rPr>
              <a:t> θα επιστρέψει απάντηση για μια δεδομένη </a:t>
            </a:r>
            <a:r>
              <a:rPr lang="el-GR" sz="2800" b="1" strike="noStrike">
                <a:latin typeface="Noto Sans"/>
                <a:ea typeface="Noto Sans"/>
                <a:cs typeface="Noto Sans"/>
                <a:sym typeface="Noto Sans"/>
              </a:rPr>
              <a:t>είσοδο</a:t>
            </a:r>
            <a:r>
              <a:rPr lang="el-GR" sz="2800" b="0" strike="noStrike">
                <a:latin typeface="Noto Sans"/>
                <a:ea typeface="Noto Sans"/>
                <a:cs typeface="Noto Sans"/>
                <a:sym typeface="Noto Sans"/>
              </a:rPr>
              <a:t>, ή αν θα εκτελείται για πάντα, δηλαδή αν θα τελειώσει ποτέ ή θα συνεχίσει για πάντα.</a:t>
            </a:r>
            <a:endParaRPr sz="2800" b="0" strike="noStrike">
              <a:latin typeface="Noto Sans"/>
              <a:ea typeface="Noto Sans"/>
              <a:cs typeface="Noto Sans"/>
              <a:sym typeface="Noto Sans"/>
            </a:endParaRPr>
          </a:p>
          <a:p>
            <a:pPr marL="0" marR="0" lvl="0" indent="0" algn="l" rtl="0">
              <a:spcBef>
                <a:spcPts val="0"/>
              </a:spcBef>
              <a:spcAft>
                <a:spcPts val="0"/>
              </a:spcAft>
              <a:buNone/>
            </a:pPr>
            <a:endParaRPr sz="2800">
              <a:latin typeface="Noto Sans"/>
              <a:ea typeface="Noto Sans"/>
              <a:cs typeface="Noto Sans"/>
              <a:sym typeface="Noto Sans"/>
            </a:endParaRPr>
          </a:p>
          <a:p>
            <a:pPr marL="0" marR="0" lvl="0" indent="0" algn="l" rtl="0">
              <a:spcBef>
                <a:spcPts val="0"/>
              </a:spcBef>
              <a:spcAft>
                <a:spcPts val="0"/>
              </a:spcAft>
              <a:buNone/>
            </a:pPr>
            <a:r>
              <a:rPr lang="el-GR" sz="2800" b="0" strike="noStrike">
                <a:latin typeface="Noto Sans"/>
                <a:ea typeface="Noto Sans"/>
                <a:cs typeface="Noto Sans"/>
                <a:sym typeface="Noto Sans"/>
              </a:rPr>
              <a:t>Το πρόβλημά αυτό είναι γνωστό ως το </a:t>
            </a:r>
            <a:r>
              <a:rPr lang="el-GR" sz="2800" b="1" strike="noStrike">
                <a:latin typeface="Noto Sans"/>
                <a:ea typeface="Noto Sans"/>
                <a:cs typeface="Noto Sans"/>
                <a:sym typeface="Noto Sans"/>
              </a:rPr>
              <a:t>πρόβλημα</a:t>
            </a:r>
            <a:r>
              <a:rPr lang="el-GR" sz="2800" b="0" strike="noStrike">
                <a:latin typeface="Noto Sans"/>
                <a:ea typeface="Noto Sans"/>
                <a:cs typeface="Noto Sans"/>
                <a:sym typeface="Noto Sans"/>
              </a:rPr>
              <a:t> της </a:t>
            </a:r>
            <a:r>
              <a:rPr lang="el-GR" sz="2800" b="1" strike="noStrike">
                <a:latin typeface="Noto Sans"/>
                <a:ea typeface="Noto Sans"/>
                <a:cs typeface="Noto Sans"/>
                <a:sym typeface="Noto Sans"/>
              </a:rPr>
              <a:t>αναστολής</a:t>
            </a:r>
            <a:r>
              <a:rPr lang="el-GR" sz="2800" b="0" strike="noStrike">
                <a:latin typeface="Noto Sans"/>
                <a:ea typeface="Noto Sans"/>
                <a:cs typeface="Noto Sans"/>
                <a:sym typeface="Noto Sans"/>
              </a:rPr>
              <a:t> “halting problem”, στη θεωρία των υπολογισμών του Άλαν Τούρινγκ. </a:t>
            </a:r>
            <a:endParaRPr sz="2800" b="0" strike="noStrike">
              <a:latin typeface="Noto Sans"/>
              <a:ea typeface="Noto Sans"/>
              <a:cs typeface="Noto Sans"/>
              <a:sym typeface="No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sp>
        <p:nvSpPr>
          <p:cNvPr id="208" name="Google Shape;208;p39"/>
          <p:cNvSpPr txBox="1"/>
          <p:nvPr/>
        </p:nvSpPr>
        <p:spPr>
          <a:xfrm>
            <a:off x="504000" y="1769040"/>
            <a:ext cx="9071640" cy="43848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l-GR" sz="3200" b="0" strike="noStrike">
                <a:latin typeface="Noto Sans"/>
                <a:ea typeface="Noto Sans"/>
                <a:cs typeface="Noto Sans"/>
                <a:sym typeface="Noto Sans"/>
              </a:rPr>
              <a:t>Για να </a:t>
            </a:r>
            <a:r>
              <a:rPr lang="el-GR" sz="3200" b="1" strike="noStrike">
                <a:latin typeface="Noto Sans"/>
                <a:ea typeface="Noto Sans"/>
                <a:cs typeface="Noto Sans"/>
                <a:sym typeface="Noto Sans"/>
              </a:rPr>
              <a:t>διατυπωθεί</a:t>
            </a:r>
            <a:r>
              <a:rPr lang="el-GR" sz="3200" b="0" strike="noStrike">
                <a:latin typeface="Noto Sans"/>
                <a:ea typeface="Noto Sans"/>
                <a:cs typeface="Noto Sans"/>
                <a:sym typeface="Noto Sans"/>
              </a:rPr>
              <a:t> ένα </a:t>
            </a:r>
            <a:r>
              <a:rPr lang="el-GR" sz="3200" b="1" strike="noStrike">
                <a:latin typeface="Noto Sans"/>
                <a:ea typeface="Noto Sans"/>
                <a:cs typeface="Noto Sans"/>
                <a:sym typeface="Noto Sans"/>
              </a:rPr>
              <a:t>πρόβλημα</a:t>
            </a:r>
            <a:r>
              <a:rPr lang="el-GR" sz="3200" b="0" strike="noStrike">
                <a:latin typeface="Noto Sans"/>
                <a:ea typeface="Noto Sans"/>
                <a:cs typeface="Noto Sans"/>
                <a:sym typeface="Noto Sans"/>
              </a:rPr>
              <a:t> μπορεί να χρησιμοποιηθεί οποιοδήποτε μέσο με συνηθέστερα τον </a:t>
            </a:r>
            <a:r>
              <a:rPr lang="el-GR" sz="3200" b="1" strike="noStrike">
                <a:latin typeface="Noto Sans"/>
                <a:ea typeface="Noto Sans"/>
                <a:cs typeface="Noto Sans"/>
                <a:sym typeface="Noto Sans"/>
              </a:rPr>
              <a:t>προφορικό</a:t>
            </a:r>
            <a:r>
              <a:rPr lang="el-GR" sz="3200" b="0" strike="noStrike">
                <a:latin typeface="Noto Sans"/>
                <a:ea typeface="Noto Sans"/>
                <a:cs typeface="Noto Sans"/>
                <a:sym typeface="Noto Sans"/>
              </a:rPr>
              <a:t> ή το </a:t>
            </a:r>
            <a:r>
              <a:rPr lang="el-GR" sz="3200" b="1" strike="noStrike">
                <a:latin typeface="Noto Sans"/>
                <a:ea typeface="Noto Sans"/>
                <a:cs typeface="Noto Sans"/>
                <a:sym typeface="Noto Sans"/>
              </a:rPr>
              <a:t>γραπτό</a:t>
            </a:r>
            <a:r>
              <a:rPr lang="el-GR" sz="3200" b="0" strike="noStrike">
                <a:latin typeface="Noto Sans"/>
                <a:ea typeface="Noto Sans"/>
                <a:cs typeface="Noto Sans"/>
                <a:sym typeface="Noto Sans"/>
              </a:rPr>
              <a:t> </a:t>
            </a:r>
            <a:r>
              <a:rPr lang="el-GR" sz="3200" b="1" strike="noStrike">
                <a:latin typeface="Noto Sans"/>
                <a:ea typeface="Noto Sans"/>
                <a:cs typeface="Noto Sans"/>
                <a:sym typeface="Noto Sans"/>
              </a:rPr>
              <a:t>λόγο</a:t>
            </a:r>
            <a:r>
              <a:rPr lang="el-GR" sz="3200" b="0" strike="noStrike">
                <a:latin typeface="Noto Sans"/>
                <a:ea typeface="Noto Sans"/>
                <a:cs typeface="Noto Sans"/>
                <a:sym typeface="Noto Sans"/>
              </a:rPr>
              <a:t>. </a:t>
            </a:r>
            <a:endParaRPr sz="3200" b="0" strike="noStrike">
              <a:latin typeface="Noto Sans"/>
              <a:ea typeface="Noto Sans"/>
              <a:cs typeface="Noto Sans"/>
              <a:sym typeface="Noto Sans"/>
            </a:endParaRPr>
          </a:p>
          <a:p>
            <a:pPr marL="0" marR="0" lvl="0" indent="0" algn="l" rtl="0">
              <a:spcBef>
                <a:spcPts val="0"/>
              </a:spcBef>
              <a:spcAft>
                <a:spcPts val="0"/>
              </a:spcAft>
              <a:buNone/>
            </a:pPr>
            <a:endParaRPr sz="3200">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Ο </a:t>
            </a:r>
            <a:r>
              <a:rPr lang="el-GR" sz="3200" b="1" strike="noStrike">
                <a:latin typeface="Noto Sans"/>
                <a:ea typeface="Noto Sans"/>
                <a:cs typeface="Noto Sans"/>
                <a:sym typeface="Noto Sans"/>
              </a:rPr>
              <a:t>λόγος</a:t>
            </a:r>
            <a:r>
              <a:rPr lang="el-GR" sz="3200" b="0" strike="noStrike">
                <a:latin typeface="Noto Sans"/>
                <a:ea typeface="Noto Sans"/>
                <a:cs typeface="Noto Sans"/>
                <a:sym typeface="Noto Sans"/>
              </a:rPr>
              <a:t> όμως όταν χρησιμοποιείται για την επικοινωνία, χρειάζεται να χαρακτηρίζεται από </a:t>
            </a:r>
            <a:r>
              <a:rPr lang="el-GR" sz="3200" b="1" strike="noStrike">
                <a:latin typeface="Noto Sans"/>
                <a:ea typeface="Noto Sans"/>
                <a:cs typeface="Noto Sans"/>
                <a:sym typeface="Noto Sans"/>
              </a:rPr>
              <a:t>σαφήνεια</a:t>
            </a:r>
            <a:r>
              <a:rPr lang="el-GR" sz="3200" b="0" strike="noStrike">
                <a:latin typeface="Noto Sans"/>
                <a:ea typeface="Noto Sans"/>
                <a:cs typeface="Noto Sans"/>
                <a:sym typeface="Noto Sans"/>
              </a:rPr>
              <a:t>.</a:t>
            </a:r>
            <a:endParaRPr sz="3200" b="0" strike="noStrike">
              <a:latin typeface="Noto Sans"/>
              <a:ea typeface="Noto Sans"/>
              <a:cs typeface="Noto Sans"/>
              <a:sym typeface="No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sp>
        <p:nvSpPr>
          <p:cNvPr id="215" name="Google Shape;215;p40"/>
          <p:cNvSpPr txBox="1"/>
          <p:nvPr/>
        </p:nvSpPr>
        <p:spPr>
          <a:xfrm>
            <a:off x="504000" y="1769040"/>
            <a:ext cx="9071640" cy="4384800"/>
          </a:xfrm>
          <a:prstGeom prst="rect">
            <a:avLst/>
          </a:prstGeom>
          <a:noFill/>
          <a:ln>
            <a:noFill/>
          </a:ln>
        </p:spPr>
        <p:txBody>
          <a:bodyPr spcFirstLastPara="1" wrap="square" lIns="0" tIns="0" rIns="0" bIns="0" anchor="t" anchorCtr="0">
            <a:normAutofit fontScale="92500" lnSpcReduction="10000"/>
          </a:bodyPr>
          <a:lstStyle/>
          <a:p>
            <a:pPr marL="0" marR="0" lvl="0" indent="0" algn="l" rtl="0">
              <a:spcBef>
                <a:spcPts val="0"/>
              </a:spcBef>
              <a:spcAft>
                <a:spcPts val="0"/>
              </a:spcAft>
              <a:buNone/>
            </a:pPr>
            <a:r>
              <a:rPr lang="el-GR" sz="3200" b="0" strike="noStrike">
                <a:latin typeface="Noto Sans"/>
                <a:ea typeface="Noto Sans"/>
                <a:cs typeface="Noto Sans"/>
                <a:sym typeface="Noto Sans"/>
              </a:rPr>
              <a:t>Η προσπάθεια αντιμετώπισης και επίλυσης ενός </a:t>
            </a:r>
            <a:r>
              <a:rPr lang="el-GR" sz="3200" b="1" strike="noStrike">
                <a:latin typeface="Noto Sans"/>
                <a:ea typeface="Noto Sans"/>
                <a:cs typeface="Noto Sans"/>
                <a:sym typeface="Noto Sans"/>
              </a:rPr>
              <a:t>προβλήματος</a:t>
            </a:r>
            <a:r>
              <a:rPr lang="el-GR" sz="3200" b="0" strike="noStrike">
                <a:latin typeface="Noto Sans"/>
                <a:ea typeface="Noto Sans"/>
                <a:cs typeface="Noto Sans"/>
                <a:sym typeface="Noto Sans"/>
              </a:rPr>
              <a:t> προϋποθέτει αρχικά την πλήρη </a:t>
            </a:r>
            <a:r>
              <a:rPr lang="el-GR" sz="3200" b="1" strike="noStrike">
                <a:latin typeface="Noto Sans"/>
                <a:ea typeface="Noto Sans"/>
                <a:cs typeface="Noto Sans"/>
                <a:sym typeface="Noto Sans"/>
              </a:rPr>
              <a:t>κατανόηση</a:t>
            </a:r>
            <a:r>
              <a:rPr lang="el-GR" sz="3200" b="0" strike="noStrike">
                <a:latin typeface="Noto Sans"/>
                <a:ea typeface="Noto Sans"/>
                <a:cs typeface="Noto Sans"/>
                <a:sym typeface="Noto Sans"/>
              </a:rPr>
              <a:t> του προβλήματος. </a:t>
            </a:r>
            <a:endParaRPr sz="3200" b="0" strike="noStrike">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Η </a:t>
            </a:r>
            <a:r>
              <a:rPr lang="el-GR" sz="3200" b="1" strike="noStrike">
                <a:latin typeface="Noto Sans"/>
                <a:ea typeface="Noto Sans"/>
                <a:cs typeface="Noto Sans"/>
                <a:sym typeface="Noto Sans"/>
              </a:rPr>
              <a:t>κατανόηση</a:t>
            </a:r>
            <a:r>
              <a:rPr lang="el-GR" sz="3200" b="0" strike="noStrike">
                <a:latin typeface="Noto Sans"/>
                <a:ea typeface="Noto Sans"/>
                <a:cs typeface="Noto Sans"/>
                <a:sym typeface="Noto Sans"/>
              </a:rPr>
              <a:t> ενός προβλήματος αποτελεί συνάρτηση δύο παραγόντων:</a:t>
            </a:r>
            <a:endParaRPr sz="3200" b="0" strike="noStrike">
              <a:latin typeface="Noto Sans"/>
              <a:ea typeface="Noto Sans"/>
              <a:cs typeface="Noto Sans"/>
              <a:sym typeface="Noto Sans"/>
            </a:endParaRPr>
          </a:p>
          <a:p>
            <a:pPr marL="432000" marR="0" lvl="0" indent="-324000" algn="l" rtl="0">
              <a:spcBef>
                <a:spcPts val="0"/>
              </a:spcBef>
              <a:spcAft>
                <a:spcPts val="0"/>
              </a:spcAft>
              <a:buClr>
                <a:srgbClr val="000000"/>
              </a:buClr>
              <a:buSzPts val="3200"/>
              <a:buFont typeface="Noto Sans Symbols"/>
              <a:buAutoNum type="arabicParenR"/>
            </a:pPr>
            <a:r>
              <a:rPr lang="el-GR" sz="3200" b="0" strike="noStrike">
                <a:latin typeface="Noto Sans"/>
                <a:ea typeface="Noto Sans"/>
                <a:cs typeface="Noto Sans"/>
                <a:sym typeface="Noto Sans"/>
              </a:rPr>
              <a:t> της σωστής </a:t>
            </a:r>
            <a:r>
              <a:rPr lang="el-GR" sz="3200" b="1" strike="noStrike">
                <a:latin typeface="Noto Sans"/>
                <a:ea typeface="Noto Sans"/>
                <a:cs typeface="Noto Sans"/>
                <a:sym typeface="Noto Sans"/>
              </a:rPr>
              <a:t>διατύπωσης</a:t>
            </a:r>
            <a:r>
              <a:rPr lang="el-GR" sz="3200" b="0" strike="noStrike">
                <a:latin typeface="Noto Sans"/>
                <a:ea typeface="Noto Sans"/>
                <a:cs typeface="Noto Sans"/>
                <a:sym typeface="Noto Sans"/>
              </a:rPr>
              <a:t> εκ μέρους του </a:t>
            </a:r>
            <a:r>
              <a:rPr lang="el-GR" sz="3200" b="1" strike="noStrike">
                <a:latin typeface="Noto Sans"/>
                <a:ea typeface="Noto Sans"/>
                <a:cs typeface="Noto Sans"/>
                <a:sym typeface="Noto Sans"/>
              </a:rPr>
              <a:t>δημιουργού</a:t>
            </a:r>
            <a:r>
              <a:rPr lang="el-GR" sz="3200" b="0" strike="noStrike">
                <a:latin typeface="Noto Sans"/>
                <a:ea typeface="Noto Sans"/>
                <a:cs typeface="Noto Sans"/>
                <a:sym typeface="Noto Sans"/>
              </a:rPr>
              <a:t> του </a:t>
            </a:r>
            <a:endParaRPr sz="3200" b="0" strike="noStrike">
              <a:latin typeface="Noto Sans"/>
              <a:ea typeface="Noto Sans"/>
              <a:cs typeface="Noto Sans"/>
              <a:sym typeface="Noto Sans"/>
            </a:endParaRPr>
          </a:p>
          <a:p>
            <a:pPr marL="432000" marR="0" lvl="0" indent="-324000" algn="l" rtl="0">
              <a:spcBef>
                <a:spcPts val="1417"/>
              </a:spcBef>
              <a:spcAft>
                <a:spcPts val="0"/>
              </a:spcAft>
              <a:buClr>
                <a:srgbClr val="000000"/>
              </a:buClr>
              <a:buSzPts val="3200"/>
              <a:buFont typeface="Noto Sans Symbols"/>
              <a:buAutoNum type="arabicParenR"/>
            </a:pPr>
            <a:r>
              <a:rPr lang="el-GR" sz="3200" b="0" strike="noStrike">
                <a:latin typeface="Noto Sans"/>
                <a:ea typeface="Noto Sans"/>
                <a:cs typeface="Noto Sans"/>
                <a:sym typeface="Noto Sans"/>
              </a:rPr>
              <a:t> και της αντίστοιχα σωστής </a:t>
            </a:r>
            <a:r>
              <a:rPr lang="el-GR" sz="3200" b="1" strike="noStrike">
                <a:latin typeface="Noto Sans"/>
                <a:ea typeface="Noto Sans"/>
                <a:cs typeface="Noto Sans"/>
                <a:sym typeface="Noto Sans"/>
              </a:rPr>
              <a:t>ερμηνείας</a:t>
            </a:r>
            <a:r>
              <a:rPr lang="el-GR" sz="3200" b="0" strike="noStrike">
                <a:latin typeface="Noto Sans"/>
                <a:ea typeface="Noto Sans"/>
                <a:cs typeface="Noto Sans"/>
                <a:sym typeface="Noto Sans"/>
              </a:rPr>
              <a:t> από τη μεριά </a:t>
            </a:r>
            <a:r>
              <a:rPr lang="el-GR" sz="3200" b="1" strike="noStrike">
                <a:latin typeface="Noto Sans"/>
                <a:ea typeface="Noto Sans"/>
                <a:cs typeface="Noto Sans"/>
                <a:sym typeface="Noto Sans"/>
              </a:rPr>
              <a:t>εκείνου</a:t>
            </a:r>
            <a:r>
              <a:rPr lang="el-GR" sz="3200" b="0" strike="noStrike">
                <a:latin typeface="Noto Sans"/>
                <a:ea typeface="Noto Sans"/>
                <a:cs typeface="Noto Sans"/>
                <a:sym typeface="Noto Sans"/>
              </a:rPr>
              <a:t> που καλείται να το </a:t>
            </a:r>
            <a:r>
              <a:rPr lang="el-GR" sz="3200" b="1" strike="noStrike">
                <a:latin typeface="Noto Sans"/>
                <a:ea typeface="Noto Sans"/>
                <a:cs typeface="Noto Sans"/>
                <a:sym typeface="Noto Sans"/>
              </a:rPr>
              <a:t>αντιμετωπίσει</a:t>
            </a:r>
            <a:r>
              <a:rPr lang="el-GR" sz="3200" b="0" strike="noStrike">
                <a:latin typeface="Noto Sans"/>
                <a:ea typeface="Noto Sans"/>
                <a:cs typeface="Noto Sans"/>
                <a:sym typeface="Noto Sans"/>
              </a:rPr>
              <a:t>.</a:t>
            </a:r>
            <a:endParaRPr sz="3200" b="0" strike="noStrike">
              <a:latin typeface="Noto Sans"/>
              <a:ea typeface="Noto Sans"/>
              <a:cs typeface="Noto Sans"/>
              <a:sym typeface="No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a:t>
            </a:r>
            <a:r>
              <a:rPr lang="el-GR" sz="2900" b="1" strike="noStrike">
                <a:solidFill>
                  <a:srgbClr val="FFFFFF"/>
                </a:solidFill>
                <a:latin typeface="Noto Sans"/>
                <a:ea typeface="Noto Sans"/>
                <a:cs typeface="Noto Sans"/>
                <a:sym typeface="Noto Sans"/>
              </a:rPr>
              <a:t>ς</a:t>
            </a:r>
            <a:endParaRPr sz="2900" b="0" strike="noStrike">
              <a:solidFill>
                <a:srgbClr val="FFFFFF"/>
              </a:solidFill>
              <a:latin typeface="Noto Sans"/>
              <a:ea typeface="Noto Sans"/>
              <a:cs typeface="Noto Sans"/>
              <a:sym typeface="Noto Sans"/>
            </a:endParaRPr>
          </a:p>
        </p:txBody>
      </p:sp>
      <p:sp>
        <p:nvSpPr>
          <p:cNvPr id="222" name="Google Shape;222;p41"/>
          <p:cNvSpPr txBox="1"/>
          <p:nvPr/>
        </p:nvSpPr>
        <p:spPr>
          <a:xfrm>
            <a:off x="504000" y="1769040"/>
            <a:ext cx="9071640" cy="43848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l-GR" sz="3200" b="0" strike="noStrike">
                <a:latin typeface="Noto Sans"/>
                <a:ea typeface="Noto Sans"/>
                <a:cs typeface="Noto Sans"/>
                <a:sym typeface="Noto Sans"/>
              </a:rPr>
              <a:t>Η άστοχη χρήση </a:t>
            </a:r>
            <a:r>
              <a:rPr lang="el-GR" sz="3200" b="1" strike="noStrike">
                <a:latin typeface="Noto Sans"/>
                <a:ea typeface="Noto Sans"/>
                <a:cs typeface="Noto Sans"/>
                <a:sym typeface="Noto Sans"/>
              </a:rPr>
              <a:t>ορολογίας</a:t>
            </a:r>
            <a:r>
              <a:rPr lang="el-GR" sz="3200" b="0" strike="noStrike">
                <a:latin typeface="Noto Sans"/>
                <a:ea typeface="Noto Sans"/>
                <a:cs typeface="Noto Sans"/>
                <a:sym typeface="Noto Sans"/>
              </a:rPr>
              <a:t> και η λανθασμένη </a:t>
            </a:r>
            <a:r>
              <a:rPr lang="el-GR" sz="3200" b="1" strike="noStrike">
                <a:latin typeface="Noto Sans"/>
                <a:ea typeface="Noto Sans"/>
                <a:cs typeface="Noto Sans"/>
                <a:sym typeface="Noto Sans"/>
              </a:rPr>
              <a:t>σύνταξη</a:t>
            </a:r>
            <a:r>
              <a:rPr lang="el-GR" sz="3200" b="0" strike="noStrike">
                <a:latin typeface="Noto Sans"/>
                <a:ea typeface="Noto Sans"/>
                <a:cs typeface="Noto Sans"/>
                <a:sym typeface="Noto Sans"/>
              </a:rPr>
              <a:t>, μπορούν να προκαλέσουν παρερμηνείες και παραπλανήσεις. </a:t>
            </a:r>
            <a:endParaRPr sz="3200" b="0" strike="noStrike">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Ωστόσο, παρερμηνείες μπορούν να υπάρξουν ακόμα και σε περιπτώσεις όπου όλοι οι λεξικολογικοί και συντακτικοί κανόνες</a:t>
            </a:r>
            <a:endParaRPr sz="3200" b="0" strike="noStrike">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τηρούνται.</a:t>
            </a:r>
            <a:endParaRPr sz="3200" b="0" strike="noStrike">
              <a:latin typeface="Noto Sans"/>
              <a:ea typeface="Noto Sans"/>
              <a:cs typeface="Noto Sans"/>
              <a:sym typeface="No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sp>
        <p:nvSpPr>
          <p:cNvPr id="229" name="Google Shape;229;p42"/>
          <p:cNvSpPr txBox="1"/>
          <p:nvPr/>
        </p:nvSpPr>
        <p:spPr>
          <a:xfrm>
            <a:off x="504000" y="1353925"/>
            <a:ext cx="9071700" cy="56697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l-GR" sz="2500" b="0" strike="noStrike">
                <a:latin typeface="Noto Sans"/>
                <a:ea typeface="Noto Sans"/>
                <a:cs typeface="Noto Sans"/>
                <a:sym typeface="Noto Sans"/>
              </a:rPr>
              <a:t>Η κατανόηση του προβλήματος είναι βασική προϋπόθεση για να ξεκινήσει η διαδικασία </a:t>
            </a:r>
            <a:r>
              <a:rPr lang="el-GR" sz="2500" b="1" strike="noStrike">
                <a:latin typeface="Noto Sans"/>
                <a:ea typeface="Noto Sans"/>
                <a:cs typeface="Noto Sans"/>
                <a:sym typeface="Noto Sans"/>
              </a:rPr>
              <a:t>ανάλυσης</a:t>
            </a:r>
            <a:r>
              <a:rPr lang="el-GR" sz="2500" b="0" strike="noStrike">
                <a:latin typeface="Noto Sans"/>
                <a:ea typeface="Noto Sans"/>
                <a:cs typeface="Noto Sans"/>
                <a:sym typeface="Noto Sans"/>
              </a:rPr>
              <a:t> του προβλήματος σε άλλα απλούστερα και ο διαχωρισμός των κύριων στοιχείων του προβλήματος σε σχέση</a:t>
            </a:r>
            <a:endParaRPr sz="2500" b="0" strike="noStrike">
              <a:latin typeface="Noto Sans"/>
              <a:ea typeface="Noto Sans"/>
              <a:cs typeface="Noto Sans"/>
              <a:sym typeface="Noto Sans"/>
            </a:endParaRPr>
          </a:p>
          <a:p>
            <a:pPr marL="0" marR="0" lvl="0" indent="0" algn="l" rtl="0">
              <a:spcBef>
                <a:spcPts val="0"/>
              </a:spcBef>
              <a:spcAft>
                <a:spcPts val="0"/>
              </a:spcAft>
              <a:buNone/>
            </a:pPr>
            <a:r>
              <a:rPr lang="el-GR" sz="2500" b="0" strike="noStrike">
                <a:latin typeface="Noto Sans"/>
                <a:ea typeface="Noto Sans"/>
                <a:cs typeface="Noto Sans"/>
                <a:sym typeface="Noto Sans"/>
              </a:rPr>
              <a:t>με τα δευτερεύοντα στοιχεία (</a:t>
            </a:r>
            <a:r>
              <a:rPr lang="el-GR" sz="2500" b="1" strike="noStrike">
                <a:latin typeface="Noto Sans"/>
                <a:ea typeface="Noto Sans"/>
                <a:cs typeface="Noto Sans"/>
                <a:sym typeface="Noto Sans"/>
              </a:rPr>
              <a:t>αφαίρεση</a:t>
            </a:r>
            <a:r>
              <a:rPr lang="el-GR" sz="2500" b="0" strike="noStrike">
                <a:latin typeface="Noto Sans"/>
                <a:ea typeface="Noto Sans"/>
                <a:cs typeface="Noto Sans"/>
                <a:sym typeface="Noto Sans"/>
              </a:rPr>
              <a:t>).</a:t>
            </a:r>
            <a:endParaRPr sz="2500" b="0" strike="noStrike">
              <a:latin typeface="Noto Sans"/>
              <a:ea typeface="Noto Sans"/>
              <a:cs typeface="Noto Sans"/>
              <a:sym typeface="Noto Sans"/>
            </a:endParaRPr>
          </a:p>
          <a:p>
            <a:pPr marL="0" marR="0" lvl="0" indent="0" algn="l" rtl="0">
              <a:spcBef>
                <a:spcPts val="0"/>
              </a:spcBef>
              <a:spcAft>
                <a:spcPts val="0"/>
              </a:spcAft>
              <a:buNone/>
            </a:pPr>
            <a:endParaRPr sz="2500">
              <a:latin typeface="Noto Sans"/>
              <a:ea typeface="Noto Sans"/>
              <a:cs typeface="Noto Sans"/>
              <a:sym typeface="Noto Sans"/>
            </a:endParaRPr>
          </a:p>
          <a:p>
            <a:pPr marL="0" marR="0" lvl="0" indent="0" algn="l" rtl="0">
              <a:spcBef>
                <a:spcPts val="0"/>
              </a:spcBef>
              <a:spcAft>
                <a:spcPts val="0"/>
              </a:spcAft>
              <a:buNone/>
            </a:pPr>
            <a:r>
              <a:rPr lang="el-GR" sz="2500" b="0" strike="noStrike">
                <a:latin typeface="Noto Sans"/>
                <a:ea typeface="Noto Sans"/>
                <a:cs typeface="Noto Sans"/>
                <a:sym typeface="Noto Sans"/>
              </a:rPr>
              <a:t>Η </a:t>
            </a:r>
            <a:r>
              <a:rPr lang="el-GR" sz="2500" b="1" strike="noStrike">
                <a:latin typeface="Noto Sans"/>
                <a:ea typeface="Noto Sans"/>
                <a:cs typeface="Noto Sans"/>
                <a:sym typeface="Noto Sans"/>
              </a:rPr>
              <a:t>ανάλυση-αφαίρεση</a:t>
            </a:r>
            <a:r>
              <a:rPr lang="el-GR" sz="2500" b="0" strike="noStrike">
                <a:latin typeface="Noto Sans"/>
                <a:ea typeface="Noto Sans"/>
                <a:cs typeface="Noto Sans"/>
                <a:sym typeface="Noto Sans"/>
              </a:rPr>
              <a:t> αποτελεί το δεύτερο βήμα στην διαδικασία επίλυσης ενός προβλήματος. </a:t>
            </a:r>
            <a:endParaRPr sz="2500" b="0" strike="noStrike">
              <a:latin typeface="Noto Sans"/>
              <a:ea typeface="Noto Sans"/>
              <a:cs typeface="Noto Sans"/>
              <a:sym typeface="Noto Sans"/>
            </a:endParaRPr>
          </a:p>
          <a:p>
            <a:pPr marL="0" marR="0" lvl="0" indent="0" algn="l" rtl="0">
              <a:spcBef>
                <a:spcPts val="0"/>
              </a:spcBef>
              <a:spcAft>
                <a:spcPts val="0"/>
              </a:spcAft>
              <a:buNone/>
            </a:pPr>
            <a:r>
              <a:rPr lang="el-GR" sz="2500" b="0" strike="noStrike">
                <a:latin typeface="Noto Sans"/>
                <a:ea typeface="Noto Sans"/>
                <a:cs typeface="Noto Sans"/>
                <a:sym typeface="Noto Sans"/>
              </a:rPr>
              <a:t>Στόχος της </a:t>
            </a:r>
            <a:r>
              <a:rPr lang="el-GR" sz="2500" b="1" strike="noStrike">
                <a:latin typeface="Noto Sans"/>
                <a:ea typeface="Noto Sans"/>
                <a:cs typeface="Noto Sans"/>
                <a:sym typeface="Noto Sans"/>
              </a:rPr>
              <a:t>ανάλυσης</a:t>
            </a:r>
            <a:r>
              <a:rPr lang="el-GR" sz="2500" b="0" strike="noStrike">
                <a:latin typeface="Noto Sans"/>
                <a:ea typeface="Noto Sans"/>
                <a:cs typeface="Noto Sans"/>
                <a:sym typeface="Noto Sans"/>
              </a:rPr>
              <a:t>, είναι η διάσπαση του προβλήματος σε άλλα απλούστερα προβλήματα για να είναι εύκολη η αντιμετώπισή τους.</a:t>
            </a:r>
            <a:endParaRPr sz="2500" b="0" strike="noStrike">
              <a:latin typeface="Noto Sans"/>
              <a:ea typeface="Noto Sans"/>
              <a:cs typeface="Noto Sans"/>
              <a:sym typeface="Noto Sans"/>
            </a:endParaRPr>
          </a:p>
          <a:p>
            <a:pPr marL="0" marR="0" lvl="0" indent="0" algn="l" rtl="0">
              <a:spcBef>
                <a:spcPts val="0"/>
              </a:spcBef>
              <a:spcAft>
                <a:spcPts val="0"/>
              </a:spcAft>
              <a:buNone/>
            </a:pPr>
            <a:endParaRPr sz="2500">
              <a:latin typeface="Noto Sans"/>
              <a:ea typeface="Noto Sans"/>
              <a:cs typeface="Noto Sans"/>
              <a:sym typeface="Noto Sans"/>
            </a:endParaRPr>
          </a:p>
          <a:p>
            <a:pPr marL="0" marR="0" lvl="0" indent="0" algn="l" rtl="0">
              <a:spcBef>
                <a:spcPts val="0"/>
              </a:spcBef>
              <a:spcAft>
                <a:spcPts val="0"/>
              </a:spcAft>
              <a:buNone/>
            </a:pPr>
            <a:r>
              <a:rPr lang="el-GR" sz="2500" b="0" strike="noStrike">
                <a:latin typeface="Noto Sans"/>
                <a:ea typeface="Noto Sans"/>
                <a:cs typeface="Noto Sans"/>
                <a:sym typeface="Noto Sans"/>
              </a:rPr>
              <a:t>Η ανάλυση ενός προβλήματος μπορεί να πραγματοποιηθεί είτε φραστικά είτε διαγραμματικά, όπως φαίνεται στο παράδειγμα 2.1.</a:t>
            </a:r>
            <a:endParaRPr sz="2500" b="0" strike="noStrike">
              <a:latin typeface="Noto Sans"/>
              <a:ea typeface="Noto Sans"/>
              <a:cs typeface="Noto Sans"/>
              <a:sym typeface="No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3"/>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pic>
        <p:nvPicPr>
          <p:cNvPr id="237" name="Google Shape;237;p43"/>
          <p:cNvPicPr preferRelativeResize="0"/>
          <p:nvPr/>
        </p:nvPicPr>
        <p:blipFill rotWithShape="1">
          <a:blip r:embed="rId3">
            <a:alphaModFix/>
          </a:blip>
          <a:srcRect/>
          <a:stretch/>
        </p:blipFill>
        <p:spPr>
          <a:xfrm>
            <a:off x="2285640" y="1440000"/>
            <a:ext cx="5600880" cy="54673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4"/>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sp>
        <p:nvSpPr>
          <p:cNvPr id="243" name="Google Shape;243;p44"/>
          <p:cNvSpPr txBox="1"/>
          <p:nvPr/>
        </p:nvSpPr>
        <p:spPr>
          <a:xfrm>
            <a:off x="504000" y="1769051"/>
            <a:ext cx="9071700" cy="5037600"/>
          </a:xfrm>
          <a:prstGeom prst="rect">
            <a:avLst/>
          </a:prstGeom>
          <a:noFill/>
          <a:ln>
            <a:noFill/>
          </a:ln>
        </p:spPr>
        <p:txBody>
          <a:bodyPr spcFirstLastPara="1" wrap="square" lIns="0" tIns="0" rIns="0" bIns="0" anchor="t" anchorCtr="0">
            <a:normAutofit fontScale="92500"/>
          </a:bodyPr>
          <a:lstStyle/>
          <a:p>
            <a:pPr marL="0" marR="0" lvl="0" indent="0" algn="l" rtl="0">
              <a:spcBef>
                <a:spcPts val="0"/>
              </a:spcBef>
              <a:spcAft>
                <a:spcPts val="0"/>
              </a:spcAft>
              <a:buNone/>
            </a:pPr>
            <a:r>
              <a:rPr lang="el-GR" sz="3200" b="0" strike="noStrike">
                <a:latin typeface="Noto Sans"/>
                <a:ea typeface="Noto Sans"/>
                <a:cs typeface="Noto Sans"/>
                <a:sym typeface="Noto Sans"/>
              </a:rPr>
              <a:t>Για τη σωστή επίλυση ενός προβλήματος είναι σημαντικός ο επακριβής προσδιορισμός των </a:t>
            </a:r>
            <a:r>
              <a:rPr lang="el-GR" sz="3200" b="1" strike="noStrike">
                <a:latin typeface="Noto Sans"/>
                <a:ea typeface="Noto Sans"/>
                <a:cs typeface="Noto Sans"/>
                <a:sym typeface="Noto Sans"/>
              </a:rPr>
              <a:t>δεδομένων</a:t>
            </a:r>
            <a:r>
              <a:rPr lang="el-GR" sz="3200" b="0" strike="noStrike">
                <a:latin typeface="Noto Sans"/>
                <a:ea typeface="Noto Sans"/>
                <a:cs typeface="Noto Sans"/>
                <a:sym typeface="Noto Sans"/>
              </a:rPr>
              <a:t> που παρέχει το πρόβλημα και η λεπτομερειακή καταγραφή των </a:t>
            </a:r>
            <a:r>
              <a:rPr lang="el-GR" sz="3200" b="1" strike="noStrike">
                <a:latin typeface="Noto Sans"/>
                <a:ea typeface="Noto Sans"/>
                <a:cs typeface="Noto Sans"/>
                <a:sym typeface="Noto Sans"/>
              </a:rPr>
              <a:t>ζητούμενων</a:t>
            </a:r>
            <a:r>
              <a:rPr lang="el-GR" sz="3200" b="0" strike="noStrike">
                <a:latin typeface="Noto Sans"/>
                <a:ea typeface="Noto Sans"/>
                <a:cs typeface="Noto Sans"/>
                <a:sym typeface="Noto Sans"/>
              </a:rPr>
              <a:t> που αναμένονται σαν αποτελέσματα της επίλυσης του προβλήματος. </a:t>
            </a:r>
            <a:endParaRPr sz="3200" b="0" strike="noStrike">
              <a:latin typeface="Noto Sans"/>
              <a:ea typeface="Noto Sans"/>
              <a:cs typeface="Noto Sans"/>
              <a:sym typeface="Noto Sans"/>
            </a:endParaRPr>
          </a:p>
          <a:p>
            <a:pPr marL="0" marR="0" lvl="0" indent="0" algn="l" rtl="0">
              <a:spcBef>
                <a:spcPts val="0"/>
              </a:spcBef>
              <a:spcAft>
                <a:spcPts val="0"/>
              </a:spcAft>
              <a:buNone/>
            </a:pPr>
            <a:endParaRPr sz="3200">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Για να βρει κάποιος τα ζητούμενα χρειάζεται να </a:t>
            </a:r>
            <a:r>
              <a:rPr lang="el-GR" sz="3200" b="1" strike="noStrike">
                <a:latin typeface="Noto Sans"/>
                <a:ea typeface="Noto Sans"/>
                <a:cs typeface="Noto Sans"/>
                <a:sym typeface="Noto Sans"/>
              </a:rPr>
              <a:t>επεξεργαστεί</a:t>
            </a:r>
            <a:r>
              <a:rPr lang="el-GR" sz="3200" b="0" strike="noStrike">
                <a:latin typeface="Noto Sans"/>
                <a:ea typeface="Noto Sans"/>
                <a:cs typeface="Noto Sans"/>
                <a:sym typeface="Noto Sans"/>
              </a:rPr>
              <a:t> τα δεδομένα.</a:t>
            </a:r>
            <a:endParaRPr sz="3200" b="0" strike="noStrike">
              <a:latin typeface="Noto Sans"/>
              <a:ea typeface="Noto Sans"/>
              <a:cs typeface="Noto Sans"/>
              <a:sym typeface="Noto Sans"/>
            </a:endParaRPr>
          </a:p>
          <a:p>
            <a:pPr marL="0" marR="0" lvl="0" indent="0" algn="l" rtl="0">
              <a:spcBef>
                <a:spcPts val="0"/>
              </a:spcBef>
              <a:spcAft>
                <a:spcPts val="0"/>
              </a:spcAft>
              <a:buNone/>
            </a:pPr>
            <a:r>
              <a:rPr lang="el-GR" sz="3200" b="1" strike="noStrike">
                <a:latin typeface="Noto Sans"/>
                <a:ea typeface="Noto Sans"/>
                <a:cs typeface="Noto Sans"/>
                <a:sym typeface="Noto Sans"/>
              </a:rPr>
              <a:t>Επεξεργασία</a:t>
            </a:r>
            <a:r>
              <a:rPr lang="el-GR" sz="3200" b="0" strike="noStrike">
                <a:latin typeface="Noto Sans"/>
                <a:ea typeface="Noto Sans"/>
                <a:cs typeface="Noto Sans"/>
                <a:sym typeface="Noto Sans"/>
              </a:rPr>
              <a:t> δεδομένων είναι η συστηματική εκτέλεση πράξεων</a:t>
            </a:r>
            <a:endParaRPr sz="3200" b="0" strike="noStrike">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σε δεδομένα.</a:t>
            </a:r>
            <a:endParaRPr sz="3200" b="0" strike="noStrike">
              <a:latin typeface="Noto Sans"/>
              <a:ea typeface="Noto Sans"/>
              <a:cs typeface="Noto Sans"/>
              <a:sym typeface="No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p:nvPr/>
        </p:nvSpPr>
        <p:spPr>
          <a:xfrm>
            <a:off x="504000" y="52560"/>
            <a:ext cx="9071640" cy="902520"/>
          </a:xfrm>
          <a:prstGeom prst="rect">
            <a:avLst/>
          </a:prstGeom>
          <a:noFill/>
          <a:ln>
            <a:noFill/>
          </a:ln>
        </p:spPr>
        <p:txBody>
          <a:bodyPr spcFirstLastPara="1" wrap="square" lIns="0" tIns="0" rIns="0" bIns="0" anchor="ctr" anchorCtr="0">
            <a:noAutofit/>
          </a:bodyPr>
          <a:lstStyle/>
          <a:p>
            <a:pPr marL="457200" marR="0" lvl="0" indent="0" algn="ctr" rtl="0">
              <a:spcBef>
                <a:spcPts val="0"/>
              </a:spcBef>
              <a:spcAft>
                <a:spcPts val="0"/>
              </a:spcAft>
              <a:buNone/>
            </a:pPr>
            <a:r>
              <a:rPr lang="el-GR" sz="3100" b="1" strike="noStrike">
                <a:solidFill>
                  <a:srgbClr val="FFFFFF"/>
                </a:solidFill>
                <a:latin typeface="Noto Sans"/>
                <a:ea typeface="Noto Sans"/>
                <a:cs typeface="Noto Sans"/>
                <a:sym typeface="Noto Sans"/>
              </a:rPr>
              <a:t>2</a:t>
            </a:r>
            <a:r>
              <a:rPr lang="el-GR" sz="3200" b="1" strike="noStrike">
                <a:solidFill>
                  <a:srgbClr val="FFFFFF"/>
                </a:solidFill>
                <a:latin typeface="Noto Sans"/>
                <a:ea typeface="Noto Sans"/>
                <a:cs typeface="Noto Sans"/>
                <a:sym typeface="Noto Sans"/>
              </a:rPr>
              <a:t>.</a:t>
            </a:r>
            <a:r>
              <a:rPr lang="el-GR" sz="3100" b="1" strike="noStrike">
                <a:solidFill>
                  <a:srgbClr val="FFFFFF"/>
                </a:solidFill>
                <a:latin typeface="Noto Sans"/>
                <a:ea typeface="Noto Sans"/>
                <a:cs typeface="Noto Sans"/>
                <a:sym typeface="Noto Sans"/>
              </a:rPr>
              <a:t>1.4 Διαδικασίες επίλυσης </a:t>
            </a:r>
            <a:br>
              <a:rPr lang="el-GR" sz="2300"/>
            </a:br>
            <a:r>
              <a:rPr lang="el-GR" sz="3100" b="1" strike="noStrike">
                <a:solidFill>
                  <a:srgbClr val="FFFFFF"/>
                </a:solidFill>
                <a:latin typeface="Noto Sans"/>
                <a:ea typeface="Noto Sans"/>
                <a:cs typeface="Noto Sans"/>
                <a:sym typeface="Noto Sans"/>
              </a:rPr>
              <a:t>(υπολογιστικού) προβλήματος</a:t>
            </a:r>
            <a:endParaRPr sz="3100" b="0" strike="noStrike">
              <a:solidFill>
                <a:srgbClr val="FFFFFF"/>
              </a:solidFill>
              <a:latin typeface="Noto Sans"/>
              <a:ea typeface="Noto Sans"/>
              <a:cs typeface="Noto Sans"/>
              <a:sym typeface="Noto Sans"/>
            </a:endParaRPr>
          </a:p>
        </p:txBody>
      </p:sp>
      <p:sp>
        <p:nvSpPr>
          <p:cNvPr id="250" name="Google Shape;250;p45"/>
          <p:cNvSpPr txBox="1"/>
          <p:nvPr/>
        </p:nvSpPr>
        <p:spPr>
          <a:xfrm>
            <a:off x="504000" y="1400400"/>
            <a:ext cx="9071700" cy="5561400"/>
          </a:xfrm>
          <a:prstGeom prst="rect">
            <a:avLst/>
          </a:prstGeom>
          <a:noFill/>
          <a:ln>
            <a:noFill/>
          </a:ln>
        </p:spPr>
        <p:txBody>
          <a:bodyPr spcFirstLastPara="1" wrap="square" lIns="0" tIns="0" rIns="0" bIns="0" anchor="t" anchorCtr="0">
            <a:normAutofit fontScale="77500" lnSpcReduction="20000"/>
          </a:bodyPr>
          <a:lstStyle/>
          <a:p>
            <a:pPr marL="0" marR="0" lvl="0" indent="0" algn="l" rtl="0">
              <a:spcBef>
                <a:spcPts val="0"/>
              </a:spcBef>
              <a:spcAft>
                <a:spcPts val="0"/>
              </a:spcAft>
              <a:buNone/>
            </a:pPr>
            <a:r>
              <a:rPr lang="el-GR" sz="3217" b="0" strike="noStrike">
                <a:latin typeface="Noto Sans"/>
                <a:ea typeface="Noto Sans"/>
                <a:cs typeface="Noto Sans"/>
                <a:sym typeface="Noto Sans"/>
              </a:rPr>
              <a:t>Αφού ολοκληρωθεί η ανάλυση του προβλήματος ακολουθεί το στάδιο της </a:t>
            </a:r>
            <a:r>
              <a:rPr lang="el-GR" sz="3217" b="1" strike="noStrike">
                <a:latin typeface="Noto Sans"/>
                <a:ea typeface="Noto Sans"/>
                <a:cs typeface="Noto Sans"/>
                <a:sym typeface="Noto Sans"/>
              </a:rPr>
              <a:t>σύνθεσης</a:t>
            </a:r>
            <a:r>
              <a:rPr lang="el-GR" sz="3217" b="0" strike="noStrike">
                <a:latin typeface="Noto Sans"/>
                <a:ea typeface="Noto Sans"/>
                <a:cs typeface="Noto Sans"/>
                <a:sym typeface="Noto Sans"/>
              </a:rPr>
              <a:t>. </a:t>
            </a:r>
            <a:endParaRPr sz="3217" b="0" strike="noStrike">
              <a:latin typeface="Noto Sans"/>
              <a:ea typeface="Noto Sans"/>
              <a:cs typeface="Noto Sans"/>
              <a:sym typeface="Noto Sans"/>
            </a:endParaRPr>
          </a:p>
          <a:p>
            <a:pPr marL="0" marR="0" lvl="0" indent="0" algn="l" rtl="0">
              <a:spcBef>
                <a:spcPts val="0"/>
              </a:spcBef>
              <a:spcAft>
                <a:spcPts val="0"/>
              </a:spcAft>
              <a:buNone/>
            </a:pPr>
            <a:endParaRPr sz="3217">
              <a:latin typeface="Noto Sans"/>
              <a:ea typeface="Noto Sans"/>
              <a:cs typeface="Noto Sans"/>
              <a:sym typeface="Noto Sans"/>
            </a:endParaRPr>
          </a:p>
          <a:p>
            <a:pPr marL="0" marR="0" lvl="0" indent="0" algn="l" rtl="0">
              <a:spcBef>
                <a:spcPts val="0"/>
              </a:spcBef>
              <a:spcAft>
                <a:spcPts val="0"/>
              </a:spcAft>
              <a:buNone/>
            </a:pPr>
            <a:r>
              <a:rPr lang="el-GR" sz="3217" b="0" strike="noStrike">
                <a:latin typeface="Noto Sans"/>
                <a:ea typeface="Noto Sans"/>
                <a:cs typeface="Noto Sans"/>
                <a:sym typeface="Noto Sans"/>
              </a:rPr>
              <a:t>Κατά τη </a:t>
            </a:r>
            <a:r>
              <a:rPr lang="el-GR" sz="3217" b="1" strike="noStrike">
                <a:latin typeface="Noto Sans"/>
                <a:ea typeface="Noto Sans"/>
                <a:cs typeface="Noto Sans"/>
                <a:sym typeface="Noto Sans"/>
              </a:rPr>
              <a:t>σύνθεση</a:t>
            </a:r>
            <a:r>
              <a:rPr lang="el-GR" sz="3217" b="0" strike="noStrike">
                <a:latin typeface="Noto Sans"/>
                <a:ea typeface="Noto Sans"/>
                <a:cs typeface="Noto Sans"/>
                <a:sym typeface="Noto Sans"/>
              </a:rPr>
              <a:t> επιχειρείται η κατασκευή μιας νέας δομής, με την οργάνωση των επιμέρους στοιχείων του προβλήματος.</a:t>
            </a:r>
            <a:endParaRPr sz="3217" b="0" strike="noStrike">
              <a:latin typeface="Noto Sans"/>
              <a:ea typeface="Noto Sans"/>
              <a:cs typeface="Noto Sans"/>
              <a:sym typeface="Noto Sans"/>
            </a:endParaRPr>
          </a:p>
          <a:p>
            <a:pPr marL="0" marR="0" lvl="0" indent="0" algn="l" rtl="0">
              <a:spcBef>
                <a:spcPts val="0"/>
              </a:spcBef>
              <a:spcAft>
                <a:spcPts val="0"/>
              </a:spcAft>
              <a:buNone/>
            </a:pPr>
            <a:endParaRPr sz="3217">
              <a:latin typeface="Noto Sans"/>
              <a:ea typeface="Noto Sans"/>
              <a:cs typeface="Noto Sans"/>
              <a:sym typeface="Noto Sans"/>
            </a:endParaRPr>
          </a:p>
          <a:p>
            <a:pPr marL="0" marR="0" lvl="0" indent="0" algn="l" rtl="0">
              <a:spcBef>
                <a:spcPts val="0"/>
              </a:spcBef>
              <a:spcAft>
                <a:spcPts val="0"/>
              </a:spcAft>
              <a:buNone/>
            </a:pPr>
            <a:r>
              <a:rPr lang="el-GR" sz="3217" b="0" strike="noStrike">
                <a:latin typeface="Noto Sans"/>
                <a:ea typeface="Noto Sans"/>
                <a:cs typeface="Noto Sans"/>
                <a:sym typeface="Noto Sans"/>
              </a:rPr>
              <a:t>Επιπλέον, η </a:t>
            </a:r>
            <a:r>
              <a:rPr lang="el-GR" sz="3217" b="1" strike="noStrike">
                <a:latin typeface="Noto Sans"/>
                <a:ea typeface="Noto Sans"/>
                <a:cs typeface="Noto Sans"/>
                <a:sym typeface="Noto Sans"/>
              </a:rPr>
              <a:t>κατηγοριοποίηση</a:t>
            </a:r>
            <a:r>
              <a:rPr lang="el-GR" sz="3217" b="0" strike="noStrike">
                <a:latin typeface="Noto Sans"/>
                <a:ea typeface="Noto Sans"/>
                <a:cs typeface="Noto Sans"/>
                <a:sym typeface="Noto Sans"/>
              </a:rPr>
              <a:t> του προβλήματος είναι ένα εξίσου σημαντικό στάδιο, μέσω του οποίου το πρόβλημα κατατάσσεται σε κάποια κατηγορία, σε μία οικογένεια παρόμοιων προβλημάτων και έτσι διευκολύνεται η επίλυση, αφού παρέχεται η ευκαιρία να προσδιοριστεί το ζητούμενο ανάμεσα σε παρόμοια «αντικείμενα». </a:t>
            </a:r>
            <a:endParaRPr sz="3217" b="0" strike="noStrike">
              <a:latin typeface="Noto Sans"/>
              <a:ea typeface="Noto Sans"/>
              <a:cs typeface="Noto Sans"/>
              <a:sym typeface="Noto Sans"/>
            </a:endParaRPr>
          </a:p>
          <a:p>
            <a:pPr marL="0" marR="0" lvl="0" indent="0" algn="l" rtl="0">
              <a:spcBef>
                <a:spcPts val="0"/>
              </a:spcBef>
              <a:spcAft>
                <a:spcPts val="0"/>
              </a:spcAft>
              <a:buNone/>
            </a:pPr>
            <a:endParaRPr sz="3217">
              <a:latin typeface="Noto Sans"/>
              <a:ea typeface="Noto Sans"/>
              <a:cs typeface="Noto Sans"/>
              <a:sym typeface="Noto Sans"/>
            </a:endParaRPr>
          </a:p>
          <a:p>
            <a:pPr marL="0" marR="0" lvl="0" indent="0" algn="l" rtl="0">
              <a:spcBef>
                <a:spcPts val="0"/>
              </a:spcBef>
              <a:spcAft>
                <a:spcPts val="0"/>
              </a:spcAft>
              <a:buNone/>
            </a:pPr>
            <a:r>
              <a:rPr lang="el-GR" sz="3217" b="0" strike="noStrike">
                <a:latin typeface="Noto Sans"/>
                <a:ea typeface="Noto Sans"/>
                <a:cs typeface="Noto Sans"/>
                <a:sym typeface="Noto Sans"/>
              </a:rPr>
              <a:t>Τέλος, με τη </a:t>
            </a:r>
            <a:r>
              <a:rPr lang="el-GR" sz="3217" b="1" strike="noStrike">
                <a:latin typeface="Noto Sans"/>
                <a:ea typeface="Noto Sans"/>
                <a:cs typeface="Noto Sans"/>
                <a:sym typeface="Noto Sans"/>
              </a:rPr>
              <a:t>γενίκευση</a:t>
            </a:r>
            <a:r>
              <a:rPr lang="el-GR" sz="3217" b="0" strike="noStrike">
                <a:latin typeface="Noto Sans"/>
                <a:ea typeface="Noto Sans"/>
                <a:cs typeface="Noto Sans"/>
                <a:sym typeface="Noto Sans"/>
              </a:rPr>
              <a:t>, μπορούν να μεταφερθούν τα αποτελέσματα σε άλλες παρεμφερείς καταστάσεις ή προβλήμα</a:t>
            </a:r>
            <a:r>
              <a:rPr lang="el-GR" sz="3200" b="0" strike="noStrike">
                <a:latin typeface="Noto Sans"/>
                <a:ea typeface="Noto Sans"/>
                <a:cs typeface="Noto Sans"/>
                <a:sym typeface="Noto Sans"/>
              </a:rPr>
              <a:t>τα.</a:t>
            </a:r>
            <a:endParaRPr sz="3200" b="0" strike="noStrike">
              <a:latin typeface="Noto Sans"/>
              <a:ea typeface="Noto Sans"/>
              <a:cs typeface="Noto Sans"/>
              <a:sym typeface="No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32000" marR="0" lvl="0" indent="-324000" algn="ctr" rtl="0">
              <a:lnSpc>
                <a:spcPct val="100000"/>
              </a:lnSpc>
              <a:spcBef>
                <a:spcPts val="0"/>
              </a:spcBef>
              <a:spcAft>
                <a:spcPts val="0"/>
              </a:spcAft>
              <a:buNone/>
            </a:pPr>
            <a:r>
              <a:rPr lang="el-GR" sz="3600" b="1" strike="noStrike">
                <a:solidFill>
                  <a:srgbClr val="FFFFFF"/>
                </a:solidFill>
                <a:latin typeface="Noto Sans"/>
                <a:ea typeface="Noto Sans"/>
                <a:cs typeface="Noto Sans"/>
                <a:sym typeface="Noto Sans"/>
              </a:rPr>
              <a:t>Κεφάλαιο 2.1 Πρόβλημα</a:t>
            </a:r>
            <a:endParaRPr sz="3600" b="0" strike="noStrike">
              <a:solidFill>
                <a:srgbClr val="FFFFFF"/>
              </a:solidFill>
              <a:latin typeface="Noto Sans"/>
              <a:ea typeface="Noto Sans"/>
              <a:cs typeface="Noto Sans"/>
              <a:sym typeface="Noto Sans"/>
            </a:endParaRPr>
          </a:p>
        </p:txBody>
      </p:sp>
      <p:sp>
        <p:nvSpPr>
          <p:cNvPr id="127" name="Google Shape;127;p28"/>
          <p:cNvSpPr txBox="1"/>
          <p:nvPr/>
        </p:nvSpPr>
        <p:spPr>
          <a:xfrm>
            <a:off x="1368000" y="3096000"/>
            <a:ext cx="7344000" cy="2448000"/>
          </a:xfrm>
          <a:prstGeom prst="rect">
            <a:avLst/>
          </a:prstGeom>
          <a:noFill/>
          <a:ln>
            <a:noFill/>
          </a:ln>
        </p:spPr>
        <p:txBody>
          <a:bodyPr spcFirstLastPara="1" wrap="square" lIns="0" tIns="0" rIns="0" bIns="0" anchor="t" anchorCtr="0">
            <a:normAutofit/>
          </a:bodyPr>
          <a:lstStyle/>
          <a:p>
            <a:pPr marL="432000" marR="0" lvl="0" indent="-324000" algn="ctr" rtl="0">
              <a:lnSpc>
                <a:spcPct val="100000"/>
              </a:lnSpc>
              <a:spcBef>
                <a:spcPts val="0"/>
              </a:spcBef>
              <a:spcAft>
                <a:spcPts val="0"/>
              </a:spcAft>
              <a:buNone/>
            </a:pPr>
            <a:r>
              <a:rPr lang="el-GR" sz="3600" b="1" strike="noStrike">
                <a:solidFill>
                  <a:srgbClr val="00A933"/>
                </a:solidFill>
                <a:latin typeface="Arial"/>
                <a:ea typeface="Arial"/>
                <a:cs typeface="Arial"/>
                <a:sym typeface="Arial"/>
              </a:rPr>
              <a:t>Κεφάλαιο 2.1</a:t>
            </a:r>
            <a:endParaRPr sz="3600" b="0" strike="noStrike">
              <a:latin typeface="Arial"/>
              <a:ea typeface="Arial"/>
              <a:cs typeface="Arial"/>
              <a:sym typeface="Arial"/>
            </a:endParaRPr>
          </a:p>
          <a:p>
            <a:pPr marL="432000" marR="0" lvl="0" indent="-324000" algn="ctr" rtl="0">
              <a:lnSpc>
                <a:spcPct val="100000"/>
              </a:lnSpc>
              <a:spcBef>
                <a:spcPts val="0"/>
              </a:spcBef>
              <a:spcAft>
                <a:spcPts val="0"/>
              </a:spcAft>
              <a:buNone/>
            </a:pPr>
            <a:r>
              <a:rPr lang="el-GR" sz="3600" b="1" strike="noStrike">
                <a:solidFill>
                  <a:srgbClr val="00A933"/>
                </a:solidFill>
                <a:latin typeface="Arial"/>
                <a:ea typeface="Arial"/>
                <a:cs typeface="Arial"/>
                <a:sym typeface="Arial"/>
              </a:rPr>
              <a:t>Πρόβλημα</a:t>
            </a:r>
            <a:endParaRPr sz="3600" b="0" strike="noStrike">
              <a:latin typeface="Arial"/>
              <a:ea typeface="Arial"/>
              <a:cs typeface="Arial"/>
              <a:sym typeface="Arial"/>
            </a:endParaRPr>
          </a:p>
          <a:p>
            <a:pPr marL="432000" marR="0" lvl="0" indent="-324000" algn="ctr" rtl="0">
              <a:lnSpc>
                <a:spcPct val="100000"/>
              </a:lnSpc>
              <a:spcBef>
                <a:spcPts val="0"/>
              </a:spcBef>
              <a:spcAft>
                <a:spcPts val="0"/>
              </a:spcAft>
              <a:buNone/>
            </a:pPr>
            <a:r>
              <a:rPr lang="el-GR" sz="3600" b="1" strike="noStrike">
                <a:solidFill>
                  <a:srgbClr val="00A933"/>
                </a:solidFill>
                <a:latin typeface="Arial"/>
                <a:ea typeface="Arial"/>
                <a:cs typeface="Arial"/>
                <a:sym typeface="Arial"/>
              </a:rPr>
              <a:t> </a:t>
            </a:r>
            <a:endParaRPr sz="3600" b="0"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6"/>
          <p:cNvSpPr txBox="1"/>
          <p:nvPr/>
        </p:nvSpPr>
        <p:spPr>
          <a:xfrm>
            <a:off x="504000" y="52560"/>
            <a:ext cx="9071640" cy="90252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200" b="1" strike="noStrike">
                <a:solidFill>
                  <a:srgbClr val="FFFFFF"/>
                </a:solidFill>
                <a:latin typeface="Noto Sans"/>
                <a:ea typeface="Noto Sans"/>
                <a:cs typeface="Noto Sans"/>
                <a:sym typeface="Noto Sans"/>
              </a:rPr>
              <a:t>Ασκήσεις για το σπίτι (σελ. 18) </a:t>
            </a:r>
            <a:endParaRPr sz="3200" b="0" strike="noStrike">
              <a:solidFill>
                <a:srgbClr val="FFFFFF"/>
              </a:solidFill>
              <a:latin typeface="Noto Sans"/>
              <a:ea typeface="Noto Sans"/>
              <a:cs typeface="Noto Sans"/>
              <a:sym typeface="Noto Sans"/>
            </a:endParaRPr>
          </a:p>
        </p:txBody>
      </p:sp>
      <p:sp>
        <p:nvSpPr>
          <p:cNvPr id="257" name="Google Shape;257;p46"/>
          <p:cNvSpPr txBox="1"/>
          <p:nvPr/>
        </p:nvSpPr>
        <p:spPr>
          <a:xfrm>
            <a:off x="504000" y="1415900"/>
            <a:ext cx="9071700" cy="5623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l-GR" sz="2600" b="0" strike="noStrike" dirty="0">
                <a:latin typeface="Noto Sans"/>
                <a:ea typeface="Noto Sans"/>
                <a:cs typeface="Noto Sans"/>
                <a:sym typeface="Noto Sans"/>
              </a:rPr>
              <a:t>1. Να αναφέρετε τις κατηγορίες προβλημάτων ως προς τη δυνατότητα επίλυσης και να δώσετε παραδείγματα προβλημάτων από κάθε κατηγορία.</a:t>
            </a:r>
            <a:endParaRPr sz="2600" b="0" strike="noStrike" dirty="0">
              <a:latin typeface="Noto Sans"/>
              <a:ea typeface="Noto Sans"/>
              <a:cs typeface="Noto Sans"/>
              <a:sym typeface="Noto Sans"/>
            </a:endParaRPr>
          </a:p>
          <a:p>
            <a:pPr marL="0" marR="0" lvl="0" indent="0" algn="l" rtl="0">
              <a:spcBef>
                <a:spcPts val="0"/>
              </a:spcBef>
              <a:spcAft>
                <a:spcPts val="0"/>
              </a:spcAft>
              <a:buNone/>
            </a:pPr>
            <a:endParaRPr sz="2600"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5. Να χαρακτηρίσετε με Σωστό ή Λάθος τις παρακάτω προτάσεις:</a:t>
            </a:r>
            <a:endParaRPr sz="2600" b="0" strike="noStrike"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Α. Κάθε </a:t>
            </a:r>
            <a:r>
              <a:rPr lang="el-GR" sz="2600" b="0" strike="noStrike" dirty="0" err="1">
                <a:latin typeface="Noto Sans"/>
                <a:ea typeface="Noto Sans"/>
                <a:cs typeface="Noto Sans"/>
                <a:sym typeface="Noto Sans"/>
              </a:rPr>
              <a:t>επιλύσιμο</a:t>
            </a:r>
            <a:r>
              <a:rPr lang="el-GR" sz="2600" b="0" strike="noStrike" dirty="0">
                <a:latin typeface="Noto Sans"/>
                <a:ea typeface="Noto Sans"/>
                <a:cs typeface="Noto Sans"/>
                <a:sym typeface="Noto Sans"/>
              </a:rPr>
              <a:t> πρόβλημα είναι υπολογιστικό.</a:t>
            </a:r>
            <a:endParaRPr sz="2600" b="0" strike="noStrike"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Β. Η κατανόηση προηγείται της επίλυσης.</a:t>
            </a:r>
            <a:endParaRPr sz="2600" b="0" strike="noStrike"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Γ. Όλα τα προβλήματα μπορούν να λυθούν με τη βοήθεια του υπολογιστή.</a:t>
            </a:r>
            <a:endParaRPr sz="2600" b="0" strike="noStrike"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Δ. Η ανάλυση του προβλήματος βοηθάει στην επίλυσή του.</a:t>
            </a:r>
            <a:endParaRPr sz="2600" b="0" strike="noStrike" dirty="0">
              <a:latin typeface="Noto Sans"/>
              <a:ea typeface="Noto Sans"/>
              <a:cs typeface="Noto Sans"/>
              <a:sym typeface="Noto Sans"/>
            </a:endParaRPr>
          </a:p>
          <a:p>
            <a:pPr marL="0" marR="0" lvl="0" indent="0" algn="l" rtl="0">
              <a:spcBef>
                <a:spcPts val="0"/>
              </a:spcBef>
              <a:spcAft>
                <a:spcPts val="0"/>
              </a:spcAft>
              <a:buNone/>
            </a:pPr>
            <a:r>
              <a:rPr lang="el-GR" sz="2600" b="0" strike="noStrike" dirty="0">
                <a:latin typeface="Noto Sans"/>
                <a:ea typeface="Noto Sans"/>
                <a:cs typeface="Noto Sans"/>
                <a:sym typeface="Noto Sans"/>
              </a:rPr>
              <a:t>Ε. Υπάρχουν μη υπολογιστικά μαθηματικά προβλήματα.</a:t>
            </a:r>
            <a:endParaRPr sz="2600" b="0" strike="noStrike" dirty="0">
              <a:latin typeface="Noto Sans"/>
              <a:ea typeface="Noto Sans"/>
              <a:cs typeface="Noto Sans"/>
              <a:sym typeface="Noto Sans"/>
            </a:endParaRPr>
          </a:p>
          <a:p>
            <a:pPr marL="0" marR="0" lvl="0" indent="0" algn="l" rtl="0">
              <a:spcBef>
                <a:spcPts val="0"/>
              </a:spcBef>
              <a:spcAft>
                <a:spcPts val="0"/>
              </a:spcAft>
              <a:buNone/>
            </a:pPr>
            <a:endParaRPr sz="2600" b="0" strike="noStrike" dirty="0">
              <a:latin typeface="Noto Sans"/>
              <a:ea typeface="Noto Sans"/>
              <a:cs typeface="Noto Sans"/>
              <a:sym typeface="No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612797-B510-5AC1-67EA-8EBE213F0855}"/>
              </a:ext>
            </a:extLst>
          </p:cNvPr>
          <p:cNvSpPr>
            <a:spLocks noGrp="1"/>
          </p:cNvSpPr>
          <p:nvPr>
            <p:ph type="title"/>
          </p:nvPr>
        </p:nvSpPr>
        <p:spPr/>
        <p:txBody>
          <a:bodyPr/>
          <a:lstStyle/>
          <a:p>
            <a:r>
              <a:rPr lang="el-GR" dirty="0"/>
              <a:t>ΕΡΩΤΗΣΕΙΣ ΑΥΤΟΑΞΙΟΛΟΓΗΣΗΣ</a:t>
            </a:r>
          </a:p>
        </p:txBody>
      </p:sp>
      <p:sp>
        <p:nvSpPr>
          <p:cNvPr id="3" name="Θέση κειμένου 2">
            <a:extLst>
              <a:ext uri="{FF2B5EF4-FFF2-40B4-BE49-F238E27FC236}">
                <a16:creationId xmlns:a16="http://schemas.microsoft.com/office/drawing/2014/main" id="{87F6480C-B75F-BC08-F39E-50A21829BFA5}"/>
              </a:ext>
            </a:extLst>
          </p:cNvPr>
          <p:cNvSpPr>
            <a:spLocks noGrp="1"/>
          </p:cNvSpPr>
          <p:nvPr>
            <p:ph type="body" idx="1"/>
          </p:nvPr>
        </p:nvSpPr>
        <p:spPr/>
        <p:txBody>
          <a:bodyPr/>
          <a:lstStyle/>
          <a:p>
            <a:r>
              <a:rPr lang="en-US" dirty="0">
                <a:hlinkClick r:id="rId2"/>
              </a:rPr>
              <a:t>https://xfouk.blogspot.com/p/blog-page_24.html</a:t>
            </a:r>
            <a:endParaRPr lang="el-GR" dirty="0"/>
          </a:p>
          <a:p>
            <a:endParaRPr lang="el-GR" dirty="0"/>
          </a:p>
        </p:txBody>
      </p:sp>
    </p:spTree>
    <p:extLst>
      <p:ext uri="{BB962C8B-B14F-4D97-AF65-F5344CB8AC3E}">
        <p14:creationId xmlns:p14="http://schemas.microsoft.com/office/powerpoint/2010/main" val="416123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32000" marR="0" lvl="0" indent="-324000" algn="ctr" rtl="0">
              <a:spcBef>
                <a:spcPts val="0"/>
              </a:spcBef>
              <a:spcAft>
                <a:spcPts val="0"/>
              </a:spcAft>
              <a:buClr>
                <a:srgbClr val="000000"/>
              </a:buClr>
              <a:buSzPts val="1980"/>
              <a:buFont typeface="Noto Sans Symbols"/>
              <a:buChar char="●"/>
            </a:pPr>
            <a:r>
              <a:rPr lang="el-GR" sz="4400" b="1" strike="noStrike">
                <a:solidFill>
                  <a:srgbClr val="FFFFFF"/>
                </a:solidFill>
                <a:latin typeface="Noto Sans"/>
                <a:ea typeface="Noto Sans"/>
                <a:cs typeface="Noto Sans"/>
                <a:sym typeface="Noto Sans"/>
              </a:rPr>
              <a:t>Στόχοι του Κεφαλαίου 1.1</a:t>
            </a:r>
            <a:endParaRPr sz="4400" b="0" strike="noStrike">
              <a:solidFill>
                <a:srgbClr val="FFFFFF"/>
              </a:solidFill>
              <a:latin typeface="Noto Sans"/>
              <a:ea typeface="Noto Sans"/>
              <a:cs typeface="Noto Sans"/>
              <a:sym typeface="Noto Sans"/>
            </a:endParaRPr>
          </a:p>
        </p:txBody>
      </p:sp>
      <p:sp>
        <p:nvSpPr>
          <p:cNvPr id="134" name="Google Shape;134;p29"/>
          <p:cNvSpPr txBox="1"/>
          <p:nvPr/>
        </p:nvSpPr>
        <p:spPr>
          <a:xfrm>
            <a:off x="504000" y="1769040"/>
            <a:ext cx="9071640" cy="4384800"/>
          </a:xfrm>
          <a:prstGeom prst="rect">
            <a:avLst/>
          </a:prstGeom>
          <a:noFill/>
          <a:ln>
            <a:noFill/>
          </a:ln>
        </p:spPr>
        <p:txBody>
          <a:bodyPr spcFirstLastPara="1" wrap="square" lIns="0" tIns="0" rIns="0" bIns="0" anchor="t" anchorCtr="0">
            <a:normAutofit/>
          </a:bodyPr>
          <a:lstStyle/>
          <a:p>
            <a:pPr marL="432000" marR="0" lvl="0" indent="-324000" algn="l" rtl="0">
              <a:spcBef>
                <a:spcPts val="0"/>
              </a:spcBef>
              <a:spcAft>
                <a:spcPts val="0"/>
              </a:spcAft>
              <a:buClr>
                <a:srgbClr val="000000"/>
              </a:buClr>
              <a:buSzPts val="1440"/>
              <a:buFont typeface="Noto Sans Symbols"/>
              <a:buChar char="●"/>
            </a:pPr>
            <a:r>
              <a:rPr lang="el-GR" sz="3200" b="0" strike="noStrike">
                <a:latin typeface="Noto Sans"/>
                <a:ea typeface="Noto Sans"/>
                <a:cs typeface="Noto Sans"/>
                <a:sym typeface="Noto Sans"/>
              </a:rPr>
              <a:t>Στόχοι του κεφαλαίου είναι οι μαθητές:</a:t>
            </a:r>
            <a:endParaRPr sz="3200" b="0" strike="noStrike">
              <a:latin typeface="Noto Sans"/>
              <a:ea typeface="Noto Sans"/>
              <a:cs typeface="Noto Sans"/>
              <a:sym typeface="Noto Sans"/>
            </a:endParaRPr>
          </a:p>
          <a:p>
            <a:pPr marL="864000" marR="0" lvl="1" indent="-324000" algn="l" rtl="0">
              <a:spcBef>
                <a:spcPts val="1417"/>
              </a:spcBef>
              <a:spcAft>
                <a:spcPts val="0"/>
              </a:spcAft>
              <a:buClr>
                <a:srgbClr val="000000"/>
              </a:buClr>
              <a:buSzPts val="1260"/>
              <a:buFont typeface="Noto Sans Symbols"/>
              <a:buChar char="●"/>
            </a:pPr>
            <a:r>
              <a:rPr lang="el-GR" sz="2800" b="0" i="0" u="none" strike="noStrike" cap="none">
                <a:latin typeface="Noto Sans"/>
                <a:ea typeface="Noto Sans"/>
                <a:cs typeface="Noto Sans"/>
                <a:sym typeface="Noto Sans"/>
              </a:rPr>
              <a:t>Να περιγράφουν την έννοια του προβλήματος.</a:t>
            </a:r>
            <a:endParaRPr sz="2800" b="0" i="0" u="none" strike="noStrike" cap="none">
              <a:latin typeface="Noto Sans"/>
              <a:ea typeface="Noto Sans"/>
              <a:cs typeface="Noto Sans"/>
              <a:sym typeface="Noto Sans"/>
            </a:endParaRPr>
          </a:p>
          <a:p>
            <a:pPr marL="864000" marR="0" lvl="1" indent="-324000" algn="l" rtl="0">
              <a:spcBef>
                <a:spcPts val="1134"/>
              </a:spcBef>
              <a:spcAft>
                <a:spcPts val="0"/>
              </a:spcAft>
              <a:buClr>
                <a:srgbClr val="000000"/>
              </a:buClr>
              <a:buSzPts val="1260"/>
              <a:buFont typeface="Noto Sans Symbols"/>
              <a:buChar char="●"/>
            </a:pPr>
            <a:r>
              <a:rPr lang="el-GR" sz="2800" b="0" i="0" u="none" strike="noStrike" cap="none">
                <a:latin typeface="Noto Sans"/>
                <a:ea typeface="Noto Sans"/>
                <a:cs typeface="Noto Sans"/>
                <a:sym typeface="Noto Sans"/>
              </a:rPr>
              <a:t>Να κατατάσσουν ένα πρόβλημα στην κατηγορία που ανήκει.</a:t>
            </a:r>
            <a:endParaRPr sz="2800" b="0" i="0" u="none" strike="noStrike" cap="none">
              <a:latin typeface="Noto Sans"/>
              <a:ea typeface="Noto Sans"/>
              <a:cs typeface="Noto Sans"/>
              <a:sym typeface="Noto Sans"/>
            </a:endParaRPr>
          </a:p>
          <a:p>
            <a:pPr marL="864000" marR="0" lvl="1" indent="-324000" algn="l" rtl="0">
              <a:spcBef>
                <a:spcPts val="1134"/>
              </a:spcBef>
              <a:spcAft>
                <a:spcPts val="0"/>
              </a:spcAft>
              <a:buClr>
                <a:srgbClr val="000000"/>
              </a:buClr>
              <a:buSzPts val="1260"/>
              <a:buFont typeface="Noto Sans Symbols"/>
              <a:buChar char="●"/>
            </a:pPr>
            <a:r>
              <a:rPr lang="el-GR" sz="2800" b="0" i="0" u="none" strike="noStrike" cap="none">
                <a:latin typeface="Noto Sans"/>
                <a:ea typeface="Noto Sans"/>
                <a:cs typeface="Noto Sans"/>
                <a:sym typeface="Noto Sans"/>
              </a:rPr>
              <a:t>Να διακρίνουν την ύπαρξη υπολογιστικών και μη προβλημάτων.</a:t>
            </a:r>
            <a:endParaRPr sz="2800" b="0" i="0" u="none" strike="noStrike" cap="none">
              <a:latin typeface="Noto Sans"/>
              <a:ea typeface="Noto Sans"/>
              <a:cs typeface="Noto Sans"/>
              <a:sym typeface="Noto Sans"/>
            </a:endParaRPr>
          </a:p>
          <a:p>
            <a:pPr marL="864000" marR="0" lvl="1" indent="-324000" algn="l" rtl="0">
              <a:spcBef>
                <a:spcPts val="1134"/>
              </a:spcBef>
              <a:spcAft>
                <a:spcPts val="0"/>
              </a:spcAft>
              <a:buClr>
                <a:srgbClr val="000000"/>
              </a:buClr>
              <a:buSzPts val="1260"/>
              <a:buFont typeface="Noto Sans Symbols"/>
              <a:buChar char="●"/>
            </a:pPr>
            <a:r>
              <a:rPr lang="el-GR" sz="2800" b="0" i="0" u="none" strike="noStrike" cap="none">
                <a:latin typeface="Noto Sans"/>
                <a:ea typeface="Noto Sans"/>
                <a:cs typeface="Noto Sans"/>
                <a:sym typeface="Noto Sans"/>
              </a:rPr>
              <a:t>Να αναφέρουν τις φάσεις επίλυσης ενός υπολογιστικού προβλήματος.</a:t>
            </a:r>
            <a:endParaRPr sz="2800" b="0" i="0" u="none" strike="noStrike" cap="none">
              <a:latin typeface="Noto Sans"/>
              <a:ea typeface="Noto Sans"/>
              <a:cs typeface="Noto Sans"/>
              <a:sym typeface="No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0" marR="0" lvl="0" indent="0" algn="ctr" rtl="0">
              <a:spcBef>
                <a:spcPts val="0"/>
              </a:spcBef>
              <a:spcAft>
                <a:spcPts val="0"/>
              </a:spcAft>
              <a:buNone/>
            </a:pPr>
            <a:r>
              <a:rPr lang="el-GR" sz="4400" b="1" strike="noStrike">
                <a:solidFill>
                  <a:srgbClr val="FFFFFF"/>
                </a:solidFill>
                <a:latin typeface="Noto Sans"/>
                <a:ea typeface="Noto Sans"/>
                <a:cs typeface="Noto Sans"/>
                <a:sym typeface="Noto Sans"/>
              </a:rPr>
              <a:t>2.1.1 Η έννοια του προβλήματος</a:t>
            </a:r>
            <a:endParaRPr sz="4400" b="0" strike="noStrike">
              <a:solidFill>
                <a:srgbClr val="FFFFFF"/>
              </a:solidFill>
              <a:latin typeface="Noto Sans"/>
              <a:ea typeface="Noto Sans"/>
              <a:cs typeface="Noto Sans"/>
              <a:sym typeface="Noto Sans"/>
            </a:endParaRPr>
          </a:p>
        </p:txBody>
      </p:sp>
      <p:sp>
        <p:nvSpPr>
          <p:cNvPr id="141" name="Google Shape;141;p30"/>
          <p:cNvSpPr txBox="1"/>
          <p:nvPr/>
        </p:nvSpPr>
        <p:spPr>
          <a:xfrm>
            <a:off x="1368000" y="3096000"/>
            <a:ext cx="7344000" cy="2448000"/>
          </a:xfrm>
          <a:prstGeom prst="rect">
            <a:avLst/>
          </a:prstGeom>
          <a:noFill/>
          <a:ln>
            <a:noFill/>
          </a:ln>
        </p:spPr>
        <p:txBody>
          <a:bodyPr spcFirstLastPara="1" wrap="square" lIns="0" tIns="0" rIns="0" bIns="0" anchor="t" anchorCtr="0">
            <a:noAutofit/>
          </a:bodyPr>
          <a:lstStyle/>
          <a:p>
            <a:pPr marL="107999" marR="0" lvl="0" indent="0" algn="l" rtl="0">
              <a:spcBef>
                <a:spcPts val="0"/>
              </a:spcBef>
              <a:spcAft>
                <a:spcPts val="0"/>
              </a:spcAft>
              <a:buNone/>
            </a:pPr>
            <a:r>
              <a:rPr lang="el-GR" sz="3100" b="0" strike="noStrike">
                <a:latin typeface="Arial"/>
                <a:ea typeface="Arial"/>
                <a:cs typeface="Arial"/>
                <a:sym typeface="Arial"/>
              </a:rPr>
              <a:t>Με τον όρο </a:t>
            </a:r>
            <a:r>
              <a:rPr lang="el-GR" sz="3100" b="1" strike="noStrike">
                <a:latin typeface="Arial"/>
                <a:ea typeface="Arial"/>
                <a:cs typeface="Arial"/>
                <a:sym typeface="Arial"/>
              </a:rPr>
              <a:t>Πρόβλημα </a:t>
            </a:r>
            <a:r>
              <a:rPr lang="el-GR" sz="3100" b="0" strike="noStrike">
                <a:latin typeface="Arial"/>
                <a:ea typeface="Arial"/>
                <a:cs typeface="Arial"/>
                <a:sym typeface="Arial"/>
              </a:rPr>
              <a:t>προσδιορίζεται</a:t>
            </a:r>
            <a:r>
              <a:rPr lang="el-GR" sz="3100"/>
              <a:t> </a:t>
            </a:r>
            <a:r>
              <a:rPr lang="el-GR" sz="3100" b="0" strike="noStrike">
                <a:latin typeface="Arial"/>
                <a:ea typeface="Arial"/>
                <a:cs typeface="Arial"/>
                <a:sym typeface="Arial"/>
              </a:rPr>
              <a:t>μια κατάσταση η οποία χρήζει αντιμετώπισης, απαιτεί λύση, η δε λύση της δεν είναι γνωστή, ούτε προφανής.</a:t>
            </a:r>
            <a:endParaRPr sz="3100" b="0"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800" b="1" strike="noStrike">
                <a:solidFill>
                  <a:srgbClr val="FFFFFF"/>
                </a:solidFill>
                <a:latin typeface="Noto Sans"/>
                <a:ea typeface="Noto Sans"/>
                <a:cs typeface="Noto Sans"/>
                <a:sym typeface="Noto Sans"/>
              </a:rPr>
              <a:t>2.1.3 Υπολογιστικά Προβλήματα</a:t>
            </a:r>
            <a:endParaRPr sz="3800" b="0" strike="noStrike">
              <a:solidFill>
                <a:srgbClr val="FFFFFF"/>
              </a:solidFill>
              <a:latin typeface="Noto Sans"/>
              <a:ea typeface="Noto Sans"/>
              <a:cs typeface="Noto Sans"/>
              <a:sym typeface="Noto Sans"/>
            </a:endParaRPr>
          </a:p>
        </p:txBody>
      </p:sp>
      <p:sp>
        <p:nvSpPr>
          <p:cNvPr id="148" name="Google Shape;148;p31"/>
          <p:cNvSpPr txBox="1"/>
          <p:nvPr/>
        </p:nvSpPr>
        <p:spPr>
          <a:xfrm>
            <a:off x="504000" y="1769040"/>
            <a:ext cx="9071640" cy="4384800"/>
          </a:xfrm>
          <a:prstGeom prst="rect">
            <a:avLst/>
          </a:prstGeom>
          <a:noFill/>
          <a:ln>
            <a:noFill/>
          </a:ln>
        </p:spPr>
        <p:txBody>
          <a:bodyPr spcFirstLastPara="1" wrap="square" lIns="0" tIns="0" rIns="0" bIns="0" anchor="t" anchorCtr="0">
            <a:normAutofit fontScale="92500"/>
          </a:bodyPr>
          <a:lstStyle/>
          <a:p>
            <a:pPr marL="0" marR="0" lvl="0" indent="0" algn="l" rtl="0">
              <a:spcBef>
                <a:spcPts val="0"/>
              </a:spcBef>
              <a:spcAft>
                <a:spcPts val="0"/>
              </a:spcAft>
              <a:buNone/>
            </a:pPr>
            <a:r>
              <a:rPr lang="el-GR" sz="3200" b="0" strike="noStrike">
                <a:latin typeface="Noto Sans"/>
                <a:ea typeface="Noto Sans"/>
                <a:cs typeface="Noto Sans"/>
                <a:sym typeface="Noto Sans"/>
              </a:rPr>
              <a:t>Η διατύπωση ενός προβλήματος και η αντιμετώπισή του, αποτελούν ζητήματα που απαιτούν ικανότητες ορθολογικής, αναλυτικής και συνθετικής σκέψης, αλλά και σωστό χειρισμό της φυσικής γλώσσας. </a:t>
            </a:r>
            <a:endParaRPr sz="3200" b="0" strike="noStrike">
              <a:latin typeface="Noto Sans"/>
              <a:ea typeface="Noto Sans"/>
              <a:cs typeface="Noto Sans"/>
              <a:sym typeface="Noto Sans"/>
            </a:endParaRPr>
          </a:p>
          <a:p>
            <a:pPr marL="0" marR="0" lvl="0" indent="0" algn="l" rtl="0">
              <a:spcBef>
                <a:spcPts val="0"/>
              </a:spcBef>
              <a:spcAft>
                <a:spcPts val="0"/>
              </a:spcAft>
              <a:buNone/>
            </a:pPr>
            <a:endParaRPr sz="3200">
              <a:latin typeface="Noto Sans"/>
              <a:ea typeface="Noto Sans"/>
              <a:cs typeface="Noto Sans"/>
              <a:sym typeface="Noto Sans"/>
            </a:endParaRPr>
          </a:p>
          <a:p>
            <a:pPr marL="0" marR="0" lvl="0" indent="0" algn="l" rtl="0">
              <a:spcBef>
                <a:spcPts val="0"/>
              </a:spcBef>
              <a:spcAft>
                <a:spcPts val="0"/>
              </a:spcAft>
              <a:buNone/>
            </a:pPr>
            <a:r>
              <a:rPr lang="el-GR" sz="3200" b="0" strike="noStrike">
                <a:latin typeface="Noto Sans"/>
                <a:ea typeface="Noto Sans"/>
                <a:cs typeface="Noto Sans"/>
                <a:sym typeface="Noto Sans"/>
              </a:rPr>
              <a:t>Επιπλέον, οι δεξιότητες που </a:t>
            </a:r>
            <a:r>
              <a:rPr lang="el-GR" sz="3200">
                <a:latin typeface="Noto Sans"/>
                <a:ea typeface="Noto Sans"/>
                <a:cs typeface="Noto Sans"/>
                <a:sym typeface="Noto Sans"/>
              </a:rPr>
              <a:t>αποκτώνται</a:t>
            </a:r>
            <a:r>
              <a:rPr lang="el-GR" sz="3200" b="0" strike="noStrike">
                <a:latin typeface="Noto Sans"/>
                <a:ea typeface="Noto Sans"/>
                <a:cs typeface="Noto Sans"/>
                <a:sym typeface="Noto Sans"/>
              </a:rPr>
              <a:t> από την ενασχόληση με τα προβλήματα (διατύπωση και αντιμετώπισή τους), αποτελούν χρήσιμα εφόδια για κάθε ανθρώπινη δραστηριότητα.</a:t>
            </a:r>
            <a:endParaRPr sz="3200" b="0" strike="noStrike">
              <a:latin typeface="Noto Sans"/>
              <a:ea typeface="Noto Sans"/>
              <a:cs typeface="Noto Sans"/>
              <a:sym typeface="No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800" b="1" strike="noStrike">
                <a:solidFill>
                  <a:srgbClr val="FFFFFF"/>
                </a:solidFill>
                <a:latin typeface="Noto Sans"/>
                <a:ea typeface="Noto Sans"/>
                <a:cs typeface="Noto Sans"/>
                <a:sym typeface="Noto Sans"/>
              </a:rPr>
              <a:t>2.1.2 Κατηγορίες Προβλημάτων</a:t>
            </a:r>
            <a:endParaRPr sz="3800" b="0" strike="noStrike">
              <a:solidFill>
                <a:srgbClr val="FFFFFF"/>
              </a:solidFill>
              <a:latin typeface="Noto Sans"/>
              <a:ea typeface="Noto Sans"/>
              <a:cs typeface="Noto Sans"/>
              <a:sym typeface="Noto Sans"/>
            </a:endParaRPr>
          </a:p>
        </p:txBody>
      </p:sp>
      <p:sp>
        <p:nvSpPr>
          <p:cNvPr id="155" name="Google Shape;155;p32"/>
          <p:cNvSpPr txBox="1"/>
          <p:nvPr/>
        </p:nvSpPr>
        <p:spPr>
          <a:xfrm>
            <a:off x="504000" y="1769040"/>
            <a:ext cx="9071640" cy="438480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l-GR" sz="3200" b="0" strike="noStrike">
                <a:latin typeface="Noto Sans"/>
                <a:ea typeface="Noto Sans"/>
                <a:cs typeface="Noto Sans"/>
                <a:sym typeface="Noto Sans"/>
              </a:rPr>
              <a:t>Τα </a:t>
            </a:r>
            <a:r>
              <a:rPr lang="el-GR" sz="3200" b="1" strike="noStrike">
                <a:latin typeface="Noto Sans"/>
                <a:ea typeface="Noto Sans"/>
                <a:cs typeface="Noto Sans"/>
                <a:sym typeface="Noto Sans"/>
              </a:rPr>
              <a:t>προβλήματα</a:t>
            </a:r>
            <a:r>
              <a:rPr lang="el-GR" sz="3200" b="0" strike="noStrike">
                <a:latin typeface="Noto Sans"/>
                <a:ea typeface="Noto Sans"/>
                <a:cs typeface="Noto Sans"/>
                <a:sym typeface="Noto Sans"/>
              </a:rPr>
              <a:t> ανάλογα με τη δυνατότητα επίλυσης διακρίνονται σε τρεις κατηγορίες:</a:t>
            </a:r>
            <a:endParaRPr sz="3200" b="0" strike="noStrike">
              <a:latin typeface="Noto Sans"/>
              <a:ea typeface="Noto Sans"/>
              <a:cs typeface="Noto Sans"/>
              <a:sym typeface="Noto Sans"/>
            </a:endParaRPr>
          </a:p>
          <a:p>
            <a:pPr marL="432000" marR="0" lvl="0" indent="-324000" algn="l" rtl="0">
              <a:spcBef>
                <a:spcPts val="0"/>
              </a:spcBef>
              <a:spcAft>
                <a:spcPts val="0"/>
              </a:spcAft>
              <a:buClr>
                <a:srgbClr val="000000"/>
              </a:buClr>
              <a:buSzPts val="1440"/>
              <a:buFont typeface="Noto Sans Symbols"/>
              <a:buChar char="●"/>
            </a:pPr>
            <a:r>
              <a:rPr lang="el-GR" sz="3200" b="1" strike="noStrike">
                <a:latin typeface="Noto Sans"/>
                <a:ea typeface="Noto Sans"/>
                <a:cs typeface="Noto Sans"/>
                <a:sym typeface="Noto Sans"/>
              </a:rPr>
              <a:t>Επιλύσιμα</a:t>
            </a:r>
            <a:endParaRPr sz="3200" b="0" strike="noStrike">
              <a:latin typeface="Noto Sans"/>
              <a:ea typeface="Noto Sans"/>
              <a:cs typeface="Noto Sans"/>
              <a:sym typeface="Noto Sans"/>
            </a:endParaRPr>
          </a:p>
          <a:p>
            <a:pPr marL="432000" marR="0" lvl="0" indent="-324000" algn="l" rtl="0">
              <a:spcBef>
                <a:spcPts val="1417"/>
              </a:spcBef>
              <a:spcAft>
                <a:spcPts val="0"/>
              </a:spcAft>
              <a:buClr>
                <a:srgbClr val="000000"/>
              </a:buClr>
              <a:buSzPts val="1440"/>
              <a:buFont typeface="Noto Sans Symbols"/>
              <a:buChar char="●"/>
            </a:pPr>
            <a:r>
              <a:rPr lang="el-GR" sz="3200" b="1" strike="noStrike">
                <a:latin typeface="Noto Sans"/>
                <a:ea typeface="Noto Sans"/>
                <a:cs typeface="Noto Sans"/>
                <a:sym typeface="Noto Sans"/>
              </a:rPr>
              <a:t>Μη επιλύσιμα</a:t>
            </a:r>
            <a:endParaRPr sz="3200" b="0" strike="noStrike">
              <a:latin typeface="Noto Sans"/>
              <a:ea typeface="Noto Sans"/>
              <a:cs typeface="Noto Sans"/>
              <a:sym typeface="Noto Sans"/>
            </a:endParaRPr>
          </a:p>
          <a:p>
            <a:pPr marL="432000" marR="0" lvl="0" indent="-324000" algn="l" rtl="0">
              <a:spcBef>
                <a:spcPts val="1417"/>
              </a:spcBef>
              <a:spcAft>
                <a:spcPts val="0"/>
              </a:spcAft>
              <a:buClr>
                <a:srgbClr val="000000"/>
              </a:buClr>
              <a:buSzPts val="1440"/>
              <a:buFont typeface="Noto Sans Symbols"/>
              <a:buChar char="●"/>
            </a:pPr>
            <a:r>
              <a:rPr lang="el-GR" sz="3200" b="1" strike="noStrike">
                <a:latin typeface="Noto Sans"/>
                <a:ea typeface="Noto Sans"/>
                <a:cs typeface="Noto Sans"/>
                <a:sym typeface="Noto Sans"/>
              </a:rPr>
              <a:t>Ανοικτά</a:t>
            </a:r>
            <a:endParaRPr sz="3200" b="0" strike="noStrike">
              <a:latin typeface="Noto Sans"/>
              <a:ea typeface="Noto Sans"/>
              <a:cs typeface="Noto Sans"/>
              <a:sym typeface="Noto Sans"/>
            </a:endParaRPr>
          </a:p>
        </p:txBody>
      </p:sp>
      <p:pic>
        <p:nvPicPr>
          <p:cNvPr id="157" name="Google Shape;157;p32"/>
          <p:cNvPicPr preferRelativeResize="0"/>
          <p:nvPr/>
        </p:nvPicPr>
        <p:blipFill rotWithShape="1">
          <a:blip r:embed="rId3">
            <a:alphaModFix/>
          </a:blip>
          <a:srcRect/>
          <a:stretch/>
        </p:blipFill>
        <p:spPr>
          <a:xfrm>
            <a:off x="5591520" y="3312000"/>
            <a:ext cx="2400480" cy="28288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3"/>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800" b="1" strike="noStrike">
                <a:solidFill>
                  <a:srgbClr val="FFFFFF"/>
                </a:solidFill>
                <a:latin typeface="Noto Sans"/>
                <a:ea typeface="Noto Sans"/>
                <a:cs typeface="Noto Sans"/>
                <a:sym typeface="Noto Sans"/>
              </a:rPr>
              <a:t>2.1.2 Κατηγορίες Προβλημάτων</a:t>
            </a:r>
            <a:endParaRPr sz="3800" b="0" strike="noStrike">
              <a:solidFill>
                <a:srgbClr val="FFFFFF"/>
              </a:solidFill>
              <a:latin typeface="Noto Sans"/>
              <a:ea typeface="Noto Sans"/>
              <a:cs typeface="Noto Sans"/>
              <a:sym typeface="Noto Sans"/>
            </a:endParaRPr>
          </a:p>
        </p:txBody>
      </p:sp>
      <p:sp>
        <p:nvSpPr>
          <p:cNvPr id="163" name="Google Shape;163;p33"/>
          <p:cNvSpPr txBox="1"/>
          <p:nvPr/>
        </p:nvSpPr>
        <p:spPr>
          <a:xfrm>
            <a:off x="504000" y="1400400"/>
            <a:ext cx="9071700" cy="565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l-GR" sz="2700" b="0" strike="noStrike">
                <a:latin typeface="Noto Sans"/>
                <a:ea typeface="Noto Sans"/>
                <a:cs typeface="Noto Sans"/>
                <a:sym typeface="Noto Sans"/>
              </a:rPr>
              <a:t>Τα </a:t>
            </a:r>
            <a:r>
              <a:rPr lang="el-GR" sz="2700" b="1" strike="noStrike">
                <a:latin typeface="Noto Sans"/>
                <a:ea typeface="Noto Sans"/>
                <a:cs typeface="Noto Sans"/>
                <a:sym typeface="Noto Sans"/>
              </a:rPr>
              <a:t>προβλήματα</a:t>
            </a:r>
            <a:r>
              <a:rPr lang="el-GR" sz="2700" b="0" strike="noStrike">
                <a:latin typeface="Noto Sans"/>
                <a:ea typeface="Noto Sans"/>
                <a:cs typeface="Noto Sans"/>
                <a:sym typeface="Noto Sans"/>
              </a:rPr>
              <a:t> ανάλογα με τη δυνατότητα επίλυσης διακρίνονται σε τρεις κατηγορίες:</a:t>
            </a:r>
            <a:endParaRPr sz="2700" b="0" strike="noStrike">
              <a:latin typeface="Noto Sans"/>
              <a:ea typeface="Noto Sans"/>
              <a:cs typeface="Noto Sans"/>
              <a:sym typeface="Noto Sans"/>
            </a:endParaRPr>
          </a:p>
          <a:p>
            <a:pPr marL="432000" marR="0" lvl="0" indent="-292250" algn="l" rtl="0">
              <a:spcBef>
                <a:spcPts val="0"/>
              </a:spcBef>
              <a:spcAft>
                <a:spcPts val="0"/>
              </a:spcAft>
              <a:buClr>
                <a:srgbClr val="000000"/>
              </a:buClr>
              <a:buSzPts val="940"/>
              <a:buFont typeface="Noto Sans Symbols"/>
              <a:buChar char="●"/>
            </a:pPr>
            <a:r>
              <a:rPr lang="el-GR" sz="2700" b="1" strike="noStrike">
                <a:latin typeface="Noto Sans"/>
                <a:ea typeface="Noto Sans"/>
                <a:cs typeface="Noto Sans"/>
                <a:sym typeface="Noto Sans"/>
              </a:rPr>
              <a:t>Επιλύσιμα:</a:t>
            </a:r>
            <a:endParaRPr sz="2700" b="0" strike="noStrike">
              <a:latin typeface="Noto Sans"/>
              <a:ea typeface="Noto Sans"/>
              <a:cs typeface="Noto Sans"/>
              <a:sym typeface="Noto Sans"/>
            </a:endParaRPr>
          </a:p>
          <a:p>
            <a:pPr marL="864000" marR="0" lvl="1" indent="-292250" algn="l" rtl="0">
              <a:spcBef>
                <a:spcPts val="1417"/>
              </a:spcBef>
              <a:spcAft>
                <a:spcPts val="0"/>
              </a:spcAft>
              <a:buClr>
                <a:srgbClr val="000000"/>
              </a:buClr>
              <a:buSzPts val="760"/>
              <a:buFont typeface="Noto Sans Symbols"/>
              <a:buChar char="●"/>
            </a:pPr>
            <a:r>
              <a:rPr lang="el-GR" sz="2300" b="1" i="0" u="none" strike="noStrike" cap="none">
                <a:latin typeface="Noto Sans"/>
                <a:ea typeface="Noto Sans"/>
                <a:cs typeface="Noto Sans"/>
                <a:sym typeface="Noto Sans"/>
              </a:rPr>
              <a:t>Επιλύσιμα είναι εκείνα τα προβλήματα για τα οποία η λύση έχει βρεθεί και έχει διατυπωθεί.</a:t>
            </a:r>
            <a:endParaRPr sz="2300" b="0" i="0" u="none" strike="noStrike" cap="none">
              <a:latin typeface="Noto Sans"/>
              <a:ea typeface="Noto Sans"/>
              <a:cs typeface="Noto Sans"/>
              <a:sym typeface="Noto Sans"/>
            </a:endParaRPr>
          </a:p>
          <a:p>
            <a:pPr marL="864000" marR="0" lvl="1" indent="-292250" algn="l" rtl="0">
              <a:spcBef>
                <a:spcPts val="1134"/>
              </a:spcBef>
              <a:spcAft>
                <a:spcPts val="0"/>
              </a:spcAft>
              <a:buClr>
                <a:srgbClr val="000000"/>
              </a:buClr>
              <a:buSzPts val="760"/>
              <a:buFont typeface="Noto Sans Symbols"/>
              <a:buChar char="●"/>
            </a:pPr>
            <a:r>
              <a:rPr lang="el-GR" sz="2300" b="0" i="0" u="none" strike="noStrike" cap="none">
                <a:latin typeface="Noto Sans"/>
                <a:ea typeface="Noto Sans"/>
                <a:cs typeface="Noto Sans"/>
                <a:sym typeface="Noto Sans"/>
              </a:rPr>
              <a:t>Παραδείγματα επιλύσιμων προβλημάτων είναι η αποψίλωση μιας έκτασης γης (ο καθαρισμός δηλαδή ενός χωραφιού από κάθε είδους βλάστηση), η επίλυση της δευτεροβάθμιας εξίσωσης κ.ά..</a:t>
            </a:r>
            <a:endParaRPr sz="2300" b="0" i="0" u="none" strike="noStrike" cap="none">
              <a:latin typeface="Noto Sans"/>
              <a:ea typeface="Noto Sans"/>
              <a:cs typeface="Noto Sans"/>
              <a:sym typeface="Noto Sans"/>
            </a:endParaRPr>
          </a:p>
          <a:p>
            <a:pPr marL="432000" marR="0" lvl="0" indent="-292250" algn="l" rtl="0">
              <a:spcBef>
                <a:spcPts val="1134"/>
              </a:spcBef>
              <a:spcAft>
                <a:spcPts val="0"/>
              </a:spcAft>
              <a:buClr>
                <a:srgbClr val="000000"/>
              </a:buClr>
              <a:buSzPts val="940"/>
              <a:buFont typeface="Noto Sans Symbols"/>
              <a:buChar char="●"/>
            </a:pPr>
            <a:r>
              <a:rPr lang="el-GR" sz="2700" b="1" strike="noStrike">
                <a:solidFill>
                  <a:srgbClr val="B2B2B2"/>
                </a:solidFill>
                <a:latin typeface="Noto Sans"/>
                <a:ea typeface="Noto Sans"/>
                <a:cs typeface="Noto Sans"/>
                <a:sym typeface="Noto Sans"/>
              </a:rPr>
              <a:t>Μη επιλύσιμα</a:t>
            </a:r>
            <a:endParaRPr sz="2700" b="0" strike="noStrike">
              <a:latin typeface="Noto Sans"/>
              <a:ea typeface="Noto Sans"/>
              <a:cs typeface="Noto Sans"/>
              <a:sym typeface="Noto Sans"/>
            </a:endParaRPr>
          </a:p>
          <a:p>
            <a:pPr marL="432000" marR="0" lvl="0" indent="-292250" algn="l" rtl="0">
              <a:spcBef>
                <a:spcPts val="1417"/>
              </a:spcBef>
              <a:spcAft>
                <a:spcPts val="0"/>
              </a:spcAft>
              <a:buClr>
                <a:srgbClr val="000000"/>
              </a:buClr>
              <a:buSzPts val="940"/>
              <a:buFont typeface="Noto Sans Symbols"/>
              <a:buChar char="●"/>
            </a:pPr>
            <a:r>
              <a:rPr lang="el-GR" sz="2700" b="1" strike="noStrike">
                <a:solidFill>
                  <a:srgbClr val="B2B2B2"/>
                </a:solidFill>
                <a:latin typeface="Noto Sans"/>
                <a:ea typeface="Noto Sans"/>
                <a:cs typeface="Noto Sans"/>
                <a:sym typeface="Noto Sans"/>
              </a:rPr>
              <a:t>Ανοικτά</a:t>
            </a:r>
            <a:endParaRPr sz="2700" b="0" strike="noStrike">
              <a:latin typeface="Noto Sans"/>
              <a:ea typeface="Noto Sans"/>
              <a:cs typeface="Noto Sans"/>
              <a:sym typeface="No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800" b="1" strike="noStrike">
                <a:solidFill>
                  <a:srgbClr val="FFFFFF"/>
                </a:solidFill>
                <a:latin typeface="Noto Sans"/>
                <a:ea typeface="Noto Sans"/>
                <a:cs typeface="Noto Sans"/>
                <a:sym typeface="Noto Sans"/>
              </a:rPr>
              <a:t>2.1.2 Κατηγορίες Προβλημάτων</a:t>
            </a:r>
            <a:endParaRPr sz="3800" b="0" strike="noStrike">
              <a:solidFill>
                <a:srgbClr val="FFFFFF"/>
              </a:solidFill>
              <a:latin typeface="Noto Sans"/>
              <a:ea typeface="Noto Sans"/>
              <a:cs typeface="Noto Sans"/>
              <a:sym typeface="Noto Sans"/>
            </a:endParaRPr>
          </a:p>
        </p:txBody>
      </p:sp>
      <p:sp>
        <p:nvSpPr>
          <p:cNvPr id="170" name="Google Shape;170;p34"/>
          <p:cNvSpPr txBox="1"/>
          <p:nvPr/>
        </p:nvSpPr>
        <p:spPr>
          <a:xfrm>
            <a:off x="504000" y="1524325"/>
            <a:ext cx="9071700" cy="5603700"/>
          </a:xfrm>
          <a:prstGeom prst="rect">
            <a:avLst/>
          </a:prstGeom>
          <a:noFill/>
          <a:ln>
            <a:noFill/>
          </a:ln>
        </p:spPr>
        <p:txBody>
          <a:bodyPr spcFirstLastPara="1" wrap="square" lIns="0" tIns="0" rIns="0" bIns="0" anchor="t" anchorCtr="0">
            <a:normAutofit/>
          </a:bodyPr>
          <a:lstStyle/>
          <a:p>
            <a:pPr marL="0" marR="0" lvl="0" indent="0" algn="l" rtl="0">
              <a:lnSpc>
                <a:spcPct val="80000"/>
              </a:lnSpc>
              <a:spcBef>
                <a:spcPts val="0"/>
              </a:spcBef>
              <a:spcAft>
                <a:spcPts val="0"/>
              </a:spcAft>
              <a:buNone/>
            </a:pPr>
            <a:r>
              <a:rPr lang="el-GR" sz="2760" b="0" strike="noStrike">
                <a:latin typeface="Noto Sans"/>
                <a:ea typeface="Noto Sans"/>
                <a:cs typeface="Noto Sans"/>
                <a:sym typeface="Noto Sans"/>
              </a:rPr>
              <a:t>Τα </a:t>
            </a:r>
            <a:r>
              <a:rPr lang="el-GR" sz="2760" b="1" strike="noStrike">
                <a:latin typeface="Noto Sans"/>
                <a:ea typeface="Noto Sans"/>
                <a:cs typeface="Noto Sans"/>
                <a:sym typeface="Noto Sans"/>
              </a:rPr>
              <a:t>προβλήματα</a:t>
            </a:r>
            <a:r>
              <a:rPr lang="el-GR" sz="2760" b="0" strike="noStrike">
                <a:latin typeface="Noto Sans"/>
                <a:ea typeface="Noto Sans"/>
                <a:cs typeface="Noto Sans"/>
                <a:sym typeface="Noto Sans"/>
              </a:rPr>
              <a:t> ανάλογα με τη δυνατότητα επίλυσης διακρίνονται σε τρεις κατηγορίες:</a:t>
            </a:r>
            <a:endParaRPr sz="2760" b="0" strike="noStrike">
              <a:latin typeface="Noto Sans"/>
              <a:ea typeface="Noto Sans"/>
              <a:cs typeface="Noto Sans"/>
              <a:sym typeface="Noto Sans"/>
            </a:endParaRPr>
          </a:p>
          <a:p>
            <a:pPr marL="432000" marR="0" lvl="0" indent="-304441" algn="l" rtl="0">
              <a:lnSpc>
                <a:spcPct val="80000"/>
              </a:lnSpc>
              <a:spcBef>
                <a:spcPts val="0"/>
              </a:spcBef>
              <a:spcAft>
                <a:spcPts val="0"/>
              </a:spcAft>
              <a:buClr>
                <a:srgbClr val="000000"/>
              </a:buClr>
              <a:buSzPts val="1132"/>
              <a:buFont typeface="Noto Sans Symbols"/>
              <a:buChar char="●"/>
            </a:pPr>
            <a:r>
              <a:rPr lang="el-GR" sz="2760" b="1" strike="noStrike">
                <a:solidFill>
                  <a:srgbClr val="999999"/>
                </a:solidFill>
                <a:latin typeface="Noto Sans"/>
                <a:ea typeface="Noto Sans"/>
                <a:cs typeface="Noto Sans"/>
                <a:sym typeface="Noto Sans"/>
              </a:rPr>
              <a:t>Επιλύσιμα</a:t>
            </a:r>
            <a:endParaRPr sz="2760" b="0" strike="noStrike">
              <a:latin typeface="Noto Sans"/>
              <a:ea typeface="Noto Sans"/>
              <a:cs typeface="Noto Sans"/>
              <a:sym typeface="Noto Sans"/>
            </a:endParaRPr>
          </a:p>
          <a:p>
            <a:pPr marL="432000" marR="0" lvl="0" indent="-304441" algn="l" rtl="0">
              <a:lnSpc>
                <a:spcPct val="80000"/>
              </a:lnSpc>
              <a:spcBef>
                <a:spcPts val="1417"/>
              </a:spcBef>
              <a:spcAft>
                <a:spcPts val="0"/>
              </a:spcAft>
              <a:buClr>
                <a:srgbClr val="000000"/>
              </a:buClr>
              <a:buSzPts val="1132"/>
              <a:buFont typeface="Noto Sans Symbols"/>
              <a:buChar char="●"/>
            </a:pPr>
            <a:r>
              <a:rPr lang="el-GR" sz="2760" b="1" strike="noStrike">
                <a:solidFill>
                  <a:srgbClr val="111111"/>
                </a:solidFill>
                <a:latin typeface="Noto Sans"/>
                <a:ea typeface="Noto Sans"/>
                <a:cs typeface="Noto Sans"/>
                <a:sym typeface="Noto Sans"/>
              </a:rPr>
              <a:t>Μη επιλύσιμα:</a:t>
            </a:r>
            <a:endParaRPr sz="2760" b="0" strike="noStrike">
              <a:latin typeface="Noto Sans"/>
              <a:ea typeface="Noto Sans"/>
              <a:cs typeface="Noto Sans"/>
              <a:sym typeface="Noto Sans"/>
            </a:endParaRPr>
          </a:p>
          <a:p>
            <a:pPr marL="864000" marR="0" lvl="1" indent="-305299" algn="l" rtl="0">
              <a:lnSpc>
                <a:spcPct val="80000"/>
              </a:lnSpc>
              <a:spcBef>
                <a:spcPts val="1417"/>
              </a:spcBef>
              <a:spcAft>
                <a:spcPts val="0"/>
              </a:spcAft>
              <a:buClr>
                <a:srgbClr val="000000"/>
              </a:buClr>
              <a:buSzPts val="966"/>
              <a:buFont typeface="Noto Sans Symbols"/>
              <a:buChar char="●"/>
            </a:pPr>
            <a:r>
              <a:rPr lang="el-GR" sz="2390" b="1" i="0" u="none" strike="noStrike" cap="none">
                <a:solidFill>
                  <a:srgbClr val="111111"/>
                </a:solidFill>
                <a:latin typeface="Noto Sans"/>
                <a:ea typeface="Noto Sans"/>
                <a:cs typeface="Noto Sans"/>
                <a:sym typeface="Noto Sans"/>
              </a:rPr>
              <a:t>Μη επιλύσιμα χαρακτηρίζονται εκείνα τα προβλήματα για τα οποία έχει αποδειχτεί, ότι δεν επιδέχονται λύση.</a:t>
            </a:r>
            <a:endParaRPr sz="2390" b="0" i="0" u="none" strike="noStrike" cap="none">
              <a:latin typeface="Noto Sans"/>
              <a:ea typeface="Noto Sans"/>
              <a:cs typeface="Noto Sans"/>
              <a:sym typeface="Noto Sans"/>
            </a:endParaRPr>
          </a:p>
          <a:p>
            <a:pPr marL="864000" marR="0" lvl="1" indent="-305299" algn="l" rtl="0">
              <a:lnSpc>
                <a:spcPct val="80000"/>
              </a:lnSpc>
              <a:spcBef>
                <a:spcPts val="1134"/>
              </a:spcBef>
              <a:spcAft>
                <a:spcPts val="0"/>
              </a:spcAft>
              <a:buClr>
                <a:srgbClr val="000000"/>
              </a:buClr>
              <a:buSzPts val="966"/>
              <a:buFont typeface="Noto Sans Symbols"/>
              <a:buChar char="●"/>
            </a:pPr>
            <a:r>
              <a:rPr lang="el-GR" sz="2390" b="0" i="0" u="none" strike="noStrike" cap="none">
                <a:solidFill>
                  <a:srgbClr val="111111"/>
                </a:solidFill>
                <a:latin typeface="Noto Sans"/>
                <a:ea typeface="Noto Sans"/>
                <a:cs typeface="Noto Sans"/>
                <a:sym typeface="Noto Sans"/>
              </a:rPr>
              <a:t>Το πρόβλημα του τετραγωνισμού του κύκλου με κανόνα και διαβήτη που είχε διατυπωθεί από τους αρχαίους ελληνιστικούς χρόνους είναι ένα τέτοιο πρόβλημα. Παρότι το πρόβλημα επιδέχεται προσεγγιστική λύση, δεν μπορεί να λυθεί με τη χρήση κανόνα και διαβήτη.</a:t>
            </a:r>
            <a:endParaRPr sz="2390" b="0" i="0" u="none" strike="noStrike" cap="none">
              <a:latin typeface="Noto Sans"/>
              <a:ea typeface="Noto Sans"/>
              <a:cs typeface="Noto Sans"/>
              <a:sym typeface="Noto Sans"/>
            </a:endParaRPr>
          </a:p>
          <a:p>
            <a:pPr marL="432000" marR="0" lvl="0" indent="-304441" algn="l" rtl="0">
              <a:lnSpc>
                <a:spcPct val="80000"/>
              </a:lnSpc>
              <a:spcBef>
                <a:spcPts val="1134"/>
              </a:spcBef>
              <a:spcAft>
                <a:spcPts val="0"/>
              </a:spcAft>
              <a:buClr>
                <a:srgbClr val="000000"/>
              </a:buClr>
              <a:buSzPts val="1132"/>
              <a:buFont typeface="Noto Sans Symbols"/>
              <a:buChar char="●"/>
            </a:pPr>
            <a:r>
              <a:rPr lang="el-GR" sz="2760" b="1" strike="noStrike">
                <a:solidFill>
                  <a:srgbClr val="B2B2B2"/>
                </a:solidFill>
                <a:latin typeface="Noto Sans"/>
                <a:ea typeface="Noto Sans"/>
                <a:cs typeface="Noto Sans"/>
                <a:sym typeface="Noto Sans"/>
              </a:rPr>
              <a:t>Ανοικτά</a:t>
            </a:r>
            <a:endParaRPr sz="2760" b="0" strike="noStrike">
              <a:latin typeface="Noto Sans"/>
              <a:ea typeface="Noto Sans"/>
              <a:cs typeface="Noto Sans"/>
              <a:sym typeface="No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p:nvPr/>
        </p:nvSpPr>
        <p:spPr>
          <a:xfrm>
            <a:off x="504000" y="72000"/>
            <a:ext cx="9071640" cy="864000"/>
          </a:xfrm>
          <a:prstGeom prst="rect">
            <a:avLst/>
          </a:prstGeom>
          <a:noFill/>
          <a:ln>
            <a:noFill/>
          </a:ln>
        </p:spPr>
        <p:txBody>
          <a:bodyPr spcFirstLastPara="1" wrap="square" lIns="0" tIns="0" rIns="0" bIns="0" anchor="ctr" anchorCtr="0">
            <a:normAutofit/>
          </a:bodyPr>
          <a:lstStyle/>
          <a:p>
            <a:pPr marL="457200" marR="0" lvl="0" indent="0" algn="ctr" rtl="0">
              <a:spcBef>
                <a:spcPts val="0"/>
              </a:spcBef>
              <a:spcAft>
                <a:spcPts val="0"/>
              </a:spcAft>
              <a:buNone/>
            </a:pPr>
            <a:r>
              <a:rPr lang="el-GR" sz="3800" b="1" strike="noStrike">
                <a:solidFill>
                  <a:srgbClr val="FFFFFF"/>
                </a:solidFill>
                <a:latin typeface="Noto Sans"/>
                <a:ea typeface="Noto Sans"/>
                <a:cs typeface="Noto Sans"/>
                <a:sym typeface="Noto Sans"/>
              </a:rPr>
              <a:t>2.1.2 Κατηγορίες Προβλημάτων</a:t>
            </a:r>
            <a:endParaRPr sz="3800" b="0" strike="noStrike">
              <a:solidFill>
                <a:srgbClr val="FFFFFF"/>
              </a:solidFill>
              <a:latin typeface="Noto Sans"/>
              <a:ea typeface="Noto Sans"/>
              <a:cs typeface="Noto Sans"/>
              <a:sym typeface="Noto Sans"/>
            </a:endParaRPr>
          </a:p>
        </p:txBody>
      </p:sp>
      <p:sp>
        <p:nvSpPr>
          <p:cNvPr id="177" name="Google Shape;177;p35"/>
          <p:cNvSpPr txBox="1"/>
          <p:nvPr/>
        </p:nvSpPr>
        <p:spPr>
          <a:xfrm>
            <a:off x="504000" y="1307450"/>
            <a:ext cx="9071700" cy="5731800"/>
          </a:xfrm>
          <a:prstGeom prst="rect">
            <a:avLst/>
          </a:prstGeom>
          <a:noFill/>
          <a:ln>
            <a:noFill/>
          </a:ln>
        </p:spPr>
        <p:txBody>
          <a:bodyPr spcFirstLastPara="1" wrap="square" lIns="0" tIns="0" rIns="0" bIns="0" anchor="t" anchorCtr="0">
            <a:normAutofit fontScale="85000" lnSpcReduction="20000"/>
          </a:bodyPr>
          <a:lstStyle/>
          <a:p>
            <a:pPr marL="0" marR="0" lvl="0" indent="0" algn="l" rtl="0">
              <a:spcBef>
                <a:spcPts val="0"/>
              </a:spcBef>
              <a:spcAft>
                <a:spcPts val="0"/>
              </a:spcAft>
              <a:buNone/>
            </a:pPr>
            <a:r>
              <a:rPr lang="el-GR" sz="3200" b="0" strike="noStrike">
                <a:latin typeface="Noto Sans"/>
                <a:ea typeface="Noto Sans"/>
                <a:cs typeface="Noto Sans"/>
                <a:sym typeface="Noto Sans"/>
              </a:rPr>
              <a:t>Τα </a:t>
            </a:r>
            <a:r>
              <a:rPr lang="el-GR" sz="3200" b="1" strike="noStrike">
                <a:latin typeface="Noto Sans"/>
                <a:ea typeface="Noto Sans"/>
                <a:cs typeface="Noto Sans"/>
                <a:sym typeface="Noto Sans"/>
              </a:rPr>
              <a:t>προβλήματα</a:t>
            </a:r>
            <a:r>
              <a:rPr lang="el-GR" sz="3200" b="0" strike="noStrike">
                <a:latin typeface="Noto Sans"/>
                <a:ea typeface="Noto Sans"/>
                <a:cs typeface="Noto Sans"/>
                <a:sym typeface="Noto Sans"/>
              </a:rPr>
              <a:t> ανάλογα με τη δυνατότητα επίλυσης διακρίνονται σε τρεις κατηγορίες:</a:t>
            </a:r>
            <a:endParaRPr sz="3200" b="0" strike="noStrike">
              <a:latin typeface="Noto Sans"/>
              <a:ea typeface="Noto Sans"/>
              <a:cs typeface="Noto Sans"/>
              <a:sym typeface="Noto Sans"/>
            </a:endParaRPr>
          </a:p>
          <a:p>
            <a:pPr marL="432000" marR="0" lvl="0" indent="-310284" algn="l" rtl="0">
              <a:spcBef>
                <a:spcPts val="0"/>
              </a:spcBef>
              <a:spcAft>
                <a:spcPts val="0"/>
              </a:spcAft>
              <a:buClr>
                <a:srgbClr val="000000"/>
              </a:buClr>
              <a:buSzPct val="45000"/>
              <a:buFont typeface="Noto Sans Symbols"/>
              <a:buChar char="●"/>
            </a:pPr>
            <a:r>
              <a:rPr lang="el-GR" sz="3200" b="1" strike="noStrike">
                <a:solidFill>
                  <a:srgbClr val="999999"/>
                </a:solidFill>
                <a:latin typeface="Noto Sans"/>
                <a:ea typeface="Noto Sans"/>
                <a:cs typeface="Noto Sans"/>
                <a:sym typeface="Noto Sans"/>
              </a:rPr>
              <a:t>Επιλύσιμα</a:t>
            </a:r>
            <a:endParaRPr sz="3200" b="0" strike="noStrike">
              <a:latin typeface="Noto Sans"/>
              <a:ea typeface="Noto Sans"/>
              <a:cs typeface="Noto Sans"/>
              <a:sym typeface="Noto Sans"/>
            </a:endParaRPr>
          </a:p>
          <a:p>
            <a:pPr marL="432000" marR="0" lvl="0" indent="-310284" algn="l" rtl="0">
              <a:spcBef>
                <a:spcPts val="1417"/>
              </a:spcBef>
              <a:spcAft>
                <a:spcPts val="0"/>
              </a:spcAft>
              <a:buClr>
                <a:srgbClr val="000000"/>
              </a:buClr>
              <a:buSzPct val="45000"/>
              <a:buFont typeface="Noto Sans Symbols"/>
              <a:buChar char="●"/>
            </a:pPr>
            <a:r>
              <a:rPr lang="el-GR" sz="3200" b="1" strike="noStrike">
                <a:solidFill>
                  <a:srgbClr val="999999"/>
                </a:solidFill>
                <a:latin typeface="Noto Sans"/>
                <a:ea typeface="Noto Sans"/>
                <a:cs typeface="Noto Sans"/>
                <a:sym typeface="Noto Sans"/>
              </a:rPr>
              <a:t>Μη επιλύσιμα</a:t>
            </a:r>
            <a:endParaRPr sz="3200" b="0" strike="noStrike">
              <a:latin typeface="Noto Sans"/>
              <a:ea typeface="Noto Sans"/>
              <a:cs typeface="Noto Sans"/>
              <a:sym typeface="Noto Sans"/>
            </a:endParaRPr>
          </a:p>
          <a:p>
            <a:pPr marL="432000" marR="0" lvl="0" indent="-310284" algn="l" rtl="0">
              <a:spcBef>
                <a:spcPts val="1417"/>
              </a:spcBef>
              <a:spcAft>
                <a:spcPts val="0"/>
              </a:spcAft>
              <a:buClr>
                <a:srgbClr val="000000"/>
              </a:buClr>
              <a:buSzPct val="45000"/>
              <a:buFont typeface="Noto Sans Symbols"/>
              <a:buChar char="●"/>
            </a:pPr>
            <a:r>
              <a:rPr lang="el-GR" sz="3200" b="1" strike="noStrike">
                <a:solidFill>
                  <a:srgbClr val="111111"/>
                </a:solidFill>
                <a:latin typeface="Noto Sans"/>
                <a:ea typeface="Noto Sans"/>
                <a:cs typeface="Noto Sans"/>
                <a:sym typeface="Noto Sans"/>
              </a:rPr>
              <a:t>Ανοικτά:</a:t>
            </a:r>
            <a:endParaRPr sz="3200" b="0" strike="noStrike">
              <a:latin typeface="Noto Sans"/>
              <a:ea typeface="Noto Sans"/>
              <a:cs typeface="Noto Sans"/>
              <a:sym typeface="Noto Sans"/>
            </a:endParaRPr>
          </a:p>
          <a:p>
            <a:pPr marL="864000" marR="0" lvl="1" indent="-311998" algn="l" rtl="0">
              <a:spcBef>
                <a:spcPts val="1417"/>
              </a:spcBef>
              <a:spcAft>
                <a:spcPts val="0"/>
              </a:spcAft>
              <a:buClr>
                <a:srgbClr val="000000"/>
              </a:buClr>
              <a:buSzPct val="45000"/>
              <a:buFont typeface="Noto Sans Symbols"/>
              <a:buChar char="●"/>
            </a:pPr>
            <a:r>
              <a:rPr lang="el-GR" sz="2800" b="1" i="0" u="none" strike="noStrike" cap="none">
                <a:solidFill>
                  <a:srgbClr val="111111"/>
                </a:solidFill>
                <a:latin typeface="Noto Sans"/>
                <a:ea typeface="Noto Sans"/>
                <a:cs typeface="Noto Sans"/>
                <a:sym typeface="Noto Sans"/>
              </a:rPr>
              <a:t>Ανοικτά ονομάζονται τα προβλήματα για τα οποία η λύση τους δεν έχει ακόμα βρεθεί, ενώ ταυτόχρονα δεν έχει </a:t>
            </a:r>
            <a:r>
              <a:rPr lang="el-GR" sz="2800" b="1">
                <a:solidFill>
                  <a:srgbClr val="111111"/>
                </a:solidFill>
                <a:latin typeface="Noto Sans"/>
                <a:ea typeface="Noto Sans"/>
                <a:cs typeface="Noto Sans"/>
                <a:sym typeface="Noto Sans"/>
              </a:rPr>
              <a:t>αποδειχθεί</a:t>
            </a:r>
            <a:r>
              <a:rPr lang="el-GR" sz="2800" b="1" i="0" u="none" strike="noStrike" cap="none">
                <a:solidFill>
                  <a:srgbClr val="111111"/>
                </a:solidFill>
                <a:latin typeface="Noto Sans"/>
                <a:ea typeface="Noto Sans"/>
                <a:cs typeface="Noto Sans"/>
                <a:sym typeface="Noto Sans"/>
              </a:rPr>
              <a:t>, ότι δεν επιδέχονται λύση.</a:t>
            </a:r>
            <a:endParaRPr sz="2800" b="0" i="0" u="none" strike="noStrike" cap="none">
              <a:latin typeface="Noto Sans"/>
              <a:ea typeface="Noto Sans"/>
              <a:cs typeface="Noto Sans"/>
              <a:sym typeface="Noto Sans"/>
            </a:endParaRPr>
          </a:p>
          <a:p>
            <a:pPr marL="864000" marR="0" lvl="1" indent="-311998" algn="l" rtl="0">
              <a:spcBef>
                <a:spcPts val="1134"/>
              </a:spcBef>
              <a:spcAft>
                <a:spcPts val="0"/>
              </a:spcAft>
              <a:buClr>
                <a:srgbClr val="000000"/>
              </a:buClr>
              <a:buSzPct val="45000"/>
              <a:buFont typeface="Noto Sans Symbols"/>
              <a:buChar char="●"/>
            </a:pPr>
            <a:r>
              <a:rPr lang="el-GR" sz="2800" b="0" i="0" u="none" strike="noStrike" cap="none">
                <a:solidFill>
                  <a:srgbClr val="111111"/>
                </a:solidFill>
                <a:latin typeface="Noto Sans"/>
                <a:ea typeface="Noto Sans"/>
                <a:cs typeface="Noto Sans"/>
                <a:sym typeface="Noto Sans"/>
              </a:rPr>
              <a:t>Ένα τέτοιο παράδειγμα είναι το πρόβλημα της ενοποίησης των τεσσάρων πεδίων δυνάμεων (βαρυτικού, ηλεκτρομαγνητικού, ασθενούς πυρηνικού και ισχυρού πυρηνικού), το οποίο προς το παρόν, δεν έχει επιλυθεί. Επίσης, η εικασία του Γκόλντμπαχ (Goldbach, κάθε άρτιος μπορεί να γραφτεί ως άθροισμα δύο πρώτων αριθμών) αποτελεί ένα </a:t>
            </a:r>
            <a:r>
              <a:rPr lang="el-GR" sz="2800">
                <a:solidFill>
                  <a:srgbClr val="111111"/>
                </a:solidFill>
                <a:latin typeface="Noto Sans"/>
                <a:ea typeface="Noto Sans"/>
                <a:cs typeface="Noto Sans"/>
                <a:sym typeface="Noto Sans"/>
              </a:rPr>
              <a:t>ανοιχτό</a:t>
            </a:r>
            <a:r>
              <a:rPr lang="el-GR" sz="2800" b="0" i="0" u="none" strike="noStrike" cap="none">
                <a:solidFill>
                  <a:srgbClr val="111111"/>
                </a:solidFill>
                <a:latin typeface="Noto Sans"/>
                <a:ea typeface="Noto Sans"/>
                <a:cs typeface="Noto Sans"/>
                <a:sym typeface="Noto Sans"/>
              </a:rPr>
              <a:t> πρόβλημα αφού δεν έχει ακόμα αποδειχθεί.</a:t>
            </a:r>
            <a:endParaRPr sz="2800" b="0" i="0" u="none" strike="noStrike" cap="none">
              <a:latin typeface="Noto Sans"/>
              <a:ea typeface="Noto Sans"/>
              <a:cs typeface="Noto Sans"/>
              <a:sym typeface="Noto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1213</Words>
  <Application>Microsoft Office PowerPoint</Application>
  <PresentationFormat>Προσαρμογή</PresentationFormat>
  <Paragraphs>113</Paragraphs>
  <Slides>21</Slides>
  <Notes>20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21</vt:i4>
      </vt:variant>
    </vt:vector>
  </HeadingPairs>
  <TitlesOfParts>
    <vt:vector size="26" baseType="lpstr">
      <vt:lpstr>Noto Sans</vt:lpstr>
      <vt:lpstr>Arial</vt:lpstr>
      <vt:lpstr>Noto Sans Symbols</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ΕΡΩΤΗΣΕΙΣ ΑΥΤΟΑΞΙΟΛΟΓΗΣΗΣ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EVSTRATIOS PRIBAS</cp:lastModifiedBy>
  <cp:revision>2</cp:revision>
  <dcterms:modified xsi:type="dcterms:W3CDTF">2024-09-18T15:56:29Z</dcterms:modified>
</cp:coreProperties>
</file>