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notesMasterIdLst>
    <p:notesMasterId r:id="rId18"/>
  </p:notesMasterIdLst>
  <p:sldSz cx="14630400" cy="8229600"/>
  <p:notesSz cx="8229600" cy="14630400"/>
  <p:embeddedFontLst>
    <p:embeddedFont>
      <p:font typeface="Kanit Light"/>
      <p:regular r:id="rId23"/>
    </p:embeddedFont>
    <p:embeddedFont>
      <p:font typeface="Kanit Light"/>
      <p:regular r:id="rId24"/>
    </p:embeddedFont>
    <p:embeddedFont>
      <p:font typeface="Kanit Light"/>
      <p:regular r:id="rId25"/>
    </p:embeddedFont>
    <p:embeddedFont>
      <p:font typeface="Kanit Light"/>
      <p:regular r:id="rId26"/>
    </p:embeddedFont>
    <p:embeddedFont>
      <p:font typeface="Martel Sans"/>
      <p:regular r:id="rId27"/>
    </p:embeddedFont>
    <p:embeddedFont>
      <p:font typeface="Martel Sans"/>
      <p:regular r:id="rId2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3" Type="http://schemas.openxmlformats.org/officeDocument/2006/relationships/font" Target="fonts/font1.fntdata"/><Relationship Id="rId24" Type="http://schemas.openxmlformats.org/officeDocument/2006/relationships/font" Target="fonts/font2.fntdata"/><Relationship Id="rId25" Type="http://schemas.openxmlformats.org/officeDocument/2006/relationships/font" Target="fonts/font3.fntdata"/><Relationship Id="rId26" Type="http://schemas.openxmlformats.org/officeDocument/2006/relationships/font" Target="fonts/font4.fntdata"/><Relationship Id="rId27" Type="http://schemas.openxmlformats.org/officeDocument/2006/relationships/font" Target="fonts/font5.fntdata"/><Relationship Id="rId2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image" Target="../media/image-11-4.svg"/><Relationship Id="rId5" Type="http://schemas.openxmlformats.org/officeDocument/2006/relationships/image" Target="../media/image-11-5.png"/><Relationship Id="rId6" Type="http://schemas.openxmlformats.org/officeDocument/2006/relationships/image" Target="../media/image-11-6.svg"/><Relationship Id="rId7" Type="http://schemas.openxmlformats.org/officeDocument/2006/relationships/image" Target="../media/image-11-7.png"/><Relationship Id="rId8" Type="http://schemas.openxmlformats.org/officeDocument/2006/relationships/image" Target="../media/image-11-8.svg"/><Relationship Id="rId9" Type="http://schemas.openxmlformats.org/officeDocument/2006/relationships/slideLayout" Target="../slideLayouts/slideLayout12.xml"/><Relationship Id="rId10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svg"/><Relationship Id="rId4" Type="http://schemas.openxmlformats.org/officeDocument/2006/relationships/image" Target="../media/image-14-4.png"/><Relationship Id="rId5" Type="http://schemas.openxmlformats.org/officeDocument/2006/relationships/image" Target="../media/image-14-5.svg"/><Relationship Id="rId6" Type="http://schemas.openxmlformats.org/officeDocument/2006/relationships/image" Target="../media/image-14-6.png"/><Relationship Id="rId7" Type="http://schemas.openxmlformats.org/officeDocument/2006/relationships/image" Target="../media/image-14-7.svg"/><Relationship Id="rId8" Type="http://schemas.openxmlformats.org/officeDocument/2006/relationships/slideLayout" Target="../slideLayouts/slideLayout15.xml"/><Relationship Id="rId9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kYI_7LzNRE4" TargetMode="External"/><Relationship Id="rId2" Type="http://schemas.openxmlformats.org/officeDocument/2006/relationships/hyperlink" Target="https://www.youtube.com/watch?v=j_Sov3xmgWg" TargetMode="External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5796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Τεχνητός Φωτισμός &amp; Το Ηλεκτρονικό Φλας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29577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Εβδομάδα 7 · Βιβλίο 2, Κεφάλαιο 2 · Φωτογραφία ΙΙ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83655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Όταν ο ήλιος δεν επαρκεί — ή όταν θέλουμε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απόλυτο έλεγχο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στο φως, τις σκιές και τον όγκο — μαθαίνουμε να φτιάχνουμε εμείς το φως.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38393"/>
            <a:ext cx="64603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Εξαρτήματα Ελέγχου Φωτός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25612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Τα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light modifiers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αλλάζουν την ποιότητα, την κατεύθυνση και τον χαρακτήρα του φωτός.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8547"/>
            <a:ext cx="69305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Πώς «Μαλακώνουμε» το Φως;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725460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27254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Ομπρέλες (Umbrellas)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537930" y="3154680"/>
            <a:ext cx="565320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Διαχέουν το φως σε μεγάλη επιφάνεια. Υπάρχουν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διαφανείς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(shoot-through) για μαλακό μπροστινό φως και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ανακλαστικές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για πιο κατευθυντικό. Οικονομικές και εύκολες στη χρήση — ιδανικές για αρχάριους.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9144" y="2725460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183285" y="27254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Softboxes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8183285" y="3154680"/>
            <a:ext cx="565332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Τετράγωνες ή ορθογώνιες πηγές που ομοιάζουν παράθυρο. Παράγουν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απαλό, κατευθυντικό φως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με καθαρά καθορισμένες σκιές. Πρώτη επιλογή για επαγγελματικά πορτρέτα και beauty shots.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821674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7930" y="4821674"/>
            <a:ext cx="29815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Ανακλαστήρες (Reflectors)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537930" y="5250894"/>
            <a:ext cx="565320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Λευκές, ασημί ή χρυσές επιφάνειες που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κατευθύνουν το φως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χωρίς πηγή ενέργειας. Λευκό = ουδέτερο, ασημί = φωτεινό και ψυχρό, χρυσό = ζεστό fill light για εξωτερικά πορτρέτα.</a:t>
            </a:r>
            <a:endParaRPr lang="en-US" sz="15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9144" y="4821674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83285" y="48216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Barn Doors &amp; Snoots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8183285" y="5250894"/>
            <a:ext cx="565332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Τα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πτερύγια (barn doors)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περιορίζουν τη δέσμη φωτός αριστερά-δεξιά-πάνω-κάτω. Το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snoot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συγκεντρώνει το φως σε μια στενή δέσμη — ιδανικό για hair light ή για να φωτίσουμε μια λεπτομέρεια.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53684"/>
            <a:ext cx="542043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Σκληρό vs Μαλακό Φως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50915" y="2771418"/>
            <a:ext cx="3821906" cy="3604379"/>
          </a:xfrm>
          <a:prstGeom prst="roundRect">
            <a:avLst>
              <a:gd name="adj" fmla="val 3965"/>
            </a:avLst>
          </a:prstGeom>
          <a:solidFill>
            <a:srgbClr val="437066"/>
          </a:solidFill>
          <a:ln/>
        </p:spPr>
      </p:sp>
      <p:sp>
        <p:nvSpPr>
          <p:cNvPr id="5" name="Text 2"/>
          <p:cNvSpPr/>
          <p:nvPr/>
        </p:nvSpPr>
        <p:spPr>
          <a:xfrm>
            <a:off x="849273" y="2969776"/>
            <a:ext cx="27598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Σκληρό Φως (Hard Light)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849273" y="3478292"/>
            <a:ext cx="342519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Προέρχεται από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μικρή ή μακρινή πηγή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(γυμνό φλας, ήλιος). Δημιουργεί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έντονες, σκληρές σκιές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με απότομη μετάβαση φωτός-σκιάς. Ιδανικό για δραματικές συνθέσεις ή αρχιτεκτονική.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821674" y="2969776"/>
            <a:ext cx="27751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Μαλακό Φως (Soft Light)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4821674" y="3478292"/>
            <a:ext cx="35361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Προέρχεται από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μεγάλη ή κοντινή πηγή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(softbox, ομπρέλα, παράθυρο). Δημιουργεί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ομαλές, απαλές σκιές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με σταδιακή μετάβαση. Ιδανικό για κολακευτικά πορτρέτα και beauty.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821674" y="5244584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Κανόνας: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Μεγαλύτερη πηγή = μαλακότερο φως · Κοντύτερη πηγή = μαλακότερο φως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4712"/>
            <a:ext cx="26053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Εργαστηριακή Άσκηση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894165"/>
            <a:ext cx="78313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Πρακτική Εφαρμογή στο Στούντιο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81189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Τρεις ασκήσεις που μετατρέπουν τη θεωρία σε πράξη. Κάθε ομάδα εργάζεται ανεξάρτητα και συγκρίνει τα αποτελέσματα.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352681"/>
            <a:ext cx="4215289" cy="3372207"/>
          </a:xfrm>
          <a:prstGeom prst="roundRect">
            <a:avLst>
              <a:gd name="adj" fmla="val 2472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16650" y="3375541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DFECE9"/>
          </a:solidFill>
          <a:ln/>
        </p:spPr>
      </p:sp>
      <p:sp>
        <p:nvSpPr>
          <p:cNvPr id="7" name="Text 5"/>
          <p:cNvSpPr/>
          <p:nvPr/>
        </p:nvSpPr>
        <p:spPr>
          <a:xfrm>
            <a:off x="2752606" y="34832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1015008" y="4169212"/>
            <a:ext cx="27096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Σκληρό vs Μαλακό Φως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1015008" y="4598432"/>
            <a:ext cx="377285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Φωτογράφηση προσώπου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με γυμνό φλας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και στη συνέχεια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με ομπρέλα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Σύγκριση της ποιότητας σκιών, της αίσθησης του χώρου και της υφής του δέρματος. Χρησιμοποιείστε το ίδιο μοντέλο, ίδια θέση, ίδιο ISO.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207437" y="3352681"/>
            <a:ext cx="4215408" cy="3372207"/>
          </a:xfrm>
          <a:prstGeom prst="roundRect">
            <a:avLst>
              <a:gd name="adj" fmla="val 2472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5230297" y="3375541"/>
            <a:ext cx="4169688" cy="595313"/>
          </a:xfrm>
          <a:prstGeom prst="roundRect">
            <a:avLst>
              <a:gd name="adj" fmla="val 9395"/>
            </a:avLst>
          </a:prstGeom>
          <a:solidFill>
            <a:srgbClr val="DFECE9"/>
          </a:solidFill>
          <a:ln/>
        </p:spPr>
      </p:sp>
      <p:sp>
        <p:nvSpPr>
          <p:cNvPr id="12" name="Text 10"/>
          <p:cNvSpPr/>
          <p:nvPr/>
        </p:nvSpPr>
        <p:spPr>
          <a:xfrm>
            <a:off x="7166253" y="34832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5428655" y="41692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Άσκηση Sync Speed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4598432"/>
            <a:ext cx="377297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Δοκιμή λήψης με ταχύτητες 1/60, 1/200 και 1/500 sec. Στο 1/500 θα εμφανιστεί η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μαύρη μπάρα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του κλείστρου. Συζήτηση γιατί συμβαίνει αυτό και πώς αποφεύγεται.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3352681"/>
            <a:ext cx="4215289" cy="3372207"/>
          </a:xfrm>
          <a:prstGeom prst="roundRect">
            <a:avLst>
              <a:gd name="adj" fmla="val 2472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9644063" y="3375541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DFECE9"/>
          </a:solidFill>
          <a:ln/>
        </p:spPr>
      </p:sp>
      <p:sp>
        <p:nvSpPr>
          <p:cNvPr id="17" name="Text 15"/>
          <p:cNvSpPr/>
          <p:nvPr/>
        </p:nvSpPr>
        <p:spPr>
          <a:xfrm>
            <a:off x="11580019" y="34832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9842421" y="4169212"/>
            <a:ext cx="27716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Στήσιμο 3-Point Lighting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842421" y="4598432"/>
            <a:ext cx="377285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Οι ομάδες στήνουν πλήρες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3-point lighting setup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για κλασικό πορτρέτο. Καταγράφουν τις γωνίες και τις ισχύς κάθε φωτός. Στο τέλος παρουσιάζουν και συγκρίνουν αποτελέσματα.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5924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Ασφάλεια στο Εργαστήριο Φωτισμού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2197060"/>
            <a:ext cx="3679031" cy="2905006"/>
          </a:xfrm>
          <a:prstGeom prst="roundRect">
            <a:avLst>
              <a:gd name="adj" fmla="val 28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99768" y="240303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7066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479" y="2566630"/>
            <a:ext cx="267891" cy="2678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9768" y="31967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Καλώδια στο Πάτωμα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99768" y="3625929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Φροντίστε να δένετε ή να καλύπτετε τα καλώδια. Ο κίνδυνος πτώσης είναι πραγματικός — ειδικά σε σκοτεινό στούντιο.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4671179" y="2197060"/>
            <a:ext cx="3679031" cy="2905006"/>
          </a:xfrm>
          <a:prstGeom prst="roundRect">
            <a:avLst>
              <a:gd name="adj" fmla="val 28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877157" y="240303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7066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868" y="2566630"/>
            <a:ext cx="267891" cy="26789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77157" y="31967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Σταθερότητα Stand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4877157" y="3625929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Χρησιμοποιείτε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σάκους άμμου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για να σταθεροποιείτε τα stand φωτισμού, ειδικά αν ο εξοπλισμός τοποθετείται ψηλά.</a:t>
            </a:r>
            <a:endParaRPr lang="en-US" sz="1550" dirty="0"/>
          </a:p>
        </p:txBody>
      </p:sp>
      <p:sp>
        <p:nvSpPr>
          <p:cNvPr id="14" name="Shape 9"/>
          <p:cNvSpPr/>
          <p:nvPr/>
        </p:nvSpPr>
        <p:spPr>
          <a:xfrm>
            <a:off x="793790" y="5300424"/>
            <a:ext cx="7556421" cy="2269927"/>
          </a:xfrm>
          <a:prstGeom prst="roundRect">
            <a:avLst>
              <a:gd name="adj" fmla="val 367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99768" y="550640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7066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3479" y="5669994"/>
            <a:ext cx="267891" cy="267891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99768" y="630007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Λάμπες Αλογόνου</a:t>
            </a:r>
            <a:endParaRPr lang="en-US" sz="1950" dirty="0"/>
          </a:p>
        </p:txBody>
      </p:sp>
      <p:sp>
        <p:nvSpPr>
          <p:cNvPr id="18" name="Text 12"/>
          <p:cNvSpPr/>
          <p:nvPr/>
        </p:nvSpPr>
        <p:spPr>
          <a:xfrm>
            <a:off x="999768" y="6729293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Ποτέ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με γυμνά χέρια. Ο ιδρώτας των δαχτύλων αφήνει λιπαρά ίχνη που δημιουργούν θερμικές ανισορροπίες και καταστρέφουν τη λάμπα.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5209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Ανακεφαλαίωση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6900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Τι κρατάμε από αυτή την εβδομάδα — τα βασικά ερωτήματα που πρέπει να μπορούμε να απαντάμε.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400978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68204" y="404699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438632" y="40780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Συνεχές vs Στιγμιαίο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438632" y="4507230"/>
            <a:ext cx="353734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Ποια είναι η βασική διαφορά μεταξύ συνεχούς φωτισμού (LED/αλογόνου) και φλας; Πότε χρησιμοποιούμε το καθένα;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23986" y="400978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298400" y="404699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5868829" y="40780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Οδηγός Αριθμός (GN)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868829" y="4507230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Τι εκφράζει ο GN και πώς τον χρησιμοποιούμε για να υπολογίσουμε το σωστό διάφραγμα; Δώστε ένα παράδειγμα.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54302" y="400978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728716" y="404699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0299144" y="4078010"/>
            <a:ext cx="25877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Fill Light στο Πορτρέτο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299144" y="4507230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Γιατί χρειαζόμαστε το συμπληρωματικό φως; Τι συμβαίνει αν φωτογραφίσουμε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μόνο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με key light σε ένα πορτρέτο;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01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Πόροι &amp; Βίντεο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589603"/>
            <a:ext cx="808613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Μελέτη για την Επόμενη Εβδομάδα</a:t>
            </a:r>
            <a:endParaRPr lang="en-US" sz="3900" dirty="0"/>
          </a:p>
        </p:txBody>
      </p:sp>
      <p:sp>
        <p:nvSpPr>
          <p:cNvPr id="4" name="Shape 2"/>
          <p:cNvSpPr/>
          <p:nvPr/>
        </p:nvSpPr>
        <p:spPr>
          <a:xfrm>
            <a:off x="650915" y="2507337"/>
            <a:ext cx="6565106" cy="4521994"/>
          </a:xfrm>
          <a:prstGeom prst="roundRect">
            <a:avLst>
              <a:gd name="adj" fmla="val 3160"/>
            </a:avLst>
          </a:prstGeom>
          <a:solidFill>
            <a:srgbClr val="437066"/>
          </a:solidFill>
          <a:ln/>
        </p:spPr>
      </p:sp>
      <p:sp>
        <p:nvSpPr>
          <p:cNvPr id="5" name="Text 3"/>
          <p:cNvSpPr/>
          <p:nvPr/>
        </p:nvSpPr>
        <p:spPr>
          <a:xfrm>
            <a:off x="849273" y="2705695"/>
            <a:ext cx="27935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📹</a:t>
            </a:r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Βίντεο — Flash Basics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849273" y="3214211"/>
            <a:ext cx="61683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Ένας πλήρης οδηγός για το πώς λειτουργεί το ηλεκτρονικό φλας, ο κύκλος φόρτισης και η σύνδεση με τη μηχανή.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849273" y="4027884"/>
            <a:ext cx="6168390" cy="340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▶</a:t>
            </a:r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How Electronic Flash Works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849273" y="4566642"/>
            <a:ext cx="28761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📹</a:t>
            </a:r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Βίντεο — Studio Setup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849273" y="5075158"/>
            <a:ext cx="61683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Βήμα-βήμα στήσιμο τριών σημείων φωτισμού με επαγγελματικό εξοπλισμό στούντιο.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849273" y="5888831"/>
            <a:ext cx="6168390" cy="340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▶</a:t>
            </a:r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The 3-Point Lighting Tutorial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27056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📚</a:t>
            </a:r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Μελέτη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564874" y="321421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Βιβλίο 2 (Φωτογραφία ΙΙ) ·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Κεφάλαιο 2: Τεχνητός Φωτισμός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64874" y="37301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🔍</a:t>
            </a:r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Αναζήτηση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564874" y="423862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Ψάξτε για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"Portrait lighting patterns diagram"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για να εξοικειωθείτε με τα σχήματα Rembrandt, Butterfly και Split στη θεωρία και την πράξη.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564874" y="53896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📷</a:t>
            </a:r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Εξάσκηση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7564874" y="589811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Πριν το εργαστήριο, δοκιμάστε με ένα απλό επιτραπέζιο φωτιστικό να αναπαράγετε τα τρία σχήματα φωτισμού πορτρέτου χρησιμοποιώντας ένα κούκλα ή αντικείμενο ως "μοντέλο".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616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Εισαγωγή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351127"/>
            <a:ext cx="58956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Γιατί Τεχνητός Φωτισμός;</a:t>
            </a:r>
            <a:endParaRPr lang="en-US" sz="3900" dirty="0"/>
          </a:p>
        </p:txBody>
      </p:sp>
      <p:sp>
        <p:nvSpPr>
          <p:cNvPr id="4" name="Shape 2"/>
          <p:cNvSpPr/>
          <p:nvPr/>
        </p:nvSpPr>
        <p:spPr>
          <a:xfrm>
            <a:off x="650915" y="3268861"/>
            <a:ext cx="6565106" cy="2998946"/>
          </a:xfrm>
          <a:prstGeom prst="roundRect">
            <a:avLst>
              <a:gd name="adj" fmla="val 4765"/>
            </a:avLst>
          </a:prstGeom>
          <a:solidFill>
            <a:srgbClr val="437066"/>
          </a:solidFill>
          <a:ln/>
        </p:spPr>
      </p:sp>
      <p:sp>
        <p:nvSpPr>
          <p:cNvPr id="5" name="Text 3"/>
          <p:cNvSpPr/>
          <p:nvPr/>
        </p:nvSpPr>
        <p:spPr>
          <a:xfrm>
            <a:off x="849273" y="34672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Το πρόβλημα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849273" y="3975735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Το φυσικό φως αλλάζει συνεχώς: νέφη, ώρα ημέρας, εσωτερικοί χώροι. Ο φωτογράφος δεν μπορεί πάντα να το ελέγξει ή να το προβλέψει.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34672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Η λύση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97573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Ο τεχνητός φωτισμός μας δίνει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πλήρη έλεγχο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στη φορά, την ένταση, τη θερμοκρασία χρώματος και την ποιότητα του φωτός — ανεξάρτητα από τις συνθήκες.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5106948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Φωτογράφηση προσώπων (πορτρέτα)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Εμπορική &amp; διαφημιστική φωτογραφία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Στούντιο προϊόντων &amp; μόδας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5628"/>
            <a:ext cx="58353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Είδη Τεχνητού Φωτισμού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3254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Δύο βασικές κατηγορίες φωτισμού — η επιλογή εξαρτάται από τον τύπο λήψης και τις ανάγκες του φωτογράφου.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73323"/>
            <a:ext cx="3710345" cy="22931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314474"/>
            <a:ext cx="35681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Συνεχές Φως (Continuous Light)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743694"/>
            <a:ext cx="639734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Λάμπες πυρακτώσεως, αλογόνου ή LED. Βλέπουμε το αποτέλεσμα σε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πραγματικό χρόνο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— ιδανικό για βίντεο. Παράγουν όμως θερμότητα και απαιτούν ισχυρότερη πηγή για ισοδύναμο αποτέλεσμα.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44" y="2773323"/>
            <a:ext cx="3710464" cy="229314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5314474"/>
            <a:ext cx="33782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Στιγμιαίο Φως (Flash / Strobe)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5743694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Εκπέμπει εξαιρετικά ισχυρό φως για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1/500 έως 1/50.000 δευτερολέπτου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Παγώνει την κίνηση, δεν ζεσταίνει το θέμα και είναι η επιλογή για επαγγελματικά στούντιο πορτρέτου.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798" y="461129"/>
            <a:ext cx="4719638" cy="524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Θερμοκρασία Χρώματος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670798" y="1325285"/>
            <a:ext cx="6439853" cy="742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Κάθε πηγή φωτός έχει </a:t>
            </a:r>
            <a:pPr algn="l" indent="0" marL="0">
              <a:lnSpc>
                <a:spcPts val="1900"/>
              </a:lnSpc>
              <a:buNone/>
            </a:pPr>
            <a:r>
              <a:rPr lang="en-US" sz="13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διαφορετικό χρωματικό τόνο</a:t>
            </a:r>
            <a:pPr algn="l" indent="0" marL="0">
              <a:lnSpc>
                <a:spcPts val="19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που μετράται σε Kelvin (K). Κατανοώντας αυτή τη διαφορά, ρυθμίζουμε σωστά το White Balance της μηχανής.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670798" y="2227302"/>
            <a:ext cx="6439853" cy="1032272"/>
          </a:xfrm>
          <a:prstGeom prst="roundRect">
            <a:avLst>
              <a:gd name="adj" fmla="val 10630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47938" y="2227302"/>
            <a:ext cx="91440" cy="1032272"/>
          </a:xfrm>
          <a:prstGeom prst="roundRect">
            <a:avLst>
              <a:gd name="adj" fmla="val 77038"/>
            </a:avLst>
          </a:prstGeom>
          <a:solidFill>
            <a:srgbClr val="437066"/>
          </a:solidFill>
          <a:ln/>
        </p:spPr>
      </p:sp>
      <p:sp>
        <p:nvSpPr>
          <p:cNvPr id="6" name="Text 4"/>
          <p:cNvSpPr/>
          <p:nvPr/>
        </p:nvSpPr>
        <p:spPr>
          <a:xfrm>
            <a:off x="929878" y="2417802"/>
            <a:ext cx="2096453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~2700–3200 K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929878" y="2821543"/>
            <a:ext cx="5990273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Λάμπες πυρακτώσεως / αλογόνου — </a:t>
            </a:r>
            <a:pPr algn="l" indent="0" marL="0">
              <a:lnSpc>
                <a:spcPts val="1900"/>
              </a:lnSpc>
              <a:buNone/>
            </a:pPr>
            <a:r>
              <a:rPr lang="en-US" sz="13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κίτρινο-πορτοκαλί</a:t>
            </a:r>
            <a:pPr algn="l" indent="0" marL="0">
              <a:lnSpc>
                <a:spcPts val="19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("ζεστό") φως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670798" y="3401258"/>
            <a:ext cx="6439853" cy="1032272"/>
          </a:xfrm>
          <a:prstGeom prst="roundRect">
            <a:avLst>
              <a:gd name="adj" fmla="val 10630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647938" y="3401258"/>
            <a:ext cx="91440" cy="1032272"/>
          </a:xfrm>
          <a:prstGeom prst="roundRect">
            <a:avLst>
              <a:gd name="adj" fmla="val 77038"/>
            </a:avLst>
          </a:prstGeom>
          <a:solidFill>
            <a:srgbClr val="437066"/>
          </a:solidFill>
          <a:ln/>
        </p:spPr>
      </p:sp>
      <p:sp>
        <p:nvSpPr>
          <p:cNvPr id="10" name="Text 8"/>
          <p:cNvSpPr/>
          <p:nvPr/>
        </p:nvSpPr>
        <p:spPr>
          <a:xfrm>
            <a:off x="929878" y="3591758"/>
            <a:ext cx="2096453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~4000–4500 K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929878" y="3995499"/>
            <a:ext cx="5990273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Λάμπες LED φθορισμού — </a:t>
            </a:r>
            <a:pPr algn="l" indent="0" marL="0">
              <a:lnSpc>
                <a:spcPts val="1900"/>
              </a:lnSpc>
              <a:buNone/>
            </a:pPr>
            <a:r>
              <a:rPr lang="en-US" sz="13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ουδέτερο λευκό</a:t>
            </a:r>
            <a:pPr algn="l" indent="0" marL="0">
              <a:lnSpc>
                <a:spcPts val="19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φως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670798" y="4575215"/>
            <a:ext cx="6439853" cy="1032272"/>
          </a:xfrm>
          <a:prstGeom prst="roundRect">
            <a:avLst>
              <a:gd name="adj" fmla="val 10630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647938" y="4575215"/>
            <a:ext cx="91440" cy="1032272"/>
          </a:xfrm>
          <a:prstGeom prst="roundRect">
            <a:avLst>
              <a:gd name="adj" fmla="val 77038"/>
            </a:avLst>
          </a:prstGeom>
          <a:solidFill>
            <a:srgbClr val="437066"/>
          </a:solidFill>
          <a:ln/>
        </p:spPr>
      </p:sp>
      <p:sp>
        <p:nvSpPr>
          <p:cNvPr id="14" name="Text 12"/>
          <p:cNvSpPr/>
          <p:nvPr/>
        </p:nvSpPr>
        <p:spPr>
          <a:xfrm>
            <a:off x="929878" y="4765715"/>
            <a:ext cx="2096453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~5500 K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929878" y="5169456"/>
            <a:ext cx="5990273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Ηλεκτρονικό φλας / ημερήσιο φως — </a:t>
            </a:r>
            <a:pPr algn="l" indent="0" marL="0">
              <a:lnSpc>
                <a:spcPts val="1900"/>
              </a:lnSpc>
              <a:buNone/>
            </a:pPr>
            <a:r>
              <a:rPr lang="en-US" sz="13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ψυχρό λευκό</a:t>
            </a:r>
            <a:pPr algn="l" indent="0" marL="0">
              <a:lnSpc>
                <a:spcPts val="19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φως</a:t>
            </a:r>
            <a:endParaRPr lang="en-US" sz="13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7369" y="1357193"/>
            <a:ext cx="6439853" cy="64398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83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Το Ηλεκτρονικό Φλας: Τεχνικά Χαρακτηριστικά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6616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Για να χρησιμοποιήσουμε σωστά το φλας, πρέπει να κατανοήσουμε τρεις βασικές έννοιες.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2183"/>
            <a:ext cx="73646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Οδηγός Αριθμός (Guide Number)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882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Τι είναι;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896791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Ο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Οδηγός Αριθμός (GN)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εκφράζει την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ισχύ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ενός φλας. Είναι ο αριθμός που μας επιτρέπει να υπολογίσουμε το σωστό διάφραγμα για σωστή έκθεση, χωρίς να χρειαστεί δοκιμή.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0477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Ο τύπος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93790" y="4581168"/>
            <a:ext cx="6279356" cy="1339334"/>
          </a:xfrm>
          <a:prstGeom prst="roundRect">
            <a:avLst>
              <a:gd name="adj" fmla="val 6224"/>
            </a:avLst>
          </a:prstGeom>
          <a:solidFill>
            <a:srgbClr val="CFE2DE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4853583"/>
            <a:ext cx="248007" cy="19835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438513" y="4829056"/>
            <a:ext cx="5436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Διάφραγμα = Οδηγός Αριθμός ÷ Απόσταση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438513" y="5325189"/>
            <a:ext cx="5436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Παράδειγμα: GN=40, Απόσταση=4 μέτρα → f/10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93790" y="6143744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Όσο μεγαλύτερος ο GN, τόσο πιο ισχυρό το φλας. Κάθε φλας έχει τον GN του τυπωμένο στις προδιαγραφές του.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564874" y="2388275"/>
            <a:ext cx="43135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Ταχύτητα Συγχρονισμού (Sync Speed)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7564874" y="2896791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Είναι η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μέγιστη ταχύτητα κλείστρου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στην οποία μπορεί να λειτουργήσει το φλας. Συνήθως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1/125 έως 1/250 sec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564874" y="3710464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Αν ξεπεράσουμε αυτό το όριο, το κλείστρο "κλείνει" πριν το φλας φωτίσει πλήρως τον αισθητήρα — αποτέλεσμα: μια σκοτεινή μπάρα εμφανίζεται στην εικόνα.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7564874" y="4886325"/>
            <a:ext cx="6279356" cy="1183600"/>
          </a:xfrm>
          <a:prstGeom prst="roundRect">
            <a:avLst>
              <a:gd name="adj" fmla="val 7043"/>
            </a:avLst>
          </a:prstGeom>
          <a:solidFill>
            <a:srgbClr val="CFE2DE"/>
          </a:solidFill>
          <a:ln/>
        </p:spPr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232" y="5158740"/>
            <a:ext cx="248007" cy="198358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8209598" y="5134213"/>
            <a:ext cx="5436275" cy="657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⚠️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Το sync speed δεν επηρεάζει την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ισχύ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του φλας — μόνο τη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συμβατότητα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με το κλείστρο.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1456"/>
            <a:ext cx="59025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Τρόποι Λειτουργίας Φλας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3836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Κάθε τρόπος λειτουργίας απευθύνεται σε διαφορετικό επίπεδο εμπειρίας και τύπο λήψης.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679150"/>
            <a:ext cx="4215289" cy="2428875"/>
          </a:xfrm>
          <a:prstGeom prst="roundRect">
            <a:avLst>
              <a:gd name="adj" fmla="val 343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99768" y="38851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Manual Mode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4314349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Ο φωτογράφος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ορίζει ο ίδιος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την ισχύ του φλας (π.χ. 1/1, 1/2, 1/4...). Απαιτεί γνώση του GN και της απόστασης, αλλά δίνει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πλήρη έλεγχο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και επαναληψιμότητα. Ιδανικό για στούντιο.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679150"/>
            <a:ext cx="4215408" cy="2428875"/>
          </a:xfrm>
          <a:prstGeom prst="roundRect">
            <a:avLst>
              <a:gd name="adj" fmla="val 343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13415" y="38851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TTL Mode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13415" y="4314349"/>
            <a:ext cx="380345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Through The Lens: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Η μηχανή μετρά το φως μέσα από τον φακό και υπολογίζει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αυτόματα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την απαιτούμενη ισχύ. Γρήγορο και πρακτικό, ιδανικό για ρεπορτάζ και δυναμικές συνθήκες.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21203" y="3679150"/>
            <a:ext cx="4215289" cy="2428875"/>
          </a:xfrm>
          <a:prstGeom prst="roundRect">
            <a:avLst>
              <a:gd name="adj" fmla="val 343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27181" y="3885128"/>
            <a:ext cx="25242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High-Speed Sync (HSS)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27181" y="4314349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Προχωρημένη λειτουργία που επιτρέπει χρήση φλας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πάνω από το sync speed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Χρήσιμο για fill-flash σε εξωτερικούς χώρους με ταχύτητες 1/1000+. Μειώνει όμως την ενεργό ισχύ.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76419"/>
            <a:ext cx="63578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Ο Φωτισμός Τριών Σημείων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179415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Το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3-Point Lighting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είναι η κλασική βάση κάθε φωτογραφικού στούντιο. Τρεις πηγές, τρεις ρόλοι — ένα αρμονικό αποτέλεσμα.</a:t>
            </a:r>
            <a:endParaRPr lang="en-US" sz="15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652474"/>
            <a:ext cx="992267" cy="146101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470815" y="28508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Key Light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7470815" y="3280053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Το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κύριο φως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Τοποθετείται μπροστά και σε γωνία 45°. Ορίζει τις σκιές και δίνει τον κύριο όγκο στο πρόσωπο.</a:t>
            </a:r>
            <a:endParaRPr lang="en-US" sz="15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113490"/>
            <a:ext cx="992267" cy="177855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43118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Fill Light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4741069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Το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συμπληρωματικό φως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Τοποθετείται στην αντίθετη πλευρά, με μικρότερη ισχύ. "Γεμίζει" τις σκιές ώστε να μην είναι απόλυτα μαύρες.</a:t>
            </a:r>
            <a:endParaRPr lang="en-US" sz="15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892046"/>
            <a:ext cx="992267" cy="146101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470815" y="60904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Back / Rim Light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7470815" y="6519624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Το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οπίσθιο φως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Φωτίζει το θέμα από πίσω, δημιουργώντας μια λεπτή λάμψη στο περίγραμμα που το ξεχωρίζει από το φόντο.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5007"/>
            <a:ext cx="71456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Σχήματα Φωτισμού Πορτρέτου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2191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Η γωνία του key light δημιουργεί διαφορετικά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μοτίβα σκιάς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στο πρόσωπο — κάθε ένα με διαφορετικό χαρακτήρα και αίσθηση.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62701"/>
            <a:ext cx="2425660" cy="303204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8427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Rembrandt Lighting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6271974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Χαρακτηριστικό τρίγωνο φωτός στο σκοτεινό μάγουλο. Δραματικό, καλλιτεχνικό, ιδανικό για χαρακτηριστικά πορτρέτα.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86" y="2562701"/>
            <a:ext cx="2425660" cy="303204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58427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Butterfly Lighting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6271974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Το φως τοποθετείται ψηλά και μπροστά — δημιουργεί σκιά σαν πεταλούδα κάτω από τη μύτη. Κλασικό για glamour.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02" y="2562701"/>
            <a:ext cx="2425660" cy="303204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58427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Split Lighting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6271974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Το φως από την πλευρά χωρίζει το πρόσωπο στα δύο — μισό φωτισμένο, μισό στη σκιά. Έντονο και δυναμικό.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2026-03-12T08:12:18Z</dcterms:created>
  <dcterms:modified xsi:type="dcterms:W3CDTF">2026-03-12T08:12:18Z</dcterms:modified>
</cp:coreProperties>
</file>