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Lst>
  <p:notesMasterIdLst>
    <p:notesMasterId r:id="rId9"/>
  </p:notesMasterIdLst>
  <p:sldSz cx="14630400" cy="8229600"/>
  <p:notesSz cx="8229600" cy="14630400"/>
  <p:embeddedFontLst>
    <p:embeddedFont>
      <p:font typeface="Funnel Display"/>
      <p:regular r:id="rId14"/>
    </p:embeddedFont>
    <p:embeddedFont>
      <p:font typeface="Funnel Sans"/>
      <p:regular r:id="rId15"/>
    </p:embeddedFont>
    <p:embeddedFont>
      <p:font typeface="Funnel Sans"/>
      <p:regular r:id="rId16"/>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notesMaster" Target="notesMasters/notesMaster1.xml"/><Relationship Id="rId10" Type="http://schemas.openxmlformats.org/officeDocument/2006/relationships/presProps" Target="presProps.xml"/><Relationship Id="rId11" Type="http://schemas.openxmlformats.org/officeDocument/2006/relationships/viewProps" Target="viewProps.xml"/><Relationship Id="rId12" Type="http://schemas.openxmlformats.org/officeDocument/2006/relationships/theme" Target="theme/theme1.xml"/><Relationship Id="rId13" Type="http://schemas.openxmlformats.org/officeDocument/2006/relationships/tableStyles" Target="tableStyles.xml"/><Relationship Id="rId14" Type="http://schemas.openxmlformats.org/officeDocument/2006/relationships/font" Target="fonts/font1.fntdata"/><Relationship Id="rId15" Type="http://schemas.openxmlformats.org/officeDocument/2006/relationships/font" Target="fonts/font2.fntdata"/><Relationship Id="rId16" Type="http://schemas.openxmlformats.org/officeDocument/2006/relationships/font" Target="fonts/font3.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2-1.png"/><Relationship Id="rId2" Type="http://schemas.openxmlformats.org/officeDocument/2006/relationships/image" Target="../media/image-1002-2.png"/><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3-1.png"/><Relationship Id="rId2" Type="http://schemas.openxmlformats.org/officeDocument/2006/relationships/image" Target="../media/image-1003-2.png"/><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4-1.png"/><Relationship Id="rId2" Type="http://schemas.openxmlformats.org/officeDocument/2006/relationships/image" Target="../media/image-1004-2.png"/><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5-1.png"/><Relationship Id="rId2" Type="http://schemas.openxmlformats.org/officeDocument/2006/relationships/image" Target="../media/image-1005-2.pn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6-1.png"/><Relationship Id="rId2" Type="http://schemas.openxmlformats.org/officeDocument/2006/relationships/image" Target="../media/image-1006-2.pn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7-1.png"/><Relationship Id="rId2" Type="http://schemas.openxmlformats.org/officeDocument/2006/relationships/image" Target="../media/image-1007-2.pn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1" Type="http://schemas.openxmlformats.org/officeDocument/2006/relationships/image" Target="../media/image-1008-1.png"/><Relationship Id="rId2" Type="http://schemas.openxmlformats.org/officeDocument/2006/relationships/image" Target="../media/image-1008-2.pn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pic>
        <p:nvPicPr>
          <p:cNvPr id="4" name="Image 1" descr="preencoded.png">
            <a:hlinkClick r:id="rId3" tooltip=""/>
          </p:cNvPr>
          <p:cNvPicPr>
            <a:picLocks noChangeAspect="1"/>
          </p:cNvPicPr>
          <p:nvPr/>
        </p:nvPicPr>
        <p:blipFill>
          <a:blip r:embed="rId2"/>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3.xml"/><Relationship Id="rId7"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svg"/><Relationship Id="rId3" Type="http://schemas.openxmlformats.org/officeDocument/2006/relationships/image" Target="../media/image-3-3.png"/><Relationship Id="rId4" Type="http://schemas.openxmlformats.org/officeDocument/2006/relationships/image" Target="../media/image-3-4.svg"/><Relationship Id="rId5" Type="http://schemas.openxmlformats.org/officeDocument/2006/relationships/image" Target="../media/image-3-5.png"/><Relationship Id="rId6" Type="http://schemas.openxmlformats.org/officeDocument/2006/relationships/image" Target="../media/image-3-6.svg"/><Relationship Id="rId7" Type="http://schemas.openxmlformats.org/officeDocument/2006/relationships/image" Target="../media/image-3-7.png"/><Relationship Id="rId8" Type="http://schemas.openxmlformats.org/officeDocument/2006/relationships/image" Target="../media/image-3-8.svg"/><Relationship Id="rId9" Type="http://schemas.openxmlformats.org/officeDocument/2006/relationships/image" Target="../media/image-3-9.png"/><Relationship Id="rId10" Type="http://schemas.openxmlformats.org/officeDocument/2006/relationships/image" Target="../media/image-3-10.png"/><Relationship Id="rId11" Type="http://schemas.openxmlformats.org/officeDocument/2006/relationships/image" Target="../media/image-3-11.png"/><Relationship Id="rId12" Type="http://schemas.openxmlformats.org/officeDocument/2006/relationships/slideLayout" Target="../slideLayouts/slideLayout4.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sv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image" Target="../media/image-4-11.svg"/><Relationship Id="rId12" Type="http://schemas.openxmlformats.org/officeDocument/2006/relationships/image" Target="../media/image-4-12.png"/><Relationship Id="rId13" Type="http://schemas.openxmlformats.org/officeDocument/2006/relationships/image" Target="../media/image-4-13.png"/><Relationship Id="rId14" Type="http://schemas.openxmlformats.org/officeDocument/2006/relationships/image" Target="../media/image-4-14.svg"/><Relationship Id="rId15" Type="http://schemas.openxmlformats.org/officeDocument/2006/relationships/image" Target="../media/image-4-15.png"/><Relationship Id="rId16" Type="http://schemas.openxmlformats.org/officeDocument/2006/relationships/image" Target="../media/image-4-16.png"/><Relationship Id="rId17" Type="http://schemas.openxmlformats.org/officeDocument/2006/relationships/slideLayout" Target="../slideLayouts/slideLayout5.xml"/><Relationship Id="rId1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svg"/><Relationship Id="rId3" Type="http://schemas.openxmlformats.org/officeDocument/2006/relationships/image" Target="../media/image-5-3.png"/><Relationship Id="rId4" Type="http://schemas.openxmlformats.org/officeDocument/2006/relationships/slideLayout" Target="../slideLayouts/slideLayout6.xml"/><Relationship Id="rId5"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5" Type="http://schemas.openxmlformats.org/officeDocument/2006/relationships/hyperlink" Target="https://www.youtube.com/watch?v=34jkJoN8qOI" TargetMode="External"/><Relationship Id="rId8" Type="http://schemas.openxmlformats.org/officeDocument/2006/relationships/hyperlink" Target="https://www.youtube.com/watch?v=m9S6f6Kov8Y" TargetMode="External"/><Relationship Id="rId11" Type="http://schemas.openxmlformats.org/officeDocument/2006/relationships/hyperlink" Target="https://www.youtube.com/watch?v=VVXnxXv7P-U" TargetMode="External"/><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6-10.png"/><Relationship Id="rId14" Type="http://schemas.openxmlformats.org/officeDocument/2006/relationships/slideLayout" Target="../slideLayouts/slideLayout7.xml"/><Relationship Id="rId1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8.xml"/><Relationship Id="rId3"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324124" y="1883807"/>
            <a:ext cx="7468553" cy="1231821"/>
          </a:xfrm>
          <a:prstGeom prst="rect">
            <a:avLst/>
          </a:prstGeom>
          <a:noFill/>
          <a:ln/>
        </p:spPr>
        <p:txBody>
          <a:bodyPr wrap="square" lIns="0" tIns="0" rIns="0" bIns="0" rtlCol="0" anchor="t"/>
          <a:lstStyle/>
          <a:p>
            <a:pPr algn="l" indent="0" marL="0">
              <a:lnSpc>
                <a:spcPts val="4850"/>
              </a:lnSpc>
              <a:buNone/>
            </a:pPr>
            <a:r>
              <a:rPr lang="en-US" sz="3850" dirty="0">
                <a:solidFill>
                  <a:srgbClr val="051D3A"/>
                </a:solidFill>
                <a:latin typeface="Funnel Display" pitchFamily="34" charset="0"/>
                <a:ea typeface="Funnel Display" pitchFamily="34" charset="-122"/>
                <a:cs typeface="Funnel Display" pitchFamily="34" charset="-120"/>
              </a:rPr>
              <a:t>Τεχνικές Λήψης Ι - Διάφραγμα, Φακοί &amp; Φωτομέτρηση</a:t>
            </a:r>
            <a:endParaRPr lang="en-US" sz="3850" dirty="0"/>
          </a:p>
        </p:txBody>
      </p:sp>
      <p:sp>
        <p:nvSpPr>
          <p:cNvPr id="4" name="Text 1"/>
          <p:cNvSpPr/>
          <p:nvPr/>
        </p:nvSpPr>
        <p:spPr>
          <a:xfrm>
            <a:off x="6324124" y="3429714"/>
            <a:ext cx="7468553" cy="1675209"/>
          </a:xfrm>
          <a:prstGeom prst="rect">
            <a:avLst/>
          </a:prstGeom>
          <a:noFill/>
          <a:ln/>
        </p:spPr>
        <p:txBody>
          <a:bodyPr wrap="square" lIns="0" tIns="0" rIns="0" bIns="0" rtlCol="0" anchor="t"/>
          <a:lstStyle/>
          <a:p>
            <a:pPr algn="l" indent="0" marL="0">
              <a:lnSpc>
                <a:spcPts val="2600"/>
              </a:lnSpc>
              <a:buNone/>
            </a:pPr>
            <a:r>
              <a:rPr lang="en-US" sz="1600" dirty="0">
                <a:solidFill>
                  <a:srgbClr val="2B3541"/>
                </a:solidFill>
                <a:latin typeface="Funnel Sans" pitchFamily="34" charset="0"/>
                <a:ea typeface="Funnel Sans" pitchFamily="34" charset="-122"/>
                <a:cs typeface="Funnel Sans" pitchFamily="34" charset="-120"/>
              </a:rPr>
              <a:t>Καλώς ήρθατε στη δεύτερη εβδομάδα του εργαστηρίου Φωτογραφίας! Σε αυτήν την ενότητα, θα εμβαθύνουμε στα θεμελιώδη εργαλεία που ελέγχουν την ποιότητα και την ποσότητα του φωτός στη φωτογραφική μηχανή σας. Θα κατανοήσουμε πώς το διάφραγμα, οι φακοί και η φωτομέτρηση συνεργάζονται για να δημιουργήσουν την τέλεια εικόνα.</a:t>
            </a:r>
            <a:endParaRPr lang="en-US" sz="1600" dirty="0"/>
          </a:p>
        </p:txBody>
      </p:sp>
      <p:sp>
        <p:nvSpPr>
          <p:cNvPr id="5" name="Text 2"/>
          <p:cNvSpPr/>
          <p:nvPr/>
        </p:nvSpPr>
        <p:spPr>
          <a:xfrm>
            <a:off x="6324124" y="5340548"/>
            <a:ext cx="7468553" cy="1005126"/>
          </a:xfrm>
          <a:prstGeom prst="rect">
            <a:avLst/>
          </a:prstGeom>
          <a:noFill/>
          <a:ln/>
        </p:spPr>
        <p:txBody>
          <a:bodyPr wrap="square" lIns="0" tIns="0" rIns="0" bIns="0" rtlCol="0" anchor="t"/>
          <a:lstStyle/>
          <a:p>
            <a:pPr algn="l" indent="0" marL="0">
              <a:lnSpc>
                <a:spcPts val="2600"/>
              </a:lnSpc>
              <a:buNone/>
            </a:pPr>
            <a:r>
              <a:rPr lang="en-US" sz="1600" dirty="0">
                <a:solidFill>
                  <a:srgbClr val="2B3541"/>
                </a:solidFill>
                <a:latin typeface="Funnel Sans" pitchFamily="34" charset="0"/>
                <a:ea typeface="Funnel Sans" pitchFamily="34" charset="-122"/>
                <a:cs typeface="Funnel Sans" pitchFamily="34" charset="-120"/>
              </a:rPr>
              <a:t>Μέσα από πρακτικές ασκήσεις και οπτικοακουστικό υλικό, θα αποκτήσετε τις γνώσεις που χρειάζεστε για να ελέγχετε πλήρως την αισθητική της εικόνας σας.</a:t>
            </a:r>
            <a:endParaRPr lang="en-US" sz="16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3752612" y="287893"/>
            <a:ext cx="699254" cy="196691"/>
          </a:xfrm>
          <a:prstGeom prst="roundRect">
            <a:avLst>
              <a:gd name="adj" fmla="val 17891"/>
            </a:avLst>
          </a:prstGeom>
          <a:solidFill>
            <a:srgbClr val="D8E7F3"/>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5358" y="344329"/>
            <a:ext cx="83701" cy="83701"/>
          </a:xfrm>
          <a:prstGeom prst="rect">
            <a:avLst/>
          </a:prstGeom>
        </p:spPr>
      </p:pic>
      <p:sp>
        <p:nvSpPr>
          <p:cNvPr id="4" name="Text 1"/>
          <p:cNvSpPr/>
          <p:nvPr/>
        </p:nvSpPr>
        <p:spPr>
          <a:xfrm>
            <a:off x="3940850" y="319207"/>
            <a:ext cx="448270" cy="134064"/>
          </a:xfrm>
          <a:prstGeom prst="rect">
            <a:avLst/>
          </a:prstGeom>
          <a:noFill/>
          <a:ln/>
        </p:spPr>
        <p:txBody>
          <a:bodyPr wrap="none" lIns="0" tIns="0" rIns="0" bIns="0" rtlCol="0" anchor="t"/>
          <a:lstStyle/>
          <a:p>
            <a:pPr algn="l" indent="0" marL="0">
              <a:lnSpc>
                <a:spcPts val="1050"/>
              </a:lnSpc>
              <a:buNone/>
            </a:pPr>
            <a:r>
              <a:rPr lang="en-US" sz="650" dirty="0">
                <a:solidFill>
                  <a:srgbClr val="2B3541"/>
                </a:solidFill>
                <a:latin typeface="Funnel Sans" pitchFamily="34" charset="0"/>
                <a:ea typeface="Funnel Sans" pitchFamily="34" charset="-122"/>
                <a:cs typeface="Funnel Sans" pitchFamily="34" charset="-120"/>
              </a:rPr>
              <a:t>ΕΝΌΤΗΤΑ 1</a:t>
            </a:r>
            <a:endParaRPr lang="en-US" sz="650" dirty="0"/>
          </a:p>
        </p:txBody>
      </p:sp>
      <p:sp>
        <p:nvSpPr>
          <p:cNvPr id="5" name="Text 2"/>
          <p:cNvSpPr/>
          <p:nvPr/>
        </p:nvSpPr>
        <p:spPr>
          <a:xfrm>
            <a:off x="3752612" y="526375"/>
            <a:ext cx="2863572" cy="308015"/>
          </a:xfrm>
          <a:prstGeom prst="rect">
            <a:avLst/>
          </a:prstGeom>
          <a:noFill/>
          <a:ln/>
        </p:spPr>
        <p:txBody>
          <a:bodyPr wrap="none" lIns="0" tIns="0" rIns="0" bIns="0" rtlCol="0" anchor="t"/>
          <a:lstStyle/>
          <a:p>
            <a:pPr algn="l" indent="0" marL="0">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Το Διάφραγμα (Aperture)</a:t>
            </a:r>
            <a:endParaRPr lang="en-US" sz="1900" dirty="0"/>
          </a:p>
        </p:txBody>
      </p:sp>
      <p:sp>
        <p:nvSpPr>
          <p:cNvPr id="6" name="Text 3"/>
          <p:cNvSpPr/>
          <p:nvPr/>
        </p:nvSpPr>
        <p:spPr>
          <a:xfrm>
            <a:off x="3752612" y="1096089"/>
            <a:ext cx="1478518"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Τεχνική Ανάλυση</a:t>
            </a:r>
            <a:endParaRPr lang="en-US" sz="1150" dirty="0"/>
          </a:p>
        </p:txBody>
      </p:sp>
      <p:sp>
        <p:nvSpPr>
          <p:cNvPr id="7" name="Text 4"/>
          <p:cNvSpPr/>
          <p:nvPr/>
        </p:nvSpPr>
        <p:spPr>
          <a:xfrm>
            <a:off x="3752612" y="1385530"/>
            <a:ext cx="4172783" cy="83820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Το διάφραγμα είναι ένας από τους πιο σημαντικούς μηχανισμούς στη φωτογραφική μηχανή σας. Βρίσκεται στο εσωτερικό του φακού και αποτελείται από μια σειρά μεταλλικών ελασμάτων που ανοιγοκλείνουν σχηματίζοντας έναν κύκλο μεταβλητού μεγέθους. Αυτή η οπή είναι η "πύλη" από την οποία το φως εισέρχεται και φτάνει στον αισθητήρα της μηχανής.</a:t>
            </a:r>
            <a:endParaRPr lang="en-US" sz="800" dirty="0"/>
          </a:p>
        </p:txBody>
      </p:sp>
      <p:sp>
        <p:nvSpPr>
          <p:cNvPr id="8" name="Text 5"/>
          <p:cNvSpPr/>
          <p:nvPr/>
        </p:nvSpPr>
        <p:spPr>
          <a:xfrm>
            <a:off x="3752612" y="2317909"/>
            <a:ext cx="4172783" cy="50292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Η Κλίμακα f (f-numbers):</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Το μέγεθος του διαφράγματος εκφράζεται με αριθμούς που ονομάζονται "f-stops" ή "f-numbers". Η τυπική κλίμακα περιλαμβάνει: f/1.4, f/2, f/2.8, f/4, f/5.6, f/8, f/11, f/16, f/22.</a:t>
            </a:r>
            <a:endParaRPr lang="en-US" sz="800" dirty="0"/>
          </a:p>
        </p:txBody>
      </p:sp>
      <p:sp>
        <p:nvSpPr>
          <p:cNvPr id="9" name="Shape 6"/>
          <p:cNvSpPr/>
          <p:nvPr/>
        </p:nvSpPr>
        <p:spPr>
          <a:xfrm>
            <a:off x="3752612" y="2938582"/>
            <a:ext cx="4172783" cy="1115378"/>
          </a:xfrm>
          <a:prstGeom prst="roundRect">
            <a:avLst>
              <a:gd name="adj" fmla="val 3944"/>
            </a:avLst>
          </a:prstGeom>
          <a:solidFill>
            <a:srgbClr val="C5DBED"/>
          </a:solidFill>
          <a:ln/>
        </p:spPr>
      </p:sp>
      <p:pic>
        <p:nvPicPr>
          <p:cNvPr id="10" name="Image 1" descr="preencoded.png">    </p:cNvPr>
          <p:cNvPicPr>
            <a:picLocks noChangeAspect="1"/>
          </p:cNvPicPr>
          <p:nvPr/>
        </p:nvPicPr>
        <p:blipFill>
          <a:blip r:embed="rId3"/>
          <a:stretch>
            <a:fillRect/>
          </a:stretch>
        </p:blipFill>
        <p:spPr>
          <a:xfrm>
            <a:off x="3857268" y="3099554"/>
            <a:ext cx="130850" cy="104656"/>
          </a:xfrm>
          <a:prstGeom prst="rect">
            <a:avLst/>
          </a:prstGeom>
        </p:spPr>
      </p:pic>
      <p:sp>
        <p:nvSpPr>
          <p:cNvPr id="11" name="Text 7"/>
          <p:cNvSpPr/>
          <p:nvPr/>
        </p:nvSpPr>
        <p:spPr>
          <a:xfrm>
            <a:off x="4092773" y="3069312"/>
            <a:ext cx="3727966" cy="838200"/>
          </a:xfrm>
          <a:prstGeom prst="rect">
            <a:avLst/>
          </a:prstGeom>
          <a:noFill/>
          <a:ln/>
        </p:spPr>
        <p:txBody>
          <a:bodyPr wrap="square" lIns="0" tIns="0" rIns="0" bIns="0" rtlCol="0" anchor="t"/>
          <a:lstStyle/>
          <a:p>
            <a:pPr algn="l" indent="0" marL="0">
              <a:lnSpc>
                <a:spcPts val="1300"/>
              </a:lnSpc>
              <a:buNone/>
            </a:pPr>
            <a:r>
              <a:rPr lang="en-US" sz="800" b="1" dirty="0">
                <a:solidFill>
                  <a:srgbClr val="000000"/>
                </a:solidFill>
                <a:latin typeface="Funnel Sans" pitchFamily="34" charset="0"/>
                <a:ea typeface="Funnel Sans" pitchFamily="34" charset="-122"/>
                <a:cs typeface="Funnel Sans" pitchFamily="34" charset="-120"/>
              </a:rPr>
              <a:t>Σημαντικό:</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Υπάρχει μια </a:t>
            </a:r>
            <a:pPr algn="l" indent="0" marL="0">
              <a:lnSpc>
                <a:spcPts val="1300"/>
              </a:lnSpc>
              <a:buNone/>
            </a:pPr>
            <a:r>
              <a:rPr lang="en-US" sz="800" dirty="0">
                <a:solidFill>
                  <a:srgbClr val="2B3541"/>
                </a:solidFill>
                <a:highlight>
                  <a:srgbClr val="E282B7"/>
                </a:highlight>
                <a:latin typeface="Funnel Sans" pitchFamily="34" charset="0"/>
                <a:ea typeface="Funnel Sans" pitchFamily="34" charset="-122"/>
                <a:cs typeface="Funnel Sans" pitchFamily="34" charset="-120"/>
              </a:rPr>
              <a:t>αντίστροφη σχέση</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μεταξύ του αριθμού f και του μεγέθους της οπής. Όσο μικρότερος ο αριθμός (π.χ. f/2.8), τόσο </a:t>
            </a:r>
            <a:pPr algn="l" indent="0" marL="0">
              <a:lnSpc>
                <a:spcPts val="1300"/>
              </a:lnSpc>
              <a:buNone/>
            </a:pPr>
            <a:r>
              <a:rPr lang="en-US" sz="800" b="1" dirty="0">
                <a:solidFill>
                  <a:srgbClr val="000000"/>
                </a:solidFill>
                <a:latin typeface="Funnel Sans" pitchFamily="34" charset="0"/>
                <a:ea typeface="Funnel Sans" pitchFamily="34" charset="-122"/>
                <a:cs typeface="Funnel Sans" pitchFamily="34" charset="-120"/>
              </a:rPr>
              <a:t>μεγαλύτερο</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το άνοιγμα και άρα περισσότερο φως εισέρχεται. Αντίθετα, όσο μεγαλύτερος ο αριθμός (π.χ. f/16), τόσο </a:t>
            </a:r>
            <a:pPr algn="l" indent="0" marL="0">
              <a:lnSpc>
                <a:spcPts val="1300"/>
              </a:lnSpc>
              <a:buNone/>
            </a:pPr>
            <a:r>
              <a:rPr lang="en-US" sz="800" b="1" dirty="0">
                <a:solidFill>
                  <a:srgbClr val="000000"/>
                </a:solidFill>
                <a:latin typeface="Funnel Sans" pitchFamily="34" charset="0"/>
                <a:ea typeface="Funnel Sans" pitchFamily="34" charset="-122"/>
                <a:cs typeface="Funnel Sans" pitchFamily="34" charset="-120"/>
              </a:rPr>
              <a:t>μικρότερο</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το άνοιγμα και λιγότερο φως διέρχεται.</a:t>
            </a:r>
            <a:endParaRPr lang="en-US" sz="800" dirty="0"/>
          </a:p>
        </p:txBody>
      </p:sp>
      <p:pic>
        <p:nvPicPr>
          <p:cNvPr id="12" name="Image 2" descr="preencoded.png">    </p:cNvPr>
          <p:cNvPicPr>
            <a:picLocks noChangeAspect="1"/>
          </p:cNvPicPr>
          <p:nvPr/>
        </p:nvPicPr>
        <p:blipFill>
          <a:blip r:embed="rId4"/>
          <a:stretch>
            <a:fillRect/>
          </a:stretch>
        </p:blipFill>
        <p:spPr>
          <a:xfrm>
            <a:off x="8188523" y="1109186"/>
            <a:ext cx="2696647" cy="2696647"/>
          </a:xfrm>
          <a:prstGeom prst="rect">
            <a:avLst/>
          </a:prstGeom>
        </p:spPr>
      </p:pic>
      <p:pic>
        <p:nvPicPr>
          <p:cNvPr id="13" name="Image 3" descr="preencoded.png">    </p:cNvPr>
          <p:cNvPicPr>
            <a:picLocks noChangeAspect="1"/>
          </p:cNvPicPr>
          <p:nvPr/>
        </p:nvPicPr>
        <p:blipFill>
          <a:blip r:embed="rId5"/>
          <a:stretch>
            <a:fillRect/>
          </a:stretch>
        </p:blipFill>
        <p:spPr>
          <a:xfrm>
            <a:off x="8188523" y="3923586"/>
            <a:ext cx="2696647" cy="2696647"/>
          </a:xfrm>
          <a:prstGeom prst="rect">
            <a:avLst/>
          </a:prstGeom>
        </p:spPr>
      </p:pic>
      <p:sp>
        <p:nvSpPr>
          <p:cNvPr id="14" name="Shape 8"/>
          <p:cNvSpPr/>
          <p:nvPr/>
        </p:nvSpPr>
        <p:spPr>
          <a:xfrm>
            <a:off x="3752612" y="6907995"/>
            <a:ext cx="7125057" cy="20598"/>
          </a:xfrm>
          <a:prstGeom prst="rect">
            <a:avLst/>
          </a:prstGeom>
          <a:solidFill>
            <a:srgbClr val="2B3541">
              <a:alpha val="50000"/>
            </a:srgbClr>
          </a:solidFill>
          <a:ln/>
        </p:spPr>
      </p:sp>
      <p:sp>
        <p:nvSpPr>
          <p:cNvPr id="15" name="Text 9"/>
          <p:cNvSpPr/>
          <p:nvPr/>
        </p:nvSpPr>
        <p:spPr>
          <a:xfrm>
            <a:off x="3752612" y="7085528"/>
            <a:ext cx="2456259"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Αισθητική Επίδραση: Βάθος Πεδίου</a:t>
            </a:r>
            <a:endParaRPr lang="en-US" sz="1150" dirty="0"/>
          </a:p>
        </p:txBody>
      </p:sp>
      <p:sp>
        <p:nvSpPr>
          <p:cNvPr id="16" name="Shape 10"/>
          <p:cNvSpPr/>
          <p:nvPr/>
        </p:nvSpPr>
        <p:spPr>
          <a:xfrm>
            <a:off x="3752612" y="7427357"/>
            <a:ext cx="3510201" cy="1404938"/>
          </a:xfrm>
          <a:prstGeom prst="roundRect">
            <a:avLst>
              <a:gd name="adj" fmla="val 3131"/>
            </a:avLst>
          </a:prstGeom>
          <a:solidFill>
            <a:srgbClr val="FAF5EB"/>
          </a:solidFill>
          <a:ln w="7620">
            <a:solidFill>
              <a:srgbClr val="D5CDBE"/>
            </a:solidFill>
            <a:prstDash val="solid"/>
          </a:ln>
        </p:spPr>
      </p:sp>
      <p:sp>
        <p:nvSpPr>
          <p:cNvPr id="17" name="Text 11"/>
          <p:cNvSpPr/>
          <p:nvPr/>
        </p:nvSpPr>
        <p:spPr>
          <a:xfrm>
            <a:off x="3864888" y="7539633"/>
            <a:ext cx="1618774"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Μεγάλο Διάφραγμα (μικρό f)</a:t>
            </a:r>
            <a:endParaRPr lang="en-US" sz="950" dirty="0"/>
          </a:p>
        </p:txBody>
      </p:sp>
      <p:sp>
        <p:nvSpPr>
          <p:cNvPr id="18" name="Text 12"/>
          <p:cNvSpPr/>
          <p:nvPr/>
        </p:nvSpPr>
        <p:spPr>
          <a:xfrm>
            <a:off x="3864888" y="7756327"/>
            <a:ext cx="3285649"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Αριθμοί:</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f/1.4, f/2, f/2.8</a:t>
            </a:r>
            <a:endParaRPr lang="en-US" sz="800" dirty="0"/>
          </a:p>
        </p:txBody>
      </p:sp>
      <p:sp>
        <p:nvSpPr>
          <p:cNvPr id="19" name="Text 13"/>
          <p:cNvSpPr/>
          <p:nvPr/>
        </p:nvSpPr>
        <p:spPr>
          <a:xfrm>
            <a:off x="3864888" y="7986713"/>
            <a:ext cx="3285649"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Αποτέλεσμα: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Μικρό βάθος πεδίου - το θέμα είναι ευκρινές ενώ το φόντο θολώνει (εφέ Bokeh)</a:t>
            </a:r>
            <a:endParaRPr lang="en-US" sz="800" dirty="0"/>
          </a:p>
        </p:txBody>
      </p:sp>
      <p:sp>
        <p:nvSpPr>
          <p:cNvPr id="20" name="Text 14"/>
          <p:cNvSpPr/>
          <p:nvPr/>
        </p:nvSpPr>
        <p:spPr>
          <a:xfrm>
            <a:off x="3864888" y="8384738"/>
            <a:ext cx="3285649"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Χρήση: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Ιδανικό για πορτρέτα, macro φωτογραφία, όταν θέλουμε να απομονώσουμε το θέμα από το περιβάλλον</a:t>
            </a:r>
            <a:endParaRPr lang="en-US" sz="800" dirty="0"/>
          </a:p>
        </p:txBody>
      </p:sp>
      <p:sp>
        <p:nvSpPr>
          <p:cNvPr id="21" name="Shape 15"/>
          <p:cNvSpPr/>
          <p:nvPr/>
        </p:nvSpPr>
        <p:spPr>
          <a:xfrm>
            <a:off x="7367468" y="7427357"/>
            <a:ext cx="3510201" cy="1404938"/>
          </a:xfrm>
          <a:prstGeom prst="roundRect">
            <a:avLst>
              <a:gd name="adj" fmla="val 3131"/>
            </a:avLst>
          </a:prstGeom>
          <a:solidFill>
            <a:srgbClr val="FAF5EB"/>
          </a:solidFill>
          <a:ln w="7620">
            <a:solidFill>
              <a:srgbClr val="D5CDBE"/>
            </a:solidFill>
            <a:prstDash val="solid"/>
          </a:ln>
        </p:spPr>
      </p:sp>
      <p:sp>
        <p:nvSpPr>
          <p:cNvPr id="22" name="Text 16"/>
          <p:cNvSpPr/>
          <p:nvPr/>
        </p:nvSpPr>
        <p:spPr>
          <a:xfrm>
            <a:off x="7479744" y="7539633"/>
            <a:ext cx="1618774"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Μικρό Διάφραγμα (μεγάλο f)</a:t>
            </a:r>
            <a:endParaRPr lang="en-US" sz="950" dirty="0"/>
          </a:p>
        </p:txBody>
      </p:sp>
      <p:sp>
        <p:nvSpPr>
          <p:cNvPr id="23" name="Text 17"/>
          <p:cNvSpPr/>
          <p:nvPr/>
        </p:nvSpPr>
        <p:spPr>
          <a:xfrm>
            <a:off x="7479744" y="7756327"/>
            <a:ext cx="3285649"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Αριθμοί:</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f/11, f/16, f/22</a:t>
            </a:r>
            <a:endParaRPr lang="en-US" sz="800" dirty="0"/>
          </a:p>
        </p:txBody>
      </p:sp>
      <p:sp>
        <p:nvSpPr>
          <p:cNvPr id="24" name="Text 18"/>
          <p:cNvSpPr/>
          <p:nvPr/>
        </p:nvSpPr>
        <p:spPr>
          <a:xfrm>
            <a:off x="7479744" y="7986713"/>
            <a:ext cx="3285649"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Αποτέλεσμα: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Μεγάλο βάθος πεδίου - όλα τα επίπεδα της εικόνας είναι καθαρά και ευκρινή</a:t>
            </a:r>
            <a:endParaRPr lang="en-US" sz="800" dirty="0"/>
          </a:p>
        </p:txBody>
      </p:sp>
      <p:sp>
        <p:nvSpPr>
          <p:cNvPr id="25" name="Text 19"/>
          <p:cNvSpPr/>
          <p:nvPr/>
        </p:nvSpPr>
        <p:spPr>
          <a:xfrm>
            <a:off x="7479744" y="8384738"/>
            <a:ext cx="3285649"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Χρήση: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Ιδανικό για τοπία, αρχιτεκτονική, ομαδικές φωτογραφίες, όταν θέλουμε λεπτομέρεια σε όλη την εικόνα</a:t>
            </a:r>
            <a:endParaRPr lang="en-US" sz="800" dirty="0"/>
          </a:p>
        </p:txBody>
      </p:sp>
      <p:sp>
        <p:nvSpPr>
          <p:cNvPr id="26" name="Text 20"/>
          <p:cNvSpPr/>
          <p:nvPr/>
        </p:nvSpPr>
        <p:spPr>
          <a:xfrm>
            <a:off x="3752612" y="8950047"/>
            <a:ext cx="7125057" cy="50292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Το </a:t>
            </a:r>
            <a:pPr algn="l" indent="0" marL="0">
              <a:lnSpc>
                <a:spcPts val="1300"/>
              </a:lnSpc>
              <a:buNone/>
            </a:pPr>
            <a:r>
              <a:rPr lang="en-US" sz="800" b="1" dirty="0">
                <a:solidFill>
                  <a:srgbClr val="3371A5"/>
                </a:solidFill>
                <a:latin typeface="Funnel Sans" pitchFamily="34" charset="0"/>
                <a:ea typeface="Funnel Sans" pitchFamily="34" charset="-122"/>
                <a:cs typeface="Funnel Sans" pitchFamily="34" charset="-120"/>
              </a:rPr>
              <a:t>βάθος πεδίου</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αναφέρεται στην περιοχή της εικόνας που εμφανίζεται ευκρινής και αποδεκτά εστιασμένη. Είναι ένα από τα πιο ισχυρά δημιουργικά εργαλεία που έχετε στη διάθεσή σας ως φωτογράφοι. Με τη σωστή επιλογή διαφράγματος, μπορείτε να καθοδηγήσετε το βλέμμα του θεατή ακριβώς εκεί που θέλετε!</a:t>
            </a:r>
            <a:endParaRPr lang="en-US" sz="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Shape 0"/>
          <p:cNvSpPr/>
          <p:nvPr/>
        </p:nvSpPr>
        <p:spPr>
          <a:xfrm>
            <a:off x="3752612" y="287893"/>
            <a:ext cx="699254" cy="196691"/>
          </a:xfrm>
          <a:prstGeom prst="roundRect">
            <a:avLst>
              <a:gd name="adj" fmla="val 17891"/>
            </a:avLst>
          </a:prstGeom>
          <a:solidFill>
            <a:srgbClr val="D8E7F3"/>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5358" y="344329"/>
            <a:ext cx="83701" cy="83701"/>
          </a:xfrm>
          <a:prstGeom prst="rect">
            <a:avLst/>
          </a:prstGeom>
        </p:spPr>
      </p:pic>
      <p:sp>
        <p:nvSpPr>
          <p:cNvPr id="4" name="Text 1"/>
          <p:cNvSpPr/>
          <p:nvPr/>
        </p:nvSpPr>
        <p:spPr>
          <a:xfrm>
            <a:off x="3940850" y="319207"/>
            <a:ext cx="448270" cy="134064"/>
          </a:xfrm>
          <a:prstGeom prst="rect">
            <a:avLst/>
          </a:prstGeom>
          <a:noFill/>
          <a:ln/>
        </p:spPr>
        <p:txBody>
          <a:bodyPr wrap="none" lIns="0" tIns="0" rIns="0" bIns="0" rtlCol="0" anchor="t"/>
          <a:lstStyle/>
          <a:p>
            <a:pPr algn="l" indent="0" marL="0">
              <a:lnSpc>
                <a:spcPts val="1050"/>
              </a:lnSpc>
              <a:buNone/>
            </a:pPr>
            <a:r>
              <a:rPr lang="en-US" sz="650" dirty="0">
                <a:solidFill>
                  <a:srgbClr val="2B3541"/>
                </a:solidFill>
                <a:latin typeface="Funnel Sans" pitchFamily="34" charset="0"/>
                <a:ea typeface="Funnel Sans" pitchFamily="34" charset="-122"/>
                <a:cs typeface="Funnel Sans" pitchFamily="34" charset="-120"/>
              </a:rPr>
              <a:t>ΕΝΌΤΗΤΑ 2</a:t>
            </a:r>
            <a:endParaRPr lang="en-US" sz="650" dirty="0"/>
          </a:p>
        </p:txBody>
      </p:sp>
      <p:sp>
        <p:nvSpPr>
          <p:cNvPr id="5" name="Text 2"/>
          <p:cNvSpPr/>
          <p:nvPr/>
        </p:nvSpPr>
        <p:spPr>
          <a:xfrm>
            <a:off x="3752612" y="526375"/>
            <a:ext cx="2802374" cy="308015"/>
          </a:xfrm>
          <a:prstGeom prst="rect">
            <a:avLst/>
          </a:prstGeom>
          <a:noFill/>
          <a:ln/>
        </p:spPr>
        <p:txBody>
          <a:bodyPr wrap="none" lIns="0" tIns="0" rIns="0" bIns="0" rtlCol="0" anchor="t"/>
          <a:lstStyle/>
          <a:p>
            <a:pPr algn="l" indent="0" marL="0">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Οι Φωτογραφικοί Φακοί</a:t>
            </a:r>
            <a:endParaRPr lang="en-US" sz="1900" dirty="0"/>
          </a:p>
        </p:txBody>
      </p:sp>
      <p:sp>
        <p:nvSpPr>
          <p:cNvPr id="6" name="Text 3"/>
          <p:cNvSpPr/>
          <p:nvPr/>
        </p:nvSpPr>
        <p:spPr>
          <a:xfrm>
            <a:off x="3752612" y="991433"/>
            <a:ext cx="7125057"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Οι φακοί είναι τα "μάτια" της φωτογραφικής μηχανής. Η επιλογή του σωστού φακού καθορίζει όχι μόνο τι θα "δει" η μηχανή σας, αλλά και πώς θα το ερμηνεύσει. Κάθε φακός έχει τη δική του "προσωπικότητα" και προσφέρει διαφορετικές δημιουργικές δυνατότητες.</a:t>
            </a:r>
            <a:endParaRPr lang="en-US" sz="800" dirty="0"/>
          </a:p>
        </p:txBody>
      </p:sp>
      <p:sp>
        <p:nvSpPr>
          <p:cNvPr id="7" name="Text 4"/>
          <p:cNvSpPr/>
          <p:nvPr/>
        </p:nvSpPr>
        <p:spPr>
          <a:xfrm>
            <a:off x="3752612" y="1483757"/>
            <a:ext cx="3209925"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Κατηγορίες Φακών βάσει Εστιακής Απόστασης</a:t>
            </a:r>
            <a:endParaRPr lang="en-US" sz="1150" dirty="0"/>
          </a:p>
        </p:txBody>
      </p:sp>
      <p:sp>
        <p:nvSpPr>
          <p:cNvPr id="8" name="Shape 5"/>
          <p:cNvSpPr/>
          <p:nvPr/>
        </p:nvSpPr>
        <p:spPr>
          <a:xfrm>
            <a:off x="3752612" y="1825585"/>
            <a:ext cx="2305169" cy="3305770"/>
          </a:xfrm>
          <a:prstGeom prst="roundRect">
            <a:avLst>
              <a:gd name="adj" fmla="val 1908"/>
            </a:avLst>
          </a:prstGeom>
          <a:solidFill>
            <a:srgbClr val="FAF5EB"/>
          </a:solidFill>
          <a:ln w="15240">
            <a:solidFill>
              <a:srgbClr val="D5CDBE"/>
            </a:solidFill>
            <a:prstDash val="solid"/>
          </a:ln>
        </p:spPr>
      </p:sp>
      <p:sp>
        <p:nvSpPr>
          <p:cNvPr id="9" name="Shape 6"/>
          <p:cNvSpPr/>
          <p:nvPr/>
        </p:nvSpPr>
        <p:spPr>
          <a:xfrm>
            <a:off x="3767852" y="1840825"/>
            <a:ext cx="2274689" cy="314087"/>
          </a:xfrm>
          <a:prstGeom prst="roundRect">
            <a:avLst>
              <a:gd name="adj" fmla="val 8182"/>
            </a:avLst>
          </a:prstGeom>
          <a:solidFill>
            <a:srgbClr val="FAF5EB"/>
          </a:solidFill>
          <a:ln/>
        </p:spPr>
      </p:sp>
      <p:pic>
        <p:nvPicPr>
          <p:cNvPr id="10" name="Image 1" descr="preencoded.png">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26675" y="1915478"/>
            <a:ext cx="157043" cy="157043"/>
          </a:xfrm>
          <a:prstGeom prst="rect">
            <a:avLst/>
          </a:prstGeom>
        </p:spPr>
      </p:pic>
      <p:sp>
        <p:nvSpPr>
          <p:cNvPr id="11" name="Text 7"/>
          <p:cNvSpPr/>
          <p:nvPr/>
        </p:nvSpPr>
        <p:spPr>
          <a:xfrm>
            <a:off x="3872508" y="2259568"/>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Ευρυγώνιοι Φακοί</a:t>
            </a:r>
            <a:endParaRPr lang="en-US" sz="950" dirty="0"/>
          </a:p>
        </p:txBody>
      </p:sp>
      <p:sp>
        <p:nvSpPr>
          <p:cNvPr id="12" name="Text 8"/>
          <p:cNvSpPr/>
          <p:nvPr/>
        </p:nvSpPr>
        <p:spPr>
          <a:xfrm>
            <a:off x="3872508" y="2476262"/>
            <a:ext cx="2065377"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Εστιακή Απόσταση: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Κάτω από 35mm (π.χ. 14mm, 24mm, 28mm)</a:t>
            </a:r>
            <a:endParaRPr lang="en-US" sz="800" dirty="0"/>
          </a:p>
        </p:txBody>
      </p:sp>
      <p:sp>
        <p:nvSpPr>
          <p:cNvPr id="13" name="Text 9"/>
          <p:cNvSpPr/>
          <p:nvPr/>
        </p:nvSpPr>
        <p:spPr>
          <a:xfrm>
            <a:off x="3872508" y="2874288"/>
            <a:ext cx="2065377" cy="100584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Χαρακτηριστικά:</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Προσφέρουν μεγάλη γωνία θέασης, επιτρέποντάς σας να "χωρέσετε" περισσότερα στοιχεία στο καδράρισμα. Τείνουν να παραμορφώνουν ελαφρώς τις άκρες της εικόνας, δημιουργώντας μια αίσθηση δυναμισμού.</a:t>
            </a:r>
            <a:endParaRPr lang="en-US" sz="800" dirty="0"/>
          </a:p>
        </p:txBody>
      </p:sp>
      <p:sp>
        <p:nvSpPr>
          <p:cNvPr id="14" name="Text 10"/>
          <p:cNvSpPr/>
          <p:nvPr/>
        </p:nvSpPr>
        <p:spPr>
          <a:xfrm>
            <a:off x="3872508" y="3942874"/>
            <a:ext cx="2065377"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Βάθος Πεδίου:</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Μεγάλο - σχεδόν όλα εμφανίζονται ευκρινή</a:t>
            </a:r>
            <a:endParaRPr lang="en-US" sz="800" dirty="0"/>
          </a:p>
        </p:txBody>
      </p:sp>
      <p:sp>
        <p:nvSpPr>
          <p:cNvPr id="15" name="Text 11"/>
          <p:cNvSpPr/>
          <p:nvPr/>
        </p:nvSpPr>
        <p:spPr>
          <a:xfrm>
            <a:off x="3872508" y="4340900"/>
            <a:ext cx="2065377" cy="67056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Χρήσεις:</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Φωτογραφία τοπίου, αρχιτεκτονική, εσωτερικοί χώροι, street photography, ομαδικές φωτογραφίες σε στενούς χώρους</a:t>
            </a:r>
            <a:endParaRPr lang="en-US" sz="800" dirty="0"/>
          </a:p>
        </p:txBody>
      </p:sp>
      <p:sp>
        <p:nvSpPr>
          <p:cNvPr id="16" name="Shape 12"/>
          <p:cNvSpPr/>
          <p:nvPr/>
        </p:nvSpPr>
        <p:spPr>
          <a:xfrm>
            <a:off x="6162437" y="1825585"/>
            <a:ext cx="2305288" cy="3305770"/>
          </a:xfrm>
          <a:prstGeom prst="roundRect">
            <a:avLst>
              <a:gd name="adj" fmla="val 1908"/>
            </a:avLst>
          </a:prstGeom>
          <a:solidFill>
            <a:srgbClr val="FAF5EB"/>
          </a:solidFill>
          <a:ln w="15240">
            <a:solidFill>
              <a:srgbClr val="D5CDBE"/>
            </a:solidFill>
            <a:prstDash val="solid"/>
          </a:ln>
        </p:spPr>
      </p:sp>
      <p:sp>
        <p:nvSpPr>
          <p:cNvPr id="17" name="Shape 13"/>
          <p:cNvSpPr/>
          <p:nvPr/>
        </p:nvSpPr>
        <p:spPr>
          <a:xfrm>
            <a:off x="6177677" y="1840825"/>
            <a:ext cx="2274808" cy="314087"/>
          </a:xfrm>
          <a:prstGeom prst="roundRect">
            <a:avLst>
              <a:gd name="adj" fmla="val 8182"/>
            </a:avLst>
          </a:prstGeom>
          <a:solidFill>
            <a:srgbClr val="FAF5EB"/>
          </a:solidFill>
          <a:ln/>
        </p:spPr>
      </p:sp>
      <p:pic>
        <p:nvPicPr>
          <p:cNvPr id="18" name="Image 2" descr="preencoded.png">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36500" y="1915478"/>
            <a:ext cx="157043" cy="157043"/>
          </a:xfrm>
          <a:prstGeom prst="rect">
            <a:avLst/>
          </a:prstGeom>
        </p:spPr>
      </p:pic>
      <p:sp>
        <p:nvSpPr>
          <p:cNvPr id="19" name="Text 14"/>
          <p:cNvSpPr/>
          <p:nvPr/>
        </p:nvSpPr>
        <p:spPr>
          <a:xfrm>
            <a:off x="6282333" y="2259568"/>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Κανονικοί Φακοί</a:t>
            </a:r>
            <a:endParaRPr lang="en-US" sz="950" dirty="0"/>
          </a:p>
        </p:txBody>
      </p:sp>
      <p:sp>
        <p:nvSpPr>
          <p:cNvPr id="20" name="Text 15"/>
          <p:cNvSpPr/>
          <p:nvPr/>
        </p:nvSpPr>
        <p:spPr>
          <a:xfrm>
            <a:off x="6282333" y="2476262"/>
            <a:ext cx="2065496"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Εστιακή Απόσταση: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50mm (ο κλασικός "nifty fifty")</a:t>
            </a:r>
            <a:endParaRPr lang="en-US" sz="800" dirty="0"/>
          </a:p>
        </p:txBody>
      </p:sp>
      <p:sp>
        <p:nvSpPr>
          <p:cNvPr id="21" name="Text 16"/>
          <p:cNvSpPr/>
          <p:nvPr/>
        </p:nvSpPr>
        <p:spPr>
          <a:xfrm>
            <a:off x="6282333" y="2874288"/>
            <a:ext cx="2065496" cy="100584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Χαρακτηριστικά:</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Προσφέρουν μια προοπτική που πλησιάζει περισσότερο την φυσική όραση του ανθρώπινου ματιού. Δεν παραμορφώνουν την εικόνα και αποδίδουν τα αναλογίες με φυσικό τρόπο.</a:t>
            </a:r>
            <a:endParaRPr lang="en-US" sz="800" dirty="0"/>
          </a:p>
        </p:txBody>
      </p:sp>
      <p:sp>
        <p:nvSpPr>
          <p:cNvPr id="22" name="Text 17"/>
          <p:cNvSpPr/>
          <p:nvPr/>
        </p:nvSpPr>
        <p:spPr>
          <a:xfrm>
            <a:off x="6282333" y="3942874"/>
            <a:ext cx="2065496" cy="50292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Πλεονεκτήματα: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Συνήθως έχουν μεγάλο μέγιστο άνοιγμα διαφράγματος (f/1.8 ή f/1.4), είναι ελαφριοί και οικονομικοί</a:t>
            </a:r>
            <a:endParaRPr lang="en-US" sz="800" dirty="0"/>
          </a:p>
        </p:txBody>
      </p:sp>
      <p:sp>
        <p:nvSpPr>
          <p:cNvPr id="23" name="Text 18"/>
          <p:cNvSpPr/>
          <p:nvPr/>
        </p:nvSpPr>
        <p:spPr>
          <a:xfrm>
            <a:off x="6282333" y="4508540"/>
            <a:ext cx="2065496"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Χρήσεις:</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Πορτρέτα, street photography, καθημερινή φωτογραφία, ντοκιμαντερ</a:t>
            </a:r>
            <a:endParaRPr lang="en-US" sz="800" dirty="0"/>
          </a:p>
        </p:txBody>
      </p:sp>
      <p:sp>
        <p:nvSpPr>
          <p:cNvPr id="24" name="Shape 19"/>
          <p:cNvSpPr/>
          <p:nvPr/>
        </p:nvSpPr>
        <p:spPr>
          <a:xfrm>
            <a:off x="8572381" y="1825585"/>
            <a:ext cx="2305169" cy="3305770"/>
          </a:xfrm>
          <a:prstGeom prst="roundRect">
            <a:avLst>
              <a:gd name="adj" fmla="val 1908"/>
            </a:avLst>
          </a:prstGeom>
          <a:solidFill>
            <a:srgbClr val="FAF5EB"/>
          </a:solidFill>
          <a:ln w="15240">
            <a:solidFill>
              <a:srgbClr val="D5CDBE"/>
            </a:solidFill>
            <a:prstDash val="solid"/>
          </a:ln>
        </p:spPr>
      </p:sp>
      <p:sp>
        <p:nvSpPr>
          <p:cNvPr id="25" name="Shape 20"/>
          <p:cNvSpPr/>
          <p:nvPr/>
        </p:nvSpPr>
        <p:spPr>
          <a:xfrm>
            <a:off x="8587621" y="1840825"/>
            <a:ext cx="2274689" cy="314087"/>
          </a:xfrm>
          <a:prstGeom prst="roundRect">
            <a:avLst>
              <a:gd name="adj" fmla="val 8182"/>
            </a:avLst>
          </a:prstGeom>
          <a:solidFill>
            <a:srgbClr val="FAF5EB"/>
          </a:solidFill>
          <a:ln/>
        </p:spPr>
      </p:sp>
      <p:pic>
        <p:nvPicPr>
          <p:cNvPr id="26" name="Image 3"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46444" y="1915478"/>
            <a:ext cx="157043" cy="157043"/>
          </a:xfrm>
          <a:prstGeom prst="rect">
            <a:avLst/>
          </a:prstGeom>
        </p:spPr>
      </p:pic>
      <p:sp>
        <p:nvSpPr>
          <p:cNvPr id="27" name="Text 21"/>
          <p:cNvSpPr/>
          <p:nvPr/>
        </p:nvSpPr>
        <p:spPr>
          <a:xfrm>
            <a:off x="8692277" y="2259568"/>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Τηλεφακοί</a:t>
            </a:r>
            <a:endParaRPr lang="en-US" sz="950" dirty="0"/>
          </a:p>
        </p:txBody>
      </p:sp>
      <p:sp>
        <p:nvSpPr>
          <p:cNvPr id="28" name="Text 22"/>
          <p:cNvSpPr/>
          <p:nvPr/>
        </p:nvSpPr>
        <p:spPr>
          <a:xfrm>
            <a:off x="8692277" y="2476262"/>
            <a:ext cx="2065377"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Εστιακή Απόσταση: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Πάνω από 70mm (π.χ. 85mm, 135mm, 200mm, 300mm)</a:t>
            </a:r>
            <a:endParaRPr lang="en-US" sz="800" dirty="0"/>
          </a:p>
        </p:txBody>
      </p:sp>
      <p:sp>
        <p:nvSpPr>
          <p:cNvPr id="29" name="Text 23"/>
          <p:cNvSpPr/>
          <p:nvPr/>
        </p:nvSpPr>
        <p:spPr>
          <a:xfrm>
            <a:off x="8692277" y="2874288"/>
            <a:ext cx="2065377" cy="83820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Χαρακτηριστικά:</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"Φέρνουν κοντά" τα μακρινά αντικείμενα, επιτρέποντας λήψεις από απόσταση. Συμπιέζουν τα επίπεδα της εικόνας, δημιουργώντας μια πιο "επίπεδη" αίσθηση.</a:t>
            </a:r>
            <a:endParaRPr lang="en-US" sz="800" dirty="0"/>
          </a:p>
        </p:txBody>
      </p:sp>
      <p:sp>
        <p:nvSpPr>
          <p:cNvPr id="30" name="Text 24"/>
          <p:cNvSpPr/>
          <p:nvPr/>
        </p:nvSpPr>
        <p:spPr>
          <a:xfrm>
            <a:off x="8692277" y="3775234"/>
            <a:ext cx="2065377"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Βάθος Πεδίου:</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Μικρό - εύκολη απομόνωση του θέματος</a:t>
            </a:r>
            <a:endParaRPr lang="en-US" sz="800" dirty="0"/>
          </a:p>
        </p:txBody>
      </p:sp>
      <p:sp>
        <p:nvSpPr>
          <p:cNvPr id="31" name="Text 25"/>
          <p:cNvSpPr/>
          <p:nvPr/>
        </p:nvSpPr>
        <p:spPr>
          <a:xfrm>
            <a:off x="8692277" y="4173260"/>
            <a:ext cx="2065377" cy="67056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Χρήσεις:</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Πορτρέτα (ειδικά 85mm, 135mm), φωτογραφία άγριας ζωής, αθλητική φωτογραφία, λεπτομέρειες σε αρχιτεκτονική</a:t>
            </a:r>
            <a:endParaRPr lang="en-US" sz="800" dirty="0"/>
          </a:p>
        </p:txBody>
      </p:sp>
      <p:pic>
        <p:nvPicPr>
          <p:cNvPr id="32" name="Image 4" descr="preencoded.png">    </p:cNvPr>
          <p:cNvPicPr>
            <a:picLocks noChangeAspect="1"/>
          </p:cNvPicPr>
          <p:nvPr/>
        </p:nvPicPr>
        <p:blipFill>
          <a:blip r:embed="rId9"/>
          <a:stretch>
            <a:fillRect/>
          </a:stretch>
        </p:blipFill>
        <p:spPr>
          <a:xfrm>
            <a:off x="6686788" y="5320546"/>
            <a:ext cx="1256705" cy="1256705"/>
          </a:xfrm>
          <a:prstGeom prst="rect">
            <a:avLst/>
          </a:prstGeom>
        </p:spPr>
      </p:pic>
      <p:sp>
        <p:nvSpPr>
          <p:cNvPr id="33" name="Shape 26"/>
          <p:cNvSpPr/>
          <p:nvPr/>
        </p:nvSpPr>
        <p:spPr>
          <a:xfrm>
            <a:off x="3752612" y="6818698"/>
            <a:ext cx="7125057" cy="20598"/>
          </a:xfrm>
          <a:prstGeom prst="rect">
            <a:avLst/>
          </a:prstGeom>
          <a:solidFill>
            <a:srgbClr val="2B3541">
              <a:alpha val="50000"/>
            </a:srgbClr>
          </a:solidFill>
          <a:ln/>
        </p:spPr>
      </p:sp>
      <p:sp>
        <p:nvSpPr>
          <p:cNvPr id="34" name="Text 27"/>
          <p:cNvSpPr/>
          <p:nvPr/>
        </p:nvSpPr>
        <p:spPr>
          <a:xfrm>
            <a:off x="3752612" y="6996232"/>
            <a:ext cx="1478518"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Ειδικοί Φακοί</a:t>
            </a:r>
            <a:endParaRPr lang="en-US" sz="1150" dirty="0"/>
          </a:p>
        </p:txBody>
      </p:sp>
      <p:sp>
        <p:nvSpPr>
          <p:cNvPr id="35" name="Text 28"/>
          <p:cNvSpPr/>
          <p:nvPr/>
        </p:nvSpPr>
        <p:spPr>
          <a:xfrm>
            <a:off x="3752612" y="7442716"/>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051D3A"/>
                </a:solidFill>
                <a:latin typeface="Funnel Display" pitchFamily="34" charset="0"/>
                <a:ea typeface="Funnel Display" pitchFamily="34" charset="-122"/>
                <a:cs typeface="Funnel Display" pitchFamily="34" charset="-120"/>
              </a:rPr>
              <a:t>Macro Φακοί</a:t>
            </a:r>
            <a:endParaRPr lang="en-US" sz="950" dirty="0"/>
          </a:p>
        </p:txBody>
      </p:sp>
      <p:sp>
        <p:nvSpPr>
          <p:cNvPr id="36" name="Text 29"/>
          <p:cNvSpPr/>
          <p:nvPr/>
        </p:nvSpPr>
        <p:spPr>
          <a:xfrm>
            <a:off x="3752612" y="7701320"/>
            <a:ext cx="3434715" cy="83820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Οι macro φακοί είναι σχεδιασμένοι για λήψεις από πολύ κοντινή απόσταση, επιτρέποντας την αποτύπωση πολύ μικρών θεμάτων σε μέγεθος 1:1 ή και μεγαλύτερο. Είναι ιδανικοί για φωτογραφία εντόμων, λουλουδιών, κοσμημάτων, και λεπτομερειών που δεν μπορούν να αποτυπωθούν με συμβατικούς φακούς.</a:t>
            </a:r>
            <a:endParaRPr lang="en-US" sz="800" dirty="0"/>
          </a:p>
        </p:txBody>
      </p:sp>
      <p:sp>
        <p:nvSpPr>
          <p:cNvPr id="37" name="Text 30"/>
          <p:cNvSpPr/>
          <p:nvPr/>
        </p:nvSpPr>
        <p:spPr>
          <a:xfrm>
            <a:off x="3752612" y="8633698"/>
            <a:ext cx="3434715"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Συνηθισμένες εστιακές:</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60mm, 90mm, 100mm, 105mm</a:t>
            </a:r>
            <a:endParaRPr lang="en-US" sz="800" dirty="0"/>
          </a:p>
        </p:txBody>
      </p:sp>
      <p:pic>
        <p:nvPicPr>
          <p:cNvPr id="38" name="Image 5" descr="preencoded.png">    </p:cNvPr>
          <p:cNvPicPr>
            <a:picLocks noChangeAspect="1"/>
          </p:cNvPicPr>
          <p:nvPr/>
        </p:nvPicPr>
        <p:blipFill>
          <a:blip r:embed="rId10"/>
          <a:stretch>
            <a:fillRect/>
          </a:stretch>
        </p:blipFill>
        <p:spPr>
          <a:xfrm>
            <a:off x="3752612" y="8919091"/>
            <a:ext cx="3434715" cy="3434715"/>
          </a:xfrm>
          <a:prstGeom prst="rect">
            <a:avLst/>
          </a:prstGeom>
        </p:spPr>
      </p:pic>
      <p:sp>
        <p:nvSpPr>
          <p:cNvPr id="39" name="Text 31"/>
          <p:cNvSpPr/>
          <p:nvPr/>
        </p:nvSpPr>
        <p:spPr>
          <a:xfrm>
            <a:off x="7450455" y="7442716"/>
            <a:ext cx="1247894" cy="153948"/>
          </a:xfrm>
          <a:prstGeom prst="rect">
            <a:avLst/>
          </a:prstGeom>
          <a:noFill/>
          <a:ln/>
        </p:spPr>
        <p:txBody>
          <a:bodyPr wrap="none" lIns="0" tIns="0" rIns="0" bIns="0" rtlCol="0" anchor="t"/>
          <a:lstStyle/>
          <a:p>
            <a:pPr algn="l" indent="0" marL="0">
              <a:lnSpc>
                <a:spcPts val="1200"/>
              </a:lnSpc>
              <a:buNone/>
            </a:pPr>
            <a:r>
              <a:rPr lang="en-US" sz="950" dirty="0">
                <a:solidFill>
                  <a:srgbClr val="051D3A"/>
                </a:solidFill>
                <a:latin typeface="Funnel Display" pitchFamily="34" charset="0"/>
                <a:ea typeface="Funnel Display" pitchFamily="34" charset="-122"/>
                <a:cs typeface="Funnel Display" pitchFamily="34" charset="-120"/>
              </a:rPr>
              <a:t>Zoom vs Prime Φακοί</a:t>
            </a:r>
            <a:endParaRPr lang="en-US" sz="950" dirty="0"/>
          </a:p>
        </p:txBody>
      </p:sp>
      <p:sp>
        <p:nvSpPr>
          <p:cNvPr id="40" name="Text 32"/>
          <p:cNvSpPr/>
          <p:nvPr/>
        </p:nvSpPr>
        <p:spPr>
          <a:xfrm>
            <a:off x="7450455" y="7701320"/>
            <a:ext cx="3434715" cy="67056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Zoom Φακοί:</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Έχουν μεταβλητή εστιακή απόσταση (π.χ. 24-70mm, 70-200mm). Προσφέρουν ευελιξία καθώς καλύπτουν πολλές εστιακές αποστάσεις σε ένα φακό. Συνήθως είναι μεγαλύτεροι, βαρύτεροι και έχουν μικρότερο μέγιστο άνοιγμα διαφράγματος.</a:t>
            </a:r>
            <a:endParaRPr lang="en-US" sz="800" dirty="0"/>
          </a:p>
        </p:txBody>
      </p:sp>
      <p:sp>
        <p:nvSpPr>
          <p:cNvPr id="41" name="Text 33"/>
          <p:cNvSpPr/>
          <p:nvPr/>
        </p:nvSpPr>
        <p:spPr>
          <a:xfrm>
            <a:off x="7450455" y="8466058"/>
            <a:ext cx="3434715" cy="67056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Prime (Σταθεροί) Φακοί:</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Έχουν σταθερή εστιακή απόσταση (π.χ. 35mm, 50mm, 85mm). Συνήθως είναι πιο ελαφριοί, έχουν μεγαλύτερο μέγιστο άνοιγμα διαφράγματος (άρα καλύτερη απόδοση σε χαμηλό φως), και προσφέρουν συχνά ανώτερη οπτική ποιότητα.</a:t>
            </a:r>
            <a:endParaRPr lang="en-US" sz="800" dirty="0"/>
          </a:p>
        </p:txBody>
      </p:sp>
      <p:sp>
        <p:nvSpPr>
          <p:cNvPr id="42" name="Shape 34"/>
          <p:cNvSpPr/>
          <p:nvPr/>
        </p:nvSpPr>
        <p:spPr>
          <a:xfrm>
            <a:off x="3752612" y="12589312"/>
            <a:ext cx="7125057" cy="780098"/>
          </a:xfrm>
          <a:prstGeom prst="roundRect">
            <a:avLst>
              <a:gd name="adj" fmla="val 5639"/>
            </a:avLst>
          </a:prstGeom>
          <a:solidFill>
            <a:srgbClr val="C5DBED"/>
          </a:solidFill>
          <a:ln/>
        </p:spPr>
      </p:sp>
      <p:pic>
        <p:nvPicPr>
          <p:cNvPr id="43" name="Image 6" descr="preencoded.png">    </p:cNvPr>
          <p:cNvPicPr>
            <a:picLocks noChangeAspect="1"/>
          </p:cNvPicPr>
          <p:nvPr/>
        </p:nvPicPr>
        <p:blipFill>
          <a:blip r:embed="rId11"/>
          <a:stretch>
            <a:fillRect/>
          </a:stretch>
        </p:blipFill>
        <p:spPr>
          <a:xfrm>
            <a:off x="3857268" y="12750284"/>
            <a:ext cx="130850" cy="104656"/>
          </a:xfrm>
          <a:prstGeom prst="rect">
            <a:avLst/>
          </a:prstGeom>
        </p:spPr>
      </p:pic>
      <p:sp>
        <p:nvSpPr>
          <p:cNvPr id="44" name="Text 35"/>
          <p:cNvSpPr/>
          <p:nvPr/>
        </p:nvSpPr>
        <p:spPr>
          <a:xfrm>
            <a:off x="4092773" y="12720042"/>
            <a:ext cx="6680240" cy="502920"/>
          </a:xfrm>
          <a:prstGeom prst="rect">
            <a:avLst/>
          </a:prstGeom>
          <a:noFill/>
          <a:ln/>
        </p:spPr>
        <p:txBody>
          <a:bodyPr wrap="square" lIns="0" tIns="0" rIns="0" bIns="0" rtlCol="0" anchor="t"/>
          <a:lstStyle/>
          <a:p>
            <a:pPr algn="l" indent="0" marL="0">
              <a:lnSpc>
                <a:spcPts val="1300"/>
              </a:lnSpc>
              <a:buNone/>
            </a:pPr>
            <a:r>
              <a:rPr lang="en-US" sz="800" b="1" dirty="0">
                <a:solidFill>
                  <a:srgbClr val="000000"/>
                </a:solidFill>
                <a:latin typeface="Funnel Sans" pitchFamily="34" charset="0"/>
                <a:ea typeface="Funnel Sans" pitchFamily="34" charset="-122"/>
                <a:cs typeface="Funnel Sans" pitchFamily="34" charset="-120"/>
              </a:rPr>
              <a:t>Συμβουλή:</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Ως αρχάριος φωτογράφος, ξεκινήστε με έναν κανονικό φακό 50mm f/1.8. Είναι οικονομικός, ελαφρύς, και θα σας διδάξει να "βλέπετε" φωτογραφικά καθώς θα πρέπει να κινηθείτε εσείς για να καδράρετε (δεν έχετε zoom!). Αργότερα, μπορείτε να προσθέσετε έναν ευρυγώνιο και έναν τηλεφακό.</a:t>
            </a:r>
            <a:endParaRPr lang="en-US" sz="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3752612" y="287893"/>
            <a:ext cx="699254" cy="196691"/>
          </a:xfrm>
          <a:prstGeom prst="roundRect">
            <a:avLst>
              <a:gd name="adj" fmla="val 17891"/>
            </a:avLst>
          </a:prstGeom>
          <a:solidFill>
            <a:srgbClr val="D8E7F3"/>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5358" y="344329"/>
            <a:ext cx="83701" cy="83701"/>
          </a:xfrm>
          <a:prstGeom prst="rect">
            <a:avLst/>
          </a:prstGeom>
        </p:spPr>
      </p:pic>
      <p:sp>
        <p:nvSpPr>
          <p:cNvPr id="4" name="Text 1"/>
          <p:cNvSpPr/>
          <p:nvPr/>
        </p:nvSpPr>
        <p:spPr>
          <a:xfrm>
            <a:off x="3940850" y="319207"/>
            <a:ext cx="448270" cy="134064"/>
          </a:xfrm>
          <a:prstGeom prst="rect">
            <a:avLst/>
          </a:prstGeom>
          <a:noFill/>
          <a:ln/>
        </p:spPr>
        <p:txBody>
          <a:bodyPr wrap="none" lIns="0" tIns="0" rIns="0" bIns="0" rtlCol="0" anchor="t"/>
          <a:lstStyle/>
          <a:p>
            <a:pPr algn="l" indent="0" marL="0">
              <a:lnSpc>
                <a:spcPts val="1050"/>
              </a:lnSpc>
              <a:buNone/>
            </a:pPr>
            <a:r>
              <a:rPr lang="en-US" sz="650" dirty="0">
                <a:solidFill>
                  <a:srgbClr val="2B3541"/>
                </a:solidFill>
                <a:latin typeface="Funnel Sans" pitchFamily="34" charset="0"/>
                <a:ea typeface="Funnel Sans" pitchFamily="34" charset="-122"/>
                <a:cs typeface="Funnel Sans" pitchFamily="34" charset="-120"/>
              </a:rPr>
              <a:t>ΕΝΌΤΗΤΑ 3</a:t>
            </a:r>
            <a:endParaRPr lang="en-US" sz="650" dirty="0"/>
          </a:p>
        </p:txBody>
      </p:sp>
      <p:sp>
        <p:nvSpPr>
          <p:cNvPr id="5" name="Text 2"/>
          <p:cNvSpPr/>
          <p:nvPr/>
        </p:nvSpPr>
        <p:spPr>
          <a:xfrm>
            <a:off x="3752612" y="526375"/>
            <a:ext cx="4125039" cy="308015"/>
          </a:xfrm>
          <a:prstGeom prst="rect">
            <a:avLst/>
          </a:prstGeom>
          <a:noFill/>
          <a:ln/>
        </p:spPr>
        <p:txBody>
          <a:bodyPr wrap="none" lIns="0" tIns="0" rIns="0" bIns="0" rtlCol="0" anchor="t"/>
          <a:lstStyle/>
          <a:p>
            <a:pPr algn="l" indent="0" marL="0">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Εστίαση (Focusing) &amp; Φωτομέτρηση</a:t>
            </a:r>
            <a:endParaRPr lang="en-US" sz="1900" dirty="0"/>
          </a:p>
        </p:txBody>
      </p:sp>
      <p:sp>
        <p:nvSpPr>
          <p:cNvPr id="6" name="Text 3"/>
          <p:cNvSpPr/>
          <p:nvPr/>
        </p:nvSpPr>
        <p:spPr>
          <a:xfrm>
            <a:off x="3752612" y="876181"/>
            <a:ext cx="1478518"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Συστήματα Εστίασης</a:t>
            </a:r>
            <a:endParaRPr lang="en-US" sz="1150" dirty="0"/>
          </a:p>
        </p:txBody>
      </p:sp>
      <p:sp>
        <p:nvSpPr>
          <p:cNvPr id="7" name="Text 4"/>
          <p:cNvSpPr/>
          <p:nvPr/>
        </p:nvSpPr>
        <p:spPr>
          <a:xfrm>
            <a:off x="3752612" y="1218009"/>
            <a:ext cx="7125057"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Η εστίαση είναι η διαδικασία με την οποία καθορίζουμε ποιο σημείο της εικόνας θα είναι απόλυτα ευκρινές. Η σωστή εστίαση είναι κρίσιμη - μια εικόνα με λάθος εστίαση σπάνια μπορεί να "σωθεί" στην επεξεργασία.</a:t>
            </a:r>
            <a:endParaRPr lang="en-US" sz="800" dirty="0"/>
          </a:p>
        </p:txBody>
      </p:sp>
      <p:pic>
        <p:nvPicPr>
          <p:cNvPr id="8" name="Image 1" descr="preencoded.png">    </p:cNvPr>
          <p:cNvPicPr>
            <a:picLocks noChangeAspect="1"/>
          </p:cNvPicPr>
          <p:nvPr/>
        </p:nvPicPr>
        <p:blipFill>
          <a:blip r:embed="rId3"/>
          <a:stretch>
            <a:fillRect/>
          </a:stretch>
        </p:blipFill>
        <p:spPr>
          <a:xfrm>
            <a:off x="3752612" y="1671042"/>
            <a:ext cx="3562469" cy="418862"/>
          </a:xfrm>
          <a:prstGeom prst="rect">
            <a:avLst/>
          </a:prstGeom>
        </p:spPr>
      </p:pic>
      <p:sp>
        <p:nvSpPr>
          <p:cNvPr id="9" name="Text 5"/>
          <p:cNvSpPr/>
          <p:nvPr/>
        </p:nvSpPr>
        <p:spPr>
          <a:xfrm>
            <a:off x="3857268" y="2194560"/>
            <a:ext cx="1484352"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Χειροκίνητη Εστίαση (MF)</a:t>
            </a:r>
            <a:endParaRPr lang="en-US" sz="950" dirty="0"/>
          </a:p>
        </p:txBody>
      </p:sp>
      <p:sp>
        <p:nvSpPr>
          <p:cNvPr id="10" name="Text 6"/>
          <p:cNvSpPr/>
          <p:nvPr/>
        </p:nvSpPr>
        <p:spPr>
          <a:xfrm>
            <a:off x="3857268" y="2411254"/>
            <a:ext cx="3353157" cy="50292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Ο φωτογράφος ρυθμίζει την ευκρίνεια περιστρέφοντας τον δακτύλιο εστίασης του φακού. Απαιτεί εξάσκηση αλλά προσφέρει απόλυτο έλεγχο.</a:t>
            </a:r>
            <a:endParaRPr lang="en-US" sz="800" dirty="0"/>
          </a:p>
        </p:txBody>
      </p:sp>
      <p:sp>
        <p:nvSpPr>
          <p:cNvPr id="11" name="Text 7"/>
          <p:cNvSpPr/>
          <p:nvPr/>
        </p:nvSpPr>
        <p:spPr>
          <a:xfrm>
            <a:off x="3857268" y="2976920"/>
            <a:ext cx="3353157"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Πότε χρησιμοποιείται:</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Macro φωτογραφία, χαμηλό φως, video, όταν το AF "μπερδεύεται"</a:t>
            </a:r>
            <a:endParaRPr lang="en-US" sz="800" dirty="0"/>
          </a:p>
        </p:txBody>
      </p:sp>
      <p:pic>
        <p:nvPicPr>
          <p:cNvPr id="12" name="Image 2" descr="preencoded.png">    </p:cNvPr>
          <p:cNvPicPr>
            <a:picLocks noChangeAspect="1"/>
          </p:cNvPicPr>
          <p:nvPr/>
        </p:nvPicPr>
        <p:blipFill>
          <a:blip r:embed="rId4"/>
          <a:stretch>
            <a:fillRect/>
          </a:stretch>
        </p:blipFill>
        <p:spPr>
          <a:xfrm>
            <a:off x="7315081" y="1671042"/>
            <a:ext cx="3562588" cy="418862"/>
          </a:xfrm>
          <a:prstGeom prst="rect">
            <a:avLst/>
          </a:prstGeom>
        </p:spPr>
      </p:pic>
      <p:sp>
        <p:nvSpPr>
          <p:cNvPr id="13" name="Text 8"/>
          <p:cNvSpPr/>
          <p:nvPr/>
        </p:nvSpPr>
        <p:spPr>
          <a:xfrm>
            <a:off x="7419737" y="2194560"/>
            <a:ext cx="1323737"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Αυτόματη Εστίαση (AF)</a:t>
            </a:r>
            <a:endParaRPr lang="en-US" sz="950" dirty="0"/>
          </a:p>
        </p:txBody>
      </p:sp>
      <p:sp>
        <p:nvSpPr>
          <p:cNvPr id="14" name="Text 9"/>
          <p:cNvSpPr/>
          <p:nvPr/>
        </p:nvSpPr>
        <p:spPr>
          <a:xfrm>
            <a:off x="7419737" y="2411254"/>
            <a:ext cx="3353276" cy="50292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Η μηχανή χρησιμοποιεί αισθητήρες για να επιλέξει και να εστιάσει αυτόματα στο θέμα. Οι σύγχρονες μηχανές προσφέρουν διάφορους τρόπους AF.</a:t>
            </a:r>
            <a:endParaRPr lang="en-US" sz="800" dirty="0"/>
          </a:p>
        </p:txBody>
      </p:sp>
      <p:sp>
        <p:nvSpPr>
          <p:cNvPr id="15" name="Text 10"/>
          <p:cNvSpPr/>
          <p:nvPr/>
        </p:nvSpPr>
        <p:spPr>
          <a:xfrm>
            <a:off x="7419737" y="2976920"/>
            <a:ext cx="3353276" cy="50292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Τύποι AF:</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Single-point (εστίαση σε ένα σημείο), Multi-point (η μηχανή επιλέγει), Continuous (συνεχής εστίαση για κινούμενα θέματα), Face/Eye detection</a:t>
            </a:r>
            <a:endParaRPr lang="en-US" sz="800" dirty="0"/>
          </a:p>
        </p:txBody>
      </p:sp>
      <p:sp>
        <p:nvSpPr>
          <p:cNvPr id="16" name="Shape 11"/>
          <p:cNvSpPr/>
          <p:nvPr/>
        </p:nvSpPr>
        <p:spPr>
          <a:xfrm>
            <a:off x="3752612" y="3754505"/>
            <a:ext cx="7125057" cy="20598"/>
          </a:xfrm>
          <a:prstGeom prst="rect">
            <a:avLst/>
          </a:prstGeom>
          <a:solidFill>
            <a:srgbClr val="2B3541">
              <a:alpha val="50000"/>
            </a:srgbClr>
          </a:solidFill>
          <a:ln/>
        </p:spPr>
      </p:sp>
      <p:sp>
        <p:nvSpPr>
          <p:cNvPr id="17" name="Text 12"/>
          <p:cNvSpPr/>
          <p:nvPr/>
        </p:nvSpPr>
        <p:spPr>
          <a:xfrm>
            <a:off x="3752612" y="3932039"/>
            <a:ext cx="2588181"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Φωτομέτρηση: Η Καρδιά της Έκθεσης</a:t>
            </a:r>
            <a:endParaRPr lang="en-US" sz="1150" dirty="0"/>
          </a:p>
        </p:txBody>
      </p:sp>
      <p:sp>
        <p:nvSpPr>
          <p:cNvPr id="18" name="Text 13"/>
          <p:cNvSpPr/>
          <p:nvPr/>
        </p:nvSpPr>
        <p:spPr>
          <a:xfrm>
            <a:off x="3752612" y="4368046"/>
            <a:ext cx="3065740" cy="67056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Το </a:t>
            </a:r>
            <a:pPr algn="l" indent="0" marL="0">
              <a:lnSpc>
                <a:spcPts val="1300"/>
              </a:lnSpc>
              <a:buNone/>
            </a:pPr>
            <a:r>
              <a:rPr lang="en-US" sz="800" b="1" dirty="0">
                <a:solidFill>
                  <a:srgbClr val="3371A5"/>
                </a:solidFill>
                <a:latin typeface="Funnel Sans" pitchFamily="34" charset="0"/>
                <a:ea typeface="Funnel Sans" pitchFamily="34" charset="-122"/>
                <a:cs typeface="Funnel Sans" pitchFamily="34" charset="-120"/>
              </a:rPr>
              <a:t>φωτόμετρο</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είναι το όργανο που μετρά την ένταση του φωτός που πέφτει στο θέμα ή που αντανακλάται από αυτό. Όλες οι σύγχρονες μηχανές έχουν ενσωματωμένο φωτόμετρο που σας βοηθά να επιτύχετε τη "σωστή" έκθεση.</a:t>
            </a:r>
            <a:endParaRPr lang="en-US" sz="800" dirty="0"/>
          </a:p>
        </p:txBody>
      </p:sp>
      <p:sp>
        <p:nvSpPr>
          <p:cNvPr id="19" name="Text 14"/>
          <p:cNvSpPr/>
          <p:nvPr/>
        </p:nvSpPr>
        <p:spPr>
          <a:xfrm>
            <a:off x="3752612" y="5132784"/>
            <a:ext cx="3065740" cy="50292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Όταν κοιτάτε μέσα από το viewfinder, θα δείτε μια ένδειξη (συνήθως μια γραμμή με αριθμούς από -2 έως +2). Αυτή η ένδειξη σας λέει αν η εικόνα θα είναι:</a:t>
            </a:r>
            <a:endParaRPr lang="en-US" sz="800" dirty="0"/>
          </a:p>
        </p:txBody>
      </p:sp>
      <p:sp>
        <p:nvSpPr>
          <p:cNvPr id="20" name="Text 15"/>
          <p:cNvSpPr/>
          <p:nvPr/>
        </p:nvSpPr>
        <p:spPr>
          <a:xfrm>
            <a:off x="3752612" y="5729883"/>
            <a:ext cx="3065740"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Υποεκτεθειμένη (-)</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Πολύ σκοτεινή</a:t>
            </a:r>
            <a:endParaRPr lang="en-US" sz="800" dirty="0"/>
          </a:p>
        </p:txBody>
      </p:sp>
      <p:sp>
        <p:nvSpPr>
          <p:cNvPr id="21" name="Text 16"/>
          <p:cNvSpPr/>
          <p:nvPr/>
        </p:nvSpPr>
        <p:spPr>
          <a:xfrm>
            <a:off x="3752612" y="5934075"/>
            <a:ext cx="3065740"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Σωστά εκτεθειμένη (0)</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Ισορροπημένη</a:t>
            </a:r>
            <a:endParaRPr lang="en-US" sz="800" dirty="0"/>
          </a:p>
        </p:txBody>
      </p:sp>
      <p:sp>
        <p:nvSpPr>
          <p:cNvPr id="22" name="Text 17"/>
          <p:cNvSpPr/>
          <p:nvPr/>
        </p:nvSpPr>
        <p:spPr>
          <a:xfrm>
            <a:off x="3752612" y="6138267"/>
            <a:ext cx="3065740"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Υπερεκτεθειμένη (+)</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Πολύ φωτεινή</a:t>
            </a:r>
            <a:endParaRPr lang="en-US" sz="800" dirty="0"/>
          </a:p>
        </p:txBody>
      </p:sp>
      <p:pic>
        <p:nvPicPr>
          <p:cNvPr id="23" name="Image 3" descr="preencoded.png">    </p:cNvPr>
          <p:cNvPicPr>
            <a:picLocks noChangeAspect="1"/>
          </p:cNvPicPr>
          <p:nvPr/>
        </p:nvPicPr>
        <p:blipFill>
          <a:blip r:embed="rId5"/>
          <a:stretch>
            <a:fillRect/>
          </a:stretch>
        </p:blipFill>
        <p:spPr>
          <a:xfrm>
            <a:off x="7081480" y="4391620"/>
            <a:ext cx="3803690" cy="3803690"/>
          </a:xfrm>
          <a:prstGeom prst="rect">
            <a:avLst/>
          </a:prstGeom>
        </p:spPr>
      </p:pic>
      <p:sp>
        <p:nvSpPr>
          <p:cNvPr id="24" name="Text 18"/>
          <p:cNvSpPr/>
          <p:nvPr/>
        </p:nvSpPr>
        <p:spPr>
          <a:xfrm>
            <a:off x="3752612" y="8470106"/>
            <a:ext cx="1478518"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Το Τρίγωνο Έκθεσης</a:t>
            </a:r>
            <a:endParaRPr lang="en-US" sz="1150" dirty="0"/>
          </a:p>
        </p:txBody>
      </p:sp>
      <p:sp>
        <p:nvSpPr>
          <p:cNvPr id="25" name="Text 19"/>
          <p:cNvSpPr/>
          <p:nvPr/>
        </p:nvSpPr>
        <p:spPr>
          <a:xfrm>
            <a:off x="3752612" y="8811935"/>
            <a:ext cx="7125057"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Η "σωστή" έκθεση επιτυγχάνεται μέσω της ισορροπίας τριών παραμέτρων που συνεργάζονται. Αυτές οι τρεις παράμετροι αποτελούν το λεγόμενο </a:t>
            </a:r>
            <a:pPr algn="l" indent="0" marL="0">
              <a:lnSpc>
                <a:spcPts val="1300"/>
              </a:lnSpc>
              <a:buNone/>
            </a:pPr>
            <a:r>
              <a:rPr lang="en-US" sz="800" dirty="0">
                <a:solidFill>
                  <a:srgbClr val="2B3541"/>
                </a:solidFill>
                <a:highlight>
                  <a:srgbClr val="E282B7"/>
                </a:highlight>
                <a:latin typeface="Funnel Sans" pitchFamily="34" charset="0"/>
                <a:ea typeface="Funnel Sans" pitchFamily="34" charset="-122"/>
                <a:cs typeface="Funnel Sans" pitchFamily="34" charset="-120"/>
              </a:rPr>
              <a:t>"Τρίγωνο Έκθεσης"</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(Exposure Triangle):</a:t>
            </a:r>
            <a:endParaRPr lang="en-US" sz="800" dirty="0"/>
          </a:p>
        </p:txBody>
      </p:sp>
      <p:sp>
        <p:nvSpPr>
          <p:cNvPr id="26" name="Text 20"/>
          <p:cNvSpPr/>
          <p:nvPr/>
        </p:nvSpPr>
        <p:spPr>
          <a:xfrm>
            <a:off x="4626769" y="10120670"/>
            <a:ext cx="1232059" cy="153948"/>
          </a:xfrm>
          <a:prstGeom prst="rect">
            <a:avLst/>
          </a:prstGeom>
          <a:noFill/>
          <a:ln/>
        </p:spPr>
        <p:txBody>
          <a:bodyPr wrap="none" lIns="0" tIns="0" rIns="0" bIns="0" rtlCol="0" anchor="t"/>
          <a:lstStyle/>
          <a:p>
            <a:pPr algn="r"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Διάφραγμα</a:t>
            </a:r>
            <a:endParaRPr lang="en-US" sz="950" dirty="0"/>
          </a:p>
        </p:txBody>
      </p:sp>
      <p:sp>
        <p:nvSpPr>
          <p:cNvPr id="27" name="Text 21"/>
          <p:cNvSpPr/>
          <p:nvPr/>
        </p:nvSpPr>
        <p:spPr>
          <a:xfrm>
            <a:off x="3752612" y="10337363"/>
            <a:ext cx="2106216" cy="335280"/>
          </a:xfrm>
          <a:prstGeom prst="rect">
            <a:avLst/>
          </a:prstGeom>
          <a:noFill/>
          <a:ln/>
        </p:spPr>
        <p:txBody>
          <a:bodyPr wrap="square" lIns="0" tIns="0" rIns="0" bIns="0" rtlCol="0" anchor="t"/>
          <a:lstStyle/>
          <a:p>
            <a:pPr algn="r"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Ελέγχει την ποσότητα φωτός που εισέρχεται</a:t>
            </a:r>
            <a:endParaRPr lang="en-US" sz="800" dirty="0"/>
          </a:p>
        </p:txBody>
      </p:sp>
      <p:sp>
        <p:nvSpPr>
          <p:cNvPr id="28" name="Text 22"/>
          <p:cNvSpPr/>
          <p:nvPr/>
        </p:nvSpPr>
        <p:spPr>
          <a:xfrm>
            <a:off x="3752612" y="10735389"/>
            <a:ext cx="2106216" cy="167640"/>
          </a:xfrm>
          <a:prstGeom prst="rect">
            <a:avLst/>
          </a:prstGeom>
          <a:noFill/>
          <a:ln/>
        </p:spPr>
        <p:txBody>
          <a:bodyPr wrap="none" lIns="0" tIns="0" rIns="0" bIns="0" rtlCol="0" anchor="t"/>
          <a:lstStyle/>
          <a:p>
            <a:pPr algn="r"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Επίδραση:</a:t>
            </a:r>
            <a:pPr algn="r"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Βάθος πεδίου</a:t>
            </a:r>
            <a:endParaRPr lang="en-US" sz="800" dirty="0"/>
          </a:p>
        </p:txBody>
      </p:sp>
      <p:pic>
        <p:nvPicPr>
          <p:cNvPr id="29" name="Image 4" descr="preencoded.png">    </p:cNvPr>
          <p:cNvPicPr>
            <a:picLocks noChangeAspect="1"/>
          </p:cNvPicPr>
          <p:nvPr/>
        </p:nvPicPr>
        <p:blipFill>
          <a:blip r:embed="rId6"/>
          <a:stretch>
            <a:fillRect/>
          </a:stretch>
        </p:blipFill>
        <p:spPr>
          <a:xfrm>
            <a:off x="6068258" y="9264968"/>
            <a:ext cx="2493764" cy="2493764"/>
          </a:xfrm>
          <a:prstGeom prst="rect">
            <a:avLst/>
          </a:prstGeom>
        </p:spPr>
      </p:pic>
      <p:pic>
        <p:nvPicPr>
          <p:cNvPr id="30" name="Image 5" descr="preencoded.png">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63831" y="10433387"/>
            <a:ext cx="156686" cy="156686"/>
          </a:xfrm>
          <a:prstGeom prst="rect">
            <a:avLst/>
          </a:prstGeom>
        </p:spPr>
      </p:pic>
      <p:sp>
        <p:nvSpPr>
          <p:cNvPr id="31" name="Text 23"/>
          <p:cNvSpPr/>
          <p:nvPr/>
        </p:nvSpPr>
        <p:spPr>
          <a:xfrm>
            <a:off x="8719066" y="9499878"/>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Ταχύτητα Κλείστρου</a:t>
            </a:r>
            <a:endParaRPr lang="en-US" sz="950" dirty="0"/>
          </a:p>
        </p:txBody>
      </p:sp>
      <p:sp>
        <p:nvSpPr>
          <p:cNvPr id="32" name="Text 24"/>
          <p:cNvSpPr/>
          <p:nvPr/>
        </p:nvSpPr>
        <p:spPr>
          <a:xfrm>
            <a:off x="8719066" y="9716572"/>
            <a:ext cx="2158603" cy="167640"/>
          </a:xfrm>
          <a:prstGeom prst="rect">
            <a:avLst/>
          </a:prstGeom>
          <a:noFill/>
          <a:ln/>
        </p:spPr>
        <p:txBody>
          <a:bodyPr wrap="non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Ελέγχει πόσο χρόνο εισέρχεται το φως</a:t>
            </a:r>
            <a:endParaRPr lang="en-US" sz="800" dirty="0"/>
          </a:p>
        </p:txBody>
      </p:sp>
      <p:sp>
        <p:nvSpPr>
          <p:cNvPr id="33" name="Text 25"/>
          <p:cNvSpPr/>
          <p:nvPr/>
        </p:nvSpPr>
        <p:spPr>
          <a:xfrm>
            <a:off x="8719066" y="9946958"/>
            <a:ext cx="2158603"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Επίδραση: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Κίνηση (πάγωμα ή θόλωμα)</a:t>
            </a:r>
            <a:endParaRPr lang="en-US" sz="800" dirty="0"/>
          </a:p>
        </p:txBody>
      </p:sp>
      <p:pic>
        <p:nvPicPr>
          <p:cNvPr id="34" name="Image 6" descr="preencoded.png">    </p:cNvPr>
          <p:cNvPicPr>
            <a:picLocks noChangeAspect="1"/>
          </p:cNvPicPr>
          <p:nvPr/>
        </p:nvPicPr>
        <p:blipFill>
          <a:blip r:embed="rId9"/>
          <a:stretch>
            <a:fillRect/>
          </a:stretch>
        </p:blipFill>
        <p:spPr>
          <a:xfrm>
            <a:off x="6068258" y="9264968"/>
            <a:ext cx="2493764" cy="2493764"/>
          </a:xfrm>
          <a:prstGeom prst="rect">
            <a:avLst/>
          </a:prstGeom>
        </p:spPr>
      </p:pic>
      <p:pic>
        <p:nvPicPr>
          <p:cNvPr id="35" name="Image 7" descr="preencoded.png">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673042" y="9677460"/>
            <a:ext cx="156686" cy="156686"/>
          </a:xfrm>
          <a:prstGeom prst="rect">
            <a:avLst/>
          </a:prstGeom>
        </p:spPr>
      </p:pic>
      <p:sp>
        <p:nvSpPr>
          <p:cNvPr id="36" name="Text 26"/>
          <p:cNvSpPr/>
          <p:nvPr/>
        </p:nvSpPr>
        <p:spPr>
          <a:xfrm>
            <a:off x="8719066" y="10741462"/>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ISO</a:t>
            </a:r>
            <a:endParaRPr lang="en-US" sz="950" dirty="0"/>
          </a:p>
        </p:txBody>
      </p:sp>
      <p:sp>
        <p:nvSpPr>
          <p:cNvPr id="37" name="Text 27"/>
          <p:cNvSpPr/>
          <p:nvPr/>
        </p:nvSpPr>
        <p:spPr>
          <a:xfrm>
            <a:off x="8719066" y="10958155"/>
            <a:ext cx="2158603"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Ελέγχει την ευαισθησία του αισθητήρα στο φως</a:t>
            </a:r>
            <a:endParaRPr lang="en-US" sz="800" dirty="0"/>
          </a:p>
        </p:txBody>
      </p:sp>
      <p:sp>
        <p:nvSpPr>
          <p:cNvPr id="38" name="Text 28"/>
          <p:cNvSpPr/>
          <p:nvPr/>
        </p:nvSpPr>
        <p:spPr>
          <a:xfrm>
            <a:off x="8719066" y="11356181"/>
            <a:ext cx="2158603"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Επίδραση: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Θόρυβος/κοκκίδωση εικόνας</a:t>
            </a:r>
            <a:endParaRPr lang="en-US" sz="800" dirty="0"/>
          </a:p>
        </p:txBody>
      </p:sp>
      <p:pic>
        <p:nvPicPr>
          <p:cNvPr id="39" name="Image 8" descr="preencoded.png">    </p:cNvPr>
          <p:cNvPicPr>
            <a:picLocks noChangeAspect="1"/>
          </p:cNvPicPr>
          <p:nvPr/>
        </p:nvPicPr>
        <p:blipFill>
          <a:blip r:embed="rId12"/>
          <a:stretch>
            <a:fillRect/>
          </a:stretch>
        </p:blipFill>
        <p:spPr>
          <a:xfrm>
            <a:off x="6068258" y="9264968"/>
            <a:ext cx="2493764" cy="2493764"/>
          </a:xfrm>
          <a:prstGeom prst="rect">
            <a:avLst/>
          </a:prstGeom>
        </p:spPr>
      </p:pic>
      <p:pic>
        <p:nvPicPr>
          <p:cNvPr id="40" name="Image 9" descr="preencoded.png">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673042" y="11189315"/>
            <a:ext cx="156686" cy="156686"/>
          </a:xfrm>
          <a:prstGeom prst="rect">
            <a:avLst/>
          </a:prstGeom>
        </p:spPr>
      </p:pic>
      <p:sp>
        <p:nvSpPr>
          <p:cNvPr id="41" name="Shape 29"/>
          <p:cNvSpPr/>
          <p:nvPr/>
        </p:nvSpPr>
        <p:spPr>
          <a:xfrm>
            <a:off x="3752612" y="11876484"/>
            <a:ext cx="7125057" cy="780098"/>
          </a:xfrm>
          <a:prstGeom prst="roundRect">
            <a:avLst>
              <a:gd name="adj" fmla="val 5639"/>
            </a:avLst>
          </a:prstGeom>
          <a:solidFill>
            <a:srgbClr val="C5DBED"/>
          </a:solidFill>
          <a:ln/>
        </p:spPr>
      </p:sp>
      <p:pic>
        <p:nvPicPr>
          <p:cNvPr id="42" name="Image 10" descr="preencoded.png">    </p:cNvPr>
          <p:cNvPicPr>
            <a:picLocks noChangeAspect="1"/>
          </p:cNvPicPr>
          <p:nvPr/>
        </p:nvPicPr>
        <p:blipFill>
          <a:blip r:embed="rId15"/>
          <a:stretch>
            <a:fillRect/>
          </a:stretch>
        </p:blipFill>
        <p:spPr>
          <a:xfrm>
            <a:off x="3857268" y="12037457"/>
            <a:ext cx="130850" cy="104656"/>
          </a:xfrm>
          <a:prstGeom prst="rect">
            <a:avLst/>
          </a:prstGeom>
        </p:spPr>
      </p:pic>
      <p:sp>
        <p:nvSpPr>
          <p:cNvPr id="43" name="Text 30"/>
          <p:cNvSpPr/>
          <p:nvPr/>
        </p:nvSpPr>
        <p:spPr>
          <a:xfrm>
            <a:off x="4092773" y="12007215"/>
            <a:ext cx="6680240" cy="502920"/>
          </a:xfrm>
          <a:prstGeom prst="rect">
            <a:avLst/>
          </a:prstGeom>
          <a:noFill/>
          <a:ln/>
        </p:spPr>
        <p:txBody>
          <a:bodyPr wrap="square" lIns="0" tIns="0" rIns="0" bIns="0" rtlCol="0" anchor="t"/>
          <a:lstStyle/>
          <a:p>
            <a:pPr algn="l" indent="0" marL="0">
              <a:lnSpc>
                <a:spcPts val="1300"/>
              </a:lnSpc>
              <a:buNone/>
            </a:pPr>
            <a:r>
              <a:rPr lang="en-US" sz="800" b="1" dirty="0">
                <a:solidFill>
                  <a:srgbClr val="000000"/>
                </a:solidFill>
                <a:latin typeface="Funnel Sans" pitchFamily="34" charset="0"/>
                <a:ea typeface="Funnel Sans" pitchFamily="34" charset="-122"/>
                <a:cs typeface="Funnel Sans" pitchFamily="34" charset="-120"/>
              </a:rPr>
              <a:t>Σημαντικό:</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Η αλλαγή μίας από τις τρεις παραμέτρους επηρεάζει την έκθεση. Για να διατηρήσετε την ίδια έκθεση, πρέπει να αντισταθμίσετε αλλάζοντας μία από τις άλλες δύο. Για παράδειγμα: Αν ανοίξετε το διάφραγμα κατά ένα stop (περισσότερο φως), πρέπει να αυξήσετε την ταχύτητα κλείστρου κατά ένα stop (λιγότερος χρόνος) ή να μειώσετε το ISO.</a:t>
            </a:r>
            <a:endParaRPr lang="en-US" sz="800" dirty="0"/>
          </a:p>
        </p:txBody>
      </p:sp>
      <p:pic>
        <p:nvPicPr>
          <p:cNvPr id="44" name="Image 11" descr="preencoded.png">    </p:cNvPr>
          <p:cNvPicPr>
            <a:picLocks noChangeAspect="1"/>
          </p:cNvPicPr>
          <p:nvPr/>
        </p:nvPicPr>
        <p:blipFill>
          <a:blip r:embed="rId16"/>
          <a:stretch>
            <a:fillRect/>
          </a:stretch>
        </p:blipFill>
        <p:spPr>
          <a:xfrm>
            <a:off x="7197328" y="13369409"/>
            <a:ext cx="235506" cy="20943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3752612" y="287893"/>
            <a:ext cx="699254" cy="196691"/>
          </a:xfrm>
          <a:prstGeom prst="roundRect">
            <a:avLst>
              <a:gd name="adj" fmla="val 17891"/>
            </a:avLst>
          </a:prstGeom>
          <a:solidFill>
            <a:srgbClr val="D8E7F3"/>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5358" y="344329"/>
            <a:ext cx="83701" cy="83701"/>
          </a:xfrm>
          <a:prstGeom prst="rect">
            <a:avLst/>
          </a:prstGeom>
        </p:spPr>
      </p:pic>
      <p:sp>
        <p:nvSpPr>
          <p:cNvPr id="4" name="Text 1"/>
          <p:cNvSpPr/>
          <p:nvPr/>
        </p:nvSpPr>
        <p:spPr>
          <a:xfrm>
            <a:off x="3940850" y="319207"/>
            <a:ext cx="448270" cy="134064"/>
          </a:xfrm>
          <a:prstGeom prst="rect">
            <a:avLst/>
          </a:prstGeom>
          <a:noFill/>
          <a:ln/>
        </p:spPr>
        <p:txBody>
          <a:bodyPr wrap="none" lIns="0" tIns="0" rIns="0" bIns="0" rtlCol="0" anchor="t"/>
          <a:lstStyle/>
          <a:p>
            <a:pPr algn="l" indent="0" marL="0">
              <a:lnSpc>
                <a:spcPts val="1050"/>
              </a:lnSpc>
              <a:buNone/>
            </a:pPr>
            <a:r>
              <a:rPr lang="en-US" sz="650" dirty="0">
                <a:solidFill>
                  <a:srgbClr val="2B3541"/>
                </a:solidFill>
                <a:latin typeface="Funnel Sans" pitchFamily="34" charset="0"/>
                <a:ea typeface="Funnel Sans" pitchFamily="34" charset="-122"/>
                <a:cs typeface="Funnel Sans" pitchFamily="34" charset="-120"/>
              </a:rPr>
              <a:t>ΕΝΌΤΗΤΑ 4</a:t>
            </a:r>
            <a:endParaRPr lang="en-US" sz="650" dirty="0"/>
          </a:p>
        </p:txBody>
      </p:sp>
      <p:sp>
        <p:nvSpPr>
          <p:cNvPr id="5" name="Text 2"/>
          <p:cNvSpPr/>
          <p:nvPr/>
        </p:nvSpPr>
        <p:spPr>
          <a:xfrm>
            <a:off x="3752612" y="526375"/>
            <a:ext cx="4751308" cy="308015"/>
          </a:xfrm>
          <a:prstGeom prst="rect">
            <a:avLst/>
          </a:prstGeom>
          <a:noFill/>
          <a:ln/>
        </p:spPr>
        <p:txBody>
          <a:bodyPr wrap="none" lIns="0" tIns="0" rIns="0" bIns="0" rtlCol="0" anchor="t"/>
          <a:lstStyle/>
          <a:p>
            <a:pPr algn="l" indent="0" marL="0">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Εργαστηριακή Άσκηση &amp; Ανακεφαλαίωση</a:t>
            </a:r>
            <a:endParaRPr lang="en-US" sz="1900" dirty="0"/>
          </a:p>
        </p:txBody>
      </p:sp>
      <p:sp>
        <p:nvSpPr>
          <p:cNvPr id="6" name="Text 3"/>
          <p:cNvSpPr/>
          <p:nvPr/>
        </p:nvSpPr>
        <p:spPr>
          <a:xfrm>
            <a:off x="3752612" y="876181"/>
            <a:ext cx="1478518"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Πρακτική Εργασία</a:t>
            </a:r>
            <a:endParaRPr lang="en-US" sz="1150" dirty="0"/>
          </a:p>
        </p:txBody>
      </p:sp>
      <p:sp>
        <p:nvSpPr>
          <p:cNvPr id="7" name="Text 4"/>
          <p:cNvSpPr/>
          <p:nvPr/>
        </p:nvSpPr>
        <p:spPr>
          <a:xfrm>
            <a:off x="3752612" y="1218009"/>
            <a:ext cx="7125057"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Η θεωρία είναι σημαντική, αλλά η φωτογραφία μαθαίνεται κάνοντας! Παρακάτω θα βρείτε δύο πρακτικές ασκήσεις που θα σας βοηθήσουν να κατανοήσετε τις έννοιες που μάθαμε σήμερα.</a:t>
            </a:r>
            <a:endParaRPr lang="en-US" sz="800" dirty="0"/>
          </a:p>
        </p:txBody>
      </p:sp>
      <p:sp>
        <p:nvSpPr>
          <p:cNvPr id="8" name="Text 5"/>
          <p:cNvSpPr/>
          <p:nvPr/>
        </p:nvSpPr>
        <p:spPr>
          <a:xfrm>
            <a:off x="3752612" y="1671042"/>
            <a:ext cx="104656" cy="130850"/>
          </a:xfrm>
          <a:prstGeom prst="rect">
            <a:avLst/>
          </a:prstGeom>
          <a:noFill/>
          <a:ln/>
        </p:spPr>
        <p:txBody>
          <a:bodyPr wrap="none" lIns="0" tIns="0" rIns="0" bIns="0" rtlCol="0" anchor="t"/>
          <a:lstStyle/>
          <a:p>
            <a:pPr algn="l" indent="0" marL="0">
              <a:lnSpc>
                <a:spcPts val="1300"/>
              </a:lnSpc>
              <a:buNone/>
            </a:pPr>
            <a:r>
              <a:rPr lang="en-US" sz="800" dirty="0">
                <a:solidFill>
                  <a:srgbClr val="2B3541"/>
                </a:solidFill>
                <a:latin typeface="Funnel Display Light" pitchFamily="34" charset="0"/>
                <a:ea typeface="Funnel Display Light" pitchFamily="34" charset="-122"/>
                <a:cs typeface="Funnel Display Light" pitchFamily="34" charset="-120"/>
              </a:rPr>
              <a:t>01</a:t>
            </a:r>
            <a:endParaRPr lang="en-US" sz="800" dirty="0"/>
          </a:p>
        </p:txBody>
      </p:sp>
      <p:sp>
        <p:nvSpPr>
          <p:cNvPr id="9" name="Shape 6"/>
          <p:cNvSpPr/>
          <p:nvPr/>
        </p:nvSpPr>
        <p:spPr>
          <a:xfrm>
            <a:off x="3752612" y="1833563"/>
            <a:ext cx="3510201" cy="15240"/>
          </a:xfrm>
          <a:prstGeom prst="rect">
            <a:avLst/>
          </a:prstGeom>
          <a:solidFill>
            <a:srgbClr val="3371A5"/>
          </a:solidFill>
          <a:ln/>
        </p:spPr>
      </p:sp>
      <p:sp>
        <p:nvSpPr>
          <p:cNvPr id="10" name="Text 7"/>
          <p:cNvSpPr/>
          <p:nvPr/>
        </p:nvSpPr>
        <p:spPr>
          <a:xfrm>
            <a:off x="3752612" y="1916311"/>
            <a:ext cx="1354217"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Άσκηση Βάθους Πεδίου</a:t>
            </a:r>
            <a:endParaRPr lang="en-US" sz="950" dirty="0"/>
          </a:p>
        </p:txBody>
      </p:sp>
      <p:sp>
        <p:nvSpPr>
          <p:cNvPr id="11" name="Text 8"/>
          <p:cNvSpPr/>
          <p:nvPr/>
        </p:nvSpPr>
        <p:spPr>
          <a:xfrm>
            <a:off x="3752612" y="2133005"/>
            <a:ext cx="3510201"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Στόχος:</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Να κατανοήσετε πώς το διάφραγμα επηρεάζει το βάθος πεδίου</a:t>
            </a:r>
            <a:endParaRPr lang="en-US" sz="800" dirty="0"/>
          </a:p>
        </p:txBody>
      </p:sp>
      <p:sp>
        <p:nvSpPr>
          <p:cNvPr id="12" name="Text 9"/>
          <p:cNvSpPr/>
          <p:nvPr/>
        </p:nvSpPr>
        <p:spPr>
          <a:xfrm>
            <a:off x="3752612" y="2363391"/>
            <a:ext cx="3510201"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Οδηγίες:</a:t>
            </a:r>
            <a:endParaRPr lang="en-US" sz="800" dirty="0"/>
          </a:p>
        </p:txBody>
      </p:sp>
      <p:sp>
        <p:nvSpPr>
          <p:cNvPr id="13" name="Text 10"/>
          <p:cNvSpPr/>
          <p:nvPr/>
        </p:nvSpPr>
        <p:spPr>
          <a:xfrm>
            <a:off x="3752612" y="2593777"/>
            <a:ext cx="3510201" cy="335280"/>
          </a:xfrm>
          <a:prstGeom prst="rect">
            <a:avLst/>
          </a:prstGeom>
          <a:noFill/>
          <a:ln/>
        </p:spPr>
        <p:txBody>
          <a:bodyPr wrap="square" lIns="0" tIns="0" rIns="0" bIns="0" rtlCol="0" anchor="t"/>
          <a:lstStyle/>
          <a:p>
            <a:pPr algn="l" marL="342900" indent="-342900">
              <a:lnSpc>
                <a:spcPts val="1300"/>
              </a:lnSpc>
              <a:buSzPct val="100000"/>
              <a:buFont typeface="+mj-lt"/>
              <a:buAutoNum type="arabicPeriod" startAt="1"/>
            </a:pPr>
            <a:r>
              <a:rPr lang="en-US" sz="800" dirty="0">
                <a:solidFill>
                  <a:srgbClr val="2B3541"/>
                </a:solidFill>
                <a:latin typeface="Funnel Sans" pitchFamily="34" charset="0"/>
                <a:ea typeface="Funnel Sans" pitchFamily="34" charset="-122"/>
                <a:cs typeface="Funnel Sans" pitchFamily="34" charset="-120"/>
              </a:rPr>
              <a:t>Τοποθετήστε ένα αντικείμενο σε απόσταση περίπου 2 μέτρα από τη μηχανή</a:t>
            </a:r>
            <a:endParaRPr lang="en-US" sz="800" dirty="0"/>
          </a:p>
        </p:txBody>
      </p:sp>
      <p:sp>
        <p:nvSpPr>
          <p:cNvPr id="14" name="Text 11"/>
          <p:cNvSpPr/>
          <p:nvPr/>
        </p:nvSpPr>
        <p:spPr>
          <a:xfrm>
            <a:off x="3752612" y="2965609"/>
            <a:ext cx="3510201" cy="167640"/>
          </a:xfrm>
          <a:prstGeom prst="rect">
            <a:avLst/>
          </a:prstGeom>
          <a:noFill/>
          <a:ln/>
        </p:spPr>
        <p:txBody>
          <a:bodyPr wrap="none" lIns="0" tIns="0" rIns="0" bIns="0" rtlCol="0" anchor="t"/>
          <a:lstStyle/>
          <a:p>
            <a:pPr algn="l" marL="342900" indent="-342900">
              <a:lnSpc>
                <a:spcPts val="1300"/>
              </a:lnSpc>
              <a:buSzPct val="100000"/>
              <a:buFont typeface="+mj-lt"/>
              <a:buAutoNum type="arabicPeriod" startAt="2"/>
            </a:pPr>
            <a:r>
              <a:rPr lang="en-US" sz="800" dirty="0">
                <a:solidFill>
                  <a:srgbClr val="2B3541"/>
                </a:solidFill>
                <a:latin typeface="Funnel Sans" pitchFamily="34" charset="0"/>
                <a:ea typeface="Funnel Sans" pitchFamily="34" charset="-122"/>
                <a:cs typeface="Funnel Sans" pitchFamily="34" charset="-120"/>
              </a:rPr>
              <a:t>Βάλτε κάτι ενδιαφέρον στο φόντο (3-4 μέτρα πίσω)</a:t>
            </a:r>
            <a:endParaRPr lang="en-US" sz="800" dirty="0"/>
          </a:p>
        </p:txBody>
      </p:sp>
      <p:sp>
        <p:nvSpPr>
          <p:cNvPr id="15" name="Text 12"/>
          <p:cNvSpPr/>
          <p:nvPr/>
        </p:nvSpPr>
        <p:spPr>
          <a:xfrm>
            <a:off x="3752612" y="3169801"/>
            <a:ext cx="3510201" cy="167640"/>
          </a:xfrm>
          <a:prstGeom prst="rect">
            <a:avLst/>
          </a:prstGeom>
          <a:noFill/>
          <a:ln/>
        </p:spPr>
        <p:txBody>
          <a:bodyPr wrap="none" lIns="0" tIns="0" rIns="0" bIns="0" rtlCol="0" anchor="t"/>
          <a:lstStyle/>
          <a:p>
            <a:pPr algn="l" marL="342900" indent="-342900">
              <a:lnSpc>
                <a:spcPts val="1300"/>
              </a:lnSpc>
              <a:buSzPct val="100000"/>
              <a:buFont typeface="+mj-lt"/>
              <a:buAutoNum type="arabicPeriod" startAt="3"/>
            </a:pPr>
            <a:r>
              <a:rPr lang="en-US" sz="800" dirty="0">
                <a:solidFill>
                  <a:srgbClr val="2B3541"/>
                </a:solidFill>
                <a:latin typeface="Funnel Sans" pitchFamily="34" charset="0"/>
                <a:ea typeface="Funnel Sans" pitchFamily="34" charset="-122"/>
                <a:cs typeface="Funnel Sans" pitchFamily="34" charset="-120"/>
              </a:rPr>
              <a:t>Χρησιμοποιήστε τη λειτουργία Aperture Priority (A ή Av)</a:t>
            </a:r>
            <a:endParaRPr lang="en-US" sz="800" dirty="0"/>
          </a:p>
        </p:txBody>
      </p:sp>
      <p:sp>
        <p:nvSpPr>
          <p:cNvPr id="16" name="Text 13"/>
          <p:cNvSpPr/>
          <p:nvPr/>
        </p:nvSpPr>
        <p:spPr>
          <a:xfrm>
            <a:off x="3752612" y="3373993"/>
            <a:ext cx="3510201" cy="167640"/>
          </a:xfrm>
          <a:prstGeom prst="rect">
            <a:avLst/>
          </a:prstGeom>
          <a:noFill/>
          <a:ln/>
        </p:spPr>
        <p:txBody>
          <a:bodyPr wrap="none" lIns="0" tIns="0" rIns="0" bIns="0" rtlCol="0" anchor="t"/>
          <a:lstStyle/>
          <a:p>
            <a:pPr algn="l" marL="342900" indent="-342900">
              <a:lnSpc>
                <a:spcPts val="1300"/>
              </a:lnSpc>
              <a:buSzPct val="100000"/>
              <a:buFont typeface="+mj-lt"/>
              <a:buAutoNum type="arabicPeriod" startAt="4"/>
            </a:pPr>
            <a:r>
              <a:rPr lang="en-US" sz="800" dirty="0">
                <a:solidFill>
                  <a:srgbClr val="2B3541"/>
                </a:solidFill>
                <a:latin typeface="Funnel Sans" pitchFamily="34" charset="0"/>
                <a:ea typeface="Funnel Sans" pitchFamily="34" charset="-122"/>
                <a:cs typeface="Funnel Sans" pitchFamily="34" charset="-120"/>
              </a:rPr>
              <a:t>Τραβήξτε μία φωτογραφία με f/4 (μεγάλο διάφραγμα)</a:t>
            </a:r>
            <a:endParaRPr lang="en-US" sz="800" dirty="0"/>
          </a:p>
        </p:txBody>
      </p:sp>
      <p:sp>
        <p:nvSpPr>
          <p:cNvPr id="17" name="Text 14"/>
          <p:cNvSpPr/>
          <p:nvPr/>
        </p:nvSpPr>
        <p:spPr>
          <a:xfrm>
            <a:off x="3752612" y="3578185"/>
            <a:ext cx="3510201" cy="167640"/>
          </a:xfrm>
          <a:prstGeom prst="rect">
            <a:avLst/>
          </a:prstGeom>
          <a:noFill/>
          <a:ln/>
        </p:spPr>
        <p:txBody>
          <a:bodyPr wrap="none" lIns="0" tIns="0" rIns="0" bIns="0" rtlCol="0" anchor="t"/>
          <a:lstStyle/>
          <a:p>
            <a:pPr algn="l" marL="342900" indent="-342900">
              <a:lnSpc>
                <a:spcPts val="1300"/>
              </a:lnSpc>
              <a:buSzPct val="100000"/>
              <a:buFont typeface="+mj-lt"/>
              <a:buAutoNum type="arabicPeriod" startAt="5"/>
            </a:pPr>
            <a:r>
              <a:rPr lang="en-US" sz="800" dirty="0">
                <a:solidFill>
                  <a:srgbClr val="2B3541"/>
                </a:solidFill>
                <a:latin typeface="Funnel Sans" pitchFamily="34" charset="0"/>
                <a:ea typeface="Funnel Sans" pitchFamily="34" charset="-122"/>
                <a:cs typeface="Funnel Sans" pitchFamily="34" charset="-120"/>
              </a:rPr>
              <a:t>Τραβήξτε την ίδια φωτογραφία με f/16 (μικρό διάφραγμα)</a:t>
            </a:r>
            <a:endParaRPr lang="en-US" sz="800" dirty="0"/>
          </a:p>
        </p:txBody>
      </p:sp>
      <p:sp>
        <p:nvSpPr>
          <p:cNvPr id="18" name="Text 15"/>
          <p:cNvSpPr/>
          <p:nvPr/>
        </p:nvSpPr>
        <p:spPr>
          <a:xfrm>
            <a:off x="3752612" y="3782378"/>
            <a:ext cx="3510201" cy="167640"/>
          </a:xfrm>
          <a:prstGeom prst="rect">
            <a:avLst/>
          </a:prstGeom>
          <a:noFill/>
          <a:ln/>
        </p:spPr>
        <p:txBody>
          <a:bodyPr wrap="none" lIns="0" tIns="0" rIns="0" bIns="0" rtlCol="0" anchor="t"/>
          <a:lstStyle/>
          <a:p>
            <a:pPr algn="l" marL="342900" indent="-342900">
              <a:lnSpc>
                <a:spcPts val="1300"/>
              </a:lnSpc>
              <a:buSzPct val="100000"/>
              <a:buFont typeface="+mj-lt"/>
              <a:buAutoNum type="arabicPeriod" startAt="6"/>
            </a:pPr>
            <a:r>
              <a:rPr lang="en-US" sz="800" dirty="0">
                <a:solidFill>
                  <a:srgbClr val="2B3541"/>
                </a:solidFill>
                <a:latin typeface="Funnel Sans" pitchFamily="34" charset="0"/>
                <a:ea typeface="Funnel Sans" pitchFamily="34" charset="-122"/>
                <a:cs typeface="Funnel Sans" pitchFamily="34" charset="-120"/>
              </a:rPr>
              <a:t>Συγκρίνετε τα αποτελέσματα - παρατηρήστε τη διαφορά στο φόντο!</a:t>
            </a:r>
            <a:endParaRPr lang="en-US" sz="800" dirty="0"/>
          </a:p>
        </p:txBody>
      </p:sp>
      <p:sp>
        <p:nvSpPr>
          <p:cNvPr id="19" name="Text 16"/>
          <p:cNvSpPr/>
          <p:nvPr/>
        </p:nvSpPr>
        <p:spPr>
          <a:xfrm>
            <a:off x="3752612" y="4012763"/>
            <a:ext cx="3510201"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Αναμενόμενο αποτέλεσμα: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Με f/4 το φόντο θα είναι θολό, με f/16 θα είναι ευκρινές</a:t>
            </a:r>
            <a:endParaRPr lang="en-US" sz="800" dirty="0"/>
          </a:p>
        </p:txBody>
      </p:sp>
      <p:sp>
        <p:nvSpPr>
          <p:cNvPr id="20" name="Text 17"/>
          <p:cNvSpPr/>
          <p:nvPr/>
        </p:nvSpPr>
        <p:spPr>
          <a:xfrm>
            <a:off x="7367468" y="1671042"/>
            <a:ext cx="104656" cy="130850"/>
          </a:xfrm>
          <a:prstGeom prst="rect">
            <a:avLst/>
          </a:prstGeom>
          <a:noFill/>
          <a:ln/>
        </p:spPr>
        <p:txBody>
          <a:bodyPr wrap="none" lIns="0" tIns="0" rIns="0" bIns="0" rtlCol="0" anchor="t"/>
          <a:lstStyle/>
          <a:p>
            <a:pPr algn="l" indent="0" marL="0">
              <a:lnSpc>
                <a:spcPts val="1300"/>
              </a:lnSpc>
              <a:buNone/>
            </a:pPr>
            <a:r>
              <a:rPr lang="en-US" sz="800" dirty="0">
                <a:solidFill>
                  <a:srgbClr val="2B3541"/>
                </a:solidFill>
                <a:latin typeface="Funnel Display Light" pitchFamily="34" charset="0"/>
                <a:ea typeface="Funnel Display Light" pitchFamily="34" charset="-122"/>
                <a:cs typeface="Funnel Display Light" pitchFamily="34" charset="-120"/>
              </a:rPr>
              <a:t>02</a:t>
            </a:r>
            <a:endParaRPr lang="en-US" sz="800" dirty="0"/>
          </a:p>
        </p:txBody>
      </p:sp>
      <p:sp>
        <p:nvSpPr>
          <p:cNvPr id="21" name="Shape 18"/>
          <p:cNvSpPr/>
          <p:nvPr/>
        </p:nvSpPr>
        <p:spPr>
          <a:xfrm>
            <a:off x="7367468" y="1833563"/>
            <a:ext cx="3510201" cy="15240"/>
          </a:xfrm>
          <a:prstGeom prst="rect">
            <a:avLst/>
          </a:prstGeom>
          <a:solidFill>
            <a:srgbClr val="3371A5"/>
          </a:solidFill>
          <a:ln/>
        </p:spPr>
      </p:sp>
      <p:sp>
        <p:nvSpPr>
          <p:cNvPr id="22" name="Text 19"/>
          <p:cNvSpPr/>
          <p:nvPr/>
        </p:nvSpPr>
        <p:spPr>
          <a:xfrm>
            <a:off x="7367468" y="1916311"/>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Άσκηση Φακών</a:t>
            </a:r>
            <a:endParaRPr lang="en-US" sz="950" dirty="0"/>
          </a:p>
        </p:txBody>
      </p:sp>
      <p:sp>
        <p:nvSpPr>
          <p:cNvPr id="23" name="Text 20"/>
          <p:cNvSpPr/>
          <p:nvPr/>
        </p:nvSpPr>
        <p:spPr>
          <a:xfrm>
            <a:off x="7367468" y="2133005"/>
            <a:ext cx="3510201" cy="33528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Στόχος:</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Να κατανοήσετε πώς η εστιακή απόσταση επηρεάζει την προοπτική</a:t>
            </a:r>
            <a:endParaRPr lang="en-US" sz="800" dirty="0"/>
          </a:p>
        </p:txBody>
      </p:sp>
      <p:sp>
        <p:nvSpPr>
          <p:cNvPr id="24" name="Text 21"/>
          <p:cNvSpPr/>
          <p:nvPr/>
        </p:nvSpPr>
        <p:spPr>
          <a:xfrm>
            <a:off x="7367468" y="2531031"/>
            <a:ext cx="3510201"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Οδηγίες:</a:t>
            </a:r>
            <a:endParaRPr lang="en-US" sz="800" dirty="0"/>
          </a:p>
        </p:txBody>
      </p:sp>
      <p:sp>
        <p:nvSpPr>
          <p:cNvPr id="25" name="Text 22"/>
          <p:cNvSpPr/>
          <p:nvPr/>
        </p:nvSpPr>
        <p:spPr>
          <a:xfrm>
            <a:off x="7367468" y="2761417"/>
            <a:ext cx="3510201" cy="167640"/>
          </a:xfrm>
          <a:prstGeom prst="rect">
            <a:avLst/>
          </a:prstGeom>
          <a:noFill/>
          <a:ln/>
        </p:spPr>
        <p:txBody>
          <a:bodyPr wrap="none" lIns="0" tIns="0" rIns="0" bIns="0" rtlCol="0" anchor="t"/>
          <a:lstStyle/>
          <a:p>
            <a:pPr algn="l" marL="342900" indent="-342900">
              <a:lnSpc>
                <a:spcPts val="1300"/>
              </a:lnSpc>
              <a:buSzPct val="100000"/>
              <a:buFont typeface="+mj-lt"/>
              <a:buAutoNum type="arabicPeriod" startAt="1"/>
            </a:pPr>
            <a:r>
              <a:rPr lang="en-US" sz="800" dirty="0">
                <a:solidFill>
                  <a:srgbClr val="2B3541"/>
                </a:solidFill>
                <a:latin typeface="Funnel Sans" pitchFamily="34" charset="0"/>
                <a:ea typeface="Funnel Sans" pitchFamily="34" charset="-122"/>
                <a:cs typeface="Funnel Sans" pitchFamily="34" charset="-120"/>
              </a:rPr>
              <a:t>Επιλέξτε ένα θέμα (π.χ. κτίριο, δέντρο, πρόσωπο)</a:t>
            </a:r>
            <a:endParaRPr lang="en-US" sz="800" dirty="0"/>
          </a:p>
        </p:txBody>
      </p:sp>
      <p:sp>
        <p:nvSpPr>
          <p:cNvPr id="26" name="Text 23"/>
          <p:cNvSpPr/>
          <p:nvPr/>
        </p:nvSpPr>
        <p:spPr>
          <a:xfrm>
            <a:off x="7367468" y="2965609"/>
            <a:ext cx="3510201" cy="335280"/>
          </a:xfrm>
          <a:prstGeom prst="rect">
            <a:avLst/>
          </a:prstGeom>
          <a:noFill/>
          <a:ln/>
        </p:spPr>
        <p:txBody>
          <a:bodyPr wrap="square" lIns="0" tIns="0" rIns="0" bIns="0" rtlCol="0" anchor="t"/>
          <a:lstStyle/>
          <a:p>
            <a:pPr algn="l" marL="342900" indent="-342900">
              <a:lnSpc>
                <a:spcPts val="1300"/>
              </a:lnSpc>
              <a:buSzPct val="100000"/>
              <a:buFont typeface="+mj-lt"/>
              <a:buAutoNum type="arabicPeriod" startAt="2"/>
            </a:pPr>
            <a:r>
              <a:rPr lang="en-US" sz="800" dirty="0">
                <a:solidFill>
                  <a:srgbClr val="2B3541"/>
                </a:solidFill>
                <a:latin typeface="Funnel Sans" pitchFamily="34" charset="0"/>
                <a:ea typeface="Funnel Sans" pitchFamily="34" charset="-122"/>
                <a:cs typeface="Funnel Sans" pitchFamily="34" charset="-120"/>
              </a:rPr>
              <a:t>Με έναν ευρυγώνιο φακό (24mm ή παρόμοιο), καδράρετε το θέμα από κοντά</a:t>
            </a:r>
            <a:endParaRPr lang="en-US" sz="800" dirty="0"/>
          </a:p>
        </p:txBody>
      </p:sp>
      <p:sp>
        <p:nvSpPr>
          <p:cNvPr id="27" name="Text 24"/>
          <p:cNvSpPr/>
          <p:nvPr/>
        </p:nvSpPr>
        <p:spPr>
          <a:xfrm>
            <a:off x="7367468" y="3337441"/>
            <a:ext cx="3510201" cy="335280"/>
          </a:xfrm>
          <a:prstGeom prst="rect">
            <a:avLst/>
          </a:prstGeom>
          <a:noFill/>
          <a:ln/>
        </p:spPr>
        <p:txBody>
          <a:bodyPr wrap="square" lIns="0" tIns="0" rIns="0" bIns="0" rtlCol="0" anchor="t"/>
          <a:lstStyle/>
          <a:p>
            <a:pPr algn="l" marL="342900" indent="-342900">
              <a:lnSpc>
                <a:spcPts val="1300"/>
              </a:lnSpc>
              <a:buSzPct val="100000"/>
              <a:buFont typeface="+mj-lt"/>
              <a:buAutoNum type="arabicPeriod" startAt="3"/>
            </a:pPr>
            <a:r>
              <a:rPr lang="en-US" sz="800" dirty="0">
                <a:solidFill>
                  <a:srgbClr val="2B3541"/>
                </a:solidFill>
                <a:latin typeface="Funnel Sans" pitchFamily="34" charset="0"/>
                <a:ea typeface="Funnel Sans" pitchFamily="34" charset="-122"/>
                <a:cs typeface="Funnel Sans" pitchFamily="34" charset="-120"/>
              </a:rPr>
              <a:t>Με έναν τηλεφακό (85mm ή μεγαλύτερο), απομακρυνθείτε και καδράρετε το ίδιο θέμα στο ίδιο μέγεθος</a:t>
            </a:r>
            <a:endParaRPr lang="en-US" sz="800" dirty="0"/>
          </a:p>
        </p:txBody>
      </p:sp>
      <p:sp>
        <p:nvSpPr>
          <p:cNvPr id="28" name="Text 25"/>
          <p:cNvSpPr/>
          <p:nvPr/>
        </p:nvSpPr>
        <p:spPr>
          <a:xfrm>
            <a:off x="7367468" y="3709273"/>
            <a:ext cx="3510201" cy="167640"/>
          </a:xfrm>
          <a:prstGeom prst="rect">
            <a:avLst/>
          </a:prstGeom>
          <a:noFill/>
          <a:ln/>
        </p:spPr>
        <p:txBody>
          <a:bodyPr wrap="none" lIns="0" tIns="0" rIns="0" bIns="0" rtlCol="0" anchor="t"/>
          <a:lstStyle/>
          <a:p>
            <a:pPr algn="l" marL="342900" indent="-342900">
              <a:lnSpc>
                <a:spcPts val="1300"/>
              </a:lnSpc>
              <a:buSzPct val="100000"/>
              <a:buFont typeface="+mj-lt"/>
              <a:buAutoNum type="arabicPeriod" startAt="4"/>
            </a:pPr>
            <a:r>
              <a:rPr lang="en-US" sz="800" dirty="0">
                <a:solidFill>
                  <a:srgbClr val="2B3541"/>
                </a:solidFill>
                <a:latin typeface="Funnel Sans" pitchFamily="34" charset="0"/>
                <a:ea typeface="Funnel Sans" pitchFamily="34" charset="-122"/>
                <a:cs typeface="Funnel Sans" pitchFamily="34" charset="-120"/>
              </a:rPr>
              <a:t>Συγκρίνετε τις δύο φωτογραφίες</a:t>
            </a:r>
            <a:endParaRPr lang="en-US" sz="800" dirty="0"/>
          </a:p>
        </p:txBody>
      </p:sp>
      <p:sp>
        <p:nvSpPr>
          <p:cNvPr id="29" name="Text 26"/>
          <p:cNvSpPr/>
          <p:nvPr/>
        </p:nvSpPr>
        <p:spPr>
          <a:xfrm>
            <a:off x="7367468" y="3939659"/>
            <a:ext cx="3510201" cy="50292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Αναμενόμενο αποτέλεσμα: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Ο ευρυγώνιος θα δείχνει περισσότερο περιβάλλον και θα "τραβάει" τα επίπεδα, ο τηλεφακός θα "συμπιέζει" το φόντο</a:t>
            </a:r>
            <a:endParaRPr lang="en-US" sz="800" dirty="0"/>
          </a:p>
        </p:txBody>
      </p:sp>
      <p:sp>
        <p:nvSpPr>
          <p:cNvPr id="30" name="Shape 27"/>
          <p:cNvSpPr/>
          <p:nvPr/>
        </p:nvSpPr>
        <p:spPr>
          <a:xfrm>
            <a:off x="3752612" y="4691051"/>
            <a:ext cx="7125057" cy="20598"/>
          </a:xfrm>
          <a:prstGeom prst="rect">
            <a:avLst/>
          </a:prstGeom>
          <a:solidFill>
            <a:srgbClr val="2B3541">
              <a:alpha val="50000"/>
            </a:srgbClr>
          </a:solidFill>
          <a:ln/>
        </p:spPr>
      </p:sp>
      <p:sp>
        <p:nvSpPr>
          <p:cNvPr id="31" name="Text 28"/>
          <p:cNvSpPr/>
          <p:nvPr/>
        </p:nvSpPr>
        <p:spPr>
          <a:xfrm>
            <a:off x="3752612" y="4868585"/>
            <a:ext cx="1557933"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Ερωτήσεις Εμπέδωσης</a:t>
            </a:r>
            <a:endParaRPr lang="en-US" sz="1150" dirty="0"/>
          </a:p>
        </p:txBody>
      </p:sp>
      <p:sp>
        <p:nvSpPr>
          <p:cNvPr id="32" name="Text 29"/>
          <p:cNvSpPr/>
          <p:nvPr/>
        </p:nvSpPr>
        <p:spPr>
          <a:xfrm>
            <a:off x="3752612" y="5210413"/>
            <a:ext cx="7125057" cy="167640"/>
          </a:xfrm>
          <a:prstGeom prst="rect">
            <a:avLst/>
          </a:prstGeom>
          <a:noFill/>
          <a:ln/>
        </p:spPr>
        <p:txBody>
          <a:bodyPr wrap="non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Απαντήστε τις παρακάτω ερωτήσεις για να ελέγξετε την κατανόησή σας. Οι απαντήσεις μπορούν να βρεθούν στις προηγούμενες ενότητες.</a:t>
            </a:r>
            <a:endParaRPr lang="en-US" sz="800" dirty="0"/>
          </a:p>
        </p:txBody>
      </p:sp>
      <p:sp>
        <p:nvSpPr>
          <p:cNvPr id="33" name="Shape 30"/>
          <p:cNvSpPr/>
          <p:nvPr/>
        </p:nvSpPr>
        <p:spPr>
          <a:xfrm>
            <a:off x="3752612" y="5495806"/>
            <a:ext cx="2305169" cy="2363272"/>
          </a:xfrm>
          <a:prstGeom prst="roundRect">
            <a:avLst>
              <a:gd name="adj" fmla="val 1908"/>
            </a:avLst>
          </a:prstGeom>
          <a:solidFill>
            <a:srgbClr val="FAF5EB"/>
          </a:solidFill>
          <a:ln w="15240">
            <a:solidFill>
              <a:srgbClr val="D5CDBE"/>
            </a:solidFill>
            <a:prstDash val="solid"/>
          </a:ln>
        </p:spPr>
      </p:sp>
      <p:sp>
        <p:nvSpPr>
          <p:cNvPr id="34" name="Text 31"/>
          <p:cNvSpPr/>
          <p:nvPr/>
        </p:nvSpPr>
        <p:spPr>
          <a:xfrm>
            <a:off x="3872508" y="5615702"/>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Ερώτηση 1</a:t>
            </a:r>
            <a:endParaRPr lang="en-US" sz="950" dirty="0"/>
          </a:p>
        </p:txBody>
      </p:sp>
      <p:sp>
        <p:nvSpPr>
          <p:cNvPr id="35" name="Text 32"/>
          <p:cNvSpPr/>
          <p:nvPr/>
        </p:nvSpPr>
        <p:spPr>
          <a:xfrm>
            <a:off x="3872508" y="5832396"/>
            <a:ext cx="2065377" cy="50292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Ποια είναι η σχέση του διαφράγματος με το βάθος πεδίου; Πώς επηρεάζει η επιλογή f/2.8 έναντι f/16 την εικόνα σας;</a:t>
            </a:r>
            <a:endParaRPr lang="en-US" sz="800" dirty="0"/>
          </a:p>
        </p:txBody>
      </p:sp>
      <p:sp>
        <p:nvSpPr>
          <p:cNvPr id="36" name="Text 33"/>
          <p:cNvSpPr/>
          <p:nvPr/>
        </p:nvSpPr>
        <p:spPr>
          <a:xfrm>
            <a:off x="3872508" y="6398062"/>
            <a:ext cx="2065377" cy="134112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Απάντηση: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Το διάφραγμα ελέγχει άμεσα το βάθος πεδίου. Μεγάλο διάφραγμα (μικρό f-number όπως f/2.8) δημιουργεί μικρό βάθος πεδίου με θολό φόντο, ιδανικό για πορτρέτα. Μικρό διάφραγμα (μεγάλο f-number όπως f/16) δημιουργεί μεγάλο βάθος πεδίου με όλα τα επίπεδα καθαρά, ιδανικό για τοπία.</a:t>
            </a:r>
            <a:endParaRPr lang="en-US" sz="800" dirty="0"/>
          </a:p>
        </p:txBody>
      </p:sp>
      <p:sp>
        <p:nvSpPr>
          <p:cNvPr id="37" name="Shape 34"/>
          <p:cNvSpPr/>
          <p:nvPr/>
        </p:nvSpPr>
        <p:spPr>
          <a:xfrm>
            <a:off x="6162437" y="5495806"/>
            <a:ext cx="2305288" cy="2363272"/>
          </a:xfrm>
          <a:prstGeom prst="roundRect">
            <a:avLst>
              <a:gd name="adj" fmla="val 1908"/>
            </a:avLst>
          </a:prstGeom>
          <a:solidFill>
            <a:srgbClr val="FAF5EB"/>
          </a:solidFill>
          <a:ln w="15240">
            <a:solidFill>
              <a:srgbClr val="D5CDBE"/>
            </a:solidFill>
            <a:prstDash val="solid"/>
          </a:ln>
        </p:spPr>
      </p:sp>
      <p:sp>
        <p:nvSpPr>
          <p:cNvPr id="38" name="Text 35"/>
          <p:cNvSpPr/>
          <p:nvPr/>
        </p:nvSpPr>
        <p:spPr>
          <a:xfrm>
            <a:off x="6282333" y="5615702"/>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Ερώτηση 2</a:t>
            </a:r>
            <a:endParaRPr lang="en-US" sz="950" dirty="0"/>
          </a:p>
        </p:txBody>
      </p:sp>
      <p:sp>
        <p:nvSpPr>
          <p:cNvPr id="39" name="Text 36"/>
          <p:cNvSpPr/>
          <p:nvPr/>
        </p:nvSpPr>
        <p:spPr>
          <a:xfrm>
            <a:off x="6282333" y="5832396"/>
            <a:ext cx="2065496" cy="50292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Πότε επιλέγουμε τη χρήση ενός τηλεφακού; Αναφέρετε τρεις διαφορετικές περιπτώσεις χρήσης.</a:t>
            </a:r>
            <a:endParaRPr lang="en-US" sz="800" dirty="0"/>
          </a:p>
        </p:txBody>
      </p:sp>
      <p:sp>
        <p:nvSpPr>
          <p:cNvPr id="40" name="Text 37"/>
          <p:cNvSpPr/>
          <p:nvPr/>
        </p:nvSpPr>
        <p:spPr>
          <a:xfrm>
            <a:off x="6282333" y="6398062"/>
            <a:ext cx="2065496" cy="134112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Απάντηση: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Χρησιμοποιούμε τηλεφακό όταν: (1) Θέλουμε να φωτογραφίσουμε κάτι που είναι μακριά (π.χ. άγρια ζώα, αθλητικά events), (2) Θέλουμε να συμπιέσουμε τα επίπεδα για δραματικό αποτέλεσμα, (3) Θέλουμε να τραβήξουμε πορτρέτο με κολακευτική προοπτική και όμορφο bokeh (π.χ. 85mm, 135mm).</a:t>
            </a:r>
            <a:endParaRPr lang="en-US" sz="800" dirty="0"/>
          </a:p>
        </p:txBody>
      </p:sp>
      <p:sp>
        <p:nvSpPr>
          <p:cNvPr id="41" name="Shape 38"/>
          <p:cNvSpPr/>
          <p:nvPr/>
        </p:nvSpPr>
        <p:spPr>
          <a:xfrm>
            <a:off x="8572381" y="5495806"/>
            <a:ext cx="2305169" cy="2363272"/>
          </a:xfrm>
          <a:prstGeom prst="roundRect">
            <a:avLst>
              <a:gd name="adj" fmla="val 1908"/>
            </a:avLst>
          </a:prstGeom>
          <a:solidFill>
            <a:srgbClr val="FAF5EB"/>
          </a:solidFill>
          <a:ln w="15240">
            <a:solidFill>
              <a:srgbClr val="D5CDBE"/>
            </a:solidFill>
            <a:prstDash val="solid"/>
          </a:ln>
        </p:spPr>
      </p:sp>
      <p:sp>
        <p:nvSpPr>
          <p:cNvPr id="42" name="Text 39"/>
          <p:cNvSpPr/>
          <p:nvPr/>
        </p:nvSpPr>
        <p:spPr>
          <a:xfrm>
            <a:off x="8692277" y="5615702"/>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Ερώτηση 3</a:t>
            </a:r>
            <a:endParaRPr lang="en-US" sz="950" dirty="0"/>
          </a:p>
        </p:txBody>
      </p:sp>
      <p:sp>
        <p:nvSpPr>
          <p:cNvPr id="43" name="Text 40"/>
          <p:cNvSpPr/>
          <p:nvPr/>
        </p:nvSpPr>
        <p:spPr>
          <a:xfrm>
            <a:off x="8692277" y="5832396"/>
            <a:ext cx="2065377"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Τι μας δείχνει η ένδειξη του φωτόμετρου στη μηχανή μας; Πώς την ερμηνεύουμε;</a:t>
            </a:r>
            <a:endParaRPr lang="en-US" sz="800" dirty="0"/>
          </a:p>
        </p:txBody>
      </p:sp>
      <p:sp>
        <p:nvSpPr>
          <p:cNvPr id="44" name="Text 41"/>
          <p:cNvSpPr/>
          <p:nvPr/>
        </p:nvSpPr>
        <p:spPr>
          <a:xfrm>
            <a:off x="8692277" y="6230422"/>
            <a:ext cx="2065377" cy="150876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Απάντηση: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Το φωτόμετρο μας δείχνει αν η εικόνα μας θα είναι σωστά εκτεθειμένη. Η ένδειξη στο 0 σημαίνει ισορροπημένη έκθεση, αρνητικοί αριθμοί (-) υποδηλώνουν υποέκθεση (σκούρα εικόνα), ενώ θετικοί (+) υποδηλώνουν υπερέκθεση (πολύ φωτεινή εικόνα). Το φωτόμετρο μας βοηθά να ρυθμίσουμε το Τρίγωνο Έκθεσης.</a:t>
            </a:r>
            <a:endParaRPr lang="en-US" sz="800" dirty="0"/>
          </a:p>
        </p:txBody>
      </p:sp>
      <p:sp>
        <p:nvSpPr>
          <p:cNvPr id="45" name="Shape 42"/>
          <p:cNvSpPr/>
          <p:nvPr/>
        </p:nvSpPr>
        <p:spPr>
          <a:xfrm>
            <a:off x="3752612" y="7963733"/>
            <a:ext cx="3510082" cy="1692712"/>
          </a:xfrm>
          <a:prstGeom prst="roundRect">
            <a:avLst>
              <a:gd name="adj" fmla="val 2599"/>
            </a:avLst>
          </a:prstGeom>
          <a:solidFill>
            <a:srgbClr val="FAF5EB"/>
          </a:solidFill>
          <a:ln w="15240">
            <a:solidFill>
              <a:srgbClr val="D5CDBE"/>
            </a:solidFill>
            <a:prstDash val="solid"/>
          </a:ln>
        </p:spPr>
      </p:sp>
      <p:sp>
        <p:nvSpPr>
          <p:cNvPr id="46" name="Text 43"/>
          <p:cNvSpPr/>
          <p:nvPr/>
        </p:nvSpPr>
        <p:spPr>
          <a:xfrm>
            <a:off x="3872508" y="8083629"/>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Ερώτηση 4</a:t>
            </a:r>
            <a:endParaRPr lang="en-US" sz="950" dirty="0"/>
          </a:p>
        </p:txBody>
      </p:sp>
      <p:sp>
        <p:nvSpPr>
          <p:cNvPr id="47" name="Text 44"/>
          <p:cNvSpPr/>
          <p:nvPr/>
        </p:nvSpPr>
        <p:spPr>
          <a:xfrm>
            <a:off x="3872508" y="8300323"/>
            <a:ext cx="3270290"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Εξηγήστε το "Τρίγωνο Έκθεσης". Ποιες είναι οι τρεις παράμετροι και τι επηρεάζει η καθεμία;</a:t>
            </a:r>
            <a:endParaRPr lang="en-US" sz="800" dirty="0"/>
          </a:p>
        </p:txBody>
      </p:sp>
      <p:sp>
        <p:nvSpPr>
          <p:cNvPr id="48" name="Text 45"/>
          <p:cNvSpPr/>
          <p:nvPr/>
        </p:nvSpPr>
        <p:spPr>
          <a:xfrm>
            <a:off x="3872508" y="8698349"/>
            <a:ext cx="3270290" cy="83820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Απάντηση: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Το Τρίγωνο Έκθεσης αποτελείται από: (1) Διάφραγμα - επηρεάζει το βάθος πεδίου, (2) Ταχύτητα κλείστρου - επηρεάζει την απόδοση της κίνησης, (3) ISO - επηρεάζει τον θόρυβο της εικόνας. Αυτές οι τρεις παράμετροι συνεργάζονται για να καθορίσουν την έκθεση.</a:t>
            </a:r>
            <a:endParaRPr lang="en-US" sz="800" dirty="0"/>
          </a:p>
        </p:txBody>
      </p:sp>
      <p:sp>
        <p:nvSpPr>
          <p:cNvPr id="49" name="Shape 46"/>
          <p:cNvSpPr/>
          <p:nvPr/>
        </p:nvSpPr>
        <p:spPr>
          <a:xfrm>
            <a:off x="7367349" y="7963733"/>
            <a:ext cx="3510201" cy="1692712"/>
          </a:xfrm>
          <a:prstGeom prst="roundRect">
            <a:avLst>
              <a:gd name="adj" fmla="val 2599"/>
            </a:avLst>
          </a:prstGeom>
          <a:solidFill>
            <a:srgbClr val="FAF5EB"/>
          </a:solidFill>
          <a:ln w="15240">
            <a:solidFill>
              <a:srgbClr val="D5CDBE"/>
            </a:solidFill>
            <a:prstDash val="solid"/>
          </a:ln>
        </p:spPr>
      </p:sp>
      <p:sp>
        <p:nvSpPr>
          <p:cNvPr id="50" name="Text 47"/>
          <p:cNvSpPr/>
          <p:nvPr/>
        </p:nvSpPr>
        <p:spPr>
          <a:xfrm>
            <a:off x="7487245" y="8083629"/>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Ερώτηση 5</a:t>
            </a:r>
            <a:endParaRPr lang="en-US" sz="950" dirty="0"/>
          </a:p>
        </p:txBody>
      </p:sp>
      <p:sp>
        <p:nvSpPr>
          <p:cNvPr id="51" name="Text 48"/>
          <p:cNvSpPr/>
          <p:nvPr/>
        </p:nvSpPr>
        <p:spPr>
          <a:xfrm>
            <a:off x="7487245" y="8300323"/>
            <a:ext cx="3270409"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Ποια είναι η διαφορά μεταξύ ενός zoom φακού και ενός prime φακού; Ποιος είναι καλύτερος;</a:t>
            </a:r>
            <a:endParaRPr lang="en-US" sz="800" dirty="0"/>
          </a:p>
        </p:txBody>
      </p:sp>
      <p:sp>
        <p:nvSpPr>
          <p:cNvPr id="52" name="Text 49"/>
          <p:cNvSpPr/>
          <p:nvPr/>
        </p:nvSpPr>
        <p:spPr>
          <a:xfrm>
            <a:off x="7487245" y="8698349"/>
            <a:ext cx="3270409" cy="838200"/>
          </a:xfrm>
          <a:prstGeom prst="rect">
            <a:avLst/>
          </a:prstGeom>
          <a:noFill/>
          <a:ln/>
        </p:spPr>
        <p:txBody>
          <a:bodyPr wrap="squar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Απάντηση:</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Zoom φακοί έχουν μεταβλητή εστιακή και προσφέρουν ευελιξία. Prime φακοί έχουν σταθερή εστιακή, συνήθως μεγαλύτερο μέγιστο διάφραγμα και καλύτερη οπτική ποιότητα. Δεν υπάρχει "καλύτερος" - εξαρτάται από τις ανάγκες σας. Για αρχάριους, ένας 50mm f/1.8 prime είναι εξαιρετική αρχή.</a:t>
            </a:r>
            <a:endParaRPr lang="en-US" sz="800" dirty="0"/>
          </a:p>
        </p:txBody>
      </p:sp>
      <p:sp>
        <p:nvSpPr>
          <p:cNvPr id="53" name="Shape 50"/>
          <p:cNvSpPr/>
          <p:nvPr/>
        </p:nvSpPr>
        <p:spPr>
          <a:xfrm>
            <a:off x="3752612" y="9774198"/>
            <a:ext cx="7125057" cy="612458"/>
          </a:xfrm>
          <a:prstGeom prst="roundRect">
            <a:avLst>
              <a:gd name="adj" fmla="val 7182"/>
            </a:avLst>
          </a:prstGeom>
          <a:solidFill>
            <a:srgbClr val="C5DBED"/>
          </a:solidFill>
          <a:ln/>
        </p:spPr>
      </p:sp>
      <p:pic>
        <p:nvPicPr>
          <p:cNvPr id="54" name="Image 1" descr="preencoded.png">    </p:cNvPr>
          <p:cNvPicPr>
            <a:picLocks noChangeAspect="1"/>
          </p:cNvPicPr>
          <p:nvPr/>
        </p:nvPicPr>
        <p:blipFill>
          <a:blip r:embed="rId3"/>
          <a:stretch>
            <a:fillRect/>
          </a:stretch>
        </p:blipFill>
        <p:spPr>
          <a:xfrm>
            <a:off x="3857268" y="9935170"/>
            <a:ext cx="130850" cy="104656"/>
          </a:xfrm>
          <a:prstGeom prst="rect">
            <a:avLst/>
          </a:prstGeom>
        </p:spPr>
      </p:pic>
      <p:sp>
        <p:nvSpPr>
          <p:cNvPr id="55" name="Text 51"/>
          <p:cNvSpPr/>
          <p:nvPr/>
        </p:nvSpPr>
        <p:spPr>
          <a:xfrm>
            <a:off x="4092773" y="9904928"/>
            <a:ext cx="6680240" cy="335280"/>
          </a:xfrm>
          <a:prstGeom prst="rect">
            <a:avLst/>
          </a:prstGeom>
          <a:noFill/>
          <a:ln/>
        </p:spPr>
        <p:txBody>
          <a:bodyPr wrap="square" lIns="0" tIns="0" rIns="0" bIns="0" rtlCol="0" anchor="t"/>
          <a:lstStyle/>
          <a:p>
            <a:pPr algn="l" indent="0" marL="0">
              <a:lnSpc>
                <a:spcPts val="1300"/>
              </a:lnSpc>
              <a:buNone/>
            </a:pPr>
            <a:r>
              <a:rPr lang="en-US" sz="800" b="1" dirty="0">
                <a:solidFill>
                  <a:srgbClr val="000000"/>
                </a:solidFill>
                <a:latin typeface="Funnel Sans" pitchFamily="34" charset="0"/>
                <a:ea typeface="Funnel Sans" pitchFamily="34" charset="-122"/>
                <a:cs typeface="Funnel Sans" pitchFamily="34" charset="-120"/>
              </a:rPr>
              <a:t>Πρόκληση:</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Προσπαθήστε να περάσετε μία μέρα φωτογραφίζοντας ΜΟΝΟ με έναν prime φακό (π.χ. 50mm). Αυτό θα σας αναγκάσει να κινηθείτε και να "σκεφτείτε" το καδράρισμα, βελτιώνοντας την φωτογραφική σας ματιά!</a:t>
            </a:r>
            <a:endParaRPr lang="en-US" sz="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3752612" y="287893"/>
            <a:ext cx="948095" cy="196691"/>
          </a:xfrm>
          <a:prstGeom prst="roundRect">
            <a:avLst>
              <a:gd name="adj" fmla="val 17891"/>
            </a:avLst>
          </a:prstGeom>
          <a:solidFill>
            <a:srgbClr val="D8E7F3"/>
          </a:solidFill>
          <a:ln/>
        </p:spPr>
      </p:sp>
      <p:pic>
        <p:nvPicPr>
          <p:cNvPr id="3" name="Image 0" descr="preencoded.png">    </p:cNvPr>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815358" y="344329"/>
            <a:ext cx="83701" cy="83701"/>
          </a:xfrm>
          <a:prstGeom prst="rect">
            <a:avLst/>
          </a:prstGeom>
        </p:spPr>
      </p:pic>
      <p:sp>
        <p:nvSpPr>
          <p:cNvPr id="4" name="Text 1"/>
          <p:cNvSpPr/>
          <p:nvPr/>
        </p:nvSpPr>
        <p:spPr>
          <a:xfrm>
            <a:off x="3940850" y="319207"/>
            <a:ext cx="697111" cy="134064"/>
          </a:xfrm>
          <a:prstGeom prst="rect">
            <a:avLst/>
          </a:prstGeom>
          <a:noFill/>
          <a:ln/>
        </p:spPr>
        <p:txBody>
          <a:bodyPr wrap="none" lIns="0" tIns="0" rIns="0" bIns="0" rtlCol="0" anchor="t"/>
          <a:lstStyle/>
          <a:p>
            <a:pPr algn="l" indent="0" marL="0">
              <a:lnSpc>
                <a:spcPts val="1050"/>
              </a:lnSpc>
              <a:buNone/>
            </a:pPr>
            <a:r>
              <a:rPr lang="en-US" sz="650" dirty="0">
                <a:solidFill>
                  <a:srgbClr val="2B3541"/>
                </a:solidFill>
                <a:latin typeface="Funnel Sans" pitchFamily="34" charset="0"/>
                <a:ea typeface="Funnel Sans" pitchFamily="34" charset="-122"/>
                <a:cs typeface="Funnel Sans" pitchFamily="34" charset="-120"/>
              </a:rPr>
              <a:t>ΠΌΡΟΙ ΜΆΘΗΣΗΣ</a:t>
            </a:r>
            <a:endParaRPr lang="en-US" sz="650" dirty="0"/>
          </a:p>
        </p:txBody>
      </p:sp>
      <p:sp>
        <p:nvSpPr>
          <p:cNvPr id="5" name="Text 2"/>
          <p:cNvSpPr/>
          <p:nvPr/>
        </p:nvSpPr>
        <p:spPr>
          <a:xfrm>
            <a:off x="3752612" y="526375"/>
            <a:ext cx="2728079" cy="308015"/>
          </a:xfrm>
          <a:prstGeom prst="rect">
            <a:avLst/>
          </a:prstGeom>
          <a:noFill/>
          <a:ln/>
        </p:spPr>
        <p:txBody>
          <a:bodyPr wrap="none" lIns="0" tIns="0" rIns="0" bIns="0" rtlCol="0" anchor="t"/>
          <a:lstStyle/>
          <a:p>
            <a:pPr algn="l" indent="0" marL="0">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Οπτικοακουστικό Υλικό</a:t>
            </a:r>
            <a:endParaRPr lang="en-US" sz="1900" dirty="0"/>
          </a:p>
        </p:txBody>
      </p:sp>
      <p:sp>
        <p:nvSpPr>
          <p:cNvPr id="6" name="Text 3"/>
          <p:cNvSpPr/>
          <p:nvPr/>
        </p:nvSpPr>
        <p:spPr>
          <a:xfrm>
            <a:off x="3752612" y="991433"/>
            <a:ext cx="7125057"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Η φωτογραφία είναι τόσο οπτική όσο και τεχνική τέχνη. Τα παρακάτω βίντεο θα σας βοηθήσουν να οπτικοποιήσετε τις έννοιες που συζητήσαμε σήμερα. Παρακολουθήστε τα προσεκτικά και μη διστάσετε να τα ξαναδείτε!</a:t>
            </a:r>
            <a:endParaRPr lang="en-US" sz="800" dirty="0"/>
          </a:p>
        </p:txBody>
      </p:sp>
      <p:pic>
        <p:nvPicPr>
          <p:cNvPr id="7" name="Image 1" descr="preencoded.png">    </p:cNvPr>
          <p:cNvPicPr>
            <a:picLocks noChangeAspect="1"/>
          </p:cNvPicPr>
          <p:nvPr/>
        </p:nvPicPr>
        <p:blipFill>
          <a:blip r:embed="rId3"/>
          <a:stretch>
            <a:fillRect/>
          </a:stretch>
        </p:blipFill>
        <p:spPr>
          <a:xfrm>
            <a:off x="3752612" y="1444466"/>
            <a:ext cx="2287786" cy="1413867"/>
          </a:xfrm>
          <a:prstGeom prst="rect">
            <a:avLst/>
          </a:prstGeom>
        </p:spPr>
      </p:pic>
      <p:sp>
        <p:nvSpPr>
          <p:cNvPr id="8" name="Text 4"/>
          <p:cNvSpPr/>
          <p:nvPr/>
        </p:nvSpPr>
        <p:spPr>
          <a:xfrm>
            <a:off x="3752612" y="2962989"/>
            <a:ext cx="2287786" cy="307896"/>
          </a:xfrm>
          <a:prstGeom prst="rect">
            <a:avLst/>
          </a:prstGeom>
          <a:noFill/>
          <a:ln/>
        </p:spPr>
        <p:txBody>
          <a:bodyPr wrap="squar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Understanding Aperture &amp; Depth of Field</a:t>
            </a:r>
            <a:endParaRPr lang="en-US" sz="950" dirty="0"/>
          </a:p>
        </p:txBody>
      </p:sp>
      <p:sp>
        <p:nvSpPr>
          <p:cNvPr id="9" name="Text 5"/>
          <p:cNvSpPr/>
          <p:nvPr/>
        </p:nvSpPr>
        <p:spPr>
          <a:xfrm>
            <a:off x="3752612" y="3333631"/>
            <a:ext cx="2287786" cy="83820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Ένα εξαιρετικό εισαγωγικό βίντεο που εξηγεί με απλό τρόπο πώς λειτουργεί το διάφραγμα και πώς επηρεάζει το βάθος πεδίου. Περιλαμβάνει πρακτικά παραδείγματα και οπτικές επιδείξεις.</a:t>
            </a:r>
            <a:endParaRPr lang="en-US" sz="800" dirty="0"/>
          </a:p>
        </p:txBody>
      </p:sp>
      <p:sp>
        <p:nvSpPr>
          <p:cNvPr id="10" name="Text 6"/>
          <p:cNvSpPr/>
          <p:nvPr/>
        </p:nvSpPr>
        <p:spPr>
          <a:xfrm>
            <a:off x="3752612" y="4234577"/>
            <a:ext cx="2287786"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Διάρκεια: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~10 λεπτά</a:t>
            </a:r>
            <a:endParaRPr lang="en-US" sz="800" dirty="0"/>
          </a:p>
        </p:txBody>
      </p:sp>
      <p:pic>
        <p:nvPicPr>
          <p:cNvPr id="11" name="Image 2" descr="preencoded.png">
            <a:hlinkClick r:id="rId5" tooltip=""/>
          </p:cNvPr>
          <p:cNvPicPr>
            <a:picLocks noChangeAspect="1"/>
          </p:cNvPicPr>
          <p:nvPr/>
        </p:nvPicPr>
        <p:blipFill>
          <a:blip r:embed="rId4"/>
          <a:stretch>
            <a:fillRect/>
          </a:stretch>
        </p:blipFill>
        <p:spPr>
          <a:xfrm>
            <a:off x="3752612" y="4519970"/>
            <a:ext cx="1031319" cy="287893"/>
          </a:xfrm>
          <a:prstGeom prst="rect">
            <a:avLst/>
          </a:prstGeom>
        </p:spPr>
      </p:pic>
      <p:pic>
        <p:nvPicPr>
          <p:cNvPr id="12" name="Image 3" descr="preencoded.png">    </p:cNvPr>
          <p:cNvPicPr>
            <a:picLocks noChangeAspect="1"/>
          </p:cNvPicPr>
          <p:nvPr/>
        </p:nvPicPr>
        <p:blipFill>
          <a:blip r:embed="rId6"/>
          <a:stretch>
            <a:fillRect/>
          </a:stretch>
        </p:blipFill>
        <p:spPr>
          <a:xfrm>
            <a:off x="6171248" y="1444466"/>
            <a:ext cx="2287786" cy="1413867"/>
          </a:xfrm>
          <a:prstGeom prst="rect">
            <a:avLst/>
          </a:prstGeom>
        </p:spPr>
      </p:pic>
      <p:sp>
        <p:nvSpPr>
          <p:cNvPr id="13" name="Text 7"/>
          <p:cNvSpPr/>
          <p:nvPr/>
        </p:nvSpPr>
        <p:spPr>
          <a:xfrm>
            <a:off x="6171248" y="2962989"/>
            <a:ext cx="1491377"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Camera Lenses Explained</a:t>
            </a:r>
            <a:endParaRPr lang="en-US" sz="950" dirty="0"/>
          </a:p>
        </p:txBody>
      </p:sp>
      <p:sp>
        <p:nvSpPr>
          <p:cNvPr id="14" name="Text 8"/>
          <p:cNvSpPr/>
          <p:nvPr/>
        </p:nvSpPr>
        <p:spPr>
          <a:xfrm>
            <a:off x="6171248" y="3179683"/>
            <a:ext cx="2287786" cy="100584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Μια ολοκληρωμένη επισκόπηση των διαφόρων τύπων φακών, των χαρακτηριστικών τους και των ιδανικών χρήσεών τους. Θα δείτε συγκριτικά παραδείγματα από διαφορετικές εστιακές αποστάσεις.</a:t>
            </a:r>
            <a:endParaRPr lang="en-US" sz="800" dirty="0"/>
          </a:p>
        </p:txBody>
      </p:sp>
      <p:sp>
        <p:nvSpPr>
          <p:cNvPr id="15" name="Text 9"/>
          <p:cNvSpPr/>
          <p:nvPr/>
        </p:nvSpPr>
        <p:spPr>
          <a:xfrm>
            <a:off x="6171248" y="4248269"/>
            <a:ext cx="2287786"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Διάρκεια: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~15 λεπτά</a:t>
            </a:r>
            <a:endParaRPr lang="en-US" sz="800" dirty="0"/>
          </a:p>
        </p:txBody>
      </p:sp>
      <p:pic>
        <p:nvPicPr>
          <p:cNvPr id="16" name="Image 4" descr="preencoded.png">
            <a:hlinkClick r:id="rId8" tooltip=""/>
          </p:cNvPr>
          <p:cNvPicPr>
            <a:picLocks noChangeAspect="1"/>
          </p:cNvPicPr>
          <p:nvPr/>
        </p:nvPicPr>
        <p:blipFill>
          <a:blip r:embed="rId7"/>
          <a:stretch>
            <a:fillRect/>
          </a:stretch>
        </p:blipFill>
        <p:spPr>
          <a:xfrm>
            <a:off x="6171248" y="4533662"/>
            <a:ext cx="1031319" cy="287893"/>
          </a:xfrm>
          <a:prstGeom prst="rect">
            <a:avLst/>
          </a:prstGeom>
        </p:spPr>
      </p:pic>
      <p:pic>
        <p:nvPicPr>
          <p:cNvPr id="17" name="Image 5" descr="preencoded.png">    </p:cNvPr>
          <p:cNvPicPr>
            <a:picLocks noChangeAspect="1"/>
          </p:cNvPicPr>
          <p:nvPr/>
        </p:nvPicPr>
        <p:blipFill>
          <a:blip r:embed="rId9"/>
          <a:stretch>
            <a:fillRect/>
          </a:stretch>
        </p:blipFill>
        <p:spPr>
          <a:xfrm>
            <a:off x="8589883" y="1444466"/>
            <a:ext cx="2287786" cy="1413867"/>
          </a:xfrm>
          <a:prstGeom prst="rect">
            <a:avLst/>
          </a:prstGeom>
        </p:spPr>
      </p:pic>
      <p:sp>
        <p:nvSpPr>
          <p:cNvPr id="18" name="Text 10"/>
          <p:cNvSpPr/>
          <p:nvPr/>
        </p:nvSpPr>
        <p:spPr>
          <a:xfrm>
            <a:off x="8589883" y="2962989"/>
            <a:ext cx="1759506"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The Exposure Triangle Tutorial</a:t>
            </a:r>
            <a:endParaRPr lang="en-US" sz="950" dirty="0"/>
          </a:p>
        </p:txBody>
      </p:sp>
      <p:sp>
        <p:nvSpPr>
          <p:cNvPr id="19" name="Text 11"/>
          <p:cNvSpPr/>
          <p:nvPr/>
        </p:nvSpPr>
        <p:spPr>
          <a:xfrm>
            <a:off x="8589883" y="3179683"/>
            <a:ext cx="2287786" cy="83820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Κατανοήστε σε βάθος τη σχέση μεταξύ διαφράγματος, ταχύτητας κλείστρου και ISO. Αυτό το βίντεο θα σας δείξει πώς να ισορροπείτε αυτές τις τρεις παραμέτρους για τέλεια έκθεση.</a:t>
            </a:r>
            <a:endParaRPr lang="en-US" sz="800" dirty="0"/>
          </a:p>
        </p:txBody>
      </p:sp>
      <p:sp>
        <p:nvSpPr>
          <p:cNvPr id="20" name="Text 12"/>
          <p:cNvSpPr/>
          <p:nvPr/>
        </p:nvSpPr>
        <p:spPr>
          <a:xfrm>
            <a:off x="8589883" y="4080629"/>
            <a:ext cx="2287786" cy="167640"/>
          </a:xfrm>
          <a:prstGeom prst="rect">
            <a:avLst/>
          </a:prstGeom>
          <a:noFill/>
          <a:ln/>
        </p:spPr>
        <p:txBody>
          <a:bodyPr wrap="none" lIns="0" tIns="0" rIns="0" bIns="0" rtlCol="0" anchor="t"/>
          <a:lstStyle/>
          <a:p>
            <a:pPr algn="l"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Διάρκεια:</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~12 λεπτά</a:t>
            </a:r>
            <a:endParaRPr lang="en-US" sz="800" dirty="0"/>
          </a:p>
        </p:txBody>
      </p:sp>
      <p:pic>
        <p:nvPicPr>
          <p:cNvPr id="21" name="Image 6" descr="preencoded.png">
            <a:hlinkClick r:id="rId11" tooltip=""/>
          </p:cNvPr>
          <p:cNvPicPr>
            <a:picLocks noChangeAspect="1"/>
          </p:cNvPicPr>
          <p:nvPr/>
        </p:nvPicPr>
        <p:blipFill>
          <a:blip r:embed="rId10"/>
          <a:stretch>
            <a:fillRect/>
          </a:stretch>
        </p:blipFill>
        <p:spPr>
          <a:xfrm>
            <a:off x="8589883" y="4366022"/>
            <a:ext cx="1031319" cy="287893"/>
          </a:xfrm>
          <a:prstGeom prst="rect">
            <a:avLst/>
          </a:prstGeom>
        </p:spPr>
      </p:pic>
      <p:sp>
        <p:nvSpPr>
          <p:cNvPr id="22" name="Shape 13"/>
          <p:cNvSpPr/>
          <p:nvPr/>
        </p:nvSpPr>
        <p:spPr>
          <a:xfrm>
            <a:off x="3752612" y="4991565"/>
            <a:ext cx="7125057" cy="20598"/>
          </a:xfrm>
          <a:prstGeom prst="rect">
            <a:avLst/>
          </a:prstGeom>
          <a:solidFill>
            <a:srgbClr val="2B3541">
              <a:alpha val="50000"/>
            </a:srgbClr>
          </a:solidFill>
          <a:ln/>
        </p:spPr>
      </p:sp>
      <p:sp>
        <p:nvSpPr>
          <p:cNvPr id="23" name="Text 14"/>
          <p:cNvSpPr/>
          <p:nvPr/>
        </p:nvSpPr>
        <p:spPr>
          <a:xfrm>
            <a:off x="3752612" y="5169098"/>
            <a:ext cx="1478518"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Πρόσθετοι Πόροι</a:t>
            </a:r>
            <a:endParaRPr lang="en-US" sz="1150" dirty="0"/>
          </a:p>
        </p:txBody>
      </p:sp>
      <p:sp>
        <p:nvSpPr>
          <p:cNvPr id="24" name="Text 15"/>
          <p:cNvSpPr/>
          <p:nvPr/>
        </p:nvSpPr>
        <p:spPr>
          <a:xfrm>
            <a:off x="3752612" y="5615583"/>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051D3A"/>
                </a:solidFill>
                <a:latin typeface="Funnel Display" pitchFamily="34" charset="0"/>
                <a:ea typeface="Funnel Display" pitchFamily="34" charset="-122"/>
                <a:cs typeface="Funnel Display" pitchFamily="34" charset="-120"/>
              </a:rPr>
              <a:t>Συνιστώμενα Άρθρα</a:t>
            </a:r>
            <a:endParaRPr lang="en-US" sz="950" dirty="0"/>
          </a:p>
        </p:txBody>
      </p:sp>
      <p:sp>
        <p:nvSpPr>
          <p:cNvPr id="25" name="Text 16"/>
          <p:cNvSpPr/>
          <p:nvPr/>
        </p:nvSpPr>
        <p:spPr>
          <a:xfrm>
            <a:off x="3752612" y="5874187"/>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"The Beginner's Guide to Aperture"</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 Digital Photography School</a:t>
            </a:r>
            <a:endParaRPr lang="en-US" sz="800" dirty="0"/>
          </a:p>
        </p:txBody>
      </p:sp>
      <p:sp>
        <p:nvSpPr>
          <p:cNvPr id="26" name="Text 17"/>
          <p:cNvSpPr/>
          <p:nvPr/>
        </p:nvSpPr>
        <p:spPr>
          <a:xfrm>
            <a:off x="3752612" y="6078379"/>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"Understanding Focal Length"</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 Cambridge in Colour</a:t>
            </a:r>
            <a:endParaRPr lang="en-US" sz="800" dirty="0"/>
          </a:p>
        </p:txBody>
      </p:sp>
      <p:sp>
        <p:nvSpPr>
          <p:cNvPr id="27" name="Text 18"/>
          <p:cNvSpPr/>
          <p:nvPr/>
        </p:nvSpPr>
        <p:spPr>
          <a:xfrm>
            <a:off x="3752612" y="6282571"/>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"Mastering Depth of Field"</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 Photography Life</a:t>
            </a:r>
            <a:endParaRPr lang="en-US" sz="800" dirty="0"/>
          </a:p>
        </p:txBody>
      </p:sp>
      <p:sp>
        <p:nvSpPr>
          <p:cNvPr id="28" name="Text 19"/>
          <p:cNvSpPr/>
          <p:nvPr/>
        </p:nvSpPr>
        <p:spPr>
          <a:xfrm>
            <a:off x="3752612" y="6486763"/>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"How to Use Your Camera's Light Meter"</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 Fstoppers</a:t>
            </a:r>
            <a:endParaRPr lang="en-US" sz="800" dirty="0"/>
          </a:p>
        </p:txBody>
      </p:sp>
      <p:sp>
        <p:nvSpPr>
          <p:cNvPr id="29" name="Text 20"/>
          <p:cNvSpPr/>
          <p:nvPr/>
        </p:nvSpPr>
        <p:spPr>
          <a:xfrm>
            <a:off x="3752612" y="6759059"/>
            <a:ext cx="1279208" cy="153948"/>
          </a:xfrm>
          <a:prstGeom prst="rect">
            <a:avLst/>
          </a:prstGeom>
          <a:noFill/>
          <a:ln/>
        </p:spPr>
        <p:txBody>
          <a:bodyPr wrap="none" lIns="0" tIns="0" rIns="0" bIns="0" rtlCol="0" anchor="t"/>
          <a:lstStyle/>
          <a:p>
            <a:pPr algn="l" indent="0" marL="0">
              <a:lnSpc>
                <a:spcPts val="1200"/>
              </a:lnSpc>
              <a:buNone/>
            </a:pPr>
            <a:r>
              <a:rPr lang="en-US" sz="950" dirty="0">
                <a:solidFill>
                  <a:srgbClr val="051D3A"/>
                </a:solidFill>
                <a:latin typeface="Funnel Display" pitchFamily="34" charset="0"/>
                <a:ea typeface="Funnel Display" pitchFamily="34" charset="-122"/>
                <a:cs typeface="Funnel Display" pitchFamily="34" charset="-120"/>
              </a:rPr>
              <a:t>Διαδραστικά Εργαλεία</a:t>
            </a:r>
            <a:endParaRPr lang="en-US" sz="950" dirty="0"/>
          </a:p>
        </p:txBody>
      </p:sp>
      <p:sp>
        <p:nvSpPr>
          <p:cNvPr id="30" name="Text 21"/>
          <p:cNvSpPr/>
          <p:nvPr/>
        </p:nvSpPr>
        <p:spPr>
          <a:xfrm>
            <a:off x="3752612" y="7017663"/>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DoF Simulator</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 Προσομοιωτής βάθους πεδίου online</a:t>
            </a:r>
            <a:endParaRPr lang="en-US" sz="800" dirty="0"/>
          </a:p>
        </p:txBody>
      </p:sp>
      <p:sp>
        <p:nvSpPr>
          <p:cNvPr id="31" name="Text 22"/>
          <p:cNvSpPr/>
          <p:nvPr/>
        </p:nvSpPr>
        <p:spPr>
          <a:xfrm>
            <a:off x="3752612" y="7221855"/>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Exposure Calculator</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 Υπολογιστής έκθεσης</a:t>
            </a:r>
            <a:endParaRPr lang="en-US" sz="800" dirty="0"/>
          </a:p>
        </p:txBody>
      </p:sp>
      <p:pic>
        <p:nvPicPr>
          <p:cNvPr id="32" name="Image 7" descr="preencoded.png">    </p:cNvPr>
          <p:cNvPicPr>
            <a:picLocks noChangeAspect="1"/>
          </p:cNvPicPr>
          <p:nvPr/>
        </p:nvPicPr>
        <p:blipFill>
          <a:blip r:embed="rId12"/>
          <a:stretch>
            <a:fillRect/>
          </a:stretch>
        </p:blipFill>
        <p:spPr>
          <a:xfrm>
            <a:off x="7450455" y="5628680"/>
            <a:ext cx="3434715" cy="3434715"/>
          </a:xfrm>
          <a:prstGeom prst="rect">
            <a:avLst/>
          </a:prstGeom>
        </p:spPr>
      </p:pic>
      <p:sp>
        <p:nvSpPr>
          <p:cNvPr id="33" name="Shape 23"/>
          <p:cNvSpPr/>
          <p:nvPr/>
        </p:nvSpPr>
        <p:spPr>
          <a:xfrm>
            <a:off x="3752612" y="9298900"/>
            <a:ext cx="7125057" cy="612458"/>
          </a:xfrm>
          <a:prstGeom prst="roundRect">
            <a:avLst>
              <a:gd name="adj" fmla="val 7182"/>
            </a:avLst>
          </a:prstGeom>
          <a:solidFill>
            <a:srgbClr val="C5DBED"/>
          </a:solidFill>
          <a:ln/>
        </p:spPr>
      </p:sp>
      <p:pic>
        <p:nvPicPr>
          <p:cNvPr id="34" name="Image 8" descr="preencoded.png">    </p:cNvPr>
          <p:cNvPicPr>
            <a:picLocks noChangeAspect="1"/>
          </p:cNvPicPr>
          <p:nvPr/>
        </p:nvPicPr>
        <p:blipFill>
          <a:blip r:embed="rId13"/>
          <a:stretch>
            <a:fillRect/>
          </a:stretch>
        </p:blipFill>
        <p:spPr>
          <a:xfrm>
            <a:off x="3857268" y="9459873"/>
            <a:ext cx="130850" cy="104656"/>
          </a:xfrm>
          <a:prstGeom prst="rect">
            <a:avLst/>
          </a:prstGeom>
        </p:spPr>
      </p:pic>
      <p:sp>
        <p:nvSpPr>
          <p:cNvPr id="35" name="Text 24"/>
          <p:cNvSpPr/>
          <p:nvPr/>
        </p:nvSpPr>
        <p:spPr>
          <a:xfrm>
            <a:off x="4092773" y="9429631"/>
            <a:ext cx="6680240" cy="335280"/>
          </a:xfrm>
          <a:prstGeom prst="rect">
            <a:avLst/>
          </a:prstGeom>
          <a:noFill/>
          <a:ln/>
        </p:spPr>
        <p:txBody>
          <a:bodyPr wrap="square" lIns="0" tIns="0" rIns="0" bIns="0" rtlCol="0" anchor="t"/>
          <a:lstStyle/>
          <a:p>
            <a:pPr algn="l" indent="0" marL="0">
              <a:lnSpc>
                <a:spcPts val="1300"/>
              </a:lnSpc>
              <a:buNone/>
            </a:pPr>
            <a:r>
              <a:rPr lang="en-US" sz="800" b="1" dirty="0">
                <a:solidFill>
                  <a:srgbClr val="000000"/>
                </a:solidFill>
                <a:latin typeface="Funnel Sans" pitchFamily="34" charset="0"/>
                <a:ea typeface="Funnel Sans" pitchFamily="34" charset="-122"/>
                <a:cs typeface="Funnel Sans" pitchFamily="34" charset="-120"/>
              </a:rPr>
              <a:t>Συμβουλή Μελέτης:</a:t>
            </a:r>
            <a:pPr algn="l"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 Κρατήστε σημειώσεις ενώ παρακολουθείτε τα βίντεο. Σημειώστε ερωτήματα που προκύπτουν και φέρτε τα στο επόμενο εργαστήριο για συζήτηση. Η ενεργή μάθηση είναι πιο αποτελεσματική από την παθητική παρακολούθηση!</a:t>
            </a:r>
            <a:endParaRPr lang="en-US" sz="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3752612" y="287893"/>
            <a:ext cx="4091940" cy="308015"/>
          </a:xfrm>
          <a:prstGeom prst="rect">
            <a:avLst/>
          </a:prstGeom>
          <a:noFill/>
          <a:ln/>
        </p:spPr>
        <p:txBody>
          <a:bodyPr wrap="none" lIns="0" tIns="0" rIns="0" bIns="0" rtlCol="0" anchor="t"/>
          <a:lstStyle/>
          <a:p>
            <a:pPr algn="l" indent="0" marL="0">
              <a:lnSpc>
                <a:spcPts val="2400"/>
              </a:lnSpc>
              <a:buNone/>
            </a:pPr>
            <a:r>
              <a:rPr lang="en-US" sz="1900" dirty="0">
                <a:solidFill>
                  <a:srgbClr val="051D3A"/>
                </a:solidFill>
                <a:latin typeface="Funnel Display" pitchFamily="34" charset="0"/>
                <a:ea typeface="Funnel Display" pitchFamily="34" charset="-122"/>
                <a:cs typeface="Funnel Display" pitchFamily="34" charset="-120"/>
              </a:rPr>
              <a:t>Ανακεφαλαίωση &amp; Επόμενα Βήματα</a:t>
            </a:r>
            <a:endParaRPr lang="en-US" sz="1900" dirty="0"/>
          </a:p>
        </p:txBody>
      </p:sp>
      <p:sp>
        <p:nvSpPr>
          <p:cNvPr id="3" name="Text 1"/>
          <p:cNvSpPr/>
          <p:nvPr/>
        </p:nvSpPr>
        <p:spPr>
          <a:xfrm>
            <a:off x="3752612" y="805339"/>
            <a:ext cx="7125057" cy="167640"/>
          </a:xfrm>
          <a:prstGeom prst="rect">
            <a:avLst/>
          </a:prstGeom>
          <a:noFill/>
          <a:ln/>
        </p:spPr>
        <p:txBody>
          <a:bodyPr wrap="non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Συγχαρητήρια! Ολοκληρώσατε την ενότητα για τις Τεχνικές Λήψης Ι. Ας ανακεφαλαιώσουμε τα βασικά σημεία που μάθαμε σήμερα:</a:t>
            </a:r>
            <a:endParaRPr lang="en-US" sz="800" dirty="0"/>
          </a:p>
        </p:txBody>
      </p:sp>
      <p:sp>
        <p:nvSpPr>
          <p:cNvPr id="4" name="Shape 2"/>
          <p:cNvSpPr/>
          <p:nvPr/>
        </p:nvSpPr>
        <p:spPr>
          <a:xfrm>
            <a:off x="3752612" y="1090732"/>
            <a:ext cx="2305169" cy="1724382"/>
          </a:xfrm>
          <a:prstGeom prst="roundRect">
            <a:avLst>
              <a:gd name="adj" fmla="val 2551"/>
            </a:avLst>
          </a:prstGeom>
          <a:solidFill>
            <a:srgbClr val="FAF5EB"/>
          </a:solidFill>
          <a:ln w="7620">
            <a:solidFill>
              <a:srgbClr val="D5CDBE"/>
            </a:solidFill>
            <a:prstDash val="solid"/>
          </a:ln>
        </p:spPr>
      </p:sp>
      <p:sp>
        <p:nvSpPr>
          <p:cNvPr id="5" name="Text 3"/>
          <p:cNvSpPr/>
          <p:nvPr/>
        </p:nvSpPr>
        <p:spPr>
          <a:xfrm>
            <a:off x="3864888" y="1203008"/>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Διάφραγμα</a:t>
            </a:r>
            <a:endParaRPr lang="en-US" sz="950" dirty="0"/>
          </a:p>
        </p:txBody>
      </p:sp>
      <p:sp>
        <p:nvSpPr>
          <p:cNvPr id="6" name="Text 4"/>
          <p:cNvSpPr/>
          <p:nvPr/>
        </p:nvSpPr>
        <p:spPr>
          <a:xfrm>
            <a:off x="3864888" y="1419701"/>
            <a:ext cx="2080617" cy="167640"/>
          </a:xfrm>
          <a:prstGeom prst="rect">
            <a:avLst/>
          </a:prstGeom>
          <a:noFill/>
          <a:ln/>
        </p:spPr>
        <p:txBody>
          <a:bodyPr wrap="non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Ελέγχει την ποσότητα φωτός</a:t>
            </a:r>
            <a:endParaRPr lang="en-US" sz="800" dirty="0"/>
          </a:p>
        </p:txBody>
      </p:sp>
      <p:sp>
        <p:nvSpPr>
          <p:cNvPr id="7" name="Text 5"/>
          <p:cNvSpPr/>
          <p:nvPr/>
        </p:nvSpPr>
        <p:spPr>
          <a:xfrm>
            <a:off x="3864888" y="1623893"/>
            <a:ext cx="2080617"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Μικρό f = μεγάλο άνοιγμα = μικρό βάθος πεδίου</a:t>
            </a:r>
            <a:endParaRPr lang="en-US" sz="800" dirty="0"/>
          </a:p>
        </p:txBody>
      </p:sp>
      <p:sp>
        <p:nvSpPr>
          <p:cNvPr id="8" name="Text 6"/>
          <p:cNvSpPr/>
          <p:nvPr/>
        </p:nvSpPr>
        <p:spPr>
          <a:xfrm>
            <a:off x="3864888" y="1995726"/>
            <a:ext cx="2080617"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Μεγάλο f = μικρό άνοιγμα = μεγάλο βάθος πεδίου</a:t>
            </a:r>
            <a:endParaRPr lang="en-US" sz="800" dirty="0"/>
          </a:p>
        </p:txBody>
      </p:sp>
      <p:sp>
        <p:nvSpPr>
          <p:cNvPr id="9" name="Text 7"/>
          <p:cNvSpPr/>
          <p:nvPr/>
        </p:nvSpPr>
        <p:spPr>
          <a:xfrm>
            <a:off x="3864888" y="2367558"/>
            <a:ext cx="2080617"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Χρησιμοποιείται δημιουργικά για bokeh ή ευκρίνεια</a:t>
            </a:r>
            <a:endParaRPr lang="en-US" sz="800" dirty="0"/>
          </a:p>
        </p:txBody>
      </p:sp>
      <p:sp>
        <p:nvSpPr>
          <p:cNvPr id="10" name="Shape 8"/>
          <p:cNvSpPr/>
          <p:nvPr/>
        </p:nvSpPr>
        <p:spPr>
          <a:xfrm>
            <a:off x="6162437" y="1090732"/>
            <a:ext cx="2305288" cy="1724382"/>
          </a:xfrm>
          <a:prstGeom prst="roundRect">
            <a:avLst>
              <a:gd name="adj" fmla="val 2551"/>
            </a:avLst>
          </a:prstGeom>
          <a:solidFill>
            <a:srgbClr val="FAF5EB"/>
          </a:solidFill>
          <a:ln w="7620">
            <a:solidFill>
              <a:srgbClr val="D5CDBE"/>
            </a:solidFill>
            <a:prstDash val="solid"/>
          </a:ln>
        </p:spPr>
      </p:sp>
      <p:sp>
        <p:nvSpPr>
          <p:cNvPr id="11" name="Text 9"/>
          <p:cNvSpPr/>
          <p:nvPr/>
        </p:nvSpPr>
        <p:spPr>
          <a:xfrm>
            <a:off x="6274713" y="1203008"/>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Φακοί</a:t>
            </a:r>
            <a:endParaRPr lang="en-US" sz="950" dirty="0"/>
          </a:p>
        </p:txBody>
      </p:sp>
      <p:sp>
        <p:nvSpPr>
          <p:cNvPr id="12" name="Text 10"/>
          <p:cNvSpPr/>
          <p:nvPr/>
        </p:nvSpPr>
        <p:spPr>
          <a:xfrm>
            <a:off x="6274713" y="1419701"/>
            <a:ext cx="2080736" cy="167640"/>
          </a:xfrm>
          <a:prstGeom prst="rect">
            <a:avLst/>
          </a:prstGeom>
          <a:noFill/>
          <a:ln/>
        </p:spPr>
        <p:txBody>
          <a:bodyPr wrap="non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Ευρυγώνιοι: Μεγάλη γωνία, τοπία</a:t>
            </a:r>
            <a:endParaRPr lang="en-US" sz="800" dirty="0"/>
          </a:p>
        </p:txBody>
      </p:sp>
      <p:sp>
        <p:nvSpPr>
          <p:cNvPr id="13" name="Text 11"/>
          <p:cNvSpPr/>
          <p:nvPr/>
        </p:nvSpPr>
        <p:spPr>
          <a:xfrm>
            <a:off x="6274713" y="1623893"/>
            <a:ext cx="2080736"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Κανονικοί: Φυσική προοπτική, πολυχρηστικοί</a:t>
            </a:r>
            <a:endParaRPr lang="en-US" sz="800" dirty="0"/>
          </a:p>
        </p:txBody>
      </p:sp>
      <p:sp>
        <p:nvSpPr>
          <p:cNvPr id="14" name="Text 12"/>
          <p:cNvSpPr/>
          <p:nvPr/>
        </p:nvSpPr>
        <p:spPr>
          <a:xfrm>
            <a:off x="6274713" y="1995726"/>
            <a:ext cx="2080736"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Τηλεφακοί: Μεγέθυνση, συμπίεση επιπέδων</a:t>
            </a:r>
            <a:endParaRPr lang="en-US" sz="800" dirty="0"/>
          </a:p>
        </p:txBody>
      </p:sp>
      <p:sp>
        <p:nvSpPr>
          <p:cNvPr id="15" name="Text 13"/>
          <p:cNvSpPr/>
          <p:nvPr/>
        </p:nvSpPr>
        <p:spPr>
          <a:xfrm>
            <a:off x="6274713" y="2367558"/>
            <a:ext cx="2080736" cy="167640"/>
          </a:xfrm>
          <a:prstGeom prst="rect">
            <a:avLst/>
          </a:prstGeom>
          <a:noFill/>
          <a:ln/>
        </p:spPr>
        <p:txBody>
          <a:bodyPr wrap="non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Macro: Λεπτομέρειες από κοντά</a:t>
            </a:r>
            <a:endParaRPr lang="en-US" sz="800" dirty="0"/>
          </a:p>
        </p:txBody>
      </p:sp>
      <p:sp>
        <p:nvSpPr>
          <p:cNvPr id="16" name="Shape 14"/>
          <p:cNvSpPr/>
          <p:nvPr/>
        </p:nvSpPr>
        <p:spPr>
          <a:xfrm>
            <a:off x="8572381" y="1090732"/>
            <a:ext cx="2305169" cy="1724382"/>
          </a:xfrm>
          <a:prstGeom prst="roundRect">
            <a:avLst>
              <a:gd name="adj" fmla="val 2551"/>
            </a:avLst>
          </a:prstGeom>
          <a:solidFill>
            <a:srgbClr val="FAF5EB"/>
          </a:solidFill>
          <a:ln w="7620">
            <a:solidFill>
              <a:srgbClr val="D5CDBE"/>
            </a:solidFill>
            <a:prstDash val="solid"/>
          </a:ln>
        </p:spPr>
      </p:sp>
      <p:sp>
        <p:nvSpPr>
          <p:cNvPr id="17" name="Text 15"/>
          <p:cNvSpPr/>
          <p:nvPr/>
        </p:nvSpPr>
        <p:spPr>
          <a:xfrm>
            <a:off x="8684657" y="1203008"/>
            <a:ext cx="1430774"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Εστίαση &amp; Φωτομέτρηση</a:t>
            </a:r>
            <a:endParaRPr lang="en-US" sz="950" dirty="0"/>
          </a:p>
        </p:txBody>
      </p:sp>
      <p:sp>
        <p:nvSpPr>
          <p:cNvPr id="18" name="Text 16"/>
          <p:cNvSpPr/>
          <p:nvPr/>
        </p:nvSpPr>
        <p:spPr>
          <a:xfrm>
            <a:off x="8684657" y="1419701"/>
            <a:ext cx="2080617"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MF vs AF: Χειροκίνητη ή αυτόματη εστίαση</a:t>
            </a:r>
            <a:endParaRPr lang="en-US" sz="800" dirty="0"/>
          </a:p>
        </p:txBody>
      </p:sp>
      <p:sp>
        <p:nvSpPr>
          <p:cNvPr id="19" name="Text 17"/>
          <p:cNvSpPr/>
          <p:nvPr/>
        </p:nvSpPr>
        <p:spPr>
          <a:xfrm>
            <a:off x="8684657" y="1791533"/>
            <a:ext cx="2080617"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Τρίγωνο Έκθεσης: Διάφραγμα + Ταχύτητα + ISO</a:t>
            </a:r>
            <a:endParaRPr lang="en-US" sz="800" dirty="0"/>
          </a:p>
        </p:txBody>
      </p:sp>
      <p:sp>
        <p:nvSpPr>
          <p:cNvPr id="20" name="Text 18"/>
          <p:cNvSpPr/>
          <p:nvPr/>
        </p:nvSpPr>
        <p:spPr>
          <a:xfrm>
            <a:off x="8684657" y="2163366"/>
            <a:ext cx="2080617"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Φωτόμετρο: Καθοδηγεί τη σωστή έκθεση</a:t>
            </a:r>
            <a:endParaRPr lang="en-US" sz="800" dirty="0"/>
          </a:p>
        </p:txBody>
      </p:sp>
      <p:sp>
        <p:nvSpPr>
          <p:cNvPr id="21" name="Text 19"/>
          <p:cNvSpPr/>
          <p:nvPr/>
        </p:nvSpPr>
        <p:spPr>
          <a:xfrm>
            <a:off x="8684657" y="2535198"/>
            <a:ext cx="2080617" cy="167640"/>
          </a:xfrm>
          <a:prstGeom prst="rect">
            <a:avLst/>
          </a:prstGeom>
          <a:noFill/>
          <a:ln/>
        </p:spPr>
        <p:txBody>
          <a:bodyPr wrap="non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Ισορροπία είναι το κλειδί!</a:t>
            </a:r>
            <a:endParaRPr lang="en-US" sz="800" dirty="0"/>
          </a:p>
        </p:txBody>
      </p:sp>
      <p:sp>
        <p:nvSpPr>
          <p:cNvPr id="22" name="Shape 20"/>
          <p:cNvSpPr/>
          <p:nvPr/>
        </p:nvSpPr>
        <p:spPr>
          <a:xfrm>
            <a:off x="3752612" y="2985124"/>
            <a:ext cx="7125057" cy="20598"/>
          </a:xfrm>
          <a:prstGeom prst="rect">
            <a:avLst/>
          </a:prstGeom>
          <a:solidFill>
            <a:srgbClr val="2B3541">
              <a:alpha val="50000"/>
            </a:srgbClr>
          </a:solidFill>
          <a:ln/>
        </p:spPr>
      </p:sp>
      <p:sp>
        <p:nvSpPr>
          <p:cNvPr id="23" name="Text 21"/>
          <p:cNvSpPr/>
          <p:nvPr/>
        </p:nvSpPr>
        <p:spPr>
          <a:xfrm>
            <a:off x="3752612" y="3162657"/>
            <a:ext cx="1875115"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Για την Επόμενη Εβδομάδα</a:t>
            </a:r>
            <a:endParaRPr lang="en-US" sz="1150" dirty="0"/>
          </a:p>
        </p:txBody>
      </p:sp>
      <p:sp>
        <p:nvSpPr>
          <p:cNvPr id="24" name="Text 22"/>
          <p:cNvSpPr/>
          <p:nvPr/>
        </p:nvSpPr>
        <p:spPr>
          <a:xfrm>
            <a:off x="3752612" y="3504486"/>
            <a:ext cx="7125057" cy="33528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Η πρακτική εξάσκηση είναι το κλειδί για την εμπέδωση των εννοιών. Δώστε βάρος στις ασκήσεις που σας δώσαμε και μην φοβάστε να πειραματιστείτε!</a:t>
            </a:r>
            <a:endParaRPr lang="en-US" sz="800" dirty="0"/>
          </a:p>
        </p:txBody>
      </p:sp>
      <p:sp>
        <p:nvSpPr>
          <p:cNvPr id="25" name="Shape 23"/>
          <p:cNvSpPr/>
          <p:nvPr/>
        </p:nvSpPr>
        <p:spPr>
          <a:xfrm>
            <a:off x="7307461" y="3957518"/>
            <a:ext cx="15240" cy="2392323"/>
          </a:xfrm>
          <a:prstGeom prst="roundRect">
            <a:avLst>
              <a:gd name="adj" fmla="val 288623"/>
            </a:avLst>
          </a:prstGeom>
          <a:solidFill>
            <a:srgbClr val="D5CDBE"/>
          </a:solidFill>
          <a:ln/>
        </p:spPr>
      </p:sp>
      <p:sp>
        <p:nvSpPr>
          <p:cNvPr id="26" name="Shape 24"/>
          <p:cNvSpPr/>
          <p:nvPr/>
        </p:nvSpPr>
        <p:spPr>
          <a:xfrm>
            <a:off x="6898422" y="4067651"/>
            <a:ext cx="314087" cy="15240"/>
          </a:xfrm>
          <a:prstGeom prst="roundRect">
            <a:avLst>
              <a:gd name="adj" fmla="val 288623"/>
            </a:avLst>
          </a:prstGeom>
          <a:solidFill>
            <a:srgbClr val="D5CDBE"/>
          </a:solidFill>
          <a:ln/>
        </p:spPr>
      </p:sp>
      <p:sp>
        <p:nvSpPr>
          <p:cNvPr id="27" name="Shape 25"/>
          <p:cNvSpPr/>
          <p:nvPr/>
        </p:nvSpPr>
        <p:spPr>
          <a:xfrm>
            <a:off x="7197269" y="3957518"/>
            <a:ext cx="235625" cy="235625"/>
          </a:xfrm>
          <a:prstGeom prst="roundRect">
            <a:avLst>
              <a:gd name="adj" fmla="val 18668"/>
            </a:avLst>
          </a:prstGeom>
          <a:solidFill>
            <a:srgbClr val="FAF5EB"/>
          </a:solidFill>
          <a:ln w="7620">
            <a:solidFill>
              <a:srgbClr val="D5CDBE"/>
            </a:solidFill>
            <a:prstDash val="solid"/>
          </a:ln>
        </p:spPr>
      </p:sp>
      <p:sp>
        <p:nvSpPr>
          <p:cNvPr id="28" name="Text 26"/>
          <p:cNvSpPr/>
          <p:nvPr/>
        </p:nvSpPr>
        <p:spPr>
          <a:xfrm>
            <a:off x="7241143" y="3982879"/>
            <a:ext cx="147757" cy="184785"/>
          </a:xfrm>
          <a:prstGeom prst="rect">
            <a:avLst/>
          </a:prstGeom>
          <a:noFill/>
          <a:ln/>
        </p:spPr>
        <p:txBody>
          <a:bodyPr wrap="none" lIns="0" tIns="0" rIns="0" bIns="0" rtlCol="0" anchor="t"/>
          <a:lstStyle/>
          <a:p>
            <a:pPr algn="ctr" indent="0" marL="0">
              <a:lnSpc>
                <a:spcPts val="1150"/>
              </a:lnSpc>
              <a:buNone/>
            </a:pPr>
            <a:r>
              <a:rPr lang="en-US" sz="1150" dirty="0">
                <a:solidFill>
                  <a:srgbClr val="2B3541"/>
                </a:solidFill>
                <a:latin typeface="Funnel Display" pitchFamily="34" charset="0"/>
                <a:ea typeface="Funnel Display" pitchFamily="34" charset="-122"/>
                <a:cs typeface="Funnel Display" pitchFamily="34" charset="-120"/>
              </a:rPr>
              <a:t>1</a:t>
            </a:r>
            <a:endParaRPr lang="en-US" sz="1150" dirty="0"/>
          </a:p>
        </p:txBody>
      </p:sp>
      <p:sp>
        <p:nvSpPr>
          <p:cNvPr id="29" name="Text 27"/>
          <p:cNvSpPr/>
          <p:nvPr/>
        </p:nvSpPr>
        <p:spPr>
          <a:xfrm>
            <a:off x="5189577" y="3993475"/>
            <a:ext cx="1601867" cy="153948"/>
          </a:xfrm>
          <a:prstGeom prst="rect">
            <a:avLst/>
          </a:prstGeom>
          <a:noFill/>
          <a:ln/>
        </p:spPr>
        <p:txBody>
          <a:bodyPr wrap="none" lIns="0" tIns="0" rIns="0" bIns="0" rtlCol="0" anchor="t"/>
          <a:lstStyle/>
          <a:p>
            <a:pPr algn="r"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Άμεσα (Αυτή την Εβδομάδα)</a:t>
            </a:r>
            <a:endParaRPr lang="en-US" sz="950" dirty="0"/>
          </a:p>
        </p:txBody>
      </p:sp>
      <p:sp>
        <p:nvSpPr>
          <p:cNvPr id="30" name="Text 28"/>
          <p:cNvSpPr/>
          <p:nvPr/>
        </p:nvSpPr>
        <p:spPr>
          <a:xfrm>
            <a:off x="3752612" y="4210169"/>
            <a:ext cx="3038832"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Ολοκληρώστε τις δύο πρακτικές ασκήσεις (βάθος πεδίου &amp; φακοί)</a:t>
            </a:r>
            <a:endParaRPr lang="en-US" sz="800" dirty="0"/>
          </a:p>
        </p:txBody>
      </p:sp>
      <p:sp>
        <p:nvSpPr>
          <p:cNvPr id="31" name="Text 29"/>
          <p:cNvSpPr/>
          <p:nvPr/>
        </p:nvSpPr>
        <p:spPr>
          <a:xfrm>
            <a:off x="3752612" y="4582001"/>
            <a:ext cx="3038832" cy="167640"/>
          </a:xfrm>
          <a:prstGeom prst="rect">
            <a:avLst/>
          </a:prstGeom>
          <a:noFill/>
          <a:ln/>
        </p:spPr>
        <p:txBody>
          <a:bodyPr wrap="non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Παρακολουθήστε τα τρία βίντεο που σας προτείναμε</a:t>
            </a:r>
            <a:endParaRPr lang="en-US" sz="800" dirty="0"/>
          </a:p>
        </p:txBody>
      </p:sp>
      <p:sp>
        <p:nvSpPr>
          <p:cNvPr id="32" name="Text 30"/>
          <p:cNvSpPr/>
          <p:nvPr/>
        </p:nvSpPr>
        <p:spPr>
          <a:xfrm>
            <a:off x="3752612" y="4786193"/>
            <a:ext cx="3038832"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Φωτογραφίστε το ίδιο θέμα με 3 διαφορετικά διαφράγματα και παρατηρήστε τις διαφορές</a:t>
            </a:r>
            <a:endParaRPr lang="en-US" sz="800" dirty="0"/>
          </a:p>
        </p:txBody>
      </p:sp>
      <p:sp>
        <p:nvSpPr>
          <p:cNvPr id="33" name="Shape 31"/>
          <p:cNvSpPr/>
          <p:nvPr/>
        </p:nvSpPr>
        <p:spPr>
          <a:xfrm>
            <a:off x="7417653" y="4695944"/>
            <a:ext cx="314087" cy="15240"/>
          </a:xfrm>
          <a:prstGeom prst="roundRect">
            <a:avLst>
              <a:gd name="adj" fmla="val 288623"/>
            </a:avLst>
          </a:prstGeom>
          <a:solidFill>
            <a:srgbClr val="D5CDBE"/>
          </a:solidFill>
          <a:ln/>
        </p:spPr>
      </p:sp>
      <p:sp>
        <p:nvSpPr>
          <p:cNvPr id="34" name="Shape 32"/>
          <p:cNvSpPr/>
          <p:nvPr/>
        </p:nvSpPr>
        <p:spPr>
          <a:xfrm>
            <a:off x="7197269" y="4585811"/>
            <a:ext cx="235625" cy="235625"/>
          </a:xfrm>
          <a:prstGeom prst="roundRect">
            <a:avLst>
              <a:gd name="adj" fmla="val 18668"/>
            </a:avLst>
          </a:prstGeom>
          <a:solidFill>
            <a:srgbClr val="FAF5EB"/>
          </a:solidFill>
          <a:ln w="7620">
            <a:solidFill>
              <a:srgbClr val="D5CDBE"/>
            </a:solidFill>
            <a:prstDash val="solid"/>
          </a:ln>
        </p:spPr>
      </p:sp>
      <p:sp>
        <p:nvSpPr>
          <p:cNvPr id="35" name="Text 33"/>
          <p:cNvSpPr/>
          <p:nvPr/>
        </p:nvSpPr>
        <p:spPr>
          <a:xfrm>
            <a:off x="7241143" y="4611172"/>
            <a:ext cx="147757" cy="184785"/>
          </a:xfrm>
          <a:prstGeom prst="rect">
            <a:avLst/>
          </a:prstGeom>
          <a:noFill/>
          <a:ln/>
        </p:spPr>
        <p:txBody>
          <a:bodyPr wrap="none" lIns="0" tIns="0" rIns="0" bIns="0" rtlCol="0" anchor="t"/>
          <a:lstStyle/>
          <a:p>
            <a:pPr algn="ctr" indent="0" marL="0">
              <a:lnSpc>
                <a:spcPts val="1150"/>
              </a:lnSpc>
              <a:buNone/>
            </a:pPr>
            <a:r>
              <a:rPr lang="en-US" sz="1150" dirty="0">
                <a:solidFill>
                  <a:srgbClr val="2B3541"/>
                </a:solidFill>
                <a:latin typeface="Funnel Display" pitchFamily="34" charset="0"/>
                <a:ea typeface="Funnel Display" pitchFamily="34" charset="-122"/>
                <a:cs typeface="Funnel Display" pitchFamily="34" charset="-120"/>
              </a:rPr>
              <a:t>2</a:t>
            </a:r>
            <a:endParaRPr lang="en-US" sz="1150" dirty="0"/>
          </a:p>
        </p:txBody>
      </p:sp>
      <p:sp>
        <p:nvSpPr>
          <p:cNvPr id="36" name="Text 34"/>
          <p:cNvSpPr/>
          <p:nvPr/>
        </p:nvSpPr>
        <p:spPr>
          <a:xfrm>
            <a:off x="7838718" y="4621768"/>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Μελέτη</a:t>
            </a:r>
            <a:endParaRPr lang="en-US" sz="950" dirty="0"/>
          </a:p>
        </p:txBody>
      </p:sp>
      <p:sp>
        <p:nvSpPr>
          <p:cNvPr id="37" name="Text 35"/>
          <p:cNvSpPr/>
          <p:nvPr/>
        </p:nvSpPr>
        <p:spPr>
          <a:xfrm>
            <a:off x="7838718" y="4838462"/>
            <a:ext cx="3038951" cy="167640"/>
          </a:xfrm>
          <a:prstGeom prst="rect">
            <a:avLst/>
          </a:prstGeom>
          <a:noFill/>
          <a:ln/>
        </p:spPr>
        <p:txBody>
          <a:bodyPr wrap="non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Διαβάστε το αντίστοιχο κεφάλαιο από το βιβλίο σας</a:t>
            </a:r>
            <a:endParaRPr lang="en-US" sz="800" dirty="0"/>
          </a:p>
        </p:txBody>
      </p:sp>
      <p:sp>
        <p:nvSpPr>
          <p:cNvPr id="38" name="Text 36"/>
          <p:cNvSpPr/>
          <p:nvPr/>
        </p:nvSpPr>
        <p:spPr>
          <a:xfrm>
            <a:off x="7838718" y="5042654"/>
            <a:ext cx="3038951"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Εξασκηθείτε στην ανάγνωση του φωτόμετρου της μηχανής σας</a:t>
            </a:r>
            <a:endParaRPr lang="en-US" sz="800" dirty="0"/>
          </a:p>
        </p:txBody>
      </p:sp>
      <p:sp>
        <p:nvSpPr>
          <p:cNvPr id="39" name="Text 37"/>
          <p:cNvSpPr/>
          <p:nvPr/>
        </p:nvSpPr>
        <p:spPr>
          <a:xfrm>
            <a:off x="7838718" y="5414486"/>
            <a:ext cx="3038951" cy="335280"/>
          </a:xfrm>
          <a:prstGeom prst="rect">
            <a:avLst/>
          </a:prstGeom>
          <a:noFill/>
          <a:ln/>
        </p:spPr>
        <p:txBody>
          <a:bodyPr wrap="square" lIns="0" tIns="0" rIns="0" bIns="0" rtlCol="0" anchor="t"/>
          <a:lstStyle/>
          <a:p>
            <a:pPr algn="l" marL="342900" indent="-342900">
              <a:lnSpc>
                <a:spcPts val="1300"/>
              </a:lnSpc>
              <a:buSzPct val="100000"/>
              <a:buChar char="•"/>
            </a:pPr>
            <a:r>
              <a:rPr lang="en-US" sz="800" dirty="0">
                <a:solidFill>
                  <a:srgbClr val="2B3541"/>
                </a:solidFill>
                <a:latin typeface="Funnel Sans" pitchFamily="34" charset="0"/>
                <a:ea typeface="Funnel Sans" pitchFamily="34" charset="-122"/>
                <a:cs typeface="Funnel Sans" pitchFamily="34" charset="-120"/>
              </a:rPr>
              <a:t>Κρατήστε ημερολόγιο με τις ρυθμίσεις που χρησιμοποιείτε (διάφραγμα, φακός, ISO)</a:t>
            </a:r>
            <a:endParaRPr lang="en-US" sz="800" dirty="0"/>
          </a:p>
        </p:txBody>
      </p:sp>
      <p:sp>
        <p:nvSpPr>
          <p:cNvPr id="40" name="Shape 38"/>
          <p:cNvSpPr/>
          <p:nvPr/>
        </p:nvSpPr>
        <p:spPr>
          <a:xfrm>
            <a:off x="6898422" y="5441037"/>
            <a:ext cx="314087" cy="15240"/>
          </a:xfrm>
          <a:prstGeom prst="roundRect">
            <a:avLst>
              <a:gd name="adj" fmla="val 288623"/>
            </a:avLst>
          </a:prstGeom>
          <a:solidFill>
            <a:srgbClr val="D5CDBE"/>
          </a:solidFill>
          <a:ln/>
        </p:spPr>
      </p:sp>
      <p:sp>
        <p:nvSpPr>
          <p:cNvPr id="41" name="Shape 39"/>
          <p:cNvSpPr/>
          <p:nvPr/>
        </p:nvSpPr>
        <p:spPr>
          <a:xfrm>
            <a:off x="7197269" y="5330904"/>
            <a:ext cx="235625" cy="235625"/>
          </a:xfrm>
          <a:prstGeom prst="roundRect">
            <a:avLst>
              <a:gd name="adj" fmla="val 18668"/>
            </a:avLst>
          </a:prstGeom>
          <a:solidFill>
            <a:srgbClr val="FAF5EB"/>
          </a:solidFill>
          <a:ln w="7620">
            <a:solidFill>
              <a:srgbClr val="D5CDBE"/>
            </a:solidFill>
            <a:prstDash val="solid"/>
          </a:ln>
        </p:spPr>
      </p:sp>
      <p:sp>
        <p:nvSpPr>
          <p:cNvPr id="42" name="Text 40"/>
          <p:cNvSpPr/>
          <p:nvPr/>
        </p:nvSpPr>
        <p:spPr>
          <a:xfrm>
            <a:off x="7241143" y="5356265"/>
            <a:ext cx="147757" cy="184785"/>
          </a:xfrm>
          <a:prstGeom prst="rect">
            <a:avLst/>
          </a:prstGeom>
          <a:noFill/>
          <a:ln/>
        </p:spPr>
        <p:txBody>
          <a:bodyPr wrap="none" lIns="0" tIns="0" rIns="0" bIns="0" rtlCol="0" anchor="t"/>
          <a:lstStyle/>
          <a:p>
            <a:pPr algn="ctr" indent="0" marL="0">
              <a:lnSpc>
                <a:spcPts val="1150"/>
              </a:lnSpc>
              <a:buNone/>
            </a:pPr>
            <a:r>
              <a:rPr lang="en-US" sz="1150" dirty="0">
                <a:solidFill>
                  <a:srgbClr val="2B3541"/>
                </a:solidFill>
                <a:latin typeface="Funnel Display" pitchFamily="34" charset="0"/>
                <a:ea typeface="Funnel Display" pitchFamily="34" charset="-122"/>
                <a:cs typeface="Funnel Display" pitchFamily="34" charset="-120"/>
              </a:rPr>
              <a:t>3</a:t>
            </a:r>
            <a:endParaRPr lang="en-US" sz="1150" dirty="0"/>
          </a:p>
        </p:txBody>
      </p:sp>
      <p:sp>
        <p:nvSpPr>
          <p:cNvPr id="43" name="Text 41"/>
          <p:cNvSpPr/>
          <p:nvPr/>
        </p:nvSpPr>
        <p:spPr>
          <a:xfrm>
            <a:off x="5559385" y="5366861"/>
            <a:ext cx="1232059" cy="153948"/>
          </a:xfrm>
          <a:prstGeom prst="rect">
            <a:avLst/>
          </a:prstGeom>
          <a:noFill/>
          <a:ln/>
        </p:spPr>
        <p:txBody>
          <a:bodyPr wrap="none" lIns="0" tIns="0" rIns="0" bIns="0" rtlCol="0" anchor="t"/>
          <a:lstStyle/>
          <a:p>
            <a:pPr algn="r" indent="0" marL="0">
              <a:lnSpc>
                <a:spcPts val="1200"/>
              </a:lnSpc>
              <a:buNone/>
            </a:pPr>
            <a:r>
              <a:rPr lang="en-US" sz="950" dirty="0">
                <a:solidFill>
                  <a:srgbClr val="2B3541"/>
                </a:solidFill>
                <a:latin typeface="Funnel Display" pitchFamily="34" charset="0"/>
                <a:ea typeface="Funnel Display" pitchFamily="34" charset="-122"/>
                <a:cs typeface="Funnel Display" pitchFamily="34" charset="-120"/>
              </a:rPr>
              <a:t>Επόμενο Εργαστήριο</a:t>
            </a:r>
            <a:endParaRPr lang="en-US" sz="950" dirty="0"/>
          </a:p>
        </p:txBody>
      </p:sp>
      <p:sp>
        <p:nvSpPr>
          <p:cNvPr id="44" name="Text 42"/>
          <p:cNvSpPr/>
          <p:nvPr/>
        </p:nvSpPr>
        <p:spPr>
          <a:xfrm>
            <a:off x="3752612" y="5583555"/>
            <a:ext cx="3038832" cy="502920"/>
          </a:xfrm>
          <a:prstGeom prst="rect">
            <a:avLst/>
          </a:prstGeom>
          <a:noFill/>
          <a:ln/>
        </p:spPr>
        <p:txBody>
          <a:bodyPr wrap="square" lIns="0" tIns="0" rIns="0" bIns="0" rtlCol="0" anchor="t"/>
          <a:lstStyle/>
          <a:p>
            <a:pPr algn="r"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Θα μάθουμε για την </a:t>
            </a:r>
            <a:pPr algn="r"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Ταχύτητα Κλείστρου</a:t>
            </a:r>
            <a:pPr algn="r"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και πώς να αποτυπώνουμε ή να "παγώνουμε" την κίνηση. Φέρτε μαζί σας τις φωτογραφίες από τις ασκήσεις για συζήτηση και ανάλυση!</a:t>
            </a:r>
            <a:endParaRPr lang="en-US" sz="800" dirty="0"/>
          </a:p>
        </p:txBody>
      </p:sp>
      <p:sp>
        <p:nvSpPr>
          <p:cNvPr id="45" name="Shape 43"/>
          <p:cNvSpPr/>
          <p:nvPr/>
        </p:nvSpPr>
        <p:spPr>
          <a:xfrm>
            <a:off x="3752612" y="6519851"/>
            <a:ext cx="7125057" cy="20598"/>
          </a:xfrm>
          <a:prstGeom prst="rect">
            <a:avLst/>
          </a:prstGeom>
          <a:solidFill>
            <a:srgbClr val="2B3541">
              <a:alpha val="50000"/>
            </a:srgbClr>
          </a:solidFill>
          <a:ln/>
        </p:spPr>
      </p:sp>
      <p:sp>
        <p:nvSpPr>
          <p:cNvPr id="46" name="Text 44"/>
          <p:cNvSpPr/>
          <p:nvPr/>
        </p:nvSpPr>
        <p:spPr>
          <a:xfrm>
            <a:off x="3752612" y="6697385"/>
            <a:ext cx="1478518" cy="184785"/>
          </a:xfrm>
          <a:prstGeom prst="rect">
            <a:avLst/>
          </a:prstGeom>
          <a:noFill/>
          <a:ln/>
        </p:spPr>
        <p:txBody>
          <a:bodyPr wrap="none" lIns="0" tIns="0" rIns="0" bIns="0" rtlCol="0" anchor="t"/>
          <a:lstStyle/>
          <a:p>
            <a:pPr algn="l" indent="0" marL="0">
              <a:lnSpc>
                <a:spcPts val="1450"/>
              </a:lnSpc>
              <a:buNone/>
            </a:pPr>
            <a:r>
              <a:rPr lang="en-US" sz="1150" dirty="0">
                <a:solidFill>
                  <a:srgbClr val="051D3A"/>
                </a:solidFill>
                <a:latin typeface="Funnel Display" pitchFamily="34" charset="0"/>
                <a:ea typeface="Funnel Display" pitchFamily="34" charset="-122"/>
                <a:cs typeface="Funnel Display" pitchFamily="34" charset="-120"/>
              </a:rPr>
              <a:t>Τελικές Σκέψεις</a:t>
            </a:r>
            <a:endParaRPr lang="en-US" sz="1150" dirty="0"/>
          </a:p>
        </p:txBody>
      </p:sp>
      <p:sp>
        <p:nvSpPr>
          <p:cNvPr id="47" name="Text 45"/>
          <p:cNvSpPr/>
          <p:nvPr/>
        </p:nvSpPr>
        <p:spPr>
          <a:xfrm>
            <a:off x="3909655" y="7156966"/>
            <a:ext cx="6968014" cy="167640"/>
          </a:xfrm>
          <a:prstGeom prst="rect">
            <a:avLst/>
          </a:prstGeom>
          <a:noFill/>
          <a:ln/>
        </p:spPr>
        <p:txBody>
          <a:bodyPr wrap="none" lIns="0" tIns="0" rIns="0" bIns="0" rtlCol="0" anchor="t"/>
          <a:lstStyle/>
          <a:p>
            <a:pPr algn="l" indent="0" marL="0">
              <a:lnSpc>
                <a:spcPts val="1300"/>
              </a:lnSpc>
              <a:buNone/>
            </a:pPr>
            <a:r>
              <a:rPr lang="en-US" sz="800" i="1" dirty="0">
                <a:solidFill>
                  <a:srgbClr val="2B3541"/>
                </a:solidFill>
                <a:latin typeface="Funnel Sans" pitchFamily="34" charset="0"/>
                <a:ea typeface="Funnel Sans" pitchFamily="34" charset="-122"/>
                <a:cs typeface="Funnel Sans" pitchFamily="34" charset="-120"/>
              </a:rPr>
              <a:t>"Η φωτογραφία είναι η ιστορία που αποτυγχάνω να βάλω σε λέξεις."</a:t>
            </a:r>
            <a:endParaRPr lang="en-US" sz="800" dirty="0"/>
          </a:p>
        </p:txBody>
      </p:sp>
      <p:sp>
        <p:nvSpPr>
          <p:cNvPr id="48" name="Text 46"/>
          <p:cNvSpPr/>
          <p:nvPr/>
        </p:nvSpPr>
        <p:spPr>
          <a:xfrm>
            <a:off x="3909655" y="7442359"/>
            <a:ext cx="6968014" cy="167640"/>
          </a:xfrm>
          <a:prstGeom prst="rect">
            <a:avLst/>
          </a:prstGeom>
          <a:noFill/>
          <a:ln/>
        </p:spPr>
        <p:txBody>
          <a:bodyPr wrap="non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Destin Sparks</a:t>
            </a:r>
            <a:endParaRPr lang="en-US" sz="800" dirty="0"/>
          </a:p>
        </p:txBody>
      </p:sp>
      <p:sp>
        <p:nvSpPr>
          <p:cNvPr id="49" name="Shape 47"/>
          <p:cNvSpPr/>
          <p:nvPr/>
        </p:nvSpPr>
        <p:spPr>
          <a:xfrm>
            <a:off x="3752612" y="7039213"/>
            <a:ext cx="15240" cy="688538"/>
          </a:xfrm>
          <a:prstGeom prst="rect">
            <a:avLst/>
          </a:prstGeom>
          <a:solidFill>
            <a:srgbClr val="3371A5"/>
          </a:solidFill>
          <a:ln/>
        </p:spPr>
      </p:sp>
      <p:sp>
        <p:nvSpPr>
          <p:cNvPr id="50" name="Text 48"/>
          <p:cNvSpPr/>
          <p:nvPr/>
        </p:nvSpPr>
        <p:spPr>
          <a:xfrm>
            <a:off x="3752612" y="7845504"/>
            <a:ext cx="7125057" cy="502920"/>
          </a:xfrm>
          <a:prstGeom prst="rect">
            <a:avLst/>
          </a:prstGeom>
          <a:noFill/>
          <a:ln/>
        </p:spPr>
        <p:txBody>
          <a:bodyPr wrap="squar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Θυμηθείτε: Η τεχνική είναι το εργαλείο, όχι ο στόχος. Μαθαίνουμε τις ρυθμίσεις και τις τεχνικές για να μπορούμε να εκφραστούμε δημιουργικά χωρίς περιορισμούς. Όσο περισσότερο εξασκείστε, τόσο πιο φυσικές θα γίνουν αυτές οι επιλογές, και τόσο περισσότερο θα μπορείτε να εστιάσετε στην αφήγηση ιστοριών μέσω των εικόνων σας.</a:t>
            </a:r>
            <a:endParaRPr lang="en-US" sz="800" dirty="0"/>
          </a:p>
        </p:txBody>
      </p:sp>
      <p:sp>
        <p:nvSpPr>
          <p:cNvPr id="51" name="Text 49"/>
          <p:cNvSpPr/>
          <p:nvPr/>
        </p:nvSpPr>
        <p:spPr>
          <a:xfrm>
            <a:off x="3752612" y="8570833"/>
            <a:ext cx="1232059" cy="153948"/>
          </a:xfrm>
          <a:prstGeom prst="rect">
            <a:avLst/>
          </a:prstGeom>
          <a:noFill/>
          <a:ln/>
        </p:spPr>
        <p:txBody>
          <a:bodyPr wrap="none" lIns="0" tIns="0" rIns="0" bIns="0" rtlCol="0" anchor="t"/>
          <a:lstStyle/>
          <a:p>
            <a:pPr algn="l" indent="0" marL="0">
              <a:lnSpc>
                <a:spcPts val="1200"/>
              </a:lnSpc>
              <a:buNone/>
            </a:pPr>
            <a:r>
              <a:rPr lang="en-US" sz="950" dirty="0">
                <a:solidFill>
                  <a:srgbClr val="051D3A"/>
                </a:solidFill>
                <a:latin typeface="Funnel Display" pitchFamily="34" charset="0"/>
                <a:ea typeface="Funnel Display" pitchFamily="34" charset="-122"/>
                <a:cs typeface="Funnel Display" pitchFamily="34" charset="-120"/>
              </a:rPr>
              <a:t>Επικοινωνία</a:t>
            </a:r>
            <a:endParaRPr lang="en-US" sz="950" dirty="0"/>
          </a:p>
        </p:txBody>
      </p:sp>
      <p:sp>
        <p:nvSpPr>
          <p:cNvPr id="52" name="Text 50"/>
          <p:cNvSpPr/>
          <p:nvPr/>
        </p:nvSpPr>
        <p:spPr>
          <a:xfrm>
            <a:off x="3752612" y="8829437"/>
            <a:ext cx="3434715" cy="167640"/>
          </a:xfrm>
          <a:prstGeom prst="rect">
            <a:avLst/>
          </a:prstGeom>
          <a:noFill/>
          <a:ln/>
        </p:spPr>
        <p:txBody>
          <a:bodyPr wrap="none" lIns="0" tIns="0" rIns="0" bIns="0" rtlCol="0" anchor="t"/>
          <a:lstStyle/>
          <a:p>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Έχετε ερωτήσεις; Μη διστάσετε να επικοινωνήσετε!</a:t>
            </a:r>
            <a:endParaRPr lang="en-US" sz="800" dirty="0"/>
          </a:p>
        </p:txBody>
      </p:sp>
      <p:sp>
        <p:nvSpPr>
          <p:cNvPr id="53" name="Text 51"/>
          <p:cNvSpPr/>
          <p:nvPr/>
        </p:nvSpPr>
        <p:spPr>
          <a:xfrm>
            <a:off x="3752612" y="9091255"/>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Email:</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photography.lab@example.gr</a:t>
            </a:r>
            <a:endParaRPr lang="en-US" sz="800" dirty="0"/>
          </a:p>
        </p:txBody>
      </p:sp>
      <p:sp>
        <p:nvSpPr>
          <p:cNvPr id="54" name="Text 52"/>
          <p:cNvSpPr/>
          <p:nvPr/>
        </p:nvSpPr>
        <p:spPr>
          <a:xfrm>
            <a:off x="3752612" y="9295448"/>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Ώρες Γραφείου:</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Τετάρτη 14:00-16:00</a:t>
            </a:r>
            <a:endParaRPr lang="en-US" sz="800" dirty="0"/>
          </a:p>
        </p:txBody>
      </p:sp>
      <p:sp>
        <p:nvSpPr>
          <p:cNvPr id="55" name="Text 53"/>
          <p:cNvSpPr/>
          <p:nvPr/>
        </p:nvSpPr>
        <p:spPr>
          <a:xfrm>
            <a:off x="3752612" y="9499640"/>
            <a:ext cx="3434715" cy="167640"/>
          </a:xfrm>
          <a:prstGeom prst="rect">
            <a:avLst/>
          </a:prstGeom>
          <a:noFill/>
          <a:ln/>
        </p:spPr>
        <p:txBody>
          <a:bodyPr wrap="none" lIns="0" tIns="0" rIns="0" bIns="0" rtlCol="0" anchor="t"/>
          <a:lstStyle/>
          <a:p>
            <a:pPr algn="l" marL="342900" indent="-342900">
              <a:lnSpc>
                <a:spcPts val="1300"/>
              </a:lnSpc>
              <a:buSzPct val="100000"/>
              <a:buChar char="•"/>
            </a:pPr>
            <a:r>
              <a:rPr lang="en-US" sz="800" b="1" dirty="0">
                <a:solidFill>
                  <a:srgbClr val="2B3541"/>
                </a:solidFill>
                <a:latin typeface="Funnel Sans" pitchFamily="34" charset="0"/>
                <a:ea typeface="Funnel Sans" pitchFamily="34" charset="-122"/>
                <a:cs typeface="Funnel Sans" pitchFamily="34" charset="-120"/>
              </a:rPr>
              <a:t>Online Forum:</a:t>
            </a:r>
            <a:pPr algn="l" indent="0" marL="0">
              <a:lnSpc>
                <a:spcPts val="1300"/>
              </a:lnSpc>
              <a:buNone/>
            </a:pPr>
            <a:r>
              <a:rPr lang="en-US" sz="800" dirty="0">
                <a:solidFill>
                  <a:srgbClr val="2B3541"/>
                </a:solidFill>
                <a:latin typeface="Funnel Sans" pitchFamily="34" charset="0"/>
                <a:ea typeface="Funnel Sans" pitchFamily="34" charset="-122"/>
                <a:cs typeface="Funnel Sans" pitchFamily="34" charset="-120"/>
              </a:rPr>
              <a:t> Συμμετέχετε στις συζητήσεις</a:t>
            </a:r>
            <a:endParaRPr lang="en-US" sz="800" dirty="0"/>
          </a:p>
        </p:txBody>
      </p:sp>
      <p:pic>
        <p:nvPicPr>
          <p:cNvPr id="56" name="Image 0" descr="preencoded.png">    </p:cNvPr>
          <p:cNvPicPr>
            <a:picLocks noChangeAspect="1"/>
          </p:cNvPicPr>
          <p:nvPr/>
        </p:nvPicPr>
        <p:blipFill>
          <a:blip r:embed="rId1"/>
          <a:stretch>
            <a:fillRect/>
          </a:stretch>
        </p:blipFill>
        <p:spPr>
          <a:xfrm>
            <a:off x="7450455" y="8583930"/>
            <a:ext cx="3434715" cy="3434715"/>
          </a:xfrm>
          <a:prstGeom prst="rect">
            <a:avLst/>
          </a:prstGeom>
        </p:spPr>
      </p:pic>
      <p:sp>
        <p:nvSpPr>
          <p:cNvPr id="57" name="Text 54"/>
          <p:cNvSpPr/>
          <p:nvPr/>
        </p:nvSpPr>
        <p:spPr>
          <a:xfrm>
            <a:off x="3752612" y="12254151"/>
            <a:ext cx="7125057" cy="167640"/>
          </a:xfrm>
          <a:prstGeom prst="rect">
            <a:avLst/>
          </a:prstGeom>
          <a:noFill/>
          <a:ln/>
        </p:spPr>
        <p:txBody>
          <a:bodyPr wrap="none" lIns="0" tIns="0" rIns="0" bIns="0" rtlCol="0" anchor="t"/>
          <a:lstStyle/>
          <a:p>
            <a:pPr algn="ctr" indent="0" marL="0">
              <a:lnSpc>
                <a:spcPts val="1300"/>
              </a:lnSpc>
              <a:buNone/>
            </a:pPr>
            <a:r>
              <a:rPr lang="en-US" sz="800" b="1" dirty="0">
                <a:solidFill>
                  <a:srgbClr val="2B3541"/>
                </a:solidFill>
                <a:latin typeface="Funnel Sans" pitchFamily="34" charset="0"/>
                <a:ea typeface="Funnel Sans" pitchFamily="34" charset="-122"/>
                <a:cs typeface="Funnel Sans" pitchFamily="34" charset="-120"/>
              </a:rPr>
              <a:t>Καλή δημιουργία και τα λέμε στο επόμενο εργαστήριο! </a:t>
            </a:r>
            <a:pPr algn="ctr" indent="0" marL="0">
              <a:lnSpc>
                <a:spcPts val="1300"/>
              </a:lnSpc>
              <a:buNone/>
            </a:pPr>
            <a:r>
              <a:rPr lang="en-US" sz="800" dirty="0">
                <a:solidFill>
                  <a:srgbClr val="000000"/>
                </a:solidFill>
                <a:latin typeface="Funnel Sans" pitchFamily="34" charset="0"/>
                <a:ea typeface="Funnel Sans" pitchFamily="34" charset="-122"/>
                <a:cs typeface="Funnel Sans" pitchFamily="34" charset="-120"/>
              </a:rPr>
              <a:t>📸</a:t>
            </a:r>
            <a:endParaRPr lang="en-US" sz="8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7</Slides>
  <Notes>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Calibri</vt:lpstr>
      <vt:lpstr>Office Theme</vt:lpstr>
      <vt:lpstr>Slide 1</vt:lpstr>
      <vt:lpstr>Slide 2</vt:lpstr>
      <vt:lpstr>Slide 3</vt:lpstr>
      <vt:lpstr>Slide 4</vt:lpstr>
      <vt:lpstr>Slide 5</vt:lpstr>
      <vt:lpstr>Slide 6</vt:lpstr>
      <vt:lpstr>Slide 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2026-01-22T09:38:42Z</dcterms:created>
  <dcterms:modified xsi:type="dcterms:W3CDTF">2026-01-22T09:38:42Z</dcterms:modified>
</cp:coreProperties>
</file>