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62164D-AEAE-4B6E-A460-9416B04767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CBEC0A-E39C-4716-8520-FAEBBB8C2C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BC0122-6147-40E3-BDB3-E73EAD64F3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873D72-8E6C-43AA-B663-8A4D5725515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6AC954D-CA36-48BB-BE47-47F1E1C0C0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4B7BE9-87B9-4C04-B1A6-12E2ABA686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90F76A-9457-43E1-B86F-B922A580B6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83540F2-CBE2-4895-9997-05E3E7A26D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122767-8D11-4151-B4D1-D66A5A12B4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CDA388-FBF1-441A-8785-12A46B24D5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E18BED-A265-4452-857D-A9F22763BF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D6B6CB-C80C-49F8-A9EB-A9A583B773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1DA592-E895-4E28-A273-2B4751337A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237863-08AD-4CC9-9560-8ABC650983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1844AA-0981-428B-BA7C-A2C552B63B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E944847-3EE6-4919-A1F2-296E209B57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8B91F71-EBB4-4B0A-8CAB-A008D827C6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897FA7-F1EF-4F4D-A8C4-C1940B347F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AE0A93-AF1C-475A-96EF-5F9726C3A0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A823F6-A0B2-4C6B-91A7-C72DD8C10E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3CFF24-49D0-4EAA-9996-C645C7BCE2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906AB47-B16B-45EA-9B86-2761AFE7A6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40273F-244E-4F4D-BE46-6469659F12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5545B0-2BCF-4030-A607-32929BB392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3EA837-5A56-4732-B1FB-C3623D49CD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E226C3F-1E61-4CE6-AD50-9AF6F63B56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E7CF20-9319-4560-AC08-33D7DF8333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827C2D-EA9E-4F62-A330-22B89EF376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341C458-8AB6-4820-A829-905A5ED41E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639B8AB-4D16-45B2-8436-265ED140AD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4DD0F0C-B60E-4858-ADE8-FE338F1912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8F369C0-E2EB-4869-B70E-C1A96322B2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2EC9908-F8DB-4767-9CE5-A4360D6C77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E448C6-A281-4C3E-89EF-8ED253B365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73EB18E-2642-48E3-8EA3-BA8306772F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5AA6FA6-AF66-429D-8AA5-E8C63F6260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C3EF533-99A8-4227-815D-C36B04975E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948D19-0990-4CC8-8AFD-82A4C03933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8FC1487-F647-4067-ADBF-0C8337DD23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14EA23-EFBF-4C8A-B4A7-40BC538F99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C3A2B51-DD63-4F71-9CE1-E49EE79AE1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31ED7EE-2C1A-4C6A-8B64-31F87EE9CD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1F5EB18-C64D-4390-9997-46057EE3FF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A3879B1-D7A0-402A-B80D-4C4B90235A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20A20F-B8EE-4D50-828A-8C7508DA58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8C8976B-5DDE-4672-B3A1-BBD59ED809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FB91520-3035-48B8-8559-841FFC3397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8C37E08-BB40-4E9E-9433-BD9D43B961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2872C57-0EFA-4725-BEEB-2410E47BF5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57987E4-1742-45B6-A23E-9C9452E740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8FB5F9-D606-4FB2-B40B-D3EAC4CDAC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1198D3B-1D41-453F-8C91-2DC84D3C52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7F172FC-27C9-454E-9D2C-B5748FD37E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31F20CA-0852-475B-ACC7-B2E7C4BFE5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589C60D-2BB4-4FE7-8C20-58FE71D0BA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739E51-E261-4A0C-9308-6C27CE6B70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179EB97-E4CF-4F0D-A63A-3F57785798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03C3F8-8BEB-45F9-9EE1-F2042C47EC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3C8178-DA5D-4B79-8CF9-D2868064A4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DC9C33-57D1-45D0-8E0E-9858DD3D43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47000" y="688716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722664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84D444-A64A-49CF-913C-8076779D92D6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 idx="3"/>
          </p:nvPr>
        </p:nvSpPr>
        <p:spPr>
          <a:xfrm>
            <a:off x="50364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0" y="-1440"/>
            <a:ext cx="10079640" cy="75610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4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5"/>
          </p:nvPr>
        </p:nvSpPr>
        <p:spPr>
          <a:xfrm>
            <a:off x="7227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2D556E0-47EE-4D81-9779-D8944C7EB01D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 idx="6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 idx="7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 idx="8"/>
          </p:nvPr>
        </p:nvSpPr>
        <p:spPr>
          <a:xfrm>
            <a:off x="7227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EBF94F-D829-42F9-8638-AC3A2D6DCE9A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dt" idx="9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792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792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10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11"/>
          </p:nvPr>
        </p:nvSpPr>
        <p:spPr>
          <a:xfrm>
            <a:off x="7227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D427454-A427-4879-B0FD-8ED85A2BF20F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dt" idx="12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13"/>
          </p:nvPr>
        </p:nvSpPr>
        <p:spPr>
          <a:xfrm>
            <a:off x="3447000" y="688716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14"/>
          </p:nvPr>
        </p:nvSpPr>
        <p:spPr>
          <a:xfrm>
            <a:off x="722664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l-GR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2541FC-48DA-4D07-992E-AF86AA4FBE6F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 idx="15"/>
          </p:nvPr>
        </p:nvSpPr>
        <p:spPr>
          <a:xfrm>
            <a:off x="503640" y="6887160"/>
            <a:ext cx="234792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5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5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4000"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Times New Roman"/>
              </a:rPr>
              <a:t>ΔΙΑΦΟΡΕΣ ΧΡΙΣΤΙΑΝΙΚΩΝ ΔΟΓΜΑΤΩΝ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4752000"/>
            <a:ext cx="8869680" cy="259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lnSpc>
                <a:spcPct val="10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ΟΡΘΟΔΟΞΟΙ-ΡΩΜΑΙΟΚΑΘΟΛΙΚΟΙ-ΠΡΟΤΕΣΤΑΝΤΕΣ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7560000" y="6660000"/>
            <a:ext cx="233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l-GR" sz="2200" spc="-1" strike="noStrike">
                <a:latin typeface="Z003"/>
              </a:rPr>
              <a:t>Κασσιανή Σακκά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l-GR" sz="2200" spc="-1" strike="noStrike">
                <a:latin typeface="Z003"/>
              </a:rPr>
              <a:t>Θεολόγος-Φιλόλογος</a:t>
            </a:r>
            <a:endParaRPr b="0" lang="el-G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"/>
          <p:cNvSpPr/>
          <p:nvPr/>
        </p:nvSpPr>
        <p:spPr>
          <a:xfrm>
            <a:off x="180000" y="180000"/>
            <a:ext cx="5219640" cy="68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Β. ΘΑΝΑΤΟΣ ΠΑΝΑΓΙΑΣ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Δόγμα της «ενσώματης αναλήψεως της Θεοτόκου»</a:t>
            </a:r>
            <a:r>
              <a:rPr b="0" lang="el-GR" sz="2400" spc="-1" strike="noStrike">
                <a:latin typeface="Arial"/>
              </a:rPr>
              <a:t>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Φυσική συνέπεια του  δόγματος της </a:t>
            </a:r>
            <a:r>
              <a:rPr b="0" i="1" lang="el-GR" sz="1800" spc="-1" strike="noStrike">
                <a:latin typeface="Arial"/>
              </a:rPr>
              <a:t>«ασπίλου συλλήψεως της Θεοτόκου».</a:t>
            </a:r>
            <a:r>
              <a:rPr b="0" lang="el-GR" sz="1800" spc="-1" strike="noStrike">
                <a:latin typeface="Arial"/>
              </a:rPr>
              <a:t>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Αφού η Παναγία δεν είχε προπατορικό αμάρτημα και είναι, κατ’ αυτούς, Θεά,</a:t>
            </a:r>
            <a:r>
              <a:rPr b="1" lang="el-GR" sz="1800" spc="-1" strike="noStrike">
                <a:latin typeface="Arial"/>
              </a:rPr>
              <a:t> δεν ήταν δυνατόν να πεθάνει αλλά αναλήφθηκε το σώμα της στους ουρανούς.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Η</a:t>
            </a:r>
            <a:r>
              <a:rPr b="1" lang="el-GR" sz="1800" spc="-1" strike="noStrike">
                <a:latin typeface="Arial"/>
              </a:rPr>
              <a:t> Ορθόδοξη Εκκλησία</a:t>
            </a:r>
            <a:r>
              <a:rPr b="0" lang="el-GR" sz="1800" spc="-1" strike="noStrike">
                <a:latin typeface="Arial"/>
              </a:rPr>
              <a:t>: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α. πιστεύει ότι ήταν κανονικός άνθρωπος, </a:t>
            </a:r>
            <a:r>
              <a:rPr b="1" lang="el-GR" sz="1800" spc="-1" strike="noStrike">
                <a:latin typeface="Arial"/>
              </a:rPr>
              <a:t>είχε προπατορικό αμάρτημα</a:t>
            </a:r>
            <a:r>
              <a:rPr b="0" lang="el-GR" sz="1800" spc="-1" strike="noStrike">
                <a:latin typeface="Arial"/>
              </a:rPr>
              <a:t>, αλλά την καθάρισε ο αρχάγγελος κατά τον Ευαγγελισμό.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β. κάνει λόγο για Κοίμηση της Θεοτόκου, δηλ. πραγματικό θάνατο και για </a:t>
            </a:r>
            <a:r>
              <a:rPr b="1" lang="el-GR" sz="1800" spc="-1" strike="noStrike">
                <a:latin typeface="Arial"/>
              </a:rPr>
              <a:t>Μετάσταση </a:t>
            </a:r>
            <a:r>
              <a:rPr b="0" lang="el-GR" sz="1800" spc="-1" strike="noStrike">
                <a:latin typeface="Arial"/>
              </a:rPr>
              <a:t>της Θεοτόκου, δηλ. Ανάσταση, ένωση ψυχής και σώματος, και Ανάληψη κοντά στον Υιό της.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5614200" y="1260000"/>
            <a:ext cx="4285440" cy="52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88360" y="180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7. ΜΥΣΤΗΡΙΑ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111960" y="1176120"/>
            <a:ext cx="9539640" cy="73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  </a:t>
            </a:r>
            <a:r>
              <a:rPr b="1" lang="el-GR" sz="2400" spc="-1" strike="noStrike">
                <a:latin typeface="Arial"/>
              </a:rPr>
              <a:t>Α. ΒΑΠΤΙΣΜΑ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Ράντισμα αντί για βύθιση</a:t>
            </a: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2400" spc="-1" strike="noStrike">
                <a:latin typeface="Arial"/>
              </a:rPr>
              <a:t>«σε βαπτίζω» αντί  «βαπτίζεται»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5040000" y="1280160"/>
            <a:ext cx="3936960" cy="2139480"/>
          </a:xfrm>
          <a:prstGeom prst="rect">
            <a:avLst/>
          </a:prstGeom>
          <a:ln w="0">
            <a:noFill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360000" y="3420000"/>
            <a:ext cx="4139640" cy="1979640"/>
          </a:xfrm>
          <a:prstGeom prst="rect">
            <a:avLst/>
          </a:prstGeom>
          <a:ln w="0">
            <a:noFill/>
          </a:ln>
        </p:spPr>
      </p:pic>
      <p:sp>
        <p:nvSpPr>
          <p:cNvPr id="246" name=""/>
          <p:cNvSpPr/>
          <p:nvPr/>
        </p:nvSpPr>
        <p:spPr>
          <a:xfrm>
            <a:off x="900000" y="5889600"/>
            <a:ext cx="288252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Γ. ΕΞΟΜΟΛΟΓΗΣΗ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latin typeface="Arial"/>
              </a:rPr>
              <a:t>Ξύλινος θαλαμίσκος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5040000" y="3749760"/>
            <a:ext cx="3444840" cy="11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Β. ΧΡΙΣΜΑ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latin typeface="Arial"/>
              </a:rPr>
              <a:t>7 ή 14 ετών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latin typeface="Arial"/>
              </a:rPr>
              <a:t>«Πρώτη Θεία Κοινωνία»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3"/>
          <a:stretch/>
        </p:blipFill>
        <p:spPr>
          <a:xfrm>
            <a:off x="4860000" y="5296320"/>
            <a:ext cx="4679640" cy="226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5400000" y="1442160"/>
            <a:ext cx="4499640" cy="5757480"/>
          </a:xfrm>
          <a:prstGeom prst="rect">
            <a:avLst/>
          </a:prstGeom>
          <a:ln w="0">
            <a:noFill/>
          </a:ln>
        </p:spPr>
      </p:pic>
      <p:sp>
        <p:nvSpPr>
          <p:cNvPr id="250" name=""/>
          <p:cNvSpPr/>
          <p:nvPr/>
        </p:nvSpPr>
        <p:spPr>
          <a:xfrm>
            <a:off x="827280" y="1980000"/>
            <a:ext cx="4032360" cy="32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Δ. ΘΕΙΑ ΕΥΧΑΡΙΣΤΙΑ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Άζυμος άρτος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Όστια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Μετουσίωση στο </a:t>
            </a:r>
            <a:r>
              <a:rPr b="0" i="1" lang="el-GR" sz="2400" spc="-1" strike="noStrike">
                <a:latin typeface="Arial"/>
              </a:rPr>
              <a:t>«Λάβετε   Φάγετε»</a:t>
            </a:r>
            <a:r>
              <a:rPr b="0" lang="el-GR" sz="2400" spc="-1" strike="noStrike">
                <a:latin typeface="Arial"/>
              </a:rPr>
              <a:t> και όχι στα </a:t>
            </a:r>
            <a:r>
              <a:rPr b="0" i="1" lang="el-GR" sz="2400" spc="-1" strike="noStrike">
                <a:latin typeface="Arial"/>
              </a:rPr>
              <a:t>«Σά εκ των Σών»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540000" y="1080000"/>
            <a:ext cx="2699640" cy="53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400" spc="-1" strike="noStrike">
                <a:latin typeface="Arial"/>
              </a:rPr>
              <a:t>Ε. ΓΑΜΟΣ</a:t>
            </a: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Αδιάλυτο γάμου</a:t>
            </a: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όχι διαζύγιο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400" spc="-1" strike="noStrike">
                <a:latin typeface="Arial"/>
              </a:rPr>
              <a:t>ΣΤ. ΙΕΡΟΣΥΝΗ</a:t>
            </a: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Υποχρεωτική αγαμία κλήρου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400" spc="-1" strike="noStrike">
                <a:latin typeface="Arial"/>
              </a:rPr>
              <a:t>Ζ. ΕΥΧΕΛΑΙΟ</a:t>
            </a:r>
            <a:endParaRPr b="0" lang="el-G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Μόνο στους ετοιμοθάνατους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3780000" y="1800000"/>
            <a:ext cx="5579640" cy="37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"/>
          <p:cNvSpPr/>
          <p:nvPr/>
        </p:nvSpPr>
        <p:spPr>
          <a:xfrm>
            <a:off x="360000" y="540000"/>
            <a:ext cx="3059640" cy="247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8. ΣΤΑΥΡΟΣ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Με 4ή 5 δάχτυλα</a:t>
            </a:r>
            <a:endParaRPr b="0" lang="el-G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Από αριστερά προς δεξιά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1080000" y="1980000"/>
            <a:ext cx="6659640" cy="39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"/>
          <p:cNvSpPr/>
          <p:nvPr/>
        </p:nvSpPr>
        <p:spPr>
          <a:xfrm>
            <a:off x="504000" y="451080"/>
            <a:ext cx="7415640" cy="314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4000" spc="-1" strike="noStrike">
                <a:latin typeface="Arial"/>
              </a:rPr>
              <a:t>9. ΕΚΚΛΗΣΙΑΣΤΙΚΗ ΤΕΧΝΗ</a:t>
            </a:r>
            <a:endParaRPr b="0" lang="el-G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α. Μουσική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latin typeface="Arial"/>
              </a:rPr>
              <a:t>Εκκλησιαστικό όργανο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0" y="3420000"/>
            <a:ext cx="7739640" cy="4139640"/>
          </a:xfrm>
          <a:prstGeom prst="rect">
            <a:avLst/>
          </a:prstGeom>
          <a:ln w="0">
            <a:noFill/>
          </a:ln>
        </p:spPr>
      </p:pic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5040000" y="1080000"/>
            <a:ext cx="4986360" cy="26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"/>
          <p:cNvSpPr/>
          <p:nvPr/>
        </p:nvSpPr>
        <p:spPr>
          <a:xfrm>
            <a:off x="540000" y="360000"/>
            <a:ext cx="8279640" cy="21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β. αρχιτεκτονική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latin typeface="Arial"/>
              </a:rPr>
              <a:t>Γοτθικός ρυθμός                                                       βιτρώ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82080" y="1800000"/>
            <a:ext cx="5857560" cy="5399640"/>
          </a:xfrm>
          <a:prstGeom prst="rect">
            <a:avLst/>
          </a:prstGeom>
          <a:ln w="0">
            <a:noFill/>
          </a:ln>
        </p:spPr>
      </p:pic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6120000" y="1620000"/>
            <a:ext cx="3779640" cy="55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"/>
          <p:cNvSpPr/>
          <p:nvPr/>
        </p:nvSpPr>
        <p:spPr>
          <a:xfrm>
            <a:off x="540000" y="649440"/>
            <a:ext cx="183708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latin typeface="Arial"/>
              </a:rPr>
              <a:t>γ.αγάλματα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662040" y="1260000"/>
            <a:ext cx="8157600" cy="5579640"/>
          </a:xfrm>
          <a:prstGeom prst="rect">
            <a:avLst/>
          </a:prstGeom>
          <a:ln w="0">
            <a:noFill/>
          </a:ln>
        </p:spPr>
      </p:pic>
      <p:sp>
        <p:nvSpPr>
          <p:cNvPr id="263" name=""/>
          <p:cNvSpPr/>
          <p:nvPr/>
        </p:nvSpPr>
        <p:spPr>
          <a:xfrm>
            <a:off x="1620000" y="6840000"/>
            <a:ext cx="557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Μιχαήλ Άγγελος, Πιετά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62000"/>
          </a:bodyPr>
          <a:p>
            <a:pPr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endParaRPr b="0" lang="el-GR" sz="4400" spc="-1" strike="noStrike"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 rot="19200">
            <a:off x="-1020960" y="212760"/>
            <a:ext cx="11761920" cy="661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9640" cy="75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60280" y="-162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ΣΧΙΣΜΑ 1054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0" y="900000"/>
            <a:ext cx="10079640" cy="34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000"/>
          </a:bodyPr>
          <a:p>
            <a:pPr marL="432000" indent="-324000" algn="just">
              <a:lnSpc>
                <a:spcPct val="10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Είναι η διαίρεση και διάσπαση της κοινωνίας μεταξύ της </a:t>
            </a:r>
            <a:r>
              <a:rPr b="1" lang="el-GR" sz="4200" spc="-1" strike="noStrike">
                <a:solidFill>
                  <a:srgbClr val="000000"/>
                </a:solidFill>
                <a:latin typeface="Times New Roman"/>
              </a:rPr>
              <a:t>Δυτικής (Ρωμαιοκαθολικής) </a:t>
            </a: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και της</a:t>
            </a:r>
            <a:r>
              <a:rPr b="1" lang="el-GR" sz="4200" spc="-1" strike="noStrike">
                <a:solidFill>
                  <a:srgbClr val="000000"/>
                </a:solidFill>
                <a:latin typeface="Times New Roman"/>
              </a:rPr>
              <a:t> Ανατολικής (Ορθόδοξης)</a:t>
            </a: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 Χριστιανικής Εκκλησίας όταν προκαθήμενοί τους ήταν οι:</a:t>
            </a:r>
            <a:endParaRPr b="0" lang="el-GR" sz="4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1. Πάπας Ρώμης Λέων Θ΄ και </a:t>
            </a:r>
            <a:endParaRPr b="0" lang="el-GR" sz="4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2. Οικουμενικός Πατριάρχης Κωνσταντινουπόλεως Μιχαήλ Κηρουλάριος</a:t>
            </a:r>
            <a:endParaRPr b="0" lang="el-GR" sz="4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el-GR" sz="4200" spc="-1" strike="noStrike">
                <a:solidFill>
                  <a:srgbClr val="000000"/>
                </a:solidFill>
                <a:latin typeface="Times New Roman"/>
              </a:rPr>
              <a:t>ύστερα από τους αμοιβαίους αναθεματισμούς που εξαπολύθηκαν τον Ιούλιο του 1054.</a:t>
            </a:r>
            <a:endParaRPr b="0" lang="el-GR" sz="42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677880" y="4390200"/>
            <a:ext cx="2519640" cy="3059640"/>
          </a:xfrm>
          <a:prstGeom prst="rect">
            <a:avLst/>
          </a:prstGeom>
          <a:ln w="0">
            <a:noFill/>
          </a:ln>
        </p:spPr>
      </p:pic>
      <p:sp>
        <p:nvSpPr>
          <p:cNvPr id="217" name=""/>
          <p:cNvSpPr/>
          <p:nvPr/>
        </p:nvSpPr>
        <p:spPr>
          <a:xfrm>
            <a:off x="1082160" y="7157880"/>
            <a:ext cx="21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Πάπας Λέων Θ΄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5357880" y="4404240"/>
            <a:ext cx="3779640" cy="215964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/>
          <p:nvPr/>
        </p:nvSpPr>
        <p:spPr>
          <a:xfrm>
            <a:off x="5509800" y="6753600"/>
            <a:ext cx="413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Πατριάρχης Μιχαήλ Κηρουλάριος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1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el-GR" sz="4400" spc="-1" strike="noStrike"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12392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4000"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ΠΡΟΤΕΣΤΑΝΤΕΣ</a:t>
            </a:r>
            <a:br>
              <a:rPr sz="4400"/>
            </a:b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(ΔΙΑΜΑΡΤΥΡΟΜΕΝΟΙ)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0" y="1694160"/>
            <a:ext cx="10079640" cy="55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latin typeface="Arial"/>
              </a:rPr>
              <a:t>Προτεσταντισμός ή Θρησκευτική Μεταρρύθμιση</a:t>
            </a:r>
            <a:r>
              <a:rPr b="0" lang="el-GR" sz="2200" spc="-1" strike="noStrike">
                <a:latin typeface="Arial"/>
              </a:rPr>
              <a:t> ήταν θρησκευτικό κίνημα του </a:t>
            </a:r>
            <a:r>
              <a:rPr b="1" lang="el-GR" sz="2200" spc="-1" strike="noStrike">
                <a:latin typeface="Arial"/>
              </a:rPr>
              <a:t>16ου αιώνα</a:t>
            </a:r>
            <a:r>
              <a:rPr b="0" lang="el-GR" sz="2200" spc="-1" strike="noStrike">
                <a:latin typeface="Arial"/>
              </a:rPr>
              <a:t> στην Ευρώπη που πήγαζε από την αντίθεση στη Ρωμαιο-καθολική Εκκλησία. </a:t>
            </a: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Ξεκίνησε στη Γερμανία το 1517, όταν ο </a:t>
            </a:r>
            <a:r>
              <a:rPr b="1" lang="el-GR" sz="2200" spc="-1" strike="noStrike">
                <a:latin typeface="Arial"/>
              </a:rPr>
              <a:t>Μαρτίνος Λούθηρος</a:t>
            </a:r>
            <a:r>
              <a:rPr b="0" lang="el-GR" sz="2200" spc="-1" strike="noStrike">
                <a:latin typeface="Arial"/>
              </a:rPr>
              <a:t>                       θυροκόλλησε τις 95 θέσεις του στη Βιτεμβέργη. </a:t>
            </a: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 </a:t>
            </a: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Καταδίκαζε την πώληση </a:t>
            </a:r>
            <a:r>
              <a:rPr b="1" lang="el-GR" sz="2200" spc="-1" strike="noStrike">
                <a:latin typeface="Arial"/>
              </a:rPr>
              <a:t>συγχωροχαρτιών</a:t>
            </a:r>
            <a:r>
              <a:rPr b="0" lang="el-GR" sz="2200" spc="-1" strike="noStrike">
                <a:latin typeface="Arial"/>
              </a:rPr>
              <a:t>, την απόλυτη                          εξουσία και το αλάθητο του Πάπα. 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Τελικά εξαπλώθηκε στη Γερμανία, στην Πολωνία, </a:t>
            </a: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στη Βοημία, στη Μοραβία, στην Ουγγαρία και στην Τρανσυλβανία. 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Η Παπική Εκκλησία τον κήρυξε αιρετικό.</a:t>
            </a:r>
            <a:endParaRPr b="0" lang="el-GR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 </a:t>
            </a:r>
            <a:r>
              <a:rPr b="0" lang="el-GR" sz="2200" spc="-1" strike="noStrike">
                <a:latin typeface="Arial"/>
              </a:rPr>
              <a:t>Κύριοι πρωταγωνιστές εκτός από τον Λούθηρο, ο Ιωάννης Καλβίνος και ο Ούλριχ Ζβίγγλιος.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7380000" y="3074040"/>
            <a:ext cx="2512080" cy="192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08360" y="180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Times New Roman"/>
              </a:rPr>
              <a:t>ΠΡΟΤΕΣΤΑΝΤΕΣ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49680" y="1247760"/>
            <a:ext cx="8639640" cy="43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Αποδέχονται </a:t>
            </a:r>
            <a:r>
              <a:rPr b="1" lang="el-GR" sz="2600" spc="-1" strike="noStrike">
                <a:latin typeface="Arial"/>
              </a:rPr>
              <a:t>μόνο την Αγία Γραφή 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 </a:t>
            </a:r>
            <a:r>
              <a:rPr b="0" lang="el-GR" sz="2600" spc="-1" strike="noStrike">
                <a:latin typeface="Arial"/>
              </a:rPr>
              <a:t>Δεν αποδέχονται την ιερά Παράδοση -όχι ισόκυρες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Κάθε προτεστάντης είναι ερμηνευτής της Αγία Γραφής</a:t>
            </a: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Πιστεύουν ότι σώζει μόνο η πίστη και όχι τα έργα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Δεν έχουν μυστήρια</a:t>
            </a: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Δεν έχουν εικόνες, γιορτές</a:t>
            </a: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Δεν έχουν αγίους</a:t>
            </a: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Δεν έχουν ιεροσύνη, αλλά Πάστορες (pastor=βοσκός)</a:t>
            </a: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- μπορεί να είναι και γυναίκες.</a:t>
            </a:r>
            <a:endParaRPr b="0" lang="el-GR" sz="26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8071560" y="1080000"/>
            <a:ext cx="1828080" cy="2504520"/>
          </a:xfrm>
          <a:prstGeom prst="rect">
            <a:avLst/>
          </a:prstGeom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0" y="5760000"/>
            <a:ext cx="4909680" cy="179964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4910040" y="5400000"/>
            <a:ext cx="527976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180000" y="900000"/>
            <a:ext cx="10124640" cy="19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Μετά τη </a:t>
            </a:r>
            <a:r>
              <a:rPr b="1" lang="el-GR" sz="2600" spc="-1" strike="noStrike">
                <a:latin typeface="Arial"/>
              </a:rPr>
              <a:t>νύχτα του Αγίου Βαρθολομαίου</a:t>
            </a:r>
            <a:r>
              <a:rPr b="0" lang="el-GR" sz="2600" spc="-1" strike="noStrike">
                <a:latin typeface="Arial"/>
              </a:rPr>
              <a:t>, δηλ. τη σφαγή των Γάλλων προτεσταντών (Ουγενότων) από τους Καθολικούς στο Παρίσι στις 24 Αυγούστου 1572, ανήμερα του Αγίου Βαρθολομαίου πολλοί προτεστάντες μετανάστευσαν στην Αμερική.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180000" y="2772360"/>
            <a:ext cx="6119640" cy="41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Στη συνέχεια διαιρέθηκαν σε πολλά παρακλάδια, τις ΟΜΟΛΟΓΙΕΣ, με διαφορές στη διδασκαλία. 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Οι πιο γνωστές είναι: Πεντηκοστιανοί, Ευαγγελικοί, Πρεσβυτεριανοί, Καλβινιστές, Λουθηρανοί, Επισκοπιανοί, Βαπτιστές, Μεθοδιστές, Μορμόνοι,  Αντβενιστές.</a:t>
            </a:r>
            <a:endParaRPr b="0" lang="el-GR" sz="2600" spc="-1" strike="noStrike"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6120000" y="2520000"/>
            <a:ext cx="3959640" cy="50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60000" y="144000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6000"/>
          </a:bodyPr>
          <a:p>
            <a:pPr algn="ctr">
              <a:lnSpc>
                <a:spcPct val="100000"/>
              </a:lnSpc>
              <a:buNone/>
            </a:pPr>
            <a:r>
              <a:rPr b="0" i="1" lang="el-GR" sz="9600" spc="-1" strike="noStrike">
                <a:solidFill>
                  <a:srgbClr val="000000"/>
                </a:solidFill>
                <a:latin typeface="Z003"/>
              </a:rPr>
              <a:t>ΤΕΛΟΣ</a:t>
            </a:r>
            <a:endParaRPr b="0" lang="el-GR" sz="9600" spc="-1" strike="noStrike"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2340000" y="3410640"/>
            <a:ext cx="4679640" cy="2709000"/>
          </a:xfrm>
          <a:prstGeom prst="rect">
            <a:avLst/>
          </a:prstGeom>
          <a:ln w="0">
            <a:noFill/>
          </a:ln>
        </p:spPr>
      </p:pic>
      <p:sp>
        <p:nvSpPr>
          <p:cNvPr id="288" name=""/>
          <p:cNvSpPr/>
          <p:nvPr/>
        </p:nvSpPr>
        <p:spPr>
          <a:xfrm>
            <a:off x="1260000" y="6480000"/>
            <a:ext cx="82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latin typeface="Arial"/>
              </a:rPr>
              <a:t>Η Αγία Γραφή μεταφρασμένη από τον Λούθηρο στη δημοτική γλώσσα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3640" cy="113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1. FILIOQUE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6479640" cy="61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Filioque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(Φιλιόκβε, λατινική σύνθετη λέξη από το Filius =Υιός και que=και που σημαίνει 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«και εκ του Υιού»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) είναι ένα θεολογούμενο ζήτημα που αφορά το Σύμβολο της Πίστεως. </a:t>
            </a:r>
            <a:endParaRPr b="0" lang="el-GR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Η Α΄ Οικουμενική Σύνοδος της Νικαίας (325 μ.Χ) με το Σύμβολο της Πίστεως δήλωσε ότι το Άγιο Πνεύμα εκπορεύεται από τον Θεό – Πατέρα (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«το εκ του Πατρός εκπορευόμενον»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). Τα τρία πρόσωπα της Αγίας Τριάδας είναι ομοούσια και ίσα μεταξύ τους.            ΠΑΤΗΡ=ΥΙΟΣ= ΑΓΙΟ ΠΝΕΥΜΑ</a:t>
            </a:r>
            <a:endParaRPr b="0" lang="el-GR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Οι Ρ/Κ πρόσθεσαν στο Σύμβολο της Πίστεως τη φράση 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«και εκ του Υιού».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Εισάγουν έτσι 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δύο             αρχές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στην αγία Τριάδα (Πατήρ-Υιός) και       </a:t>
            </a:r>
            <a:endParaRPr b="0" lang="el-GR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ένα κατώτερο πρόσωπο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(Άγιο Πνεύμα).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6660000" y="2700000"/>
            <a:ext cx="3075840" cy="26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3640" cy="113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2. ΠΑΠΙΚΟ ΠΡΩΤΕΙΟ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9013680" cy="61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Πέντε Πρεσβυγενή Πατριαρχεία: Ρώμης=Κωνσταντινούπολης=Ιεροσολύμων=Αλεξανδρείας=Αντιόχειας 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Ο πάπας 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«πρώτος μεταξύ ίσων»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ως επίσκοπος της πρωτεύουσας Ρώμης=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«πρεσβεία τιμής»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Όταν μεταφέρθηκε η πρωτεύουσα στην Κων/πολη είχε και ο πατριάρχης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«πρεσβεία τιμής»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800" spc="-1" strike="noStrike">
                <a:solidFill>
                  <a:srgbClr val="000000"/>
                </a:solidFill>
                <a:latin typeface="Times New Roman"/>
              </a:rPr>
              <a:t>Ο πάπας απαίτησε να είναι πρώτος ανάμεσα στους πέντε και να αποφασίζει για όλους σαν διάδοχος του απ. Πέτρου.  «Αυτή είναι η πέτρα πάνω στην οποία θα χτίσω την εκκλησία μου»</a:t>
            </a:r>
            <a:endParaRPr b="0" lang="el-GR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ΑΠΟΤΕΛΕΣΜΑ: Σχίσμα του 1054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3640" cy="113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3. ΠΑΠΙΚΟ ΑΛΑΘΗΤΟ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208080" y="1362960"/>
            <a:ext cx="6119640" cy="561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Παπικό αλάθητο είναι δόγμα της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Καθολικής Εκκλησίας που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αναφέρει ότι σύμφωνα με την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υπόσχεση του Ιησού προς τον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Πέτρο ο Πάπας προστατεύεται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από την πιθανότητα λάθους. 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Αλάθητο ex cathedra=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o πάπας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είναι αλάθητος μόνο όταν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ανεβαίνει στην έδρα του και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αποφαίνεται για δογματικά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θέματα μέσα από κείμενα.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6328080" y="1620000"/>
            <a:ext cx="3571560" cy="46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80000" y="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4. ΠΑΠΙΚΟ ΚΡΑΤΟΣ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540000" y="1260000"/>
            <a:ext cx="5399640" cy="52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600" spc="-1" strike="noStrike">
                <a:latin typeface="Arial"/>
              </a:rPr>
              <a:t>Ο πάπας είναι: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α. θρησκευτικός ηγέτης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β. κοσμικός ηγέτης του κράτους του Βατικανού.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 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600" spc="-1" strike="noStrike">
                <a:latin typeface="Arial"/>
              </a:rPr>
              <a:t>Το σύγχρονο Βατικανό είναι:</a:t>
            </a:r>
            <a:r>
              <a:rPr b="0" lang="el-GR" sz="2600" spc="-1" strike="noStrike">
                <a:latin typeface="Arial"/>
              </a:rPr>
              <a:t> 1.ανεξάρτητη πόλη-κράτος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στη δυτική πλευρά της πόλης της Ρώμης στην Ιταλία 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2.συνέχεια του παπικού κράτους του Μεσαίωνα. 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600" spc="-1" strike="noStrike">
                <a:latin typeface="Arial"/>
              </a:rPr>
              <a:t>3.ιδρύθηκε στις 11 Φεβρουαρίου του 1929 με τη Συνθήκη του  Λατερανού.</a:t>
            </a:r>
            <a:endParaRPr b="0" lang="el-GR" sz="26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940000" y="2340000"/>
            <a:ext cx="3599640" cy="43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95840" y="268560"/>
            <a:ext cx="9071280" cy="99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1000"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5. ΚΑΘΑΡΤΗΡΙΟ ΠΥΡ</a:t>
            </a:r>
            <a:r>
              <a:rPr b="0" lang="el-GR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br>
              <a:rPr sz="4400"/>
            </a:br>
            <a:r>
              <a:rPr b="0" lang="el-GR" sz="3600" spc="-1" strike="noStrike">
                <a:solidFill>
                  <a:srgbClr val="000000"/>
                </a:solidFill>
                <a:latin typeface="Times New Roman"/>
              </a:rPr>
              <a:t>(Purgatorium)</a:t>
            </a:r>
            <a:endParaRPr b="0" lang="el-GR" sz="3600" spc="-1" strike="noStrike"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0" y="720000"/>
            <a:ext cx="5939640" cy="59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l-GR" sz="2200" spc="-1" strike="noStrike">
                <a:latin typeface="Arial"/>
              </a:rPr>
              <a:t> </a:t>
            </a:r>
            <a:endParaRPr b="0" lang="el-G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200" spc="-1" strike="noStrike">
                <a:latin typeface="Arial"/>
              </a:rPr>
              <a:t>1. δόγμα της Ρωμαιοκαθολικής Εκκλησίας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200" spc="-1" strike="noStrike">
                <a:latin typeface="Arial"/>
              </a:rPr>
              <a:t>2.όσοι πεθαίνουν περνούν από προσωρινή κατάσταση κάθαρσης για να φθάσουν στην αγιότητα ή «τελική θέωση», για την είσοδο στον Παράδεισο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200" spc="-1" strike="noStrike">
                <a:latin typeface="Arial"/>
              </a:rPr>
              <a:t>3. «προθάλαμος του Παραδείσου», καθώς όσες ψυχές περνάνε από το Καθαρτήριο τελικώς καταλήγουν στον Παράδεισο</a:t>
            </a: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200" spc="-1" strike="noStrike">
                <a:latin typeface="Arial"/>
              </a:rPr>
              <a:t>4. οι ψυχές του Καθαρτηρίου μπορούν να ωφεληθούν από τις προσευχές των πιστών και   την τέλεση της Θείας Λειτουργίας και τα                   ΣΥΓΧΩΡΟΧΑΡΤΙΑ στον Μεσαίωνα.</a:t>
            </a:r>
            <a:endParaRPr b="0" lang="el-GR" sz="2200" spc="-1" strike="noStrike"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5841720" y="1530720"/>
            <a:ext cx="4099680" cy="494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63960" y="853920"/>
            <a:ext cx="629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7000"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1" lang="el-GR" sz="3200" spc="-1" strike="noStrike">
                <a:solidFill>
                  <a:srgbClr val="111111"/>
                </a:solidFill>
                <a:latin typeface="Times New Roman"/>
              </a:rPr>
              <a:t>ΑΞΙΟΜΙΣΘΙΕΣ ΧΡΙΣΤΟΥ ΚΑΙ  ΑΓΙΩΝ</a:t>
            </a:r>
            <a:br>
              <a:rPr sz="2800"/>
            </a:br>
            <a:br>
              <a:rPr sz="2800"/>
            </a:b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 </a:t>
            </a: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	</a:t>
            </a: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Κάποιες αμαρτίες μπορούσαν να αντισταθμιστούν από το «πλεόνασμα» καλοσύνης του Χριστού και των αγίων, </a:t>
            </a:r>
            <a:br>
              <a:rPr sz="2800"/>
            </a:b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το οποίο διαχειριζόταν η Εκκλησία και ο πάπας. </a:t>
            </a:r>
            <a:br>
              <a:rPr sz="2800"/>
            </a:b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	</a:t>
            </a:r>
            <a:r>
              <a:rPr b="0" lang="el-GR" sz="2800" spc="-1" strike="noStrike">
                <a:solidFill>
                  <a:srgbClr val="111111"/>
                </a:solidFill>
                <a:latin typeface="Times New Roman"/>
              </a:rPr>
              <a:t>Αγοράζοντας  συγχωροχάρτια την ώρα που κουδούνιζε το κέρμα η ψυχή ξεπηδούσε από το Καθαρτήριο στον Παράδεισο.</a:t>
            </a:r>
            <a:endParaRPr b="0" lang="el-GR" sz="28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138960" y="5040000"/>
            <a:ext cx="6700680" cy="2339640"/>
          </a:xfrm>
          <a:prstGeom prst="rect">
            <a:avLst/>
          </a:prstGeom>
          <a:ln w="0">
            <a:noFill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6840000" y="1229760"/>
            <a:ext cx="2699640" cy="362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60000" y="17784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Times New Roman"/>
              </a:rPr>
              <a:t>6. ΜΑΡΙΟΛΟΓΙΑ=</a:t>
            </a:r>
            <a:br>
              <a:rPr sz="4400"/>
            </a:br>
            <a:r>
              <a:rPr b="0" lang="el-GR" sz="3600" spc="-1" strike="noStrike">
                <a:solidFill>
                  <a:srgbClr val="000000"/>
                </a:solidFill>
                <a:latin typeface="Times New Roman"/>
              </a:rPr>
              <a:t>Ρ/Κ ΔΟΓΜΑΤΑ ΓΙΑ ΤΗΝ ΠΑΝΑΓΙΑ</a:t>
            </a:r>
            <a:endParaRPr b="0" lang="el-GR" sz="3600" spc="-1" strike="noStrike"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70200" y="1549800"/>
            <a:ext cx="6119640" cy="71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latin typeface="Arial"/>
              </a:rPr>
              <a:t>Α. ΓΕΝΝΗΣΗ ΠΑΝΑΓΙΑΣ</a:t>
            </a:r>
            <a:endParaRPr b="0" lang="el-G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latin typeface="Arial"/>
              </a:rPr>
              <a:t>Δόγμα «ασπίλου συλλήψεως της Θεοτόκου»</a:t>
            </a:r>
            <a:r>
              <a:rPr b="0" lang="el-GR" sz="2800" spc="-1" strike="noStrike">
                <a:latin typeface="Arial"/>
              </a:rPr>
              <a:t> </a:t>
            </a:r>
            <a:endParaRPr b="0" lang="el-G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Η Θεοτόκος, επειδή προοριζόταν να γεννήσει τον Θεό  έπρεπε να είναι αναμάρτητη ΧΩΡΙΣ προπατορικό αμάρτημα, το οποίο μεταδίδεται με τη φυσική γέννηση. </a:t>
            </a:r>
            <a:endParaRPr b="0" lang="el-G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Έτσι συνελήφθη από τους γονείς της, Ιωακείμ και Άννα «ασπίλως». </a:t>
            </a:r>
            <a:endParaRPr b="0" lang="el-G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 </a:t>
            </a:r>
            <a:r>
              <a:rPr b="0" lang="el-GR" sz="2800" spc="-1" strike="noStrike">
                <a:latin typeface="Arial"/>
              </a:rPr>
              <a:t>Άρα την θεωρούν θεά.</a:t>
            </a:r>
            <a:endParaRPr b="0" lang="el-G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1800" spc="-1" strike="noStrike"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6300000" y="1800000"/>
            <a:ext cx="3419640" cy="50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2024-11-06T18:50:58Z</dcterms:created>
  <dc:creator/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dc:language>el-GR</dc:language>
  <cp:lastModifiedBy/>
  <dcterms:modified xsi:type="dcterms:W3CDTF">2024-11-24T16:07:08Z</dcterms:modified>
  <cp:revision>50</cp:revision>
  <dc:subject/>
  <dc:title>Vintage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