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0" r:id="rId2"/>
    <p:sldId id="259" r:id="rId3"/>
    <p:sldId id="261" r:id="rId4"/>
    <p:sldId id="274" r:id="rId5"/>
    <p:sldId id="262" r:id="rId6"/>
    <p:sldId id="265" r:id="rId7"/>
    <p:sldId id="264" r:id="rId8"/>
    <p:sldId id="263" r:id="rId9"/>
    <p:sldId id="276" r:id="rId10"/>
    <p:sldId id="277" r:id="rId11"/>
    <p:sldId id="279" r:id="rId12"/>
    <p:sldId id="280" r:id="rId13"/>
    <p:sldId id="281" r:id="rId14"/>
    <p:sldId id="282" r:id="rId15"/>
    <p:sldId id="284" r:id="rId16"/>
    <p:sldId id="258" r:id="rId17"/>
    <p:sldId id="283" r:id="rId18"/>
    <p:sldId id="285" r:id="rId19"/>
    <p:sldId id="286" r:id="rId20"/>
    <p:sldId id="267" r:id="rId21"/>
    <p:sldId id="287" r:id="rId22"/>
    <p:sldId id="268" r:id="rId23"/>
    <p:sldId id="269" r:id="rId24"/>
    <p:sldId id="270" r:id="rId25"/>
    <p:sldId id="271" r:id="rId26"/>
    <p:sldId id="272" r:id="rId27"/>
    <p:sldId id="273" r:id="rId28"/>
    <p:sldId id="288" r:id="rId29"/>
    <p:sldId id="289" r:id="rId30"/>
    <p:sldId id="290" r:id="rId31"/>
    <p:sldId id="291" r:id="rId32"/>
    <p:sldId id="292" r:id="rId33"/>
    <p:sldId id="294" r:id="rId34"/>
    <p:sldId id="295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35FF-D468-43D2-9F64-9F071A023F42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8DFD-7276-4FCA-9189-428BA7DD30E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00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0B2FF-6976-4590-B6BD-36291557909C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521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176D4-9FBE-4CDB-8CD8-37C5E59BBE3F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7172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F672-3075-4FAF-97D3-D5FF5955619C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72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9E44F-725D-488C-B2AA-F8C5A507D159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852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838B5-3E1A-424A-9068-EBACD516BEC0}" type="slidenum">
              <a:rPr lang="el-GR" altLang="el-GR"/>
              <a:pPr/>
              <a:t>14</a:t>
            </a:fld>
            <a:endParaRPr lang="el-GR" altLang="el-G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971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7A37E-DDFD-46CE-B138-46429320F07E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3746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6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6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3865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8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9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4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6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7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06/2000-2004.html" TargetMode="External"/><Relationship Id="rId2" Type="http://schemas.openxmlformats.org/officeDocument/2006/relationships/hyperlink" Target="http://merkopanas.blogspot.com/2019/11/blog-pos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9/11/30-hot-potatoes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el/simulation/legacy/circuit-construction-kit-ac" TargetMode="External"/><Relationship Id="rId3" Type="http://schemas.openxmlformats.org/officeDocument/2006/relationships/hyperlink" Target="http://physiclessons.blogspot.com/" TargetMode="External"/><Relationship Id="rId7" Type="http://schemas.openxmlformats.org/officeDocument/2006/relationships/hyperlink" Target="https://www.youtube.com/watch?v=aTowR4acOl4" TargetMode="External"/><Relationship Id="rId2" Type="http://schemas.openxmlformats.org/officeDocument/2006/relationships/hyperlink" Target="https://www.youtube.com/watch?v=jQijac1nDU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Sml6xIacwA&amp;t=5s" TargetMode="External"/><Relationship Id="rId11" Type="http://schemas.openxmlformats.org/officeDocument/2006/relationships/hyperlink" Target="https://ylikonet.gr/%ce%b7%ce%bb%ce%b5%ce%ba%cf%84%cf%81%ce%bf%ce%bc%ce%b1%ce%b3%ce%bd%ce%b7%cf%84%ce%b9%cf%83%ce%bc%cf%8c%cf%82-%cf%83%cf%84%ce%bf-%cf%86%cf%8c%cf%81%ce%bf%cf%85%ce%bc/" TargetMode="External"/><Relationship Id="rId5" Type="http://schemas.openxmlformats.org/officeDocument/2006/relationships/hyperlink" Target="https://www.youtube.com/channel/UCEmy9PSZsuKouJlsurRzC1A" TargetMode="External"/><Relationship Id="rId10" Type="http://schemas.openxmlformats.org/officeDocument/2006/relationships/hyperlink" Target="https://ylikonet100.blogspot.com/2011/10/6.html" TargetMode="External"/><Relationship Id="rId4" Type="http://schemas.openxmlformats.org/officeDocument/2006/relationships/hyperlink" Target="http://physiclessons.blogspot.com/search?q=%CE%B5%CE%BD%CE%B5%CF%81%CE%B3%CF%8C%CF%82+%CE%AD%CE%BD%CF%84%CE%B1%CF%83%CE%B7" TargetMode="External"/><Relationship Id="rId9" Type="http://schemas.openxmlformats.org/officeDocument/2006/relationships/hyperlink" Target="seilias.gr/index.php?option=com_content&amp;task=view&amp;id=539&amp;Itemid=32&amp;catid=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0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8438" y="240792"/>
            <a:ext cx="8847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Ενεργές τιμές του εναλλασσόμενου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ρεύματος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2CB3-34E3-46D1-8EB6-AF1EFA0AEDAD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28654" y="256611"/>
            <a:ext cx="73340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Αν υποθέσουμε ότι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</a:t>
            </a:r>
            <a:r>
              <a:rPr lang="el-GR" altLang="el-GR" sz="2000" b="1" dirty="0">
                <a:latin typeface="Comic Sans MS" panose="030F0702030302020204" pitchFamily="66" charset="0"/>
              </a:rPr>
              <a:t> του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αντιστάτη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αντίστασης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R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παραμένει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  <a:r>
              <a:rPr lang="el-GR" altLang="el-GR" sz="2000" b="1" dirty="0">
                <a:latin typeface="Comic Sans MS" panose="030F0702030302020204" pitchFamily="66" charset="0"/>
              </a:rPr>
              <a:t>, τότε η προσφερόμενη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ενέργεια</a:t>
            </a:r>
            <a:r>
              <a:rPr lang="el-GR" altLang="el-GR" sz="2000" b="1" dirty="0"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l-GR" altLang="el-GR" sz="2000" b="1" dirty="0">
                <a:latin typeface="Comic Sans MS" panose="030F0702030302020204" pitchFamily="66" charset="0"/>
              </a:rPr>
              <a:t>μεταλλικό αγωγό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ίση</a:t>
            </a:r>
            <a:r>
              <a:rPr lang="el-GR" alt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</a:t>
            </a:r>
            <a:r>
              <a:rPr lang="el-GR" alt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τη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θερμότητα</a:t>
            </a:r>
            <a:r>
              <a:rPr lang="el-GR" altLang="el-GR" sz="2000" b="1" dirty="0"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000" b="1" dirty="0">
                <a:latin typeface="Comic Sans MS" panose="030F0702030302020204" pitchFamily="66" charset="0"/>
              </a:rPr>
              <a:t>μεταφέρεται από τον αγωγό στο περιβάλλον.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29872" y="2308254"/>
            <a:ext cx="1821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17594" y="3147834"/>
            <a:ext cx="6164262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Επειδή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l-GR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altLang="el-GR" sz="3200" b="1" baseline="-25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</a:t>
            </a:r>
            <a:r>
              <a:rPr lang="en-US" altLang="el-GR" sz="32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γι’ αυτό και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31024" y="4177995"/>
            <a:ext cx="3221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</a:t>
            </a:r>
            <a:r>
              <a:rPr lang="en-US" altLang="el-GR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10533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986949" y="4230484"/>
            <a:ext cx="3638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(το αποτέλεσμα σε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Joule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CE2-A572-416C-939E-3327C50751FD}" type="slidenum">
              <a:rPr lang="el-GR" altLang="el-GR"/>
              <a:pPr/>
              <a:t>11</a:t>
            </a:fld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694511" y="1760530"/>
            <a:ext cx="2474603" cy="955675"/>
            <a:chOff x="4787358" y="1312566"/>
            <a:chExt cx="2474603" cy="955675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4787358" y="1450183"/>
              <a:ext cx="19446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28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α</a:t>
              </a:r>
              <a:r>
                <a:rPr lang="el-GR" altLang="el-GR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= 0,24</a:t>
              </a:r>
              <a:endPara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642836" y="1312566"/>
            <a:ext cx="619125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Εξίσωση" r:id="rId4" imgW="304560" imgH="469800" progId="Equation.3">
                    <p:embed/>
                  </p:oleObj>
                </mc:Choice>
                <mc:Fallback>
                  <p:oleObj name="Εξίσωση" r:id="rId4" imgW="304560" imgH="469800" progId="Equation.3">
                    <p:embed/>
                    <p:pic>
                      <p:nvPicPr>
                        <p:cNvPr id="163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2836" y="1312566"/>
                          <a:ext cx="619125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94739" y="4168949"/>
            <a:ext cx="64720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σχέση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0,24.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alt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</a:t>
            </a:r>
            <a:r>
              <a:rPr lang="en-US" alt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l-GR" alt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μας </a:t>
            </a:r>
            <a:r>
              <a:rPr lang="el-GR" altLang="el-GR" sz="2000" b="1" dirty="0">
                <a:latin typeface="Comic Sans MS" panose="030F0702030302020204" pitchFamily="66" charset="0"/>
              </a:rPr>
              <a:t>επιτρέπει να υπολογίζουμε τη θερμότητα σε 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και όχι σε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Joule.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4739" y="434470"/>
            <a:ext cx="6728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να υπολογίσουμε τη θερμότητα σε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cal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χρειάζεται να γνωρίζουμε το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ηλεκτρικό </a:t>
            </a:r>
            <a:r>
              <a:rPr lang="el-GR" altLang="el-GR" sz="2000" b="1" dirty="0">
                <a:latin typeface="Comic Sans MS" panose="030F0702030302020204" pitchFamily="66" charset="0"/>
              </a:rPr>
              <a:t>ισοδύναμο της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θερμότητας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0" y="861692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8175" y="3148046"/>
            <a:ext cx="90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Έτσι,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7465" y="3055714"/>
            <a:ext cx="3154363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</a:t>
            </a:r>
            <a:r>
              <a:rPr lang="en-US" altLang="el-GR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0416" y="1959702"/>
            <a:ext cx="343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δηλαδή, 1</a:t>
            </a:r>
            <a:r>
              <a:rPr lang="en-US" sz="2000" b="1" dirty="0" smtClean="0">
                <a:latin typeface="Comic Sans MS" panose="030F0702030302020204" pitchFamily="66" charset="0"/>
              </a:rPr>
              <a:t>Joule = 0,24cal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0" grpId="0"/>
      <p:bldP spid="3" grpId="0"/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10533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8201" y="210635"/>
            <a:ext cx="7831327" cy="20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Στην περίπτωση που ένας θερμαινόμενος μεταλλικός αγωγός είναι βυθισμένος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π.χ. σε </a:t>
            </a:r>
            <a:r>
              <a:rPr lang="el-GR" altLang="el-GR" sz="2000" b="1" dirty="0">
                <a:latin typeface="Comic Sans MS" panose="030F0702030302020204" pitchFamily="66" charset="0"/>
              </a:rPr>
              <a:t>νερό, θα δεχόμαστε ότι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όλη η θερμότητα που εκλύεται από τον αγωγό 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απορροφάται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 το νερό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(εκτός αν </a:t>
            </a:r>
            <a:r>
              <a:rPr lang="el-GR" altLang="el-GR" sz="2000" b="1" dirty="0" err="1">
                <a:latin typeface="Comic Sans MS" panose="030F0702030302020204" pitchFamily="66" charset="0"/>
              </a:rPr>
              <a:t>δευκρινίζεται</a:t>
            </a:r>
            <a:r>
              <a:rPr lang="el-GR" altLang="el-GR" sz="2000" b="1" dirty="0">
                <a:latin typeface="Comic Sans MS" panose="030F0702030302020204" pitchFamily="66" charset="0"/>
              </a:rPr>
              <a:t> διαφορετικά).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353528" y="2481268"/>
            <a:ext cx="4534054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Εξίσωση  θερμιδομετρίας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373798" y="2650237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l-GR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l-GR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.Δ</a:t>
            </a:r>
            <a:r>
              <a:rPr lang="el-GR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</a:t>
            </a:r>
            <a:endParaRPr lang="en-US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094" y="3137718"/>
            <a:ext cx="8937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όπου, </a:t>
            </a:r>
            <a:r>
              <a:rPr lang="el-GR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 err="1" smtClean="0">
                <a:latin typeface="Comic Sans MS" panose="030F0702030302020204" pitchFamily="66" charset="0"/>
              </a:rPr>
              <a:t>απορροφούμενο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ποσό θερμότητας από το υλικό (π.χ. νερό),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 μάζα του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υλικού που απορροφά,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 ειδική θερμότητα του υλικού και </a:t>
            </a:r>
            <a:r>
              <a:rPr lang="el-GR" alt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η μεταβολή της θερμοκρασίας του υλικού.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672683" y="4624710"/>
            <a:ext cx="9088244" cy="142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εξίσωση της θερμιδομετρίας μάς βοηθά να υπολογίσουμε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ποσό της θερμότητας που χρειάζεται να απορροφήσει σώμα μάζας </a:t>
            </a:r>
            <a:r>
              <a:rPr lang="el-GR" altLang="el-GR" sz="2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για να ανεβάσει τη θερμοκρασία του κατά  </a:t>
            </a:r>
            <a:r>
              <a:rPr lang="el-GR" altLang="el-GR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0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6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81C0-CACA-47A9-AA0A-047461431EE9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047024" y="644769"/>
            <a:ext cx="8097951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Ισχύς του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εναλλασσόμενου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ρεύματος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87" y="1863969"/>
            <a:ext cx="5795888" cy="326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0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0E00-FEA0-47F6-8B4D-52CF95C8DCA7}" type="slidenum">
              <a:rPr lang="el-GR" altLang="el-GR"/>
              <a:pPr/>
              <a:t>14</a:t>
            </a:fld>
            <a:endParaRPr lang="el-GR" altLang="el-G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88" y="78815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3806" y="405023"/>
            <a:ext cx="66481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Ισχύς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του ηλεκτρικού ρεύματος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altLang="el-GR" sz="2000" b="1" dirty="0">
                <a:latin typeface="Comic Sans MS" panose="030F0702030302020204" pitchFamily="66" charset="0"/>
              </a:rPr>
              <a:t>το πηλίκο της ηλεκτρικής ενέργειας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W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000" b="1" dirty="0">
                <a:latin typeface="Comic Sans MS" panose="030F0702030302020204" pitchFamily="66" charset="0"/>
              </a:rPr>
              <a:t>προσφέρεται σε μία συσκευή σε χρόνο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t</a:t>
            </a:r>
            <a:r>
              <a:rPr lang="en-US" altLang="el-GR" sz="2000" b="1" dirty="0">
                <a:latin typeface="Comic Sans MS" panose="030F0702030302020204" pitchFamily="66" charset="0"/>
              </a:rPr>
              <a:t>, </a:t>
            </a:r>
            <a:r>
              <a:rPr lang="el-GR" altLang="el-GR" sz="2000" b="1" dirty="0">
                <a:latin typeface="Comic Sans MS" panose="030F0702030302020204" pitchFamily="66" charset="0"/>
              </a:rPr>
              <a:t>προς το χρόνο αυτό.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5287804" y="2252533"/>
          <a:ext cx="1616392" cy="1114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Εξίσωση" r:id="rId5" imgW="571320" imgH="393480" progId="Equation.3">
                  <p:embed/>
                </p:oleObj>
              </mc:Choice>
              <mc:Fallback>
                <p:oleObj name="Εξίσωση" r:id="rId5" imgW="571320" imgH="39348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804" y="2252533"/>
                        <a:ext cx="1616392" cy="1114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32181" y="4221480"/>
            <a:ext cx="431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Μονάδα μέτρησης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Ισχύος στο </a:t>
            </a:r>
            <a:r>
              <a:rPr lang="en-US" altLang="el-GR" sz="2000" b="1" dirty="0">
                <a:latin typeface="Comic Sans MS" panose="030F0702030302020204" pitchFamily="66" charset="0"/>
              </a:rPr>
              <a:t>SI: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28202" y="3949643"/>
                <a:ext cx="1600200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𝟏𝐉𝐨𝐮𝐥𝐞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𝟏𝐬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02" y="3949643"/>
                <a:ext cx="1600200" cy="793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26629" y="4115713"/>
            <a:ext cx="379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1Watt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(1Βατ)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 (1W)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6732270" y="2537460"/>
            <a:ext cx="594360" cy="1497330"/>
          </a:xfrm>
          <a:custGeom>
            <a:avLst/>
            <a:gdLst>
              <a:gd name="connsiteX0" fmla="*/ 0 w 594360"/>
              <a:gd name="connsiteY0" fmla="*/ 0 h 1497330"/>
              <a:gd name="connsiteX1" fmla="*/ 114300 w 594360"/>
              <a:gd name="connsiteY1" fmla="*/ 45720 h 1497330"/>
              <a:gd name="connsiteX2" fmla="*/ 148590 w 594360"/>
              <a:gd name="connsiteY2" fmla="*/ 57150 h 1497330"/>
              <a:gd name="connsiteX3" fmla="*/ 194310 w 594360"/>
              <a:gd name="connsiteY3" fmla="*/ 80010 h 1497330"/>
              <a:gd name="connsiteX4" fmla="*/ 228600 w 594360"/>
              <a:gd name="connsiteY4" fmla="*/ 102870 h 1497330"/>
              <a:gd name="connsiteX5" fmla="*/ 274320 w 594360"/>
              <a:gd name="connsiteY5" fmla="*/ 114300 h 1497330"/>
              <a:gd name="connsiteX6" fmla="*/ 342900 w 594360"/>
              <a:gd name="connsiteY6" fmla="*/ 171450 h 1497330"/>
              <a:gd name="connsiteX7" fmla="*/ 434340 w 594360"/>
              <a:gd name="connsiteY7" fmla="*/ 240030 h 1497330"/>
              <a:gd name="connsiteX8" fmla="*/ 480060 w 594360"/>
              <a:gd name="connsiteY8" fmla="*/ 308610 h 1497330"/>
              <a:gd name="connsiteX9" fmla="*/ 502920 w 594360"/>
              <a:gd name="connsiteY9" fmla="*/ 342900 h 1497330"/>
              <a:gd name="connsiteX10" fmla="*/ 537210 w 594360"/>
              <a:gd name="connsiteY10" fmla="*/ 388620 h 1497330"/>
              <a:gd name="connsiteX11" fmla="*/ 571500 w 594360"/>
              <a:gd name="connsiteY11" fmla="*/ 491490 h 1497330"/>
              <a:gd name="connsiteX12" fmla="*/ 582930 w 594360"/>
              <a:gd name="connsiteY12" fmla="*/ 525780 h 1497330"/>
              <a:gd name="connsiteX13" fmla="*/ 594360 w 594360"/>
              <a:gd name="connsiteY13" fmla="*/ 560070 h 1497330"/>
              <a:gd name="connsiteX14" fmla="*/ 582930 w 594360"/>
              <a:gd name="connsiteY14" fmla="*/ 788670 h 1497330"/>
              <a:gd name="connsiteX15" fmla="*/ 571500 w 594360"/>
              <a:gd name="connsiteY15" fmla="*/ 822960 h 1497330"/>
              <a:gd name="connsiteX16" fmla="*/ 560070 w 594360"/>
              <a:gd name="connsiteY16" fmla="*/ 902970 h 1497330"/>
              <a:gd name="connsiteX17" fmla="*/ 548640 w 594360"/>
              <a:gd name="connsiteY17" fmla="*/ 937260 h 1497330"/>
              <a:gd name="connsiteX18" fmla="*/ 525780 w 594360"/>
              <a:gd name="connsiteY18" fmla="*/ 1074420 h 1497330"/>
              <a:gd name="connsiteX19" fmla="*/ 491490 w 594360"/>
              <a:gd name="connsiteY19" fmla="*/ 1177290 h 1497330"/>
              <a:gd name="connsiteX20" fmla="*/ 480060 w 594360"/>
              <a:gd name="connsiteY20" fmla="*/ 1211580 h 1497330"/>
              <a:gd name="connsiteX21" fmla="*/ 457200 w 594360"/>
              <a:gd name="connsiteY21" fmla="*/ 1245870 h 1497330"/>
              <a:gd name="connsiteX22" fmla="*/ 445770 w 594360"/>
              <a:gd name="connsiteY22" fmla="*/ 1280160 h 1497330"/>
              <a:gd name="connsiteX23" fmla="*/ 377190 w 594360"/>
              <a:gd name="connsiteY23" fmla="*/ 1383030 h 1497330"/>
              <a:gd name="connsiteX24" fmla="*/ 354330 w 594360"/>
              <a:gd name="connsiteY24" fmla="*/ 1417320 h 1497330"/>
              <a:gd name="connsiteX25" fmla="*/ 320040 w 594360"/>
              <a:gd name="connsiteY25" fmla="*/ 1451610 h 1497330"/>
              <a:gd name="connsiteX26" fmla="*/ 262890 w 594360"/>
              <a:gd name="connsiteY26" fmla="*/ 149733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360" h="1497330">
                <a:moveTo>
                  <a:pt x="0" y="0"/>
                </a:moveTo>
                <a:cubicBezTo>
                  <a:pt x="156098" y="52033"/>
                  <a:pt x="-3427" y="-4734"/>
                  <a:pt x="114300" y="45720"/>
                </a:cubicBezTo>
                <a:cubicBezTo>
                  <a:pt x="125374" y="50466"/>
                  <a:pt x="137516" y="52404"/>
                  <a:pt x="148590" y="57150"/>
                </a:cubicBezTo>
                <a:cubicBezTo>
                  <a:pt x="164251" y="63862"/>
                  <a:pt x="179516" y="71556"/>
                  <a:pt x="194310" y="80010"/>
                </a:cubicBezTo>
                <a:cubicBezTo>
                  <a:pt x="206237" y="86826"/>
                  <a:pt x="215974" y="97459"/>
                  <a:pt x="228600" y="102870"/>
                </a:cubicBezTo>
                <a:cubicBezTo>
                  <a:pt x="243039" y="109058"/>
                  <a:pt x="259080" y="110490"/>
                  <a:pt x="274320" y="114300"/>
                </a:cubicBezTo>
                <a:cubicBezTo>
                  <a:pt x="366935" y="176043"/>
                  <a:pt x="246092" y="92243"/>
                  <a:pt x="342900" y="171450"/>
                </a:cubicBezTo>
                <a:cubicBezTo>
                  <a:pt x="372388" y="195576"/>
                  <a:pt x="413206" y="208329"/>
                  <a:pt x="434340" y="240030"/>
                </a:cubicBezTo>
                <a:lnTo>
                  <a:pt x="480060" y="308610"/>
                </a:lnTo>
                <a:cubicBezTo>
                  <a:pt x="487680" y="320040"/>
                  <a:pt x="494678" y="331910"/>
                  <a:pt x="502920" y="342900"/>
                </a:cubicBezTo>
                <a:lnTo>
                  <a:pt x="537210" y="388620"/>
                </a:lnTo>
                <a:lnTo>
                  <a:pt x="571500" y="491490"/>
                </a:lnTo>
                <a:lnTo>
                  <a:pt x="582930" y="525780"/>
                </a:lnTo>
                <a:lnTo>
                  <a:pt x="594360" y="560070"/>
                </a:lnTo>
                <a:cubicBezTo>
                  <a:pt x="590550" y="636270"/>
                  <a:pt x="589539" y="712662"/>
                  <a:pt x="582930" y="788670"/>
                </a:cubicBezTo>
                <a:cubicBezTo>
                  <a:pt x="581886" y="800673"/>
                  <a:pt x="573863" y="811146"/>
                  <a:pt x="571500" y="822960"/>
                </a:cubicBezTo>
                <a:cubicBezTo>
                  <a:pt x="566216" y="849378"/>
                  <a:pt x="565354" y="876552"/>
                  <a:pt x="560070" y="902970"/>
                </a:cubicBezTo>
                <a:cubicBezTo>
                  <a:pt x="557707" y="914784"/>
                  <a:pt x="551003" y="925446"/>
                  <a:pt x="548640" y="937260"/>
                </a:cubicBezTo>
                <a:cubicBezTo>
                  <a:pt x="539550" y="982711"/>
                  <a:pt x="540437" y="1030448"/>
                  <a:pt x="525780" y="1074420"/>
                </a:cubicBezTo>
                <a:lnTo>
                  <a:pt x="491490" y="1177290"/>
                </a:lnTo>
                <a:cubicBezTo>
                  <a:pt x="487680" y="1188720"/>
                  <a:pt x="486743" y="1201555"/>
                  <a:pt x="480060" y="1211580"/>
                </a:cubicBezTo>
                <a:cubicBezTo>
                  <a:pt x="472440" y="1223010"/>
                  <a:pt x="463343" y="1233583"/>
                  <a:pt x="457200" y="1245870"/>
                </a:cubicBezTo>
                <a:cubicBezTo>
                  <a:pt x="451812" y="1256646"/>
                  <a:pt x="451621" y="1269628"/>
                  <a:pt x="445770" y="1280160"/>
                </a:cubicBezTo>
                <a:lnTo>
                  <a:pt x="377190" y="1383030"/>
                </a:lnTo>
                <a:cubicBezTo>
                  <a:pt x="369570" y="1394460"/>
                  <a:pt x="364044" y="1407606"/>
                  <a:pt x="354330" y="1417320"/>
                </a:cubicBezTo>
                <a:cubicBezTo>
                  <a:pt x="342900" y="1428750"/>
                  <a:pt x="332458" y="1441262"/>
                  <a:pt x="320040" y="1451610"/>
                </a:cubicBezTo>
                <a:cubicBezTo>
                  <a:pt x="233527" y="1523704"/>
                  <a:pt x="329397" y="1430823"/>
                  <a:pt x="262890" y="149733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5875008" y="3200401"/>
            <a:ext cx="525792" cy="1421190"/>
          </a:xfrm>
          <a:custGeom>
            <a:avLst/>
            <a:gdLst>
              <a:gd name="connsiteX0" fmla="*/ 525792 w 525792"/>
              <a:gd name="connsiteY0" fmla="*/ 0 h 1463279"/>
              <a:gd name="connsiteX1" fmla="*/ 445782 w 525792"/>
              <a:gd name="connsiteY1" fmla="*/ 11430 h 1463279"/>
              <a:gd name="connsiteX2" fmla="*/ 411492 w 525792"/>
              <a:gd name="connsiteY2" fmla="*/ 22860 h 1463279"/>
              <a:gd name="connsiteX3" fmla="*/ 331482 w 525792"/>
              <a:gd name="connsiteY3" fmla="*/ 80010 h 1463279"/>
              <a:gd name="connsiteX4" fmla="*/ 262902 w 525792"/>
              <a:gd name="connsiteY4" fmla="*/ 125730 h 1463279"/>
              <a:gd name="connsiteX5" fmla="*/ 228612 w 525792"/>
              <a:gd name="connsiteY5" fmla="*/ 171450 h 1463279"/>
              <a:gd name="connsiteX6" fmla="*/ 148602 w 525792"/>
              <a:gd name="connsiteY6" fmla="*/ 240030 h 1463279"/>
              <a:gd name="connsiteX7" fmla="*/ 114312 w 525792"/>
              <a:gd name="connsiteY7" fmla="*/ 320040 h 1463279"/>
              <a:gd name="connsiteX8" fmla="*/ 91452 w 525792"/>
              <a:gd name="connsiteY8" fmla="*/ 354330 h 1463279"/>
              <a:gd name="connsiteX9" fmla="*/ 80022 w 525792"/>
              <a:gd name="connsiteY9" fmla="*/ 388620 h 1463279"/>
              <a:gd name="connsiteX10" fmla="*/ 57162 w 525792"/>
              <a:gd name="connsiteY10" fmla="*/ 480060 h 1463279"/>
              <a:gd name="connsiteX11" fmla="*/ 34302 w 525792"/>
              <a:gd name="connsiteY11" fmla="*/ 548640 h 1463279"/>
              <a:gd name="connsiteX12" fmla="*/ 11442 w 525792"/>
              <a:gd name="connsiteY12" fmla="*/ 662940 h 1463279"/>
              <a:gd name="connsiteX13" fmla="*/ 12 w 525792"/>
              <a:gd name="connsiteY13" fmla="*/ 788670 h 1463279"/>
              <a:gd name="connsiteX14" fmla="*/ 22872 w 525792"/>
              <a:gd name="connsiteY14" fmla="*/ 1028700 h 1463279"/>
              <a:gd name="connsiteX15" fmla="*/ 57162 w 525792"/>
              <a:gd name="connsiteY15" fmla="*/ 1097280 h 1463279"/>
              <a:gd name="connsiteX16" fmla="*/ 68592 w 525792"/>
              <a:gd name="connsiteY16" fmla="*/ 1131570 h 1463279"/>
              <a:gd name="connsiteX17" fmla="*/ 91452 w 525792"/>
              <a:gd name="connsiteY17" fmla="*/ 1165860 h 1463279"/>
              <a:gd name="connsiteX18" fmla="*/ 114312 w 525792"/>
              <a:gd name="connsiteY18" fmla="*/ 1234440 h 1463279"/>
              <a:gd name="connsiteX19" fmla="*/ 160032 w 525792"/>
              <a:gd name="connsiteY19" fmla="*/ 1268730 h 1463279"/>
              <a:gd name="connsiteX20" fmla="*/ 217182 w 525792"/>
              <a:gd name="connsiteY20" fmla="*/ 1337310 h 1463279"/>
              <a:gd name="connsiteX21" fmla="*/ 285762 w 525792"/>
              <a:gd name="connsiteY21" fmla="*/ 1371600 h 1463279"/>
              <a:gd name="connsiteX22" fmla="*/ 388632 w 525792"/>
              <a:gd name="connsiteY22" fmla="*/ 1440180 h 1463279"/>
              <a:gd name="connsiteX23" fmla="*/ 445782 w 525792"/>
              <a:gd name="connsiteY23" fmla="*/ 1463040 h 146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5792" h="1463279">
                <a:moveTo>
                  <a:pt x="525792" y="0"/>
                </a:moveTo>
                <a:cubicBezTo>
                  <a:pt x="499122" y="3810"/>
                  <a:pt x="472200" y="6146"/>
                  <a:pt x="445782" y="11430"/>
                </a:cubicBezTo>
                <a:cubicBezTo>
                  <a:pt x="433968" y="13793"/>
                  <a:pt x="422268" y="17472"/>
                  <a:pt x="411492" y="22860"/>
                </a:cubicBezTo>
                <a:cubicBezTo>
                  <a:pt x="392912" y="32150"/>
                  <a:pt x="344425" y="70950"/>
                  <a:pt x="331482" y="80010"/>
                </a:cubicBezTo>
                <a:cubicBezTo>
                  <a:pt x="308974" y="95765"/>
                  <a:pt x="279387" y="103751"/>
                  <a:pt x="262902" y="125730"/>
                </a:cubicBezTo>
                <a:cubicBezTo>
                  <a:pt x="251472" y="140970"/>
                  <a:pt x="241010" y="156986"/>
                  <a:pt x="228612" y="171450"/>
                </a:cubicBezTo>
                <a:cubicBezTo>
                  <a:pt x="199956" y="204882"/>
                  <a:pt x="184739" y="212927"/>
                  <a:pt x="148602" y="240030"/>
                </a:cubicBezTo>
                <a:cubicBezTo>
                  <a:pt x="135779" y="278500"/>
                  <a:pt x="136911" y="280493"/>
                  <a:pt x="114312" y="320040"/>
                </a:cubicBezTo>
                <a:cubicBezTo>
                  <a:pt x="107496" y="331967"/>
                  <a:pt x="97595" y="342043"/>
                  <a:pt x="91452" y="354330"/>
                </a:cubicBezTo>
                <a:cubicBezTo>
                  <a:pt x="86064" y="365106"/>
                  <a:pt x="83192" y="376996"/>
                  <a:pt x="80022" y="388620"/>
                </a:cubicBezTo>
                <a:cubicBezTo>
                  <a:pt x="71755" y="418931"/>
                  <a:pt x="67097" y="450254"/>
                  <a:pt x="57162" y="480060"/>
                </a:cubicBezTo>
                <a:cubicBezTo>
                  <a:pt x="49542" y="502920"/>
                  <a:pt x="38263" y="524871"/>
                  <a:pt x="34302" y="548640"/>
                </a:cubicBezTo>
                <a:cubicBezTo>
                  <a:pt x="20289" y="632715"/>
                  <a:pt x="28493" y="594737"/>
                  <a:pt x="11442" y="662940"/>
                </a:cubicBezTo>
                <a:cubicBezTo>
                  <a:pt x="7632" y="704850"/>
                  <a:pt x="12" y="746587"/>
                  <a:pt x="12" y="788670"/>
                </a:cubicBezTo>
                <a:cubicBezTo>
                  <a:pt x="12" y="899327"/>
                  <a:pt x="-1303" y="944086"/>
                  <a:pt x="22872" y="1028700"/>
                </a:cubicBezTo>
                <a:cubicBezTo>
                  <a:pt x="42025" y="1095736"/>
                  <a:pt x="23766" y="1030488"/>
                  <a:pt x="57162" y="1097280"/>
                </a:cubicBezTo>
                <a:cubicBezTo>
                  <a:pt x="62550" y="1108056"/>
                  <a:pt x="63204" y="1120794"/>
                  <a:pt x="68592" y="1131570"/>
                </a:cubicBezTo>
                <a:cubicBezTo>
                  <a:pt x="74735" y="1143857"/>
                  <a:pt x="85873" y="1153307"/>
                  <a:pt x="91452" y="1165860"/>
                </a:cubicBezTo>
                <a:cubicBezTo>
                  <a:pt x="101239" y="1187880"/>
                  <a:pt x="95035" y="1219982"/>
                  <a:pt x="114312" y="1234440"/>
                </a:cubicBezTo>
                <a:cubicBezTo>
                  <a:pt x="129552" y="1245870"/>
                  <a:pt x="146562" y="1255260"/>
                  <a:pt x="160032" y="1268730"/>
                </a:cubicBezTo>
                <a:cubicBezTo>
                  <a:pt x="249942" y="1358640"/>
                  <a:pt x="104832" y="1243685"/>
                  <a:pt x="217182" y="1337310"/>
                </a:cubicBezTo>
                <a:cubicBezTo>
                  <a:pt x="278072" y="1388052"/>
                  <a:pt x="223902" y="1337233"/>
                  <a:pt x="285762" y="1371600"/>
                </a:cubicBezTo>
                <a:lnTo>
                  <a:pt x="388632" y="1440180"/>
                </a:lnTo>
                <a:cubicBezTo>
                  <a:pt x="429262" y="1467267"/>
                  <a:pt x="409185" y="1463040"/>
                  <a:pt x="445782" y="146304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1601470" y="4787661"/>
            <a:ext cx="8653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1W είναι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ισχύς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που μεταφέρει το ηλεκτρικό ρεύμα, όταν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χρόνο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1s,</a:t>
            </a:r>
            <a:r>
              <a:rPr lang="el-GR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προσφερόμενη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 είναι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1J. </a:t>
            </a:r>
            <a:endParaRPr lang="el-GR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383280" y="234164"/>
            <a:ext cx="5257799" cy="97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Πώς υπολογίζω την ηλεκτρική ισχύ του εναλλασσόμενου ρεύματος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952" y="1435721"/>
            <a:ext cx="6928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κάθε χρονική στιγμή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l-GR" sz="2000" b="1" dirty="0" smtClean="0">
                <a:latin typeface="Comic Sans MS" panose="030F0702030302020204" pitchFamily="66" charset="0"/>
              </a:rPr>
              <a:t>, η στιγμιαία ισχύς</a:t>
            </a:r>
            <a:r>
              <a:rPr lang="el-GR" sz="2000" b="1" i="1" dirty="0" smtClean="0"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latin typeface="Comic Sans MS" panose="030F0702030302020204" pitchFamily="66" charset="0"/>
              </a:rPr>
              <a:t>p </a:t>
            </a:r>
            <a:r>
              <a:rPr lang="el-GR" sz="2000" b="1" dirty="0" smtClean="0">
                <a:latin typeface="Comic Sans MS" panose="030F0702030302020204" pitchFamily="66" charset="0"/>
              </a:rPr>
              <a:t>θα είναι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795" y="2174470"/>
            <a:ext cx="131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omic Sans MS" panose="030F0702030302020204" pitchFamily="66" charset="0"/>
              </a:rPr>
              <a:t>p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l-GR" sz="2400" b="1" i="1" dirty="0" smtClean="0">
                <a:latin typeface="Comic Sans MS" panose="030F0702030302020204" pitchFamily="66" charset="0"/>
              </a:rPr>
              <a:t>υ.</a:t>
            </a:r>
            <a:r>
              <a:rPr lang="en-US" sz="2400" b="1" i="1" dirty="0" err="1" smtClean="0">
                <a:latin typeface="Comic Sans MS" panose="030F0702030302020204" pitchFamily="66" charset="0"/>
              </a:rPr>
              <a:t>i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8368" y="2205247"/>
            <a:ext cx="278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=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ημ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i="1" dirty="0" smtClean="0">
                <a:latin typeface="Comic Sans MS" panose="030F0702030302020204" pitchFamily="66" charset="0"/>
              </a:rPr>
              <a:t>ω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).</a:t>
            </a:r>
            <a:r>
              <a:rPr lang="en-US" sz="2000" b="1" i="1" dirty="0" smtClean="0">
                <a:latin typeface="Comic Sans MS" panose="030F0702030302020204" pitchFamily="66" charset="0"/>
              </a:rPr>
              <a:t>I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ημ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i="1" dirty="0" smtClean="0">
                <a:latin typeface="Comic Sans MS" panose="030F0702030302020204" pitchFamily="66" charset="0"/>
              </a:rPr>
              <a:t>ω</a:t>
            </a:r>
            <a:r>
              <a:rPr lang="en-US" sz="2000" b="1" i="1" dirty="0" smtClean="0">
                <a:latin typeface="Comic Sans MS" panose="030F0702030302020204" pitchFamily="66" charset="0"/>
              </a:rPr>
              <a:t>t)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970" y="2205247"/>
            <a:ext cx="20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omic Sans MS" panose="030F0702030302020204" pitchFamily="66" charset="0"/>
              </a:rPr>
              <a:t>= V.I.</a:t>
            </a:r>
            <a:r>
              <a:rPr lang="el-GR" sz="2000" b="1" dirty="0" smtClean="0">
                <a:latin typeface="Comic Sans MS" panose="030F0702030302020204" pitchFamily="66" charset="0"/>
              </a:rPr>
              <a:t>ημ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2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latin typeface="Comic Sans MS" panose="030F0702030302020204" pitchFamily="66" charset="0"/>
              </a:rPr>
              <a:t>ω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3756" y="2212482"/>
            <a:ext cx="163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= </a:t>
            </a:r>
            <a:r>
              <a:rPr lang="en-US" sz="2000" b="1" i="1" dirty="0" smtClean="0">
                <a:latin typeface="Comic Sans MS" panose="030F0702030302020204" pitchFamily="66" charset="0"/>
              </a:rPr>
              <a:t>P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ημ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i="1" dirty="0" smtClean="0">
                <a:latin typeface="Comic Sans MS" panose="030F0702030302020204" pitchFamily="66" charset="0"/>
              </a:rPr>
              <a:t>ω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8749" y="2713173"/>
            <a:ext cx="256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όπου </a:t>
            </a:r>
            <a:r>
              <a:rPr lang="en-US" b="1" i="1" dirty="0" smtClean="0">
                <a:latin typeface="Comic Sans MS" panose="030F0702030302020204" pitchFamily="66" charset="0"/>
              </a:rPr>
              <a:t>P</a:t>
            </a:r>
            <a:r>
              <a:rPr lang="en-US" b="1" dirty="0" smtClean="0">
                <a:latin typeface="Comic Sans MS" panose="030F0702030302020204" pitchFamily="66" charset="0"/>
              </a:rPr>
              <a:t> = </a:t>
            </a:r>
            <a:r>
              <a:rPr lang="en-US" b="1" i="1" dirty="0" smtClean="0">
                <a:latin typeface="Comic Sans MS" panose="030F0702030302020204" pitchFamily="66" charset="0"/>
              </a:rPr>
              <a:t>V.I </a:t>
            </a:r>
            <a:r>
              <a:rPr lang="en-US" b="1" dirty="0" smtClean="0">
                <a:latin typeface="Comic Sans MS" panose="030F0702030302020204" pitchFamily="66" charset="0"/>
              </a:rPr>
              <a:t>= </a:t>
            </a:r>
            <a:r>
              <a:rPr lang="en-US" b="1" i="1" dirty="0" err="1" smtClean="0">
                <a:latin typeface="Comic Sans MS" panose="030F0702030302020204" pitchFamily="66" charset="0"/>
              </a:rPr>
              <a:t>p</a:t>
            </a:r>
            <a:r>
              <a:rPr lang="en-US" b="1" baseline="-25000" dirty="0" err="1" smtClean="0">
                <a:latin typeface="Comic Sans MS" panose="030F0702030302020204" pitchFamily="66" charset="0"/>
              </a:rPr>
              <a:t>max</a:t>
            </a:r>
            <a:endParaRPr lang="el-GR" b="1" baseline="-25000" dirty="0">
              <a:latin typeface="Comic Sans MS" panose="030F0702030302020204" pitchFamily="66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59" y="3079654"/>
            <a:ext cx="4686496" cy="26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17939" y="3095011"/>
            <a:ext cx="6241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Μέση ισχύς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ονομάζεται το πηλίκο της ενέργειας που μεταφέρει το ηλεκτρικό ρεύμα στο κύκλωμα σε χρόνο μιας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περιόδου, </a:t>
            </a:r>
            <a:r>
              <a:rPr lang="el-GR" altLang="el-GR" sz="2000" b="1" dirty="0">
                <a:latin typeface="Comic Sans MS" panose="030F0702030302020204" pitchFamily="66" charset="0"/>
              </a:rPr>
              <a:t>προς το χρόνο αυτό.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08398" y="3640130"/>
                <a:ext cx="1227066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ba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98" y="3640130"/>
                <a:ext cx="1227066" cy="803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12446" y="4778228"/>
                <a:ext cx="1755096" cy="478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𝛆𝛎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𝜤</m:t>
                        </m:r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𝛆𝛎</m:t>
                        </m:r>
                      </m:sub>
                    </m:sSub>
                  </m:oMath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46" y="4778228"/>
                <a:ext cx="1755096" cy="478785"/>
              </a:xfrm>
              <a:prstGeom prst="rect">
                <a:avLst/>
              </a:prstGeom>
              <a:blipFill>
                <a:blip r:embed="rId3"/>
                <a:stretch>
                  <a:fillRect l="-347" t="-16667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6838" y="4778228"/>
                <a:ext cx="1179169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𝜤</m:t>
                        </m:r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𝛆𝛎</m:t>
                        </m:r>
                      </m:sub>
                      <m:sup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l-GR" sz="28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38" y="4778228"/>
                <a:ext cx="1179169" cy="440633"/>
              </a:xfrm>
              <a:prstGeom prst="rect">
                <a:avLst/>
              </a:prstGeom>
              <a:blipFill>
                <a:blip r:embed="rId5"/>
                <a:stretch>
                  <a:fillRect l="-19171" t="-26389" b="-5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06007" y="4557269"/>
                <a:ext cx="1044388" cy="87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𝛆𝛎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07" y="4557269"/>
                <a:ext cx="1044388" cy="872803"/>
              </a:xfrm>
              <a:prstGeom prst="rect">
                <a:avLst/>
              </a:prstGeom>
              <a:blipFill>
                <a:blip r:embed="rId6"/>
                <a:stretch>
                  <a:fillRect r="-1744" b="-6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0128" y="1980374"/>
                <a:ext cx="7934065" cy="43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Έτσι, χρησιμοποιούμε την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μέση ισχύ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ba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έχει σταθερή τιμή.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8" y="1980374"/>
                <a:ext cx="7934065" cy="434414"/>
              </a:xfrm>
              <a:prstGeom prst="rect">
                <a:avLst/>
              </a:prstGeom>
              <a:blipFill>
                <a:blip r:embed="rId7"/>
                <a:stretch>
                  <a:fillRect l="-768" t="-1408" r="-384" b="-309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33267" y="606411"/>
            <a:ext cx="655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Ό</a:t>
            </a:r>
            <a:r>
              <a:rPr lang="el-GR" sz="2000" b="1" dirty="0" smtClean="0">
                <a:latin typeface="Comic Sans MS" panose="030F0702030302020204" pitchFamily="66" charset="0"/>
              </a:rPr>
              <a:t>μως η σχέση</a:t>
            </a:r>
            <a:r>
              <a:rPr lang="el-GR" sz="2000" b="1" i="1" dirty="0" smtClean="0"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latin typeface="Comic Sans MS" panose="030F0702030302020204" pitchFamily="66" charset="0"/>
              </a:rPr>
              <a:t>p </a:t>
            </a:r>
            <a:r>
              <a:rPr lang="en-US" sz="2000" b="1" dirty="0">
                <a:latin typeface="Comic Sans MS" panose="030F0702030302020204" pitchFamily="66" charset="0"/>
              </a:rPr>
              <a:t>= </a:t>
            </a:r>
            <a:r>
              <a:rPr lang="en-US" sz="2000" b="1" i="1" dirty="0">
                <a:latin typeface="Comic Sans MS" panose="030F0702030302020204" pitchFamily="66" charset="0"/>
              </a:rPr>
              <a:t>P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r>
              <a:rPr lang="el-GR" sz="2000" b="1" dirty="0">
                <a:latin typeface="Comic Sans MS" panose="030F0702030302020204" pitchFamily="66" charset="0"/>
              </a:rPr>
              <a:t>ημ</a:t>
            </a:r>
            <a:r>
              <a:rPr lang="el-GR" sz="2000" b="1" baseline="30000" dirty="0">
                <a:latin typeface="Comic Sans MS" panose="030F0702030302020204" pitchFamily="66" charset="0"/>
              </a:rPr>
              <a:t>2</a:t>
            </a:r>
            <a:r>
              <a:rPr lang="el-GR" sz="2000" b="1" dirty="0">
                <a:latin typeface="Comic Sans MS" panose="030F0702030302020204" pitchFamily="66" charset="0"/>
              </a:rPr>
              <a:t>(</a:t>
            </a:r>
            <a:r>
              <a:rPr lang="el-GR" sz="2000" b="1" i="1" dirty="0">
                <a:latin typeface="Comic Sans MS" panose="030F0702030302020204" pitchFamily="66" charset="0"/>
              </a:rPr>
              <a:t>ω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) </a:t>
            </a:r>
            <a:r>
              <a:rPr lang="el-GR" sz="2000" b="1" dirty="0" smtClean="0">
                <a:latin typeface="Comic Sans MS" panose="030F0702030302020204" pitchFamily="66" charset="0"/>
              </a:rPr>
              <a:t>για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στιγμιαία ισχύ </a:t>
            </a:r>
            <a:r>
              <a:rPr lang="el-GR" sz="2000" b="1" dirty="0" smtClean="0">
                <a:latin typeface="Comic Sans MS" panose="030F0702030302020204" pitchFamily="66" charset="0"/>
              </a:rPr>
              <a:t>δεν είναι χρήσιμη, αφού δεν έχει σταθερή τιμή.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05" y="947463"/>
            <a:ext cx="1083710" cy="103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815" y="2537321"/>
            <a:ext cx="683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!!!! </a:t>
            </a:r>
            <a:r>
              <a:rPr lang="el-GR" sz="1600" b="1" dirty="0" smtClean="0">
                <a:latin typeface="Comic Sans MS" panose="030F0702030302020204" pitchFamily="66" charset="0"/>
              </a:rPr>
              <a:t>Το σχολικό βιβλίο χρησιμοποιεί το σύμβολο </a:t>
            </a:r>
            <a:r>
              <a:rPr lang="en-US" sz="1600" b="1" i="1" dirty="0" smtClean="0">
                <a:latin typeface="Comic Sans MS" panose="030F0702030302020204" pitchFamily="66" charset="0"/>
              </a:rPr>
              <a:t>P</a:t>
            </a:r>
            <a:r>
              <a:rPr lang="el-GR" sz="1600" b="1" dirty="0" smtClean="0">
                <a:latin typeface="Comic Sans MS" panose="030F0702030302020204" pitchFamily="66" charset="0"/>
              </a:rPr>
              <a:t> για την Μέση Ισχύ. </a:t>
            </a:r>
            <a:endParaRPr lang="el-G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B6CC-6A4C-4B18-9930-67C0134591EF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73937" y="239776"/>
            <a:ext cx="9427463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Σε κάθε ηλεκτρική συσκευή αναγράφονται απαραίτητα δύο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ενδείξεις, </a:t>
            </a:r>
            <a:r>
              <a:rPr lang="el-GR" altLang="el-GR" sz="2000" b="1" dirty="0">
                <a:latin typeface="Comic Sans MS" panose="030F0702030302020204" pitchFamily="66" charset="0"/>
              </a:rPr>
              <a:t>που έχουν σχέση με την κανονική λειτουργία της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συσκευής,</a:t>
            </a:r>
            <a:endParaRPr lang="el-GR" altLang="el-GR" sz="2000" b="1" dirty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latin typeface="Comic Sans MS" panose="030F0702030302020204" pitchFamily="66" charset="0"/>
              </a:rPr>
              <a:t> 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τάση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κανονικής λειτουργίας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(ενεργός τάση σε 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V)</a:t>
            </a:r>
            <a:endParaRPr lang="el-GR" altLang="el-GR" sz="2400" b="1" dirty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latin typeface="Comic Sans MS" panose="030F0702030302020204" pitchFamily="66" charset="0"/>
              </a:rPr>
              <a:t> 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 του εναλλασσόμενου ρεύματος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(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σε 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Hz)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συχνότητα του εναλλασσόμενου ρεύματος είναι η συχνότητα περιστροφής της γεννήτριας που παράγει την ηλεκτρική ενέργεια.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22534" name="Picture 6" descr="7580c28024bd9f1b285134851d4587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71" y="3440652"/>
            <a:ext cx="4003609" cy="276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2" y="693108"/>
            <a:ext cx="1011820" cy="96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62151" y="2343075"/>
            <a:ext cx="72676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Θέματα στο « Εναλλασσόμενο Ρεύμα 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τις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Παγκύπριες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Εξετάσεις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19647" y="619520"/>
            <a:ext cx="72676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Θέματα στο « Εναλλασσόμενο Ρεύμα 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τις Πανελλαδικές Εξετάσεις </a:t>
            </a:r>
            <a:r>
              <a:rPr lang="el-GR" altLang="el-GR" sz="24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l-GR" altLang="el-GR" sz="1600" b="1" dirty="0" smtClean="0">
                <a:latin typeface="Comic Sans MS" pitchFamily="66" charset="0"/>
              </a:rPr>
              <a:t>(Κοίταξε </a:t>
            </a:r>
            <a:r>
              <a:rPr lang="el-GR" altLang="el-GR" sz="1600" b="1" dirty="0">
                <a:latin typeface="Comic Sans MS" pitchFamily="66" charset="0"/>
              </a:rPr>
              <a:t>στα θέματα Β' Λυκείου Θετικής </a:t>
            </a:r>
            <a:r>
              <a:rPr lang="el-GR" altLang="el-GR" sz="1600" b="1" dirty="0" smtClean="0">
                <a:latin typeface="Comic Sans MS" pitchFamily="66" charset="0"/>
              </a:rPr>
              <a:t>Κατεύθυνσης)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9361" y="3801798"/>
            <a:ext cx="559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30 Ερωτήσεις Πολλαπλής Επιλογής με το πρόγραμμα </a:t>
            </a:r>
            <a:r>
              <a:rPr lang="en-US" sz="2400" b="1" dirty="0" smtClean="0">
                <a:latin typeface="Comic Sans MS" panose="030F0702030302020204" pitchFamily="66" charset="0"/>
              </a:rPr>
              <a:t>Hot Potatoes  </a:t>
            </a:r>
            <a:r>
              <a:rPr lang="el-GR" sz="24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815323" y="1321898"/>
            <a:ext cx="905513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Διαδικτυακή </a:t>
            </a:r>
            <a:r>
              <a:rPr lang="el-GR" altLang="el-GR" b="1" dirty="0">
                <a:latin typeface="Comic Sans MS" pitchFamily="66" charset="0"/>
              </a:rPr>
              <a:t>παρουσίαση από τον Σταύρο </a:t>
            </a:r>
            <a:r>
              <a:rPr lang="el-GR" altLang="el-GR" b="1" dirty="0" err="1">
                <a:latin typeface="Comic Sans MS" pitchFamily="66" charset="0"/>
              </a:rPr>
              <a:t>Λουβερδή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Παρουσίαση θεωρίας από τον </a:t>
            </a:r>
            <a:r>
              <a:rPr lang="el-GR" altLang="el-GR" b="1" dirty="0" smtClean="0">
                <a:latin typeface="Comic Sans MS" pitchFamily="66" charset="0"/>
                <a:hlinkClick r:id="rId3"/>
              </a:rPr>
              <a:t>ιστότοπο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n-US" altLang="el-GR" b="1" dirty="0" smtClean="0">
                <a:latin typeface="Comic Sans MS" pitchFamily="66" charset="0"/>
              </a:rPr>
              <a:t>physiclessons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«Ο πόλεμος των ρευμάτων» από τον </a:t>
            </a:r>
            <a:r>
              <a:rPr lang="el-GR" altLang="el-GR" b="1" dirty="0" smtClean="0">
                <a:latin typeface="Comic Sans MS" pitchFamily="66" charset="0"/>
                <a:hlinkClick r:id="rId5"/>
              </a:rPr>
              <a:t>ιστότοπο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n-US" altLang="el-GR" b="1" dirty="0">
                <a:latin typeface="Comic Sans MS" pitchFamily="66" charset="0"/>
              </a:rPr>
              <a:t>Mikeius </a:t>
            </a:r>
            <a:r>
              <a:rPr lang="en-US" altLang="el-GR" b="1" dirty="0" smtClean="0">
                <a:latin typeface="Comic Sans MS" pitchFamily="66" charset="0"/>
              </a:rPr>
              <a:t>Official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 κι </a:t>
            </a:r>
            <a:r>
              <a:rPr lang="el-GR" altLang="el-GR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l-GR" b="1" dirty="0" smtClean="0">
                <a:latin typeface="Comic Sans MS" pitchFamily="66" charset="0"/>
              </a:rPr>
              <a:t>“</a:t>
            </a:r>
            <a:r>
              <a:rPr lang="el-GR" altLang="el-GR" b="1" dirty="0" smtClean="0">
                <a:latin typeface="Comic Sans MS" pitchFamily="66" charset="0"/>
              </a:rPr>
              <a:t>Κατασκευή Κυκλωμάτων </a:t>
            </a:r>
            <a:r>
              <a:rPr lang="en-US" altLang="el-GR" b="1" dirty="0" smtClean="0">
                <a:latin typeface="Comic Sans MS" pitchFamily="66" charset="0"/>
              </a:rPr>
              <a:t>AC </a:t>
            </a:r>
            <a:r>
              <a:rPr lang="el-GR" altLang="el-GR" b="1" dirty="0" smtClean="0">
                <a:latin typeface="Comic Sans MS" pitchFamily="66" charset="0"/>
              </a:rPr>
              <a:t>και </a:t>
            </a:r>
            <a:r>
              <a:rPr lang="en-US" altLang="el-GR" b="1" dirty="0" smtClean="0">
                <a:latin typeface="Comic Sans MS" pitchFamily="66" charset="0"/>
              </a:rPr>
              <a:t>DC” </a:t>
            </a:r>
            <a:r>
              <a:rPr lang="el-GR" altLang="el-GR" b="1" dirty="0" smtClean="0">
                <a:latin typeface="Comic Sans MS" pitchFamily="66" charset="0"/>
              </a:rPr>
              <a:t>από το </a:t>
            </a:r>
            <a:r>
              <a:rPr lang="en-US" altLang="el-GR" b="1" dirty="0" smtClean="0">
                <a:latin typeface="Comic Sans MS" pitchFamily="66" charset="0"/>
              </a:rPr>
              <a:t>PHET Colorado </a:t>
            </a:r>
            <a:r>
              <a:rPr lang="el-GR" altLang="el-GR" b="1" dirty="0" smtClean="0">
                <a:latin typeface="Comic Sans MS" pitchFamily="66" charset="0"/>
                <a:hlinkClick r:id="rId8"/>
              </a:rPr>
              <a:t>εδώ</a:t>
            </a:r>
            <a:r>
              <a:rPr lang="en-US" altLang="el-GR" b="1" dirty="0" smtClean="0">
                <a:latin typeface="Comic Sans MS" pitchFamily="66" charset="0"/>
              </a:rPr>
              <a:t>.</a:t>
            </a:r>
            <a:endParaRPr lang="el-GR" altLang="el-GR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Προσομοίωση για το εναλλασσόμενο ρεύμα από </a:t>
            </a:r>
            <a:r>
              <a:rPr lang="el-GR" altLang="el-GR" b="1" dirty="0">
                <a:latin typeface="Comic Sans MS" pitchFamily="66" charset="0"/>
              </a:rPr>
              <a:t>τον Ηλία </a:t>
            </a:r>
            <a:r>
              <a:rPr lang="el-GR" altLang="el-GR" b="1" dirty="0" err="1" smtClean="0">
                <a:latin typeface="Comic Sans MS" pitchFamily="66" charset="0"/>
              </a:rPr>
              <a:t>Σιτσανλή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  <a:hlinkClick r:id="rId9" action="ppaction://hlinkfile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l-GR" altLang="el-GR" sz="8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 smtClean="0">
                <a:latin typeface="Comic Sans MS" pitchFamily="66" charset="0"/>
              </a:rPr>
              <a:t>Πολλές </a:t>
            </a:r>
            <a:r>
              <a:rPr lang="el-GR" altLang="el-GR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 κι </a:t>
            </a:r>
            <a:r>
              <a:rPr lang="el-GR" altLang="el-GR" b="1" dirty="0" smtClean="0">
                <a:latin typeface="Comic Sans MS" pitchFamily="66" charset="0"/>
                <a:hlinkClick r:id="rId11"/>
              </a:rPr>
              <a:t>εδώ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endParaRPr lang="en-US" altLang="el-GR" b="1" dirty="0"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68780" y="246184"/>
            <a:ext cx="8854440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«Ενεργές τιμές εναλλασσόμενου ρεύματος»</a:t>
            </a:r>
            <a:endParaRPr lang="el-GR" alt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6" y="62721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212166" y="114327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8" y="410668"/>
            <a:ext cx="2099143" cy="2099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9547" y="820479"/>
            <a:ext cx="672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Η εναλλασσόμενη τάση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κάθε χρονική στιγμή έχει διαφορετική τιμή,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γιατί είναι ………………………… συνάρτηση του χρόνου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47087" y="1258401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ημιτονοειδής</a:t>
            </a:r>
            <a:endParaRPr lang="el-GR" sz="2000" dirty="0"/>
          </a:p>
        </p:txBody>
      </p:sp>
      <p:sp>
        <p:nvSpPr>
          <p:cNvPr id="10" name="Ορθογώνιο 9"/>
          <p:cNvSpPr/>
          <p:nvPr/>
        </p:nvSpPr>
        <p:spPr>
          <a:xfrm>
            <a:off x="2119546" y="1710902"/>
            <a:ext cx="66180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Η στιγμιαία </a:t>
            </a:r>
            <a:r>
              <a:rPr lang="el-GR" b="1" dirty="0">
                <a:latin typeface="Comic Sans MS" panose="030F0702030302020204" pitchFamily="66" charset="0"/>
              </a:rPr>
              <a:t>τιμή </a:t>
            </a:r>
            <a:r>
              <a:rPr lang="el-GR" b="1" i="1" dirty="0" smtClean="0">
                <a:latin typeface="Comic Sans MS" panose="030F0702030302020204" pitchFamily="66" charset="0"/>
              </a:rPr>
              <a:t>υ</a:t>
            </a:r>
            <a:r>
              <a:rPr lang="el-GR" b="1" dirty="0" smtClean="0">
                <a:latin typeface="Comic Sans MS" panose="030F0702030302020204" pitchFamily="66" charset="0"/>
              </a:rPr>
              <a:t> της </a:t>
            </a:r>
            <a:r>
              <a:rPr lang="el-GR" b="1" dirty="0">
                <a:latin typeface="Comic Sans MS" panose="030F0702030302020204" pitchFamily="66" charset="0"/>
              </a:rPr>
              <a:t>εναλλασσόμενης </a:t>
            </a:r>
            <a:r>
              <a:rPr lang="el-GR" b="1" dirty="0" smtClean="0">
                <a:latin typeface="Comic Sans MS" panose="030F0702030302020204" pitchFamily="66" charset="0"/>
              </a:rPr>
              <a:t>τάσης υπολογίζεται από την σχέση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b="1" dirty="0" smtClean="0">
                <a:latin typeface="Comic Sans MS" panose="030F0702030302020204" pitchFamily="66" charset="0"/>
              </a:rPr>
              <a:t> ……………, όπου </a:t>
            </a:r>
            <a:r>
              <a:rPr lang="en-US" b="1" i="1" dirty="0" smtClean="0">
                <a:latin typeface="Comic Sans MS" panose="030F0702030302020204" pitchFamily="66" charset="0"/>
              </a:rPr>
              <a:t>V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είναι το ……………… της εναλλασσόμενης τάσης και </a:t>
            </a:r>
            <a:r>
              <a:rPr lang="el-GR" b="1" i="1" dirty="0" smtClean="0">
                <a:latin typeface="Comic Sans MS" panose="030F0702030302020204" pitchFamily="66" charset="0"/>
              </a:rPr>
              <a:t>ω</a:t>
            </a:r>
            <a:r>
              <a:rPr lang="en-US" b="1" i="1" dirty="0" smtClean="0">
                <a:latin typeface="Comic Sans MS" panose="030F0702030302020204" pitchFamily="66" charset="0"/>
              </a:rPr>
              <a:t>t </a:t>
            </a:r>
            <a:r>
              <a:rPr lang="el-GR" b="1" dirty="0" smtClean="0">
                <a:latin typeface="Comic Sans MS" panose="030F0702030302020204" pitchFamily="66" charset="0"/>
              </a:rPr>
              <a:t>η …………… της τάσης.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4372096" y="2140844"/>
            <a:ext cx="95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V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ημ</a:t>
            </a:r>
            <a:r>
              <a:rPr lang="el-G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ω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239113" y="2157804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πλάτος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665930" y="2552855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φάση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546" y="3071462"/>
            <a:ext cx="6618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Το πλάτος </a:t>
            </a:r>
            <a:r>
              <a:rPr lang="en-US" b="1" i="1" dirty="0" smtClean="0">
                <a:latin typeface="Comic Sans MS" panose="030F0702030302020204" pitchFamily="66" charset="0"/>
              </a:rPr>
              <a:t>V</a:t>
            </a:r>
            <a:r>
              <a:rPr lang="el-GR" b="1" dirty="0" smtClean="0">
                <a:latin typeface="Comic Sans MS" panose="030F0702030302020204" pitchFamily="66" charset="0"/>
              </a:rPr>
              <a:t> της τάσης είναι η ……………… τιμή που μπορεί να πάρει η εναλλασσόμενη τάση.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525669" y="3071462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μέγιστη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9546" y="3916794"/>
            <a:ext cx="71761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Σε κύκλωμα με ωμική αντίσταση, η ένταση </a:t>
            </a:r>
            <a:r>
              <a:rPr lang="en-US" b="1" i="1" dirty="0" err="1" smtClean="0">
                <a:latin typeface="Comic Sans MS" panose="030F0702030302020204" pitchFamily="66" charset="0"/>
              </a:rPr>
              <a:t>i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του εναλλασσόμενου ρεύματος κάθε χρονική στιγμή έχει διαφορετική τιμή,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γιατί είναι ………………………… συνάρτηση του χρόνου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2187530" y="4748191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ημιτονοειδής</a:t>
            </a:r>
            <a:endParaRPr lang="el-GR" sz="2000" dirty="0"/>
          </a:p>
        </p:txBody>
      </p:sp>
      <p:sp>
        <p:nvSpPr>
          <p:cNvPr id="19" name="Ορθογώνιο 18"/>
          <p:cNvSpPr/>
          <p:nvPr/>
        </p:nvSpPr>
        <p:spPr>
          <a:xfrm>
            <a:off x="2119546" y="5247553"/>
            <a:ext cx="7701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Η στιγμιαία τιμή </a:t>
            </a:r>
            <a:r>
              <a:rPr lang="en-US" b="1" i="1" dirty="0" err="1" smtClean="0">
                <a:latin typeface="Comic Sans MS" panose="030F0702030302020204" pitchFamily="66" charset="0"/>
              </a:rPr>
              <a:t>i</a:t>
            </a:r>
            <a:r>
              <a:rPr lang="el-GR" b="1" dirty="0" smtClean="0">
                <a:latin typeface="Comic Sans MS" panose="030F0702030302020204" pitchFamily="66" charset="0"/>
              </a:rPr>
              <a:t> του εναλλασσόμενου ρεύματος </a:t>
            </a:r>
            <a:r>
              <a:rPr lang="el-GR" b="1" dirty="0">
                <a:latin typeface="Comic Sans MS" panose="030F0702030302020204" pitchFamily="66" charset="0"/>
              </a:rPr>
              <a:t>υπολογίζεται από την σχέση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……………, </a:t>
            </a:r>
            <a:r>
              <a:rPr lang="el-GR" b="1" i="1" dirty="0" smtClean="0">
                <a:latin typeface="Comic Sans MS" panose="030F0702030302020204" pitchFamily="66" charset="0"/>
              </a:rPr>
              <a:t>Ι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είναι το ……………… </a:t>
            </a:r>
            <a:r>
              <a:rPr lang="el-GR" b="1" dirty="0" smtClean="0">
                <a:latin typeface="Comic Sans MS" panose="030F0702030302020204" pitchFamily="66" charset="0"/>
              </a:rPr>
              <a:t>του εναλλασσόμενου ρεύματος.</a:t>
            </a:r>
            <a:endParaRPr lang="el-GR" dirty="0"/>
          </a:p>
        </p:txBody>
      </p:sp>
      <p:sp>
        <p:nvSpPr>
          <p:cNvPr id="20" name="Ορθογώνιο 19"/>
          <p:cNvSpPr/>
          <p:nvPr/>
        </p:nvSpPr>
        <p:spPr>
          <a:xfrm>
            <a:off x="3277577" y="5650690"/>
            <a:ext cx="95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Ι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ημ</a:t>
            </a:r>
            <a:r>
              <a:rPr lang="el-G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ω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t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391426" y="5634605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πλάτος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39773" y="2089451"/>
            <a:ext cx="2912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2230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1886" y="1652207"/>
            <a:ext cx="60282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215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4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9888" y="371315"/>
            <a:ext cx="9262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5.21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Ποιες από τις παρακάτω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Η ενεργός τιμή του εναλλασσόμενου ρεύματος αποτελεί </a:t>
            </a:r>
            <a:r>
              <a:rPr lang="el-GR" sz="2000" dirty="0" smtClean="0">
                <a:latin typeface="Trebuchet MS" panose="020B0603020202020204" pitchFamily="34" charset="0"/>
              </a:rPr>
              <a:t>τη μέση </a:t>
            </a:r>
            <a:r>
              <a:rPr lang="el-GR" sz="2000" dirty="0">
                <a:latin typeface="Trebuchet MS" panose="020B0603020202020204" pitchFamily="34" charset="0"/>
              </a:rPr>
              <a:t>τιμή της έντασής του.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αίτιο παραγωγής θερμότητας σε έναν αντιστάτη όταν </a:t>
            </a:r>
            <a:r>
              <a:rPr lang="el-GR" sz="2000" dirty="0" smtClean="0">
                <a:latin typeface="Trebuchet MS" panose="020B0603020202020204" pitchFamily="34" charset="0"/>
              </a:rPr>
              <a:t>διαρρέεται </a:t>
            </a:r>
            <a:r>
              <a:rPr lang="el-GR" sz="2000" dirty="0">
                <a:latin typeface="Trebuchet MS" panose="020B0603020202020204" pitchFamily="34" charset="0"/>
              </a:rPr>
              <a:t>από ρεύμα είναι ίδιο, είτε πρόκειται για συνεχές είτε </a:t>
            </a:r>
            <a:r>
              <a:rPr lang="el-GR" sz="2000" dirty="0" smtClean="0">
                <a:latin typeface="Trebuchet MS" panose="020B0603020202020204" pitchFamily="34" charset="0"/>
              </a:rPr>
              <a:t>για εναλλασσόμενο </a:t>
            </a:r>
            <a:r>
              <a:rPr lang="el-GR" sz="2000" dirty="0">
                <a:latin typeface="Trebuchet MS" panose="020B0603020202020204" pitchFamily="34" charset="0"/>
              </a:rPr>
              <a:t>ρεύμα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8440" y="2276856"/>
            <a:ext cx="38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656" y="1371588"/>
            <a:ext cx="38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389888" y="3027228"/>
            <a:ext cx="9317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5.22  </a:t>
            </a:r>
            <a:r>
              <a:rPr lang="el-GR" sz="2000" dirty="0" smtClean="0">
                <a:latin typeface="Trebuchet MS" panose="020B0603020202020204" pitchFamily="34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</a:rPr>
              <a:t>λάμπες στο σπίτι μας τροφοδοτούνται με εναλλασσόμενη </a:t>
            </a:r>
            <a:r>
              <a:rPr lang="el-GR" sz="2000" dirty="0" smtClean="0">
                <a:latin typeface="Trebuchet MS" panose="020B0603020202020204" pitchFamily="34" charset="0"/>
              </a:rPr>
              <a:t>τάση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ενεργού </a:t>
            </a:r>
            <a:r>
              <a:rPr lang="el-GR" sz="2000" dirty="0">
                <a:latin typeface="Trebuchet MS" panose="020B0603020202020204" pitchFamily="34" charset="0"/>
              </a:rPr>
              <a:t>τιμής </a:t>
            </a:r>
            <a:r>
              <a:rPr lang="el-GR" sz="2000" dirty="0" smtClean="0">
                <a:latin typeface="Trebuchet MS" panose="020B0603020202020204" pitchFamily="34" charset="0"/>
              </a:rPr>
              <a:t>220V </a:t>
            </a:r>
            <a:r>
              <a:rPr lang="el-GR" sz="2000" dirty="0">
                <a:latin typeface="Trebuchet MS" panose="020B0603020202020204" pitchFamily="34" charset="0"/>
              </a:rPr>
              <a:t>και συχνότητας </a:t>
            </a:r>
            <a:r>
              <a:rPr lang="el-GR" sz="2000" dirty="0" smtClean="0">
                <a:latin typeface="Trebuchet MS" panose="020B0603020202020204" pitchFamily="34" charset="0"/>
              </a:rPr>
              <a:t>50Hz</a:t>
            </a:r>
            <a:r>
              <a:rPr lang="el-GR" sz="2000" dirty="0">
                <a:latin typeface="Trebuchet MS" panose="020B0603020202020204" pitchFamily="34" charset="0"/>
              </a:rPr>
              <a:t>. Αυτό σημαίνει ότι </a:t>
            </a:r>
            <a:r>
              <a:rPr lang="el-GR" sz="2000" dirty="0" smtClean="0">
                <a:latin typeface="Trebuchet MS" panose="020B0603020202020204" pitchFamily="34" charset="0"/>
              </a:rPr>
              <a:t>διαρρέονται από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εναλλασσόμενο </a:t>
            </a:r>
            <a:r>
              <a:rPr lang="el-GR" sz="2000" dirty="0">
                <a:latin typeface="Trebuchet MS" panose="020B0603020202020204" pitchFamily="34" charset="0"/>
              </a:rPr>
              <a:t>ρεύμα με την ίδια συχνότητα. Γιατί </a:t>
            </a:r>
            <a:r>
              <a:rPr lang="el-GR" sz="2000" dirty="0" smtClean="0">
                <a:latin typeface="Trebuchet MS" panose="020B0603020202020204" pitchFamily="34" charset="0"/>
              </a:rPr>
              <a:t>δεν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παρατηρούνται </a:t>
            </a:r>
            <a:r>
              <a:rPr lang="el-GR" sz="2000" dirty="0">
                <a:latin typeface="Trebuchet MS" panose="020B0603020202020204" pitchFamily="34" charset="0"/>
              </a:rPr>
              <a:t>αυξομειώσεις στην ένταση του φωτισμού;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9888" y="5150519"/>
            <a:ext cx="858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Με συχνότητα 50</a:t>
            </a:r>
            <a:r>
              <a:rPr lang="en-US" sz="2000" b="1" dirty="0" smtClean="0">
                <a:solidFill>
                  <a:srgbClr val="FF0000"/>
                </a:solidFill>
              </a:rPr>
              <a:t>Hz </a:t>
            </a:r>
            <a:r>
              <a:rPr lang="el-GR" sz="2000" b="1" dirty="0" smtClean="0">
                <a:solidFill>
                  <a:srgbClr val="FF0000"/>
                </a:solidFill>
              </a:rPr>
              <a:t>το ανθρώπινο μάτι δεν μπορεί να διακρίνει τις αλλαγές.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98448" y="491758"/>
            <a:ext cx="8869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5.23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Αν </a:t>
            </a:r>
            <a:r>
              <a:rPr lang="el-GR" sz="2000" dirty="0">
                <a:latin typeface="Trebuchet MS" panose="020B0603020202020204" pitchFamily="34" charset="0"/>
              </a:rPr>
              <a:t>η ενεργός τιμή της έντασης του </a:t>
            </a:r>
            <a:r>
              <a:rPr lang="el-GR" sz="2000" dirty="0" smtClean="0">
                <a:latin typeface="Trebuchet MS" panose="020B0603020202020204" pitchFamily="34" charset="0"/>
              </a:rPr>
              <a:t>εναλλασσόμενου </a:t>
            </a:r>
            <a:r>
              <a:rPr lang="el-GR" sz="2000" dirty="0">
                <a:latin typeface="Trebuchet MS" panose="020B0603020202020204" pitchFamily="34" charset="0"/>
              </a:rPr>
              <a:t>ρεύματος </a:t>
            </a:r>
            <a:r>
              <a:rPr lang="el-GR" sz="2000" dirty="0" smtClean="0">
                <a:latin typeface="Trebuchet MS" panose="020B0603020202020204" pitchFamily="34" charset="0"/>
              </a:rPr>
              <a:t>που διαρρέει </a:t>
            </a:r>
            <a:r>
              <a:rPr lang="el-GR" sz="2000" dirty="0">
                <a:latin typeface="Trebuchet MS" panose="020B0603020202020204" pitchFamily="34" charset="0"/>
              </a:rPr>
              <a:t>έναν αντιστάτη διπλασιαστεί, ο ρυθμός με τον οποίο ο </a:t>
            </a:r>
            <a:r>
              <a:rPr lang="el-GR" sz="2000" dirty="0" smtClean="0">
                <a:latin typeface="Trebuchet MS" panose="020B0603020202020204" pitchFamily="34" charset="0"/>
              </a:rPr>
              <a:t>αντιστάτης </a:t>
            </a:r>
            <a:r>
              <a:rPr lang="el-GR" sz="2000" dirty="0">
                <a:latin typeface="Trebuchet MS" panose="020B0603020202020204" pitchFamily="34" charset="0"/>
              </a:rPr>
              <a:t>αποδίδει θερμότητα στο περιβάλλον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διπλασιάζεται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τριπλασιάζεται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τετραπλασιάζεται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παραμένει </a:t>
            </a:r>
            <a:r>
              <a:rPr lang="el-GR" sz="2000" dirty="0">
                <a:latin typeface="Trebuchet MS" panose="020B0603020202020204" pitchFamily="34" charset="0"/>
              </a:rPr>
              <a:t>ίδιος.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το σωστό</a:t>
            </a:r>
          </a:p>
        </p:txBody>
      </p:sp>
      <p:sp>
        <p:nvSpPr>
          <p:cNvPr id="5" name="Οβάλ 4"/>
          <p:cNvSpPr/>
          <p:nvPr/>
        </p:nvSpPr>
        <p:spPr>
          <a:xfrm>
            <a:off x="1298448" y="2926080"/>
            <a:ext cx="384048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5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45920" y="519190"/>
            <a:ext cx="8622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5.24 </a:t>
            </a:r>
            <a:r>
              <a:rPr lang="el-GR" sz="2000" dirty="0" smtClean="0">
                <a:latin typeface="Trebuchet MS" panose="020B0603020202020204" pitchFamily="34" charset="0"/>
              </a:rPr>
              <a:t> Τα </a:t>
            </a:r>
            <a:r>
              <a:rPr lang="el-GR" sz="2000" dirty="0">
                <a:latin typeface="Trebuchet MS" panose="020B0603020202020204" pitchFamily="34" charset="0"/>
              </a:rPr>
              <a:t>αμπερόμετρα και τα βολτόμετρα που χρησιμοποιούνται </a:t>
            </a:r>
            <a:r>
              <a:rPr lang="el-GR" sz="2000" dirty="0" smtClean="0">
                <a:latin typeface="Trebuchet MS" panose="020B0603020202020204" pitchFamily="34" charset="0"/>
              </a:rPr>
              <a:t>για μετρήσεις </a:t>
            </a:r>
            <a:r>
              <a:rPr lang="el-GR" sz="2000" dirty="0">
                <a:latin typeface="Trebuchet MS" panose="020B0603020202020204" pitchFamily="34" charset="0"/>
              </a:rPr>
              <a:t>στο εναλλασσόμενο ρεύμα δίνουν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ενεργό τιμή των μεγεθών.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μέση τιμή.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l-GR" sz="2000" b="1">
                <a:latin typeface="Trebuchet MS" panose="020B0603020202020204" pitchFamily="34" charset="0"/>
              </a:rPr>
              <a:t>) </a:t>
            </a:r>
            <a:r>
              <a:rPr lang="el-GR" sz="2000" b="1" smtClean="0">
                <a:latin typeface="Trebuchet MS" panose="020B0603020202020204" pitchFamily="34" charset="0"/>
              </a:rPr>
              <a:t> τ</a:t>
            </a:r>
            <a:r>
              <a:rPr lang="el-GR" sz="200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στιγμιαία τιμή.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το σωστό.</a:t>
            </a:r>
          </a:p>
        </p:txBody>
      </p:sp>
      <p:sp>
        <p:nvSpPr>
          <p:cNvPr id="5" name="Οβάλ 4"/>
          <p:cNvSpPr/>
          <p:nvPr/>
        </p:nvSpPr>
        <p:spPr>
          <a:xfrm>
            <a:off x="1645920" y="1563624"/>
            <a:ext cx="384048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3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5553" y="1424962"/>
            <a:ext cx="91608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221)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234440" y="499331"/>
                <a:ext cx="9381744" cy="3850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5.46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Να </a:t>
                </a:r>
                <a:r>
                  <a:rPr lang="el-GR" sz="2000" dirty="0">
                    <a:latin typeface="Trebuchet MS" panose="020B0603020202020204" pitchFamily="34" charset="0"/>
                  </a:rPr>
                  <a:t>υπολογιστεί η ενεργός τιμή της εναλλασσόμενης τάσης που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επάγεται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στα άκρα ορθογωνίου πλαισίου εμβαδού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500cm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N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80 </a:t>
                </a:r>
                <a:r>
                  <a:rPr lang="el-GR" sz="2000" dirty="0">
                    <a:latin typeface="Trebuchet MS" panose="020B0603020202020204" pitchFamily="34" charset="0"/>
                  </a:rPr>
                  <a:t>σπειρών όταν περιστρέφεται με γωνιακή ταχύτητα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ω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48rad/s γύρω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άξονα που βρίσκεται στο επίπεδό του και είναι κάθετος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στις δυναμικές </a:t>
                </a:r>
                <a:r>
                  <a:rPr lang="el-GR" sz="2000" dirty="0">
                    <a:latin typeface="Trebuchet MS" panose="020B0603020202020204" pitchFamily="34" charset="0"/>
                  </a:rPr>
                  <a:t>γραμμές ομογενούς μαγνητικού πεδίου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1,62Τ</a:t>
                </a:r>
                <a:r>
                  <a:rPr lang="el-GR" sz="2000" dirty="0">
                    <a:latin typeface="Trebuchet MS" panose="020B0603020202020204" pitchFamily="34" charset="0"/>
                  </a:rPr>
                  <a:t>. Αν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πλαίσιο </a:t>
                </a:r>
                <a:r>
                  <a:rPr lang="el-GR" sz="2000" dirty="0">
                    <a:latin typeface="Trebuchet MS" panose="020B0603020202020204" pitchFamily="34" charset="0"/>
                  </a:rPr>
                  <a:t>έχει συνολική αντίσταση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10Ω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στα άκρα του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συνδεθεί εξωτερική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αντίσταση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100Ω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υπολογιστεί η μεγαλύτερη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τιμή του </a:t>
                </a:r>
                <a:r>
                  <a:rPr lang="el-GR" sz="2000" dirty="0">
                    <a:latin typeface="Trebuchet MS" panose="020B0603020202020204" pitchFamily="34" charset="0"/>
                  </a:rPr>
                  <a:t>ρεύματος που διαρρέει το κύκλωμα.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2000" b="1" i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V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εν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= 220V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</a:t>
                </a:r>
                <a:r>
                  <a:rPr lang="el-GR" sz="2000" b="1" i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Ι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A</a:t>
                </a:r>
                <a:endParaRPr lang="el-GR" sz="20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499331"/>
                <a:ext cx="9381744" cy="3850606"/>
              </a:xfrm>
              <a:prstGeom prst="rect">
                <a:avLst/>
              </a:prstGeom>
              <a:blipFill>
                <a:blip r:embed="rId2"/>
                <a:stretch>
                  <a:fillRect l="-715" r="-6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3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99616" y="359724"/>
            <a:ext cx="8156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Trebuchet MS" panose="020B0603020202020204" pitchFamily="34" charset="0"/>
              </a:rPr>
              <a:t>5.48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Πηγή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συνεχούς τάσης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V</a:t>
            </a:r>
            <a:r>
              <a:rPr lang="el-GR" sz="20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Σ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100V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όταν συνδεθεί με αντιστάτη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προκαλεί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την ίδια θερμική ισχύ με πηγή εναλλασσόμενης τάσης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συνδεόμενη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με αντιστάτη 2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Αν οι εσωτερικές αντιστάσεις των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πηγών θεωρηθούν αμελητέες,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να υπολογίσετε το πλάτος της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εναλλασσόμενης τάσης.</a:t>
            </a:r>
          </a:p>
          <a:p>
            <a:pPr algn="r"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499616" y="3311870"/>
                <a:ext cx="8156448" cy="2003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5.49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εναλλασσόμενη τάση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= 100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ημ100π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(SΙ</a:t>
                </a:r>
                <a:r>
                  <a:rPr lang="el-GR" sz="2000" dirty="0">
                    <a:latin typeface="Trebuchet MS" panose="020B0603020202020204" pitchFamily="34" charset="0"/>
                  </a:rPr>
                  <a:t>), εφαρμόζεται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στα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άκρα </a:t>
                </a:r>
                <a:r>
                  <a:rPr lang="el-GR" sz="2000" dirty="0">
                    <a:latin typeface="Trebuchet MS" panose="020B0603020202020204" pitchFamily="34" charset="0"/>
                  </a:rPr>
                  <a:t>αγωγού αντίστασης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50Ω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υπολογιστεί το ποσό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θερμότητας </a:t>
                </a:r>
                <a:r>
                  <a:rPr lang="el-GR" sz="2000" dirty="0">
                    <a:latin typeface="Trebuchet MS" panose="020B0603020202020204" pitchFamily="34" charset="0"/>
                  </a:rPr>
                  <a:t>που παράγεται στον αγωγό σε χρόνο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Δ</a:t>
                </a:r>
                <a:r>
                  <a:rPr lang="el-GR" sz="2000" i="1" dirty="0" err="1">
                    <a:latin typeface="Trebuchet MS" panose="020B0603020202020204" pitchFamily="34" charset="0"/>
                  </a:rPr>
                  <a:t>t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1min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,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.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10</a:t>
                </a:r>
                <a:r>
                  <a:rPr lang="el-GR" sz="20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4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J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16" y="3311870"/>
                <a:ext cx="8156448" cy="2003947"/>
              </a:xfrm>
              <a:prstGeom prst="rect">
                <a:avLst/>
              </a:prstGeom>
              <a:blipFill>
                <a:blip r:embed="rId2"/>
                <a:stretch>
                  <a:fillRect l="-747" r="-1121" b="-2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7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55064" y="442020"/>
            <a:ext cx="8750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5.50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τροφοδοτείται με εναλλασσόμενο ρεύμα της </a:t>
            </a:r>
            <a:r>
              <a:rPr lang="el-GR" sz="2000" dirty="0" smtClean="0">
                <a:latin typeface="Trebuchet MS" panose="020B0603020202020204" pitchFamily="34" charset="0"/>
              </a:rPr>
              <a:t>μορφής</a:t>
            </a:r>
            <a:r>
              <a:rPr lang="en-US" sz="2000" dirty="0" smtClean="0">
                <a:latin typeface="Trebuchet MS" panose="020B0603020202020204" pitchFamily="34" charset="0"/>
              </a:rPr>
              <a:t>       </a:t>
            </a:r>
            <a:r>
              <a:rPr lang="el-GR" sz="2000" i="1" dirty="0" smtClean="0">
                <a:latin typeface="Trebuchet MS" panose="020B0603020202020204" pitchFamily="34" charset="0"/>
              </a:rPr>
              <a:t>i </a:t>
            </a:r>
            <a:r>
              <a:rPr lang="el-GR" sz="2000" dirty="0" smtClean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I</a:t>
            </a:r>
            <a:r>
              <a:rPr lang="el-GR" sz="2000" dirty="0" smtClean="0">
                <a:latin typeface="Trebuchet MS" panose="020B0603020202020204" pitchFamily="34" charset="0"/>
              </a:rPr>
              <a:t>ηµ314</a:t>
            </a:r>
            <a:r>
              <a:rPr lang="el-GR" sz="2000" i="1" dirty="0" smtClean="0">
                <a:latin typeface="Trebuchet MS" panose="020B0603020202020204" pitchFamily="34" charset="0"/>
              </a:rPr>
              <a:t>t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καταναλώνει μέση ισχύ </a:t>
            </a:r>
            <a:r>
              <a:rPr lang="el-GR" sz="2000" dirty="0" smtClean="0">
                <a:latin typeface="Trebuchet MS" panose="020B0603020202020204" pitchFamily="34" charset="0"/>
              </a:rPr>
              <a:t>100W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b="1" dirty="0" smtClean="0">
                <a:latin typeface="Trebuchet MS" panose="020B0603020202020204" pitchFamily="34" charset="0"/>
              </a:rPr>
              <a:t>)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Να υπολογιστεί η στιγμιαία ισχύς που καταναλώνει η </a:t>
            </a:r>
            <a:r>
              <a:rPr lang="el-GR" sz="2000" dirty="0" smtClean="0">
                <a:latin typeface="Trebuchet MS" panose="020B0603020202020204" pitchFamily="34" charset="0"/>
              </a:rPr>
              <a:t>αντίσταση </a:t>
            </a:r>
            <a:r>
              <a:rPr lang="el-GR" sz="2000" dirty="0">
                <a:latin typeface="Trebuchet MS" panose="020B0603020202020204" pitchFamily="34" charset="0"/>
              </a:rPr>
              <a:t>τη στιγμή </a:t>
            </a:r>
            <a:r>
              <a:rPr lang="el-GR" sz="2000" i="1" dirty="0" smtClean="0">
                <a:latin typeface="Trebuchet MS" panose="020B0603020202020204" pitchFamily="34" charset="0"/>
              </a:rPr>
              <a:t>t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 = 5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r>
              <a:rPr lang="el-GR" sz="2000" dirty="0" smtClean="0">
                <a:latin typeface="Trebuchet MS" panose="020B0603020202020204" pitchFamily="34" charset="0"/>
              </a:rPr>
              <a:t>10</a:t>
            </a:r>
            <a:r>
              <a:rPr lang="el-GR" sz="2000" baseline="30000" dirty="0">
                <a:latin typeface="Trebuchet MS" panose="020B0603020202020204" pitchFamily="34" charset="0"/>
              </a:rPr>
              <a:t>−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000" dirty="0" smtClean="0">
                <a:latin typeface="Trebuchet MS" panose="020B0603020202020204" pitchFamily="34" charset="0"/>
              </a:rPr>
              <a:t>s.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 </a:t>
            </a:r>
            <a:r>
              <a:rPr lang="el-GR" sz="2000" i="1" dirty="0" err="1" smtClean="0">
                <a:latin typeface="Trebuchet MS" panose="020B0603020202020204" pitchFamily="34" charset="0"/>
              </a:rPr>
              <a:t>Ι</a:t>
            </a:r>
            <a:r>
              <a:rPr lang="el-GR" sz="2000" baseline="-25000" dirty="0" err="1" smtClean="0">
                <a:latin typeface="Trebuchet MS" panose="020B0603020202020204" pitchFamily="34" charset="0"/>
              </a:rPr>
              <a:t>εν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0,4Α</a:t>
            </a:r>
            <a:r>
              <a:rPr lang="en-US" sz="2000" dirty="0" smtClean="0">
                <a:latin typeface="Trebuchet MS" panose="020B0603020202020204" pitchFamily="34" charset="0"/>
              </a:rPr>
              <a:t>,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ποια η τιμή της τάσης τη χρονική </a:t>
            </a:r>
            <a:r>
              <a:rPr lang="el-GR" sz="2000" dirty="0" smtClean="0">
                <a:latin typeface="Trebuchet MS" panose="020B0603020202020204" pitchFamily="34" charset="0"/>
              </a:rPr>
              <a:t>στιγμή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t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2</a:t>
            </a:r>
            <a:r>
              <a:rPr lang="en-US" sz="2000" dirty="0" smtClean="0">
                <a:latin typeface="Trebuchet MS" panose="020B0603020202020204" pitchFamily="34" charset="0"/>
              </a:rPr>
              <a:t>,</a:t>
            </a:r>
            <a:r>
              <a:rPr lang="el-GR" sz="2000" dirty="0" smtClean="0">
                <a:latin typeface="Trebuchet MS" panose="020B0603020202020204" pitchFamily="34" charset="0"/>
              </a:rPr>
              <a:t>5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r>
              <a:rPr lang="el-GR" sz="2000" dirty="0" smtClean="0">
                <a:latin typeface="Trebuchet MS" panose="020B0603020202020204" pitchFamily="34" charset="0"/>
              </a:rPr>
              <a:t>10</a:t>
            </a:r>
            <a:r>
              <a:rPr lang="el-GR" sz="2000" baseline="30000" dirty="0">
                <a:latin typeface="Trebuchet MS" panose="020B0603020202020204" pitchFamily="34" charset="0"/>
              </a:rPr>
              <a:t>−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3</a:t>
            </a:r>
            <a:r>
              <a:rPr lang="el-GR" sz="2000" dirty="0" smtClean="0">
                <a:latin typeface="Trebuchet MS" panose="020B0603020202020204" pitchFamily="34" charset="0"/>
              </a:rPr>
              <a:t>s;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200W,   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250V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655064" y="3540728"/>
                <a:ext cx="8750808" cy="2003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5.51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Ηλεκτρική </a:t>
                </a:r>
                <a:r>
                  <a:rPr lang="el-GR" sz="2000" dirty="0">
                    <a:latin typeface="Trebuchet MS" panose="020B0603020202020204" pitchFamily="34" charset="0"/>
                  </a:rPr>
                  <a:t>λάμπα που έχει αντίσταση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40Ω </a:t>
                </a:r>
                <a:r>
                  <a:rPr lang="el-GR" sz="2000" dirty="0">
                    <a:latin typeface="Trebuchet MS" panose="020B0603020202020204" pitchFamily="34" charset="0"/>
                  </a:rPr>
                  <a:t>τροφοδοτείται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με εναλλασσόμενη τάση της μορφής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= 80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ημ100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(SI). Να υπολογιστεί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μέση ισχύς που καταναλώνει η λάμπα.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160W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64" y="3540728"/>
                <a:ext cx="8750808" cy="2003947"/>
              </a:xfrm>
              <a:prstGeom prst="rect">
                <a:avLst/>
              </a:prstGeom>
              <a:blipFill>
                <a:blip r:embed="rId2"/>
                <a:stretch>
                  <a:fillRect l="-767" r="-1045" b="-1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07178" y="1554237"/>
            <a:ext cx="57776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Ασκήσεις εκτός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1293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307336" y="269855"/>
            <a:ext cx="6430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Οι στιγμιαίες τιμές που μπορούν να πάρουν η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τάση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η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ένταση </a:t>
            </a:r>
            <a:r>
              <a:rPr lang="en-US" altLang="el-GR" sz="2000" b="1" i="1" dirty="0" err="1" smtClean="0">
                <a:latin typeface="Comic Sans MS" panose="030F0702030302020204" pitchFamily="66" charset="0"/>
              </a:rPr>
              <a:t>i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του εναλλασσόμενου ρεύματος είναι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άπειρες,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γιατί μεταβάλλονται </a:t>
            </a:r>
            <a:r>
              <a:rPr lang="el-GR" altLang="el-GR" sz="2000" b="1" dirty="0" err="1">
                <a:latin typeface="Comic Sans MS" panose="030F0702030302020204" pitchFamily="66" charset="0"/>
              </a:rPr>
              <a:t>ημιτονικά</a:t>
            </a:r>
            <a:r>
              <a:rPr lang="el-GR" altLang="el-GR" sz="2000" b="1" dirty="0">
                <a:latin typeface="Comic Sans MS" panose="030F0702030302020204" pitchFamily="66" charset="0"/>
              </a:rPr>
              <a:t> με το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χρόνο.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6" y="627212"/>
            <a:ext cx="1030434" cy="98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307336" y="1835775"/>
            <a:ext cx="6430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Έτσι, προσπαθήσαμε να βρούμε μία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τιμή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για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καθένα απ’ αυτά τα μεγέθη, </a:t>
            </a:r>
            <a:r>
              <a:rPr lang="el-GR" altLang="el-GR" sz="2000" b="1" dirty="0">
                <a:latin typeface="Comic Sans MS" panose="030F0702030302020204" pitchFamily="66" charset="0"/>
              </a:rPr>
              <a:t>ώστε να μπορούμε να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συνεννοούμαστε πιο εύκολα.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Αυτή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ΕΝΕΡΓΟΣ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ΤΙΜΗ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για την τάση και την ένταση αντίστοιχα, του εναλλασσόμενου ρεύματος.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03248" y="384709"/>
            <a:ext cx="8281416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  </a:t>
            </a:r>
            <a:r>
              <a:rPr lang="el-GR" sz="2000" dirty="0">
                <a:latin typeface="Trebuchet MS" panose="020B0603020202020204" pitchFamily="34" charset="0"/>
              </a:rPr>
              <a:t>Οι ρευματοδότες της ηλεκτρικής εγκατάστασης στα σπίτια μας λέμε ότι δίνουν </a:t>
            </a:r>
            <a:r>
              <a:rPr lang="el-GR" sz="2000" dirty="0" smtClean="0">
                <a:latin typeface="Trebuchet MS" panose="020B0603020202020204" pitchFamily="34" charset="0"/>
              </a:rPr>
              <a:t>220V</a:t>
            </a:r>
            <a:r>
              <a:rPr lang="el-GR" sz="2000" dirty="0">
                <a:latin typeface="Trebuchet MS" panose="020B0603020202020204" pitchFamily="34" charset="0"/>
              </a:rPr>
              <a:t>. Η τιμή αυτή αναφέρεται: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στο πλάτος της τάσης.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στην ενεργό τιμή της τάσης.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στο πλάτος της έντασης του ρεύματος.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στην ενεργό τιμή της έντασης του ρεύματος.</a:t>
            </a:r>
          </a:p>
        </p:txBody>
      </p:sp>
      <p:sp>
        <p:nvSpPr>
          <p:cNvPr id="5" name="Οβάλ 4"/>
          <p:cNvSpPr/>
          <p:nvPr/>
        </p:nvSpPr>
        <p:spPr>
          <a:xfrm>
            <a:off x="1603248" y="1901952"/>
            <a:ext cx="384048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603248" y="3420517"/>
                <a:ext cx="8519160" cy="1973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σχέση που δίνει την ένταση ενός εναλλασσόμενου ρεύματος είναι  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ημ20π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(S.I.).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>
                    <a:latin typeface="Trebuchet MS" panose="020B0603020202020204" pitchFamily="34" charset="0"/>
                  </a:rPr>
                  <a:t>ενεργός ένταση του ρεύματος είναι: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5Α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2Α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48" y="3420517"/>
                <a:ext cx="8519160" cy="1973617"/>
              </a:xfrm>
              <a:prstGeom prst="rect">
                <a:avLst/>
              </a:prstGeom>
              <a:blipFill>
                <a:blip r:embed="rId2"/>
                <a:stretch>
                  <a:fillRect l="-715" r="-6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βάλ 6"/>
          <p:cNvSpPr/>
          <p:nvPr/>
        </p:nvSpPr>
        <p:spPr>
          <a:xfrm>
            <a:off x="6428232" y="4706112"/>
            <a:ext cx="384048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5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1438656" y="456522"/>
                <a:ext cx="8930640" cy="2839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3.  </a:t>
                </a:r>
                <a:r>
                  <a:rPr lang="el-GR" sz="2000" dirty="0">
                    <a:latin typeface="Trebuchet MS" panose="020B0603020202020204" pitchFamily="34" charset="0"/>
                  </a:rPr>
                  <a:t>Ένας αντιστάτης διαρρέεται από εναλλασσόμενο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ρεύμα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ημ40π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t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dirty="0">
                    <a:latin typeface="Trebuchet MS" panose="020B0603020202020204" pitchFamily="34" charset="0"/>
                  </a:rPr>
                  <a:t>(SI). Ο ίδιος αντιστάτης, για να προκαλείται το ίδιο θερμικό αποτέλεσμα στον ίδιο χρόνο, πρέπει να διαρρέεται από συνεχές  ρεύμα που να έχει ένταση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000" b="1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A.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     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56" y="456522"/>
                <a:ext cx="8930640" cy="2839239"/>
              </a:xfrm>
              <a:prstGeom prst="rect">
                <a:avLst/>
              </a:prstGeom>
              <a:blipFill>
                <a:blip r:embed="rId2"/>
                <a:stretch>
                  <a:fillRect l="-683" r="-6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βάλ 11"/>
          <p:cNvSpPr/>
          <p:nvPr/>
        </p:nvSpPr>
        <p:spPr>
          <a:xfrm>
            <a:off x="3781552" y="2749296"/>
            <a:ext cx="384048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9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399032" y="520530"/>
                <a:ext cx="8933688" cy="374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4.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Στα άκρα ενός αντιστάτη αντίστασης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εφαρμόζουμε εναλλασσόμενη τάση της μορφής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i="1" dirty="0" err="1">
                    <a:latin typeface="Trebuchet MS" panose="020B0603020202020204" pitchFamily="34" charset="0"/>
                  </a:rPr>
                  <a:t>V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ημ</a:t>
                </a:r>
                <a:r>
                  <a:rPr lang="el-GR" sz="2000" i="1" dirty="0" err="1">
                    <a:latin typeface="Trebuchet MS" panose="020B0603020202020204" pitchFamily="34" charset="0"/>
                  </a:rPr>
                  <a:t>ωt</a:t>
                </a:r>
                <a:r>
                  <a:rPr lang="el-GR" sz="2000" dirty="0">
                    <a:latin typeface="Trebuchet MS" panose="020B0603020202020204" pitchFamily="34" charset="0"/>
                  </a:rPr>
                  <a:t>,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όπου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V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πλάτος της τάσης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και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ω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γωνιακή της συχνότητα.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γράψετε τη σχέση που δίνει το πλάτος της έντασης του ρεύματος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dirty="0">
                    <a:latin typeface="Trebuchet MS" panose="020B0603020202020204" pitchFamily="34" charset="0"/>
                  </a:rPr>
                  <a:t> στο κύκλωμα.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δείξετε ότι η μέση ισχύς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sz="20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στον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αντιστάτη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δίνεται από τη σχέση: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32" y="520530"/>
                <a:ext cx="8933688" cy="3740383"/>
              </a:xfrm>
              <a:prstGeom prst="rect">
                <a:avLst/>
              </a:prstGeom>
              <a:blipFill>
                <a:blip r:embed="rId2"/>
                <a:stretch>
                  <a:fillRect l="-751" r="-6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6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838200" y="294841"/>
                <a:ext cx="10674096" cy="585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Αγώγιμο τετράγωνο πλαίσιο, αμελητέας αντίστασης και πλευράς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= 0,1m</a:t>
                </a:r>
                <a:r>
                  <a:rPr lang="el-GR" sz="2000" dirty="0">
                    <a:latin typeface="Trebuchet MS" panose="020B0603020202020204" pitchFamily="34" charset="0"/>
                  </a:rPr>
                  <a:t>, αποτελείται από 100 σπείρες και βρίσκεται μέσα σε ομογενές μαγνητικό πεδίο με μέτρο έντασης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B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Τ</a:t>
                </a:r>
                <a:r>
                  <a:rPr lang="el-GR" sz="2000" dirty="0">
                    <a:latin typeface="Trebuchet MS" panose="020B0603020202020204" pitchFamily="34" charset="0"/>
                  </a:rPr>
                  <a:t>. Το πλαίσιο περιστρέφεται με σταθερή γωνιακή ταχύτητα μέτρου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100π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rad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γύρω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άξονα που διέρχεται από τα μέσα δύο απέναντι πλευρών του και είναι κάθετος στις γραμμές του πεδίου. Τα άκρα του πλαισίου συνδέονται με αντιστάτη αντίστασης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50Ω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υπολογίσετε: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πλάτος της παραγόμενης εναλλασσόμενης τάσης στα άκρα του αντιστάτη.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Την ενεργό ένταση του εναλλασσόμενου ρεύματος.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ποσό θερμότητας που αποδίδει ο αντιστάτης στο περιβάλλον σε χρόνο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2min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δ.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Την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μεταβολή της μέσης ισχύος που προσφέρεται στον αντιστάτη, αν διπλασιασθεί το μέτρο της έντασης του μαγνητικού πεδίου.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841"/>
                <a:ext cx="10674096" cy="5855001"/>
              </a:xfrm>
              <a:prstGeom prst="rect">
                <a:avLst/>
              </a:prstGeom>
              <a:blipFill>
                <a:blip r:embed="rId2"/>
                <a:stretch>
                  <a:fillRect l="-628" r="-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160000" y="3785616"/>
            <a:ext cx="85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200V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7403678" y="4114943"/>
                <a:ext cx="822789" cy="530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A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78" y="4114943"/>
                <a:ext cx="822789" cy="530979"/>
              </a:xfrm>
              <a:prstGeom prst="rect">
                <a:avLst/>
              </a:prstGeom>
              <a:blipFill>
                <a:blip r:embed="rId3"/>
                <a:stretch>
                  <a:fillRect l="-746" r="-11194" b="-252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09936" y="4767674"/>
            <a:ext cx="117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48.10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5576" y="5652932"/>
            <a:ext cx="113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1200W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560" y="356616"/>
            <a:ext cx="9317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6.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μέση καταναλισκόμενη ισχύς μιας ηλεκτρικής συσκευής είναι 110</a:t>
            </a:r>
            <a:r>
              <a:rPr lang="en-US" sz="2000" dirty="0" smtClean="0">
                <a:latin typeface="Trebuchet MS" panose="020B0603020202020204" pitchFamily="34" charset="0"/>
              </a:rPr>
              <a:t>W. </a:t>
            </a:r>
            <a:r>
              <a:rPr lang="el-GR" sz="2000" dirty="0" smtClean="0">
                <a:latin typeface="Trebuchet MS" panose="020B0603020202020204" pitchFamily="34" charset="0"/>
              </a:rPr>
              <a:t>Η συσκευή τροφοδοτείται από ρευματοδότη </a:t>
            </a:r>
            <a:r>
              <a:rPr lang="en-US" sz="2000" dirty="0" smtClean="0">
                <a:latin typeface="Trebuchet MS" panose="020B0603020202020204" pitchFamily="34" charset="0"/>
              </a:rPr>
              <a:t>AC </a:t>
            </a:r>
            <a:r>
              <a:rPr lang="el-GR" sz="2000" dirty="0" smtClean="0">
                <a:latin typeface="Trebuchet MS" panose="020B0603020202020204" pitchFamily="34" charset="0"/>
              </a:rPr>
              <a:t>τάσης 220</a:t>
            </a:r>
            <a:r>
              <a:rPr lang="en-US" sz="2000" dirty="0" smtClean="0">
                <a:latin typeface="Trebuchet MS" panose="020B0603020202020204" pitchFamily="34" charset="0"/>
              </a:rPr>
              <a:t>V</a:t>
            </a:r>
            <a:r>
              <a:rPr lang="el-GR" sz="2000" dirty="0" smtClean="0">
                <a:latin typeface="Trebuchet MS" panose="020B0603020202020204" pitchFamily="34" charset="0"/>
              </a:rPr>
              <a:t>, με συχνότητα 50</a:t>
            </a:r>
            <a:r>
              <a:rPr lang="en-US" sz="2000" dirty="0" smtClean="0">
                <a:latin typeface="Trebuchet MS" panose="020B0603020202020204" pitchFamily="34" charset="0"/>
              </a:rPr>
              <a:t>Hz.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Να υπολογίσετε την ενεργό ένταση του ρεύματος.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υπολογίσετε την </a:t>
            </a:r>
            <a:r>
              <a:rPr lang="el-GR" sz="2000" dirty="0" smtClean="0">
                <a:latin typeface="Trebuchet MS" panose="020B0603020202020204" pitchFamily="34" charset="0"/>
              </a:rPr>
              <a:t>μέγιστη </a:t>
            </a:r>
            <a:r>
              <a:rPr lang="el-GR" sz="2000" dirty="0">
                <a:latin typeface="Trebuchet MS" panose="020B0603020202020204" pitchFamily="34" charset="0"/>
              </a:rPr>
              <a:t>ένταση του ρεύματος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Να υπολογίσετε την γωνιακή συχνότητα του εναλλασσόμενου ρεύματος.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 smtClean="0">
                <a:latin typeface="Trebuchet MS" panose="020B0603020202020204" pitchFamily="34" charset="0"/>
              </a:rPr>
              <a:t>Να γράψετε την εξίσωση του εναλλασσόμενου ρεύματος που διαρρέει την συσκευή.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1204" y="1371600"/>
            <a:ext cx="85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0,5Α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01204" y="1771393"/>
                <a:ext cx="397096" cy="494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204" y="1771393"/>
                <a:ext cx="397096" cy="494431"/>
              </a:xfrm>
              <a:prstGeom prst="rect">
                <a:avLst/>
              </a:prstGeom>
              <a:blipFill>
                <a:blip r:embed="rId2"/>
                <a:stretch>
                  <a:fillRect l="-3077" r="-47692" b="-2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56140" y="2196732"/>
                <a:ext cx="1402080" cy="54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100π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𝐫𝐚𝐝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</m:t>
                        </m:r>
                      </m:den>
                    </m:f>
                  </m:oMath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40" y="2196732"/>
                <a:ext cx="1402080" cy="543867"/>
              </a:xfrm>
              <a:prstGeom prst="rect">
                <a:avLst/>
              </a:prstGeom>
              <a:blipFill>
                <a:blip r:embed="rId3"/>
                <a:stretch>
                  <a:fillRect l="-4783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79191" y="3093839"/>
                <a:ext cx="2886339" cy="58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i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20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ημ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(100π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)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   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(SI)</a:t>
                </a:r>
                <a:endPara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91" y="3093839"/>
                <a:ext cx="2886339" cy="586764"/>
              </a:xfrm>
              <a:prstGeom prst="rect">
                <a:avLst/>
              </a:prstGeom>
              <a:blipFill>
                <a:blip r:embed="rId4"/>
                <a:stretch>
                  <a:fillRect l="-2321" b="-10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9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 - Φυσικός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3" y="96991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918982" y="397344"/>
            <a:ext cx="8523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Γενικά στα Μαθηματικά,</a:t>
            </a:r>
            <a:r>
              <a:rPr lang="el-GR" alt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έννοια της ενεργού τιμής</a:t>
            </a:r>
            <a:r>
              <a:rPr lang="el-GR" alt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εν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alt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ενός </a:t>
            </a:r>
            <a:r>
              <a:rPr lang="el-GR" alt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μεγέθους </a:t>
            </a:r>
            <a:r>
              <a:rPr lang="en-US" alt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alt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εκφράζεται </a:t>
            </a:r>
            <a:r>
              <a:rPr lang="el-GR" altLang="el-G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την τετραγωνική ρίζα της μέσης τιμής των τετραγώνων των τιμών αυτού του </a:t>
            </a:r>
            <a:r>
              <a:rPr lang="el-GR" alt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μεγέθους. </a:t>
            </a:r>
            <a:endParaRPr lang="el-GR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4936" y="2219370"/>
                <a:ext cx="486248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𝛆𝛎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l-GR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bar>
                        </m:e>
                      </m:rad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=  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 …+ 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36" y="2219370"/>
                <a:ext cx="4862485" cy="1091196"/>
              </a:xfrm>
              <a:prstGeom prst="rect">
                <a:avLst/>
              </a:prstGeom>
              <a:blipFill>
                <a:blip r:embed="rId3"/>
                <a:stretch>
                  <a:fillRect r="-376" b="-61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71783" y="4463012"/>
            <a:ext cx="881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μεγέθη των οποίων οι τιμές μεταβάλλονται συνεχώς, π.χ. εναλλασσόμενη τάση ή εναλλασσόμενη ένταση ρεύματος, η χρήση ενεργών τιμών είναι πολύ χρήσιμη.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71783" y="3335313"/>
            <a:ext cx="8906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ενεργός τιμή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παριστάνει</a:t>
            </a:r>
            <a:r>
              <a:rPr lang="el-GR" alt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μία</a:t>
            </a:r>
            <a:r>
              <a:rPr lang="el-GR" alt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τιμή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αυτού του μεγέθους που στατιστικά αντιπροσωπεύει μία απειρία διαφορετικών τιμών του.</a:t>
            </a:r>
          </a:p>
        </p:txBody>
      </p:sp>
    </p:spTree>
    <p:extLst>
      <p:ext uri="{BB962C8B-B14F-4D97-AF65-F5344CB8AC3E}">
        <p14:creationId xmlns:p14="http://schemas.microsoft.com/office/powerpoint/2010/main" val="42226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67645" y="254773"/>
            <a:ext cx="8256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Ενεργός Ένταση του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εναλλασσόμενου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ρεύματος</a:t>
            </a:r>
            <a:endParaRPr lang="el-GR" altLang="el-G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2778" y="2283106"/>
            <a:ext cx="711756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Γι’ αυτό, 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ορισμός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για την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Ενεργό Ένταση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του εναλλασσόμενου ρεύματος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στηρίζεται στο φαινόμενο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Joule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9" y="1181067"/>
            <a:ext cx="1011820" cy="96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Ομάδα 18"/>
          <p:cNvGrpSpPr/>
          <p:nvPr/>
        </p:nvGrpSpPr>
        <p:grpSpPr>
          <a:xfrm>
            <a:off x="8026400" y="1946556"/>
            <a:ext cx="3516313" cy="2828926"/>
            <a:chOff x="4067175" y="2215754"/>
            <a:chExt cx="3516313" cy="2828926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4067175" y="2215754"/>
              <a:ext cx="3516313" cy="2828926"/>
              <a:chOff x="4067175" y="2215754"/>
              <a:chExt cx="3516313" cy="2828926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4067175" y="2215754"/>
                <a:ext cx="3516313" cy="2828926"/>
                <a:chOff x="1627" y="890"/>
                <a:chExt cx="2215" cy="1782"/>
              </a:xfrm>
            </p:grpSpPr>
            <p:grpSp>
              <p:nvGrpSpPr>
                <p:cNvPr id="8" name="Group 8"/>
                <p:cNvGrpSpPr>
                  <a:grpSpLocks/>
                </p:cNvGrpSpPr>
                <p:nvPr/>
              </p:nvGrpSpPr>
              <p:grpSpPr bwMode="auto">
                <a:xfrm>
                  <a:off x="1766" y="890"/>
                  <a:ext cx="2076" cy="1337"/>
                  <a:chOff x="1766" y="981"/>
                  <a:chExt cx="2076" cy="1337"/>
                </a:xfrm>
              </p:grpSpPr>
              <p:pic>
                <p:nvPicPr>
                  <p:cNvPr id="1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6" y="1193"/>
                    <a:ext cx="2076" cy="11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7" y="981"/>
                    <a:ext cx="40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altLang="el-GR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rPr>
                      <a:t>Q</a:t>
                    </a:r>
                    <a:r>
                      <a:rPr lang="el-GR" altLang="el-GR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rPr>
                      <a:t>εν</a:t>
                    </a:r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0" y="1002"/>
                    <a:ext cx="40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altLang="el-GR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rPr>
                      <a:t>Q</a:t>
                    </a:r>
                    <a:r>
                      <a:rPr lang="el-GR" altLang="el-GR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</a:rPr>
                      <a:t>Σ</a:t>
                    </a:r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627" y="2236"/>
                  <a:ext cx="1188" cy="4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l-GR" altLang="el-GR" b="1" i="1" dirty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υ</a:t>
                  </a:r>
                </a:p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l-GR" altLang="el-GR" sz="1400" b="1" i="1" dirty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Εναλλασσόμενη </a:t>
                  </a:r>
                  <a:r>
                    <a:rPr lang="el-GR" altLang="el-GR" sz="1400" b="1" i="1" dirty="0" smtClean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τάση</a:t>
                  </a:r>
                  <a:endParaRPr lang="el-GR" altLang="el-GR" sz="1400" b="1" i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864" y="2236"/>
                  <a:ext cx="845" cy="4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el-GR" b="1" i="1" dirty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V</a:t>
                  </a:r>
                  <a:r>
                    <a:rPr lang="el-GR" altLang="el-GR" b="1" baseline="-25000" dirty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Σ</a:t>
                  </a:r>
                  <a:endParaRPr lang="el-GR" altLang="el-GR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l-GR" altLang="el-GR" sz="1400" b="1" i="1" dirty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Συνεχής </a:t>
                  </a:r>
                  <a:r>
                    <a:rPr lang="el-GR" altLang="el-GR" sz="1400" b="1" i="1" dirty="0" smtClean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anose="030F0702030302020204" pitchFamily="66" charset="0"/>
                    </a:rPr>
                    <a:t>τάση</a:t>
                  </a:r>
                  <a:endParaRPr lang="el-GR" altLang="el-GR" sz="1400" b="1" i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6" name="Ομάδα 15"/>
              <p:cNvGrpSpPr/>
              <p:nvPr/>
            </p:nvGrpSpPr>
            <p:grpSpPr>
              <a:xfrm>
                <a:off x="4941278" y="2840749"/>
                <a:ext cx="2065458" cy="355700"/>
                <a:chOff x="4941278" y="2840749"/>
                <a:chExt cx="2065458" cy="35570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4941278" y="2840749"/>
                  <a:ext cx="394310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/>
                    <a:t>R</a:t>
                  </a:r>
                  <a:endParaRPr lang="el-GR" sz="1600" b="1" i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612426" y="2857895"/>
                  <a:ext cx="394310" cy="338554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dirty="0" smtClean="0"/>
                    <a:t>R</a:t>
                  </a:r>
                  <a:endParaRPr lang="el-GR" sz="1600" b="1" i="1" dirty="0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6096000" y="3419476"/>
              <a:ext cx="394310" cy="33855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I</a:t>
              </a:r>
              <a:r>
                <a:rPr lang="el-GR" sz="1600" b="1" baseline="-25000" dirty="0" smtClean="0"/>
                <a:t>Σ</a:t>
              </a:r>
              <a:endParaRPr lang="el-GR" sz="1600" b="1" baseline="-25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46999" y="828567"/>
            <a:ext cx="7022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εναλλασσόμενο ρεύμα διαρρέει αντιστάτη </a:t>
            </a:r>
            <a:r>
              <a:rPr lang="en-US" sz="2000" b="1" i="1" dirty="0" smtClean="0">
                <a:latin typeface="Comic Sans MS" panose="030F0702030302020204" pitchFamily="66" charset="0"/>
              </a:rPr>
              <a:t>R</a:t>
            </a:r>
            <a:r>
              <a:rPr lang="el-GR" sz="2000" b="1" dirty="0" smtClean="0">
                <a:latin typeface="Comic Sans MS" panose="030F0702030302020204" pitchFamily="66" charset="0"/>
              </a:rPr>
              <a:t>, τότε αυτός θερμαίνεται (φαινόμενο </a:t>
            </a:r>
            <a:r>
              <a:rPr lang="en-US" sz="2000" b="1" dirty="0" smtClean="0">
                <a:latin typeface="Comic Sans MS" panose="030F0702030302020204" pitchFamily="66" charset="0"/>
              </a:rPr>
              <a:t>Joule)</a:t>
            </a:r>
            <a:r>
              <a:rPr lang="el-GR" sz="2000" b="1" dirty="0" smtClean="0">
                <a:latin typeface="Comic Sans MS" panose="030F0702030302020204" pitchFamily="66" charset="0"/>
              </a:rPr>
              <a:t>, όπως θα συνέβαινε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αν ο ίδιος αγωγός διαρρεόταν από συνεχές ρεύμα.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904" y="3391102"/>
            <a:ext cx="7366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Στον κάθε αντιστάτη </a:t>
            </a:r>
            <a:r>
              <a:rPr lang="en-US" i="1" dirty="0" smtClean="0">
                <a:latin typeface="Comic Sans MS" panose="030F0702030302020204" pitchFamily="66" charset="0"/>
              </a:rPr>
              <a:t>R</a:t>
            </a:r>
            <a:r>
              <a:rPr lang="el-GR" dirty="0" smtClean="0">
                <a:latin typeface="Comic Sans MS" panose="030F0702030302020204" pitchFamily="66" charset="0"/>
              </a:rPr>
              <a:t>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στον ίδιο χρόνο </a:t>
            </a:r>
            <a:r>
              <a:rPr lang="en-US" i="1" dirty="0" smtClean="0">
                <a:latin typeface="Comic Sans MS" panose="030F0702030302020204" pitchFamily="66" charset="0"/>
              </a:rPr>
              <a:t>t</a:t>
            </a:r>
            <a:r>
              <a:rPr lang="el-GR" dirty="0" smtClean="0">
                <a:latin typeface="Comic Sans MS" panose="030F0702030302020204" pitchFamily="66" charset="0"/>
              </a:rPr>
              <a:t>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παράγονται ίσα ποσά θερμότητας (</a:t>
            </a:r>
            <a:r>
              <a:rPr lang="en-US" i="1" dirty="0" smtClean="0">
                <a:latin typeface="Comic Sans MS" panose="030F0702030302020204" pitchFamily="66" charset="0"/>
              </a:rPr>
              <a:t>Q</a:t>
            </a:r>
            <a:r>
              <a:rPr lang="el-GR" baseline="-25000" dirty="0" smtClean="0">
                <a:latin typeface="Comic Sans MS" panose="030F0702030302020204" pitchFamily="66" charset="0"/>
              </a:rPr>
              <a:t>Σ</a:t>
            </a:r>
            <a:r>
              <a:rPr lang="en-US" dirty="0" smtClean="0">
                <a:latin typeface="Comic Sans MS" panose="030F0702030302020204" pitchFamily="66" charset="0"/>
              </a:rPr>
              <a:t> = </a:t>
            </a:r>
            <a:r>
              <a:rPr lang="en-US" i="1" dirty="0" smtClean="0">
                <a:latin typeface="Comic Sans MS" panose="030F0702030302020204" pitchFamily="66" charset="0"/>
              </a:rPr>
              <a:t>Q</a:t>
            </a:r>
            <a:r>
              <a:rPr lang="el-GR" baseline="-25000" dirty="0" smtClean="0">
                <a:latin typeface="Comic Sans MS" panose="030F0702030302020204" pitchFamily="66" charset="0"/>
              </a:rPr>
              <a:t>εν</a:t>
            </a:r>
            <a:r>
              <a:rPr lang="el-GR" dirty="0" smtClean="0">
                <a:latin typeface="Comic Sans MS" panose="030F0702030302020204" pitchFamily="66" charset="0"/>
              </a:rPr>
              <a:t>), όταν το συνεχές κύκλωμα διαρρέεται από ρεύμα (σταθερής) έντασης </a:t>
            </a:r>
            <a:r>
              <a:rPr lang="el-GR" i="1" dirty="0" smtClean="0">
                <a:latin typeface="Comic Sans MS" panose="030F0702030302020204" pitchFamily="66" charset="0"/>
              </a:rPr>
              <a:t>Ι</a:t>
            </a:r>
            <a:r>
              <a:rPr lang="el-GR" baseline="-25000" dirty="0" smtClean="0">
                <a:latin typeface="Comic Sans MS" panose="030F0702030302020204" pitchFamily="66" charset="0"/>
              </a:rPr>
              <a:t>Σ</a:t>
            </a:r>
            <a:r>
              <a:rPr lang="el-GR" dirty="0" smtClean="0">
                <a:latin typeface="Comic Sans MS" panose="030F0702030302020204" pitchFamily="66" charset="0"/>
              </a:rPr>
              <a:t> και το εναλλασσόμενο κύκλωμα διαρρέεται από ρεύμα (που εκείνη τη στιγμή) έχει τιμή </a:t>
            </a:r>
            <a:r>
              <a:rPr lang="en-US" i="1" dirty="0" err="1" smtClean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 (</a:t>
            </a:r>
            <a:r>
              <a:rPr lang="el-GR" i="1" dirty="0" smtClean="0">
                <a:latin typeface="Comic Sans MS" panose="030F0702030302020204" pitchFamily="66" charset="0"/>
              </a:rPr>
              <a:t>Ι</a:t>
            </a:r>
            <a:r>
              <a:rPr lang="el-GR" baseline="-25000" dirty="0" smtClean="0">
                <a:latin typeface="Comic Sans MS" panose="030F0702030302020204" pitchFamily="66" charset="0"/>
              </a:rPr>
              <a:t>Σ</a:t>
            </a:r>
            <a:r>
              <a:rPr lang="en-US" baseline="-25000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= </a:t>
            </a:r>
            <a:r>
              <a:rPr lang="en-US" i="1" dirty="0" err="1" smtClean="0">
                <a:latin typeface="Comic Sans MS" panose="030F0702030302020204" pitchFamily="66" charset="0"/>
              </a:rPr>
              <a:t>i</a:t>
            </a:r>
            <a:r>
              <a:rPr lang="en-US" dirty="0" smtClean="0">
                <a:latin typeface="Comic Sans MS" panose="030F0702030302020204" pitchFamily="66" charset="0"/>
              </a:rPr>
              <a:t>).</a:t>
            </a:r>
            <a:r>
              <a:rPr lang="el-GR" dirty="0" smtClean="0">
                <a:latin typeface="Comic Sans MS" panose="030F0702030302020204" pitchFamily="66" charset="0"/>
              </a:rPr>
              <a:t> Αυτή η τιμή </a:t>
            </a:r>
            <a:r>
              <a:rPr lang="en-US" i="1" dirty="0" err="1" smtClean="0">
                <a:latin typeface="Comic Sans MS" panose="030F0702030302020204" pitchFamily="66" charset="0"/>
              </a:rPr>
              <a:t>i</a:t>
            </a:r>
            <a:r>
              <a:rPr lang="el-GR" dirty="0" smtClean="0">
                <a:latin typeface="Comic Sans MS" panose="030F0702030302020204" pitchFamily="66" charset="0"/>
              </a:rPr>
              <a:t> του εναλλασσόμενου ρεύματος ονομάζεται ενεργός τιμή αυτού.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41401" y="238772"/>
            <a:ext cx="73091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Ενεργός ένταση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ενός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εναλλασσόμενου ρεύματος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ονομάζεται η ένταση ενός συνεχούς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ρεύματος,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οποίο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προκαλεί το ίδιο θερμικό αποτέλεσμα με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εναλλασσόμενο ρεύμα, όταν διαρρέει τον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ίδιο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αντιστάτη,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χρόνο μιας περιόδου ή </a:t>
            </a:r>
            <a:r>
              <a:rPr lang="el-GR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ακέραιο πολλαπλάσιο αυτής.  </a:t>
            </a:r>
            <a:endParaRPr lang="el-GR" sz="20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04" y="586707"/>
            <a:ext cx="1011820" cy="96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1401" y="2990088"/>
            <a:ext cx="7863840" cy="150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διαφορά δυναμικού που θα μετρηθεί στα άκρα αυτού του αντιστάτη, όταν διαρρέεται από ρεύμα ίσο με την ενεργό ένταση, αποτελεί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ενεργό τάση </a:t>
            </a:r>
            <a:r>
              <a:rPr lang="el-GR" sz="2000" b="1" dirty="0">
                <a:latin typeface="Comic Sans MS" panose="030F0702030302020204" pitchFamily="66" charset="0"/>
              </a:rPr>
              <a:t>του εναλλασσόμενου ρεύματος</a:t>
            </a:r>
            <a:r>
              <a:rPr lang="el-GR" sz="2000" b="1" dirty="0" smtClean="0">
                <a:latin typeface="Comic Sans MS" panose="030F0702030302020204" pitchFamily="66" charset="0"/>
              </a:rPr>
              <a:t>.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15" y="208417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644384" y="184404"/>
            <a:ext cx="3855955" cy="1626108"/>
          </a:xfrm>
          <a:prstGeom prst="cloudCallout">
            <a:avLst>
              <a:gd name="adj1" fmla="val 40094"/>
              <a:gd name="adj2" fmla="val 639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400" b="1" dirty="0" smtClean="0">
                <a:latin typeface="Comic Sans MS" panose="030F0702030302020204" pitchFamily="66" charset="0"/>
              </a:rPr>
              <a:t>Πώς υπολογίζουμε τις σταθερές τιμές της ενεργού έντασης και ενεργού τάσης</a:t>
            </a:r>
            <a:r>
              <a:rPr lang="en-US" altLang="el-GR" sz="1400" b="1" dirty="0" smtClean="0">
                <a:latin typeface="Comic Sans MS" panose="030F0702030302020204" pitchFamily="66" charset="0"/>
              </a:rPr>
              <a:t>;</a:t>
            </a:r>
            <a:endParaRPr lang="el-GR" sz="1400" b="1" dirty="0">
              <a:latin typeface="Comic Sans MS" pitchFamily="66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29" y="1055038"/>
            <a:ext cx="1011820" cy="96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4528" y="1463072"/>
            <a:ext cx="4059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Αποδεικνύεται, ότι οι ενεργές τιμές υπολογίζονται από τις σχέσεις</a:t>
            </a:r>
            <a:r>
              <a:rPr lang="en-US" b="1" dirty="0" smtClean="0">
                <a:latin typeface="Comic Sans MS" panose="030F0702030302020204" pitchFamily="66" charset="0"/>
              </a:rPr>
              <a:t>: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472" y="2646990"/>
                <a:ext cx="3383297" cy="1014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</m:e>
                        <m:sub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𝛆𝛎</m:t>
                          </m:r>
                        </m:sub>
                      </m:sSub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𝚶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l-GR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72" y="2646990"/>
                <a:ext cx="3383297" cy="1014124"/>
              </a:xfrm>
              <a:prstGeom prst="rect">
                <a:avLst/>
              </a:prstGeom>
              <a:blipFill>
                <a:blip r:embed="rId4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24155" y="2646990"/>
                <a:ext cx="3556422" cy="1014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l-GR" sz="32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𝛆𝛎</m:t>
                          </m:r>
                        </m:sub>
                      </m:sSub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32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32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l-GR" sz="32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𝚶</m:t>
                      </m:r>
                      <m:r>
                        <a:rPr lang="el-GR" sz="32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32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l-GR" sz="32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55" y="2646990"/>
                <a:ext cx="3556422" cy="1014124"/>
              </a:xfrm>
              <a:prstGeom prst="rect">
                <a:avLst/>
              </a:prstGeom>
              <a:blipFill>
                <a:blip r:embed="rId5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04528" y="3810958"/>
            <a:ext cx="628192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anose="030F0702030302020204" pitchFamily="66" charset="0"/>
              </a:rPr>
              <a:t>όπου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και</a:t>
            </a:r>
            <a:r>
              <a:rPr lang="el-GR" alt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οι μέγιστες τιμές (πλάτη) της έντασης και της τάσης αντίστοιχα, του εναλλασσόμενου ρεύματος.</a:t>
            </a:r>
            <a:r>
              <a:rPr lang="el-GR" altLang="el-GR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2028887" y="542864"/>
                <a:ext cx="1674113" cy="60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𝜤</m:t>
                        </m:r>
                      </m:e>
                      <m:sub>
                        <m:r>
                          <a:rPr lang="el-GR" sz="2400" b="1">
                            <a:latin typeface="Cambria Math" panose="02040503050406030204" pitchFamily="18" charset="0"/>
                          </a:rPr>
                          <m:t>𝛆𝛎</m:t>
                        </m:r>
                      </m:sub>
                    </m:sSub>
                    <m:r>
                      <a:rPr lang="el-G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l-GR" altLang="el-GR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bar>
                          <m:barPr>
                            <m:pos m:val="top"/>
                            <m:ctrlPr>
                              <a:rPr lang="en-US" altLang="el-GR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altLang="el-GR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l-GR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p>
                                <m:r>
                                  <a:rPr lang="el-GR" altLang="el-GR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bar>
                      </m:e>
                    </m:rad>
                  </m:oMath>
                </a14:m>
                <a:r>
                  <a:rPr lang="el-GR" altLang="el-GR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87" y="542864"/>
                <a:ext cx="1674113" cy="6065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4534496" y="542863"/>
                <a:ext cx="1805559" cy="60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l-GR" sz="2400" b="1">
                            <a:latin typeface="Cambria Math" panose="02040503050406030204" pitchFamily="18" charset="0"/>
                          </a:rPr>
                          <m:t>𝛆𝛎</m:t>
                        </m:r>
                      </m:sub>
                    </m:sSub>
                    <m:r>
                      <a:rPr lang="el-G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l-GR" altLang="el-GR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radPr>
                      <m:deg/>
                      <m:e>
                        <m:bar>
                          <m:barPr>
                            <m:pos m:val="top"/>
                            <m:ctrlPr>
                              <a:rPr lang="en-US" altLang="el-GR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altLang="el-GR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l-GR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el-GR" altLang="el-GR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bar>
                      </m:e>
                    </m:rad>
                  </m:oMath>
                </a14:m>
                <a:r>
                  <a:rPr lang="el-GR" altLang="el-GR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96" y="542863"/>
                <a:ext cx="1805559" cy="606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Ορθογώνιο 17"/>
          <p:cNvSpPr/>
          <p:nvPr/>
        </p:nvSpPr>
        <p:spPr>
          <a:xfrm>
            <a:off x="3846404" y="68570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και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97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97596" y="353452"/>
            <a:ext cx="772306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Στην Ελλάδα,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τιμή 220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</a:t>
            </a:r>
            <a:r>
              <a:rPr lang="el-GR" altLang="el-GR" sz="2000" b="1" dirty="0">
                <a:latin typeface="Comic Sans MS" panose="030F0702030302020204" pitchFamily="66" charset="0"/>
              </a:rPr>
              <a:t>για την τάση του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εναλλασσόμενου </a:t>
            </a:r>
            <a:r>
              <a:rPr lang="el-GR" altLang="el-GR" sz="2000" b="1" dirty="0">
                <a:latin typeface="Comic Sans MS" panose="030F0702030302020204" pitchFamily="66" charset="0"/>
              </a:rPr>
              <a:t>ρεύματος που χρησιμοποιείται στο δίκτυο χαμηλής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τάσης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(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οικιακή κατανάλωση),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η ενεργός τάση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6" y="702252"/>
            <a:ext cx="1011820" cy="96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6913" y="2095744"/>
            <a:ext cx="56578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Ένα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αμπερόμετρο</a:t>
            </a:r>
            <a:r>
              <a:rPr lang="el-GR" sz="2000" b="1" dirty="0" smtClean="0">
                <a:latin typeface="Comic Sans MS" panose="030F0702030302020204" pitchFamily="66" charset="0"/>
              </a:rPr>
              <a:t> κι ένα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βολτόμετρο</a:t>
            </a:r>
            <a:r>
              <a:rPr lang="el-GR" sz="2000" b="1" dirty="0" smtClean="0">
                <a:latin typeface="Comic Sans MS" panose="030F0702030302020204" pitchFamily="66" charset="0"/>
              </a:rPr>
              <a:t> που μετράνε την ένταση και την τάση αντίστοιχα, του εναλλασσόμενου ρεύματος, δείχνουν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ενεργές τιμές.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μετρήσεις (ένταση, τάση) συνεχούς ρεύματος χρησιμοποιούμε διαφορετικά όργανα 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latin typeface="Comic Sans MS" panose="030F0702030302020204" pitchFamily="66" charset="0"/>
              </a:rPr>
              <a:t>ή διαφορετικές περιοχές) μέτρησης.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66" y="1674252"/>
            <a:ext cx="4252309" cy="4252309"/>
          </a:xfrm>
          <a:prstGeom prst="rect">
            <a:avLst/>
          </a:prstGeom>
        </p:spPr>
      </p:pic>
      <p:grpSp>
        <p:nvGrpSpPr>
          <p:cNvPr id="38" name="Ομάδα 37"/>
          <p:cNvGrpSpPr/>
          <p:nvPr/>
        </p:nvGrpSpPr>
        <p:grpSpPr>
          <a:xfrm>
            <a:off x="9441275" y="2237526"/>
            <a:ext cx="1607316" cy="415417"/>
            <a:chOff x="9820657" y="1879727"/>
            <a:chExt cx="1607316" cy="415417"/>
          </a:xfrm>
        </p:grpSpPr>
        <p:sp>
          <p:nvSpPr>
            <p:cNvPr id="34" name="Ορθογώνιο 33"/>
            <p:cNvSpPr/>
            <p:nvPr/>
          </p:nvSpPr>
          <p:spPr>
            <a:xfrm>
              <a:off x="10145250" y="1879727"/>
              <a:ext cx="12827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ενεργός τάση</a:t>
              </a:r>
              <a:endParaRPr lang="el-GR" sz="1400" dirty="0"/>
            </a:p>
          </p:txBody>
        </p:sp>
        <p:cxnSp>
          <p:nvCxnSpPr>
            <p:cNvPr id="36" name="Ευθύγραμμο βέλος σύνδεσης 35"/>
            <p:cNvCxnSpPr/>
            <p:nvPr/>
          </p:nvCxnSpPr>
          <p:spPr>
            <a:xfrm flipH="1">
              <a:off x="9820657" y="2187504"/>
              <a:ext cx="842063" cy="10764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Ομάδα 31"/>
          <p:cNvGrpSpPr/>
          <p:nvPr/>
        </p:nvGrpSpPr>
        <p:grpSpPr>
          <a:xfrm>
            <a:off x="9765868" y="4448908"/>
            <a:ext cx="1740400" cy="1812399"/>
            <a:chOff x="9845032" y="4099770"/>
            <a:chExt cx="1740400" cy="1812399"/>
          </a:xfrm>
        </p:grpSpPr>
        <p:sp>
          <p:nvSpPr>
            <p:cNvPr id="21" name="TextBox 20"/>
            <p:cNvSpPr txBox="1"/>
            <p:nvPr/>
          </p:nvSpPr>
          <p:spPr>
            <a:xfrm>
              <a:off x="9915700" y="5173505"/>
              <a:ext cx="16697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Περιοχή μέτρησης εναλλασσόμενου ρεύματος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 flipH="1" flipV="1">
              <a:off x="9845032" y="4099770"/>
              <a:ext cx="745030" cy="105155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1" name="Ομάδα 30"/>
          <p:cNvGrpSpPr/>
          <p:nvPr/>
        </p:nvGrpSpPr>
        <p:grpSpPr>
          <a:xfrm>
            <a:off x="6815838" y="4348231"/>
            <a:ext cx="1934080" cy="1492371"/>
            <a:chOff x="7053195" y="3787731"/>
            <a:chExt cx="1934080" cy="1492371"/>
          </a:xfrm>
        </p:grpSpPr>
        <p:sp>
          <p:nvSpPr>
            <p:cNvPr id="20" name="TextBox 19"/>
            <p:cNvSpPr txBox="1"/>
            <p:nvPr/>
          </p:nvSpPr>
          <p:spPr>
            <a:xfrm>
              <a:off x="7053195" y="4756882"/>
              <a:ext cx="1810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latin typeface="Comic Sans MS" panose="030F0702030302020204" pitchFamily="66" charset="0"/>
                </a:rPr>
                <a:t>Περιοχή μέτρησης συνεχούς ρεύματος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7958451" y="3787731"/>
              <a:ext cx="1028824" cy="88319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1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5966-7536-4424-B64D-B00B869130F7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28720" y="597394"/>
            <a:ext cx="4297680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νόμος του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Joule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32" y="1688124"/>
            <a:ext cx="5616228" cy="30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2609</Words>
  <Application>Microsoft Office PowerPoint</Application>
  <PresentationFormat>Προσαρμογή</PresentationFormat>
  <Paragraphs>253</Paragraphs>
  <Slides>34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2_Θέμα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FISIKOS</cp:lastModifiedBy>
  <cp:revision>157</cp:revision>
  <dcterms:created xsi:type="dcterms:W3CDTF">2019-11-11T09:21:43Z</dcterms:created>
  <dcterms:modified xsi:type="dcterms:W3CDTF">2020-11-07T15:32:16Z</dcterms:modified>
</cp:coreProperties>
</file>