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  <p:sldMasterId id="2147483689" r:id="rId3"/>
  </p:sldMasterIdLst>
  <p:notesMasterIdLst>
    <p:notesMasterId r:id="rId64"/>
  </p:notesMasterIdLst>
  <p:sldIdLst>
    <p:sldId id="283" r:id="rId4"/>
    <p:sldId id="263" r:id="rId5"/>
    <p:sldId id="284" r:id="rId6"/>
    <p:sldId id="319" r:id="rId7"/>
    <p:sldId id="272" r:id="rId8"/>
    <p:sldId id="258" r:id="rId9"/>
    <p:sldId id="259" r:id="rId10"/>
    <p:sldId id="260" r:id="rId11"/>
    <p:sldId id="261" r:id="rId12"/>
    <p:sldId id="285" r:id="rId13"/>
    <p:sldId id="262" r:id="rId14"/>
    <p:sldId id="265" r:id="rId15"/>
    <p:sldId id="266" r:id="rId16"/>
    <p:sldId id="264" r:id="rId17"/>
    <p:sldId id="286" r:id="rId18"/>
    <p:sldId id="287" r:id="rId19"/>
    <p:sldId id="288" r:id="rId20"/>
    <p:sldId id="289" r:id="rId21"/>
    <p:sldId id="267" r:id="rId22"/>
    <p:sldId id="268" r:id="rId23"/>
    <p:sldId id="270" r:id="rId24"/>
    <p:sldId id="269" r:id="rId25"/>
    <p:sldId id="290" r:id="rId26"/>
    <p:sldId id="320" r:id="rId27"/>
    <p:sldId id="271" r:id="rId28"/>
    <p:sldId id="291" r:id="rId29"/>
    <p:sldId id="273" r:id="rId30"/>
    <p:sldId id="274" r:id="rId31"/>
    <p:sldId id="275" r:id="rId32"/>
    <p:sldId id="276" r:id="rId33"/>
    <p:sldId id="277" r:id="rId34"/>
    <p:sldId id="292" r:id="rId35"/>
    <p:sldId id="295" r:id="rId36"/>
    <p:sldId id="294" r:id="rId37"/>
    <p:sldId id="296" r:id="rId38"/>
    <p:sldId id="278" r:id="rId39"/>
    <p:sldId id="279" r:id="rId40"/>
    <p:sldId id="280" r:id="rId41"/>
    <p:sldId id="281" r:id="rId42"/>
    <p:sldId id="282" r:id="rId43"/>
    <p:sldId id="297" r:id="rId44"/>
    <p:sldId id="304" r:id="rId45"/>
    <p:sldId id="305" r:id="rId46"/>
    <p:sldId id="306" r:id="rId47"/>
    <p:sldId id="298" r:id="rId48"/>
    <p:sldId id="299" r:id="rId49"/>
    <p:sldId id="318" r:id="rId50"/>
    <p:sldId id="300" r:id="rId51"/>
    <p:sldId id="301" r:id="rId52"/>
    <p:sldId id="321" r:id="rId53"/>
    <p:sldId id="302" r:id="rId54"/>
    <p:sldId id="322" r:id="rId55"/>
    <p:sldId id="323" r:id="rId56"/>
    <p:sldId id="293" r:id="rId57"/>
    <p:sldId id="308" r:id="rId58"/>
    <p:sldId id="309" r:id="rId59"/>
    <p:sldId id="307" r:id="rId60"/>
    <p:sldId id="310" r:id="rId61"/>
    <p:sldId id="313" r:id="rId62"/>
    <p:sldId id="324" r:id="rId6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00FF"/>
    <a:srgbClr val="FFFFCC"/>
    <a:srgbClr val="800000"/>
    <a:srgbClr val="FFFF99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8" autoAdjust="0"/>
    <p:restoredTop sz="94660"/>
  </p:normalViewPr>
  <p:slideViewPr>
    <p:cSldViewPr>
      <p:cViewPr varScale="1">
        <p:scale>
          <a:sx n="86" d="100"/>
          <a:sy n="86" d="100"/>
        </p:scale>
        <p:origin x="138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viewProps" Target="viewProps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theme" Target="theme/theme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image" Target="../media/image16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image" Target="../media/image1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35045F-8710-45B6-A842-ACC8231E037D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l-GR"/>
        </a:p>
      </dgm:t>
    </dgm:pt>
    <dgm:pt modelId="{5E751EA0-4E9F-4419-9EAF-4B191F41F711}">
      <dgm:prSet phldrT="[Κείμενο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algn="ctr"/>
          <a:r>
            <a:rPr lang="el-GR" sz="28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Είδη Κρούσεων</a:t>
          </a:r>
        </a:p>
        <a:p>
          <a:pPr algn="ctr"/>
          <a:r>
            <a:rPr lang="el-GR" sz="2000" b="1" dirty="0">
              <a:solidFill>
                <a:schemeClr val="tx1"/>
              </a:solidFill>
              <a:effectLst/>
              <a:latin typeface="Comic Sans MS" panose="030F0702030302020204" pitchFamily="66" charset="0"/>
            </a:rPr>
            <a:t>(με κριτήριο τις διευθύνσεις       κίνησης των σωμάτων πριν την κρούση)</a:t>
          </a:r>
        </a:p>
      </dgm:t>
    </dgm:pt>
    <dgm:pt modelId="{2A445472-997C-4237-BAEB-CA06C6E072DF}" type="parTrans" cxnId="{8E1DC912-2186-46E5-B749-D80385E432F8}">
      <dgm:prSet/>
      <dgm:spPr/>
      <dgm:t>
        <a:bodyPr/>
        <a:lstStyle/>
        <a:p>
          <a:endParaRPr lang="el-GR"/>
        </a:p>
      </dgm:t>
    </dgm:pt>
    <dgm:pt modelId="{EF208287-D77E-44B6-83F6-C34853E2A82A}" type="sibTrans" cxnId="{8E1DC912-2186-46E5-B749-D80385E432F8}">
      <dgm:prSet/>
      <dgm:spPr/>
      <dgm:t>
        <a:bodyPr/>
        <a:lstStyle/>
        <a:p>
          <a:endParaRPr lang="el-GR"/>
        </a:p>
      </dgm:t>
    </dgm:pt>
    <dgm:pt modelId="{954C27E0-55E1-419E-B64D-94D360339BAC}">
      <dgm:prSet phldrT="[Κείμενο]" custT="1"/>
      <dgm:spPr>
        <a:blipFill rotWithShape="0">
          <a:blip xmlns:r="http://schemas.openxmlformats.org/officeDocument/2006/relationships" r:embed="rId2"/>
          <a:tile tx="0" ty="0" sx="100000" sy="100000" flip="none" algn="tl"/>
        </a:blipFill>
      </dgm:spPr>
      <dgm:t>
        <a:bodyPr/>
        <a:lstStyle/>
        <a:p>
          <a:r>
            <a:rPr lang="el-GR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Κεντρική</a:t>
          </a:r>
        </a:p>
      </dgm:t>
    </dgm:pt>
    <dgm:pt modelId="{571179B9-6267-4A10-82EB-3AD847A695F1}" type="parTrans" cxnId="{4386FD75-BA40-43FF-BC8C-F7EDF32863E8}">
      <dgm:prSet/>
      <dgm:spPr/>
      <dgm:t>
        <a:bodyPr/>
        <a:lstStyle/>
        <a:p>
          <a:endParaRPr lang="el-GR"/>
        </a:p>
      </dgm:t>
    </dgm:pt>
    <dgm:pt modelId="{6D3B0ED7-F3CA-40D3-ADC2-EEA6D7C2D6C5}" type="sibTrans" cxnId="{4386FD75-BA40-43FF-BC8C-F7EDF32863E8}">
      <dgm:prSet/>
      <dgm:spPr/>
      <dgm:t>
        <a:bodyPr/>
        <a:lstStyle/>
        <a:p>
          <a:endParaRPr lang="el-GR"/>
        </a:p>
      </dgm:t>
    </dgm:pt>
    <dgm:pt modelId="{ED461C47-3629-43B5-BA2F-0FB53D0F280E}">
      <dgm:prSet phldrT="[Κείμενο]" custT="1"/>
      <dgm:spPr>
        <a:blipFill rotWithShape="0">
          <a:blip xmlns:r="http://schemas.openxmlformats.org/officeDocument/2006/relationships" r:embed="rId2"/>
          <a:tile tx="0" ty="0" sx="100000" sy="100000" flip="none" algn="tl"/>
        </a:blipFill>
      </dgm:spPr>
      <dgm:t>
        <a:bodyPr/>
        <a:lstStyle/>
        <a:p>
          <a:r>
            <a:rPr lang="el-GR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Έκκεντρη</a:t>
          </a:r>
        </a:p>
      </dgm:t>
    </dgm:pt>
    <dgm:pt modelId="{9E31E1B9-C968-4B8D-BB7F-411197546DEC}" type="parTrans" cxnId="{E9FFE219-A18D-44F7-AB69-59866BA319D8}">
      <dgm:prSet/>
      <dgm:spPr/>
      <dgm:t>
        <a:bodyPr/>
        <a:lstStyle/>
        <a:p>
          <a:endParaRPr lang="el-GR"/>
        </a:p>
      </dgm:t>
    </dgm:pt>
    <dgm:pt modelId="{9B4626A6-9938-40C3-BC72-75DC140EAECB}" type="sibTrans" cxnId="{E9FFE219-A18D-44F7-AB69-59866BA319D8}">
      <dgm:prSet/>
      <dgm:spPr/>
      <dgm:t>
        <a:bodyPr/>
        <a:lstStyle/>
        <a:p>
          <a:endParaRPr lang="el-GR"/>
        </a:p>
      </dgm:t>
    </dgm:pt>
    <dgm:pt modelId="{201AFA09-DB60-47E1-83DF-53B699C0C9F2}">
      <dgm:prSet phldrT="[Κείμενο]" custT="1"/>
      <dgm:spPr>
        <a:blipFill rotWithShape="0">
          <a:blip xmlns:r="http://schemas.openxmlformats.org/officeDocument/2006/relationships" r:embed="rId2"/>
          <a:tile tx="0" ty="0" sx="100000" sy="100000" flip="none" algn="tl"/>
        </a:blipFill>
      </dgm:spPr>
      <dgm:t>
        <a:bodyPr/>
        <a:lstStyle/>
        <a:p>
          <a:r>
            <a:rPr lang="el-GR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Πλάγια</a:t>
          </a:r>
        </a:p>
      </dgm:t>
    </dgm:pt>
    <dgm:pt modelId="{2B945D0A-4645-44B6-8C01-68F732DAB9AB}" type="parTrans" cxnId="{F5156AFB-87C3-4113-B8A8-23DD9A187557}">
      <dgm:prSet/>
      <dgm:spPr/>
      <dgm:t>
        <a:bodyPr/>
        <a:lstStyle/>
        <a:p>
          <a:endParaRPr lang="el-GR"/>
        </a:p>
      </dgm:t>
    </dgm:pt>
    <dgm:pt modelId="{DC3622FE-0E80-46E0-9C1C-4DC5B890AA35}" type="sibTrans" cxnId="{F5156AFB-87C3-4113-B8A8-23DD9A187557}">
      <dgm:prSet/>
      <dgm:spPr/>
      <dgm:t>
        <a:bodyPr/>
        <a:lstStyle/>
        <a:p>
          <a:endParaRPr lang="el-GR"/>
        </a:p>
      </dgm:t>
    </dgm:pt>
    <dgm:pt modelId="{B4801772-B572-4D32-97ED-38F64ED920E2}" type="pres">
      <dgm:prSet presAssocID="{C335045F-8710-45B6-A842-ACC8231E037D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7B3A859D-1B60-4FB0-87A8-98D411ADC840}" type="pres">
      <dgm:prSet presAssocID="{5E751EA0-4E9F-4419-9EAF-4B191F41F711}" presName="root1" presStyleCnt="0"/>
      <dgm:spPr/>
    </dgm:pt>
    <dgm:pt modelId="{D01C9792-04AE-47D1-A4DC-77D32CFF0754}" type="pres">
      <dgm:prSet presAssocID="{5E751EA0-4E9F-4419-9EAF-4B191F41F711}" presName="LevelOneTextNode" presStyleLbl="node0" presStyleIdx="0" presStyleCnt="1" custAng="5400000" custScaleX="282213" custScaleY="62092" custLinFactNeighborX="-36344" custLinFactNeighborY="-364">
        <dgm:presLayoutVars>
          <dgm:chPref val="3"/>
        </dgm:presLayoutVars>
      </dgm:prSet>
      <dgm:spPr/>
    </dgm:pt>
    <dgm:pt modelId="{EAAB0BE5-EF6D-4A18-ADC4-D2523F302A6D}" type="pres">
      <dgm:prSet presAssocID="{5E751EA0-4E9F-4419-9EAF-4B191F41F711}" presName="level2hierChild" presStyleCnt="0"/>
      <dgm:spPr/>
    </dgm:pt>
    <dgm:pt modelId="{DF4DD829-04BF-4178-992B-6B8122AA3250}" type="pres">
      <dgm:prSet presAssocID="{571179B9-6267-4A10-82EB-3AD847A695F1}" presName="conn2-1" presStyleLbl="parChTrans1D2" presStyleIdx="0" presStyleCnt="3"/>
      <dgm:spPr/>
    </dgm:pt>
    <dgm:pt modelId="{876F14F2-27AF-48A3-8E38-1200EC2460B1}" type="pres">
      <dgm:prSet presAssocID="{571179B9-6267-4A10-82EB-3AD847A695F1}" presName="connTx" presStyleLbl="parChTrans1D2" presStyleIdx="0" presStyleCnt="3"/>
      <dgm:spPr/>
    </dgm:pt>
    <dgm:pt modelId="{9A668D92-8536-49AF-8F82-A68C4EC93628}" type="pres">
      <dgm:prSet presAssocID="{954C27E0-55E1-419E-B64D-94D360339BAC}" presName="root2" presStyleCnt="0"/>
      <dgm:spPr/>
    </dgm:pt>
    <dgm:pt modelId="{DA085905-DDBA-4071-9847-D3836D107F2E}" type="pres">
      <dgm:prSet presAssocID="{954C27E0-55E1-419E-B64D-94D360339BAC}" presName="LevelTwoTextNode" presStyleLbl="node2" presStyleIdx="0" presStyleCnt="3" custScaleX="75919" custScaleY="58593" custLinFactY="-27048" custLinFactNeighborX="1703" custLinFactNeighborY="-100000">
        <dgm:presLayoutVars>
          <dgm:chPref val="3"/>
        </dgm:presLayoutVars>
      </dgm:prSet>
      <dgm:spPr/>
    </dgm:pt>
    <dgm:pt modelId="{F673B9C9-4CD2-4FAC-96CD-6340FC5D5F9F}" type="pres">
      <dgm:prSet presAssocID="{954C27E0-55E1-419E-B64D-94D360339BAC}" presName="level3hierChild" presStyleCnt="0"/>
      <dgm:spPr/>
    </dgm:pt>
    <dgm:pt modelId="{ADEC4903-CB4C-4154-939C-52639A37BB8F}" type="pres">
      <dgm:prSet presAssocID="{9E31E1B9-C968-4B8D-BB7F-411197546DEC}" presName="conn2-1" presStyleLbl="parChTrans1D2" presStyleIdx="1" presStyleCnt="3"/>
      <dgm:spPr/>
    </dgm:pt>
    <dgm:pt modelId="{76D783EF-8D6E-4511-9DEA-524F7864FBD9}" type="pres">
      <dgm:prSet presAssocID="{9E31E1B9-C968-4B8D-BB7F-411197546DEC}" presName="connTx" presStyleLbl="parChTrans1D2" presStyleIdx="1" presStyleCnt="3"/>
      <dgm:spPr/>
    </dgm:pt>
    <dgm:pt modelId="{0DFF2095-1E44-4E31-B71A-FA8F75E23C0E}" type="pres">
      <dgm:prSet presAssocID="{ED461C47-3629-43B5-BA2F-0FB53D0F280E}" presName="root2" presStyleCnt="0"/>
      <dgm:spPr/>
    </dgm:pt>
    <dgm:pt modelId="{8CDE7A56-8625-4C4A-A073-4D3D243A1FFB}" type="pres">
      <dgm:prSet presAssocID="{ED461C47-3629-43B5-BA2F-0FB53D0F280E}" presName="LevelTwoTextNode" presStyleLbl="node2" presStyleIdx="1" presStyleCnt="3" custScaleX="76907" custScaleY="62665" custLinFactNeighborX="2917" custLinFactNeighborY="-51275">
        <dgm:presLayoutVars>
          <dgm:chPref val="3"/>
        </dgm:presLayoutVars>
      </dgm:prSet>
      <dgm:spPr/>
    </dgm:pt>
    <dgm:pt modelId="{086B46BF-85CF-4BE9-805C-733CEB3871B6}" type="pres">
      <dgm:prSet presAssocID="{ED461C47-3629-43B5-BA2F-0FB53D0F280E}" presName="level3hierChild" presStyleCnt="0"/>
      <dgm:spPr/>
    </dgm:pt>
    <dgm:pt modelId="{71BA0A09-C94D-4BAB-BB4D-097B19D0A7B6}" type="pres">
      <dgm:prSet presAssocID="{2B945D0A-4645-44B6-8C01-68F732DAB9AB}" presName="conn2-1" presStyleLbl="parChTrans1D2" presStyleIdx="2" presStyleCnt="3"/>
      <dgm:spPr/>
    </dgm:pt>
    <dgm:pt modelId="{8AF48EE6-4EC5-4811-AB7E-2499166EDE1B}" type="pres">
      <dgm:prSet presAssocID="{2B945D0A-4645-44B6-8C01-68F732DAB9AB}" presName="connTx" presStyleLbl="parChTrans1D2" presStyleIdx="2" presStyleCnt="3"/>
      <dgm:spPr/>
    </dgm:pt>
    <dgm:pt modelId="{3D3BA816-493C-4931-A7CA-D7C5C5474168}" type="pres">
      <dgm:prSet presAssocID="{201AFA09-DB60-47E1-83DF-53B699C0C9F2}" presName="root2" presStyleCnt="0"/>
      <dgm:spPr/>
    </dgm:pt>
    <dgm:pt modelId="{4551A839-6B53-4C12-8D45-92FA88C77005}" type="pres">
      <dgm:prSet presAssocID="{201AFA09-DB60-47E1-83DF-53B699C0C9F2}" presName="LevelTwoTextNode" presStyleLbl="node2" presStyleIdx="2" presStyleCnt="3" custScaleX="77010" custScaleY="57872" custLinFactNeighborX="2508" custLinFactNeighborY="51878">
        <dgm:presLayoutVars>
          <dgm:chPref val="3"/>
        </dgm:presLayoutVars>
      </dgm:prSet>
      <dgm:spPr/>
    </dgm:pt>
    <dgm:pt modelId="{689B8440-213D-41B4-86B3-318932256BF0}" type="pres">
      <dgm:prSet presAssocID="{201AFA09-DB60-47E1-83DF-53B699C0C9F2}" presName="level3hierChild" presStyleCnt="0"/>
      <dgm:spPr/>
    </dgm:pt>
  </dgm:ptLst>
  <dgm:cxnLst>
    <dgm:cxn modelId="{86EFB50A-570C-4463-AB8F-4A34227E6CB5}" type="presOf" srcId="{2B945D0A-4645-44B6-8C01-68F732DAB9AB}" destId="{8AF48EE6-4EC5-4811-AB7E-2499166EDE1B}" srcOrd="1" destOrd="0" presId="urn:microsoft.com/office/officeart/2008/layout/HorizontalMultiLevelHierarchy"/>
    <dgm:cxn modelId="{93379410-B34D-4E77-8C4D-9D3CED548598}" type="presOf" srcId="{571179B9-6267-4A10-82EB-3AD847A695F1}" destId="{DF4DD829-04BF-4178-992B-6B8122AA3250}" srcOrd="0" destOrd="0" presId="urn:microsoft.com/office/officeart/2008/layout/HorizontalMultiLevelHierarchy"/>
    <dgm:cxn modelId="{8E1DC912-2186-46E5-B749-D80385E432F8}" srcId="{C335045F-8710-45B6-A842-ACC8231E037D}" destId="{5E751EA0-4E9F-4419-9EAF-4B191F41F711}" srcOrd="0" destOrd="0" parTransId="{2A445472-997C-4237-BAEB-CA06C6E072DF}" sibTransId="{EF208287-D77E-44B6-83F6-C34853E2A82A}"/>
    <dgm:cxn modelId="{E9FFE219-A18D-44F7-AB69-59866BA319D8}" srcId="{5E751EA0-4E9F-4419-9EAF-4B191F41F711}" destId="{ED461C47-3629-43B5-BA2F-0FB53D0F280E}" srcOrd="1" destOrd="0" parTransId="{9E31E1B9-C968-4B8D-BB7F-411197546DEC}" sibTransId="{9B4626A6-9938-40C3-BC72-75DC140EAECB}"/>
    <dgm:cxn modelId="{464E2B38-836F-48AF-8333-9E13FF52D9B8}" type="presOf" srcId="{5E751EA0-4E9F-4419-9EAF-4B191F41F711}" destId="{D01C9792-04AE-47D1-A4DC-77D32CFF0754}" srcOrd="0" destOrd="0" presId="urn:microsoft.com/office/officeart/2008/layout/HorizontalMultiLevelHierarchy"/>
    <dgm:cxn modelId="{2652424E-4578-4539-A159-6F9DB9A1A508}" type="presOf" srcId="{201AFA09-DB60-47E1-83DF-53B699C0C9F2}" destId="{4551A839-6B53-4C12-8D45-92FA88C77005}" srcOrd="0" destOrd="0" presId="urn:microsoft.com/office/officeart/2008/layout/HorizontalMultiLevelHierarchy"/>
    <dgm:cxn modelId="{E9C50772-973F-4564-B23D-AFD2CE6E1843}" type="presOf" srcId="{C335045F-8710-45B6-A842-ACC8231E037D}" destId="{B4801772-B572-4D32-97ED-38F64ED920E2}" srcOrd="0" destOrd="0" presId="urn:microsoft.com/office/officeart/2008/layout/HorizontalMultiLevelHierarchy"/>
    <dgm:cxn modelId="{4386FD75-BA40-43FF-BC8C-F7EDF32863E8}" srcId="{5E751EA0-4E9F-4419-9EAF-4B191F41F711}" destId="{954C27E0-55E1-419E-B64D-94D360339BAC}" srcOrd="0" destOrd="0" parTransId="{571179B9-6267-4A10-82EB-3AD847A695F1}" sibTransId="{6D3B0ED7-F3CA-40D3-ADC2-EEA6D7C2D6C5}"/>
    <dgm:cxn modelId="{8DE8B2B7-F5E1-4D86-A1D3-57AF23916428}" type="presOf" srcId="{9E31E1B9-C968-4B8D-BB7F-411197546DEC}" destId="{ADEC4903-CB4C-4154-939C-52639A37BB8F}" srcOrd="0" destOrd="0" presId="urn:microsoft.com/office/officeart/2008/layout/HorizontalMultiLevelHierarchy"/>
    <dgm:cxn modelId="{5FA21BDE-96EA-4384-8064-193C23D28301}" type="presOf" srcId="{571179B9-6267-4A10-82EB-3AD847A695F1}" destId="{876F14F2-27AF-48A3-8E38-1200EC2460B1}" srcOrd="1" destOrd="0" presId="urn:microsoft.com/office/officeart/2008/layout/HorizontalMultiLevelHierarchy"/>
    <dgm:cxn modelId="{8E947FE6-DDFD-4534-AFD7-AFCE8885F351}" type="presOf" srcId="{2B945D0A-4645-44B6-8C01-68F732DAB9AB}" destId="{71BA0A09-C94D-4BAB-BB4D-097B19D0A7B6}" srcOrd="0" destOrd="0" presId="urn:microsoft.com/office/officeart/2008/layout/HorizontalMultiLevelHierarchy"/>
    <dgm:cxn modelId="{DBE908E7-8E03-48DF-8D8E-F989826E84B4}" type="presOf" srcId="{ED461C47-3629-43B5-BA2F-0FB53D0F280E}" destId="{8CDE7A56-8625-4C4A-A073-4D3D243A1FFB}" srcOrd="0" destOrd="0" presId="urn:microsoft.com/office/officeart/2008/layout/HorizontalMultiLevelHierarchy"/>
    <dgm:cxn modelId="{65D1F1ED-D481-4A9D-BE0C-4D0ADAA03060}" type="presOf" srcId="{9E31E1B9-C968-4B8D-BB7F-411197546DEC}" destId="{76D783EF-8D6E-4511-9DEA-524F7864FBD9}" srcOrd="1" destOrd="0" presId="urn:microsoft.com/office/officeart/2008/layout/HorizontalMultiLevelHierarchy"/>
    <dgm:cxn modelId="{8C5BBCF7-E514-42A9-852D-117EDE6FF7C3}" type="presOf" srcId="{954C27E0-55E1-419E-B64D-94D360339BAC}" destId="{DA085905-DDBA-4071-9847-D3836D107F2E}" srcOrd="0" destOrd="0" presId="urn:microsoft.com/office/officeart/2008/layout/HorizontalMultiLevelHierarchy"/>
    <dgm:cxn modelId="{F5156AFB-87C3-4113-B8A8-23DD9A187557}" srcId="{5E751EA0-4E9F-4419-9EAF-4B191F41F711}" destId="{201AFA09-DB60-47E1-83DF-53B699C0C9F2}" srcOrd="2" destOrd="0" parTransId="{2B945D0A-4645-44B6-8C01-68F732DAB9AB}" sibTransId="{DC3622FE-0E80-46E0-9C1C-4DC5B890AA35}"/>
    <dgm:cxn modelId="{3426F2D3-15C4-496B-85AD-90939F3D4765}" type="presParOf" srcId="{B4801772-B572-4D32-97ED-38F64ED920E2}" destId="{7B3A859D-1B60-4FB0-87A8-98D411ADC840}" srcOrd="0" destOrd="0" presId="urn:microsoft.com/office/officeart/2008/layout/HorizontalMultiLevelHierarchy"/>
    <dgm:cxn modelId="{B87979BB-CF05-4D85-92A6-C893577E5AC9}" type="presParOf" srcId="{7B3A859D-1B60-4FB0-87A8-98D411ADC840}" destId="{D01C9792-04AE-47D1-A4DC-77D32CFF0754}" srcOrd="0" destOrd="0" presId="urn:microsoft.com/office/officeart/2008/layout/HorizontalMultiLevelHierarchy"/>
    <dgm:cxn modelId="{4FC86C12-C1D3-4105-89CF-13592FD40A8C}" type="presParOf" srcId="{7B3A859D-1B60-4FB0-87A8-98D411ADC840}" destId="{EAAB0BE5-EF6D-4A18-ADC4-D2523F302A6D}" srcOrd="1" destOrd="0" presId="urn:microsoft.com/office/officeart/2008/layout/HorizontalMultiLevelHierarchy"/>
    <dgm:cxn modelId="{4909208A-1E73-4300-831E-069D0570AFCD}" type="presParOf" srcId="{EAAB0BE5-EF6D-4A18-ADC4-D2523F302A6D}" destId="{DF4DD829-04BF-4178-992B-6B8122AA3250}" srcOrd="0" destOrd="0" presId="urn:microsoft.com/office/officeart/2008/layout/HorizontalMultiLevelHierarchy"/>
    <dgm:cxn modelId="{7EAA0862-CE65-4EB0-836F-61582478E1F8}" type="presParOf" srcId="{DF4DD829-04BF-4178-992B-6B8122AA3250}" destId="{876F14F2-27AF-48A3-8E38-1200EC2460B1}" srcOrd="0" destOrd="0" presId="urn:microsoft.com/office/officeart/2008/layout/HorizontalMultiLevelHierarchy"/>
    <dgm:cxn modelId="{BD715DD9-B160-4EDE-9BB9-6AECB1EB9820}" type="presParOf" srcId="{EAAB0BE5-EF6D-4A18-ADC4-D2523F302A6D}" destId="{9A668D92-8536-49AF-8F82-A68C4EC93628}" srcOrd="1" destOrd="0" presId="urn:microsoft.com/office/officeart/2008/layout/HorizontalMultiLevelHierarchy"/>
    <dgm:cxn modelId="{C3BD8E82-73A4-4C47-8904-89FA893A604A}" type="presParOf" srcId="{9A668D92-8536-49AF-8F82-A68C4EC93628}" destId="{DA085905-DDBA-4071-9847-D3836D107F2E}" srcOrd="0" destOrd="0" presId="urn:microsoft.com/office/officeart/2008/layout/HorizontalMultiLevelHierarchy"/>
    <dgm:cxn modelId="{E96859A7-5924-4240-92BF-0BFBDF08C0CE}" type="presParOf" srcId="{9A668D92-8536-49AF-8F82-A68C4EC93628}" destId="{F673B9C9-4CD2-4FAC-96CD-6340FC5D5F9F}" srcOrd="1" destOrd="0" presId="urn:microsoft.com/office/officeart/2008/layout/HorizontalMultiLevelHierarchy"/>
    <dgm:cxn modelId="{2C1A68E2-E457-45D3-8DA2-24499C60C97F}" type="presParOf" srcId="{EAAB0BE5-EF6D-4A18-ADC4-D2523F302A6D}" destId="{ADEC4903-CB4C-4154-939C-52639A37BB8F}" srcOrd="2" destOrd="0" presId="urn:microsoft.com/office/officeart/2008/layout/HorizontalMultiLevelHierarchy"/>
    <dgm:cxn modelId="{EEF6CDDE-8864-4D32-AB40-D99976800048}" type="presParOf" srcId="{ADEC4903-CB4C-4154-939C-52639A37BB8F}" destId="{76D783EF-8D6E-4511-9DEA-524F7864FBD9}" srcOrd="0" destOrd="0" presId="urn:microsoft.com/office/officeart/2008/layout/HorizontalMultiLevelHierarchy"/>
    <dgm:cxn modelId="{4EE49E3C-FAAE-42C4-9D1C-BE0314DA71A3}" type="presParOf" srcId="{EAAB0BE5-EF6D-4A18-ADC4-D2523F302A6D}" destId="{0DFF2095-1E44-4E31-B71A-FA8F75E23C0E}" srcOrd="3" destOrd="0" presId="urn:microsoft.com/office/officeart/2008/layout/HorizontalMultiLevelHierarchy"/>
    <dgm:cxn modelId="{CB29C919-AA1D-4C6D-885B-E0919075F780}" type="presParOf" srcId="{0DFF2095-1E44-4E31-B71A-FA8F75E23C0E}" destId="{8CDE7A56-8625-4C4A-A073-4D3D243A1FFB}" srcOrd="0" destOrd="0" presId="urn:microsoft.com/office/officeart/2008/layout/HorizontalMultiLevelHierarchy"/>
    <dgm:cxn modelId="{3128B56B-C275-4F14-B37F-7A202465A4CC}" type="presParOf" srcId="{0DFF2095-1E44-4E31-B71A-FA8F75E23C0E}" destId="{086B46BF-85CF-4BE9-805C-733CEB3871B6}" srcOrd="1" destOrd="0" presId="urn:microsoft.com/office/officeart/2008/layout/HorizontalMultiLevelHierarchy"/>
    <dgm:cxn modelId="{D1C21DF7-858F-4C29-B2AA-0BEF6C3AE319}" type="presParOf" srcId="{EAAB0BE5-EF6D-4A18-ADC4-D2523F302A6D}" destId="{71BA0A09-C94D-4BAB-BB4D-097B19D0A7B6}" srcOrd="4" destOrd="0" presId="urn:microsoft.com/office/officeart/2008/layout/HorizontalMultiLevelHierarchy"/>
    <dgm:cxn modelId="{B642751C-5BD4-4DB0-AA57-54930F173E84}" type="presParOf" srcId="{71BA0A09-C94D-4BAB-BB4D-097B19D0A7B6}" destId="{8AF48EE6-4EC5-4811-AB7E-2499166EDE1B}" srcOrd="0" destOrd="0" presId="urn:microsoft.com/office/officeart/2008/layout/HorizontalMultiLevelHierarchy"/>
    <dgm:cxn modelId="{0D12BF05-25BB-439F-911E-30259D942E1B}" type="presParOf" srcId="{EAAB0BE5-EF6D-4A18-ADC4-D2523F302A6D}" destId="{3D3BA816-493C-4931-A7CA-D7C5C5474168}" srcOrd="5" destOrd="0" presId="urn:microsoft.com/office/officeart/2008/layout/HorizontalMultiLevelHierarchy"/>
    <dgm:cxn modelId="{C49012FC-8718-41A9-B283-0FE4CD4331F3}" type="presParOf" srcId="{3D3BA816-493C-4931-A7CA-D7C5C5474168}" destId="{4551A839-6B53-4C12-8D45-92FA88C77005}" srcOrd="0" destOrd="0" presId="urn:microsoft.com/office/officeart/2008/layout/HorizontalMultiLevelHierarchy"/>
    <dgm:cxn modelId="{E3801B58-C385-4A2C-B377-38E8BC5E3A90}" type="presParOf" srcId="{3D3BA816-493C-4931-A7CA-D7C5C5474168}" destId="{689B8440-213D-41B4-86B3-318932256BF0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B1E468-1882-434E-89B6-67B375BB3223}" type="doc">
      <dgm:prSet loTypeId="urn:microsoft.com/office/officeart/2005/8/layout/hierarchy5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9C2E3CB1-D1EC-49B1-8476-B5323E69E164}">
      <dgm:prSet phldrT="[Κείμενο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solidFill>
            <a:schemeClr val="tx1"/>
          </a:solidFill>
        </a:ln>
      </dgm:spPr>
      <dgm:t>
        <a:bodyPr/>
        <a:lstStyle/>
        <a:p>
          <a:r>
            <a:rPr lang="el-GR" sz="28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Είδη Κρούσεων</a:t>
          </a:r>
        </a:p>
        <a:p>
          <a:r>
            <a:rPr lang="el-GR" sz="2000" b="1" dirty="0">
              <a:solidFill>
                <a:schemeClr val="tx1"/>
              </a:solidFill>
              <a:effectLst/>
              <a:latin typeface="Comic Sans MS" panose="030F0702030302020204" pitchFamily="66" charset="0"/>
            </a:rPr>
            <a:t>(Με κριτήριο τη διατήρηση ή όχι της ολικής κινητικής ενέργειας)</a:t>
          </a:r>
        </a:p>
      </dgm:t>
    </dgm:pt>
    <dgm:pt modelId="{4F7138FC-39BC-409B-9DA6-F9DFC2A5D82C}" type="parTrans" cxnId="{078290A8-F44E-4241-B6BA-84BE19D7C668}">
      <dgm:prSet/>
      <dgm:spPr/>
      <dgm:t>
        <a:bodyPr/>
        <a:lstStyle/>
        <a:p>
          <a:endParaRPr lang="el-GR"/>
        </a:p>
      </dgm:t>
    </dgm:pt>
    <dgm:pt modelId="{DC14BF8B-9908-458B-AD2E-28C582BCF9F6}" type="sibTrans" cxnId="{078290A8-F44E-4241-B6BA-84BE19D7C668}">
      <dgm:prSet/>
      <dgm:spPr/>
      <dgm:t>
        <a:bodyPr/>
        <a:lstStyle/>
        <a:p>
          <a:endParaRPr lang="el-GR"/>
        </a:p>
      </dgm:t>
    </dgm:pt>
    <dgm:pt modelId="{BC6C9714-7F10-4C3B-B143-4700E7A665BB}">
      <dgm:prSet phldrT="[Κείμενο]" custT="1"/>
      <dgm:spPr>
        <a:blipFill rotWithShape="0">
          <a:blip xmlns:r="http://schemas.openxmlformats.org/officeDocument/2006/relationships" r:embed="rId2"/>
          <a:tile tx="0" ty="0" sx="100000" sy="100000" flip="none" algn="tl"/>
        </a:blipFill>
        <a:ln>
          <a:solidFill>
            <a:schemeClr val="tx1"/>
          </a:solidFill>
        </a:ln>
      </dgm:spPr>
      <dgm:t>
        <a:bodyPr/>
        <a:lstStyle/>
        <a:p>
          <a:r>
            <a:rPr lang="el-GR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Ελαστική</a:t>
          </a:r>
        </a:p>
        <a:p>
          <a:r>
            <a:rPr lang="el-GR" sz="2000" b="1" dirty="0">
              <a:solidFill>
                <a:schemeClr val="tx1"/>
              </a:solidFill>
              <a:latin typeface="Comic Sans MS" panose="030F0702030302020204" pitchFamily="66" charset="0"/>
            </a:rPr>
            <a:t>(Η ολική κινητική ενέργεια διατηρείται)</a:t>
          </a:r>
        </a:p>
      </dgm:t>
    </dgm:pt>
    <dgm:pt modelId="{E0151848-6165-4506-B153-A762F6198D0D}" type="parTrans" cxnId="{C86DB86F-EF33-4B6F-A1C7-3A1A7D705C51}">
      <dgm:prSet/>
      <dgm:spPr>
        <a:ln>
          <a:solidFill>
            <a:schemeClr val="tx1"/>
          </a:solidFill>
        </a:ln>
      </dgm:spPr>
      <dgm:t>
        <a:bodyPr/>
        <a:lstStyle/>
        <a:p>
          <a:endParaRPr lang="el-GR"/>
        </a:p>
      </dgm:t>
    </dgm:pt>
    <dgm:pt modelId="{4BFEE1BB-FB1D-4914-948A-BAE0B52019CE}" type="sibTrans" cxnId="{C86DB86F-EF33-4B6F-A1C7-3A1A7D705C51}">
      <dgm:prSet/>
      <dgm:spPr/>
      <dgm:t>
        <a:bodyPr/>
        <a:lstStyle/>
        <a:p>
          <a:endParaRPr lang="el-GR"/>
        </a:p>
      </dgm:t>
    </dgm:pt>
    <dgm:pt modelId="{AB2268C2-25AC-479E-B469-641F2B47B94D}">
      <dgm:prSet phldrT="[Κείμενο]" custT="1"/>
      <dgm:spPr>
        <a:blipFill rotWithShape="0">
          <a:blip xmlns:r="http://schemas.openxmlformats.org/officeDocument/2006/relationships" r:embed="rId2"/>
          <a:tile tx="0" ty="0" sx="100000" sy="100000" flip="none" algn="tl"/>
        </a:blipFill>
        <a:ln>
          <a:solidFill>
            <a:schemeClr val="tx1"/>
          </a:solidFill>
        </a:ln>
      </dgm:spPr>
      <dgm:t>
        <a:bodyPr/>
        <a:lstStyle/>
        <a:p>
          <a:r>
            <a:rPr lang="el-GR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Ανελαστική</a:t>
          </a:r>
        </a:p>
        <a:p>
          <a:r>
            <a:rPr lang="el-GR" sz="2000" b="1" dirty="0">
              <a:solidFill>
                <a:schemeClr val="tx1"/>
              </a:solidFill>
              <a:latin typeface="Comic Sans MS" panose="030F0702030302020204" pitchFamily="66" charset="0"/>
            </a:rPr>
            <a:t>(Η ολική κινητική ενέργεια δεν  διατηρείται)</a:t>
          </a:r>
        </a:p>
      </dgm:t>
    </dgm:pt>
    <dgm:pt modelId="{B1542ED8-8D30-47B7-BDCE-77CD81CD660E}" type="parTrans" cxnId="{CE632731-D410-4532-AD84-788102B71067}">
      <dgm:prSet/>
      <dgm:spPr>
        <a:ln>
          <a:solidFill>
            <a:schemeClr val="tx1"/>
          </a:solidFill>
        </a:ln>
      </dgm:spPr>
      <dgm:t>
        <a:bodyPr/>
        <a:lstStyle/>
        <a:p>
          <a:endParaRPr lang="el-GR"/>
        </a:p>
      </dgm:t>
    </dgm:pt>
    <dgm:pt modelId="{B93F28E0-AEF2-4647-83D5-3BA56B0E60C6}" type="sibTrans" cxnId="{CE632731-D410-4532-AD84-788102B71067}">
      <dgm:prSet/>
      <dgm:spPr/>
      <dgm:t>
        <a:bodyPr/>
        <a:lstStyle/>
        <a:p>
          <a:endParaRPr lang="el-GR"/>
        </a:p>
      </dgm:t>
    </dgm:pt>
    <dgm:pt modelId="{4D15428D-3261-496E-A055-94A27925B369}">
      <dgm:prSet phldrT="[Κείμενο]" custT="1"/>
      <dgm:spPr>
        <a:blipFill rotWithShape="0">
          <a:blip xmlns:r="http://schemas.openxmlformats.org/officeDocument/2006/relationships" r:embed="rId2"/>
          <a:tile tx="0" ty="0" sx="100000" sy="100000" flip="none" algn="tl"/>
        </a:blipFill>
        <a:ln>
          <a:solidFill>
            <a:schemeClr val="tx1"/>
          </a:solidFill>
        </a:ln>
      </dgm:spPr>
      <dgm:t>
        <a:bodyPr/>
        <a:lstStyle/>
        <a:p>
          <a:r>
            <a:rPr lang="el-GR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Πλαστική</a:t>
          </a:r>
        </a:p>
        <a:p>
          <a:r>
            <a:rPr lang="el-GR" sz="2000" b="1" dirty="0">
              <a:solidFill>
                <a:schemeClr val="tx1"/>
              </a:solidFill>
              <a:latin typeface="Comic Sans MS" panose="030F0702030302020204" pitchFamily="66" charset="0"/>
            </a:rPr>
            <a:t>(Δημιουργείται συσσωμάτωμα)</a:t>
          </a:r>
        </a:p>
      </dgm:t>
    </dgm:pt>
    <dgm:pt modelId="{9BAB1000-D8EA-47F3-9BEC-3FD096B51BA6}" type="parTrans" cxnId="{813D867B-A262-4780-A9C9-3BFEE39D0DE1}">
      <dgm:prSet/>
      <dgm:spPr>
        <a:ln>
          <a:solidFill>
            <a:schemeClr val="tx1"/>
          </a:solidFill>
        </a:ln>
      </dgm:spPr>
      <dgm:t>
        <a:bodyPr/>
        <a:lstStyle/>
        <a:p>
          <a:endParaRPr lang="el-GR"/>
        </a:p>
      </dgm:t>
    </dgm:pt>
    <dgm:pt modelId="{9B73E836-FD60-451D-BD3D-9E88A8071052}" type="sibTrans" cxnId="{813D867B-A262-4780-A9C9-3BFEE39D0DE1}">
      <dgm:prSet/>
      <dgm:spPr/>
      <dgm:t>
        <a:bodyPr/>
        <a:lstStyle/>
        <a:p>
          <a:endParaRPr lang="el-GR"/>
        </a:p>
      </dgm:t>
    </dgm:pt>
    <dgm:pt modelId="{D222D532-912D-4420-B45A-0A9A4B3CA104}" type="pres">
      <dgm:prSet presAssocID="{BBB1E468-1882-434E-89B6-67B375BB3223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413BD7E4-C05A-40D3-9FA8-226FDDBC2BBB}" type="pres">
      <dgm:prSet presAssocID="{BBB1E468-1882-434E-89B6-67B375BB3223}" presName="hierFlow" presStyleCnt="0"/>
      <dgm:spPr/>
    </dgm:pt>
    <dgm:pt modelId="{863B2119-D7EC-4D34-BA2B-3F9C9F844E6E}" type="pres">
      <dgm:prSet presAssocID="{BBB1E468-1882-434E-89B6-67B375BB3223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874A7BE2-3905-48D3-88F8-FA7BF81B9162}" type="pres">
      <dgm:prSet presAssocID="{9C2E3CB1-D1EC-49B1-8476-B5323E69E164}" presName="Name17" presStyleCnt="0"/>
      <dgm:spPr/>
    </dgm:pt>
    <dgm:pt modelId="{64A94E22-6BC1-48FD-AD19-D78A94F16CD5}" type="pres">
      <dgm:prSet presAssocID="{9C2E3CB1-D1EC-49B1-8476-B5323E69E164}" presName="level1Shape" presStyleLbl="node0" presStyleIdx="0" presStyleCnt="1" custScaleX="222306" custScaleY="468853" custLinFactNeighborX="7734" custLinFactNeighborY="1195">
        <dgm:presLayoutVars>
          <dgm:chPref val="3"/>
        </dgm:presLayoutVars>
      </dgm:prSet>
      <dgm:spPr/>
    </dgm:pt>
    <dgm:pt modelId="{E3DCD1FD-3CD2-4905-B96F-8D2C13A73C07}" type="pres">
      <dgm:prSet presAssocID="{9C2E3CB1-D1EC-49B1-8476-B5323E69E164}" presName="hierChild2" presStyleCnt="0"/>
      <dgm:spPr/>
    </dgm:pt>
    <dgm:pt modelId="{5DF78E9B-A662-4AA2-BBC5-A34F0271FF2B}" type="pres">
      <dgm:prSet presAssocID="{E0151848-6165-4506-B153-A762F6198D0D}" presName="Name25" presStyleLbl="parChTrans1D2" presStyleIdx="0" presStyleCnt="2"/>
      <dgm:spPr/>
    </dgm:pt>
    <dgm:pt modelId="{1BBE5168-BDF1-4F66-A762-0F8517C3D59B}" type="pres">
      <dgm:prSet presAssocID="{E0151848-6165-4506-B153-A762F6198D0D}" presName="connTx" presStyleLbl="parChTrans1D2" presStyleIdx="0" presStyleCnt="2"/>
      <dgm:spPr/>
    </dgm:pt>
    <dgm:pt modelId="{A27EB287-A428-4725-9404-85B4D2E15499}" type="pres">
      <dgm:prSet presAssocID="{BC6C9714-7F10-4C3B-B143-4700E7A665BB}" presName="Name30" presStyleCnt="0"/>
      <dgm:spPr/>
    </dgm:pt>
    <dgm:pt modelId="{B2121D2F-CDE6-415A-9909-3FBD17826CB4}" type="pres">
      <dgm:prSet presAssocID="{BC6C9714-7F10-4C3B-B143-4700E7A665BB}" presName="level2Shape" presStyleLbl="node2" presStyleIdx="0" presStyleCnt="2" custScaleX="294979" custScaleY="349507" custLinFactNeighborX="3734" custLinFactNeighborY="-60249"/>
      <dgm:spPr/>
    </dgm:pt>
    <dgm:pt modelId="{8EC2BE08-7572-4813-80F3-DF7F6EF05EC7}" type="pres">
      <dgm:prSet presAssocID="{BC6C9714-7F10-4C3B-B143-4700E7A665BB}" presName="hierChild3" presStyleCnt="0"/>
      <dgm:spPr/>
    </dgm:pt>
    <dgm:pt modelId="{861A1423-60B5-44D5-9855-41CD28093ADF}" type="pres">
      <dgm:prSet presAssocID="{B1542ED8-8D30-47B7-BDCE-77CD81CD660E}" presName="Name25" presStyleLbl="parChTrans1D2" presStyleIdx="1" presStyleCnt="2"/>
      <dgm:spPr/>
    </dgm:pt>
    <dgm:pt modelId="{C01C1A5B-EE63-45F2-87AA-C6500BC9579B}" type="pres">
      <dgm:prSet presAssocID="{B1542ED8-8D30-47B7-BDCE-77CD81CD660E}" presName="connTx" presStyleLbl="parChTrans1D2" presStyleIdx="1" presStyleCnt="2"/>
      <dgm:spPr/>
    </dgm:pt>
    <dgm:pt modelId="{36E239C2-1FB0-4539-9F5E-968F80CE0232}" type="pres">
      <dgm:prSet presAssocID="{AB2268C2-25AC-479E-B469-641F2B47B94D}" presName="Name30" presStyleCnt="0"/>
      <dgm:spPr/>
    </dgm:pt>
    <dgm:pt modelId="{F18BED56-732E-4F7F-8362-C07530F031B8}" type="pres">
      <dgm:prSet presAssocID="{AB2268C2-25AC-479E-B469-641F2B47B94D}" presName="level2Shape" presStyleLbl="node2" presStyleIdx="1" presStyleCnt="2" custScaleX="200068" custScaleY="413465" custLinFactNeighborX="-2657" custLinFactNeighborY="30521"/>
      <dgm:spPr/>
    </dgm:pt>
    <dgm:pt modelId="{D2DBC532-AABF-4EB2-A291-BF91A0B85D4B}" type="pres">
      <dgm:prSet presAssocID="{AB2268C2-25AC-479E-B469-641F2B47B94D}" presName="hierChild3" presStyleCnt="0"/>
      <dgm:spPr/>
    </dgm:pt>
    <dgm:pt modelId="{E5248C61-A3B7-497B-861F-43365F76F780}" type="pres">
      <dgm:prSet presAssocID="{9BAB1000-D8EA-47F3-9BEC-3FD096B51BA6}" presName="Name25" presStyleLbl="parChTrans1D3" presStyleIdx="0" presStyleCnt="1"/>
      <dgm:spPr/>
    </dgm:pt>
    <dgm:pt modelId="{DD8637C2-1A40-439D-8F14-58FDD407D507}" type="pres">
      <dgm:prSet presAssocID="{9BAB1000-D8EA-47F3-9BEC-3FD096B51BA6}" presName="connTx" presStyleLbl="parChTrans1D3" presStyleIdx="0" presStyleCnt="1"/>
      <dgm:spPr/>
    </dgm:pt>
    <dgm:pt modelId="{D8801FE5-431F-4E33-8394-8501C3A76039}" type="pres">
      <dgm:prSet presAssocID="{4D15428D-3261-496E-A055-94A27925B369}" presName="Name30" presStyleCnt="0"/>
      <dgm:spPr/>
    </dgm:pt>
    <dgm:pt modelId="{E1174598-687E-4419-A3D2-0EBD717998C5}" type="pres">
      <dgm:prSet presAssocID="{4D15428D-3261-496E-A055-94A27925B369}" presName="level2Shape" presStyleLbl="node3" presStyleIdx="0" presStyleCnt="1" custScaleX="180046" custScaleY="276033" custLinFactNeighborX="-1062" custLinFactNeighborY="34303"/>
      <dgm:spPr/>
    </dgm:pt>
    <dgm:pt modelId="{8DC77F86-89D3-4CB1-8E59-B9904FD8BCAC}" type="pres">
      <dgm:prSet presAssocID="{4D15428D-3261-496E-A055-94A27925B369}" presName="hierChild3" presStyleCnt="0"/>
      <dgm:spPr/>
    </dgm:pt>
    <dgm:pt modelId="{B7014D38-C47B-49B8-87D4-4EB2F46DFD13}" type="pres">
      <dgm:prSet presAssocID="{BBB1E468-1882-434E-89B6-67B375BB3223}" presName="bgShapesFlow" presStyleCnt="0"/>
      <dgm:spPr/>
    </dgm:pt>
  </dgm:ptLst>
  <dgm:cxnLst>
    <dgm:cxn modelId="{C3502E03-4FCE-4673-8485-6C855D991C75}" type="presOf" srcId="{B1542ED8-8D30-47B7-BDCE-77CD81CD660E}" destId="{C01C1A5B-EE63-45F2-87AA-C6500BC9579B}" srcOrd="1" destOrd="0" presId="urn:microsoft.com/office/officeart/2005/8/layout/hierarchy5"/>
    <dgm:cxn modelId="{9F95F80F-F68C-4543-A2FF-3F00963DA74A}" type="presOf" srcId="{9BAB1000-D8EA-47F3-9BEC-3FD096B51BA6}" destId="{E5248C61-A3B7-497B-861F-43365F76F780}" srcOrd="0" destOrd="0" presId="urn:microsoft.com/office/officeart/2005/8/layout/hierarchy5"/>
    <dgm:cxn modelId="{1C610A24-A81A-4666-9770-3C7E33FE40A3}" type="presOf" srcId="{9C2E3CB1-D1EC-49B1-8476-B5323E69E164}" destId="{64A94E22-6BC1-48FD-AD19-D78A94F16CD5}" srcOrd="0" destOrd="0" presId="urn:microsoft.com/office/officeart/2005/8/layout/hierarchy5"/>
    <dgm:cxn modelId="{CE632731-D410-4532-AD84-788102B71067}" srcId="{9C2E3CB1-D1EC-49B1-8476-B5323E69E164}" destId="{AB2268C2-25AC-479E-B469-641F2B47B94D}" srcOrd="1" destOrd="0" parTransId="{B1542ED8-8D30-47B7-BDCE-77CD81CD660E}" sibTransId="{B93F28E0-AEF2-4647-83D5-3BA56B0E60C6}"/>
    <dgm:cxn modelId="{4681D933-76AE-4618-B9B8-B55AFB5E1827}" type="presOf" srcId="{9BAB1000-D8EA-47F3-9BEC-3FD096B51BA6}" destId="{DD8637C2-1A40-439D-8F14-58FDD407D507}" srcOrd="1" destOrd="0" presId="urn:microsoft.com/office/officeart/2005/8/layout/hierarchy5"/>
    <dgm:cxn modelId="{C86DB86F-EF33-4B6F-A1C7-3A1A7D705C51}" srcId="{9C2E3CB1-D1EC-49B1-8476-B5323E69E164}" destId="{BC6C9714-7F10-4C3B-B143-4700E7A665BB}" srcOrd="0" destOrd="0" parTransId="{E0151848-6165-4506-B153-A762F6198D0D}" sibTransId="{4BFEE1BB-FB1D-4914-948A-BAE0B52019CE}"/>
    <dgm:cxn modelId="{CE04CE55-5194-4A6C-B441-61AC2C3D156D}" type="presOf" srcId="{B1542ED8-8D30-47B7-BDCE-77CD81CD660E}" destId="{861A1423-60B5-44D5-9855-41CD28093ADF}" srcOrd="0" destOrd="0" presId="urn:microsoft.com/office/officeart/2005/8/layout/hierarchy5"/>
    <dgm:cxn modelId="{E57C3856-4A95-4C4D-8990-B97B9843FBB4}" type="presOf" srcId="{BBB1E468-1882-434E-89B6-67B375BB3223}" destId="{D222D532-912D-4420-B45A-0A9A4B3CA104}" srcOrd="0" destOrd="0" presId="urn:microsoft.com/office/officeart/2005/8/layout/hierarchy5"/>
    <dgm:cxn modelId="{813D867B-A262-4780-A9C9-3BFEE39D0DE1}" srcId="{AB2268C2-25AC-479E-B469-641F2B47B94D}" destId="{4D15428D-3261-496E-A055-94A27925B369}" srcOrd="0" destOrd="0" parTransId="{9BAB1000-D8EA-47F3-9BEC-3FD096B51BA6}" sibTransId="{9B73E836-FD60-451D-BD3D-9E88A8071052}"/>
    <dgm:cxn modelId="{67C4458C-B8D8-4727-B6B3-D6AAAF5BAED8}" type="presOf" srcId="{E0151848-6165-4506-B153-A762F6198D0D}" destId="{1BBE5168-BDF1-4F66-A762-0F8517C3D59B}" srcOrd="1" destOrd="0" presId="urn:microsoft.com/office/officeart/2005/8/layout/hierarchy5"/>
    <dgm:cxn modelId="{078290A8-F44E-4241-B6BA-84BE19D7C668}" srcId="{BBB1E468-1882-434E-89B6-67B375BB3223}" destId="{9C2E3CB1-D1EC-49B1-8476-B5323E69E164}" srcOrd="0" destOrd="0" parTransId="{4F7138FC-39BC-409B-9DA6-F9DFC2A5D82C}" sibTransId="{DC14BF8B-9908-458B-AD2E-28C582BCF9F6}"/>
    <dgm:cxn modelId="{F7AF3ED8-BB12-45F3-ADB6-94F6294DB435}" type="presOf" srcId="{BC6C9714-7F10-4C3B-B143-4700E7A665BB}" destId="{B2121D2F-CDE6-415A-9909-3FBD17826CB4}" srcOrd="0" destOrd="0" presId="urn:microsoft.com/office/officeart/2005/8/layout/hierarchy5"/>
    <dgm:cxn modelId="{68E01BFB-E176-402A-A5E1-D7A12ABA4B65}" type="presOf" srcId="{4D15428D-3261-496E-A055-94A27925B369}" destId="{E1174598-687E-4419-A3D2-0EBD717998C5}" srcOrd="0" destOrd="0" presId="urn:microsoft.com/office/officeart/2005/8/layout/hierarchy5"/>
    <dgm:cxn modelId="{CC0E8CFB-F875-475C-ACC1-2962DF8ECB80}" type="presOf" srcId="{AB2268C2-25AC-479E-B469-641F2B47B94D}" destId="{F18BED56-732E-4F7F-8362-C07530F031B8}" srcOrd="0" destOrd="0" presId="urn:microsoft.com/office/officeart/2005/8/layout/hierarchy5"/>
    <dgm:cxn modelId="{4CB773FD-37B1-4918-A271-4E446FA6B5FC}" type="presOf" srcId="{E0151848-6165-4506-B153-A762F6198D0D}" destId="{5DF78E9B-A662-4AA2-BBC5-A34F0271FF2B}" srcOrd="0" destOrd="0" presId="urn:microsoft.com/office/officeart/2005/8/layout/hierarchy5"/>
    <dgm:cxn modelId="{069DF56B-2C99-4D31-BD84-A82958C433C3}" type="presParOf" srcId="{D222D532-912D-4420-B45A-0A9A4B3CA104}" destId="{413BD7E4-C05A-40D3-9FA8-226FDDBC2BBB}" srcOrd="0" destOrd="0" presId="urn:microsoft.com/office/officeart/2005/8/layout/hierarchy5"/>
    <dgm:cxn modelId="{6493D025-7AD6-4690-9375-A1DA4F3AAE70}" type="presParOf" srcId="{413BD7E4-C05A-40D3-9FA8-226FDDBC2BBB}" destId="{863B2119-D7EC-4D34-BA2B-3F9C9F844E6E}" srcOrd="0" destOrd="0" presId="urn:microsoft.com/office/officeart/2005/8/layout/hierarchy5"/>
    <dgm:cxn modelId="{FC51EC5D-5F0C-42A3-A52B-BD90620297EC}" type="presParOf" srcId="{863B2119-D7EC-4D34-BA2B-3F9C9F844E6E}" destId="{874A7BE2-3905-48D3-88F8-FA7BF81B9162}" srcOrd="0" destOrd="0" presId="urn:microsoft.com/office/officeart/2005/8/layout/hierarchy5"/>
    <dgm:cxn modelId="{9EB76217-90C3-4327-BA14-416EAF6E0FF1}" type="presParOf" srcId="{874A7BE2-3905-48D3-88F8-FA7BF81B9162}" destId="{64A94E22-6BC1-48FD-AD19-D78A94F16CD5}" srcOrd="0" destOrd="0" presId="urn:microsoft.com/office/officeart/2005/8/layout/hierarchy5"/>
    <dgm:cxn modelId="{B7DFF30D-91FA-4686-9474-1D7446C6AE76}" type="presParOf" srcId="{874A7BE2-3905-48D3-88F8-FA7BF81B9162}" destId="{E3DCD1FD-3CD2-4905-B96F-8D2C13A73C07}" srcOrd="1" destOrd="0" presId="urn:microsoft.com/office/officeart/2005/8/layout/hierarchy5"/>
    <dgm:cxn modelId="{A0CFED2A-C672-45F6-98F6-AC00FB9340DA}" type="presParOf" srcId="{E3DCD1FD-3CD2-4905-B96F-8D2C13A73C07}" destId="{5DF78E9B-A662-4AA2-BBC5-A34F0271FF2B}" srcOrd="0" destOrd="0" presId="urn:microsoft.com/office/officeart/2005/8/layout/hierarchy5"/>
    <dgm:cxn modelId="{E97CDD6A-F3EC-4A87-9AD3-7558589882CB}" type="presParOf" srcId="{5DF78E9B-A662-4AA2-BBC5-A34F0271FF2B}" destId="{1BBE5168-BDF1-4F66-A762-0F8517C3D59B}" srcOrd="0" destOrd="0" presId="urn:microsoft.com/office/officeart/2005/8/layout/hierarchy5"/>
    <dgm:cxn modelId="{304B53BA-5717-460D-81BB-7EEA7A500F81}" type="presParOf" srcId="{E3DCD1FD-3CD2-4905-B96F-8D2C13A73C07}" destId="{A27EB287-A428-4725-9404-85B4D2E15499}" srcOrd="1" destOrd="0" presId="urn:microsoft.com/office/officeart/2005/8/layout/hierarchy5"/>
    <dgm:cxn modelId="{7C30E7CB-D01E-4222-A8EC-CA99F48DE8F4}" type="presParOf" srcId="{A27EB287-A428-4725-9404-85B4D2E15499}" destId="{B2121D2F-CDE6-415A-9909-3FBD17826CB4}" srcOrd="0" destOrd="0" presId="urn:microsoft.com/office/officeart/2005/8/layout/hierarchy5"/>
    <dgm:cxn modelId="{C80AEB57-D38B-4295-8A2A-2142147C1BA1}" type="presParOf" srcId="{A27EB287-A428-4725-9404-85B4D2E15499}" destId="{8EC2BE08-7572-4813-80F3-DF7F6EF05EC7}" srcOrd="1" destOrd="0" presId="urn:microsoft.com/office/officeart/2005/8/layout/hierarchy5"/>
    <dgm:cxn modelId="{2E55E3B8-F68F-4B74-9D95-B853FCF77F2A}" type="presParOf" srcId="{E3DCD1FD-3CD2-4905-B96F-8D2C13A73C07}" destId="{861A1423-60B5-44D5-9855-41CD28093ADF}" srcOrd="2" destOrd="0" presId="urn:microsoft.com/office/officeart/2005/8/layout/hierarchy5"/>
    <dgm:cxn modelId="{FA228237-570D-4989-8162-A30FE0631BBF}" type="presParOf" srcId="{861A1423-60B5-44D5-9855-41CD28093ADF}" destId="{C01C1A5B-EE63-45F2-87AA-C6500BC9579B}" srcOrd="0" destOrd="0" presId="urn:microsoft.com/office/officeart/2005/8/layout/hierarchy5"/>
    <dgm:cxn modelId="{AAA312B6-4F7F-4E1D-A6E7-7E64CB9AE8EA}" type="presParOf" srcId="{E3DCD1FD-3CD2-4905-B96F-8D2C13A73C07}" destId="{36E239C2-1FB0-4539-9F5E-968F80CE0232}" srcOrd="3" destOrd="0" presId="urn:microsoft.com/office/officeart/2005/8/layout/hierarchy5"/>
    <dgm:cxn modelId="{5DC6B975-DCC1-4A11-93F7-BC05732D82B7}" type="presParOf" srcId="{36E239C2-1FB0-4539-9F5E-968F80CE0232}" destId="{F18BED56-732E-4F7F-8362-C07530F031B8}" srcOrd="0" destOrd="0" presId="urn:microsoft.com/office/officeart/2005/8/layout/hierarchy5"/>
    <dgm:cxn modelId="{90856F55-CA81-4438-A57E-EDB4B3033930}" type="presParOf" srcId="{36E239C2-1FB0-4539-9F5E-968F80CE0232}" destId="{D2DBC532-AABF-4EB2-A291-BF91A0B85D4B}" srcOrd="1" destOrd="0" presId="urn:microsoft.com/office/officeart/2005/8/layout/hierarchy5"/>
    <dgm:cxn modelId="{41667036-9DBB-455A-A876-A04841C3BBFB}" type="presParOf" srcId="{D2DBC532-AABF-4EB2-A291-BF91A0B85D4B}" destId="{E5248C61-A3B7-497B-861F-43365F76F780}" srcOrd="0" destOrd="0" presId="urn:microsoft.com/office/officeart/2005/8/layout/hierarchy5"/>
    <dgm:cxn modelId="{6F028295-AE9A-4934-9075-3D1C19DD6585}" type="presParOf" srcId="{E5248C61-A3B7-497B-861F-43365F76F780}" destId="{DD8637C2-1A40-439D-8F14-58FDD407D507}" srcOrd="0" destOrd="0" presId="urn:microsoft.com/office/officeart/2005/8/layout/hierarchy5"/>
    <dgm:cxn modelId="{5B04D48C-5942-437F-B508-C00A1E070B0E}" type="presParOf" srcId="{D2DBC532-AABF-4EB2-A291-BF91A0B85D4B}" destId="{D8801FE5-431F-4E33-8394-8501C3A76039}" srcOrd="1" destOrd="0" presId="urn:microsoft.com/office/officeart/2005/8/layout/hierarchy5"/>
    <dgm:cxn modelId="{7681DEBE-C660-4B3B-B180-A4ADD2E827DC}" type="presParOf" srcId="{D8801FE5-431F-4E33-8394-8501C3A76039}" destId="{E1174598-687E-4419-A3D2-0EBD717998C5}" srcOrd="0" destOrd="0" presId="urn:microsoft.com/office/officeart/2005/8/layout/hierarchy5"/>
    <dgm:cxn modelId="{31D649F7-34D6-4822-9E8F-681A29582337}" type="presParOf" srcId="{D8801FE5-431F-4E33-8394-8501C3A76039}" destId="{8DC77F86-89D3-4CB1-8E59-B9904FD8BCAC}" srcOrd="1" destOrd="0" presId="urn:microsoft.com/office/officeart/2005/8/layout/hierarchy5"/>
    <dgm:cxn modelId="{3BF0FB70-D53A-4EAA-98FF-3A5B0732E3AD}" type="presParOf" srcId="{D222D532-912D-4420-B45A-0A9A4B3CA104}" destId="{B7014D38-C47B-49B8-87D4-4EB2F46DFD13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BA0A09-C94D-4BAB-BB4D-097B19D0A7B6}">
      <dsp:nvSpPr>
        <dsp:cNvPr id="0" name=""/>
        <dsp:cNvSpPr/>
      </dsp:nvSpPr>
      <dsp:spPr>
        <a:xfrm>
          <a:off x="3761856" y="3038104"/>
          <a:ext cx="1278700" cy="16182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39350" y="0"/>
              </a:lnTo>
              <a:lnTo>
                <a:pt x="639350" y="1618223"/>
              </a:lnTo>
              <a:lnTo>
                <a:pt x="1278700" y="161822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700" kern="1200"/>
        </a:p>
      </dsp:txBody>
      <dsp:txXfrm>
        <a:off x="4349645" y="3795654"/>
        <a:ext cx="103122" cy="103122"/>
      </dsp:txXfrm>
    </dsp:sp>
    <dsp:sp modelId="{ADEC4903-CB4C-4154-939C-52639A37BB8F}">
      <dsp:nvSpPr>
        <dsp:cNvPr id="0" name=""/>
        <dsp:cNvSpPr/>
      </dsp:nvSpPr>
      <dsp:spPr>
        <a:xfrm>
          <a:off x="3761856" y="2469396"/>
          <a:ext cx="1294271" cy="568707"/>
        </a:xfrm>
        <a:custGeom>
          <a:avLst/>
          <a:gdLst/>
          <a:ahLst/>
          <a:cxnLst/>
          <a:rect l="0" t="0" r="0" b="0"/>
          <a:pathLst>
            <a:path>
              <a:moveTo>
                <a:pt x="0" y="568707"/>
              </a:moveTo>
              <a:lnTo>
                <a:pt x="647135" y="568707"/>
              </a:lnTo>
              <a:lnTo>
                <a:pt x="647135" y="0"/>
              </a:lnTo>
              <a:lnTo>
                <a:pt x="1294271" y="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500" kern="1200"/>
        </a:p>
      </dsp:txBody>
      <dsp:txXfrm>
        <a:off x="4373649" y="2718407"/>
        <a:ext cx="70685" cy="70685"/>
      </dsp:txXfrm>
    </dsp:sp>
    <dsp:sp modelId="{DF4DD829-04BF-4178-992B-6B8122AA3250}">
      <dsp:nvSpPr>
        <dsp:cNvPr id="0" name=""/>
        <dsp:cNvSpPr/>
      </dsp:nvSpPr>
      <dsp:spPr>
        <a:xfrm>
          <a:off x="3761856" y="596069"/>
          <a:ext cx="1248054" cy="2442034"/>
        </a:xfrm>
        <a:custGeom>
          <a:avLst/>
          <a:gdLst/>
          <a:ahLst/>
          <a:cxnLst/>
          <a:rect l="0" t="0" r="0" b="0"/>
          <a:pathLst>
            <a:path>
              <a:moveTo>
                <a:pt x="0" y="2442034"/>
              </a:moveTo>
              <a:lnTo>
                <a:pt x="624027" y="2442034"/>
              </a:lnTo>
              <a:lnTo>
                <a:pt x="624027" y="0"/>
              </a:lnTo>
              <a:lnTo>
                <a:pt x="1248054" y="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900" kern="1200"/>
        </a:p>
      </dsp:txBody>
      <dsp:txXfrm>
        <a:off x="4317322" y="1748524"/>
        <a:ext cx="137123" cy="137123"/>
      </dsp:txXfrm>
    </dsp:sp>
    <dsp:sp modelId="{D01C9792-04AE-47D1-A4DC-77D32CFF0754}">
      <dsp:nvSpPr>
        <dsp:cNvPr id="0" name=""/>
        <dsp:cNvSpPr/>
      </dsp:nvSpPr>
      <dsp:spPr>
        <a:xfrm>
          <a:off x="227574" y="1400338"/>
          <a:ext cx="3793033" cy="3275530"/>
        </a:xfrm>
        <a:prstGeom prst="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b="1" kern="1200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Είδη Κρούσεων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 dirty="0">
              <a:solidFill>
                <a:schemeClr val="tx1"/>
              </a:solidFill>
              <a:effectLst/>
              <a:latin typeface="Comic Sans MS" panose="030F0702030302020204" pitchFamily="66" charset="0"/>
            </a:rPr>
            <a:t>(με κριτήριο τις διευθύνσεις       κίνησης των σωμάτων πριν την κρούση)</a:t>
          </a:r>
        </a:p>
      </dsp:txBody>
      <dsp:txXfrm>
        <a:off x="227574" y="1400338"/>
        <a:ext cx="3793033" cy="3275530"/>
      </dsp:txXfrm>
    </dsp:sp>
    <dsp:sp modelId="{DA085905-DDBA-4071-9847-D3836D107F2E}">
      <dsp:nvSpPr>
        <dsp:cNvPr id="0" name=""/>
        <dsp:cNvSpPr/>
      </dsp:nvSpPr>
      <dsp:spPr>
        <a:xfrm>
          <a:off x="5009911" y="256037"/>
          <a:ext cx="2890207" cy="680064"/>
        </a:xfrm>
        <a:prstGeom prst="rect">
          <a:avLst/>
        </a:prstGeom>
        <a:blipFill rotWithShape="0">
          <a:blip xmlns:r="http://schemas.openxmlformats.org/officeDocument/2006/relationships" r:embed="rId2"/>
          <a:tile tx="0" ty="0" sx="100000" sy="100000" flip="none" algn="tl"/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200" b="1" kern="1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Κεντρική</a:t>
          </a:r>
        </a:p>
      </dsp:txBody>
      <dsp:txXfrm>
        <a:off x="5009911" y="256037"/>
        <a:ext cx="2890207" cy="680064"/>
      </dsp:txXfrm>
    </dsp:sp>
    <dsp:sp modelId="{8CDE7A56-8625-4C4A-A073-4D3D243A1FFB}">
      <dsp:nvSpPr>
        <dsp:cNvPr id="0" name=""/>
        <dsp:cNvSpPr/>
      </dsp:nvSpPr>
      <dsp:spPr>
        <a:xfrm>
          <a:off x="5056127" y="2105732"/>
          <a:ext cx="2927819" cy="727326"/>
        </a:xfrm>
        <a:prstGeom prst="rect">
          <a:avLst/>
        </a:prstGeom>
        <a:blipFill rotWithShape="0">
          <a:blip xmlns:r="http://schemas.openxmlformats.org/officeDocument/2006/relationships" r:embed="rId2"/>
          <a:tile tx="0" ty="0" sx="100000" sy="100000" flip="none" algn="tl"/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200" b="1" kern="1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Έκκεντρη</a:t>
          </a:r>
        </a:p>
      </dsp:txBody>
      <dsp:txXfrm>
        <a:off x="5056127" y="2105732"/>
        <a:ext cx="2927819" cy="727326"/>
      </dsp:txXfrm>
    </dsp:sp>
    <dsp:sp modelId="{4551A839-6B53-4C12-8D45-92FA88C77005}">
      <dsp:nvSpPr>
        <dsp:cNvPr id="0" name=""/>
        <dsp:cNvSpPr/>
      </dsp:nvSpPr>
      <dsp:spPr>
        <a:xfrm>
          <a:off x="5040557" y="4320479"/>
          <a:ext cx="2931740" cy="671696"/>
        </a:xfrm>
        <a:prstGeom prst="rect">
          <a:avLst/>
        </a:prstGeom>
        <a:blipFill rotWithShape="0">
          <a:blip xmlns:r="http://schemas.openxmlformats.org/officeDocument/2006/relationships" r:embed="rId2"/>
          <a:tile tx="0" ty="0" sx="100000" sy="100000" flip="none" algn="tl"/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200" b="1" kern="1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Πλάγια</a:t>
          </a:r>
        </a:p>
      </dsp:txBody>
      <dsp:txXfrm>
        <a:off x="5040557" y="4320479"/>
        <a:ext cx="2931740" cy="6716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A94E22-6BC1-48FD-AD19-D78A94F16CD5}">
      <dsp:nvSpPr>
        <dsp:cNvPr id="0" name=""/>
        <dsp:cNvSpPr/>
      </dsp:nvSpPr>
      <dsp:spPr>
        <a:xfrm>
          <a:off x="100134" y="1478251"/>
          <a:ext cx="2741415" cy="289088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b="1" kern="1200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Είδη Κρούσεων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 dirty="0">
              <a:solidFill>
                <a:schemeClr val="tx1"/>
              </a:solidFill>
              <a:effectLst/>
              <a:latin typeface="Comic Sans MS" panose="030F0702030302020204" pitchFamily="66" charset="0"/>
            </a:rPr>
            <a:t>(Με κριτήριο τη διατήρηση ή όχι της ολικής κινητικής ενέργειας)</a:t>
          </a:r>
        </a:p>
      </dsp:txBody>
      <dsp:txXfrm>
        <a:off x="180427" y="1558544"/>
        <a:ext cx="2580829" cy="2730296"/>
      </dsp:txXfrm>
    </dsp:sp>
    <dsp:sp modelId="{5DF78E9B-A662-4AA2-BBC5-A34F0271FF2B}">
      <dsp:nvSpPr>
        <dsp:cNvPr id="0" name=""/>
        <dsp:cNvSpPr/>
      </dsp:nvSpPr>
      <dsp:spPr>
        <a:xfrm rot="17078238">
          <a:off x="2185121" y="2064286"/>
          <a:ext cx="1756800" cy="19028"/>
        </a:xfrm>
        <a:custGeom>
          <a:avLst/>
          <a:gdLst/>
          <a:ahLst/>
          <a:cxnLst/>
          <a:rect l="0" t="0" r="0" b="0"/>
          <a:pathLst>
            <a:path>
              <a:moveTo>
                <a:pt x="0" y="9514"/>
              </a:moveTo>
              <a:lnTo>
                <a:pt x="1756800" y="9514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600" kern="1200"/>
        </a:p>
      </dsp:txBody>
      <dsp:txXfrm>
        <a:off x="3019601" y="2029880"/>
        <a:ext cx="87840" cy="87840"/>
      </dsp:txXfrm>
    </dsp:sp>
    <dsp:sp modelId="{B2121D2F-CDE6-415A-9909-3FBD17826CB4}">
      <dsp:nvSpPr>
        <dsp:cNvPr id="0" name=""/>
        <dsp:cNvSpPr/>
      </dsp:nvSpPr>
      <dsp:spPr>
        <a:xfrm>
          <a:off x="3285492" y="146403"/>
          <a:ext cx="3637598" cy="215501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tile tx="0" ty="0" sx="100000" sy="100000" flip="none" algn="tl"/>
        </a:blip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b="1" kern="1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Ελαστική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 dirty="0">
              <a:solidFill>
                <a:schemeClr val="tx1"/>
              </a:solidFill>
              <a:latin typeface="Comic Sans MS" panose="030F0702030302020204" pitchFamily="66" charset="0"/>
            </a:rPr>
            <a:t>(Η ολική κινητική ενέργεια διατηρείται)</a:t>
          </a:r>
        </a:p>
      </dsp:txBody>
      <dsp:txXfrm>
        <a:off x="3348610" y="209521"/>
        <a:ext cx="3511362" cy="2028775"/>
      </dsp:txXfrm>
    </dsp:sp>
    <dsp:sp modelId="{861A1423-60B5-44D5-9855-41CD28093ADF}">
      <dsp:nvSpPr>
        <dsp:cNvPr id="0" name=""/>
        <dsp:cNvSpPr/>
      </dsp:nvSpPr>
      <dsp:spPr>
        <a:xfrm rot="4461831">
          <a:off x="2346763" y="3566462"/>
          <a:ext cx="1354703" cy="19028"/>
        </a:xfrm>
        <a:custGeom>
          <a:avLst/>
          <a:gdLst/>
          <a:ahLst/>
          <a:cxnLst/>
          <a:rect l="0" t="0" r="0" b="0"/>
          <a:pathLst>
            <a:path>
              <a:moveTo>
                <a:pt x="0" y="9514"/>
              </a:moveTo>
              <a:lnTo>
                <a:pt x="1354703" y="9514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500" kern="1200"/>
        </a:p>
      </dsp:txBody>
      <dsp:txXfrm>
        <a:off x="2990247" y="3542109"/>
        <a:ext cx="67735" cy="67735"/>
      </dsp:txXfrm>
    </dsp:sp>
    <dsp:sp modelId="{F18BED56-732E-4F7F-8362-C07530F031B8}">
      <dsp:nvSpPr>
        <dsp:cNvPr id="0" name=""/>
        <dsp:cNvSpPr/>
      </dsp:nvSpPr>
      <dsp:spPr>
        <a:xfrm>
          <a:off x="3206680" y="2953578"/>
          <a:ext cx="2467182" cy="254936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tile tx="0" ty="0" sx="100000" sy="100000" flip="none" algn="tl"/>
        </a:blip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b="1" kern="1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Ανελαστική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 dirty="0">
              <a:solidFill>
                <a:schemeClr val="tx1"/>
              </a:solidFill>
              <a:latin typeface="Comic Sans MS" panose="030F0702030302020204" pitchFamily="66" charset="0"/>
            </a:rPr>
            <a:t>(Η ολική κινητική ενέργεια δεν  διατηρείται)</a:t>
          </a:r>
        </a:p>
      </dsp:txBody>
      <dsp:txXfrm>
        <a:off x="3278941" y="3025839"/>
        <a:ext cx="2322660" cy="2404845"/>
      </dsp:txXfrm>
    </dsp:sp>
    <dsp:sp modelId="{E5248C61-A3B7-497B-861F-43365F76F780}">
      <dsp:nvSpPr>
        <dsp:cNvPr id="0" name=""/>
        <dsp:cNvSpPr/>
      </dsp:nvSpPr>
      <dsp:spPr>
        <a:xfrm rot="156180">
          <a:off x="5673598" y="4230407"/>
          <a:ext cx="513467" cy="19028"/>
        </a:xfrm>
        <a:custGeom>
          <a:avLst/>
          <a:gdLst/>
          <a:ahLst/>
          <a:cxnLst/>
          <a:rect l="0" t="0" r="0" b="0"/>
          <a:pathLst>
            <a:path>
              <a:moveTo>
                <a:pt x="0" y="9514"/>
              </a:moveTo>
              <a:lnTo>
                <a:pt x="513467" y="9514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500" kern="1200"/>
        </a:p>
      </dsp:txBody>
      <dsp:txXfrm>
        <a:off x="5917495" y="4227084"/>
        <a:ext cx="25673" cy="25673"/>
      </dsp:txXfrm>
    </dsp:sp>
    <dsp:sp modelId="{E1174598-687E-4419-A3D2-0EBD717998C5}">
      <dsp:nvSpPr>
        <dsp:cNvPr id="0" name=""/>
        <dsp:cNvSpPr/>
      </dsp:nvSpPr>
      <dsp:spPr>
        <a:xfrm>
          <a:off x="6186801" y="3400590"/>
          <a:ext cx="2220277" cy="170198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tile tx="0" ty="0" sx="100000" sy="100000" flip="none" algn="tl"/>
        </a:blip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b="1" kern="1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Πλαστική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 dirty="0">
              <a:solidFill>
                <a:schemeClr val="tx1"/>
              </a:solidFill>
              <a:latin typeface="Comic Sans MS" panose="030F0702030302020204" pitchFamily="66" charset="0"/>
            </a:rPr>
            <a:t>(Δημιουργείται συσσωμάτωμα)</a:t>
          </a:r>
        </a:p>
      </dsp:txBody>
      <dsp:txXfrm>
        <a:off x="6236650" y="3450439"/>
        <a:ext cx="2120579" cy="16022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6" Type="http://schemas.openxmlformats.org/officeDocument/2006/relationships/image" Target="../media/image29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image" Target="../media/image30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2" Type="http://schemas.openxmlformats.org/officeDocument/2006/relationships/image" Target="../media/image74.wmf"/><Relationship Id="rId1" Type="http://schemas.openxmlformats.org/officeDocument/2006/relationships/image" Target="../media/image7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FD5B90-A214-4A11-9233-E66CEB2CB059}" type="datetimeFigureOut">
              <a:rPr lang="el-GR" smtClean="0"/>
              <a:t>9/11/2020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A7BC9E-8DA6-4618-BA92-F1E4E64485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29346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65D8CF-AFBC-4EDB-97AE-0EFA9A235355}" type="slidenum">
              <a:rPr lang="el-GR" altLang="el-GR"/>
              <a:pPr/>
              <a:t>3</a:t>
            </a:fld>
            <a:endParaRPr lang="el-GR" altLang="el-GR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40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0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0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0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0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00AB8071-2FA8-4C95-9D8E-CAC6FD8E6438}" type="slidenum">
              <a:rPr lang="el-GR" altLang="el-GR" sz="1200" b="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15</a:t>
            </a:fld>
            <a:endParaRPr lang="el-GR" altLang="el-GR" sz="12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40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0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0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0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0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41406783-4F4E-42A9-A557-4657C24F01C0}" type="slidenum">
              <a:rPr lang="el-GR" altLang="el-GR" sz="1200" b="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17</a:t>
            </a:fld>
            <a:endParaRPr lang="el-GR" altLang="el-GR" sz="12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40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0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0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0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0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F265C6C8-C260-4338-8645-6692282BCE1E}" type="slidenum">
              <a:rPr lang="el-GR" altLang="el-GR" sz="1200" b="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18</a:t>
            </a:fld>
            <a:endParaRPr lang="el-GR" altLang="el-GR" sz="12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17052-DFB9-4437-BFCF-65825BA46AFF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9/11/2020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294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EDCF2-1144-4937-83C2-F49D91E32BE3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9/11/2020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157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F866F-1133-4EF4-9F75-4634FDB84A68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9/11/2020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8945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317B10-D7DD-4871-88AB-D5A412DB24AC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9/11/2020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24F44-E708-4DD5-AF0A-FCEF5BE8A6F1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1694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Τίτλος και 4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   www.merkopanas.blogspot.gr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9482F6-6567-444F-9A04-38D96E42A2C9}" type="slidenum">
              <a:rPr lang="el-GR" alt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6059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Τίτλος, Αντικείμενο και 2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   www.merkopanas.blogspot.gr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3AF50-8782-40CF-8B53-39F564DB54A3}" type="slidenum">
              <a:rPr lang="el-GR" alt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9928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/>
              <a:t>Στυλ κύριου υπότιτλου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>
                <a:solidFill>
                  <a:srgbClr val="000000"/>
                </a:solidFill>
              </a:rPr>
              <a:t>Μερκ. Παναγιωτόπουλος-Φυσικός         www.merkopanas.blogspot.gr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A67D90-5398-47A1-84E0-AB1ED9B44C1A}" type="slidenum">
              <a:rPr lang="el-GR" alt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602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>
                <a:solidFill>
                  <a:srgbClr val="000000"/>
                </a:solidFill>
              </a:rPr>
              <a:t>Μερκ. Παναγιωτόπουλος-Φυσικός         www.merkopanas.blogspot.gr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F1308B-E0FC-40A2-8A97-12DC12146FCE}" type="slidenum">
              <a:rPr lang="el-GR" alt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768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>
                <a:solidFill>
                  <a:srgbClr val="000000"/>
                </a:solidFill>
              </a:rPr>
              <a:t>Μερκ. Παναγιωτόπουλος-Φυσικός         www.merkopanas.blogspot.gr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957145-23BD-40DA-89F6-78A37ED72478}" type="slidenum">
              <a:rPr lang="el-GR" alt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670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>
                <a:solidFill>
                  <a:srgbClr val="000000"/>
                </a:solidFill>
              </a:rPr>
              <a:t>Μερκ. Παναγιωτόπουλος-Φυσικός         www.merkopanas.blogspot.gr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0BE162-B5CB-439A-A924-0B6697E6C7A9}" type="slidenum">
              <a:rPr lang="el-GR" alt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9636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>
                <a:solidFill>
                  <a:srgbClr val="000000"/>
                </a:solidFill>
              </a:rPr>
              <a:t>Μερκ. Παναγιωτόπουλος-Φυσικός         www.merkopanas.blogspot.gr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719A3-C29C-48E2-A960-CF3F3C30E2FB}" type="slidenum">
              <a:rPr lang="el-GR" alt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513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C83AF-E3BE-446E-8B14-919C2B645E47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9/11/2020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8506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>
                <a:solidFill>
                  <a:srgbClr val="000000"/>
                </a:solidFill>
              </a:rPr>
              <a:t>Μερκ. Παναγιωτόπουλος-Φυσικός         www.merkopanas.blogspot.gr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CEB30-287D-4CC7-A1F9-4BE025C9C100}" type="slidenum">
              <a:rPr lang="el-GR" alt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9718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>
                <a:solidFill>
                  <a:srgbClr val="000000"/>
                </a:solidFill>
              </a:rPr>
              <a:t>Μερκ. Παναγιωτόπουλος-Φυσικός         www.merkopanas.blogspot.gr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2B2672-BF9B-480F-B6CA-F13D785D4D67}" type="slidenum">
              <a:rPr lang="el-GR" alt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4702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>
                <a:solidFill>
                  <a:srgbClr val="000000"/>
                </a:solidFill>
              </a:rPr>
              <a:t>Μερκ. Παναγιωτόπουλος-Φυσικός         www.merkopanas.blogspot.gr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CE419-24D0-4600-B03E-AF872082B47A}" type="slidenum">
              <a:rPr lang="el-GR" alt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5494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>
                <a:solidFill>
                  <a:srgbClr val="000000"/>
                </a:solidFill>
              </a:rPr>
              <a:t>Μερκ. Παναγιωτόπουλος-Φυσικός         www.merkopanas.blogspot.gr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7A3B80-DA37-4B80-BC13-CA2610C0CF51}" type="slidenum">
              <a:rPr lang="el-GR" alt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9932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>
                <a:solidFill>
                  <a:srgbClr val="000000"/>
                </a:solidFill>
              </a:rPr>
              <a:t>Μερκ. Παναγιωτόπουλος-Φυσικός         www.merkopanas.blogspot.gr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ABFC7B-4ED3-409C-9E77-22D855097D3B}" type="slidenum">
              <a:rPr lang="el-GR" alt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7061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>
                <a:solidFill>
                  <a:srgbClr val="000000"/>
                </a:solidFill>
              </a:rPr>
              <a:t>Μερκ. Παναγιωτόπουλος-Φυσικός         www.merkopanas.blogspot.gr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B5DD7-7901-413E-93E7-2957B3390A6E}" type="slidenum">
              <a:rPr lang="el-GR" alt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2641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Τίτλος και Διάγραμμα ή Οργανόγραμμ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SmartArt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l-GR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>
                <a:solidFill>
                  <a:srgbClr val="000000"/>
                </a:solidFill>
              </a:rPr>
              <a:t>Μερκ. Παναγιωτόπουλος-Φυσικός         www.merkopanas.blogspot.gr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330E71-BF70-40FC-95EB-CDD2FE557B16}" type="slidenum">
              <a:rPr lang="el-GR" alt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9953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Τίτλος και 4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>
                <a:solidFill>
                  <a:srgbClr val="000000"/>
                </a:solidFill>
              </a:rPr>
              <a:t>Μερκ. Παναγιωτόπουλος-Φυσικός         www.merkopanas.blogspot.gr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D61E6-E0CF-4FB0-8DC1-4513EF52CDD3}" type="slidenum">
              <a:rPr lang="el-GR" alt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6309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/>
              <a:t>Στυλ κύριου υπότιτλου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>
                <a:solidFill>
                  <a:srgbClr val="000000"/>
                </a:solidFill>
              </a:rPr>
              <a:t>Μερκ. Παναγιωτόπουλος-Φυσικός         www.merkopanas.blogspot.gr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A67D90-5398-47A1-84E0-AB1ED9B44C1A}" type="slidenum">
              <a:rPr lang="el-GR" alt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9556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>
                <a:solidFill>
                  <a:srgbClr val="000000"/>
                </a:solidFill>
              </a:rPr>
              <a:t>Μερκ. Παναγιωτόπουλος-Φυσικός         www.merkopanas.blogspot.gr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F1308B-E0FC-40A2-8A97-12DC12146FCE}" type="slidenum">
              <a:rPr lang="el-GR" alt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995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20A82-EB76-4D53-AD7A-6A2D93050206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9/11/2020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945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>
                <a:solidFill>
                  <a:srgbClr val="000000"/>
                </a:solidFill>
              </a:rPr>
              <a:t>Μερκ. Παναγιωτόπουλος-Φυσικός         www.merkopanas.blogspot.gr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957145-23BD-40DA-89F6-78A37ED72478}" type="slidenum">
              <a:rPr lang="el-GR" alt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9919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>
                <a:solidFill>
                  <a:srgbClr val="000000"/>
                </a:solidFill>
              </a:rPr>
              <a:t>Μερκ. Παναγιωτόπουλος-Φυσικός         www.merkopanas.blogspot.gr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0BE162-B5CB-439A-A924-0B6697E6C7A9}" type="slidenum">
              <a:rPr lang="el-GR" alt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7107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>
                <a:solidFill>
                  <a:srgbClr val="000000"/>
                </a:solidFill>
              </a:rPr>
              <a:t>Μερκ. Παναγιωτόπουλος-Φυσικός         www.merkopanas.blogspot.gr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719A3-C29C-48E2-A960-CF3F3C30E2FB}" type="slidenum">
              <a:rPr lang="el-GR" alt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3889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>
                <a:solidFill>
                  <a:srgbClr val="000000"/>
                </a:solidFill>
              </a:rPr>
              <a:t>Μερκ. Παναγιωτόπουλος-Φυσικός         www.merkopanas.blogspot.gr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CEB30-287D-4CC7-A1F9-4BE025C9C100}" type="slidenum">
              <a:rPr lang="el-GR" alt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1994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>
                <a:solidFill>
                  <a:srgbClr val="000000"/>
                </a:solidFill>
              </a:rPr>
              <a:t>Μερκ. Παναγιωτόπουλος-Φυσικός         www.merkopanas.blogspot.gr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2B2672-BF9B-480F-B6CA-F13D785D4D67}" type="slidenum">
              <a:rPr lang="el-GR" alt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3657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>
                <a:solidFill>
                  <a:srgbClr val="000000"/>
                </a:solidFill>
              </a:rPr>
              <a:t>Μερκ. Παναγιωτόπουλος-Φυσικός         www.merkopanas.blogspot.gr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CE419-24D0-4600-B03E-AF872082B47A}" type="slidenum">
              <a:rPr lang="el-GR" alt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4868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>
                <a:solidFill>
                  <a:srgbClr val="000000"/>
                </a:solidFill>
              </a:rPr>
              <a:t>Μερκ. Παναγιωτόπουλος-Φυσικός         www.merkopanas.blogspot.gr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7A3B80-DA37-4B80-BC13-CA2610C0CF51}" type="slidenum">
              <a:rPr lang="el-GR" alt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6627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>
                <a:solidFill>
                  <a:srgbClr val="000000"/>
                </a:solidFill>
              </a:rPr>
              <a:t>Μερκ. Παναγιωτόπουλος-Φυσικός         www.merkopanas.blogspot.gr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ABFC7B-4ED3-409C-9E77-22D855097D3B}" type="slidenum">
              <a:rPr lang="el-GR" alt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4243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>
                <a:solidFill>
                  <a:srgbClr val="000000"/>
                </a:solidFill>
              </a:rPr>
              <a:t>Μερκ. Παναγιωτόπουλος-Φυσικός         www.merkopanas.blogspot.gr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B5DD7-7901-413E-93E7-2957B3390A6E}" type="slidenum">
              <a:rPr lang="el-GR" alt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677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Τίτλος και Διάγραμμα ή Οργανόγραμμ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SmartArt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l-GR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>
                <a:solidFill>
                  <a:srgbClr val="000000"/>
                </a:solidFill>
              </a:rPr>
              <a:t>Μερκ. Παναγιωτόπουλος-Φυσικός         www.merkopanas.blogspot.gr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330E71-BF70-40FC-95EB-CDD2FE557B16}" type="slidenum">
              <a:rPr lang="el-GR" alt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067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A67B4-CF59-45D5-917D-39388F37AC30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9/11/2020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16962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Τίτλος και 4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>
                <a:solidFill>
                  <a:srgbClr val="000000"/>
                </a:solidFill>
              </a:rPr>
              <a:t>Μερκ. Παναγιωτόπουλος-Φυσικός         www.merkopanas.blogspot.gr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D61E6-E0CF-4FB0-8DC1-4513EF52CDD3}" type="slidenum">
              <a:rPr lang="el-GR" alt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35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F98CB-410D-4372-99C5-4365E2EB5040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9/11/2020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421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019A3-BD70-4630-9ADD-476CAE059448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9/11/2020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561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062A8-7621-43E8-97DF-D9B749FC38E0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9/11/2020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588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A6C2D-1E4E-4388-A4A8-AE3F19F06E97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9/11/2020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897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CCD15-8BCB-4972-8876-E3110E1BA737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9/11/2020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603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7000">
              <a:srgbClr val="FFFFCC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36830-E0DC-4923-AE03-080D2389FF3A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9/11/2020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231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Κάντε κλικ για να επεξεργαστείτε τον τίτλο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altLang="el-GR"/>
              <a:t>Δεύτερου επιπέδου</a:t>
            </a:r>
          </a:p>
          <a:p>
            <a:pPr lvl="2"/>
            <a:r>
              <a:rPr lang="el-GR" altLang="el-GR"/>
              <a:t>Τρίτου επιπέδου</a:t>
            </a:r>
          </a:p>
          <a:p>
            <a:pPr lvl="3"/>
            <a:r>
              <a:rPr lang="el-GR" altLang="el-GR"/>
              <a:t>Τέταρτου επιπέδου</a:t>
            </a:r>
          </a:p>
          <a:p>
            <a:pPr lvl="4"/>
            <a:r>
              <a:rPr lang="el-GR" altLang="el-GR"/>
              <a:t>Πέμπτου επιπέδου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altLang="el-G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>
                <a:latin typeface="+mn-lt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altLang="el-GR">
                <a:solidFill>
                  <a:srgbClr val="000000"/>
                </a:solidFill>
              </a:rPr>
              <a:t>Μερκ. Παναγιωτόπουλος-Φυσικός         www.merkopanas.blogspot.gr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CB71EF-F16D-4DD6-AC2C-03D68B15A649}" type="slidenum">
              <a:rPr lang="el-GR" altLang="el-G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464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Κάντε κλικ για να επεξεργαστείτε τον τίτλο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altLang="el-GR"/>
              <a:t>Δεύτερου επιπέδου</a:t>
            </a:r>
          </a:p>
          <a:p>
            <a:pPr lvl="2"/>
            <a:r>
              <a:rPr lang="el-GR" altLang="el-GR"/>
              <a:t>Τρίτου επιπέδου</a:t>
            </a:r>
          </a:p>
          <a:p>
            <a:pPr lvl="3"/>
            <a:r>
              <a:rPr lang="el-GR" altLang="el-GR"/>
              <a:t>Τέταρτου επιπέδου</a:t>
            </a:r>
          </a:p>
          <a:p>
            <a:pPr lvl="4"/>
            <a:r>
              <a:rPr lang="el-GR" altLang="el-GR"/>
              <a:t>Πέμπτου επιπέδου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altLang="el-G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>
                <a:latin typeface="+mn-lt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altLang="el-GR">
                <a:solidFill>
                  <a:srgbClr val="000000"/>
                </a:solidFill>
              </a:rPr>
              <a:t>Μερκ. Παναγιωτόπουλος-Φυσικός         www.merkopanas.blogspot.gr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CB71EF-F16D-4DD6-AC2C-03D68B15A649}" type="slidenum">
              <a:rPr lang="el-GR" altLang="el-G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429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.png"/><Relationship Id="rId18" Type="http://schemas.openxmlformats.org/officeDocument/2006/relationships/image" Target="../media/image170.png"/><Relationship Id="rId3" Type="http://schemas.openxmlformats.org/officeDocument/2006/relationships/image" Target="../media/image16.png"/><Relationship Id="rId12" Type="http://schemas.openxmlformats.org/officeDocument/2006/relationships/image" Target="../media/image180.png"/><Relationship Id="rId17" Type="http://schemas.openxmlformats.org/officeDocument/2006/relationships/image" Target="../media/image23.png"/><Relationship Id="rId16" Type="http://schemas.openxmlformats.org/officeDocument/2006/relationships/image" Target="../media/image22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15" Type="http://schemas.openxmlformats.org/officeDocument/2006/relationships/image" Target="../media/image21.png"/><Relationship Id="rId19" Type="http://schemas.openxmlformats.org/officeDocument/2006/relationships/image" Target="../media/image18.png"/><Relationship Id="rId4" Type="http://schemas.openxmlformats.org/officeDocument/2006/relationships/image" Target="../media/image14.png"/><Relationship Id="rId1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diagramLayout" Target="../diagrams/layout2.xml"/><Relationship Id="rId7" Type="http://schemas.openxmlformats.org/officeDocument/2006/relationships/slide" Target="slide1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23.w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0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22.wmf"/><Relationship Id="rId5" Type="http://schemas.openxmlformats.org/officeDocument/2006/relationships/image" Target="../media/image19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21.wmf"/><Relationship Id="rId1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13" Type="http://schemas.openxmlformats.org/officeDocument/2006/relationships/oleObject" Target="../embeddings/oleObject11.bin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12" Type="http://schemas.openxmlformats.org/officeDocument/2006/relationships/image" Target="../media/image28.wmf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5.w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7.bin"/><Relationship Id="rId10" Type="http://schemas.openxmlformats.org/officeDocument/2006/relationships/image" Target="../media/image27.wmf"/><Relationship Id="rId4" Type="http://schemas.openxmlformats.org/officeDocument/2006/relationships/image" Target="../media/image24.wmf"/><Relationship Id="rId9" Type="http://schemas.openxmlformats.org/officeDocument/2006/relationships/oleObject" Target="../embeddings/oleObject9.bin"/><Relationship Id="rId14" Type="http://schemas.openxmlformats.org/officeDocument/2006/relationships/image" Target="../media/image29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1.emf"/><Relationship Id="rId2" Type="http://schemas.openxmlformats.org/officeDocument/2006/relationships/slideLayout" Target="../slideLayouts/slideLayout3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38.png"/><Relationship Id="rId5" Type="http://schemas.openxmlformats.org/officeDocument/2006/relationships/image" Target="../media/image30.emf"/><Relationship Id="rId10" Type="http://schemas.openxmlformats.org/officeDocument/2006/relationships/image" Target="../media/image37.png"/><Relationship Id="rId4" Type="http://schemas.openxmlformats.org/officeDocument/2006/relationships/oleObject" Target="../embeddings/oleObject12.bin"/><Relationship Id="rId9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hyperlink" Target="https://www.dropbox.com/s/91upmt9oim02iyy/Collisions%20of%20the%20balls%20HD.mp4?dl=0" TargetMode="External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5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12" Type="http://schemas.openxmlformats.org/officeDocument/2006/relationships/image" Target="../media/image64.png"/><Relationship Id="rId17" Type="http://schemas.openxmlformats.org/officeDocument/2006/relationships/image" Target="../media/image69.png"/><Relationship Id="rId2" Type="http://schemas.openxmlformats.org/officeDocument/2006/relationships/image" Target="../media/image540.png"/><Relationship Id="rId16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5" Type="http://schemas.openxmlformats.org/officeDocument/2006/relationships/image" Target="../media/image57.png"/><Relationship Id="rId15" Type="http://schemas.openxmlformats.org/officeDocument/2006/relationships/image" Target="../media/image67.png"/><Relationship Id="rId10" Type="http://schemas.openxmlformats.org/officeDocument/2006/relationships/image" Target="../media/image62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Relationship Id="rId14" Type="http://schemas.openxmlformats.org/officeDocument/2006/relationships/image" Target="../media/image6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fdocument.org/document/-pssc.html" TargetMode="External"/><Relationship Id="rId3" Type="http://schemas.openxmlformats.org/officeDocument/2006/relationships/hyperlink" Target="https://www.youtube.com/watch?v=mtw0t2k5DLg&amp;list=PLvhQahQYhvbjqRND_ZH1ASPIWfs3tMD0I" TargetMode="External"/><Relationship Id="rId7" Type="http://schemas.openxmlformats.org/officeDocument/2006/relationships/hyperlink" Target="http://www.physicsclassroom.com/mmedia/momentum" TargetMode="External"/><Relationship Id="rId2" Type="http://schemas.openxmlformats.org/officeDocument/2006/relationships/hyperlink" Target="https://www.youtube.com/watch?v=SIXe2-6WgBA&amp;ab_channel=StavrosLouverdis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animations.physics.unsw.edu.au/jw/smashing-bricks.html" TargetMode="External"/><Relationship Id="rId11" Type="http://schemas.openxmlformats.org/officeDocument/2006/relationships/hyperlink" Target="http://ylikonet100.blogspot.gr/2011/07/blog-post_933.html" TargetMode="External"/><Relationship Id="rId5" Type="http://schemas.openxmlformats.org/officeDocument/2006/relationships/hyperlink" Target="https://www.unsw.edu.au/" TargetMode="External"/><Relationship Id="rId10" Type="http://schemas.openxmlformats.org/officeDocument/2006/relationships/hyperlink" Target="http://merkopanas.blogspot.com/2020/09/2020.html" TargetMode="External"/><Relationship Id="rId4" Type="http://schemas.openxmlformats.org/officeDocument/2006/relationships/hyperlink" Target="http://www.seilias.gr/index.php?option=com_content&amp;task=view&amp;id=102&amp;Itemid=32&amp;catid=21" TargetMode="External"/><Relationship Id="rId9" Type="http://schemas.openxmlformats.org/officeDocument/2006/relationships/hyperlink" Target="https://www.youtube.com/watch?v=KeVZQBmPkcA&amp;ab_channel=%CE%9Dikos%CE%9Aalogerakis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merkopanas.blogspot.com/2015/09/55-hot-potatoes.html" TargetMode="External"/><Relationship Id="rId2" Type="http://schemas.openxmlformats.org/officeDocument/2006/relationships/hyperlink" Target="https://merkopanas.blogspot.com/2015/09/50-hot-potatoes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erkopanas.blogspot.com/2018/04/blog-post_23.html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lasszone.com/books/ml_science_share/vis_sim/mfm05_pg7_relmotion/mfm05_pg7_relmotion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74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73.w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79.png"/></Relationships>
</file>

<file path=ppt/slides/_rels/slide5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1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emf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emf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microsoft.com/office/2007/relationships/hdphoto" Target="../media/hdphoto1.wdp"/></Relationships>
</file>

<file path=ppt/slides/_rels/slide6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>
                <a:solidFill>
                  <a:schemeClr val="tx1"/>
                </a:solidFill>
              </a:rPr>
              <a:t>Μερκ</a:t>
            </a:r>
            <a:r>
              <a:rPr lang="el-GR" dirty="0">
                <a:solidFill>
                  <a:schemeClr val="tx1"/>
                </a:solidFill>
              </a:rPr>
              <a:t>. Παναγιωτόπουλος - Φυσικός        </a:t>
            </a:r>
            <a:r>
              <a:rPr lang="en-US" dirty="0">
                <a:solidFill>
                  <a:schemeClr val="tx1"/>
                </a:solidFill>
              </a:rPr>
              <a:t>www.merkopanas.blogspot.gr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tx1"/>
                </a:solidFill>
              </a:rPr>
              <a:pPr/>
              <a:t>1</a:t>
            </a:fld>
            <a:endParaRPr lang="el-GR" dirty="0">
              <a:solidFill>
                <a:schemeClr val="tx1"/>
              </a:solidFill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73" y="790566"/>
            <a:ext cx="1219200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Επεξήγηση με στρογγυλεμένο παραλληλόγραμμο 4"/>
          <p:cNvSpPr/>
          <p:nvPr/>
        </p:nvSpPr>
        <p:spPr>
          <a:xfrm>
            <a:off x="1403648" y="306219"/>
            <a:ext cx="2551620" cy="569520"/>
          </a:xfrm>
          <a:prstGeom prst="wedgeRoundRectCallout">
            <a:avLst>
              <a:gd name="adj1" fmla="val -66142"/>
              <a:gd name="adj2" fmla="val 78321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Ας θυμηθούμε…</a:t>
            </a:r>
            <a:endParaRPr lang="en-US" sz="24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301821" y="2212121"/>
                <a:ext cx="6679538" cy="5064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000" b="1" dirty="0">
                    <a:latin typeface="Comic Sans MS" panose="030F0702030302020204" pitchFamily="66" charset="0"/>
                  </a:rPr>
                  <a:t>Σχέση δύναμης και μεταβολής της ορμής</a:t>
                </a:r>
                <a:r>
                  <a:rPr lang="en-US" sz="2000" b="1" dirty="0">
                    <a:latin typeface="Comic Sans MS" panose="030F0702030302020204" pitchFamily="66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l-GR" sz="24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𝚺</m:t>
                    </m:r>
                    <m:acc>
                      <m:accPr>
                        <m:chr m:val="⃗"/>
                        <m:ctrlPr>
                          <a:rPr lang="el-GR" sz="24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𝑭</m:t>
                        </m:r>
                      </m:e>
                    </m:acc>
                  </m:oMath>
                </a14:m>
                <a:r>
                  <a:rPr lang="el-GR" sz="2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 =</a:t>
                </a:r>
                <a:r>
                  <a:rPr lang="el-GR" sz="2400" b="1" dirty="0">
                    <a:latin typeface="Comic Sans MS" panose="030F0702030302020204" pitchFamily="66" charset="0"/>
                  </a:rPr>
                  <a:t> …….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1821" y="2212121"/>
                <a:ext cx="6679538" cy="506421"/>
              </a:xfrm>
              <a:prstGeom prst="rect">
                <a:avLst/>
              </a:prstGeom>
              <a:blipFill>
                <a:blip r:embed="rId3"/>
                <a:stretch>
                  <a:fillRect l="-1005" t="-1205" b="-3373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185606" y="2052419"/>
                <a:ext cx="643125" cy="8256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2400" b="1" i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𝚫</m:t>
                          </m:r>
                          <m:acc>
                            <m:accPr>
                              <m:chr m:val="⃗"/>
                              <m:ctrlPr>
                                <a:rPr lang="el-GR" sz="24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𝒑</m:t>
                              </m:r>
                            </m:e>
                          </m:acc>
                        </m:num>
                        <m:den>
                          <m:r>
                            <a:rPr lang="el-GR" sz="2400" b="1" i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𝚫</m:t>
                          </m:r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𝒕</m:t>
                          </m:r>
                        </m:den>
                      </m:f>
                    </m:oMath>
                  </m:oMathPara>
                </a14:m>
                <a:endParaRPr lang="el-GR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5606" y="2052419"/>
                <a:ext cx="643125" cy="8256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Ορθογώνιο 8"/>
          <p:cNvSpPr/>
          <p:nvPr/>
        </p:nvSpPr>
        <p:spPr>
          <a:xfrm>
            <a:off x="1217487" y="2928330"/>
            <a:ext cx="670902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altLang="el-GR" sz="2000" b="1" dirty="0">
                <a:latin typeface="Comic Sans MS" pitchFamily="66" charset="0"/>
              </a:rPr>
              <a:t>Η συνολική ορμή ενός μονωμένου συστήματος σωμάτων διατηρείται </a:t>
            </a:r>
            <a:r>
              <a:rPr lang="el-GR" altLang="el-GR" sz="2400" b="1" dirty="0">
                <a:latin typeface="Comic Sans MS" pitchFamily="66" charset="0"/>
              </a:rPr>
              <a:t>……………….</a:t>
            </a:r>
            <a:endParaRPr lang="el-GR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2604203" y="3443784"/>
            <a:ext cx="1523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σταθερή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52475" y="4022903"/>
            <a:ext cx="678838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>
                <a:latin typeface="Comic Sans MS" panose="030F0702030302020204" pitchFamily="66" charset="0"/>
              </a:rPr>
              <a:t>Το μέτρο της Τριβής Ολίσθησης </a:t>
            </a:r>
            <a:r>
              <a:rPr lang="el-GR" sz="2000" b="1" i="1" dirty="0" err="1">
                <a:latin typeface="Comic Sans MS" pitchFamily="66" charset="0"/>
              </a:rPr>
              <a:t>Τ</a:t>
            </a:r>
            <a:r>
              <a:rPr lang="el-GR" sz="2000" b="1" baseline="-25000" dirty="0" err="1">
                <a:latin typeface="Comic Sans MS" pitchFamily="66" charset="0"/>
              </a:rPr>
              <a:t>ολ</a:t>
            </a:r>
            <a:r>
              <a:rPr lang="el-GR" sz="2000" b="1" dirty="0">
                <a:latin typeface="Comic Sans MS" panose="030F0702030302020204" pitchFamily="66" charset="0"/>
              </a:rPr>
              <a:t> υπολογίζεται από τη σχέση </a:t>
            </a:r>
            <a:r>
              <a:rPr lang="el-GR" sz="2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Τ</a:t>
            </a:r>
            <a:r>
              <a:rPr lang="el-GR" sz="2400" b="1" baseline="-25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ολ</a:t>
            </a:r>
            <a:r>
              <a:rPr lang="el-GR" sz="24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=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l-GR" sz="2000" b="1" dirty="0">
                <a:latin typeface="Comic Sans MS" pitchFamily="66" charset="0"/>
              </a:rPr>
              <a:t>……………, όπου </a:t>
            </a:r>
            <a:r>
              <a:rPr lang="el-GR" sz="2000" b="1" dirty="0" err="1">
                <a:latin typeface="Comic Sans MS" pitchFamily="66" charset="0"/>
              </a:rPr>
              <a:t>μ</a:t>
            </a:r>
            <a:r>
              <a:rPr lang="el-GR" sz="2000" b="1" baseline="-25000" dirty="0" err="1">
                <a:latin typeface="Comic Sans MS" pitchFamily="66" charset="0"/>
              </a:rPr>
              <a:t>ολ</a:t>
            </a:r>
            <a:r>
              <a:rPr lang="el-GR" sz="2000" b="1" dirty="0">
                <a:latin typeface="Comic Sans MS" pitchFamily="66" charset="0"/>
              </a:rPr>
              <a:t> ο συντελεστής της τριβής ολίσθησης και </a:t>
            </a:r>
            <a:r>
              <a:rPr lang="el-GR" sz="2000" b="1" i="1" dirty="0">
                <a:latin typeface="Comic Sans MS" pitchFamily="66" charset="0"/>
              </a:rPr>
              <a:t>Ν</a:t>
            </a:r>
            <a:r>
              <a:rPr lang="el-GR" sz="2000" b="1" dirty="0">
                <a:latin typeface="Comic Sans MS" pitchFamily="66" charset="0"/>
              </a:rPr>
              <a:t> η </a:t>
            </a:r>
            <a:r>
              <a:rPr lang="el-GR" altLang="el-GR" sz="2000" b="1" dirty="0">
                <a:latin typeface="Comic Sans MS" panose="030F0702030302020204" pitchFamily="66" charset="0"/>
              </a:rPr>
              <a:t>κάθετη δύναμη που ασκείται στο σώμα από το επίπεδο επαφής.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425609" y="4538357"/>
            <a:ext cx="1059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μ</a:t>
            </a:r>
            <a:r>
              <a:rPr lang="el-GR" sz="2400" b="1" baseline="-25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ολ</a:t>
            </a:r>
            <a:r>
              <a:rPr lang="el-GR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l-GR" sz="2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Ν</a:t>
            </a:r>
            <a:endParaRPr lang="el-GR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691680" y="979028"/>
                <a:ext cx="6289679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l-GR" sz="2000" b="1" dirty="0">
                    <a:latin typeface="Comic Sans MS" panose="030F0702030302020204" pitchFamily="66" charset="0"/>
                  </a:rPr>
                  <a:t>Η ορμή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0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</m:acc>
                  </m:oMath>
                </a14:m>
                <a:r>
                  <a:rPr lang="el-GR" sz="2000" b="1" dirty="0">
                    <a:latin typeface="Comic Sans MS" panose="030F0702030302020204" pitchFamily="66" charset="0"/>
                  </a:rPr>
                  <a:t> μιας σημειακής μάζας </a:t>
                </a:r>
                <a:r>
                  <a:rPr lang="en-US" sz="2000" b="1" i="1" dirty="0">
                    <a:latin typeface="Comic Sans MS" panose="030F0702030302020204" pitchFamily="66" charset="0"/>
                  </a:rPr>
                  <a:t>m</a:t>
                </a:r>
                <a:r>
                  <a:rPr lang="en-US" sz="2000" b="1" dirty="0">
                    <a:latin typeface="Comic Sans MS" panose="030F0702030302020204" pitchFamily="66" charset="0"/>
                  </a:rPr>
                  <a:t> </a:t>
                </a:r>
                <a:r>
                  <a:rPr lang="el-GR" sz="2000" b="1" dirty="0">
                    <a:latin typeface="Comic Sans MS" panose="030F0702030302020204" pitchFamily="66" charset="0"/>
                  </a:rPr>
                  <a:t>που κινείται με ταχύτητα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0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sz="2000" b="1" i="1" smtClean="0">
                            <a:latin typeface="Cambria Math" panose="02040503050406030204" pitchFamily="18" charset="0"/>
                          </a:rPr>
                          <m:t>𝝊</m:t>
                        </m:r>
                      </m:e>
                    </m:acc>
                  </m:oMath>
                </a14:m>
                <a:r>
                  <a:rPr lang="el-GR" sz="2000" b="1" dirty="0">
                    <a:latin typeface="Comic Sans MS" panose="030F0702030302020204" pitchFamily="66" charset="0"/>
                  </a:rPr>
                  <a:t> ορίζεται από τη σχέση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4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𝒑</m:t>
                        </m:r>
                      </m:e>
                    </m:acc>
                    <m:r>
                      <a:rPr lang="en-US" sz="2400" b="1" i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</m:oMath>
                </a14:m>
                <a:r>
                  <a:rPr lang="el-GR" sz="2400" b="1" dirty="0">
                    <a:latin typeface="Comic Sans MS" panose="030F0702030302020204" pitchFamily="66" charset="0"/>
                  </a:rPr>
                  <a:t> </a:t>
                </a:r>
                <a:r>
                  <a:rPr lang="el-GR" sz="2000" b="1" dirty="0">
                    <a:latin typeface="Comic Sans MS" panose="030F0702030302020204" pitchFamily="66" charset="0"/>
                  </a:rPr>
                  <a:t>……….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979028"/>
                <a:ext cx="6289679" cy="1107996"/>
              </a:xfrm>
              <a:prstGeom prst="rect">
                <a:avLst/>
              </a:prstGeom>
              <a:blipFill>
                <a:blip r:embed="rId5"/>
                <a:stretch>
                  <a:fillRect l="-1067" b="-276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541199" y="1547774"/>
                <a:ext cx="64440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l-GR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𝝊</m:t>
                          </m:r>
                        </m:e>
                      </m:acc>
                    </m:oMath>
                  </m:oMathPara>
                </a14:m>
                <a:endParaRPr lang="el-GR" sz="24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1199" y="1547774"/>
                <a:ext cx="644407" cy="369332"/>
              </a:xfrm>
              <a:prstGeom prst="rect">
                <a:avLst/>
              </a:prstGeom>
              <a:blipFill>
                <a:blip r:embed="rId6"/>
                <a:stretch>
                  <a:fillRect l="-7547" r="-11321" b="-833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9670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/>
      <p:bldP spid="9" grpId="0"/>
      <p:bldP spid="12" grpId="0"/>
      <p:bldP spid="14" grpId="0"/>
      <p:bldP spid="15" grpId="0"/>
      <p:bldP spid="6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>
                <a:solidFill>
                  <a:schemeClr val="tx1"/>
                </a:solidFill>
              </a:rPr>
              <a:t>Μερκ</a:t>
            </a:r>
            <a:r>
              <a:rPr lang="el-GR" dirty="0">
                <a:solidFill>
                  <a:schemeClr val="tx1"/>
                </a:solidFill>
              </a:rPr>
              <a:t>. Παναγιωτόπουλος - Φυσικός        </a:t>
            </a:r>
            <a:r>
              <a:rPr lang="en-US" dirty="0">
                <a:solidFill>
                  <a:schemeClr val="tx1"/>
                </a:solidFill>
              </a:rPr>
              <a:t>www.merkopanas.blogspot.gr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tx1"/>
                </a:solidFill>
              </a:rPr>
              <a:pPr/>
              <a:t>10</a:t>
            </a:fld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99592" y="332656"/>
            <a:ext cx="745313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Η διατήρηση της ορμής στις κρούσεις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 Box 13"/>
              <p:cNvSpPr txBox="1">
                <a:spLocks noChangeArrowheads="1"/>
              </p:cNvSpPr>
              <p:nvPr/>
            </p:nvSpPr>
            <p:spPr bwMode="auto">
              <a:xfrm>
                <a:off x="444148" y="1000421"/>
                <a:ext cx="4344846" cy="29184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ct val="50000"/>
                  </a:spcBef>
                </a:pPr>
                <a:r>
                  <a:rPr lang="el-GR" altLang="el-GR" sz="2000" b="1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Οι εσωτερικές δυνάμεις</a:t>
                </a:r>
                <a:r>
                  <a:rPr lang="en-US" altLang="el-GR" sz="2000" b="1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 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el-GR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l-GR" sz="20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𝑭</m:t>
                        </m:r>
                      </m:e>
                    </m:acc>
                  </m:oMath>
                </a14:m>
                <a:r>
                  <a:rPr lang="en-US" altLang="el-GR" sz="2000" b="1" baseline="-250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1</a:t>
                </a:r>
                <a:r>
                  <a:rPr lang="en-US" altLang="el-GR" sz="2000" b="1" dirty="0">
                    <a:latin typeface="Comic Sans MS" panose="030F0702030302020204" pitchFamily="66" charset="0"/>
                  </a:rPr>
                  <a:t>,</a:t>
                </a:r>
                <a:r>
                  <a:rPr lang="en-US" altLang="el-GR" sz="2000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el-GR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l-GR" sz="20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𝑭</m:t>
                        </m:r>
                      </m:e>
                    </m:acc>
                  </m:oMath>
                </a14:m>
                <a:r>
                  <a:rPr lang="en-US" altLang="el-GR" sz="2000" b="1" baseline="-250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2</a:t>
                </a:r>
                <a:r>
                  <a:rPr lang="en-US" altLang="el-GR" sz="2000" b="1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)</a:t>
                </a:r>
                <a:r>
                  <a:rPr lang="en-US" altLang="el-GR" sz="2000" b="1" dirty="0">
                    <a:latin typeface="Comic Sans MS" panose="030F0702030302020204" pitchFamily="66" charset="0"/>
                  </a:rPr>
                  <a:t> </a:t>
                </a:r>
                <a:r>
                  <a:rPr lang="el-GR" altLang="el-GR" sz="2000" b="1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που αναπτύσσονται στη διάρκεια μιας κρούσης είναι πολύ ισχυρότερες από τις τυχόν υπάρχουσες εξωτερικές δυνάμεις (βάρη των σωμάτων</a:t>
                </a:r>
                <a:r>
                  <a:rPr lang="en-US" altLang="el-GR" sz="2000" b="1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el-GR" sz="2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l-GR" sz="2000" b="1" i="1">
                            <a:latin typeface="Cambria Math"/>
                          </a:rPr>
                          <m:t>𝒘</m:t>
                        </m:r>
                      </m:e>
                    </m:acc>
                  </m:oMath>
                </a14:m>
                <a:r>
                  <a:rPr lang="en-US" altLang="el-GR" sz="2000" b="1" baseline="-25000" dirty="0">
                    <a:latin typeface="Comic Sans MS" panose="030F0702030302020204" pitchFamily="66" charset="0"/>
                  </a:rPr>
                  <a:t>1</a:t>
                </a:r>
                <a:r>
                  <a:rPr lang="en-US" altLang="el-GR" sz="2000" b="1" dirty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el-GR" sz="2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l-GR" sz="2000" b="1" i="1">
                            <a:latin typeface="Cambria Math"/>
                          </a:rPr>
                          <m:t>𝒘</m:t>
                        </m:r>
                      </m:e>
                    </m:acc>
                  </m:oMath>
                </a14:m>
                <a:r>
                  <a:rPr lang="en-US" altLang="el-GR" sz="2000" b="1" baseline="-25000" dirty="0">
                    <a:latin typeface="Comic Sans MS" panose="030F0702030302020204" pitchFamily="66" charset="0"/>
                  </a:rPr>
                  <a:t>2</a:t>
                </a:r>
                <a:r>
                  <a:rPr lang="el-GR" altLang="el-GR" sz="2000" b="1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35" name="Text 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4148" y="1000421"/>
                <a:ext cx="4344846" cy="2918428"/>
              </a:xfrm>
              <a:prstGeom prst="rect">
                <a:avLst/>
              </a:prstGeom>
              <a:blipFill>
                <a:blip r:embed="rId3"/>
                <a:stretch>
                  <a:fillRect l="-1543" r="-1403" b="-83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 Box 15"/>
          <p:cNvSpPr txBox="1">
            <a:spLocks noChangeArrowheads="1"/>
          </p:cNvSpPr>
          <p:nvPr/>
        </p:nvSpPr>
        <p:spPr bwMode="auto">
          <a:xfrm>
            <a:off x="3166492" y="4236340"/>
            <a:ext cx="792162" cy="40011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l-GR" sz="2000" b="1" dirty="0">
                <a:solidFill>
                  <a:prstClr val="black"/>
                </a:solidFill>
                <a:latin typeface="Comic Sans MS" panose="030F0702030302020204" pitchFamily="66" charset="0"/>
              </a:rPr>
              <a:t>άρα</a:t>
            </a:r>
          </a:p>
        </p:txBody>
      </p:sp>
      <p:sp>
        <p:nvSpPr>
          <p:cNvPr id="39" name="Text Box 18"/>
          <p:cNvSpPr txBox="1">
            <a:spLocks noChangeArrowheads="1"/>
          </p:cNvSpPr>
          <p:nvPr/>
        </p:nvSpPr>
        <p:spPr bwMode="auto">
          <a:xfrm>
            <a:off x="5462358" y="4236340"/>
            <a:ext cx="504825" cy="40011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l-GR" sz="2000" b="1" dirty="0">
                <a:solidFill>
                  <a:prstClr val="black"/>
                </a:solidFill>
                <a:latin typeface="Comic Sans MS" panose="030F0702030302020204" pitchFamily="66" charset="0"/>
              </a:rPr>
              <a:t>ή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 Box 20"/>
              <p:cNvSpPr txBox="1">
                <a:spLocks noChangeArrowheads="1"/>
              </p:cNvSpPr>
              <p:nvPr/>
            </p:nvSpPr>
            <p:spPr bwMode="auto">
              <a:xfrm>
                <a:off x="1331640" y="4886583"/>
                <a:ext cx="6364333" cy="12003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Bef>
                    <a:spcPct val="50000"/>
                  </a:spcBef>
                </a:pPr>
                <a:r>
                  <a:rPr lang="el-GR" altLang="el-GR" sz="2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anose="030F0702030302020204" pitchFamily="66" charset="0"/>
                  </a:rPr>
                  <a:t>Σε κάθε είδος κρούσης (αφού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𝒑</m:t>
                        </m:r>
                      </m:e>
                    </m:acc>
                  </m:oMath>
                </a14:m>
                <a:r>
                  <a:rPr lang="el-GR" sz="2400" b="1" baseline="-250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Cambria Math" panose="02040503050406030204" pitchFamily="18" charset="0"/>
                  </a:rPr>
                  <a:t>ολ</a:t>
                </a:r>
                <a:r>
                  <a:rPr lang="en-US" sz="2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l-GR" sz="2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Cambria Math" panose="02040503050406030204" pitchFamily="18" charset="0"/>
                  </a:rPr>
                  <a:t>= </a:t>
                </a:r>
                <a:r>
                  <a:rPr lang="el-GR" sz="2400" b="1" dirty="0" err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Cambria Math" panose="02040503050406030204" pitchFamily="18" charset="0"/>
                  </a:rPr>
                  <a:t>σταθ</a:t>
                </a:r>
                <a:r>
                  <a:rPr lang="el-GR" sz="2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Cambria Math" panose="02040503050406030204" pitchFamily="18" charset="0"/>
                  </a:rPr>
                  <a:t>.)</a:t>
                </a:r>
                <a:r>
                  <a:rPr lang="el-GR" altLang="el-GR" sz="2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, </a:t>
                </a:r>
                <a:r>
                  <a:rPr lang="el-GR" altLang="el-GR" sz="2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anose="030F0702030302020204" pitchFamily="66" charset="0"/>
                  </a:rPr>
                  <a:t>η ορμή του συστήματος διατηρείται. </a:t>
                </a:r>
              </a:p>
            </p:txBody>
          </p:sp>
        </mc:Choice>
        <mc:Fallback xmlns="">
          <p:sp>
            <p:nvSpPr>
              <p:cNvPr id="41" name="Text 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31640" y="4886583"/>
                <a:ext cx="6364333" cy="1200329"/>
              </a:xfrm>
              <a:prstGeom prst="rect">
                <a:avLst/>
              </a:prstGeom>
              <a:blipFill>
                <a:blip r:embed="rId4"/>
                <a:stretch>
                  <a:fillRect l="-1437" r="-3831" b="-862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Ομάδα 5"/>
          <p:cNvGrpSpPr/>
          <p:nvPr/>
        </p:nvGrpSpPr>
        <p:grpSpPr>
          <a:xfrm>
            <a:off x="4920342" y="1152753"/>
            <a:ext cx="3590925" cy="2693988"/>
            <a:chOff x="4920342" y="1152753"/>
            <a:chExt cx="3590925" cy="2693988"/>
          </a:xfrm>
        </p:grpSpPr>
        <p:grpSp>
          <p:nvGrpSpPr>
            <p:cNvPr id="34" name="Ομάδα 33"/>
            <p:cNvGrpSpPr/>
            <p:nvPr/>
          </p:nvGrpSpPr>
          <p:grpSpPr>
            <a:xfrm>
              <a:off x="4920342" y="1152753"/>
              <a:ext cx="3590925" cy="2693988"/>
              <a:chOff x="4533219" y="1204347"/>
              <a:chExt cx="3590925" cy="2693988"/>
            </a:xfrm>
            <a:effectLst/>
          </p:grpSpPr>
          <p:pic>
            <p:nvPicPr>
              <p:cNvPr id="23" name="Picture 6" descr="coll_mass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33219" y="1204347"/>
                <a:ext cx="3590925" cy="2693988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4" name="Text Box 7"/>
              <p:cNvSpPr txBox="1">
                <a:spLocks noChangeArrowheads="1"/>
              </p:cNvSpPr>
              <p:nvPr/>
            </p:nvSpPr>
            <p:spPr bwMode="auto">
              <a:xfrm>
                <a:off x="7308850" y="1773238"/>
                <a:ext cx="576263" cy="27463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l-GR" altLang="el-GR" sz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Text Box 8"/>
              <p:cNvSpPr txBox="1">
                <a:spLocks noChangeArrowheads="1"/>
              </p:cNvSpPr>
              <p:nvPr/>
            </p:nvSpPr>
            <p:spPr bwMode="auto">
              <a:xfrm>
                <a:off x="6516688" y="1412875"/>
                <a:ext cx="503237" cy="274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l-GR" altLang="el-GR" sz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Text Box 9"/>
              <p:cNvSpPr txBox="1">
                <a:spLocks noChangeArrowheads="1"/>
              </p:cNvSpPr>
              <p:nvPr/>
            </p:nvSpPr>
            <p:spPr bwMode="auto">
              <a:xfrm>
                <a:off x="5580063" y="1700213"/>
                <a:ext cx="576262" cy="27463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l-GR" altLang="el-GR" sz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Text Box 10"/>
              <p:cNvSpPr txBox="1">
                <a:spLocks noChangeArrowheads="1"/>
              </p:cNvSpPr>
              <p:nvPr/>
            </p:nvSpPr>
            <p:spPr bwMode="auto">
              <a:xfrm>
                <a:off x="4859338" y="2420938"/>
                <a:ext cx="576262" cy="24447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l-GR" altLang="el-GR" sz="1000">
                  <a:solidFill>
                    <a:prstClr val="black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 Box 1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64388" y="1628775"/>
                    <a:ext cx="432593" cy="4029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14:m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altLang="el-GR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l-GR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𝑭</m:t>
                            </m:r>
                          </m:e>
                        </m:acc>
                      </m:oMath>
                    </a14:m>
                    <a:r>
                      <a:rPr lang="en-US" altLang="el-GR" sz="1600" b="1" baseline="-2500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rPr>
                      <a:t>2</a:t>
                    </a:r>
                    <a:endParaRPr lang="el-GR" altLang="el-GR" sz="1600" b="1" dirty="0">
                      <a:solidFill>
                        <a:srgbClr val="FF0000"/>
                      </a:solidFill>
                      <a:latin typeface="Comic Sans MS" panose="030F0702030302020204" pitchFamily="66" charset="0"/>
                    </a:endParaRPr>
                  </a:p>
                </p:txBody>
              </p:sp>
            </mc:Choice>
            <mc:Fallback xmlns="">
              <p:sp>
                <p:nvSpPr>
                  <p:cNvPr id="29" name="Text Box 1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7164388" y="1628775"/>
                    <a:ext cx="432593" cy="402931"/>
                  </a:xfrm>
                  <a:prstGeom prst="rect">
                    <a:avLst/>
                  </a:prstGeom>
                  <a:blipFill rotWithShape="1">
                    <a:blip r:embed="rId12"/>
                    <a:stretch>
                      <a:fillRect b="-13636"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0" name="Line 21"/>
              <p:cNvSpPr>
                <a:spLocks noChangeShapeType="1"/>
              </p:cNvSpPr>
              <p:nvPr/>
            </p:nvSpPr>
            <p:spPr bwMode="auto">
              <a:xfrm>
                <a:off x="6011863" y="2492375"/>
                <a:ext cx="0" cy="649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Line 24"/>
              <p:cNvSpPr>
                <a:spLocks noChangeShapeType="1"/>
              </p:cNvSpPr>
              <p:nvPr/>
            </p:nvSpPr>
            <p:spPr bwMode="auto">
              <a:xfrm>
                <a:off x="6659563" y="2205038"/>
                <a:ext cx="0" cy="64928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Line 25"/>
              <p:cNvSpPr>
                <a:spLocks noChangeShapeType="1"/>
              </p:cNvSpPr>
              <p:nvPr/>
            </p:nvSpPr>
            <p:spPr bwMode="auto">
              <a:xfrm>
                <a:off x="6011863" y="1844675"/>
                <a:ext cx="0" cy="649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Line 26"/>
              <p:cNvSpPr>
                <a:spLocks noChangeShapeType="1"/>
              </p:cNvSpPr>
              <p:nvPr/>
            </p:nvSpPr>
            <p:spPr bwMode="auto">
              <a:xfrm>
                <a:off x="6659563" y="1628775"/>
                <a:ext cx="0" cy="649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5" name="Ομάδα 4"/>
            <p:cNvGrpSpPr/>
            <p:nvPr/>
          </p:nvGrpSpPr>
          <p:grpSpPr>
            <a:xfrm>
              <a:off x="5282178" y="1245687"/>
              <a:ext cx="2143524" cy="2114249"/>
              <a:chOff x="5282178" y="1245687"/>
              <a:chExt cx="2143524" cy="211424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7" name="Text Box 1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282178" y="2440781"/>
                    <a:ext cx="432593" cy="4029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14:m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altLang="el-GR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l-GR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𝑭</m:t>
                            </m:r>
                          </m:e>
                        </m:acc>
                      </m:oMath>
                    </a14:m>
                    <a:r>
                      <a:rPr lang="en-US" altLang="el-GR" sz="1600" b="1" baseline="-2500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rPr>
                      <a:t>1</a:t>
                    </a:r>
                    <a:endParaRPr lang="el-GR" altLang="el-GR" sz="1600" b="1" dirty="0">
                      <a:solidFill>
                        <a:srgbClr val="FF0000"/>
                      </a:solidFill>
                      <a:latin typeface="Comic Sans MS" panose="030F0702030302020204" pitchFamily="66" charset="0"/>
                    </a:endParaRPr>
                  </a:p>
                </p:txBody>
              </p:sp>
            </mc:Choice>
            <mc:Fallback xmlns="">
              <p:sp>
                <p:nvSpPr>
                  <p:cNvPr id="47" name="Text Box 1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5282178" y="2440781"/>
                    <a:ext cx="432593" cy="402931"/>
                  </a:xfrm>
                  <a:prstGeom prst="rect">
                    <a:avLst/>
                  </a:prstGeom>
                  <a:blipFill rotWithShape="1">
                    <a:blip r:embed="rId13"/>
                    <a:stretch>
                      <a:fillRect b="-13636"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 Box 1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175258" y="1447153"/>
                    <a:ext cx="540546" cy="4029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14:m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altLang="el-GR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l-GR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𝑵</m:t>
                            </m:r>
                          </m:e>
                        </m:acc>
                      </m:oMath>
                    </a14:m>
                    <a:r>
                      <a:rPr lang="en-US" altLang="el-GR" sz="1600" b="1" baseline="-250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rPr>
                      <a:t>1</a:t>
                    </a:r>
                    <a:endParaRPr lang="el-GR" altLang="el-GR" sz="1600" b="1" dirty="0">
                      <a:solidFill>
                        <a:schemeClr val="tx1"/>
                      </a:solidFill>
                      <a:latin typeface="Comic Sans MS" panose="030F0702030302020204" pitchFamily="66" charset="0"/>
                    </a:endParaRPr>
                  </a:p>
                </p:txBody>
              </p:sp>
            </mc:Choice>
            <mc:Fallback xmlns="">
              <p:sp>
                <p:nvSpPr>
                  <p:cNvPr id="48" name="Text Box 1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6175258" y="1447153"/>
                    <a:ext cx="540546" cy="402931"/>
                  </a:xfrm>
                  <a:prstGeom prst="rect">
                    <a:avLst/>
                  </a:prstGeom>
                  <a:blipFill rotWithShape="1">
                    <a:blip r:embed="rId14"/>
                    <a:stretch>
                      <a:fillRect b="-13636"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" name="Text Box 1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857884" y="1245687"/>
                    <a:ext cx="540546" cy="4029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14:m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altLang="el-GR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l-GR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𝑵</m:t>
                            </m:r>
                          </m:e>
                        </m:acc>
                      </m:oMath>
                    </a14:m>
                    <a:r>
                      <a:rPr lang="en-US" altLang="el-GR" sz="1600" b="1" baseline="-250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rPr>
                      <a:t>2</a:t>
                    </a:r>
                    <a:endParaRPr lang="el-GR" altLang="el-GR" sz="1600" b="1" dirty="0">
                      <a:solidFill>
                        <a:schemeClr val="tx1"/>
                      </a:solidFill>
                      <a:latin typeface="Comic Sans MS" panose="030F0702030302020204" pitchFamily="66" charset="0"/>
                    </a:endParaRPr>
                  </a:p>
                </p:txBody>
              </p:sp>
            </mc:Choice>
            <mc:Fallback xmlns="">
              <p:sp>
                <p:nvSpPr>
                  <p:cNvPr id="49" name="Text Box 1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6857884" y="1245687"/>
                    <a:ext cx="540546" cy="402931"/>
                  </a:xfrm>
                  <a:prstGeom prst="rect">
                    <a:avLst/>
                  </a:prstGeom>
                  <a:blipFill rotWithShape="1">
                    <a:blip r:embed="rId15"/>
                    <a:stretch>
                      <a:fillRect b="-13636"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" name="Text Box 1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198163" y="2996952"/>
                    <a:ext cx="540546" cy="36298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14:m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altLang="el-GR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l-GR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𝒘</m:t>
                            </m:r>
                          </m:e>
                        </m:acc>
                      </m:oMath>
                    </a14:m>
                    <a:r>
                      <a:rPr lang="en-US" altLang="el-GR" sz="1600" b="1" baseline="-250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rPr>
                      <a:t>1</a:t>
                    </a:r>
                    <a:endParaRPr lang="el-GR" altLang="el-GR" sz="1600" b="1" dirty="0">
                      <a:solidFill>
                        <a:schemeClr val="tx1"/>
                      </a:solidFill>
                      <a:latin typeface="Comic Sans MS" panose="030F0702030302020204" pitchFamily="66" charset="0"/>
                    </a:endParaRPr>
                  </a:p>
                </p:txBody>
              </p:sp>
            </mc:Choice>
            <mc:Fallback xmlns="">
              <p:sp>
                <p:nvSpPr>
                  <p:cNvPr id="50" name="Text Box 1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6198163" y="2996952"/>
                    <a:ext cx="540546" cy="362984"/>
                  </a:xfrm>
                  <a:prstGeom prst="rect">
                    <a:avLst/>
                  </a:prstGeom>
                  <a:blipFill rotWithShape="1">
                    <a:blip r:embed="rId16"/>
                    <a:stretch>
                      <a:fillRect b="-16949"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1" name="Text Box 1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885156" y="2742196"/>
                    <a:ext cx="540546" cy="36298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14:m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altLang="el-GR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l-GR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𝒘</m:t>
                            </m:r>
                          </m:e>
                        </m:acc>
                      </m:oMath>
                    </a14:m>
                    <a:r>
                      <a:rPr lang="en-US" altLang="el-GR" sz="1600" b="1" baseline="-250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rPr>
                      <a:t>2</a:t>
                    </a:r>
                    <a:endParaRPr lang="el-GR" altLang="el-GR" sz="1600" b="1" dirty="0">
                      <a:solidFill>
                        <a:schemeClr val="tx1"/>
                      </a:solidFill>
                      <a:latin typeface="Comic Sans MS" panose="030F0702030302020204" pitchFamily="66" charset="0"/>
                    </a:endParaRPr>
                  </a:p>
                </p:txBody>
              </p:sp>
            </mc:Choice>
            <mc:Fallback xmlns="">
              <p:sp>
                <p:nvSpPr>
                  <p:cNvPr id="51" name="Text Box 1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6885156" y="2742196"/>
                    <a:ext cx="540546" cy="362984"/>
                  </a:xfrm>
                  <a:prstGeom prst="rect">
                    <a:avLst/>
                  </a:prstGeom>
                  <a:blipFill rotWithShape="1">
                    <a:blip r:embed="rId17"/>
                    <a:stretch>
                      <a:fillRect b="-16949"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65157" y="4017027"/>
                <a:ext cx="2477858" cy="9174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l-GR" sz="2400" b="1" i="1" smtClean="0">
                              <a:solidFill>
                                <a:srgbClr val="0000FF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l-GR" sz="2400" b="1" i="1" smtClean="0">
                                  <a:solidFill>
                                    <a:srgbClr val="0000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l-GR" sz="2400" b="1" i="1" smtClean="0">
                                      <a:solidFill>
                                        <a:srgbClr val="0000FF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1" i="1" smtClean="0">
                                      <a:solidFill>
                                        <a:srgbClr val="0000FF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𝑭</m:t>
                                  </m:r>
                                </m:e>
                              </m:acc>
                            </m:e>
                            <m:sub>
                              <m:r>
                                <a:rPr lang="el-GR" sz="2400" b="1" i="0" smtClean="0">
                                  <a:solidFill>
                                    <a:srgbClr val="0000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𝛆𝛏</m:t>
                              </m:r>
                            </m:sub>
                          </m:sSub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= </m:t>
                          </m:r>
                          <m:f>
                            <m:fPr>
                              <m:ctrlPr>
                                <a:rPr lang="en-US" sz="2400" b="1" i="1" smtClean="0">
                                  <a:solidFill>
                                    <a:srgbClr val="0000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l-GR" sz="2400" b="1" i="0" smtClean="0">
                                  <a:solidFill>
                                    <a:srgbClr val="0000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𝚫</m:t>
                              </m:r>
                              <m:acc>
                                <m:accPr>
                                  <m:chr m:val="⃗"/>
                                  <m:ctrlPr>
                                    <a:rPr lang="el-GR" sz="2400" b="1" i="1" smtClean="0">
                                      <a:solidFill>
                                        <a:srgbClr val="0000FF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1" i="1" smtClean="0">
                                      <a:solidFill>
                                        <a:srgbClr val="0000FF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𝒑</m:t>
                                  </m:r>
                                </m:e>
                              </m:acc>
                            </m:num>
                            <m:den>
                              <m:r>
                                <a:rPr lang="el-GR" sz="2400" b="1" i="0" smtClean="0">
                                  <a:solidFill>
                                    <a:srgbClr val="0000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𝚫</m:t>
                              </m:r>
                              <m:r>
                                <a:rPr lang="en-US" sz="2400" b="1" i="1" smtClean="0">
                                  <a:solidFill>
                                    <a:srgbClr val="0000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den>
                          </m:f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l-GR" sz="24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157" y="4017027"/>
                <a:ext cx="2477858" cy="917431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107495" y="4251729"/>
                <a:ext cx="111030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400" b="1" i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𝚫</m:t>
                      </m:r>
                      <m:acc>
                        <m:accPr>
                          <m:chr m:val="⃗"/>
                          <m:ctrlPr>
                            <a:rPr lang="el-GR" sz="2400" b="1" i="1" smtClean="0">
                              <a:solidFill>
                                <a:srgbClr val="0000FF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</m:acc>
                      <m:r>
                        <a:rPr lang="en-US" sz="2400" b="1" i="1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400" b="1" i="1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l-GR" sz="24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7495" y="4251729"/>
                <a:ext cx="1110304" cy="369332"/>
              </a:xfrm>
              <a:prstGeom prst="rect">
                <a:avLst/>
              </a:prstGeom>
              <a:blipFill>
                <a:blip r:embed="rId19"/>
                <a:stretch>
                  <a:fillRect l="-7143" r="-2747" b="-3442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211742" y="4205615"/>
                <a:ext cx="120795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b="1" i="1" smtClean="0">
                              <a:solidFill>
                                <a:srgbClr val="0000FF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l-GR" sz="2400" b="1" i="1" smtClean="0">
                                  <a:solidFill>
                                    <a:srgbClr val="0000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 smtClean="0">
                                  <a:solidFill>
                                    <a:srgbClr val="0000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</m:acc>
                        </m:e>
                        <m:sub>
                          <m:r>
                            <a:rPr lang="el-GR" sz="2400" b="1" i="0" smtClean="0">
                              <a:solidFill>
                                <a:srgbClr val="0000FF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𝛂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0000FF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400" b="1" i="1" smtClean="0">
                                  <a:solidFill>
                                    <a:srgbClr val="0000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 smtClean="0">
                                  <a:solidFill>
                                    <a:srgbClr val="0000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</m:acc>
                        </m:e>
                        <m:sub>
                          <m:r>
                            <a:rPr lang="el-GR" sz="2400" b="1" i="0" smtClean="0">
                              <a:solidFill>
                                <a:srgbClr val="0000FF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𝛕</m:t>
                          </m:r>
                        </m:sub>
                      </m:sSub>
                    </m:oMath>
                  </m:oMathPara>
                </a14:m>
                <a:endParaRPr lang="el-GR" sz="24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1742" y="4205615"/>
                <a:ext cx="1207959" cy="369332"/>
              </a:xfrm>
              <a:prstGeom prst="rect">
                <a:avLst/>
              </a:prstGeom>
              <a:blipFill>
                <a:blip r:embed="rId20"/>
                <a:stretch>
                  <a:fillRect l="-6061" r="-3030" b="-366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3808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5" grpId="0"/>
      <p:bldP spid="37" grpId="0"/>
      <p:bldP spid="39" grpId="0"/>
      <p:bldP spid="41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>
                <a:solidFill>
                  <a:prstClr val="black"/>
                </a:solidFill>
              </a:rPr>
              <a:t>Μερκ</a:t>
            </a:r>
            <a:r>
              <a:rPr lang="el-GR" dirty="0">
                <a:solidFill>
                  <a:prstClr val="black"/>
                </a:solidFill>
              </a:rPr>
              <a:t>. Παναγιωτόπουλος - Φυσικός        </a:t>
            </a:r>
            <a:r>
              <a:rPr lang="en-US" dirty="0">
                <a:solidFill>
                  <a:prstClr val="black"/>
                </a:solidFill>
              </a:rPr>
              <a:t>www.merkopanas.blogspot.gr</a:t>
            </a: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/>
                </a:solidFill>
              </a:rPr>
              <a:pPr/>
              <a:t>11</a:t>
            </a:fld>
            <a:endParaRPr lang="el-GR" dirty="0">
              <a:solidFill>
                <a:prstClr val="black"/>
              </a:solidFill>
            </a:endParaRPr>
          </a:p>
        </p:txBody>
      </p:sp>
      <p:graphicFrame>
        <p:nvGraphicFramePr>
          <p:cNvPr id="5" name="Διάγραμμα 4"/>
          <p:cNvGraphicFramePr/>
          <p:nvPr>
            <p:extLst>
              <p:ext uri="{D42A27DB-BD31-4B8C-83A1-F6EECF244321}">
                <p14:modId xmlns:p14="http://schemas.microsoft.com/office/powerpoint/2010/main" val="3063909616"/>
              </p:ext>
            </p:extLst>
          </p:nvPr>
        </p:nvGraphicFramePr>
        <p:xfrm>
          <a:off x="323528" y="260648"/>
          <a:ext cx="8424936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Κουμπί ενέργειας: Εμπρός ή Επόμενο 3">
            <a:hlinkClick r:id="rId7" action="ppaction://hlinksldjump" highlightClick="1"/>
          </p:cNvPr>
          <p:cNvSpPr/>
          <p:nvPr/>
        </p:nvSpPr>
        <p:spPr>
          <a:xfrm>
            <a:off x="6346913" y="978529"/>
            <a:ext cx="601351" cy="29374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Κουμπί ενέργειας: Εμπρός ή Επόμενο 5">
            <a:hlinkClick r:id="rId8" action="ppaction://hlinksldjump" highlightClick="1"/>
          </p:cNvPr>
          <p:cNvSpPr/>
          <p:nvPr/>
        </p:nvSpPr>
        <p:spPr>
          <a:xfrm>
            <a:off x="7391807" y="4267065"/>
            <a:ext cx="504056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13892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>
                <a:solidFill>
                  <a:prstClr val="black"/>
                </a:solidFill>
              </a:rPr>
              <a:t>Μερκ</a:t>
            </a:r>
            <a:r>
              <a:rPr lang="el-GR" dirty="0">
                <a:solidFill>
                  <a:prstClr val="black"/>
                </a:solidFill>
              </a:rPr>
              <a:t>. Παναγιωτόπουλος - Φυσικός        </a:t>
            </a:r>
            <a:r>
              <a:rPr lang="en-US" dirty="0">
                <a:solidFill>
                  <a:prstClr val="black"/>
                </a:solidFill>
              </a:rPr>
              <a:t>www.merkopanas.blogspot.gr</a:t>
            </a: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/>
                </a:solidFill>
              </a:rPr>
              <a:pPr/>
              <a:t>12</a:t>
            </a:fld>
            <a:endParaRPr lang="el-GR" dirty="0">
              <a:solidFill>
                <a:prstClr val="black"/>
              </a:solidFill>
            </a:endParaRPr>
          </a:p>
        </p:txBody>
      </p:sp>
      <p:pic>
        <p:nvPicPr>
          <p:cNvPr id="4" name="Picture 4" descr="trece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FFFCC"/>
              </a:clrFrom>
              <a:clrTo>
                <a:srgbClr val="FFFF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196975"/>
            <a:ext cx="8496300" cy="395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Κουμπί ενέργειας: Πίσω ή Προηγούμενο 4">
            <a:hlinkClick r:id="rId3" action="ppaction://hlinksldjump" highlightClick="1"/>
          </p:cNvPr>
          <p:cNvSpPr/>
          <p:nvPr/>
        </p:nvSpPr>
        <p:spPr>
          <a:xfrm>
            <a:off x="7740352" y="5301208"/>
            <a:ext cx="648072" cy="36004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15121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>
                <a:solidFill>
                  <a:prstClr val="black"/>
                </a:solidFill>
              </a:rPr>
              <a:t>Μερκ</a:t>
            </a:r>
            <a:r>
              <a:rPr lang="el-GR" dirty="0">
                <a:solidFill>
                  <a:prstClr val="black"/>
                </a:solidFill>
              </a:rPr>
              <a:t>. Παναγιωτόπουλος - Φυσικός        </a:t>
            </a:r>
            <a:r>
              <a:rPr lang="en-US" dirty="0">
                <a:solidFill>
                  <a:prstClr val="black"/>
                </a:solidFill>
              </a:rPr>
              <a:t>www.merkopanas.blogspot.gr</a:t>
            </a: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/>
                </a:solidFill>
              </a:rPr>
              <a:pPr/>
              <a:t>13</a:t>
            </a:fld>
            <a:endParaRPr lang="el-GR" dirty="0">
              <a:solidFill>
                <a:prstClr val="black"/>
              </a:solidFill>
            </a:endParaRPr>
          </a:p>
        </p:txBody>
      </p:sp>
      <p:pic>
        <p:nvPicPr>
          <p:cNvPr id="4" name="Picture 4" descr="dft[1]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FFFCC"/>
              </a:clrFrom>
              <a:clrTo>
                <a:srgbClr val="FFFF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196975"/>
            <a:ext cx="7200900" cy="388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Κουμπί ενέργειας: Εμπρός ή Επόμενο 4">
            <a:hlinkClick r:id="" action="ppaction://hlinkshowjump?jump=nextslide" highlightClick="1"/>
          </p:cNvPr>
          <p:cNvSpPr/>
          <p:nvPr/>
        </p:nvSpPr>
        <p:spPr>
          <a:xfrm>
            <a:off x="7092280" y="5301208"/>
            <a:ext cx="720080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97043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>
                <a:solidFill>
                  <a:prstClr val="black"/>
                </a:solidFill>
              </a:rPr>
              <a:t>Μερκ</a:t>
            </a:r>
            <a:r>
              <a:rPr lang="el-GR" dirty="0">
                <a:solidFill>
                  <a:prstClr val="black"/>
                </a:solidFill>
              </a:rPr>
              <a:t>. Παναγιωτόπουλος - Φυσικός        </a:t>
            </a:r>
            <a:r>
              <a:rPr lang="en-US" dirty="0">
                <a:solidFill>
                  <a:prstClr val="black"/>
                </a:solidFill>
              </a:rPr>
              <a:t>www.merkopanas.blogspot.gr</a:t>
            </a: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/>
                </a:solidFill>
              </a:rPr>
              <a:pPr/>
              <a:t>14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361550" y="1700213"/>
            <a:ext cx="8353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l-GR" altLang="el-GR" sz="3600" b="1" kern="0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Μελέτη της Κεντρικής Ελαστικής Κρούσης δύο Σφαιρών</a:t>
            </a:r>
          </a:p>
        </p:txBody>
      </p:sp>
    </p:spTree>
    <p:extLst>
      <p:ext uri="{BB962C8B-B14F-4D97-AF65-F5344CB8AC3E}">
        <p14:creationId xmlns:p14="http://schemas.microsoft.com/office/powerpoint/2010/main" val="3715498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l-GR" altLang="el-GR" sz="1200" dirty="0" err="1">
                <a:solidFill>
                  <a:srgbClr val="000000"/>
                </a:solidFill>
                <a:latin typeface="Calibri" panose="020F0502020204030204" pitchFamily="34" charset="0"/>
              </a:rPr>
              <a:t>Μερκ</a:t>
            </a:r>
            <a:r>
              <a:rPr lang="el-GR" altLang="el-GR" sz="1200" dirty="0">
                <a:solidFill>
                  <a:srgbClr val="000000"/>
                </a:solidFill>
                <a:latin typeface="Calibri" panose="020F0502020204030204" pitchFamily="34" charset="0"/>
              </a:rPr>
              <a:t>. Παναγιωτόπουλος-Φυσικός         </a:t>
            </a:r>
            <a:r>
              <a:rPr lang="el-GR" altLang="el-GR" sz="1200" dirty="0" err="1">
                <a:solidFill>
                  <a:srgbClr val="000000"/>
                </a:solidFill>
                <a:latin typeface="Calibri" panose="020F0502020204030204" pitchFamily="34" charset="0"/>
              </a:rPr>
              <a:t>www.merkopanas.blogspot.gr</a:t>
            </a:r>
            <a:endParaRPr lang="el-GR" altLang="el-GR" sz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9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282068-E6DA-4B4A-A782-8D30CFDCA4A3}" type="slidenum">
              <a:rPr lang="el-GR" altLang="el-GR" sz="1200">
                <a:solidFill>
                  <a:srgbClr val="000000"/>
                </a:solidFill>
                <a:latin typeface="Calibri" panose="020F0502020204030204" pitchFamily="34" charset="0"/>
              </a:rPr>
              <a:pPr>
                <a:defRPr/>
              </a:pPr>
              <a:t>15</a:t>
            </a:fld>
            <a:endParaRPr lang="el-GR" altLang="el-GR" sz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grpSp>
        <p:nvGrpSpPr>
          <p:cNvPr id="10" name="Ομάδα 9"/>
          <p:cNvGrpSpPr/>
          <p:nvPr/>
        </p:nvGrpSpPr>
        <p:grpSpPr>
          <a:xfrm>
            <a:off x="1262732" y="213519"/>
            <a:ext cx="1295400" cy="1333500"/>
            <a:chOff x="755650" y="260350"/>
            <a:chExt cx="1295400" cy="1333500"/>
          </a:xfrm>
        </p:grpSpPr>
        <p:sp>
          <p:nvSpPr>
            <p:cNvPr id="20484" name="Oval 4"/>
            <p:cNvSpPr>
              <a:spLocks noChangeArrowheads="1"/>
            </p:cNvSpPr>
            <p:nvPr/>
          </p:nvSpPr>
          <p:spPr bwMode="auto">
            <a:xfrm>
              <a:off x="900113" y="765175"/>
              <a:ext cx="358775" cy="36036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 eaLnBrk="0" hangingPunct="0">
                <a:defRPr sz="4000"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4000"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4000"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4000"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4000"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l-GR" altLang="el-GR">
                <a:solidFill>
                  <a:srgbClr val="000000"/>
                </a:solidFill>
              </a:endParaRPr>
            </a:p>
          </p:txBody>
        </p:sp>
        <p:sp>
          <p:nvSpPr>
            <p:cNvPr id="20486" name="Line 6"/>
            <p:cNvSpPr>
              <a:spLocks noChangeShapeType="1"/>
            </p:cNvSpPr>
            <p:nvPr/>
          </p:nvSpPr>
          <p:spPr bwMode="auto">
            <a:xfrm>
              <a:off x="755650" y="476250"/>
              <a:ext cx="79216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l-GR" sz="40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0488" name="Text Box 8"/>
            <p:cNvSpPr txBox="1">
              <a:spLocks noChangeArrowheads="1"/>
            </p:cNvSpPr>
            <p:nvPr/>
          </p:nvSpPr>
          <p:spPr bwMode="auto">
            <a:xfrm>
              <a:off x="1619250" y="260350"/>
              <a:ext cx="43180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4000"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4000"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4000"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4000"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4000"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l-GR" altLang="el-GR" sz="2000" i="1">
                  <a:solidFill>
                    <a:srgbClr val="000000"/>
                  </a:solidFill>
                </a:rPr>
                <a:t>υ</a:t>
              </a:r>
              <a:r>
                <a:rPr lang="el-GR" altLang="el-GR" sz="2000" baseline="-25000">
                  <a:solidFill>
                    <a:srgbClr val="000000"/>
                  </a:solidFill>
                </a:rPr>
                <a:t>1</a:t>
              </a:r>
              <a:endParaRPr lang="el-GR" altLang="el-GR" sz="2000">
                <a:solidFill>
                  <a:srgbClr val="000000"/>
                </a:solidFill>
              </a:endParaRPr>
            </a:p>
          </p:txBody>
        </p:sp>
        <p:sp>
          <p:nvSpPr>
            <p:cNvPr id="20490" name="Text Box 10"/>
            <p:cNvSpPr txBox="1">
              <a:spLocks noChangeArrowheads="1"/>
            </p:cNvSpPr>
            <p:nvPr/>
          </p:nvSpPr>
          <p:spPr bwMode="auto">
            <a:xfrm>
              <a:off x="755650" y="1196975"/>
              <a:ext cx="64770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l-GR" sz="2000" b="1" i="1" dirty="0">
                  <a:solidFill>
                    <a:srgbClr val="000000"/>
                  </a:solidFill>
                  <a:latin typeface="Comic Sans MS" pitchFamily="66" charset="0"/>
                </a:rPr>
                <a:t>m</a:t>
              </a:r>
              <a:r>
                <a:rPr lang="en-US" altLang="el-GR" sz="2000" b="1" baseline="-25000" dirty="0">
                  <a:solidFill>
                    <a:srgbClr val="000000"/>
                  </a:solidFill>
                  <a:latin typeface="Comic Sans MS" pitchFamily="66" charset="0"/>
                </a:rPr>
                <a:t>1</a:t>
              </a:r>
              <a:endParaRPr lang="el-GR" altLang="el-GR" sz="2000" b="1" dirty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11" name="Ομάδα 10"/>
          <p:cNvGrpSpPr/>
          <p:nvPr/>
        </p:nvGrpSpPr>
        <p:grpSpPr>
          <a:xfrm>
            <a:off x="2771775" y="188913"/>
            <a:ext cx="863600" cy="1476375"/>
            <a:chOff x="2771775" y="188913"/>
            <a:chExt cx="863600" cy="1476375"/>
          </a:xfrm>
        </p:grpSpPr>
        <p:sp>
          <p:nvSpPr>
            <p:cNvPr id="20485" name="Oval 5"/>
            <p:cNvSpPr>
              <a:spLocks noChangeArrowheads="1"/>
            </p:cNvSpPr>
            <p:nvPr/>
          </p:nvSpPr>
          <p:spPr bwMode="auto">
            <a:xfrm>
              <a:off x="2771775" y="620713"/>
              <a:ext cx="576263" cy="57626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 eaLnBrk="0" hangingPunct="0">
                <a:defRPr sz="4000"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4000"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4000"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4000"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4000"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l-GR" altLang="el-GR">
                <a:solidFill>
                  <a:srgbClr val="000000"/>
                </a:solidFill>
              </a:endParaRPr>
            </a:p>
          </p:txBody>
        </p:sp>
        <p:sp>
          <p:nvSpPr>
            <p:cNvPr id="20487" name="Line 7"/>
            <p:cNvSpPr>
              <a:spLocks noChangeShapeType="1"/>
            </p:cNvSpPr>
            <p:nvPr/>
          </p:nvSpPr>
          <p:spPr bwMode="auto">
            <a:xfrm>
              <a:off x="2771775" y="404813"/>
              <a:ext cx="4318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l-GR" sz="40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0489" name="Text Box 9"/>
            <p:cNvSpPr txBox="1">
              <a:spLocks noChangeArrowheads="1"/>
            </p:cNvSpPr>
            <p:nvPr/>
          </p:nvSpPr>
          <p:spPr bwMode="auto">
            <a:xfrm>
              <a:off x="3203575" y="188913"/>
              <a:ext cx="43180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4000"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4000"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4000"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4000"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4000"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l-GR" altLang="el-GR" sz="2000" i="1">
                  <a:solidFill>
                    <a:srgbClr val="000000"/>
                  </a:solidFill>
                </a:rPr>
                <a:t>υ</a:t>
              </a:r>
              <a:r>
                <a:rPr lang="el-GR" altLang="el-GR" sz="2000" baseline="-25000">
                  <a:solidFill>
                    <a:srgbClr val="000000"/>
                  </a:solidFill>
                </a:rPr>
                <a:t>2</a:t>
              </a:r>
              <a:endParaRPr lang="el-GR" altLang="el-GR" sz="2000">
                <a:solidFill>
                  <a:srgbClr val="000000"/>
                </a:solidFill>
              </a:endParaRPr>
            </a:p>
          </p:txBody>
        </p:sp>
        <p:sp>
          <p:nvSpPr>
            <p:cNvPr id="20491" name="Text Box 11"/>
            <p:cNvSpPr txBox="1">
              <a:spLocks noChangeArrowheads="1"/>
            </p:cNvSpPr>
            <p:nvPr/>
          </p:nvSpPr>
          <p:spPr bwMode="auto">
            <a:xfrm>
              <a:off x="2771775" y="1268413"/>
              <a:ext cx="64770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l-GR" sz="2000" b="1" i="1" dirty="0">
                  <a:solidFill>
                    <a:srgbClr val="000000"/>
                  </a:solidFill>
                  <a:latin typeface="Comic Sans MS" pitchFamily="66" charset="0"/>
                </a:rPr>
                <a:t>m</a:t>
              </a:r>
              <a:r>
                <a:rPr lang="en-US" altLang="el-GR" sz="2000" b="1" baseline="-25000" dirty="0">
                  <a:solidFill>
                    <a:srgbClr val="000000"/>
                  </a:solidFill>
                  <a:latin typeface="Comic Sans MS" pitchFamily="66" charset="0"/>
                </a:rPr>
                <a:t>2</a:t>
              </a:r>
              <a:endParaRPr lang="el-GR" altLang="el-GR" sz="2000" b="1" dirty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sp>
        <p:nvSpPr>
          <p:cNvPr id="20492" name="Text Box 12"/>
          <p:cNvSpPr txBox="1">
            <a:spLocks noChangeArrowheads="1"/>
          </p:cNvSpPr>
          <p:nvPr/>
        </p:nvSpPr>
        <p:spPr bwMode="auto">
          <a:xfrm>
            <a:off x="1040607" y="1620838"/>
            <a:ext cx="2736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l-GR" altLang="el-GR" sz="2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πριν την κρούση</a:t>
            </a:r>
          </a:p>
        </p:txBody>
      </p:sp>
      <p:grpSp>
        <p:nvGrpSpPr>
          <p:cNvPr id="4" name="Ομάδα 3"/>
          <p:cNvGrpSpPr/>
          <p:nvPr/>
        </p:nvGrpSpPr>
        <p:grpSpPr>
          <a:xfrm>
            <a:off x="4260847" y="361157"/>
            <a:ext cx="431800" cy="519112"/>
            <a:chOff x="4368345" y="162946"/>
            <a:chExt cx="431800" cy="519112"/>
          </a:xfrm>
        </p:grpSpPr>
        <p:sp>
          <p:nvSpPr>
            <p:cNvPr id="20494" name="Line 14"/>
            <p:cNvSpPr>
              <a:spLocks noChangeShapeType="1"/>
            </p:cNvSpPr>
            <p:nvPr/>
          </p:nvSpPr>
          <p:spPr bwMode="auto">
            <a:xfrm>
              <a:off x="4368345" y="585788"/>
              <a:ext cx="43180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l-GR" sz="40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0495" name="Text Box 15"/>
            <p:cNvSpPr txBox="1">
              <a:spLocks noChangeArrowheads="1"/>
            </p:cNvSpPr>
            <p:nvPr/>
          </p:nvSpPr>
          <p:spPr bwMode="auto">
            <a:xfrm>
              <a:off x="4441370" y="162946"/>
              <a:ext cx="358775" cy="519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4000"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4000"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4000"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4000"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4000"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l-GR" altLang="el-GR" sz="2800" dirty="0">
                  <a:solidFill>
                    <a:srgbClr val="FF0000"/>
                  </a:solidFill>
                </a:rPr>
                <a:t>+</a:t>
              </a:r>
            </a:p>
          </p:txBody>
        </p:sp>
      </p:grpSp>
      <p:grpSp>
        <p:nvGrpSpPr>
          <p:cNvPr id="12" name="Ομάδα 11"/>
          <p:cNvGrpSpPr/>
          <p:nvPr/>
        </p:nvGrpSpPr>
        <p:grpSpPr>
          <a:xfrm>
            <a:off x="5534209" y="171851"/>
            <a:ext cx="1008063" cy="1404937"/>
            <a:chOff x="5651500" y="188913"/>
            <a:chExt cx="1008063" cy="1404937"/>
          </a:xfrm>
        </p:grpSpPr>
        <p:sp>
          <p:nvSpPr>
            <p:cNvPr id="20496" name="Oval 16"/>
            <p:cNvSpPr>
              <a:spLocks noChangeArrowheads="1"/>
            </p:cNvSpPr>
            <p:nvPr/>
          </p:nvSpPr>
          <p:spPr bwMode="auto">
            <a:xfrm>
              <a:off x="5724525" y="765175"/>
              <a:ext cx="358775" cy="36036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 eaLnBrk="0" hangingPunct="0">
                <a:defRPr sz="4000"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4000"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4000"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4000"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4000"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l-GR" altLang="el-GR">
                <a:solidFill>
                  <a:srgbClr val="000000"/>
                </a:solidFill>
              </a:endParaRPr>
            </a:p>
          </p:txBody>
        </p:sp>
        <p:sp>
          <p:nvSpPr>
            <p:cNvPr id="20497" name="Text Box 17"/>
            <p:cNvSpPr txBox="1">
              <a:spLocks noChangeArrowheads="1"/>
            </p:cNvSpPr>
            <p:nvPr/>
          </p:nvSpPr>
          <p:spPr bwMode="auto">
            <a:xfrm>
              <a:off x="5651500" y="1196975"/>
              <a:ext cx="64770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l-GR" sz="2000" b="1" i="1" dirty="0">
                  <a:solidFill>
                    <a:srgbClr val="000000"/>
                  </a:solidFill>
                  <a:latin typeface="Comic Sans MS" pitchFamily="66" charset="0"/>
                </a:rPr>
                <a:t>m</a:t>
              </a:r>
              <a:r>
                <a:rPr lang="en-US" altLang="el-GR" sz="2000" b="1" baseline="-25000" dirty="0">
                  <a:solidFill>
                    <a:srgbClr val="000000"/>
                  </a:solidFill>
                  <a:latin typeface="Comic Sans MS" pitchFamily="66" charset="0"/>
                </a:rPr>
                <a:t>1</a:t>
              </a:r>
              <a:endParaRPr lang="el-GR" altLang="el-GR" sz="2000" b="1" dirty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0498" name="Line 18"/>
            <p:cNvSpPr>
              <a:spLocks noChangeShapeType="1"/>
            </p:cNvSpPr>
            <p:nvPr/>
          </p:nvSpPr>
          <p:spPr bwMode="auto">
            <a:xfrm>
              <a:off x="5651500" y="476250"/>
              <a:ext cx="50323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l-GR" sz="40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0502" name="Text Box 22"/>
            <p:cNvSpPr txBox="1">
              <a:spLocks noChangeArrowheads="1"/>
            </p:cNvSpPr>
            <p:nvPr/>
          </p:nvSpPr>
          <p:spPr bwMode="auto">
            <a:xfrm>
              <a:off x="6156325" y="188913"/>
              <a:ext cx="503238" cy="519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4000"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4000"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4000"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4000"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4000"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l-GR" altLang="el-GR" sz="2000" i="1">
                  <a:solidFill>
                    <a:srgbClr val="000000"/>
                  </a:solidFill>
                </a:rPr>
                <a:t>υ</a:t>
              </a:r>
              <a:r>
                <a:rPr lang="el-GR" altLang="el-GR" sz="2000" baseline="-25000">
                  <a:solidFill>
                    <a:srgbClr val="000000"/>
                  </a:solidFill>
                </a:rPr>
                <a:t>1</a:t>
              </a:r>
              <a:r>
                <a:rPr lang="el-GR" altLang="el-GR" sz="2800" baseline="30000">
                  <a:solidFill>
                    <a:srgbClr val="000000"/>
                  </a:solidFill>
                </a:rPr>
                <a:t>’</a:t>
              </a:r>
              <a:endParaRPr lang="el-GR" altLang="el-GR" sz="2000">
                <a:solidFill>
                  <a:srgbClr val="000000"/>
                </a:solidFill>
              </a:endParaRPr>
            </a:p>
          </p:txBody>
        </p:sp>
      </p:grpSp>
      <p:grpSp>
        <p:nvGrpSpPr>
          <p:cNvPr id="13" name="Ομάδα 12"/>
          <p:cNvGrpSpPr/>
          <p:nvPr/>
        </p:nvGrpSpPr>
        <p:grpSpPr>
          <a:xfrm>
            <a:off x="6934201" y="86918"/>
            <a:ext cx="1259195" cy="1455738"/>
            <a:chOff x="7380288" y="66675"/>
            <a:chExt cx="1259195" cy="1455738"/>
          </a:xfrm>
        </p:grpSpPr>
        <p:sp>
          <p:nvSpPr>
            <p:cNvPr id="20499" name="Line 19"/>
            <p:cNvSpPr>
              <a:spLocks noChangeShapeType="1"/>
            </p:cNvSpPr>
            <p:nvPr/>
          </p:nvSpPr>
          <p:spPr bwMode="auto">
            <a:xfrm>
              <a:off x="7380288" y="404813"/>
              <a:ext cx="71913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l-GR" sz="40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0500" name="Oval 20"/>
            <p:cNvSpPr>
              <a:spLocks noChangeArrowheads="1"/>
            </p:cNvSpPr>
            <p:nvPr/>
          </p:nvSpPr>
          <p:spPr bwMode="auto">
            <a:xfrm>
              <a:off x="7380288" y="549275"/>
              <a:ext cx="576262" cy="57626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 eaLnBrk="0" hangingPunct="0">
                <a:defRPr sz="4000"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4000"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4000"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4000"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4000"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l-GR" altLang="el-GR">
                <a:solidFill>
                  <a:srgbClr val="000000"/>
                </a:solidFill>
              </a:endParaRPr>
            </a:p>
          </p:txBody>
        </p:sp>
        <p:sp>
          <p:nvSpPr>
            <p:cNvPr id="20501" name="Text Box 21"/>
            <p:cNvSpPr txBox="1">
              <a:spLocks noChangeArrowheads="1"/>
            </p:cNvSpPr>
            <p:nvPr/>
          </p:nvSpPr>
          <p:spPr bwMode="auto">
            <a:xfrm>
              <a:off x="7451725" y="1125538"/>
              <a:ext cx="64770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l-GR" sz="2000" b="1" i="1" dirty="0">
                  <a:solidFill>
                    <a:srgbClr val="000000"/>
                  </a:solidFill>
                  <a:latin typeface="Comic Sans MS" pitchFamily="66" charset="0"/>
                </a:rPr>
                <a:t>m</a:t>
              </a:r>
              <a:r>
                <a:rPr lang="en-US" altLang="el-GR" sz="2000" b="1" baseline="-25000" dirty="0">
                  <a:solidFill>
                    <a:srgbClr val="000000"/>
                  </a:solidFill>
                  <a:latin typeface="Comic Sans MS" pitchFamily="66" charset="0"/>
                </a:rPr>
                <a:t>2</a:t>
              </a:r>
              <a:endParaRPr lang="el-GR" altLang="el-GR" sz="2000" b="1" dirty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0503" name="Text Box 23"/>
            <p:cNvSpPr txBox="1">
              <a:spLocks noChangeArrowheads="1"/>
            </p:cNvSpPr>
            <p:nvPr/>
          </p:nvSpPr>
          <p:spPr bwMode="auto">
            <a:xfrm>
              <a:off x="8064808" y="66675"/>
              <a:ext cx="574675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4000"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4000"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4000"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4000"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4000"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l-GR" altLang="el-GR" sz="2000" i="1" dirty="0">
                  <a:solidFill>
                    <a:srgbClr val="000000"/>
                  </a:solidFill>
                </a:rPr>
                <a:t>υ</a:t>
              </a:r>
              <a:r>
                <a:rPr lang="el-GR" altLang="el-GR" sz="2000" baseline="-25000" dirty="0">
                  <a:solidFill>
                    <a:srgbClr val="000000"/>
                  </a:solidFill>
                </a:rPr>
                <a:t>2</a:t>
              </a:r>
              <a:r>
                <a:rPr lang="el-GR" altLang="el-GR" sz="2800" baseline="30000" dirty="0">
                  <a:solidFill>
                    <a:srgbClr val="000000"/>
                  </a:solidFill>
                </a:rPr>
                <a:t>’</a:t>
              </a:r>
              <a:endParaRPr lang="el-GR" altLang="el-GR" sz="2000" dirty="0">
                <a:solidFill>
                  <a:srgbClr val="000000"/>
                </a:solidFill>
              </a:endParaRPr>
            </a:p>
          </p:txBody>
        </p:sp>
      </p:grpSp>
      <p:sp>
        <p:nvSpPr>
          <p:cNvPr id="20504" name="Text Box 24"/>
          <p:cNvSpPr txBox="1">
            <a:spLocks noChangeArrowheads="1"/>
          </p:cNvSpPr>
          <p:nvPr/>
        </p:nvSpPr>
        <p:spPr bwMode="auto">
          <a:xfrm>
            <a:off x="5411422" y="1602799"/>
            <a:ext cx="2736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l-GR" altLang="el-GR" sz="2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μετά την κρούση</a:t>
            </a:r>
          </a:p>
        </p:txBody>
      </p:sp>
      <p:sp>
        <p:nvSpPr>
          <p:cNvPr id="20507" name="Text Box 27"/>
          <p:cNvSpPr txBox="1">
            <a:spLocks noChangeArrowheads="1"/>
          </p:cNvSpPr>
          <p:nvPr/>
        </p:nvSpPr>
        <p:spPr bwMode="auto">
          <a:xfrm>
            <a:off x="2484438" y="2420938"/>
            <a:ext cx="54719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l-GR" sz="2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m</a:t>
            </a:r>
            <a:r>
              <a:rPr lang="en-US" altLang="el-GR" sz="2800" b="1" baseline="-25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1</a:t>
            </a:r>
            <a:r>
              <a:rPr lang="el-GR" altLang="el-GR" sz="2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υ</a:t>
            </a:r>
            <a:r>
              <a:rPr lang="el-GR" altLang="el-GR" sz="2800" b="1" baseline="-25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1</a:t>
            </a:r>
            <a:r>
              <a:rPr lang="en-US" altLang="el-GR" sz="2800" b="1" baseline="-25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</a:t>
            </a:r>
            <a:r>
              <a:rPr lang="en-US" altLang="el-G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+ </a:t>
            </a:r>
            <a:r>
              <a:rPr lang="en-US" altLang="el-GR" sz="2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m</a:t>
            </a:r>
            <a:r>
              <a:rPr lang="en-US" altLang="el-GR" sz="2800" b="1" baseline="-25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2</a:t>
            </a:r>
            <a:r>
              <a:rPr lang="el-GR" altLang="el-GR" sz="2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υ</a:t>
            </a:r>
            <a:r>
              <a:rPr lang="el-GR" altLang="el-GR" sz="2800" b="1" baseline="-25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2</a:t>
            </a:r>
            <a:r>
              <a:rPr lang="en-US" altLang="el-GR" sz="2800" b="1" baseline="-25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</a:t>
            </a:r>
            <a:r>
              <a:rPr lang="el-GR" altLang="el-G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=</a:t>
            </a:r>
            <a:r>
              <a:rPr lang="en-US" altLang="el-G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</a:t>
            </a:r>
            <a:r>
              <a:rPr lang="en-US" altLang="el-GR" sz="2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m</a:t>
            </a:r>
            <a:r>
              <a:rPr lang="en-US" altLang="el-GR" sz="2800" b="1" baseline="-25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1</a:t>
            </a:r>
            <a:r>
              <a:rPr lang="el-GR" altLang="el-GR" sz="2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υ</a:t>
            </a:r>
            <a:r>
              <a:rPr lang="el-GR" altLang="el-GR" sz="2800" b="1" baseline="-25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1</a:t>
            </a:r>
            <a:r>
              <a:rPr lang="el-GR" altLang="el-GR" sz="2800" b="1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’</a:t>
            </a:r>
            <a:r>
              <a:rPr lang="en-US" altLang="el-GR" sz="2800" b="1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</a:t>
            </a:r>
            <a:r>
              <a:rPr lang="en-US" altLang="el-G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+ </a:t>
            </a:r>
            <a:r>
              <a:rPr lang="en-US" altLang="el-GR" sz="2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m</a:t>
            </a:r>
            <a:r>
              <a:rPr lang="en-US" altLang="el-GR" sz="2800" b="1" baseline="-25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2</a:t>
            </a:r>
            <a:r>
              <a:rPr lang="el-GR" altLang="el-GR" sz="2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υ</a:t>
            </a:r>
            <a:r>
              <a:rPr lang="el-GR" altLang="el-GR" sz="2800" b="1" baseline="-25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2</a:t>
            </a:r>
            <a:r>
              <a:rPr lang="el-GR" altLang="el-GR" sz="2800" b="1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’ </a:t>
            </a:r>
            <a:r>
              <a:rPr lang="el-GR" altLang="el-G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</a:t>
            </a:r>
            <a:r>
              <a:rPr lang="el-GR" altLang="el-GR" sz="2000" b="1" dirty="0">
                <a:solidFill>
                  <a:srgbClr val="000000"/>
                </a:solidFill>
                <a:latin typeface="Comic Sans MS" pitchFamily="66" charset="0"/>
              </a:rPr>
              <a:t>(1)</a:t>
            </a:r>
          </a:p>
        </p:txBody>
      </p:sp>
      <p:sp>
        <p:nvSpPr>
          <p:cNvPr id="20508" name="Text Box 28"/>
          <p:cNvSpPr txBox="1">
            <a:spLocks noChangeArrowheads="1"/>
          </p:cNvSpPr>
          <p:nvPr/>
        </p:nvSpPr>
        <p:spPr bwMode="auto">
          <a:xfrm>
            <a:off x="684213" y="3213100"/>
            <a:ext cx="137068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l-GR" altLang="el-GR" sz="2800" b="1" i="1" dirty="0">
                <a:solidFill>
                  <a:srgbClr val="000000"/>
                </a:solidFill>
                <a:latin typeface="Comic Sans MS" pitchFamily="66" charset="0"/>
              </a:rPr>
              <a:t>Κ</a:t>
            </a:r>
            <a:r>
              <a:rPr lang="el-GR" altLang="el-GR" sz="2800" b="1" baseline="-25000" dirty="0">
                <a:solidFill>
                  <a:srgbClr val="000000"/>
                </a:solidFill>
                <a:latin typeface="Comic Sans MS" pitchFamily="66" charset="0"/>
              </a:rPr>
              <a:t>α</a:t>
            </a:r>
            <a:r>
              <a:rPr lang="en-US" altLang="el-GR" sz="2800" b="1" baseline="-25000" dirty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l-GR" altLang="el-GR" sz="2800" b="1" dirty="0">
                <a:solidFill>
                  <a:srgbClr val="000000"/>
                </a:solidFill>
                <a:latin typeface="Comic Sans MS" pitchFamily="66" charset="0"/>
              </a:rPr>
              <a:t>=</a:t>
            </a:r>
            <a:r>
              <a:rPr lang="en-US" altLang="el-GR" sz="2800" b="1" dirty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l-GR" altLang="el-GR" sz="2800" b="1" i="1" dirty="0" err="1">
                <a:solidFill>
                  <a:srgbClr val="000000"/>
                </a:solidFill>
                <a:latin typeface="Comic Sans MS" pitchFamily="66" charset="0"/>
              </a:rPr>
              <a:t>Κ</a:t>
            </a:r>
            <a:r>
              <a:rPr lang="el-GR" altLang="el-GR" sz="2800" b="1" baseline="-25000" dirty="0" err="1">
                <a:solidFill>
                  <a:srgbClr val="000000"/>
                </a:solidFill>
                <a:latin typeface="Comic Sans MS" pitchFamily="66" charset="0"/>
              </a:rPr>
              <a:t>τ</a:t>
            </a:r>
            <a:endParaRPr lang="el-GR" altLang="el-GR" sz="2800" b="1" dirty="0">
              <a:solidFill>
                <a:srgbClr val="000000"/>
              </a:solidFill>
              <a:latin typeface="Comic Sans MS" pitchFamily="66" charset="0"/>
            </a:endParaRPr>
          </a:p>
        </p:txBody>
      </p:sp>
      <p:grpSp>
        <p:nvGrpSpPr>
          <p:cNvPr id="20605" name="Group 125"/>
          <p:cNvGrpSpPr>
            <a:grpSpLocks/>
          </p:cNvGrpSpPr>
          <p:nvPr/>
        </p:nvGrpSpPr>
        <p:grpSpPr bwMode="auto">
          <a:xfrm>
            <a:off x="2484438" y="3068638"/>
            <a:ext cx="6337300" cy="798512"/>
            <a:chOff x="1565" y="1933"/>
            <a:chExt cx="3992" cy="503"/>
          </a:xfrm>
        </p:grpSpPr>
        <p:graphicFrame>
          <p:nvGraphicFramePr>
            <p:cNvPr id="10288" name="Object 29"/>
            <p:cNvGraphicFramePr>
              <a:graphicFrameLocks noChangeAspect="1"/>
            </p:cNvGraphicFramePr>
            <p:nvPr/>
          </p:nvGraphicFramePr>
          <p:xfrm>
            <a:off x="1565" y="1933"/>
            <a:ext cx="3357" cy="5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15" name="Εξίσωση" r:id="rId4" imgW="2628900" imgH="393700" progId="Equation.3">
                    <p:embed/>
                  </p:oleObj>
                </mc:Choice>
                <mc:Fallback>
                  <p:oleObj name="Εξίσωση" r:id="rId4" imgW="2628900" imgH="3937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65" y="1933"/>
                          <a:ext cx="3357" cy="50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289" name="Text Box 30"/>
            <p:cNvSpPr txBox="1">
              <a:spLocks noChangeArrowheads="1"/>
            </p:cNvSpPr>
            <p:nvPr/>
          </p:nvSpPr>
          <p:spPr bwMode="auto">
            <a:xfrm>
              <a:off x="5103" y="2024"/>
              <a:ext cx="45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4000"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4000"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4000"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4000"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4000"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l-GR" altLang="el-GR" sz="2000" dirty="0">
                  <a:solidFill>
                    <a:srgbClr val="000000"/>
                  </a:solidFill>
                </a:rPr>
                <a:t>(2)</a:t>
              </a:r>
            </a:p>
          </p:txBody>
        </p:sp>
      </p:grpSp>
      <p:grpSp>
        <p:nvGrpSpPr>
          <p:cNvPr id="5" name="Ομάδα 4"/>
          <p:cNvGrpSpPr/>
          <p:nvPr/>
        </p:nvGrpSpPr>
        <p:grpSpPr>
          <a:xfrm>
            <a:off x="2484438" y="3148806"/>
            <a:ext cx="4536282" cy="711994"/>
            <a:chOff x="2484438" y="3148806"/>
            <a:chExt cx="4536282" cy="711994"/>
          </a:xfrm>
        </p:grpSpPr>
        <p:sp>
          <p:nvSpPr>
            <p:cNvPr id="20519" name="Line 39"/>
            <p:cNvSpPr>
              <a:spLocks noChangeShapeType="1"/>
            </p:cNvSpPr>
            <p:nvPr/>
          </p:nvSpPr>
          <p:spPr bwMode="auto">
            <a:xfrm flipH="1">
              <a:off x="2484438" y="3148806"/>
              <a:ext cx="287338" cy="6477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l-GR" sz="40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0520" name="Line 40"/>
            <p:cNvSpPr>
              <a:spLocks noChangeShapeType="1"/>
            </p:cNvSpPr>
            <p:nvPr/>
          </p:nvSpPr>
          <p:spPr bwMode="auto">
            <a:xfrm flipH="1">
              <a:off x="3844812" y="3148806"/>
              <a:ext cx="287338" cy="6477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l-GR" sz="40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0521" name="Line 41"/>
            <p:cNvSpPr>
              <a:spLocks noChangeShapeType="1"/>
            </p:cNvSpPr>
            <p:nvPr/>
          </p:nvSpPr>
          <p:spPr bwMode="auto">
            <a:xfrm flipH="1">
              <a:off x="5313249" y="3213100"/>
              <a:ext cx="287337" cy="6477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l-GR" sz="40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0522" name="Line 42"/>
            <p:cNvSpPr>
              <a:spLocks noChangeShapeType="1"/>
            </p:cNvSpPr>
            <p:nvPr/>
          </p:nvSpPr>
          <p:spPr bwMode="auto">
            <a:xfrm flipH="1">
              <a:off x="6733382" y="3148806"/>
              <a:ext cx="287338" cy="6477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l-GR" sz="40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7" name="Ομάδα 6"/>
          <p:cNvGrpSpPr/>
          <p:nvPr/>
        </p:nvGrpSpPr>
        <p:grpSpPr>
          <a:xfrm>
            <a:off x="611188" y="4005263"/>
            <a:ext cx="6778625" cy="566737"/>
            <a:chOff x="611188" y="4005263"/>
            <a:chExt cx="6778625" cy="566737"/>
          </a:xfrm>
        </p:grpSpPr>
        <p:grpSp>
          <p:nvGrpSpPr>
            <p:cNvPr id="20601" name="Group 121"/>
            <p:cNvGrpSpPr>
              <a:grpSpLocks/>
            </p:cNvGrpSpPr>
            <p:nvPr/>
          </p:nvGrpSpPr>
          <p:grpSpPr bwMode="auto">
            <a:xfrm>
              <a:off x="611188" y="4005263"/>
              <a:ext cx="6778625" cy="566737"/>
              <a:chOff x="385" y="2478"/>
              <a:chExt cx="4270" cy="357"/>
            </a:xfrm>
          </p:grpSpPr>
          <p:sp>
            <p:nvSpPr>
              <p:cNvPr id="10283" name="Rectangle 101"/>
              <p:cNvSpPr>
                <a:spLocks noChangeArrowheads="1"/>
              </p:cNvSpPr>
              <p:nvPr/>
            </p:nvSpPr>
            <p:spPr bwMode="auto">
              <a:xfrm>
                <a:off x="4286" y="2523"/>
                <a:ext cx="369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defRPr sz="4000" b="1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sz="4000" b="1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sz="4000" b="1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sz="4000" b="1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sz="4000" b="1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l-GR" sz="2000">
                    <a:solidFill>
                      <a:srgbClr val="000000"/>
                    </a:solidFill>
                  </a:rPr>
                  <a:t>(</a:t>
                </a:r>
                <a:r>
                  <a:rPr lang="el-GR" altLang="el-GR" sz="2000">
                    <a:solidFill>
                      <a:srgbClr val="000000"/>
                    </a:solidFill>
                  </a:rPr>
                  <a:t>3</a:t>
                </a:r>
                <a:r>
                  <a:rPr lang="en-US" altLang="el-GR" sz="2000">
                    <a:solidFill>
                      <a:srgbClr val="000000"/>
                    </a:solidFill>
                  </a:rPr>
                  <a:t>)</a:t>
                </a:r>
                <a:endParaRPr lang="el-GR" altLang="el-GR" sz="20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0284" name="Group 114"/>
              <p:cNvGrpSpPr>
                <a:grpSpLocks/>
              </p:cNvGrpSpPr>
              <p:nvPr/>
            </p:nvGrpSpPr>
            <p:grpSpPr bwMode="auto">
              <a:xfrm>
                <a:off x="385" y="2478"/>
                <a:ext cx="3638" cy="357"/>
                <a:chOff x="703" y="3249"/>
                <a:chExt cx="3638" cy="357"/>
              </a:xfrm>
            </p:grpSpPr>
            <p:sp>
              <p:nvSpPr>
                <p:cNvPr id="10285" name="Rectangle 111"/>
                <p:cNvSpPr>
                  <a:spLocks noChangeArrowheads="1"/>
                </p:cNvSpPr>
                <p:nvPr/>
              </p:nvSpPr>
              <p:spPr bwMode="auto">
                <a:xfrm>
                  <a:off x="703" y="3340"/>
                  <a:ext cx="449" cy="1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 eaLnBrk="0" hangingPunct="0">
                    <a:defRPr sz="4000" b="1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defRPr sz="4000" b="1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defRPr sz="4000" b="1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defRPr sz="4000" b="1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defRPr sz="4000" b="1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 b="1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 b="1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 b="1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 b="1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algn="ctr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el-GR" sz="2000" dirty="0">
                      <a:solidFill>
                        <a:srgbClr val="000000"/>
                      </a:solidFill>
                    </a:rPr>
                    <a:t>(1)</a:t>
                  </a:r>
                  <a:endParaRPr lang="el-GR" altLang="el-GR" sz="2000" dirty="0">
                    <a:solidFill>
                      <a:srgbClr val="000000"/>
                    </a:solidFill>
                  </a:endParaRPr>
                </a:p>
              </p:txBody>
            </p:sp>
            <p:graphicFrame>
              <p:nvGraphicFramePr>
                <p:cNvPr id="10287" name="Object 113"/>
                <p:cNvGraphicFramePr>
                  <a:graphicFrameLocks noChangeAspect="1"/>
                </p:cNvGraphicFramePr>
                <p:nvPr/>
              </p:nvGraphicFramePr>
              <p:xfrm>
                <a:off x="1519" y="3249"/>
                <a:ext cx="2822" cy="357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3416" name="Εξίσωση" r:id="rId6" imgW="1905000" imgH="241300" progId="Equation.3">
                        <p:embed/>
                      </p:oleObj>
                    </mc:Choice>
                    <mc:Fallback>
                      <p:oleObj name="Εξίσωση" r:id="rId6" imgW="1905000" imgH="24130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519" y="3249"/>
                              <a:ext cx="2822" cy="357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</p:grpSp>
        <p:sp>
          <p:nvSpPr>
            <p:cNvPr id="6" name="Δεξιό βέλος 5"/>
            <p:cNvSpPr/>
            <p:nvPr/>
          </p:nvSpPr>
          <p:spPr bwMode="auto">
            <a:xfrm>
              <a:off x="1430338" y="4194113"/>
              <a:ext cx="325438" cy="216024"/>
            </a:xfrm>
            <a:prstGeom prst="rightArrow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4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</p:grpSp>
      <p:grpSp>
        <p:nvGrpSpPr>
          <p:cNvPr id="8" name="Ομάδα 7"/>
          <p:cNvGrpSpPr/>
          <p:nvPr/>
        </p:nvGrpSpPr>
        <p:grpSpPr>
          <a:xfrm>
            <a:off x="684213" y="4724400"/>
            <a:ext cx="6121400" cy="566738"/>
            <a:chOff x="684213" y="4724400"/>
            <a:chExt cx="6121400" cy="566738"/>
          </a:xfrm>
        </p:grpSpPr>
        <p:grpSp>
          <p:nvGrpSpPr>
            <p:cNvPr id="10275" name="Group 119"/>
            <p:cNvGrpSpPr>
              <a:grpSpLocks/>
            </p:cNvGrpSpPr>
            <p:nvPr/>
          </p:nvGrpSpPr>
          <p:grpSpPr bwMode="auto">
            <a:xfrm>
              <a:off x="684213" y="4724400"/>
              <a:ext cx="6121400" cy="566738"/>
              <a:chOff x="385" y="2886"/>
              <a:chExt cx="3856" cy="357"/>
            </a:xfrm>
          </p:grpSpPr>
          <p:sp>
            <p:nvSpPr>
              <p:cNvPr id="10277" name="Rectangle 67"/>
              <p:cNvSpPr>
                <a:spLocks noChangeArrowheads="1"/>
              </p:cNvSpPr>
              <p:nvPr/>
            </p:nvSpPr>
            <p:spPr bwMode="auto">
              <a:xfrm>
                <a:off x="385" y="2976"/>
                <a:ext cx="449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defRPr sz="4000" b="1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sz="4000" b="1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sz="4000" b="1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sz="4000" b="1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sz="4000" b="1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l-GR" sz="2000">
                    <a:solidFill>
                      <a:srgbClr val="000000"/>
                    </a:solidFill>
                  </a:rPr>
                  <a:t>(</a:t>
                </a:r>
                <a:r>
                  <a:rPr lang="el-GR" altLang="el-GR" sz="2000">
                    <a:solidFill>
                      <a:srgbClr val="000000"/>
                    </a:solidFill>
                  </a:rPr>
                  <a:t>2</a:t>
                </a:r>
                <a:r>
                  <a:rPr lang="en-US" altLang="el-GR" sz="2000">
                    <a:solidFill>
                      <a:srgbClr val="000000"/>
                    </a:solidFill>
                  </a:rPr>
                  <a:t>)</a:t>
                </a:r>
                <a:endParaRPr lang="el-GR" altLang="el-GR" sz="2000">
                  <a:solidFill>
                    <a:srgbClr val="000000"/>
                  </a:solidFill>
                </a:endParaRPr>
              </a:p>
            </p:txBody>
          </p:sp>
          <p:graphicFrame>
            <p:nvGraphicFramePr>
              <p:cNvPr id="10279" name="Object 78"/>
              <p:cNvGraphicFramePr>
                <a:graphicFrameLocks noChangeAspect="1"/>
              </p:cNvGraphicFramePr>
              <p:nvPr/>
            </p:nvGraphicFramePr>
            <p:xfrm>
              <a:off x="1156" y="2886"/>
              <a:ext cx="3085" cy="35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417" name="Εξίσωση" r:id="rId8" imgW="2082800" imgH="241300" progId="Equation.3">
                      <p:embed/>
                    </p:oleObj>
                  </mc:Choice>
                  <mc:Fallback>
                    <p:oleObj name="Εξίσωση" r:id="rId8" imgW="2082800" imgH="2413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156" y="2886"/>
                            <a:ext cx="3085" cy="35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55" name="Δεξιό βέλος 54"/>
            <p:cNvSpPr/>
            <p:nvPr/>
          </p:nvSpPr>
          <p:spPr bwMode="auto">
            <a:xfrm>
              <a:off x="1458459" y="4911663"/>
              <a:ext cx="325438" cy="216024"/>
            </a:xfrm>
            <a:prstGeom prst="rightArrow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4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</p:grpSp>
      <p:grpSp>
        <p:nvGrpSpPr>
          <p:cNvPr id="20603" name="Group 123"/>
          <p:cNvGrpSpPr>
            <a:grpSpLocks/>
          </p:cNvGrpSpPr>
          <p:nvPr/>
        </p:nvGrpSpPr>
        <p:grpSpPr bwMode="auto">
          <a:xfrm>
            <a:off x="827088" y="5373688"/>
            <a:ext cx="7907337" cy="568325"/>
            <a:chOff x="485" y="3285"/>
            <a:chExt cx="4981" cy="358"/>
          </a:xfrm>
        </p:grpSpPr>
        <p:sp>
          <p:nvSpPr>
            <p:cNvPr id="10280" name="Rectangle 66"/>
            <p:cNvSpPr>
              <a:spLocks noChangeArrowheads="1"/>
            </p:cNvSpPr>
            <p:nvPr/>
          </p:nvSpPr>
          <p:spPr bwMode="auto">
            <a:xfrm>
              <a:off x="5103" y="3339"/>
              <a:ext cx="36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4000"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4000"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4000"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4000"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4000"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l-GR" sz="2000">
                  <a:solidFill>
                    <a:srgbClr val="000000"/>
                  </a:solidFill>
                </a:rPr>
                <a:t>(</a:t>
              </a:r>
              <a:r>
                <a:rPr lang="el-GR" altLang="el-GR" sz="2000">
                  <a:solidFill>
                    <a:srgbClr val="000000"/>
                  </a:solidFill>
                </a:rPr>
                <a:t>4</a:t>
              </a:r>
              <a:r>
                <a:rPr lang="en-US" altLang="el-GR" sz="2000">
                  <a:solidFill>
                    <a:srgbClr val="000000"/>
                  </a:solidFill>
                </a:rPr>
                <a:t>)</a:t>
              </a:r>
              <a:endParaRPr lang="el-GR" altLang="el-GR" sz="2000">
                <a:solidFill>
                  <a:srgbClr val="000000"/>
                </a:solidFill>
              </a:endParaRPr>
            </a:p>
          </p:txBody>
        </p:sp>
        <p:graphicFrame>
          <p:nvGraphicFramePr>
            <p:cNvPr id="10281" name="Object 43"/>
            <p:cNvGraphicFramePr>
              <a:graphicFrameLocks noChangeAspect="1"/>
            </p:cNvGraphicFramePr>
            <p:nvPr/>
          </p:nvGraphicFramePr>
          <p:xfrm>
            <a:off x="485" y="3285"/>
            <a:ext cx="2159" cy="3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18" name="Εξίσωση" r:id="rId10" imgW="1497950" imgH="241195" progId="Equation.3">
                    <p:embed/>
                  </p:oleObj>
                </mc:Choice>
                <mc:Fallback>
                  <p:oleObj name="Εξίσωση" r:id="rId10" imgW="1497950" imgH="24119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5" y="3285"/>
                          <a:ext cx="2159" cy="34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82" name="Object 77"/>
            <p:cNvGraphicFramePr>
              <a:graphicFrameLocks noChangeAspect="1"/>
            </p:cNvGraphicFramePr>
            <p:nvPr/>
          </p:nvGraphicFramePr>
          <p:xfrm>
            <a:off x="2608" y="3294"/>
            <a:ext cx="2424" cy="3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19" name="Εξίσωση" r:id="rId12" imgW="1676400" imgH="241300" progId="Equation.3">
                    <p:embed/>
                  </p:oleObj>
                </mc:Choice>
                <mc:Fallback>
                  <p:oleObj name="Εξίσωση" r:id="rId12" imgW="1676400" imgH="2413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08" y="3294"/>
                          <a:ext cx="2424" cy="34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6" name="Δεξιό βέλος 55"/>
          <p:cNvSpPr/>
          <p:nvPr/>
        </p:nvSpPr>
        <p:spPr bwMode="auto">
          <a:xfrm>
            <a:off x="6934201" y="4867275"/>
            <a:ext cx="325438" cy="216024"/>
          </a:xfrm>
          <a:prstGeom prst="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4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19996" y="2460903"/>
                <a:ext cx="140910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l-GR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</m:acc>
                        </m:e>
                        <m:sub>
                          <m:r>
                            <a:rPr lang="el-GR" sz="2800" b="1" i="0" smtClean="0">
                              <a:latin typeface="Cambria Math" panose="02040503050406030204" pitchFamily="18" charset="0"/>
                            </a:rPr>
                            <m:t>𝛂</m:t>
                          </m:r>
                        </m:sub>
                      </m:sSub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</m:acc>
                        </m:e>
                        <m:sub>
                          <m:r>
                            <a:rPr lang="el-GR" sz="2800" b="1" i="0" smtClean="0">
                              <a:latin typeface="Cambria Math" panose="02040503050406030204" pitchFamily="18" charset="0"/>
                            </a:rPr>
                            <m:t>𝛕</m:t>
                          </m:r>
                        </m:sub>
                      </m:sSub>
                    </m:oMath>
                  </m:oMathPara>
                </a14:m>
                <a:endParaRPr lang="el-GR" sz="2800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996" y="2460903"/>
                <a:ext cx="1409104" cy="43088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0528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0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0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0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0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9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20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2" grpId="0"/>
      <p:bldP spid="20504" grpId="0"/>
      <p:bldP spid="20507" grpId="0"/>
      <p:bldP spid="20508" grpId="0"/>
      <p:bldP spid="56" grpId="0" animBg="1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l-GR" altLang="el-GR" sz="1200" dirty="0" err="1">
                <a:solidFill>
                  <a:srgbClr val="000000"/>
                </a:solidFill>
                <a:latin typeface="Calibri" panose="020F0502020204030204" pitchFamily="34" charset="0"/>
              </a:rPr>
              <a:t>Μερκ</a:t>
            </a:r>
            <a:r>
              <a:rPr lang="el-GR" altLang="el-GR" sz="1200" dirty="0">
                <a:solidFill>
                  <a:srgbClr val="000000"/>
                </a:solidFill>
                <a:latin typeface="Calibri" panose="020F0502020204030204" pitchFamily="34" charset="0"/>
              </a:rPr>
              <a:t>. Παναγιωτόπουλος-Φυσικός         </a:t>
            </a:r>
            <a:r>
              <a:rPr lang="el-GR" altLang="el-GR" sz="1200" dirty="0" err="1">
                <a:solidFill>
                  <a:srgbClr val="000000"/>
                </a:solidFill>
                <a:latin typeface="Calibri" panose="020F0502020204030204" pitchFamily="34" charset="0"/>
              </a:rPr>
              <a:t>www.merkopanas.blogspot.gr</a:t>
            </a:r>
            <a:endParaRPr lang="el-GR" altLang="el-GR" sz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5D4862-F7B9-4070-B4E5-7407E12DD8DB}" type="slidenum">
              <a:rPr lang="el-GR" altLang="el-GR" sz="1200">
                <a:solidFill>
                  <a:srgbClr val="000000"/>
                </a:solidFill>
                <a:latin typeface="Calibri" panose="020F0502020204030204" pitchFamily="34" charset="0"/>
              </a:rPr>
              <a:pPr>
                <a:defRPr/>
              </a:pPr>
              <a:t>16</a:t>
            </a:fld>
            <a:endParaRPr lang="el-GR" altLang="el-GR" sz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grpSp>
        <p:nvGrpSpPr>
          <p:cNvPr id="53273" name="Group 25"/>
          <p:cNvGrpSpPr>
            <a:grpSpLocks/>
          </p:cNvGrpSpPr>
          <p:nvPr/>
        </p:nvGrpSpPr>
        <p:grpSpPr bwMode="auto">
          <a:xfrm>
            <a:off x="4964113" y="765175"/>
            <a:ext cx="3424238" cy="623888"/>
            <a:chOff x="3127" y="482"/>
            <a:chExt cx="2157" cy="393"/>
          </a:xfrm>
        </p:grpSpPr>
        <p:graphicFrame>
          <p:nvGraphicFramePr>
            <p:cNvPr id="11281" name="Object 12"/>
            <p:cNvGraphicFramePr>
              <a:graphicFrameLocks noChangeAspect="1"/>
            </p:cNvGraphicFramePr>
            <p:nvPr/>
          </p:nvGraphicFramePr>
          <p:xfrm>
            <a:off x="3127" y="482"/>
            <a:ext cx="1717" cy="3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56" name="Εξίσωση" r:id="rId3" imgW="1180588" imgH="241195" progId="Equation.3">
                    <p:embed/>
                  </p:oleObj>
                </mc:Choice>
                <mc:Fallback>
                  <p:oleObj name="Εξίσωση" r:id="rId3" imgW="1180588" imgH="24119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27" y="482"/>
                          <a:ext cx="1717" cy="39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282" name="Text Box 14"/>
            <p:cNvSpPr txBox="1">
              <a:spLocks noChangeArrowheads="1"/>
            </p:cNvSpPr>
            <p:nvPr/>
          </p:nvSpPr>
          <p:spPr bwMode="auto">
            <a:xfrm>
              <a:off x="4924" y="533"/>
              <a:ext cx="36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4000"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4000"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4000"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4000"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4000"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l-GR" sz="2000">
                  <a:solidFill>
                    <a:srgbClr val="000000"/>
                  </a:solidFill>
                </a:rPr>
                <a:t>(5)</a:t>
              </a:r>
              <a:endParaRPr lang="el-GR" altLang="el-GR" sz="2000">
                <a:solidFill>
                  <a:srgbClr val="000000"/>
                </a:solidFill>
              </a:endParaRPr>
            </a:p>
          </p:txBody>
        </p:sp>
      </p:grpSp>
      <p:graphicFrame>
        <p:nvGraphicFramePr>
          <p:cNvPr id="11273" name="Object 18"/>
          <p:cNvGraphicFramePr>
            <a:graphicFrameLocks noChangeAspect="1"/>
          </p:cNvGraphicFramePr>
          <p:nvPr/>
        </p:nvGraphicFramePr>
        <p:xfrm>
          <a:off x="1360791" y="3213100"/>
          <a:ext cx="6092522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57" name="Εξίσωση" r:id="rId5" imgW="2514600" imgH="241300" progId="Equation.3">
                  <p:embed/>
                </p:oleObj>
              </mc:Choice>
              <mc:Fallback>
                <p:oleObj name="Εξίσωση" r:id="rId5" imgW="25146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0791" y="3213100"/>
                        <a:ext cx="6092522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Ομάδα 1"/>
          <p:cNvGrpSpPr/>
          <p:nvPr/>
        </p:nvGrpSpPr>
        <p:grpSpPr>
          <a:xfrm>
            <a:off x="539552" y="759269"/>
            <a:ext cx="3816350" cy="719138"/>
            <a:chOff x="539750" y="765175"/>
            <a:chExt cx="3816350" cy="719138"/>
          </a:xfrm>
        </p:grpSpPr>
        <p:grpSp>
          <p:nvGrpSpPr>
            <p:cNvPr id="53272" name="Group 24"/>
            <p:cNvGrpSpPr>
              <a:grpSpLocks/>
            </p:cNvGrpSpPr>
            <p:nvPr/>
          </p:nvGrpSpPr>
          <p:grpSpPr bwMode="auto">
            <a:xfrm>
              <a:off x="539750" y="765175"/>
              <a:ext cx="3816350" cy="719138"/>
              <a:chOff x="340" y="482"/>
              <a:chExt cx="2404" cy="453"/>
            </a:xfrm>
          </p:grpSpPr>
          <p:graphicFrame>
            <p:nvGraphicFramePr>
              <p:cNvPr id="11287" name="Object 4"/>
              <p:cNvGraphicFramePr>
                <a:graphicFrameLocks noChangeAspect="1"/>
              </p:cNvGraphicFramePr>
              <p:nvPr/>
            </p:nvGraphicFramePr>
            <p:xfrm>
              <a:off x="340" y="482"/>
              <a:ext cx="333" cy="45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458" name="Εξίσωση" r:id="rId7" imgW="355446" imgH="431613" progId="Equation.3">
                      <p:embed/>
                    </p:oleObj>
                  </mc:Choice>
                  <mc:Fallback>
                    <p:oleObj name="Εξίσωση" r:id="rId7" imgW="355446" imgH="431613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0" y="482"/>
                            <a:ext cx="333" cy="45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11284" name="Group 9"/>
              <p:cNvGrpSpPr>
                <a:grpSpLocks/>
              </p:cNvGrpSpPr>
              <p:nvPr/>
            </p:nvGrpSpPr>
            <p:grpSpPr bwMode="auto">
              <a:xfrm>
                <a:off x="1014" y="482"/>
                <a:ext cx="1730" cy="416"/>
                <a:chOff x="1156" y="482"/>
                <a:chExt cx="1746" cy="375"/>
              </a:xfrm>
            </p:grpSpPr>
            <p:graphicFrame>
              <p:nvGraphicFramePr>
                <p:cNvPr id="11285" name="Object 7"/>
                <p:cNvGraphicFramePr>
                  <a:graphicFrameLocks noChangeAspect="1"/>
                </p:cNvGraphicFramePr>
                <p:nvPr/>
              </p:nvGraphicFramePr>
              <p:xfrm>
                <a:off x="1156" y="482"/>
                <a:ext cx="771" cy="37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2459" name="Εξίσωση" r:id="rId9" imgW="495085" imgH="241195" progId="Equation.3">
                        <p:embed/>
                      </p:oleObj>
                    </mc:Choice>
                    <mc:Fallback>
                      <p:oleObj name="Εξίσωση" r:id="rId9" imgW="495085" imgH="241195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0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156" y="482"/>
                              <a:ext cx="771" cy="37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1286" name="Object 8"/>
                <p:cNvGraphicFramePr>
                  <a:graphicFrameLocks noChangeAspect="1"/>
                </p:cNvGraphicFramePr>
                <p:nvPr/>
              </p:nvGraphicFramePr>
              <p:xfrm>
                <a:off x="1927" y="482"/>
                <a:ext cx="975" cy="363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2460" name="Εξίσωση" r:id="rId11" imgW="647700" imgH="241300" progId="Equation.3">
                        <p:embed/>
                      </p:oleObj>
                    </mc:Choice>
                    <mc:Fallback>
                      <p:oleObj name="Εξίσωση" r:id="rId11" imgW="647700" imgH="24130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2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927" y="482"/>
                              <a:ext cx="975" cy="363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</p:grpSp>
        <p:sp>
          <p:nvSpPr>
            <p:cNvPr id="25" name="Δεξιό βέλος 24"/>
            <p:cNvSpPr/>
            <p:nvPr/>
          </p:nvSpPr>
          <p:spPr bwMode="auto">
            <a:xfrm>
              <a:off x="1237892" y="1017464"/>
              <a:ext cx="325438" cy="216024"/>
            </a:xfrm>
            <a:prstGeom prst="rightArrow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4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</p:grpSp>
      <p:sp>
        <p:nvSpPr>
          <p:cNvPr id="26" name="Δεξιό βέλος 25"/>
          <p:cNvSpPr/>
          <p:nvPr/>
        </p:nvSpPr>
        <p:spPr bwMode="auto">
          <a:xfrm>
            <a:off x="4572000" y="1010826"/>
            <a:ext cx="325438" cy="216024"/>
          </a:xfrm>
          <a:prstGeom prst="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4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grpSp>
        <p:nvGrpSpPr>
          <p:cNvPr id="3" name="Ομάδα 2"/>
          <p:cNvGrpSpPr/>
          <p:nvPr/>
        </p:nvGrpSpPr>
        <p:grpSpPr>
          <a:xfrm>
            <a:off x="468313" y="1916113"/>
            <a:ext cx="7345362" cy="720725"/>
            <a:chOff x="468313" y="1916113"/>
            <a:chExt cx="7345362" cy="720725"/>
          </a:xfrm>
        </p:grpSpPr>
        <p:grpSp>
          <p:nvGrpSpPr>
            <p:cNvPr id="53270" name="Group 22"/>
            <p:cNvGrpSpPr>
              <a:grpSpLocks/>
            </p:cNvGrpSpPr>
            <p:nvPr/>
          </p:nvGrpSpPr>
          <p:grpSpPr bwMode="auto">
            <a:xfrm>
              <a:off x="468313" y="1916113"/>
              <a:ext cx="7345362" cy="720725"/>
              <a:chOff x="340" y="1071"/>
              <a:chExt cx="4354" cy="393"/>
            </a:xfrm>
          </p:grpSpPr>
          <p:grpSp>
            <p:nvGrpSpPr>
              <p:cNvPr id="11277" name="Group 20"/>
              <p:cNvGrpSpPr>
                <a:grpSpLocks/>
              </p:cNvGrpSpPr>
              <p:nvPr/>
            </p:nvGrpSpPr>
            <p:grpSpPr bwMode="auto">
              <a:xfrm>
                <a:off x="340" y="1071"/>
                <a:ext cx="686" cy="262"/>
                <a:chOff x="340" y="1071"/>
                <a:chExt cx="686" cy="262"/>
              </a:xfrm>
            </p:grpSpPr>
            <p:sp>
              <p:nvSpPr>
                <p:cNvPr id="11278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340" y="1117"/>
                  <a:ext cx="408" cy="21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4000" b="1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defRPr sz="4000" b="1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defRPr sz="4000" b="1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defRPr sz="4000" b="1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defRPr sz="4000" b="1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 b="1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 b="1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 b="1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 b="1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algn="ctr" eaLnBrk="1" fontAlgn="base" hangingPunct="1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en-US" altLang="el-GR" sz="2000">
                      <a:solidFill>
                        <a:srgbClr val="000000"/>
                      </a:solidFill>
                    </a:rPr>
                    <a:t>(3)</a:t>
                  </a:r>
                  <a:endParaRPr lang="el-GR" altLang="el-GR" sz="2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279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663" y="1071"/>
                  <a:ext cx="363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4000" b="1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defRPr sz="4000" b="1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defRPr sz="4000" b="1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defRPr sz="4000" b="1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defRPr sz="4000" b="1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 b="1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 b="1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 b="1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 b="1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algn="ctr" eaLnBrk="1" fontAlgn="base" hangingPunct="1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en-US" altLang="el-GR" sz="1600" dirty="0">
                      <a:solidFill>
                        <a:srgbClr val="000000"/>
                      </a:solidFill>
                    </a:rPr>
                    <a:t>(5)</a:t>
                  </a:r>
                  <a:endParaRPr lang="el-GR" altLang="el-GR" sz="1600" dirty="0">
                    <a:solidFill>
                      <a:srgbClr val="000000"/>
                    </a:solidFill>
                  </a:endParaRPr>
                </a:p>
              </p:txBody>
            </p:sp>
          </p:grpSp>
          <p:graphicFrame>
            <p:nvGraphicFramePr>
              <p:cNvPr id="11275" name="Object 17"/>
              <p:cNvGraphicFramePr>
                <a:graphicFrameLocks noChangeAspect="1"/>
              </p:cNvGraphicFramePr>
              <p:nvPr/>
            </p:nvGraphicFramePr>
            <p:xfrm>
              <a:off x="1020" y="1117"/>
              <a:ext cx="3674" cy="34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461" name="Εξίσωση" r:id="rId13" imgW="2552700" imgH="241300" progId="Equation.3">
                      <p:embed/>
                    </p:oleObj>
                  </mc:Choice>
                  <mc:Fallback>
                    <p:oleObj name="Εξίσωση" r:id="rId13" imgW="2552700" imgH="2413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20" y="1117"/>
                            <a:ext cx="3674" cy="34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27" name="Δεξιό βέλος 26"/>
            <p:cNvSpPr/>
            <p:nvPr/>
          </p:nvSpPr>
          <p:spPr bwMode="auto">
            <a:xfrm>
              <a:off x="1156624" y="2242193"/>
              <a:ext cx="325438" cy="216024"/>
            </a:xfrm>
            <a:prstGeom prst="rightArrow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4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</p:grpSp>
      <p:sp>
        <p:nvSpPr>
          <p:cNvPr id="28" name="Δεξιό βέλος 27"/>
          <p:cNvSpPr/>
          <p:nvPr/>
        </p:nvSpPr>
        <p:spPr bwMode="auto">
          <a:xfrm>
            <a:off x="912256" y="3435694"/>
            <a:ext cx="325438" cy="216024"/>
          </a:xfrm>
          <a:prstGeom prst="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4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69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3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l-GR" altLang="el-GR" sz="1200" dirty="0" err="1">
                <a:solidFill>
                  <a:srgbClr val="000000"/>
                </a:solidFill>
                <a:latin typeface="Calibri" panose="020F0502020204030204" pitchFamily="34" charset="0"/>
              </a:rPr>
              <a:t>Μερκ</a:t>
            </a:r>
            <a:r>
              <a:rPr lang="el-GR" altLang="el-GR" sz="1200" dirty="0">
                <a:solidFill>
                  <a:srgbClr val="000000"/>
                </a:solidFill>
                <a:latin typeface="Calibri" panose="020F0502020204030204" pitchFamily="34" charset="0"/>
              </a:rPr>
              <a:t>. Παναγιωτόπουλος-Φυσικός         </a:t>
            </a:r>
            <a:r>
              <a:rPr lang="el-GR" altLang="el-GR" sz="1200" dirty="0" err="1">
                <a:solidFill>
                  <a:srgbClr val="000000"/>
                </a:solidFill>
                <a:latin typeface="Calibri" panose="020F0502020204030204" pitchFamily="34" charset="0"/>
              </a:rPr>
              <a:t>www.merkopanas.blogspot.gr</a:t>
            </a:r>
            <a:endParaRPr lang="el-GR" altLang="el-GR" sz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D4D2D4-2DAC-4CDC-B6B1-0FCDB96CE9F7}" type="slidenum">
              <a:rPr lang="el-GR" altLang="el-GR" sz="1200">
                <a:solidFill>
                  <a:srgbClr val="000000"/>
                </a:solidFill>
                <a:latin typeface="Calibri" panose="020F0502020204030204" pitchFamily="34" charset="0"/>
              </a:rPr>
              <a:pPr>
                <a:defRPr/>
              </a:pPr>
              <a:t>17</a:t>
            </a:fld>
            <a:endParaRPr lang="el-GR" altLang="el-GR" sz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1763713" y="549275"/>
            <a:ext cx="56880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l-GR" alt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Ταχύτητες μετά την κρούση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619672" y="1700808"/>
                <a:ext cx="5675080" cy="11285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l-GR" sz="32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l-GR" sz="32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𝝊</m:t>
                          </m:r>
                        </m:e>
                        <m:sub>
                          <m:r>
                            <a:rPr lang="el-GR" sz="32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</m:sub>
                        <m:sup>
                          <m:r>
                            <a:rPr lang="el-GR" sz="32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′</m:t>
                          </m:r>
                        </m:sup>
                      </m:sSubSup>
                      <m:r>
                        <a:rPr lang="el-GR" sz="32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l-GR" sz="32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32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b="1" i="1" smtClean="0">
                                      <a:solidFill>
                                        <a:srgbClr val="FF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1" i="1" smtClean="0">
                                      <a:solidFill>
                                        <a:srgbClr val="FF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𝒎</m:t>
                                  </m:r>
                                </m:e>
                                <m:sub>
                                  <m:r>
                                    <a:rPr lang="en-US" sz="3200" b="1" i="1" smtClean="0">
                                      <a:solidFill>
                                        <a:srgbClr val="FF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sz="32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 − </m:t>
                              </m:r>
                              <m:sSub>
                                <m:sSubPr>
                                  <m:ctrlPr>
                                    <a:rPr lang="en-US" sz="3200" b="1" i="1" smtClean="0">
                                      <a:solidFill>
                                        <a:srgbClr val="FF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1" i="1" smtClean="0">
                                      <a:solidFill>
                                        <a:srgbClr val="FF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𝒎</m:t>
                                  </m:r>
                                </m:e>
                                <m:sub>
                                  <m:r>
                                    <a:rPr lang="en-US" sz="3200" b="1" i="1" smtClean="0">
                                      <a:solidFill>
                                        <a:srgbClr val="FF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sz="32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32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𝝊</m:t>
                              </m:r>
                            </m:e>
                            <m:sub>
                              <m:r>
                                <a:rPr lang="en-US" sz="32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r>
                            <a:rPr lang="el-GR" sz="32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+</m:t>
                          </m:r>
                          <m:r>
                            <a:rPr lang="el-GR" sz="32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  <m:sSub>
                            <m:sSubPr>
                              <m:ctrlPr>
                                <a:rPr lang="el-GR" sz="32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l-GR" sz="32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  <m:sSub>
                            <m:sSubPr>
                              <m:ctrlPr>
                                <a:rPr lang="el-GR" sz="32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32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𝝊</m:t>
                              </m:r>
                            </m:e>
                            <m:sub>
                              <m:r>
                                <a:rPr lang="el-GR" sz="32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l-GR" sz="32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32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l-GR" sz="3200" b="1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1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32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l-GR" sz="32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1700808"/>
                <a:ext cx="5675080" cy="1128579"/>
              </a:xfrm>
              <a:prstGeom prst="rect">
                <a:avLst/>
              </a:prstGeom>
              <a:blipFill rotWithShape="1">
                <a:blip r:embed="rId3"/>
                <a:stretch>
                  <a:fillRect b="-216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651383" y="3386574"/>
                <a:ext cx="5675080" cy="11285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l-GR" sz="32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l-GR" sz="32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𝝊</m:t>
                          </m:r>
                        </m:e>
                        <m:sub>
                          <m:r>
                            <a:rPr lang="el-GR" sz="32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</m:sub>
                        <m:sup>
                          <m:r>
                            <a:rPr lang="el-GR" sz="32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′</m:t>
                          </m:r>
                        </m:sup>
                      </m:sSubSup>
                      <m:r>
                        <a:rPr lang="el-GR" sz="32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l-GR" sz="32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32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b="1" i="1" smtClean="0">
                                      <a:solidFill>
                                        <a:srgbClr val="FF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1" i="1" smtClean="0">
                                      <a:solidFill>
                                        <a:srgbClr val="FF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𝒎</m:t>
                                  </m:r>
                                </m:e>
                                <m:sub>
                                  <m:r>
                                    <a:rPr lang="el-GR" sz="3200" b="1" i="1" smtClean="0">
                                      <a:solidFill>
                                        <a:srgbClr val="FF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a:rPr lang="en-US" sz="32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 − </m:t>
                              </m:r>
                              <m:sSub>
                                <m:sSubPr>
                                  <m:ctrlPr>
                                    <a:rPr lang="en-US" sz="3200" b="1" i="1" smtClean="0">
                                      <a:solidFill>
                                        <a:srgbClr val="FF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1" i="1" smtClean="0">
                                      <a:solidFill>
                                        <a:srgbClr val="FF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𝒎</m:t>
                                  </m:r>
                                </m:e>
                                <m:sub>
                                  <m:r>
                                    <a:rPr lang="el-GR" sz="3200" b="1" i="1" smtClean="0">
                                      <a:solidFill>
                                        <a:srgbClr val="FF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sz="32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32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𝝊</m:t>
                              </m:r>
                            </m:e>
                            <m:sub>
                              <m:r>
                                <a:rPr lang="el-GR" sz="32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  <m:r>
                            <a:rPr lang="el-GR" sz="32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+</m:t>
                          </m:r>
                          <m:r>
                            <a:rPr lang="el-GR" sz="32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  <m:sSub>
                            <m:sSubPr>
                              <m:ctrlPr>
                                <a:rPr lang="el-GR" sz="32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l-GR" sz="32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el-GR" sz="32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32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𝝊</m:t>
                              </m:r>
                            </m:e>
                            <m:sub>
                              <m:r>
                                <a:rPr lang="el-GR" sz="32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l-GR" sz="32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32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l-GR" sz="3200" b="1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1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32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l-GR" sz="32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1383" y="3386574"/>
                <a:ext cx="5675080" cy="1128579"/>
              </a:xfrm>
              <a:prstGeom prst="rect">
                <a:avLst/>
              </a:prstGeom>
              <a:blipFill rotWithShape="1">
                <a:blip r:embed="rId4"/>
                <a:stretch>
                  <a:fillRect b="-162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0239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25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l-GR" altLang="el-GR" sz="1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Μερκ</a:t>
            </a:r>
            <a:r>
              <a:rPr lang="el-GR" altLang="el-GR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Παναγιωτόπουλος-Φυσικός         www.merkopanas.blogspot.gr</a:t>
            </a:r>
          </a:p>
        </p:txBody>
      </p:sp>
      <p:sp>
        <p:nvSpPr>
          <p:cNvPr id="10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0E9087-6EB5-4B52-81CB-9DAD01C0AA4F}" type="slidenum">
              <a:rPr lang="el-GR" altLang="el-GR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el-GR" altLang="el-GR">
              <a:solidFill>
                <a:srgbClr val="000000"/>
              </a:solidFill>
            </a:endParaRP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783913" y="914881"/>
            <a:ext cx="7776790" cy="1139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r>
              <a:rPr lang="el-GR" altLang="el-GR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Στην περίπτωση που </a:t>
            </a:r>
            <a:r>
              <a:rPr lang="en-US" altLang="el-GR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</a:t>
            </a:r>
            <a:r>
              <a:rPr lang="en-US" altLang="el-GR" sz="24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1</a:t>
            </a:r>
            <a:r>
              <a:rPr lang="en-US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=</a:t>
            </a:r>
            <a:r>
              <a:rPr lang="en-US" altLang="el-GR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</a:t>
            </a:r>
            <a:r>
              <a:rPr lang="en-US" altLang="el-GR" sz="24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2</a:t>
            </a:r>
            <a:r>
              <a:rPr lang="en-US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,</a:t>
            </a:r>
            <a:r>
              <a:rPr lang="en-US" altLang="el-GR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l-GR" altLang="el-GR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τότε</a:t>
            </a:r>
            <a:r>
              <a:rPr lang="el-GR" altLang="el-GR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οι σφαίρες ανταλλάσσουν ταχύτητες.</a:t>
            </a:r>
          </a:p>
        </p:txBody>
      </p:sp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3276600" y="333375"/>
            <a:ext cx="237648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l-GR" alt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Διερεύνηση</a:t>
            </a:r>
          </a:p>
        </p:txBody>
      </p:sp>
      <p:graphicFrame>
        <p:nvGraphicFramePr>
          <p:cNvPr id="2254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1320272"/>
              </p:ext>
            </p:extLst>
          </p:nvPr>
        </p:nvGraphicFramePr>
        <p:xfrm>
          <a:off x="7030021" y="2469645"/>
          <a:ext cx="1497908" cy="6787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54" name="Εξίσωση" r:id="rId4" imgW="523943" imgH="228600" progId="Equation.3">
                  <p:embed/>
                </p:oleObj>
              </mc:Choice>
              <mc:Fallback>
                <p:oleObj name="Εξίσωση" r:id="rId4" imgW="523943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0021" y="2469645"/>
                        <a:ext cx="1497908" cy="6787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rgbClr val="808080"/>
                        </a:outerShdw>
                      </a:effectLst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4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5423119"/>
              </p:ext>
            </p:extLst>
          </p:nvPr>
        </p:nvGraphicFramePr>
        <p:xfrm>
          <a:off x="7048535" y="3979725"/>
          <a:ext cx="1512168" cy="6852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55" name="Εξίσωση" r:id="rId6" imgW="523943" imgH="228600" progId="Equation.3">
                  <p:embed/>
                </p:oleObj>
              </mc:Choice>
              <mc:Fallback>
                <p:oleObj name="Εξίσωση" r:id="rId6" imgW="523943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8535" y="3979725"/>
                        <a:ext cx="1512168" cy="6852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rgbClr val="808080"/>
                        </a:outerShdw>
                      </a:effectLst>
                      <a:ex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78977" y="2448975"/>
                <a:ext cx="4305153" cy="8695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l-GR" sz="24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l-GR" sz="2400" b="1" i="1" smtClean="0">
                              <a:latin typeface="Cambria Math"/>
                            </a:rPr>
                            <m:t>𝝊</m:t>
                          </m:r>
                        </m:e>
                        <m:sub>
                          <m:r>
                            <a:rPr lang="el-GR" sz="2400" b="1" i="1" smtClean="0">
                              <a:latin typeface="Cambria Math"/>
                            </a:rPr>
                            <m:t>𝟏</m:t>
                          </m:r>
                        </m:sub>
                        <m:sup>
                          <m:r>
                            <a:rPr lang="el-GR" sz="2400" b="1" i="1" smtClean="0">
                              <a:latin typeface="Cambria Math"/>
                            </a:rPr>
                            <m:t>′</m:t>
                          </m:r>
                        </m:sup>
                      </m:sSubSup>
                      <m:r>
                        <a:rPr lang="el-GR" sz="2400" b="1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l-GR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/>
                                    </a:rPr>
                                    <m:t>𝒎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sz="2400" b="1" i="1" smtClean="0">
                                  <a:latin typeface="Cambria Math"/>
                                </a:rPr>
                                <m:t> − </m:t>
                              </m:r>
                              <m:sSub>
                                <m:sSub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/>
                                    </a:rPr>
                                    <m:t>𝒎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2400" b="1" i="1" smtClean="0">
                                  <a:latin typeface="Cambria Math"/>
                                </a:rPr>
                                <m:t>𝝊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r>
                            <a:rPr lang="el-GR" sz="2400" b="1" i="1" smtClean="0">
                              <a:latin typeface="Cambria Math"/>
                            </a:rPr>
                            <m:t>+</m:t>
                          </m:r>
                          <m:r>
                            <a:rPr lang="el-GR" sz="2400" b="1" i="1" smtClean="0">
                              <a:latin typeface="Cambria Math"/>
                            </a:rPr>
                            <m:t>𝟐</m:t>
                          </m:r>
                          <m:sSub>
                            <m:sSubPr>
                              <m:ctrlPr>
                                <a:rPr lang="el-GR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l-GR" sz="2400" b="1" i="1" smtClean="0"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  <m:sSub>
                            <m:sSubPr>
                              <m:ctrlPr>
                                <a:rPr lang="el-GR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2400" b="1" i="1" smtClean="0">
                                  <a:latin typeface="Cambria Math"/>
                                </a:rPr>
                                <m:t>𝝊</m:t>
                              </m:r>
                            </m:e>
                            <m:sub>
                              <m:r>
                                <a:rPr lang="el-GR" sz="2400" b="1" i="1" smtClean="0"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l-GR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400" b="1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l-GR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l-GR" sz="2400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977" y="2448975"/>
                <a:ext cx="4305153" cy="86953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96354" y="3950840"/>
                <a:ext cx="4305153" cy="8695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l-GR" sz="24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l-GR" sz="2400" b="1" i="1" smtClean="0">
                              <a:latin typeface="Cambria Math"/>
                            </a:rPr>
                            <m:t>𝝊</m:t>
                          </m:r>
                        </m:e>
                        <m:sub>
                          <m:r>
                            <a:rPr lang="el-GR" sz="2400" b="1" i="1" smtClean="0">
                              <a:latin typeface="Cambria Math"/>
                            </a:rPr>
                            <m:t>𝟐</m:t>
                          </m:r>
                        </m:sub>
                        <m:sup>
                          <m:r>
                            <a:rPr lang="el-GR" sz="2400" b="1" i="1" smtClean="0">
                              <a:latin typeface="Cambria Math"/>
                            </a:rPr>
                            <m:t>′</m:t>
                          </m:r>
                        </m:sup>
                      </m:sSubSup>
                      <m:r>
                        <a:rPr lang="el-GR" sz="2400" b="1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l-GR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/>
                                    </a:rPr>
                                    <m:t>𝒎</m:t>
                                  </m:r>
                                </m:e>
                                <m:sub>
                                  <m:r>
                                    <a:rPr lang="el-GR" sz="2400" b="1" i="1" smtClean="0">
                                      <a:latin typeface="Cambria Math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a:rPr lang="en-US" sz="2400" b="1" i="1" smtClean="0">
                                  <a:latin typeface="Cambria Math"/>
                                </a:rPr>
                                <m:t> − </m:t>
                              </m:r>
                              <m:sSub>
                                <m:sSub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/>
                                    </a:rPr>
                                    <m:t>𝒎</m:t>
                                  </m:r>
                                </m:e>
                                <m:sub>
                                  <m:r>
                                    <a:rPr lang="el-GR" sz="2400" b="1" i="1" smtClean="0">
                                      <a:latin typeface="Cambria Math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2400" b="1" i="1" smtClean="0">
                                  <a:latin typeface="Cambria Math"/>
                                </a:rPr>
                                <m:t>𝝊</m:t>
                              </m:r>
                            </m:e>
                            <m:sub>
                              <m:r>
                                <a:rPr lang="el-GR" sz="2400" b="1" i="1" smtClean="0"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  <m:r>
                            <a:rPr lang="el-GR" sz="2400" b="1" i="1" smtClean="0">
                              <a:latin typeface="Cambria Math"/>
                            </a:rPr>
                            <m:t>+</m:t>
                          </m:r>
                          <m:r>
                            <a:rPr lang="el-GR" sz="2400" b="1" i="1" smtClean="0">
                              <a:latin typeface="Cambria Math"/>
                            </a:rPr>
                            <m:t>𝟐</m:t>
                          </m:r>
                          <m:sSub>
                            <m:sSubPr>
                              <m:ctrlPr>
                                <a:rPr lang="el-GR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l-GR" sz="2400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el-GR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2400" b="1" i="1" smtClean="0">
                                  <a:latin typeface="Cambria Math"/>
                                </a:rPr>
                                <m:t>𝝊</m:t>
                              </m:r>
                            </m:e>
                            <m:sub>
                              <m:r>
                                <a:rPr lang="el-GR" sz="2400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l-GR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400" b="1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l-GR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l-GR" sz="2400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354" y="3950840"/>
                <a:ext cx="4305153" cy="869533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716835" y="2460420"/>
                <a:ext cx="1584473" cy="8466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400" b="1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l-GR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2400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𝟐</m:t>
                          </m:r>
                          <m:sSub>
                            <m:sSubPr>
                              <m:ctrlPr>
                                <a:rPr lang="el-GR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l-GR" sz="2400" b="1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  <m:sSub>
                            <m:sSubPr>
                              <m:ctrlPr>
                                <a:rPr lang="el-GR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2400" b="1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𝝊</m:t>
                              </m:r>
                            </m:e>
                            <m:sub>
                              <m:r>
                                <a:rPr lang="el-GR" sz="2400" b="1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r>
                            <a:rPr lang="el-GR" sz="2400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𝟐</m:t>
                          </m:r>
                          <m:sSub>
                            <m:sSubPr>
                              <m:ctrlPr>
                                <a:rPr lang="el-GR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l-GR" sz="2400" b="1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l-GR" sz="2400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835" y="2460420"/>
                <a:ext cx="1584473" cy="84664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Ομάδα 6"/>
          <p:cNvGrpSpPr/>
          <p:nvPr/>
        </p:nvGrpSpPr>
        <p:grpSpPr>
          <a:xfrm>
            <a:off x="5220072" y="2448975"/>
            <a:ext cx="800472" cy="858087"/>
            <a:chOff x="5364088" y="2204864"/>
            <a:chExt cx="800472" cy="858087"/>
          </a:xfrm>
        </p:grpSpPr>
        <p:cxnSp>
          <p:nvCxnSpPr>
            <p:cNvPr id="6" name="Ευθεία γραμμή σύνδεσης 5"/>
            <p:cNvCxnSpPr/>
            <p:nvPr/>
          </p:nvCxnSpPr>
          <p:spPr bwMode="auto">
            <a:xfrm flipH="1">
              <a:off x="5364088" y="2204864"/>
              <a:ext cx="648072" cy="3600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Ευθεία γραμμή σύνδεσης 16"/>
            <p:cNvCxnSpPr/>
            <p:nvPr/>
          </p:nvCxnSpPr>
          <p:spPr bwMode="auto">
            <a:xfrm flipH="1">
              <a:off x="5516488" y="2702911"/>
              <a:ext cx="648072" cy="3600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8" name="Δεξιό βέλος 7"/>
          <p:cNvSpPr/>
          <p:nvPr/>
        </p:nvSpPr>
        <p:spPr bwMode="auto">
          <a:xfrm>
            <a:off x="6301308" y="2762090"/>
            <a:ext cx="502940" cy="243301"/>
          </a:xfrm>
          <a:prstGeom prst="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4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713399" y="3950840"/>
                <a:ext cx="1584473" cy="8466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400" b="1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l-GR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2400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𝟐</m:t>
                          </m:r>
                          <m:sSub>
                            <m:sSubPr>
                              <m:ctrlPr>
                                <a:rPr lang="el-GR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l-GR" sz="2400" b="1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el-GR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2400" b="1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𝝊</m:t>
                              </m:r>
                            </m:e>
                            <m:sub>
                              <m:r>
                                <a:rPr lang="el-GR" sz="2400" b="1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r>
                            <a:rPr lang="el-GR" sz="2400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𝟐</m:t>
                          </m:r>
                          <m:sSub>
                            <m:sSubPr>
                              <m:ctrlPr>
                                <a:rPr lang="el-GR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l-GR" sz="2400" b="1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l-GR" sz="2400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3399" y="3950840"/>
                <a:ext cx="1584473" cy="84664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Ομάδα 20"/>
          <p:cNvGrpSpPr/>
          <p:nvPr/>
        </p:nvGrpSpPr>
        <p:grpSpPr>
          <a:xfrm>
            <a:off x="5181600" y="3962286"/>
            <a:ext cx="800472" cy="858087"/>
            <a:chOff x="5364088" y="2204864"/>
            <a:chExt cx="800472" cy="858087"/>
          </a:xfrm>
        </p:grpSpPr>
        <p:cxnSp>
          <p:nvCxnSpPr>
            <p:cNvPr id="22" name="Ευθεία γραμμή σύνδεσης 21"/>
            <p:cNvCxnSpPr/>
            <p:nvPr/>
          </p:nvCxnSpPr>
          <p:spPr bwMode="auto">
            <a:xfrm flipH="1">
              <a:off x="5364088" y="2204864"/>
              <a:ext cx="648072" cy="3600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" name="Ευθεία γραμμή σύνδεσης 22"/>
            <p:cNvCxnSpPr/>
            <p:nvPr/>
          </p:nvCxnSpPr>
          <p:spPr bwMode="auto">
            <a:xfrm flipH="1">
              <a:off x="5516488" y="2702911"/>
              <a:ext cx="648072" cy="3600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4" name="Δεξιό βέλος 23"/>
          <p:cNvSpPr/>
          <p:nvPr/>
        </p:nvSpPr>
        <p:spPr bwMode="auto">
          <a:xfrm>
            <a:off x="6344593" y="4252510"/>
            <a:ext cx="502940" cy="243301"/>
          </a:xfrm>
          <a:prstGeom prst="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4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675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5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5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5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/>
      <p:bldP spid="22539" grpId="0"/>
      <p:bldP spid="2" grpId="0"/>
      <p:bldP spid="13" grpId="0"/>
      <p:bldP spid="4" grpId="0"/>
      <p:bldP spid="8" grpId="0" animBg="1"/>
      <p:bldP spid="20" grpId="0"/>
      <p:bldP spid="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>
                <a:solidFill>
                  <a:prstClr val="black"/>
                </a:solidFill>
              </a:rPr>
              <a:t>Μερκ</a:t>
            </a:r>
            <a:r>
              <a:rPr lang="el-GR" dirty="0">
                <a:solidFill>
                  <a:prstClr val="black"/>
                </a:solidFill>
              </a:rPr>
              <a:t>. Παναγιωτόπουλος - Φυσικός        </a:t>
            </a:r>
            <a:r>
              <a:rPr lang="en-US" dirty="0">
                <a:solidFill>
                  <a:prstClr val="black"/>
                </a:solidFill>
              </a:rPr>
              <a:t>www.merkopanas.blogspot.gr</a:t>
            </a: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/>
                </a:solidFill>
              </a:rPr>
              <a:pPr/>
              <a:t>19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61120" y="399732"/>
            <a:ext cx="331236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r>
              <a:rPr lang="el-GR" altLang="el-GR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 Όταν </a:t>
            </a:r>
            <a:r>
              <a:rPr lang="el-GR" altLang="el-GR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υ</a:t>
            </a:r>
            <a:r>
              <a:rPr lang="en-US" altLang="el-GR" sz="24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2</a:t>
            </a:r>
            <a:r>
              <a:rPr lang="el-GR" altLang="el-GR" sz="24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US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=</a:t>
            </a: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US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0,</a:t>
            </a:r>
            <a:r>
              <a:rPr lang="en-US" altLang="el-GR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l-GR" altLang="el-GR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τότε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91592" y="1254202"/>
                <a:ext cx="4305153" cy="8695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l-GR" sz="24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l-GR" sz="2400" b="1" i="1" smtClean="0">
                              <a:latin typeface="Cambria Math"/>
                            </a:rPr>
                            <m:t>𝝊</m:t>
                          </m:r>
                        </m:e>
                        <m:sub>
                          <m:r>
                            <a:rPr lang="el-GR" sz="2400" b="1" i="1" smtClean="0">
                              <a:latin typeface="Cambria Math"/>
                            </a:rPr>
                            <m:t>𝟏</m:t>
                          </m:r>
                        </m:sub>
                        <m:sup>
                          <m:r>
                            <a:rPr lang="el-GR" sz="2400" b="1" i="1" smtClean="0">
                              <a:latin typeface="Cambria Math"/>
                            </a:rPr>
                            <m:t>′</m:t>
                          </m:r>
                        </m:sup>
                      </m:sSubSup>
                      <m:r>
                        <a:rPr lang="el-GR" sz="2400" b="1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l-GR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/>
                                    </a:rPr>
                                    <m:t>𝒎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sz="2400" b="1" i="1" smtClean="0">
                                  <a:latin typeface="Cambria Math"/>
                                </a:rPr>
                                <m:t> − </m:t>
                              </m:r>
                              <m:sSub>
                                <m:sSub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/>
                                    </a:rPr>
                                    <m:t>𝒎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2400" b="1" i="1" smtClean="0">
                                  <a:latin typeface="Cambria Math"/>
                                </a:rPr>
                                <m:t>𝝊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r>
                            <a:rPr lang="el-GR" sz="2400" b="1" i="1" smtClean="0">
                              <a:latin typeface="Cambria Math"/>
                            </a:rPr>
                            <m:t>+</m:t>
                          </m:r>
                          <m:r>
                            <a:rPr lang="el-GR" sz="2400" b="1" i="1" smtClean="0">
                              <a:latin typeface="Cambria Math"/>
                            </a:rPr>
                            <m:t>𝟐</m:t>
                          </m:r>
                          <m:sSub>
                            <m:sSubPr>
                              <m:ctrlPr>
                                <a:rPr lang="el-GR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l-GR" sz="2400" b="1" i="1" smtClean="0"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  <m:sSub>
                            <m:sSubPr>
                              <m:ctrlPr>
                                <a:rPr lang="el-GR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2400" b="1" i="1" smtClean="0">
                                  <a:latin typeface="Cambria Math"/>
                                </a:rPr>
                                <m:t>𝝊</m:t>
                              </m:r>
                            </m:e>
                            <m:sub>
                              <m:r>
                                <a:rPr lang="el-GR" sz="2400" b="1" i="1" smtClean="0"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l-GR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400" b="1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l-GR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l-GR" sz="24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592" y="1254202"/>
                <a:ext cx="4305153" cy="86953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Δεξιό βέλος 5"/>
          <p:cNvSpPr/>
          <p:nvPr/>
        </p:nvSpPr>
        <p:spPr bwMode="auto">
          <a:xfrm>
            <a:off x="4884080" y="1567316"/>
            <a:ext cx="502940" cy="243301"/>
          </a:xfrm>
          <a:prstGeom prst="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4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387020" y="1124744"/>
                <a:ext cx="3459665" cy="9989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l-GR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l-GR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𝝊</m:t>
                          </m:r>
                        </m:e>
                        <m:sub>
                          <m:r>
                            <a:rPr lang="el-GR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</m:sub>
                        <m:sup>
                          <m:r>
                            <a:rPr lang="el-GR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′</m:t>
                          </m:r>
                        </m:sup>
                      </m:sSubSup>
                      <m:r>
                        <a:rPr lang="el-GR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l-GR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1" i="1" smtClean="0">
                                      <a:solidFill>
                                        <a:srgbClr val="FF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solidFill>
                                        <a:srgbClr val="FF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𝒎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solidFill>
                                        <a:srgbClr val="FF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 − </m:t>
                              </m:r>
                              <m:sSub>
                                <m:sSubPr>
                                  <m:ctrlPr>
                                    <a:rPr lang="en-US" sz="2800" b="1" i="1" smtClean="0">
                                      <a:solidFill>
                                        <a:srgbClr val="FF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solidFill>
                                        <a:srgbClr val="FF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𝒎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solidFill>
                                        <a:srgbClr val="FF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𝝊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l-GR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l-GR" sz="2800" b="1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l-GR" sz="28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7020" y="1124744"/>
                <a:ext cx="3459665" cy="998991"/>
              </a:xfrm>
              <a:prstGeom prst="rect">
                <a:avLst/>
              </a:prstGeom>
              <a:blipFill rotWithShape="1">
                <a:blip r:embed="rId3"/>
                <a:stretch>
                  <a:fillRect b="-122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04392" y="2626330"/>
                <a:ext cx="4305153" cy="8695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l-GR" sz="24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l-GR" sz="2400" b="1" i="1" smtClean="0">
                              <a:latin typeface="Cambria Math"/>
                            </a:rPr>
                            <m:t>𝝊</m:t>
                          </m:r>
                        </m:e>
                        <m:sub>
                          <m:r>
                            <a:rPr lang="el-GR" sz="2400" b="1" i="1" smtClean="0">
                              <a:latin typeface="Cambria Math"/>
                            </a:rPr>
                            <m:t>𝟐</m:t>
                          </m:r>
                        </m:sub>
                        <m:sup>
                          <m:r>
                            <a:rPr lang="el-GR" sz="2400" b="1" i="1" smtClean="0">
                              <a:latin typeface="Cambria Math"/>
                            </a:rPr>
                            <m:t>′</m:t>
                          </m:r>
                        </m:sup>
                      </m:sSubSup>
                      <m:r>
                        <a:rPr lang="el-GR" sz="2400" b="1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l-GR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/>
                                    </a:rPr>
                                    <m:t>𝒎</m:t>
                                  </m:r>
                                </m:e>
                                <m:sub>
                                  <m:r>
                                    <a:rPr lang="el-GR" sz="2400" b="1" i="1" smtClean="0">
                                      <a:latin typeface="Cambria Math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a:rPr lang="en-US" sz="2400" b="1" i="1" smtClean="0">
                                  <a:latin typeface="Cambria Math"/>
                                </a:rPr>
                                <m:t> − </m:t>
                              </m:r>
                              <m:sSub>
                                <m:sSub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/>
                                    </a:rPr>
                                    <m:t>𝒎</m:t>
                                  </m:r>
                                </m:e>
                                <m:sub>
                                  <m:r>
                                    <a:rPr lang="el-GR" sz="2400" b="1" i="1" smtClean="0">
                                      <a:latin typeface="Cambria Math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2400" b="1" i="1" smtClean="0">
                                  <a:latin typeface="Cambria Math"/>
                                </a:rPr>
                                <m:t>𝝊</m:t>
                              </m:r>
                            </m:e>
                            <m:sub>
                              <m:r>
                                <a:rPr lang="el-GR" sz="2400" b="1" i="1" smtClean="0"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  <m:r>
                            <a:rPr lang="el-GR" sz="2400" b="1" i="1" smtClean="0">
                              <a:latin typeface="Cambria Math"/>
                            </a:rPr>
                            <m:t>+</m:t>
                          </m:r>
                          <m:r>
                            <a:rPr lang="el-GR" sz="2400" b="1" i="1" smtClean="0">
                              <a:latin typeface="Cambria Math"/>
                            </a:rPr>
                            <m:t>𝟐</m:t>
                          </m:r>
                          <m:sSub>
                            <m:sSubPr>
                              <m:ctrlPr>
                                <a:rPr lang="el-GR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l-GR" sz="2400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el-GR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2400" b="1" i="1" smtClean="0">
                                  <a:latin typeface="Cambria Math"/>
                                </a:rPr>
                                <m:t>𝝊</m:t>
                              </m:r>
                            </m:e>
                            <m:sub>
                              <m:r>
                                <a:rPr lang="el-GR" sz="2400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l-GR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400" b="1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l-GR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l-GR" sz="24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392" y="2626330"/>
                <a:ext cx="4305153" cy="86953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Δεξιό βέλος 8"/>
          <p:cNvSpPr/>
          <p:nvPr/>
        </p:nvSpPr>
        <p:spPr bwMode="auto">
          <a:xfrm>
            <a:off x="4996880" y="2939445"/>
            <a:ext cx="502940" cy="243301"/>
          </a:xfrm>
          <a:prstGeom prst="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4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580112" y="2523609"/>
                <a:ext cx="2627386" cy="9722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l-GR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l-GR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𝝊</m:t>
                          </m:r>
                        </m:e>
                        <m:sub>
                          <m:r>
                            <a:rPr lang="el-GR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</m:sub>
                        <m:sup>
                          <m:r>
                            <a:rPr lang="el-GR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′</m:t>
                          </m:r>
                        </m:sup>
                      </m:sSubSup>
                      <m:r>
                        <a:rPr lang="el-GR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l-GR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  <m:sSub>
                            <m:sSubPr>
                              <m:ctrlPr>
                                <a:rPr lang="el-GR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l-GR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el-GR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𝝊</m:t>
                              </m:r>
                            </m:e>
                            <m:sub>
                              <m:r>
                                <a:rPr lang="el-GR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l-GR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l-GR" sz="2800" b="1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l-GR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2523609"/>
                <a:ext cx="2627386" cy="972254"/>
              </a:xfrm>
              <a:prstGeom prst="rect">
                <a:avLst/>
              </a:prstGeom>
              <a:blipFill rotWithShape="1">
                <a:blip r:embed="rId5"/>
                <a:stretch>
                  <a:fillRect b="-125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5606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  <p:bldP spid="8" grpId="0"/>
      <p:bldP spid="9" grpId="0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>
                <a:solidFill>
                  <a:prstClr val="black"/>
                </a:solidFill>
              </a:rPr>
              <a:t>Μερκ</a:t>
            </a:r>
            <a:r>
              <a:rPr lang="el-GR" dirty="0">
                <a:solidFill>
                  <a:prstClr val="black"/>
                </a:solidFill>
              </a:rPr>
              <a:t>. Παναγιωτόπουλος - Φυσικός        </a:t>
            </a:r>
            <a:r>
              <a:rPr lang="en-US" dirty="0">
                <a:solidFill>
                  <a:prstClr val="black"/>
                </a:solidFill>
              </a:rPr>
              <a:t>www.merkopanas.blogspot.gr</a:t>
            </a: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/>
                </a:solidFill>
              </a:rPr>
              <a:pPr/>
              <a:t>2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4" name="Rectangle 20"/>
          <p:cNvSpPr>
            <a:spLocks noChangeArrowheads="1"/>
          </p:cNvSpPr>
          <p:nvPr/>
        </p:nvSpPr>
        <p:spPr bwMode="auto">
          <a:xfrm>
            <a:off x="1403648" y="404664"/>
            <a:ext cx="647965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alt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Εισαγωγή στις Σχετικές Κινήσεις</a:t>
            </a:r>
          </a:p>
        </p:txBody>
      </p:sp>
      <p:pic>
        <p:nvPicPr>
          <p:cNvPr id="2051" name="Picture 3" descr="C:\Users\Merkouris\Desktop\smart_guy_with_atom_hg_wht.gif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777947"/>
            <a:ext cx="2447925" cy="3333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7114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>
                <a:solidFill>
                  <a:prstClr val="black"/>
                </a:solidFill>
              </a:rPr>
              <a:t>Μερκ</a:t>
            </a:r>
            <a:r>
              <a:rPr lang="el-GR" dirty="0">
                <a:solidFill>
                  <a:prstClr val="black"/>
                </a:solidFill>
              </a:rPr>
              <a:t>. Παναγιωτόπουλος - Φυσικός        </a:t>
            </a:r>
            <a:r>
              <a:rPr lang="en-US" dirty="0">
                <a:solidFill>
                  <a:prstClr val="black"/>
                </a:solidFill>
              </a:rPr>
              <a:t>www.merkopanas.blogspot.gr</a:t>
            </a: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/>
                </a:solidFill>
              </a:rPr>
              <a:pPr/>
              <a:t>20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4521" y="337932"/>
            <a:ext cx="5245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Όταν </a:t>
            </a:r>
            <a:r>
              <a:rPr lang="el-GR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υ</a:t>
            </a:r>
            <a:r>
              <a:rPr lang="el-GR" sz="24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 </a:t>
            </a: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= 0   </a:t>
            </a:r>
            <a:r>
              <a:rPr lang="el-GR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και   </a:t>
            </a:r>
            <a:r>
              <a:rPr lang="en-US" altLang="el-GR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</a:t>
            </a:r>
            <a:r>
              <a:rPr lang="en-US" altLang="el-GR" sz="24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1</a:t>
            </a:r>
            <a:r>
              <a:rPr lang="en-US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&gt;&gt;</a:t>
            </a:r>
            <a:r>
              <a:rPr lang="en-US" altLang="el-GR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</a:t>
            </a:r>
            <a:r>
              <a:rPr lang="en-US" altLang="el-GR" sz="24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2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10545" y="980728"/>
                <a:ext cx="2990242" cy="8695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l-GR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l-GR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𝝊</m:t>
                          </m:r>
                        </m:e>
                        <m:sub>
                          <m:r>
                            <a:rPr lang="el-GR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𝟏</m:t>
                          </m:r>
                        </m:sub>
                        <m:sup>
                          <m:r>
                            <a:rPr lang="el-GR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′</m:t>
                          </m:r>
                        </m:sup>
                      </m:sSubSup>
                      <m:r>
                        <a:rPr lang="el-GR" sz="2400" b="1" i="1" smtClean="0"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l-GR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𝒎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 − </m:t>
                              </m:r>
                              <m:sSub>
                                <m:sSubPr>
                                  <m:ctrlP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𝒎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24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𝝊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l-GR" sz="24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l-GR" sz="2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l-GR" sz="24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545" y="980728"/>
                <a:ext cx="2990242" cy="86953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Δεξιό βέλος 5"/>
          <p:cNvSpPr/>
          <p:nvPr/>
        </p:nvSpPr>
        <p:spPr bwMode="auto">
          <a:xfrm>
            <a:off x="3779912" y="1293843"/>
            <a:ext cx="502940" cy="243301"/>
          </a:xfrm>
          <a:prstGeom prst="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4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355976" y="1020192"/>
                <a:ext cx="1868652" cy="7906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l-GR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l-GR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𝝊</m:t>
                          </m:r>
                        </m:e>
                        <m:sub>
                          <m:r>
                            <a:rPr lang="el-GR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𝟏</m:t>
                          </m:r>
                        </m:sub>
                        <m:sup>
                          <m:r>
                            <a:rPr lang="el-GR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′</m:t>
                          </m:r>
                        </m:sup>
                      </m:sSubSup>
                      <m:r>
                        <a:rPr lang="el-GR" sz="2400" b="1" i="1" smtClean="0"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l-GR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2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24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 </m:t>
                              </m:r>
                              <m:r>
                                <a:rPr lang="el-GR" sz="24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𝝊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l-GR" sz="24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l-GR" sz="24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1020192"/>
                <a:ext cx="1868652" cy="79060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Δεξιό βέλος 7"/>
          <p:cNvSpPr/>
          <p:nvPr/>
        </p:nvSpPr>
        <p:spPr bwMode="auto">
          <a:xfrm>
            <a:off x="6224628" y="1293841"/>
            <a:ext cx="502940" cy="243301"/>
          </a:xfrm>
          <a:prstGeom prst="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4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grpSp>
        <p:nvGrpSpPr>
          <p:cNvPr id="9" name="Ομάδα 8"/>
          <p:cNvGrpSpPr/>
          <p:nvPr/>
        </p:nvGrpSpPr>
        <p:grpSpPr>
          <a:xfrm>
            <a:off x="5290302" y="980728"/>
            <a:ext cx="531166" cy="801404"/>
            <a:chOff x="1265561" y="5112985"/>
            <a:chExt cx="531166" cy="801404"/>
          </a:xfrm>
        </p:grpSpPr>
        <p:cxnSp>
          <p:nvCxnSpPr>
            <p:cNvPr id="10" name="Ευθεία γραμμή σύνδεσης 9"/>
            <p:cNvCxnSpPr/>
            <p:nvPr/>
          </p:nvCxnSpPr>
          <p:spPr>
            <a:xfrm flipH="1">
              <a:off x="1265561" y="5112985"/>
              <a:ext cx="354111" cy="34144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Ευθεία γραμμή σύνδεσης 10"/>
            <p:cNvCxnSpPr/>
            <p:nvPr/>
          </p:nvCxnSpPr>
          <p:spPr>
            <a:xfrm flipH="1">
              <a:off x="1442616" y="5572947"/>
              <a:ext cx="354111" cy="34144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Ορθογώνιο 11"/>
              <p:cNvSpPr/>
              <p:nvPr/>
            </p:nvSpPr>
            <p:spPr>
              <a:xfrm>
                <a:off x="6876256" y="1101885"/>
                <a:ext cx="156651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l-GR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l-GR" sz="28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𝝊</m:t>
                          </m:r>
                        </m:e>
                        <m:sub>
                          <m:r>
                            <a:rPr lang="el-GR" sz="28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</m:sub>
                        <m:sup>
                          <m:r>
                            <a:rPr lang="el-GR" sz="28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′</m:t>
                          </m:r>
                        </m:sup>
                      </m:sSubSup>
                      <m:r>
                        <a:rPr lang="el-GR" sz="2800" b="1" i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 </m:t>
                      </m:r>
                      <m:sSub>
                        <m:sSubPr>
                          <m:ctrlPr>
                            <a:rPr lang="el-GR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𝝊</m:t>
                          </m:r>
                        </m:e>
                        <m:sub>
                          <m:r>
                            <a:rPr lang="el-GR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l-GR" sz="2800" dirty="0"/>
              </a:p>
            </p:txBody>
          </p:sp>
        </mc:Choice>
        <mc:Fallback xmlns="">
          <p:sp>
            <p:nvSpPr>
              <p:cNvPr id="12" name="Ορθογώνιο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6256" y="1101885"/>
                <a:ext cx="1566519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36643" y="2060848"/>
                <a:ext cx="2276392" cy="8466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l-GR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l-GR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𝝊</m:t>
                          </m:r>
                        </m:e>
                        <m:sub>
                          <m:r>
                            <a:rPr lang="el-GR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𝟐</m:t>
                          </m:r>
                        </m:sub>
                        <m:sup>
                          <m:r>
                            <a:rPr lang="el-GR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′</m:t>
                          </m:r>
                        </m:sup>
                      </m:sSubSup>
                      <m:r>
                        <a:rPr lang="el-GR" sz="2400" b="1" i="1" smtClean="0"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l-GR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𝟐</m:t>
                          </m:r>
                          <m:sSub>
                            <m:sSubPr>
                              <m:ctrlPr>
                                <a:rPr lang="el-GR" sz="24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l-GR" sz="24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el-GR" sz="24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24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𝝊</m:t>
                              </m:r>
                            </m:e>
                            <m:sub>
                              <m:r>
                                <a:rPr lang="el-GR" sz="24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l-GR" sz="24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l-GR" sz="2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l-GR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643" y="2060848"/>
                <a:ext cx="2276392" cy="84664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Δεξιό βέλος 14"/>
          <p:cNvSpPr/>
          <p:nvPr/>
        </p:nvSpPr>
        <p:spPr bwMode="auto">
          <a:xfrm>
            <a:off x="3195040" y="2362518"/>
            <a:ext cx="502940" cy="243301"/>
          </a:xfrm>
          <a:prstGeom prst="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4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804281" y="2060848"/>
                <a:ext cx="2052998" cy="8466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l-GR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l-GR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𝝊</m:t>
                          </m:r>
                        </m:e>
                        <m:sub>
                          <m:r>
                            <a:rPr lang="el-GR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𝟐</m:t>
                          </m:r>
                        </m:sub>
                        <m:sup>
                          <m:r>
                            <a:rPr lang="el-GR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′</m:t>
                          </m:r>
                        </m:sup>
                      </m:sSubSup>
                      <m:r>
                        <a:rPr lang="el-GR" sz="2400" b="1" i="1" smtClean="0"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l-GR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2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2400" b="1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sz="2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24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 </m:t>
                              </m:r>
                              <m:r>
                                <a:rPr lang="el-GR" sz="24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𝝊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l-GR" sz="24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l-GR" sz="2400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4281" y="2060848"/>
                <a:ext cx="2052998" cy="84664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Ομάδα 16"/>
          <p:cNvGrpSpPr/>
          <p:nvPr/>
        </p:nvGrpSpPr>
        <p:grpSpPr>
          <a:xfrm>
            <a:off x="4759136" y="2096953"/>
            <a:ext cx="531166" cy="801404"/>
            <a:chOff x="1265561" y="5112985"/>
            <a:chExt cx="531166" cy="801404"/>
          </a:xfrm>
        </p:grpSpPr>
        <p:cxnSp>
          <p:nvCxnSpPr>
            <p:cNvPr id="18" name="Ευθεία γραμμή σύνδεσης 17"/>
            <p:cNvCxnSpPr/>
            <p:nvPr/>
          </p:nvCxnSpPr>
          <p:spPr>
            <a:xfrm flipH="1">
              <a:off x="1265561" y="5112985"/>
              <a:ext cx="354111" cy="34144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Ευθεία γραμμή σύνδεσης 18"/>
            <p:cNvCxnSpPr/>
            <p:nvPr/>
          </p:nvCxnSpPr>
          <p:spPr>
            <a:xfrm flipH="1">
              <a:off x="1442616" y="5572947"/>
              <a:ext cx="354111" cy="34144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Δεξιό βέλος 19"/>
          <p:cNvSpPr/>
          <p:nvPr/>
        </p:nvSpPr>
        <p:spPr bwMode="auto">
          <a:xfrm>
            <a:off x="5973158" y="2318973"/>
            <a:ext cx="502940" cy="243301"/>
          </a:xfrm>
          <a:prstGeom prst="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4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Ορθογώνιο 20"/>
              <p:cNvSpPr/>
              <p:nvPr/>
            </p:nvSpPr>
            <p:spPr>
              <a:xfrm>
                <a:off x="6588224" y="2100908"/>
                <a:ext cx="178132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l-GR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l-GR" sz="28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𝝊</m:t>
                          </m:r>
                        </m:e>
                        <m:sub>
                          <m:r>
                            <a:rPr lang="el-GR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</m:sub>
                        <m:sup>
                          <m:r>
                            <a:rPr lang="el-GR" sz="28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′</m:t>
                          </m:r>
                        </m:sup>
                      </m:sSubSup>
                      <m:r>
                        <a:rPr lang="el-GR" sz="2800" b="1" i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r>
                        <a:rPr lang="el-GR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l-GR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  <m:r>
                            <a:rPr lang="el-GR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𝝊</m:t>
                          </m:r>
                        </m:e>
                        <m:sub>
                          <m:r>
                            <a:rPr lang="el-GR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l-GR" sz="2800" dirty="0"/>
              </a:p>
            </p:txBody>
          </p:sp>
        </mc:Choice>
        <mc:Fallback xmlns="">
          <p:sp>
            <p:nvSpPr>
              <p:cNvPr id="21" name="Ορθογώνιο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224" y="2100908"/>
                <a:ext cx="1781320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694521" y="3284984"/>
            <a:ext cx="4858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Όταν </a:t>
            </a:r>
            <a:r>
              <a:rPr lang="el-GR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υ</a:t>
            </a:r>
            <a:r>
              <a:rPr lang="el-GR" sz="24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 </a:t>
            </a: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= 0   </a:t>
            </a:r>
            <a:r>
              <a:rPr lang="el-GR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και   </a:t>
            </a:r>
            <a:r>
              <a:rPr lang="en-US" altLang="el-GR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</a:t>
            </a:r>
            <a:r>
              <a:rPr lang="en-US" altLang="el-GR" sz="24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1</a:t>
            </a: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&lt;&lt;</a:t>
            </a:r>
            <a:r>
              <a:rPr lang="en-US" altLang="el-GR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</a:t>
            </a:r>
            <a:r>
              <a:rPr lang="en-US" altLang="el-GR" sz="24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2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814039" y="3915956"/>
                <a:ext cx="2990242" cy="8695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l-GR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l-GR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𝝊</m:t>
                          </m:r>
                        </m:e>
                        <m:sub>
                          <m:r>
                            <a:rPr lang="el-GR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𝟏</m:t>
                          </m:r>
                        </m:sub>
                        <m:sup>
                          <m:r>
                            <a:rPr lang="el-GR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′</m:t>
                          </m:r>
                        </m:sup>
                      </m:sSubSup>
                      <m:r>
                        <a:rPr lang="el-GR" sz="2400" b="1" i="1" smtClean="0"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l-GR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𝒎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 − </m:t>
                              </m:r>
                              <m:sSub>
                                <m:sSubPr>
                                  <m:ctrlP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𝒎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24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𝝊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l-GR" sz="24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l-GR" sz="2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l-GR" sz="2400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039" y="3915956"/>
                <a:ext cx="2990242" cy="86953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Δεξιό βέλος 23"/>
          <p:cNvSpPr/>
          <p:nvPr/>
        </p:nvSpPr>
        <p:spPr bwMode="auto">
          <a:xfrm>
            <a:off x="3883406" y="4229071"/>
            <a:ext cx="502940" cy="243301"/>
          </a:xfrm>
          <a:prstGeom prst="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4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459470" y="3955420"/>
                <a:ext cx="2097882" cy="7906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l-GR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l-GR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𝝊</m:t>
                          </m:r>
                        </m:e>
                        <m:sub>
                          <m:r>
                            <a:rPr lang="el-GR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𝟏</m:t>
                          </m:r>
                        </m:sub>
                        <m:sup>
                          <m:r>
                            <a:rPr lang="el-GR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′</m:t>
                          </m:r>
                        </m:sup>
                      </m:sSubSup>
                      <m:r>
                        <a:rPr lang="el-GR" sz="2400" b="1" i="1" smtClean="0"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l-GR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2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2400" b="1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l-GR" sz="2400" b="1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24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 </m:t>
                              </m:r>
                              <m:r>
                                <a:rPr lang="el-GR" sz="24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𝝊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l-GR" sz="24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l-GR" sz="24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l-GR" sz="2400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9470" y="3955420"/>
                <a:ext cx="2097882" cy="79060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Ομάδα 25"/>
          <p:cNvGrpSpPr/>
          <p:nvPr/>
        </p:nvGrpSpPr>
        <p:grpSpPr>
          <a:xfrm>
            <a:off x="5553002" y="3915956"/>
            <a:ext cx="531166" cy="801404"/>
            <a:chOff x="1265561" y="5112985"/>
            <a:chExt cx="531166" cy="801404"/>
          </a:xfrm>
        </p:grpSpPr>
        <p:cxnSp>
          <p:nvCxnSpPr>
            <p:cNvPr id="27" name="Ευθεία γραμμή σύνδεσης 26"/>
            <p:cNvCxnSpPr/>
            <p:nvPr/>
          </p:nvCxnSpPr>
          <p:spPr>
            <a:xfrm flipH="1">
              <a:off x="1265561" y="5112985"/>
              <a:ext cx="354111" cy="34144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Ευθεία γραμμή σύνδεσης 27"/>
            <p:cNvCxnSpPr/>
            <p:nvPr/>
          </p:nvCxnSpPr>
          <p:spPr>
            <a:xfrm flipH="1">
              <a:off x="1442616" y="5572947"/>
              <a:ext cx="354111" cy="34144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Δεξιό βέλος 28"/>
          <p:cNvSpPr/>
          <p:nvPr/>
        </p:nvSpPr>
        <p:spPr bwMode="auto">
          <a:xfrm>
            <a:off x="6557352" y="4214526"/>
            <a:ext cx="502940" cy="243301"/>
          </a:xfrm>
          <a:prstGeom prst="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4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Ορθογώνιο 29"/>
              <p:cNvSpPr/>
              <p:nvPr/>
            </p:nvSpPr>
            <p:spPr>
              <a:xfrm>
                <a:off x="7164288" y="4026553"/>
                <a:ext cx="175567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l-GR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l-GR" sz="28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𝝊</m:t>
                          </m:r>
                        </m:e>
                        <m:sub>
                          <m:r>
                            <a:rPr lang="el-GR" sz="28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</m:sub>
                        <m:sup>
                          <m:r>
                            <a:rPr lang="el-GR" sz="28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′</m:t>
                          </m:r>
                        </m:sup>
                      </m:sSubSup>
                      <m:r>
                        <a:rPr lang="el-GR" sz="2800" b="1" i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r>
                        <a:rPr lang="el-GR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l-GR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𝝊</m:t>
                          </m:r>
                        </m:e>
                        <m:sub>
                          <m:r>
                            <a:rPr lang="el-GR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l-GR" sz="2800" dirty="0"/>
              </a:p>
            </p:txBody>
          </p:sp>
        </mc:Choice>
        <mc:Fallback xmlns="">
          <p:sp>
            <p:nvSpPr>
              <p:cNvPr id="30" name="Ορθογώνιο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4288" y="4026553"/>
                <a:ext cx="1755673" cy="52322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839708" y="4937778"/>
                <a:ext cx="2276392" cy="8466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l-GR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l-GR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𝝊</m:t>
                          </m:r>
                        </m:e>
                        <m:sub>
                          <m:r>
                            <a:rPr lang="el-GR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𝟐</m:t>
                          </m:r>
                        </m:sub>
                        <m:sup>
                          <m:r>
                            <a:rPr lang="el-GR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′</m:t>
                          </m:r>
                        </m:sup>
                      </m:sSubSup>
                      <m:r>
                        <a:rPr lang="el-GR" sz="2400" b="1" i="1" smtClean="0"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l-GR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𝟐</m:t>
                          </m:r>
                          <m:sSub>
                            <m:sSubPr>
                              <m:ctrlPr>
                                <a:rPr lang="el-GR" sz="24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l-GR" sz="24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el-GR" sz="24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24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𝝊</m:t>
                              </m:r>
                            </m:e>
                            <m:sub>
                              <m:r>
                                <a:rPr lang="el-GR" sz="24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l-GR" sz="24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l-GR" sz="2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l-GR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708" y="4937778"/>
                <a:ext cx="2276392" cy="84664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Δεξιό βέλος 31"/>
          <p:cNvSpPr/>
          <p:nvPr/>
        </p:nvSpPr>
        <p:spPr bwMode="auto">
          <a:xfrm>
            <a:off x="3298105" y="5239448"/>
            <a:ext cx="502940" cy="243301"/>
          </a:xfrm>
          <a:prstGeom prst="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4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993685" y="5055943"/>
                <a:ext cx="143783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l-GR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l-GR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𝝊</m:t>
                          </m:r>
                        </m:e>
                        <m:sub>
                          <m:r>
                            <a:rPr lang="el-GR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</m:sub>
                        <m:sup>
                          <m:r>
                            <a:rPr lang="el-GR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′</m:t>
                          </m:r>
                        </m:sup>
                      </m:sSubSup>
                      <m:r>
                        <a:rPr lang="el-GR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</m:t>
                      </m:r>
                      <m:r>
                        <a:rPr lang="el-GR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el-GR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𝟎</m:t>
                      </m:r>
                    </m:oMath>
                  </m:oMathPara>
                </a14:m>
                <a:endParaRPr lang="el-GR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3685" y="5055943"/>
                <a:ext cx="1437830" cy="52322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/>
          <p:cNvSpPr txBox="1"/>
          <p:nvPr/>
        </p:nvSpPr>
        <p:spPr>
          <a:xfrm>
            <a:off x="5562986" y="5064507"/>
            <a:ext cx="3041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>
                <a:latin typeface="Comic Sans MS" panose="030F0702030302020204" pitchFamily="66" charset="0"/>
              </a:rPr>
              <a:t>(Πρακτικά εξακολουθεί να παραμένει ακίνητο)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178666" y="368709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omic Sans MS" panose="030F0702030302020204" pitchFamily="66" charset="0"/>
                <a:hlinkClick r:id="rId13"/>
              </a:rPr>
              <a:t>Animation </a:t>
            </a:r>
            <a:r>
              <a:rPr lang="el-GR" sz="2000" b="1" dirty="0">
                <a:latin typeface="Comic Sans MS" panose="030F0702030302020204" pitchFamily="66" charset="0"/>
                <a:hlinkClick r:id="rId13"/>
              </a:rPr>
              <a:t>κρούσεων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690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50"/>
                            </p:stCondLst>
                            <p:childTnLst>
                              <p:par>
                                <p:cTn id="46" presetID="9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75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50"/>
                            </p:stCondLst>
                            <p:childTnLst>
                              <p:par>
                                <p:cTn id="79" presetID="9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75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12" presetID="9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3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  <p:bldP spid="8" grpId="0" animBg="1"/>
      <p:bldP spid="12" grpId="0"/>
      <p:bldP spid="14" grpId="0"/>
      <p:bldP spid="15" grpId="0" animBg="1"/>
      <p:bldP spid="16" grpId="0"/>
      <p:bldP spid="20" grpId="0" animBg="1"/>
      <p:bldP spid="21" grpId="0"/>
      <p:bldP spid="22" grpId="0"/>
      <p:bldP spid="23" grpId="0"/>
      <p:bldP spid="24" grpId="0" animBg="1"/>
      <p:bldP spid="25" grpId="0"/>
      <p:bldP spid="29" grpId="0" animBg="1"/>
      <p:bldP spid="30" grpId="0"/>
      <p:bldP spid="31" grpId="0"/>
      <p:bldP spid="32" grpId="0" animBg="1"/>
      <p:bldP spid="33" grpId="0"/>
      <p:bldP spid="35" grpId="0"/>
      <p:bldP spid="3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>
                <a:solidFill>
                  <a:prstClr val="black"/>
                </a:solidFill>
              </a:rPr>
              <a:t>Μερκ</a:t>
            </a:r>
            <a:r>
              <a:rPr lang="el-GR" dirty="0">
                <a:solidFill>
                  <a:prstClr val="black"/>
                </a:solidFill>
              </a:rPr>
              <a:t>. Παναγιωτόπουλος - Φυσικός        </a:t>
            </a:r>
            <a:r>
              <a:rPr lang="en-US" dirty="0">
                <a:solidFill>
                  <a:prstClr val="black"/>
                </a:solidFill>
              </a:rPr>
              <a:t>www.merkopanas.blogspot.gr</a:t>
            </a: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/>
                </a:solidFill>
              </a:rPr>
              <a:pPr/>
              <a:t>21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801486" y="460433"/>
            <a:ext cx="74168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altLang="el-GR" sz="3200" b="1" kern="0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Ελαστική κρούση σφαίρας σε τοίχο</a:t>
            </a:r>
            <a:r>
              <a:rPr lang="el-GR" altLang="el-GR" sz="3200" kern="0" dirty="0">
                <a:solidFill>
                  <a:srgbClr val="808000"/>
                </a:solidFill>
                <a:latin typeface="Times New Roman"/>
              </a:rPr>
              <a:t>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07704" y="1196752"/>
            <a:ext cx="504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Κάθετα στην επιφάνεια</a:t>
            </a:r>
          </a:p>
        </p:txBody>
      </p:sp>
      <p:sp>
        <p:nvSpPr>
          <p:cNvPr id="7" name="Rectangle 5" descr="Οριζόντιο τούβλο"/>
          <p:cNvSpPr>
            <a:spLocks noChangeArrowheads="1"/>
          </p:cNvSpPr>
          <p:nvPr/>
        </p:nvSpPr>
        <p:spPr bwMode="auto">
          <a:xfrm>
            <a:off x="1475656" y="1988841"/>
            <a:ext cx="574675" cy="2808311"/>
          </a:xfrm>
          <a:prstGeom prst="rect">
            <a:avLst/>
          </a:prstGeom>
          <a:pattFill prst="horzBrick">
            <a:fgClr>
              <a:srgbClr val="000000"/>
            </a:fgClr>
            <a:bgClr>
              <a:srgbClr val="FFFFCC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0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0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0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0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4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</a:endParaRPr>
          </a:p>
        </p:txBody>
      </p:sp>
      <p:grpSp>
        <p:nvGrpSpPr>
          <p:cNvPr id="18" name="Ομάδα 17"/>
          <p:cNvGrpSpPr/>
          <p:nvPr/>
        </p:nvGrpSpPr>
        <p:grpSpPr>
          <a:xfrm>
            <a:off x="1999460" y="2775969"/>
            <a:ext cx="765990" cy="513348"/>
            <a:chOff x="3568925" y="3150142"/>
            <a:chExt cx="765990" cy="513348"/>
          </a:xfrm>
        </p:grpSpPr>
        <p:grpSp>
          <p:nvGrpSpPr>
            <p:cNvPr id="11" name="Ομάδα 10"/>
            <p:cNvGrpSpPr/>
            <p:nvPr/>
          </p:nvGrpSpPr>
          <p:grpSpPr>
            <a:xfrm>
              <a:off x="3604929" y="3375458"/>
              <a:ext cx="729986" cy="288032"/>
              <a:chOff x="3779912" y="3284984"/>
              <a:chExt cx="729986" cy="288032"/>
            </a:xfrm>
          </p:grpSpPr>
          <p:sp>
            <p:nvSpPr>
              <p:cNvPr id="8" name="Oval 10"/>
              <p:cNvSpPr>
                <a:spLocks noChangeArrowheads="1"/>
              </p:cNvSpPr>
              <p:nvPr/>
            </p:nvSpPr>
            <p:spPr bwMode="auto">
              <a:xfrm>
                <a:off x="4211960" y="3284984"/>
                <a:ext cx="297938" cy="288032"/>
              </a:xfrm>
              <a:prstGeom prst="ellipse">
                <a:avLst/>
              </a:prstGeom>
              <a:solidFill>
                <a:srgbClr val="8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666633"/>
                </a:outerShdw>
              </a:effectLst>
            </p:spPr>
            <p:txBody>
              <a:bodyPr wrap="none" anchor="ctr"/>
              <a:lstStyle>
                <a:lvl1pPr eaLnBrk="0" hangingPunct="0">
                  <a:defRPr sz="4000" b="1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sz="4000" b="1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sz="4000" b="1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sz="4000" b="1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sz="4000" b="1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altLang="el-GR" sz="40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mic Sans MS" pitchFamily="66" charset="0"/>
                </a:endParaRPr>
              </a:p>
            </p:txBody>
          </p:sp>
          <p:cxnSp>
            <p:nvCxnSpPr>
              <p:cNvPr id="10" name="Ευθύγραμμο βέλος σύνδεσης 9"/>
              <p:cNvCxnSpPr>
                <a:stCxn id="8" idx="2"/>
              </p:cNvCxnSpPr>
              <p:nvPr/>
            </p:nvCxnSpPr>
            <p:spPr>
              <a:xfrm flipH="1">
                <a:off x="3779912" y="3429000"/>
                <a:ext cx="432048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3568925" y="3150142"/>
                  <a:ext cx="50405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sz="20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l-GR" sz="20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𝝊</m:t>
                            </m:r>
                          </m:e>
                        </m:acc>
                      </m:oMath>
                    </m:oMathPara>
                  </a14:m>
                  <a:endParaRPr lang="el-GR" sz="2000" b="1" i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68925" y="3150142"/>
                  <a:ext cx="504056" cy="400110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Ομάδα 16"/>
          <p:cNvGrpSpPr/>
          <p:nvPr/>
        </p:nvGrpSpPr>
        <p:grpSpPr>
          <a:xfrm>
            <a:off x="3419872" y="2731994"/>
            <a:ext cx="1445113" cy="558134"/>
            <a:chOff x="2050331" y="3114409"/>
            <a:chExt cx="1445113" cy="558134"/>
          </a:xfrm>
        </p:grpSpPr>
        <p:grpSp>
          <p:nvGrpSpPr>
            <p:cNvPr id="12" name="Ομάδα 11"/>
            <p:cNvGrpSpPr/>
            <p:nvPr/>
          </p:nvGrpSpPr>
          <p:grpSpPr>
            <a:xfrm>
              <a:off x="2050331" y="3384511"/>
              <a:ext cx="729986" cy="288032"/>
              <a:chOff x="4211960" y="3284984"/>
              <a:chExt cx="729986" cy="288032"/>
            </a:xfrm>
          </p:grpSpPr>
          <p:sp>
            <p:nvSpPr>
              <p:cNvPr id="13" name="Oval 10"/>
              <p:cNvSpPr>
                <a:spLocks noChangeArrowheads="1"/>
              </p:cNvSpPr>
              <p:nvPr/>
            </p:nvSpPr>
            <p:spPr bwMode="auto">
              <a:xfrm>
                <a:off x="4211960" y="3284984"/>
                <a:ext cx="297938" cy="288032"/>
              </a:xfrm>
              <a:prstGeom prst="ellipse">
                <a:avLst/>
              </a:prstGeom>
              <a:solidFill>
                <a:srgbClr val="8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666633"/>
                </a:outerShdw>
              </a:effectLst>
            </p:spPr>
            <p:txBody>
              <a:bodyPr wrap="none" anchor="ctr"/>
              <a:lstStyle>
                <a:lvl1pPr eaLnBrk="0" hangingPunct="0">
                  <a:defRPr sz="4000" b="1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sz="4000" b="1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sz="4000" b="1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sz="4000" b="1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sz="4000" b="1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altLang="el-GR" sz="40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mic Sans MS" pitchFamily="66" charset="0"/>
                </a:endParaRPr>
              </a:p>
            </p:txBody>
          </p:sp>
          <p:cxnSp>
            <p:nvCxnSpPr>
              <p:cNvPr id="14" name="Ευθύγραμμο βέλος σύνδεσης 13"/>
              <p:cNvCxnSpPr/>
              <p:nvPr/>
            </p:nvCxnSpPr>
            <p:spPr>
              <a:xfrm flipH="1">
                <a:off x="4509898" y="3429000"/>
                <a:ext cx="432048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2564293" y="3114409"/>
                  <a:ext cx="931151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l-GR" sz="20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l-GR" sz="20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l-GR" sz="20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𝝊</m:t>
                              </m:r>
                            </m:e>
                          </m:acc>
                        </m:e>
                        <m:sup>
                          <m:r>
                            <a:rPr lang="el-GR" sz="20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′</m:t>
                          </m:r>
                        </m:sup>
                      </m:sSup>
                    </m:oMath>
                  </a14:m>
                  <a:r>
                    <a:rPr lang="el-GR" sz="2000" b="1" i="1" dirty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anose="030F0702030302020204" pitchFamily="66" charset="0"/>
                    </a:rPr>
                    <a:t>=-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sz="2000" b="1" i="1" dirty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l-GR" sz="2000" b="1" i="1" dirty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𝝊</m:t>
                          </m:r>
                        </m:e>
                      </m:acc>
                    </m:oMath>
                  </a14:m>
                  <a:endParaRPr lang="el-GR" sz="2000" b="1" i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endParaRPr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64293" y="3114409"/>
                  <a:ext cx="931151" cy="40011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9091" b="-33333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9" name="TextBox 18"/>
          <p:cNvSpPr txBox="1"/>
          <p:nvPr/>
        </p:nvSpPr>
        <p:spPr>
          <a:xfrm>
            <a:off x="2616481" y="3551901"/>
            <a:ext cx="56949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400" b="1" dirty="0">
                <a:latin typeface="Comic Sans MS" panose="030F0702030302020204" pitchFamily="66" charset="0"/>
              </a:rPr>
              <a:t>Σύμφωνα με τα προηγούμενα</a:t>
            </a:r>
            <a:r>
              <a:rPr lang="en-US" sz="2400" b="1" dirty="0">
                <a:latin typeface="Comic Sans MS" panose="030F0702030302020204" pitchFamily="66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2400" b="1" dirty="0">
                <a:latin typeface="Comic Sans MS" panose="030F0702030302020204" pitchFamily="66" charset="0"/>
              </a:rPr>
              <a:t>(</a:t>
            </a:r>
            <a:r>
              <a:rPr lang="el-GR" sz="2000" b="1" i="1" dirty="0">
                <a:latin typeface="Comic Sans MS" panose="030F0702030302020204" pitchFamily="66" charset="0"/>
              </a:rPr>
              <a:t>υ</a:t>
            </a:r>
            <a:r>
              <a:rPr lang="el-GR" sz="2000" b="1" baseline="-25000" dirty="0">
                <a:latin typeface="Comic Sans MS" panose="030F0702030302020204" pitchFamily="66" charset="0"/>
              </a:rPr>
              <a:t>2 </a:t>
            </a:r>
            <a:r>
              <a:rPr lang="el-GR" sz="2000" b="1" dirty="0">
                <a:latin typeface="Comic Sans MS" panose="030F0702030302020204" pitchFamily="66" charset="0"/>
              </a:rPr>
              <a:t>= 0   και</a:t>
            </a:r>
            <a:r>
              <a:rPr lang="en-US" sz="2000" b="1" dirty="0">
                <a:latin typeface="Comic Sans MS" panose="030F0702030302020204" pitchFamily="66" charset="0"/>
              </a:rPr>
              <a:t> </a:t>
            </a:r>
            <a:r>
              <a:rPr lang="en-US" altLang="el-GR" sz="2000" b="1" i="1" dirty="0">
                <a:latin typeface="Comic Sans MS" pitchFamily="66" charset="0"/>
              </a:rPr>
              <a:t>m</a:t>
            </a:r>
            <a:r>
              <a:rPr lang="en-US" altLang="el-GR" sz="2000" b="1" baseline="-25000" dirty="0">
                <a:latin typeface="Comic Sans MS" pitchFamily="66" charset="0"/>
              </a:rPr>
              <a:t>1</a:t>
            </a:r>
            <a:r>
              <a:rPr lang="el-GR" altLang="el-GR" sz="2000" b="1" dirty="0">
                <a:latin typeface="Comic Sans MS" pitchFamily="66" charset="0"/>
              </a:rPr>
              <a:t>&lt;&lt;</a:t>
            </a:r>
            <a:r>
              <a:rPr lang="en-US" altLang="el-GR" sz="2000" b="1" i="1" dirty="0">
                <a:latin typeface="Comic Sans MS" pitchFamily="66" charset="0"/>
              </a:rPr>
              <a:t>m</a:t>
            </a:r>
            <a:r>
              <a:rPr lang="en-US" altLang="el-GR" sz="2000" b="1" baseline="-25000" dirty="0">
                <a:latin typeface="Comic Sans MS" pitchFamily="66" charset="0"/>
              </a:rPr>
              <a:t>2</a:t>
            </a:r>
            <a:r>
              <a:rPr lang="en-US" altLang="el-GR" sz="2400" b="1" dirty="0">
                <a:latin typeface="Comic Sans MS" pitchFamily="66" charset="0"/>
              </a:rPr>
              <a:t>)</a:t>
            </a:r>
            <a:r>
              <a:rPr lang="el-GR" sz="2400" b="1" dirty="0">
                <a:latin typeface="Comic Sans MS" panose="030F0702030302020204" pitchFamily="66" charset="0"/>
              </a:rPr>
              <a:t>,</a:t>
            </a:r>
            <a:endParaRPr lang="en-US" sz="2400" b="1" dirty="0">
              <a:latin typeface="Comic Sans MS" panose="030F0702030302020204" pitchFamily="66" charset="0"/>
            </a:endParaRPr>
          </a:p>
          <a:p>
            <a:pPr algn="ctr">
              <a:lnSpc>
                <a:spcPct val="150000"/>
              </a:lnSpc>
            </a:pPr>
            <a:r>
              <a:rPr lang="el-GR" sz="2400" b="1" dirty="0">
                <a:latin typeface="Comic Sans MS" panose="030F0702030302020204" pitchFamily="66" charset="0"/>
              </a:rPr>
              <a:t>η σφαίρα θ’ ανακλαστεί με </a:t>
            </a: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ταχύτητα ίσου μέτρου και αντίθετης φοράς.  </a:t>
            </a:r>
          </a:p>
        </p:txBody>
      </p:sp>
    </p:spTree>
    <p:extLst>
      <p:ext uri="{BB962C8B-B14F-4D97-AF65-F5344CB8AC3E}">
        <p14:creationId xmlns:p14="http://schemas.microsoft.com/office/powerpoint/2010/main" val="728920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>
                <a:solidFill>
                  <a:prstClr val="black"/>
                </a:solidFill>
              </a:rPr>
              <a:t>Μερκ</a:t>
            </a:r>
            <a:r>
              <a:rPr lang="el-GR" dirty="0">
                <a:solidFill>
                  <a:prstClr val="black"/>
                </a:solidFill>
              </a:rPr>
              <a:t>. Παναγιωτόπουλος - Φυσικός        </a:t>
            </a:r>
            <a:r>
              <a:rPr lang="en-US" dirty="0">
                <a:solidFill>
                  <a:prstClr val="black"/>
                </a:solidFill>
              </a:rPr>
              <a:t>www.merkopanas.blogspot.gr</a:t>
            </a: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/>
                </a:solidFill>
              </a:rPr>
              <a:pPr/>
              <a:t>22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18407" y="147970"/>
            <a:ext cx="504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Πλάγια στην επιφάνεια</a:t>
            </a:r>
          </a:p>
        </p:txBody>
      </p:sp>
      <p:sp>
        <p:nvSpPr>
          <p:cNvPr id="7" name="Rectangle 5" descr="Οριζόντιο τούβλο"/>
          <p:cNvSpPr>
            <a:spLocks noChangeArrowheads="1"/>
          </p:cNvSpPr>
          <p:nvPr/>
        </p:nvSpPr>
        <p:spPr bwMode="auto">
          <a:xfrm>
            <a:off x="821390" y="1484784"/>
            <a:ext cx="574675" cy="3529013"/>
          </a:xfrm>
          <a:prstGeom prst="rect">
            <a:avLst/>
          </a:prstGeom>
          <a:pattFill prst="horzBrick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0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0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0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0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26" name="Text Box 37"/>
          <p:cNvSpPr txBox="1">
            <a:spLocks noChangeArrowheads="1"/>
          </p:cNvSpPr>
          <p:nvPr/>
        </p:nvSpPr>
        <p:spPr bwMode="auto">
          <a:xfrm>
            <a:off x="1646862" y="2791637"/>
            <a:ext cx="431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Comic Sans MS" pitchFamily="66" charset="0"/>
              </a:rPr>
              <a:t>α</a:t>
            </a:r>
          </a:p>
        </p:txBody>
      </p:sp>
      <p:grpSp>
        <p:nvGrpSpPr>
          <p:cNvPr id="45" name="Ομάδα 44"/>
          <p:cNvGrpSpPr/>
          <p:nvPr/>
        </p:nvGrpSpPr>
        <p:grpSpPr>
          <a:xfrm>
            <a:off x="1396065" y="2753054"/>
            <a:ext cx="2735260" cy="717376"/>
            <a:chOff x="1396065" y="2753054"/>
            <a:chExt cx="2735260" cy="717376"/>
          </a:xfrm>
        </p:grpSpPr>
        <p:grpSp>
          <p:nvGrpSpPr>
            <p:cNvPr id="44" name="Ομάδα 43"/>
            <p:cNvGrpSpPr/>
            <p:nvPr/>
          </p:nvGrpSpPr>
          <p:grpSpPr>
            <a:xfrm>
              <a:off x="1396065" y="3068738"/>
              <a:ext cx="2735260" cy="401692"/>
              <a:chOff x="1396065" y="3068738"/>
              <a:chExt cx="2735260" cy="401692"/>
            </a:xfrm>
          </p:grpSpPr>
          <p:sp>
            <p:nvSpPr>
              <p:cNvPr id="18" name="Oval 6"/>
              <p:cNvSpPr>
                <a:spLocks noChangeArrowheads="1"/>
              </p:cNvSpPr>
              <p:nvPr/>
            </p:nvSpPr>
            <p:spPr bwMode="auto">
              <a:xfrm>
                <a:off x="1396065" y="3068738"/>
                <a:ext cx="144463" cy="144462"/>
              </a:xfrm>
              <a:prstGeom prst="ellipse">
                <a:avLst/>
              </a:prstGeom>
              <a:solidFill>
                <a:srgbClr val="800000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>
                <a:lvl1pPr eaLnBrk="0" hangingPunct="0">
                  <a:defRPr sz="4000" b="1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sz="4000" b="1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sz="4000" b="1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sz="4000" b="1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sz="4000" b="1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/>
                <a:endParaRPr lang="el-GR" altLang="el-GR"/>
              </a:p>
            </p:txBody>
          </p:sp>
          <p:sp>
            <p:nvSpPr>
              <p:cNvPr id="19" name="Line 8"/>
              <p:cNvSpPr>
                <a:spLocks noChangeShapeType="1"/>
              </p:cNvSpPr>
              <p:nvPr/>
            </p:nvSpPr>
            <p:spPr bwMode="auto">
              <a:xfrm flipH="1" flipV="1">
                <a:off x="2502719" y="3140969"/>
                <a:ext cx="1628606" cy="198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0" name="Line 18"/>
              <p:cNvSpPr>
                <a:spLocks noChangeShapeType="1"/>
              </p:cNvSpPr>
              <p:nvPr/>
            </p:nvSpPr>
            <p:spPr bwMode="auto">
              <a:xfrm flipH="1">
                <a:off x="1540528" y="3160845"/>
                <a:ext cx="1081087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triangle" w="med" len="med"/>
                <a:tailEnd type="none" w="med" len="med"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5" name="Text Box 36"/>
              <p:cNvSpPr txBox="1">
                <a:spLocks noChangeArrowheads="1"/>
              </p:cNvSpPr>
              <p:nvPr/>
            </p:nvSpPr>
            <p:spPr bwMode="auto">
              <a:xfrm>
                <a:off x="1635977" y="3070320"/>
                <a:ext cx="431800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l-GR" altLang="el-GR" sz="2000" b="1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uLnTx/>
                    <a:uFillTx/>
                    <a:latin typeface="Comic Sans MS" pitchFamily="66" charset="0"/>
                  </a:rPr>
                  <a:t>π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2489333" y="2753054"/>
                  <a:ext cx="405880" cy="43749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sz="20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𝑭</m:t>
                            </m:r>
                          </m:e>
                        </m:acc>
                      </m:oMath>
                    </m:oMathPara>
                  </a14:m>
                  <a:endParaRPr lang="el-GR" sz="20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89333" y="2753054"/>
                  <a:ext cx="405880" cy="437492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b="-1408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2" name="Ομάδα 41"/>
          <p:cNvGrpSpPr/>
          <p:nvPr/>
        </p:nvGrpSpPr>
        <p:grpSpPr>
          <a:xfrm>
            <a:off x="2172508" y="4077494"/>
            <a:ext cx="743270" cy="362984"/>
            <a:chOff x="2172508" y="4077494"/>
            <a:chExt cx="743270" cy="362984"/>
          </a:xfrm>
        </p:grpSpPr>
        <p:sp>
          <p:nvSpPr>
            <p:cNvPr id="11" name="Line 13"/>
            <p:cNvSpPr>
              <a:spLocks noChangeShapeType="1"/>
            </p:cNvSpPr>
            <p:nvPr/>
          </p:nvSpPr>
          <p:spPr bwMode="auto">
            <a:xfrm>
              <a:off x="2434556" y="4247017"/>
              <a:ext cx="481222" cy="1145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none" w="med" len="med"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2172508" y="4077494"/>
                  <a:ext cx="431528" cy="36298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l-GR" b="1" i="1" smtClean="0">
                                <a:latin typeface="Cambria Math"/>
                              </a:rPr>
                              <m:t>𝝊</m:t>
                            </m:r>
                          </m:e>
                        </m:acc>
                        <m:r>
                          <a:rPr lang="en-US" b="1" i="0" baseline="-25000" smtClean="0">
                            <a:latin typeface="Cambria Math"/>
                          </a:rPr>
                          <m:t>𝐱</m:t>
                        </m:r>
                      </m:oMath>
                    </m:oMathPara>
                  </a14:m>
                  <a:endParaRPr lang="el-GR" b="1" baseline="-25000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72508" y="4077494"/>
                  <a:ext cx="431528" cy="362984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6" name="Ομάδα 35"/>
          <p:cNvGrpSpPr/>
          <p:nvPr/>
        </p:nvGrpSpPr>
        <p:grpSpPr>
          <a:xfrm>
            <a:off x="2842888" y="3697680"/>
            <a:ext cx="431528" cy="523483"/>
            <a:chOff x="2842888" y="3697680"/>
            <a:chExt cx="431528" cy="523483"/>
          </a:xfrm>
        </p:grpSpPr>
        <p:sp>
          <p:nvSpPr>
            <p:cNvPr id="12" name="Line 14"/>
            <p:cNvSpPr>
              <a:spLocks noChangeShapeType="1"/>
            </p:cNvSpPr>
            <p:nvPr/>
          </p:nvSpPr>
          <p:spPr bwMode="auto">
            <a:xfrm flipV="1">
              <a:off x="2915778" y="3900421"/>
              <a:ext cx="0" cy="32074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2842888" y="3697680"/>
                  <a:ext cx="431528" cy="36298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l-GR" b="1" i="1" smtClean="0">
                                <a:latin typeface="Cambria Math"/>
                              </a:rPr>
                              <m:t>𝝊</m:t>
                            </m:r>
                          </m:e>
                        </m:acc>
                        <m:r>
                          <a:rPr lang="en-US" b="1" i="0" baseline="-25000" smtClean="0">
                            <a:latin typeface="Cambria Math"/>
                          </a:rPr>
                          <m:t>𝐲</m:t>
                        </m:r>
                      </m:oMath>
                    </m:oMathPara>
                  </a14:m>
                  <a:endParaRPr lang="el-GR" b="1" baseline="-25000" dirty="0"/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42888" y="3697680"/>
                  <a:ext cx="431528" cy="362984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10169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3" name="Ομάδα 42"/>
          <p:cNvGrpSpPr/>
          <p:nvPr/>
        </p:nvGrpSpPr>
        <p:grpSpPr>
          <a:xfrm>
            <a:off x="1402259" y="3140969"/>
            <a:ext cx="1635829" cy="1224656"/>
            <a:chOff x="1402259" y="3140969"/>
            <a:chExt cx="1635829" cy="1224656"/>
          </a:xfrm>
        </p:grpSpPr>
        <p:sp>
          <p:nvSpPr>
            <p:cNvPr id="8" name="Line 7"/>
            <p:cNvSpPr>
              <a:spLocks noChangeShapeType="1"/>
            </p:cNvSpPr>
            <p:nvPr/>
          </p:nvSpPr>
          <p:spPr bwMode="auto">
            <a:xfrm>
              <a:off x="1402259" y="3140969"/>
              <a:ext cx="1032297" cy="7928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" name="Oval 10"/>
            <p:cNvSpPr>
              <a:spLocks noChangeArrowheads="1"/>
            </p:cNvSpPr>
            <p:nvPr/>
          </p:nvSpPr>
          <p:spPr bwMode="auto">
            <a:xfrm>
              <a:off x="2895213" y="4221163"/>
              <a:ext cx="142875" cy="144462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rgbClr val="800000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 eaLnBrk="0" hangingPunct="0">
                <a:defRPr sz="4000"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4000"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4000"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4000"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4000"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10" name="Line 12"/>
            <p:cNvSpPr>
              <a:spLocks noChangeShapeType="1"/>
            </p:cNvSpPr>
            <p:nvPr/>
          </p:nvSpPr>
          <p:spPr bwMode="auto">
            <a:xfrm flipH="1" flipV="1">
              <a:off x="2434556" y="3933825"/>
              <a:ext cx="481222" cy="31319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2410942" y="3701358"/>
                  <a:ext cx="351378" cy="36298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l-GR" b="1" i="1" smtClean="0">
                                <a:latin typeface="Cambria Math"/>
                              </a:rPr>
                              <m:t>𝝊</m:t>
                            </m:r>
                          </m:e>
                        </m:acc>
                      </m:oMath>
                    </m:oMathPara>
                  </a14:m>
                  <a:endParaRPr lang="el-GR" b="1" baseline="-25000" dirty="0"/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10942" y="3701358"/>
                  <a:ext cx="351378" cy="362984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6" name="Ομάδα 45"/>
          <p:cNvGrpSpPr/>
          <p:nvPr/>
        </p:nvGrpSpPr>
        <p:grpSpPr>
          <a:xfrm>
            <a:off x="1452714" y="1281904"/>
            <a:ext cx="2727653" cy="1823060"/>
            <a:chOff x="1452714" y="1281904"/>
            <a:chExt cx="2727653" cy="1823060"/>
          </a:xfrm>
        </p:grpSpPr>
        <p:sp>
          <p:nvSpPr>
            <p:cNvPr id="28" name="Line 9"/>
            <p:cNvSpPr>
              <a:spLocks noChangeShapeType="1"/>
            </p:cNvSpPr>
            <p:nvPr/>
          </p:nvSpPr>
          <p:spPr bwMode="auto">
            <a:xfrm flipH="1">
              <a:off x="1452714" y="2026167"/>
              <a:ext cx="1873392" cy="10787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2" name="Oval 11"/>
            <p:cNvSpPr>
              <a:spLocks noChangeArrowheads="1"/>
            </p:cNvSpPr>
            <p:nvPr/>
          </p:nvSpPr>
          <p:spPr bwMode="auto">
            <a:xfrm>
              <a:off x="3326106" y="1881704"/>
              <a:ext cx="144463" cy="144463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rgbClr val="8000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4000"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4000"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4000"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4000"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4000"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altLang="el-GR" sz="4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endParaRPr>
            </a:p>
          </p:txBody>
        </p:sp>
        <p:sp>
          <p:nvSpPr>
            <p:cNvPr id="33" name="Line 20"/>
            <p:cNvSpPr>
              <a:spLocks noChangeShapeType="1"/>
            </p:cNvSpPr>
            <p:nvPr/>
          </p:nvSpPr>
          <p:spPr bwMode="auto">
            <a:xfrm flipV="1">
              <a:off x="3470569" y="1630084"/>
              <a:ext cx="504453" cy="287338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4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3769677" y="1281904"/>
                  <a:ext cx="410690" cy="36298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l-GR" b="1" i="1" smtClean="0">
                                <a:latin typeface="Cambria Math"/>
                              </a:rPr>
                              <m:t>𝝊</m:t>
                            </m:r>
                          </m:e>
                        </m:acc>
                        <m:r>
                          <a:rPr lang="en-US" b="1" i="0" smtClean="0">
                            <a:latin typeface="Cambria Math"/>
                          </a:rPr>
                          <m:t>′</m:t>
                        </m:r>
                      </m:oMath>
                    </m:oMathPara>
                  </a14:m>
                  <a:endParaRPr lang="el-GR" b="1" baseline="-25000" dirty="0"/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69677" y="1281904"/>
                  <a:ext cx="410690" cy="362984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8" name="Ομάδα 47"/>
          <p:cNvGrpSpPr/>
          <p:nvPr/>
        </p:nvGrpSpPr>
        <p:grpSpPr>
          <a:xfrm>
            <a:off x="3075075" y="1285645"/>
            <a:ext cx="502061" cy="631777"/>
            <a:chOff x="3075075" y="1285645"/>
            <a:chExt cx="502061" cy="631777"/>
          </a:xfrm>
        </p:grpSpPr>
        <p:sp>
          <p:nvSpPr>
            <p:cNvPr id="34" name="Line 21"/>
            <p:cNvSpPr>
              <a:spLocks noChangeShapeType="1"/>
            </p:cNvSpPr>
            <p:nvPr/>
          </p:nvSpPr>
          <p:spPr bwMode="auto">
            <a:xfrm flipV="1">
              <a:off x="3461044" y="1558647"/>
              <a:ext cx="0" cy="35877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4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3075075" y="1285645"/>
                  <a:ext cx="502061" cy="36298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l-GR" b="1" i="1" smtClean="0">
                                <a:latin typeface="Cambria Math"/>
                              </a:rPr>
                              <m:t>𝝊</m:t>
                            </m:r>
                          </m:e>
                        </m:acc>
                        <m:r>
                          <a:rPr lang="en-US" b="1" i="0" baseline="-25000" smtClean="0">
                            <a:latin typeface="Cambria Math"/>
                          </a:rPr>
                          <m:t>𝐲</m:t>
                        </m:r>
                        <m:r>
                          <a:rPr lang="en-US" b="1" i="0" smtClean="0">
                            <a:latin typeface="Cambria Math"/>
                          </a:rPr>
                          <m:t>′</m:t>
                        </m:r>
                      </m:oMath>
                    </m:oMathPara>
                  </a14:m>
                  <a:endParaRPr lang="el-GR" b="1" baseline="-25000" dirty="0"/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75075" y="1285645"/>
                  <a:ext cx="502061" cy="362984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10169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7" name="Ομάδα 46"/>
          <p:cNvGrpSpPr/>
          <p:nvPr/>
        </p:nvGrpSpPr>
        <p:grpSpPr>
          <a:xfrm>
            <a:off x="3471785" y="1844675"/>
            <a:ext cx="882100" cy="362984"/>
            <a:chOff x="3471785" y="1844675"/>
            <a:chExt cx="882100" cy="362984"/>
          </a:xfrm>
        </p:grpSpPr>
        <p:sp>
          <p:nvSpPr>
            <p:cNvPr id="35" name="Line 22"/>
            <p:cNvSpPr>
              <a:spLocks noChangeShapeType="1"/>
            </p:cNvSpPr>
            <p:nvPr/>
          </p:nvSpPr>
          <p:spPr bwMode="auto">
            <a:xfrm flipH="1">
              <a:off x="3471785" y="1921504"/>
              <a:ext cx="503237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4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3863046" y="1844675"/>
                  <a:ext cx="490839" cy="36298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l-GR" b="1" i="1" smtClean="0">
                                <a:latin typeface="Cambria Math"/>
                              </a:rPr>
                              <m:t>𝝊</m:t>
                            </m:r>
                          </m:e>
                        </m:acc>
                        <m:r>
                          <a:rPr lang="en-US" b="1" i="0" baseline="-25000" smtClean="0">
                            <a:latin typeface="Cambria Math"/>
                          </a:rPr>
                          <m:t>𝐱</m:t>
                        </m:r>
                        <m:r>
                          <a:rPr lang="en-US" b="1" i="0" smtClean="0">
                            <a:latin typeface="Cambria Math"/>
                          </a:rPr>
                          <m:t>′</m:t>
                        </m:r>
                      </m:oMath>
                    </m:oMathPara>
                  </a14:m>
                  <a:endParaRPr lang="el-GR" b="1" baseline="-25000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63046" y="1844675"/>
                  <a:ext cx="490839" cy="362984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9" name="Ομάδα 48"/>
          <p:cNvGrpSpPr/>
          <p:nvPr/>
        </p:nvGrpSpPr>
        <p:grpSpPr>
          <a:xfrm>
            <a:off x="6145412" y="2030228"/>
            <a:ext cx="1467655" cy="488754"/>
            <a:chOff x="5868144" y="3040709"/>
            <a:chExt cx="1467655" cy="4887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/>
                <p:cNvSpPr txBox="1"/>
                <p:nvPr/>
              </p:nvSpPr>
              <p:spPr>
                <a:xfrm>
                  <a:off x="5868144" y="3067798"/>
                  <a:ext cx="83067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sz="24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l-GR" sz="2400" b="1" i="1" smtClean="0">
                              <a:latin typeface="Cambria Math"/>
                            </a:rPr>
                            <m:t>𝝊</m:t>
                          </m:r>
                        </m:e>
                      </m:acc>
                      <m:r>
                        <a:rPr lang="en-US" sz="2400" b="1" i="0" baseline="-25000" smtClean="0">
                          <a:latin typeface="Cambria Math"/>
                        </a:rPr>
                        <m:t>𝐱</m:t>
                      </m:r>
                    </m:oMath>
                  </a14:m>
                  <a:r>
                    <a:rPr lang="en-US" sz="2400" b="1" baseline="-25000" dirty="0"/>
                    <a:t>   </a:t>
                  </a:r>
                  <a:r>
                    <a:rPr lang="en-US" sz="2400" b="1" dirty="0"/>
                    <a:t>= </a:t>
                  </a:r>
                  <a:endParaRPr lang="el-GR" sz="2400" b="1" baseline="-25000" dirty="0"/>
                </a:p>
              </p:txBody>
            </p:sp>
          </mc:Choice>
          <mc:Fallback xmlns="">
            <p:sp>
              <p:nvSpPr>
                <p:cNvPr id="50" name="Text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68144" y="3067798"/>
                  <a:ext cx="830677" cy="461665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t="-10526" r="-10219" b="-2894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/>
                <p:cNvSpPr txBox="1"/>
                <p:nvPr/>
              </p:nvSpPr>
              <p:spPr>
                <a:xfrm>
                  <a:off x="6444208" y="3040709"/>
                  <a:ext cx="891591" cy="4531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latin typeface="Cambria Math"/>
                          </a:rPr>
                          <m:t>− </m:t>
                        </m:r>
                        <m:acc>
                          <m:accPr>
                            <m:chr m:val="⃗"/>
                            <m:ctrlPr>
                              <a:rPr lang="el-GR" sz="24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l-GR" sz="2400" b="1" i="1" smtClean="0">
                                <a:latin typeface="Cambria Math"/>
                              </a:rPr>
                              <m:t>𝝊</m:t>
                            </m:r>
                          </m:e>
                        </m:acc>
                        <m:r>
                          <a:rPr lang="en-US" sz="2400" b="1" i="0" baseline="-25000" smtClean="0">
                            <a:latin typeface="Cambria Math"/>
                          </a:rPr>
                          <m:t>𝐱</m:t>
                        </m:r>
                        <m:r>
                          <a:rPr lang="en-US" sz="2400" b="1" i="0" smtClean="0">
                            <a:latin typeface="Cambria Math"/>
                          </a:rPr>
                          <m:t>′</m:t>
                        </m:r>
                      </m:oMath>
                    </m:oMathPara>
                  </a14:m>
                  <a:endParaRPr lang="el-GR" sz="2400" b="1" baseline="-25000" dirty="0"/>
                </a:p>
              </p:txBody>
            </p:sp>
          </mc:Choice>
          <mc:Fallback xmlns="">
            <p:sp>
              <p:nvSpPr>
                <p:cNvPr id="51" name="TextBox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44208" y="3040709"/>
                  <a:ext cx="891591" cy="453137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b="-2703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2" name="TextBox 51"/>
          <p:cNvSpPr txBox="1"/>
          <p:nvPr/>
        </p:nvSpPr>
        <p:spPr>
          <a:xfrm>
            <a:off x="4809162" y="653052"/>
            <a:ext cx="40231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000" b="1" dirty="0">
                <a:latin typeface="Comic Sans MS" panose="030F0702030302020204" pitchFamily="66" charset="0"/>
              </a:rPr>
              <a:t>Η κάθετη στον τοίχο συνιστώσα της ταχύτητας διατηρεί το μέτρο της και αλλάζει φορά. 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790569" y="2502288"/>
            <a:ext cx="4104455" cy="964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000" b="1" dirty="0">
                <a:latin typeface="Comic Sans MS" panose="030F0702030302020204" pitchFamily="66" charset="0"/>
              </a:rPr>
              <a:t>Η κατακόρυφη συνιστώσα της ταχύτητας δεν μεταβάλλεται. </a:t>
            </a:r>
          </a:p>
        </p:txBody>
      </p:sp>
      <p:grpSp>
        <p:nvGrpSpPr>
          <p:cNvPr id="53" name="Ομάδα 52"/>
          <p:cNvGrpSpPr/>
          <p:nvPr/>
        </p:nvGrpSpPr>
        <p:grpSpPr>
          <a:xfrm>
            <a:off x="6048563" y="3426430"/>
            <a:ext cx="1288920" cy="473991"/>
            <a:chOff x="5460395" y="2963977"/>
            <a:chExt cx="1288920" cy="47399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/>
                <p:cNvSpPr txBox="1"/>
                <p:nvPr/>
              </p:nvSpPr>
              <p:spPr>
                <a:xfrm>
                  <a:off x="5460395" y="2976303"/>
                  <a:ext cx="83067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sz="24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l-GR" sz="2400" b="1" i="1" smtClean="0">
                              <a:latin typeface="Cambria Math"/>
                            </a:rPr>
                            <m:t>𝝊</m:t>
                          </m:r>
                        </m:e>
                      </m:acc>
                      <m:r>
                        <a:rPr lang="en-US" sz="2400" b="1" i="0" baseline="-25000" smtClean="0">
                          <a:latin typeface="Cambria Math"/>
                        </a:rPr>
                        <m:t>𝐲</m:t>
                      </m:r>
                    </m:oMath>
                  </a14:m>
                  <a:r>
                    <a:rPr lang="en-US" sz="2400" b="1" baseline="-25000" dirty="0"/>
                    <a:t>   </a:t>
                  </a:r>
                  <a:r>
                    <a:rPr lang="en-US" sz="2400" b="1" dirty="0"/>
                    <a:t>= </a:t>
                  </a:r>
                  <a:endParaRPr lang="el-GR" sz="2400" b="1" baseline="-25000" dirty="0"/>
                </a:p>
              </p:txBody>
            </p:sp>
          </mc:Choice>
          <mc:Fallback xmlns="">
            <p:sp>
              <p:nvSpPr>
                <p:cNvPr id="55" name="TextBox 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60395" y="2976303"/>
                  <a:ext cx="830677" cy="461665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t="-10526" r="-10949" b="-2894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/>
                <p:cNvSpPr txBox="1"/>
                <p:nvPr/>
              </p:nvSpPr>
              <p:spPr>
                <a:xfrm>
                  <a:off x="6154280" y="2963977"/>
                  <a:ext cx="595035" cy="4531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sz="24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l-GR" sz="2400" b="1" i="1" smtClean="0">
                                <a:latin typeface="Cambria Math"/>
                              </a:rPr>
                              <m:t>𝝊</m:t>
                            </m:r>
                          </m:e>
                        </m:acc>
                        <m:r>
                          <a:rPr lang="en-US" sz="2400" b="1" i="0" baseline="-25000" smtClean="0">
                            <a:latin typeface="Cambria Math"/>
                          </a:rPr>
                          <m:t>𝐲</m:t>
                        </m:r>
                        <m:r>
                          <a:rPr lang="en-US" sz="2400" b="1" i="0" smtClean="0">
                            <a:latin typeface="Cambria Math"/>
                          </a:rPr>
                          <m:t>′</m:t>
                        </m:r>
                      </m:oMath>
                    </m:oMathPara>
                  </a14:m>
                  <a:endParaRPr lang="el-GR" sz="2400" b="1" baseline="-25000" dirty="0"/>
                </a:p>
              </p:txBody>
            </p:sp>
          </mc:Choice>
          <mc:Fallback xmlns="">
            <p:sp>
              <p:nvSpPr>
                <p:cNvPr id="56" name="TextBox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54280" y="2963977"/>
                  <a:ext cx="595035" cy="453137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r="-1020" b="-16216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7" name="TextBox 56"/>
          <p:cNvSpPr txBox="1"/>
          <p:nvPr/>
        </p:nvSpPr>
        <p:spPr>
          <a:xfrm>
            <a:off x="3802300" y="3695032"/>
            <a:ext cx="735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>
                <a:latin typeface="Comic Sans MS" panose="030F0702030302020204" pitchFamily="66" charset="0"/>
              </a:rPr>
              <a:t>Άρα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3722795" y="3967888"/>
                <a:ext cx="4830233" cy="843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l-GR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𝝊</m:t>
                        </m:r>
                      </m:e>
                      <m:sup>
                        <m:r>
                          <a:rPr lang="el-GR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l-GR" sz="2400" b="1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el-GR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el-GR" sz="24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l-GR" sz="24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𝝊</m:t>
                            </m:r>
                          </m:e>
                          <m:sub>
                            <m:r>
                              <a:rPr lang="en-US" sz="2400" b="1" i="0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𝐱</m:t>
                            </m:r>
                          </m:sub>
                          <m:sup>
                            <m:r>
                              <a:rPr lang="el-GR" sz="24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′</m:t>
                            </m:r>
                          </m:sup>
                        </m:sSubSup>
                        <m:r>
                          <a:rPr lang="el-GR" sz="2400" b="1" i="1" baseline="3000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  <m:r>
                          <a:rPr lang="el-GR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+</m:t>
                        </m:r>
                        <m:sSubSup>
                          <m:sSubSupPr>
                            <m:ctrlPr>
                              <a:rPr lang="el-GR" sz="2400" b="1" i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l-GR" sz="2400" b="1" i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𝝊</m:t>
                            </m:r>
                          </m:e>
                          <m:sub>
                            <m:r>
                              <a:rPr lang="en-US" sz="2400" b="1" i="0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𝐲</m:t>
                            </m:r>
                          </m:sub>
                          <m:sup>
                            <m:r>
                              <a:rPr lang="el-GR" sz="2400" b="1" i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′</m:t>
                            </m:r>
                          </m:sup>
                        </m:sSubSup>
                        <m:r>
                          <a:rPr lang="el-GR" sz="2400" b="1" i="1" baseline="3000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sz="2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l-GR" sz="24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el-GR" sz="2400" b="1" i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l-GR" sz="2400" b="1" i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𝝊</m:t>
                            </m:r>
                          </m:e>
                          <m:sub>
                            <m:r>
                              <a:rPr lang="en-US" sz="2400" b="1" i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𝐱</m:t>
                            </m:r>
                          </m:sub>
                          <m:sup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bSup>
                        <m:r>
                          <a:rPr lang="el-GR" sz="2400" b="1" i="1" baseline="3000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  </m:t>
                        </m:r>
                        <m:sSubSup>
                          <m:sSubSupPr>
                            <m:ctrlPr>
                              <a:rPr lang="el-GR" sz="2400" b="1" i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+  </m:t>
                            </m:r>
                            <m:r>
                              <a:rPr lang="el-GR" sz="2400" b="1" i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𝝊</m:t>
                            </m:r>
                          </m:e>
                          <m:sub>
                            <m:r>
                              <a:rPr lang="en-US" sz="2400" b="1" i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𝐲</m:t>
                            </m:r>
                          </m:sub>
                          <m:sup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bSup>
                      </m:e>
                    </m:rad>
                  </m:oMath>
                </a14:m>
                <a:r>
                  <a:rPr lang="en-US" sz="2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=  </a:t>
                </a:r>
                <a:r>
                  <a:rPr lang="el-GR" sz="2400" b="1" i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anose="02040503050406030204" pitchFamily="18" charset="0"/>
                  </a:rPr>
                  <a:t>υ</a:t>
                </a:r>
                <a:r>
                  <a:rPr lang="en-US" sz="2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endParaRPr lang="el-GR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2795" y="3967888"/>
                <a:ext cx="4830233" cy="843885"/>
              </a:xfrm>
              <a:prstGeom prst="rect">
                <a:avLst/>
              </a:prstGeom>
              <a:blipFill>
                <a:blip r:embed="rId13"/>
                <a:stretch>
                  <a:fillRect r="-37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1802640" y="4823317"/>
                <a:ext cx="1637949" cy="7448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400" b="1" i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𝛈𝛍</m:t>
                      </m:r>
                      <m:r>
                        <a:rPr lang="el-GR" sz="2400" b="1" i="1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𝝅</m:t>
                      </m:r>
                      <m:r>
                        <a:rPr lang="el-GR" sz="2400" b="1" i="1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l-GR" sz="2400" b="1" i="1" smtClean="0">
                              <a:solidFill>
                                <a:srgbClr val="0000FF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2400" b="1" i="1" smtClean="0">
                                  <a:solidFill>
                                    <a:srgbClr val="0000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2400" b="1" i="1" smtClean="0">
                                  <a:solidFill>
                                    <a:srgbClr val="0000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𝝊</m:t>
                              </m:r>
                            </m:e>
                            <m:sub>
                              <m:r>
                                <a:rPr lang="en-US" sz="2400" b="1" i="0" smtClean="0">
                                  <a:solidFill>
                                    <a:srgbClr val="0000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𝐲</m:t>
                              </m:r>
                            </m:sub>
                          </m:sSub>
                        </m:num>
                        <m:den>
                          <m:r>
                            <a:rPr lang="el-GR" sz="2400" b="1" i="1" smtClean="0">
                              <a:solidFill>
                                <a:srgbClr val="0000FF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𝝊</m:t>
                          </m:r>
                        </m:den>
                      </m:f>
                    </m:oMath>
                  </m:oMathPara>
                </a14:m>
                <a:endParaRPr lang="el-GR" sz="24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2640" y="4823317"/>
                <a:ext cx="1637949" cy="744884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1837680" y="5532059"/>
                <a:ext cx="1709186" cy="8290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400" b="1" i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𝛈𝛍</m:t>
                      </m:r>
                      <m:r>
                        <a:rPr lang="el-GR" sz="2400" b="1" i="1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𝜶</m:t>
                      </m:r>
                      <m:r>
                        <a:rPr lang="el-GR" sz="2400" b="1" i="1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l-GR" sz="2400" b="1" i="1" smtClean="0">
                              <a:solidFill>
                                <a:srgbClr val="0000FF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2400" b="1" i="1" smtClean="0">
                                  <a:solidFill>
                                    <a:srgbClr val="0000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2400" b="1" i="1" smtClean="0">
                                  <a:solidFill>
                                    <a:srgbClr val="0000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𝝊</m:t>
                              </m:r>
                            </m:e>
                            <m:sub>
                              <m:r>
                                <a:rPr lang="en-US" sz="2400" b="1" i="0" smtClean="0">
                                  <a:solidFill>
                                    <a:srgbClr val="0000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𝐲</m:t>
                              </m:r>
                            </m:sub>
                          </m:sSub>
                          <m:r>
                            <a:rPr lang="el-GR" sz="2400" b="1" i="1" smtClean="0">
                              <a:solidFill>
                                <a:srgbClr val="0000FF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′</m:t>
                          </m:r>
                        </m:num>
                        <m:den>
                          <m:r>
                            <a:rPr lang="el-GR" sz="2400" b="1" i="1" smtClean="0">
                              <a:solidFill>
                                <a:srgbClr val="0000FF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𝝊</m:t>
                          </m:r>
                          <m:r>
                            <a:rPr lang="el-GR" sz="2400" b="1" i="1" smtClean="0">
                              <a:solidFill>
                                <a:srgbClr val="0000FF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′</m:t>
                          </m:r>
                        </m:den>
                      </m:f>
                    </m:oMath>
                  </m:oMathPara>
                </a14:m>
                <a:endParaRPr lang="el-GR" sz="24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7680" y="5532059"/>
                <a:ext cx="1709186" cy="829073"/>
              </a:xfrm>
              <a:prstGeom prst="rect">
                <a:avLst/>
              </a:prstGeom>
              <a:blipFill rotWithShape="1">
                <a:blip r:embed="rId15"/>
                <a:stretch>
                  <a:fillRect b="-73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TextBox 61"/>
          <p:cNvSpPr txBox="1"/>
          <p:nvPr/>
        </p:nvSpPr>
        <p:spPr>
          <a:xfrm>
            <a:off x="4867148" y="4830607"/>
            <a:ext cx="735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>
                <a:latin typeface="Comic Sans MS" panose="030F0702030302020204" pitchFamily="66" charset="0"/>
              </a:rPr>
              <a:t>Άρα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5895231" y="4769052"/>
                <a:ext cx="12741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l-GR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l-GR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𝝅</m:t>
                          </m:r>
                        </m:e>
                      </m:acc>
                      <m:r>
                        <a:rPr lang="el-GR" sz="24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=  </m:t>
                      </m:r>
                      <m:acc>
                        <m:accPr>
                          <m:chr m:val="̂"/>
                          <m:ctrlPr>
                            <a:rPr lang="el-GR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l-GR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𝜶</m:t>
                          </m:r>
                        </m:e>
                      </m:acc>
                    </m:oMath>
                  </m:oMathPara>
                </a14:m>
                <a:endParaRPr lang="el-GR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5231" y="4769052"/>
                <a:ext cx="1274131" cy="461665"/>
              </a:xfrm>
              <a:prstGeom prst="rect">
                <a:avLst/>
              </a:prstGeom>
              <a:blipFill rotWithShape="1">
                <a:blip r:embed="rId16"/>
                <a:stretch>
                  <a:fillRect t="-6579" r="-4210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4427445" y="5238709"/>
                <a:ext cx="4032987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l-GR" sz="2000" b="1" dirty="0">
                    <a:latin typeface="Comic Sans MS" panose="030F0702030302020204" pitchFamily="66" charset="0"/>
                  </a:rPr>
                  <a:t>Γωνία πρόσπτωσης 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l-GR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𝝅</m:t>
                        </m:r>
                      </m:e>
                    </m:acc>
                  </m:oMath>
                </a14:m>
                <a:r>
                  <a:rPr lang="el-GR" sz="2000" b="1" dirty="0">
                    <a:latin typeface="Comic Sans MS" panose="030F0702030302020204" pitchFamily="66" charset="0"/>
                  </a:rPr>
                  <a:t>) και γωνία ανάκλασης 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l-GR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𝜶</m:t>
                        </m:r>
                      </m:e>
                    </m:acc>
                  </m:oMath>
                </a14:m>
                <a:r>
                  <a:rPr lang="el-GR" sz="2000" b="1" dirty="0">
                    <a:latin typeface="Comic Sans MS" panose="030F0702030302020204" pitchFamily="66" charset="0"/>
                  </a:rPr>
                  <a:t>) είναι ίσες.</a:t>
                </a: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445" y="5238709"/>
                <a:ext cx="4032987" cy="1015663"/>
              </a:xfrm>
              <a:prstGeom prst="rect">
                <a:avLst/>
              </a:prstGeom>
              <a:blipFill>
                <a:blip r:embed="rId17"/>
                <a:stretch>
                  <a:fillRect l="-906" r="-906" b="-419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5720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5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"/>
                            </p:stCondLst>
                            <p:childTnLst>
                              <p:par>
                                <p:cTn id="84" presetID="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1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1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250"/>
                            </p:stCondLst>
                            <p:childTnLst>
                              <p:par>
                                <p:cTn id="99" presetID="9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26" grpId="0"/>
      <p:bldP spid="52" grpId="0"/>
      <p:bldP spid="54" grpId="0"/>
      <p:bldP spid="57" grpId="0"/>
      <p:bldP spid="58" grpId="0"/>
      <p:bldP spid="59" grpId="0"/>
      <p:bldP spid="61" grpId="0"/>
      <p:bldP spid="62" grpId="0"/>
      <p:bldP spid="60" grpId="0"/>
      <p:bldP spid="6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>
                <a:solidFill>
                  <a:schemeClr val="tx1"/>
                </a:solidFill>
              </a:rPr>
              <a:t>Μερκ</a:t>
            </a:r>
            <a:r>
              <a:rPr lang="el-GR" dirty="0">
                <a:solidFill>
                  <a:schemeClr val="tx1"/>
                </a:solidFill>
              </a:rPr>
              <a:t>. Παναγιωτόπουλος - Φυσικός        </a:t>
            </a:r>
            <a:r>
              <a:rPr lang="en-US" dirty="0">
                <a:solidFill>
                  <a:schemeClr val="tx1"/>
                </a:solidFill>
              </a:rPr>
              <a:t>www.merkopanas.blogspot.gr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tx1"/>
                </a:solidFill>
              </a:rPr>
              <a:pPr/>
              <a:t>23</a:t>
            </a:fld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4777" y="188640"/>
            <a:ext cx="6696744" cy="96462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l-GR" altLang="el-GR" sz="2000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Παρακάτω δίνονται μερικές διευθύνσεις όπου μπορείτε να βρείτε αναρτήσεις για το θέμα </a:t>
            </a:r>
            <a:r>
              <a:rPr lang="en-US" altLang="el-GR" sz="2000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</a:t>
            </a:r>
            <a:r>
              <a:rPr lang="el-GR" altLang="el-GR" sz="2000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Κρούσεις</a:t>
            </a:r>
            <a:r>
              <a:rPr lang="en-US" altLang="el-GR" sz="2000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”.</a:t>
            </a:r>
            <a:endParaRPr lang="el-GR" altLang="el-GR" sz="2000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83568" y="1164663"/>
            <a:ext cx="7776864" cy="5109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altLang="el-GR" b="1" dirty="0">
                <a:solidFill>
                  <a:prstClr val="black"/>
                </a:solidFill>
                <a:latin typeface="Comic Sans MS" pitchFamily="66" charset="0"/>
              </a:rPr>
              <a:t>Διαδικτυακή παρουσίαση από τον Σταύρο </a:t>
            </a:r>
            <a:r>
              <a:rPr lang="el-GR" altLang="el-GR" b="1" dirty="0" err="1">
                <a:solidFill>
                  <a:prstClr val="black"/>
                </a:solidFill>
                <a:latin typeface="Comic Sans MS" pitchFamily="66" charset="0"/>
              </a:rPr>
              <a:t>Λουβερδή</a:t>
            </a:r>
            <a:r>
              <a:rPr lang="en-US" altLang="el-GR" b="1" dirty="0">
                <a:solidFill>
                  <a:prstClr val="black"/>
                </a:solidFill>
                <a:latin typeface="Comic Sans MS" pitchFamily="66" charset="0"/>
              </a:rPr>
              <a:t>  </a:t>
            </a:r>
            <a:r>
              <a:rPr lang="el-GR" altLang="el-GR" sz="2000" b="1" dirty="0">
                <a:solidFill>
                  <a:prstClr val="black"/>
                </a:solidFill>
                <a:latin typeface="Comic Sans MS" pitchFamily="66" charset="0"/>
                <a:hlinkClick r:id="rId2"/>
              </a:rPr>
              <a:t>εδώ</a:t>
            </a:r>
            <a:r>
              <a:rPr lang="el-GR" altLang="el-GR" b="1" dirty="0">
                <a:solidFill>
                  <a:prstClr val="black"/>
                </a:solidFill>
                <a:latin typeface="Comic Sans MS" pitchFamily="66" charset="0"/>
              </a:rPr>
              <a:t>.</a:t>
            </a:r>
            <a:endParaRPr lang="el-GR" altLang="el-GR" b="1" dirty="0">
              <a:latin typeface="Comic Sans MS" pitchFamily="66" charset="0"/>
            </a:endParaRPr>
          </a:p>
          <a:p>
            <a:pPr algn="just"/>
            <a:endParaRPr lang="en-US" altLang="el-GR" sz="800" b="1" dirty="0">
              <a:latin typeface="Comic Sans MS" pitchFamily="66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l-GR" altLang="el-GR" b="1" dirty="0">
                <a:latin typeface="Comic Sans MS" pitchFamily="66" charset="0"/>
              </a:rPr>
              <a:t>Διαδικτυακή παρουσίαση από τον Σωκράτη </a:t>
            </a:r>
            <a:r>
              <a:rPr lang="el-GR" altLang="el-GR" b="1" dirty="0" err="1">
                <a:latin typeface="Comic Sans MS" pitchFamily="66" charset="0"/>
              </a:rPr>
              <a:t>Καλελή</a:t>
            </a:r>
            <a:r>
              <a:rPr lang="el-GR" altLang="el-GR" b="1" dirty="0">
                <a:latin typeface="Comic Sans MS" pitchFamily="66" charset="0"/>
              </a:rPr>
              <a:t>  </a:t>
            </a:r>
            <a:r>
              <a:rPr lang="el-GR" altLang="el-GR" sz="2000" b="1" dirty="0">
                <a:latin typeface="Comic Sans MS" pitchFamily="66" charset="0"/>
                <a:hlinkClick r:id="rId3"/>
              </a:rPr>
              <a:t>εδώ</a:t>
            </a:r>
            <a:r>
              <a:rPr lang="el-GR" altLang="el-GR" sz="2000" b="1" dirty="0">
                <a:latin typeface="Comic Sans MS" pitchFamily="66" charset="0"/>
              </a:rPr>
              <a:t>.</a:t>
            </a:r>
          </a:p>
          <a:p>
            <a:pPr algn="just"/>
            <a:endParaRPr lang="en-US" altLang="el-GR" sz="800" b="1" dirty="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altLang="el-GR" b="1" dirty="0">
                <a:latin typeface="Comic Sans MS" pitchFamily="66" charset="0"/>
              </a:rPr>
              <a:t>Μια προσομοίωση ελαστικής κρούσης από τον Ηλία </a:t>
            </a:r>
            <a:r>
              <a:rPr lang="el-GR" altLang="el-GR" b="1" dirty="0" err="1">
                <a:latin typeface="Comic Sans MS" pitchFamily="66" charset="0"/>
              </a:rPr>
              <a:t>Σιτσανλή</a:t>
            </a:r>
            <a:r>
              <a:rPr lang="el-GR" altLang="el-GR" b="1" dirty="0">
                <a:latin typeface="Comic Sans MS" pitchFamily="66" charset="0"/>
              </a:rPr>
              <a:t>  </a:t>
            </a:r>
            <a:r>
              <a:rPr lang="el-GR" altLang="el-GR" sz="2000" b="1" dirty="0">
                <a:latin typeface="Comic Sans MS" pitchFamily="66" charset="0"/>
                <a:hlinkClick r:id="rId4"/>
              </a:rPr>
              <a:t>εδώ</a:t>
            </a:r>
            <a:r>
              <a:rPr lang="el-GR" altLang="el-GR" sz="2000" b="1" dirty="0">
                <a:latin typeface="Comic Sans MS" pitchFamily="66" charset="0"/>
              </a:rPr>
              <a:t>.</a:t>
            </a:r>
          </a:p>
          <a:p>
            <a:pPr algn="just"/>
            <a:endParaRPr lang="el-GR" altLang="el-GR" sz="800" b="1" dirty="0">
              <a:latin typeface="Comic Sans MS" pitchFamily="66" charset="0"/>
            </a:endParaRP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altLang="el-GR" b="1" dirty="0">
                <a:latin typeface="Comic Sans MS" pitchFamily="66" charset="0"/>
              </a:rPr>
              <a:t>Από το </a:t>
            </a:r>
            <a:r>
              <a:rPr lang="en-US" altLang="el-GR" b="1" dirty="0">
                <a:latin typeface="Comic Sans MS" pitchFamily="66" charset="0"/>
              </a:rPr>
              <a:t>School of Physics</a:t>
            </a:r>
            <a:r>
              <a:rPr lang="el-GR" altLang="el-GR" b="1" dirty="0">
                <a:latin typeface="Comic Sans MS" pitchFamily="66" charset="0"/>
              </a:rPr>
              <a:t> του Πανεπιστημίου </a:t>
            </a:r>
            <a:r>
              <a:rPr lang="en-US" altLang="el-GR" b="1" dirty="0">
                <a:latin typeface="Comic Sans MS" pitchFamily="66" charset="0"/>
                <a:hlinkClick r:id="rId5"/>
              </a:rPr>
              <a:t>UNSW</a:t>
            </a:r>
            <a:r>
              <a:rPr lang="en-US" altLang="el-GR" b="1" dirty="0">
                <a:latin typeface="Comic Sans MS" pitchFamily="66" charset="0"/>
              </a:rPr>
              <a:t> </a:t>
            </a:r>
            <a:r>
              <a:rPr lang="el-GR" altLang="el-GR" b="1" dirty="0">
                <a:latin typeface="Comic Sans MS" pitchFamily="66" charset="0"/>
              </a:rPr>
              <a:t>(</a:t>
            </a:r>
            <a:r>
              <a:rPr lang="el-GR" altLang="el-GR" b="1" dirty="0" err="1">
                <a:latin typeface="Comic Sans MS" pitchFamily="66" charset="0"/>
              </a:rPr>
              <a:t>Σίδνεϊ</a:t>
            </a:r>
            <a:r>
              <a:rPr lang="en-US" altLang="el-GR" b="1" dirty="0">
                <a:latin typeface="Comic Sans MS" pitchFamily="66" charset="0"/>
              </a:rPr>
              <a:t>) </a:t>
            </a:r>
            <a:r>
              <a:rPr lang="el-GR" altLang="el-GR" b="1" dirty="0">
                <a:latin typeface="Comic Sans MS" pitchFamily="66" charset="0"/>
              </a:rPr>
              <a:t>πειράματα με την εξήγησή τους  </a:t>
            </a:r>
            <a:r>
              <a:rPr lang="el-GR" altLang="el-GR" sz="2000" b="1" dirty="0">
                <a:latin typeface="Comic Sans MS" pitchFamily="66" charset="0"/>
                <a:hlinkClick r:id="rId6"/>
              </a:rPr>
              <a:t>εδώ</a:t>
            </a:r>
            <a:r>
              <a:rPr lang="el-GR" altLang="el-GR" sz="2000" b="1" dirty="0">
                <a:latin typeface="Comic Sans MS" pitchFamily="66" charset="0"/>
              </a:rPr>
              <a:t>. </a:t>
            </a:r>
          </a:p>
          <a:p>
            <a:pPr algn="just"/>
            <a:endParaRPr lang="el-GR" altLang="el-GR" sz="800" b="1" dirty="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altLang="el-GR" b="1" dirty="0">
                <a:latin typeface="Comic Sans MS" pitchFamily="66" charset="0"/>
              </a:rPr>
              <a:t>Παρουσιάσεις</a:t>
            </a:r>
            <a:r>
              <a:rPr lang="en-US" altLang="el-GR" b="1" dirty="0">
                <a:latin typeface="Comic Sans MS" pitchFamily="66" charset="0"/>
              </a:rPr>
              <a:t> </a:t>
            </a:r>
            <a:r>
              <a:rPr lang="el-GR" altLang="el-GR" b="1" dirty="0">
                <a:latin typeface="Comic Sans MS" pitchFamily="66" charset="0"/>
              </a:rPr>
              <a:t>και σχετικά </a:t>
            </a:r>
            <a:r>
              <a:rPr lang="en-US" altLang="el-GR" b="1" dirty="0">
                <a:latin typeface="Comic Sans MS" pitchFamily="66" charset="0"/>
              </a:rPr>
              <a:t>animations </a:t>
            </a:r>
            <a:r>
              <a:rPr lang="el-GR" altLang="el-GR" b="1" dirty="0">
                <a:latin typeface="Comic Sans MS" pitchFamily="66" charset="0"/>
              </a:rPr>
              <a:t>από το «</a:t>
            </a:r>
            <a:r>
              <a:rPr lang="en-US" altLang="el-GR" b="1" dirty="0">
                <a:latin typeface="Comic Sans MS" pitchFamily="66" charset="0"/>
              </a:rPr>
              <a:t>the Physics Classroom</a:t>
            </a:r>
            <a:r>
              <a:rPr lang="el-GR" altLang="el-GR" b="1" dirty="0">
                <a:latin typeface="Comic Sans MS" pitchFamily="66" charset="0"/>
              </a:rPr>
              <a:t>»</a:t>
            </a:r>
            <a:r>
              <a:rPr lang="en-US" altLang="el-GR" b="1" dirty="0">
                <a:latin typeface="Comic Sans MS" pitchFamily="66" charset="0"/>
              </a:rPr>
              <a:t> </a:t>
            </a:r>
            <a:r>
              <a:rPr lang="el-GR" altLang="el-GR" b="1" dirty="0">
                <a:latin typeface="Comic Sans MS" pitchFamily="66" charset="0"/>
              </a:rPr>
              <a:t> </a:t>
            </a:r>
            <a:r>
              <a:rPr lang="el-GR" altLang="el-GR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hlinkClick r:id="rId7"/>
              </a:rPr>
              <a:t>εδώ</a:t>
            </a:r>
            <a:r>
              <a:rPr lang="el-GR" altLang="el-GR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altLang="el-GR" b="1" dirty="0">
                <a:latin typeface="Comic Sans MS" pitchFamily="66" charset="0"/>
              </a:rPr>
              <a:t>Ελαστικές Κρούσεις και Δυναμική Ενέργεια από το </a:t>
            </a:r>
            <a:r>
              <a:rPr lang="en-US" altLang="el-GR" b="1" dirty="0">
                <a:latin typeface="Comic Sans MS" pitchFamily="66" charset="0"/>
                <a:hlinkClick r:id="rId8"/>
              </a:rPr>
              <a:t>PSSC</a:t>
            </a:r>
            <a:r>
              <a:rPr lang="el-GR" altLang="el-GR" b="1" dirty="0">
                <a:latin typeface="Comic Sans MS" pitchFamily="66" charset="0"/>
              </a:rPr>
              <a:t>  </a:t>
            </a:r>
            <a:r>
              <a:rPr lang="el-GR" altLang="el-GR" sz="2000" b="1" dirty="0">
                <a:latin typeface="Comic Sans MS" pitchFamily="66" charset="0"/>
                <a:hlinkClick r:id="rId9"/>
              </a:rPr>
              <a:t>εδώ</a:t>
            </a:r>
            <a:r>
              <a:rPr lang="el-GR" altLang="el-GR" b="1" dirty="0">
                <a:latin typeface="Comic Sans MS" pitchFamily="66" charset="0"/>
              </a:rPr>
              <a:t>.</a:t>
            </a:r>
            <a:endParaRPr lang="en-US" altLang="el-GR" b="1" dirty="0">
              <a:latin typeface="Comic Sans MS" pitchFamily="66" charset="0"/>
            </a:endParaRPr>
          </a:p>
          <a:p>
            <a:pPr algn="just">
              <a:lnSpc>
                <a:spcPct val="150000"/>
              </a:lnSpc>
            </a:pPr>
            <a:endParaRPr lang="en-US" altLang="el-GR" sz="800" b="1" dirty="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l-GR" altLang="el-GR" b="1" dirty="0">
                <a:latin typeface="Comic Sans MS" pitchFamily="66" charset="0"/>
              </a:rPr>
              <a:t>Το σύνολο των θεμάτων από τις Πανελλαδικές Εξετάσεις  </a:t>
            </a:r>
            <a:r>
              <a:rPr lang="el-GR" altLang="el-GR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hlinkClick r:id="rId10"/>
              </a:rPr>
              <a:t>εδώ</a:t>
            </a:r>
            <a:r>
              <a:rPr lang="el-GR" altLang="el-GR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. </a:t>
            </a:r>
          </a:p>
          <a:p>
            <a:pPr algn="just"/>
            <a:endParaRPr lang="el-GR" altLang="el-GR" sz="800" b="1" dirty="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altLang="el-GR" b="1" dirty="0">
                <a:latin typeface="Comic Sans MS" pitchFamily="66" charset="0"/>
              </a:rPr>
              <a:t>Ερωτήσεις και ασκήσεις από το «Υλικό Φυσικής-Χημείας»  </a:t>
            </a:r>
            <a:r>
              <a:rPr lang="el-GR" altLang="el-GR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hlinkClick r:id="rId11"/>
              </a:rPr>
              <a:t>εδώ</a:t>
            </a:r>
            <a:r>
              <a:rPr lang="el-GR" altLang="el-GR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901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>
                <a:solidFill>
                  <a:schemeClr val="tx1"/>
                </a:solidFill>
              </a:rPr>
              <a:t>Μερκ</a:t>
            </a:r>
            <a:r>
              <a:rPr lang="el-GR" dirty="0">
                <a:solidFill>
                  <a:schemeClr val="tx1"/>
                </a:solidFill>
              </a:rPr>
              <a:t>. Παναγιωτόπουλος - Φυσικός        </a:t>
            </a:r>
            <a:r>
              <a:rPr lang="en-US" dirty="0">
                <a:solidFill>
                  <a:schemeClr val="tx1"/>
                </a:solidFill>
              </a:rPr>
              <a:t>www.merkopanas.blogspot.gr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424541" y="367354"/>
            <a:ext cx="6192688" cy="113909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  <a:defRPr/>
            </a:pPr>
            <a:r>
              <a:rPr lang="el-GR" alt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Ερωτήσεις στις ΚΡΟΥΣΕΙΣ με το πρόγραμμα </a:t>
            </a:r>
            <a:r>
              <a:rPr lang="en-US" alt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Hot Potatoes</a:t>
            </a:r>
            <a:endParaRPr lang="el-GR" altLang="el-GR" sz="24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180964" y="1914633"/>
            <a:ext cx="678207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l-GR" altLang="el-GR" sz="2400" b="1" dirty="0">
                <a:latin typeface="Comic Sans MS" pitchFamily="66" charset="0"/>
              </a:rPr>
              <a:t>  50 Ερωτήσεις Πολλαπλής Επιλογής </a:t>
            </a:r>
            <a:r>
              <a:rPr lang="el-GR" altLang="el-GR" sz="2400" b="1" dirty="0">
                <a:latin typeface="Comic Sans MS" pitchFamily="66" charset="0"/>
                <a:hlinkClick r:id="rId2"/>
              </a:rPr>
              <a:t>εδώ</a:t>
            </a:r>
            <a:r>
              <a:rPr lang="el-GR" altLang="el-GR" sz="2400" b="1" dirty="0">
                <a:latin typeface="Comic Sans MS" pitchFamily="66" charset="0"/>
              </a:rPr>
              <a:t> 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l-GR" altLang="el-GR" sz="2400" b="1" dirty="0">
                <a:latin typeface="Comic Sans MS" pitchFamily="66" charset="0"/>
              </a:rPr>
              <a:t>  55 Ερωτήσεις Σωστού – Λάθους  </a:t>
            </a:r>
            <a:r>
              <a:rPr lang="el-GR" altLang="el-GR" sz="2400" b="1" dirty="0">
                <a:latin typeface="Comic Sans MS" pitchFamily="66" charset="0"/>
                <a:hlinkClick r:id="rId3"/>
              </a:rPr>
              <a:t>εδώ</a:t>
            </a:r>
            <a:endParaRPr lang="el-GR" altLang="el-GR" sz="2000" b="1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2291" y="3354719"/>
            <a:ext cx="6648400" cy="1431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400" b="1" dirty="0">
                <a:latin typeface="Comic Sans MS" panose="030F0702030302020204" pitchFamily="66" charset="0"/>
              </a:rPr>
              <a:t>Υλικό προετοιμασίας για τις εξετάσεις  </a:t>
            </a:r>
            <a:r>
              <a:rPr lang="el-GR" sz="2400" b="1" dirty="0">
                <a:latin typeface="Comic Sans MS" panose="030F0702030302020204" pitchFamily="66" charset="0"/>
                <a:hlinkClick r:id="rId4"/>
              </a:rPr>
              <a:t>εδώ</a:t>
            </a:r>
            <a:endParaRPr lang="el-GR" sz="2400" b="1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l-GR" b="1" dirty="0">
                <a:latin typeface="Comic Sans MS" panose="030F0702030302020204" pitchFamily="66" charset="0"/>
              </a:rPr>
              <a:t>(περιέχει θέματα από τα Ψηφιακά Εκπαιδευτικά Βοηθήματα του ΙΕΠ και τα θέματα των εξετάσεων της Κύπρου).</a:t>
            </a:r>
          </a:p>
        </p:txBody>
      </p:sp>
    </p:spTree>
    <p:extLst>
      <p:ext uri="{BB962C8B-B14F-4D97-AF65-F5344CB8AC3E}">
        <p14:creationId xmlns:p14="http://schemas.microsoft.com/office/powerpoint/2010/main" val="21672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1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>
                <a:solidFill>
                  <a:prstClr val="black"/>
                </a:solidFill>
              </a:rPr>
              <a:t>Μερκ</a:t>
            </a:r>
            <a:r>
              <a:rPr lang="el-GR" dirty="0">
                <a:solidFill>
                  <a:prstClr val="black"/>
                </a:solidFill>
              </a:rPr>
              <a:t>. Παναγιωτόπουλος - Φυσικός        </a:t>
            </a:r>
            <a:r>
              <a:rPr lang="en-US" dirty="0">
                <a:solidFill>
                  <a:prstClr val="black"/>
                </a:solidFill>
              </a:rPr>
              <a:t>www.merkopanas.blogspot.gr</a:t>
            </a: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/>
                </a:solidFill>
              </a:rPr>
              <a:pPr/>
              <a:t>25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267744" y="2276475"/>
            <a:ext cx="4285456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l-GR" altLang="el-GR" sz="36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Εφαρμογές</a:t>
            </a:r>
          </a:p>
        </p:txBody>
      </p:sp>
    </p:spTree>
    <p:extLst>
      <p:ext uri="{BB962C8B-B14F-4D97-AF65-F5344CB8AC3E}">
        <p14:creationId xmlns:p14="http://schemas.microsoft.com/office/powerpoint/2010/main" val="861692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200" dirty="0" err="1">
                <a:solidFill>
                  <a:schemeClr val="tx1">
                    <a:tint val="75000"/>
                  </a:schemeClr>
                </a:solidFill>
                <a:latin typeface="+mn-lt"/>
              </a:rPr>
              <a:t>Μερκ</a:t>
            </a:r>
            <a:r>
              <a:rPr lang="el-GR" sz="12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. Παναγιωτόπουλος - Φυσικός               </a:t>
            </a:r>
            <a:r>
              <a:rPr lang="en-US" sz="12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www.merkopanas.blogspot.gr </a:t>
            </a:r>
            <a:endParaRPr lang="el-GR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3" name="Θέση αριθμού διαφάνειας 2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B4F9902-5FF7-4E5D-8AC9-5C3460509B77}" type="slidenum">
              <a:rPr lang="el-GR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26</a:t>
            </a:fld>
            <a:endParaRPr lang="el-GR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71625" y="2205038"/>
            <a:ext cx="5976938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36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Ερωτήσεις από το βιβλίο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b="1" dirty="0">
                <a:solidFill>
                  <a:srgbClr val="800000"/>
                </a:solidFill>
                <a:latin typeface="Comic Sans MS" panose="030F0702030302020204" pitchFamily="66" charset="0"/>
              </a:rPr>
              <a:t>(από σελ. 174)</a:t>
            </a: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>
                <a:solidFill>
                  <a:schemeClr val="tx1"/>
                </a:solidFill>
              </a:rPr>
              <a:t>Μερκ</a:t>
            </a:r>
            <a:r>
              <a:rPr lang="el-GR" dirty="0">
                <a:solidFill>
                  <a:schemeClr val="tx1"/>
                </a:solidFill>
              </a:rPr>
              <a:t>. Παναγιωτόπουλος - Φυσικός        </a:t>
            </a:r>
            <a:r>
              <a:rPr lang="en-US" dirty="0">
                <a:solidFill>
                  <a:schemeClr val="tx1"/>
                </a:solidFill>
              </a:rPr>
              <a:t>www.merkopanas.blogspot.gr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974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>
                <a:solidFill>
                  <a:prstClr val="black"/>
                </a:solidFill>
              </a:rPr>
              <a:t>Μερκ</a:t>
            </a:r>
            <a:r>
              <a:rPr lang="el-GR" dirty="0">
                <a:solidFill>
                  <a:prstClr val="black"/>
                </a:solidFill>
              </a:rPr>
              <a:t>. Παναγιωτόπουλος - Φυσικός        </a:t>
            </a:r>
            <a:r>
              <a:rPr lang="en-US" dirty="0">
                <a:solidFill>
                  <a:prstClr val="black"/>
                </a:solidFill>
              </a:rPr>
              <a:t>www.merkopanas.blogspot.gr</a:t>
            </a: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/>
                </a:solidFill>
              </a:rPr>
              <a:pPr/>
              <a:t>27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595536" y="332656"/>
            <a:ext cx="813690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2400" b="1" dirty="0">
                <a:latin typeface="Trebuchet MS" panose="020B0603020202020204" pitchFamily="34" charset="0"/>
              </a:rPr>
              <a:t>5.1</a:t>
            </a:r>
            <a:r>
              <a:rPr lang="el-GR" sz="2400" dirty="0">
                <a:latin typeface="Trebuchet MS" panose="020B0603020202020204" pitchFamily="34" charset="0"/>
              </a:rPr>
              <a:t>  Μπορεί ένα σύστημα σωμάτων να έχει κινητική ενέργεια χωρίς να έχει ορμή;  </a:t>
            </a:r>
          </a:p>
          <a:p>
            <a:pPr algn="just"/>
            <a:r>
              <a:rPr lang="el-GR" sz="2400" dirty="0">
                <a:latin typeface="Trebuchet MS" panose="020B0603020202020204" pitchFamily="34" charset="0"/>
              </a:rPr>
              <a:t>Ισχύει το ίδιο και στην περίπτωση ενός σώματος;</a:t>
            </a:r>
          </a:p>
          <a:p>
            <a:pPr algn="just"/>
            <a:endParaRPr lang="el-GR" sz="2400" dirty="0">
              <a:latin typeface="Trebuchet MS" panose="020B0603020202020204" pitchFamily="34" charset="0"/>
            </a:endParaRPr>
          </a:p>
          <a:p>
            <a:pPr algn="just"/>
            <a:endParaRPr lang="el-GR" sz="2400" dirty="0">
              <a:latin typeface="Trebuchet MS" panose="020B0603020202020204" pitchFamily="34" charset="0"/>
            </a:endParaRPr>
          </a:p>
          <a:p>
            <a:pPr algn="just"/>
            <a:r>
              <a:rPr lang="el-GR" sz="2400" b="1" dirty="0">
                <a:latin typeface="Trebuchet MS" panose="020B0603020202020204" pitchFamily="34" charset="0"/>
              </a:rPr>
              <a:t>5.2  </a:t>
            </a:r>
            <a:r>
              <a:rPr lang="el-GR" sz="2400" dirty="0">
                <a:latin typeface="Trebuchet MS" panose="020B0603020202020204" pitchFamily="34" charset="0"/>
              </a:rPr>
              <a:t>Συμπληρώστε τα κενά:</a:t>
            </a:r>
          </a:p>
          <a:p>
            <a:pPr algn="just"/>
            <a:r>
              <a:rPr lang="el-GR" sz="2400" dirty="0">
                <a:latin typeface="Trebuchet MS" panose="020B0603020202020204" pitchFamily="34" charset="0"/>
              </a:rPr>
              <a:t>Δύο σφαίρες με μάζες </a:t>
            </a:r>
            <a:r>
              <a:rPr lang="el-GR" sz="2400" i="1" dirty="0">
                <a:latin typeface="Trebuchet MS" panose="020B0603020202020204" pitchFamily="34" charset="0"/>
              </a:rPr>
              <a:t>m</a:t>
            </a:r>
            <a:r>
              <a:rPr lang="el-GR" sz="2400" baseline="-25000" dirty="0">
                <a:latin typeface="Trebuchet MS" panose="020B0603020202020204" pitchFamily="34" charset="0"/>
              </a:rPr>
              <a:t>1</a:t>
            </a:r>
            <a:r>
              <a:rPr lang="el-GR" sz="2400" dirty="0">
                <a:latin typeface="Trebuchet MS" panose="020B0603020202020204" pitchFamily="34" charset="0"/>
              </a:rPr>
              <a:t>=2kg και </a:t>
            </a:r>
            <a:r>
              <a:rPr lang="el-GR" sz="2400" i="1" dirty="0">
                <a:latin typeface="Trebuchet MS" panose="020B0603020202020204" pitchFamily="34" charset="0"/>
              </a:rPr>
              <a:t>m</a:t>
            </a:r>
            <a:r>
              <a:rPr lang="el-GR" sz="2400" baseline="-25000" dirty="0">
                <a:latin typeface="Trebuchet MS" panose="020B0603020202020204" pitchFamily="34" charset="0"/>
              </a:rPr>
              <a:t>2</a:t>
            </a:r>
            <a:r>
              <a:rPr lang="el-GR" sz="2400" dirty="0">
                <a:latin typeface="Trebuchet MS" panose="020B0603020202020204" pitchFamily="34" charset="0"/>
              </a:rPr>
              <a:t>=3kg, που κινούνται σε αντίθετες κατευθύνσεις και συγκρούονται πλαστικά, έχουν πριν τη σύγκρουσή τους ταχύτητες </a:t>
            </a:r>
            <a:r>
              <a:rPr lang="el-GR" sz="2400" i="1" dirty="0">
                <a:latin typeface="Trebuchet MS" panose="020B0603020202020204" pitchFamily="34" charset="0"/>
              </a:rPr>
              <a:t>υ</a:t>
            </a:r>
            <a:r>
              <a:rPr lang="el-GR" sz="2400" baseline="-25000" dirty="0">
                <a:latin typeface="Trebuchet MS" panose="020B0603020202020204" pitchFamily="34" charset="0"/>
              </a:rPr>
              <a:t>1</a:t>
            </a:r>
            <a:r>
              <a:rPr lang="el-GR" sz="2400" dirty="0">
                <a:latin typeface="Trebuchet MS" panose="020B0603020202020204" pitchFamily="34" charset="0"/>
              </a:rPr>
              <a:t>=3m/s και </a:t>
            </a:r>
            <a:r>
              <a:rPr lang="el-GR" sz="2400" i="1" dirty="0">
                <a:latin typeface="Trebuchet MS" panose="020B0603020202020204" pitchFamily="34" charset="0"/>
              </a:rPr>
              <a:t>υ</a:t>
            </a:r>
            <a:r>
              <a:rPr lang="el-GR" sz="2400" baseline="-25000" dirty="0">
                <a:latin typeface="Trebuchet MS" panose="020B0603020202020204" pitchFamily="34" charset="0"/>
              </a:rPr>
              <a:t>2</a:t>
            </a:r>
            <a:r>
              <a:rPr lang="el-GR" sz="2400" dirty="0">
                <a:latin typeface="Trebuchet MS" panose="020B0603020202020204" pitchFamily="34" charset="0"/>
              </a:rPr>
              <a:t>=3m/s. </a:t>
            </a:r>
          </a:p>
          <a:p>
            <a:pPr algn="just"/>
            <a:r>
              <a:rPr lang="el-GR" sz="2400" dirty="0">
                <a:latin typeface="Trebuchet MS" panose="020B0603020202020204" pitchFamily="34" charset="0"/>
              </a:rPr>
              <a:t>Η ορμή της πρώτης σφαίρας πριν τη σύγκρουση έχει μέτρο .... </a:t>
            </a:r>
            <a:r>
              <a:rPr lang="en-US" sz="2400" dirty="0">
                <a:latin typeface="Trebuchet MS" panose="020B0603020202020204" pitchFamily="34" charset="0"/>
              </a:rPr>
              <a:t>K</a:t>
            </a:r>
            <a:r>
              <a:rPr lang="el-GR" sz="2400" dirty="0" err="1">
                <a:latin typeface="Trebuchet MS" panose="020B0603020202020204" pitchFamily="34" charset="0"/>
              </a:rPr>
              <a:t>g.m</a:t>
            </a:r>
            <a:r>
              <a:rPr lang="el-GR" sz="2400" dirty="0">
                <a:latin typeface="Trebuchet MS" panose="020B0603020202020204" pitchFamily="34" charset="0"/>
              </a:rPr>
              <a:t>/s και της δεύτερης .... </a:t>
            </a:r>
            <a:r>
              <a:rPr lang="en-US" sz="2400" dirty="0">
                <a:latin typeface="Trebuchet MS" panose="020B0603020202020204" pitchFamily="34" charset="0"/>
              </a:rPr>
              <a:t>K</a:t>
            </a:r>
            <a:r>
              <a:rPr lang="el-GR" sz="2400" dirty="0" err="1">
                <a:latin typeface="Trebuchet MS" panose="020B0603020202020204" pitchFamily="34" charset="0"/>
              </a:rPr>
              <a:t>g.m</a:t>
            </a:r>
            <a:r>
              <a:rPr lang="el-GR" sz="2400" dirty="0">
                <a:latin typeface="Trebuchet MS" panose="020B0603020202020204" pitchFamily="34" charset="0"/>
              </a:rPr>
              <a:t>/s. Η ορμή του συστήματος των δύο σφαιρών πριν την κρούση έχει μέτρο ....  </a:t>
            </a:r>
            <a:r>
              <a:rPr lang="en-US" sz="2400" dirty="0">
                <a:latin typeface="Trebuchet MS" panose="020B0603020202020204" pitchFamily="34" charset="0"/>
              </a:rPr>
              <a:t>K</a:t>
            </a:r>
            <a:r>
              <a:rPr lang="el-GR" sz="2400" dirty="0" err="1">
                <a:latin typeface="Trebuchet MS" panose="020B0603020202020204" pitchFamily="34" charset="0"/>
              </a:rPr>
              <a:t>g.m</a:t>
            </a:r>
            <a:r>
              <a:rPr lang="el-GR" sz="2400" dirty="0">
                <a:latin typeface="Trebuchet MS" panose="020B0603020202020204" pitchFamily="34" charset="0"/>
              </a:rPr>
              <a:t>/s και μετά την κρούση .... </a:t>
            </a:r>
            <a:r>
              <a:rPr lang="en-US" sz="2400" dirty="0">
                <a:latin typeface="Trebuchet MS" panose="020B0603020202020204" pitchFamily="34" charset="0"/>
              </a:rPr>
              <a:t>K</a:t>
            </a:r>
            <a:r>
              <a:rPr lang="el-GR" sz="2400" dirty="0" err="1">
                <a:latin typeface="Trebuchet MS" panose="020B0603020202020204" pitchFamily="34" charset="0"/>
              </a:rPr>
              <a:t>g.m</a:t>
            </a:r>
            <a:r>
              <a:rPr lang="el-GR" sz="2400" dirty="0">
                <a:latin typeface="Trebuchet MS" panose="020B0603020202020204" pitchFamily="34" charset="0"/>
              </a:rPr>
              <a:t>/s.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50042" y="692696"/>
            <a:ext cx="1980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Ναι, μπορεί.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96336" y="1052736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Όχι.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19672" y="4293096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27847" y="4293096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9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19672" y="5013175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87887" y="5019201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858342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>
                <a:solidFill>
                  <a:prstClr val="black"/>
                </a:solidFill>
              </a:rPr>
              <a:t>Μερκ</a:t>
            </a:r>
            <a:r>
              <a:rPr lang="el-GR" dirty="0">
                <a:solidFill>
                  <a:prstClr val="black"/>
                </a:solidFill>
              </a:rPr>
              <a:t>. Παναγιωτόπουλος - Φυσικός        </a:t>
            </a:r>
            <a:r>
              <a:rPr lang="en-US" dirty="0">
                <a:solidFill>
                  <a:prstClr val="black"/>
                </a:solidFill>
              </a:rPr>
              <a:t>www.merkopanas.blogspot.gr</a:t>
            </a: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/>
                </a:solidFill>
              </a:rPr>
              <a:pPr/>
              <a:t>28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395536" y="260648"/>
            <a:ext cx="799288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2400" b="1" dirty="0">
                <a:latin typeface="Trebuchet MS" panose="020B0603020202020204" pitchFamily="34" charset="0"/>
              </a:rPr>
              <a:t>5.3</a:t>
            </a:r>
            <a:r>
              <a:rPr lang="el-GR" sz="2400" dirty="0">
                <a:latin typeface="Trebuchet MS" panose="020B0603020202020204" pitchFamily="34" charset="0"/>
              </a:rPr>
              <a:t>   Ποιο από τα παρακάτω μεγέθη διατηρείται σε κάθε κρούση;</a:t>
            </a:r>
          </a:p>
          <a:p>
            <a:pPr algn="just"/>
            <a:r>
              <a:rPr lang="el-GR" sz="2400" b="1" dirty="0">
                <a:latin typeface="Trebuchet MS" panose="020B0603020202020204" pitchFamily="34" charset="0"/>
              </a:rPr>
              <a:t>α.  </a:t>
            </a:r>
            <a:r>
              <a:rPr lang="el-GR" sz="2400" dirty="0">
                <a:latin typeface="Trebuchet MS" panose="020B0603020202020204" pitchFamily="34" charset="0"/>
              </a:rPr>
              <a:t>Η κινητική ενέργεια συστήματος.</a:t>
            </a:r>
          </a:p>
          <a:p>
            <a:pPr algn="just"/>
            <a:r>
              <a:rPr lang="el-GR" sz="2400" b="1" dirty="0">
                <a:latin typeface="Trebuchet MS" panose="020B0603020202020204" pitchFamily="34" charset="0"/>
              </a:rPr>
              <a:t>β.  </a:t>
            </a:r>
            <a:r>
              <a:rPr lang="el-GR" sz="2400" dirty="0">
                <a:latin typeface="Trebuchet MS" panose="020B0603020202020204" pitchFamily="34" charset="0"/>
              </a:rPr>
              <a:t>Η μηχανική ενέργεια.</a:t>
            </a:r>
          </a:p>
          <a:p>
            <a:pPr algn="just"/>
            <a:r>
              <a:rPr lang="el-GR" sz="2400" b="1" dirty="0">
                <a:latin typeface="Trebuchet MS" panose="020B0603020202020204" pitchFamily="34" charset="0"/>
              </a:rPr>
              <a:t>γ.  </a:t>
            </a:r>
            <a:r>
              <a:rPr lang="el-GR" sz="2400" dirty="0">
                <a:latin typeface="Trebuchet MS" panose="020B0603020202020204" pitchFamily="34" charset="0"/>
              </a:rPr>
              <a:t>Η ορμή του.</a:t>
            </a:r>
          </a:p>
          <a:p>
            <a:pPr algn="just"/>
            <a:r>
              <a:rPr lang="el-GR" sz="2400" dirty="0">
                <a:latin typeface="Trebuchet MS" panose="020B0603020202020204" pitchFamily="34" charset="0"/>
              </a:rPr>
              <a:t>Επιλέξτε το σωστό.</a:t>
            </a:r>
          </a:p>
          <a:p>
            <a:pPr algn="just"/>
            <a:endParaRPr lang="el-GR" sz="2400" dirty="0">
              <a:latin typeface="Trebuchet MS" panose="020B0603020202020204" pitchFamily="34" charset="0"/>
            </a:endParaRPr>
          </a:p>
          <a:p>
            <a:pPr algn="just"/>
            <a:r>
              <a:rPr lang="el-GR" sz="2400" b="1" dirty="0">
                <a:latin typeface="Trebuchet MS" panose="020B0603020202020204" pitchFamily="34" charset="0"/>
              </a:rPr>
              <a:t>5.4 </a:t>
            </a:r>
            <a:r>
              <a:rPr lang="el-GR" sz="2400" dirty="0">
                <a:latin typeface="Trebuchet MS" panose="020B0603020202020204" pitchFamily="34" charset="0"/>
              </a:rPr>
              <a:t>  Κατά την ελαστική κρούση δύο σωμάτων</a:t>
            </a:r>
          </a:p>
          <a:p>
            <a:pPr algn="just"/>
            <a:r>
              <a:rPr lang="el-GR" sz="2400" b="1" dirty="0">
                <a:latin typeface="Trebuchet MS" panose="020B0603020202020204" pitchFamily="34" charset="0"/>
              </a:rPr>
              <a:t>α.  </a:t>
            </a:r>
            <a:r>
              <a:rPr lang="el-GR" sz="2400" dirty="0">
                <a:latin typeface="Trebuchet MS" panose="020B0603020202020204" pitchFamily="34" charset="0"/>
              </a:rPr>
              <a:t>η ολική κινητική ενέργεια του συστήματος παραμένει σταθερή.</a:t>
            </a:r>
          </a:p>
          <a:p>
            <a:pPr algn="just"/>
            <a:r>
              <a:rPr lang="el-GR" sz="2400" b="1" dirty="0">
                <a:latin typeface="Trebuchet MS" panose="020B0603020202020204" pitchFamily="34" charset="0"/>
              </a:rPr>
              <a:t>β. </a:t>
            </a:r>
            <a:r>
              <a:rPr lang="el-GR" sz="2400" dirty="0">
                <a:latin typeface="Trebuchet MS" panose="020B0603020202020204" pitchFamily="34" charset="0"/>
              </a:rPr>
              <a:t>η κινητική ενέργεια κάθε σώματος παραμένει σταθερή.</a:t>
            </a:r>
          </a:p>
          <a:p>
            <a:pPr algn="just"/>
            <a:r>
              <a:rPr lang="el-GR" sz="2400" b="1" dirty="0">
                <a:latin typeface="Trebuchet MS" panose="020B0603020202020204" pitchFamily="34" charset="0"/>
              </a:rPr>
              <a:t>γ.  </a:t>
            </a:r>
            <a:r>
              <a:rPr lang="el-GR" sz="2400" dirty="0">
                <a:latin typeface="Trebuchet MS" panose="020B0603020202020204" pitchFamily="34" charset="0"/>
              </a:rPr>
              <a:t>η κινητική ενέργεια του συστήματος αυξάνεται.</a:t>
            </a:r>
          </a:p>
          <a:p>
            <a:pPr algn="just"/>
            <a:r>
              <a:rPr lang="el-GR" sz="2400" b="1" dirty="0">
                <a:latin typeface="Trebuchet MS" panose="020B0603020202020204" pitchFamily="34" charset="0"/>
              </a:rPr>
              <a:t>δ.  </a:t>
            </a:r>
            <a:r>
              <a:rPr lang="el-GR" sz="2400" dirty="0">
                <a:latin typeface="Trebuchet MS" panose="020B0603020202020204" pitchFamily="34" charset="0"/>
              </a:rPr>
              <a:t>η κινητική ενέργεια του συστήματος μειώνεται.</a:t>
            </a:r>
          </a:p>
          <a:p>
            <a:pPr algn="just"/>
            <a:r>
              <a:rPr lang="el-GR" sz="2400" dirty="0">
                <a:latin typeface="Trebuchet MS" panose="020B0603020202020204" pitchFamily="34" charset="0"/>
              </a:rPr>
              <a:t>Επιλέξτε τη σωστή πρόταση.</a:t>
            </a:r>
          </a:p>
        </p:txBody>
      </p:sp>
      <p:sp>
        <p:nvSpPr>
          <p:cNvPr id="5" name="Έλλειψη 4"/>
          <p:cNvSpPr/>
          <p:nvPr/>
        </p:nvSpPr>
        <p:spPr>
          <a:xfrm>
            <a:off x="404866" y="1772816"/>
            <a:ext cx="432048" cy="4320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Έλλειψη 5"/>
          <p:cNvSpPr/>
          <p:nvPr/>
        </p:nvSpPr>
        <p:spPr>
          <a:xfrm>
            <a:off x="404866" y="3212976"/>
            <a:ext cx="432048" cy="4320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35176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>
                <a:solidFill>
                  <a:prstClr val="black"/>
                </a:solidFill>
              </a:rPr>
              <a:t>Μερκ</a:t>
            </a:r>
            <a:r>
              <a:rPr lang="el-GR" dirty="0">
                <a:solidFill>
                  <a:prstClr val="black"/>
                </a:solidFill>
              </a:rPr>
              <a:t>. Παναγιωτόπουλος - Φυσικός        </a:t>
            </a:r>
            <a:r>
              <a:rPr lang="en-US" dirty="0">
                <a:solidFill>
                  <a:prstClr val="black"/>
                </a:solidFill>
              </a:rPr>
              <a:t>www.merkopanas.blogspot.gr</a:t>
            </a: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/>
                </a:solidFill>
              </a:rPr>
              <a:pPr/>
              <a:t>29</a:t>
            </a:fld>
            <a:endParaRPr lang="el-GR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Ορθογώνιο 3"/>
              <p:cNvSpPr/>
              <p:nvPr/>
            </p:nvSpPr>
            <p:spPr>
              <a:xfrm>
                <a:off x="529274" y="188640"/>
                <a:ext cx="8003165" cy="45243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l-GR" sz="2400" b="1" dirty="0">
                    <a:latin typeface="Trebuchet MS" panose="020B0603020202020204" pitchFamily="34" charset="0"/>
                  </a:rPr>
                  <a:t>5.5 </a:t>
                </a:r>
                <a:r>
                  <a:rPr lang="el-GR" sz="2400" dirty="0">
                    <a:latin typeface="Trebuchet MS" panose="020B0603020202020204" pitchFamily="34" charset="0"/>
                  </a:rPr>
                  <a:t> Κατά την πλαστική κρούση δύο σωμάτων η μηχανική ενέργεια του συστήματος</a:t>
                </a:r>
              </a:p>
              <a:p>
                <a:pPr algn="just"/>
                <a:r>
                  <a:rPr lang="el-GR" sz="2400" b="1" dirty="0">
                    <a:latin typeface="Trebuchet MS" panose="020B0603020202020204" pitchFamily="34" charset="0"/>
                  </a:rPr>
                  <a:t>α.  </a:t>
                </a:r>
                <a:r>
                  <a:rPr lang="el-GR" sz="2400" dirty="0">
                    <a:latin typeface="Trebuchet MS" panose="020B0603020202020204" pitchFamily="34" charset="0"/>
                  </a:rPr>
                  <a:t>παραμένει σταθερή.</a:t>
                </a:r>
              </a:p>
              <a:p>
                <a:pPr algn="just"/>
                <a:r>
                  <a:rPr lang="el-GR" sz="2400" b="1" dirty="0">
                    <a:latin typeface="Trebuchet MS" panose="020B0603020202020204" pitchFamily="34" charset="0"/>
                  </a:rPr>
                  <a:t>β.  </a:t>
                </a:r>
                <a:r>
                  <a:rPr lang="el-GR" sz="2400" dirty="0">
                    <a:latin typeface="Trebuchet MS" panose="020B0603020202020204" pitchFamily="34" charset="0"/>
                  </a:rPr>
                  <a:t>αυξάνεται.</a:t>
                </a:r>
              </a:p>
              <a:p>
                <a:pPr algn="just"/>
                <a:r>
                  <a:rPr lang="el-GR" sz="2400" b="1" dirty="0">
                    <a:latin typeface="Trebuchet MS" panose="020B0603020202020204" pitchFamily="34" charset="0"/>
                  </a:rPr>
                  <a:t>γ.  </a:t>
                </a:r>
                <a:r>
                  <a:rPr lang="el-GR" sz="2400" dirty="0">
                    <a:latin typeface="Trebuchet MS" panose="020B0603020202020204" pitchFamily="34" charset="0"/>
                  </a:rPr>
                  <a:t>μειώνεται.</a:t>
                </a:r>
              </a:p>
              <a:p>
                <a:pPr algn="just"/>
                <a:r>
                  <a:rPr lang="el-GR" sz="2400" dirty="0">
                    <a:latin typeface="Trebuchet MS" panose="020B0603020202020204" pitchFamily="34" charset="0"/>
                  </a:rPr>
                  <a:t>Επιλέξτε το σωστό.</a:t>
                </a:r>
              </a:p>
              <a:p>
                <a:pPr algn="just"/>
                <a:endParaRPr lang="el-GR" sz="2400" dirty="0">
                  <a:latin typeface="Trebuchet MS" panose="020B0603020202020204" pitchFamily="34" charset="0"/>
                </a:endParaRPr>
              </a:p>
              <a:p>
                <a:pPr algn="just"/>
                <a:r>
                  <a:rPr lang="el-GR" sz="2400" b="1" dirty="0">
                    <a:latin typeface="Trebuchet MS" panose="020B0603020202020204" pitchFamily="34" charset="0"/>
                  </a:rPr>
                  <a:t>5.6</a:t>
                </a:r>
                <a:r>
                  <a:rPr lang="el-GR" sz="2400" dirty="0">
                    <a:latin typeface="Trebuchet MS" panose="020B0603020202020204" pitchFamily="34" charset="0"/>
                  </a:rPr>
                  <a:t>   Δύο σφαίρες ίσων μαζών κινούνται πάνω στην ίδια ευθεία και κατά την ίδια φορά με ταχύτητες </a:t>
                </a:r>
                <a:r>
                  <a:rPr lang="el-GR" sz="2400" i="1" dirty="0">
                    <a:latin typeface="Trebuchet MS" panose="020B0603020202020204" pitchFamily="34" charset="0"/>
                  </a:rPr>
                  <a:t>υ</a:t>
                </a:r>
                <a:r>
                  <a:rPr lang="el-GR" sz="2400" baseline="-25000" dirty="0">
                    <a:latin typeface="Trebuchet MS" panose="020B0603020202020204" pitchFamily="34" charset="0"/>
                  </a:rPr>
                  <a:t>1</a:t>
                </a:r>
                <a:r>
                  <a:rPr lang="el-GR" sz="2400" dirty="0">
                    <a:latin typeface="Trebuchet MS" panose="020B0603020202020204" pitchFamily="34" charset="0"/>
                  </a:rPr>
                  <a:t>=10m/s και </a:t>
                </a:r>
                <a:r>
                  <a:rPr lang="el-GR" sz="2400" i="1" dirty="0">
                    <a:latin typeface="Trebuchet MS" panose="020B0603020202020204" pitchFamily="34" charset="0"/>
                  </a:rPr>
                  <a:t>υ</a:t>
                </a:r>
                <a:r>
                  <a:rPr lang="el-GR" sz="2400" baseline="-25000" dirty="0">
                    <a:latin typeface="Trebuchet MS" panose="020B0603020202020204" pitchFamily="34" charset="0"/>
                  </a:rPr>
                  <a:t>2</a:t>
                </a:r>
                <a:r>
                  <a:rPr lang="el-GR" sz="2400" dirty="0">
                    <a:latin typeface="Trebuchet MS" panose="020B0603020202020204" pitchFamily="34" charset="0"/>
                  </a:rPr>
                  <a:t>=20m/s. Αν μετά την κρούση η σφαίρα 1 έχει  ταχύτητα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sz="24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sz="2400" b="0" i="1" dirty="0" smtClean="0">
                            <a:latin typeface="Cambria Math"/>
                          </a:rPr>
                          <m:t>𝜐</m:t>
                        </m:r>
                      </m:e>
                      <m:sup>
                        <m:r>
                          <a:rPr lang="el-GR" sz="2400" b="0" i="0" dirty="0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l-GR" sz="2400" i="1" baseline="-25000" dirty="0" smtClean="0">
                        <a:latin typeface="Cambria Math"/>
                      </a:rPr>
                      <m:t>1</m:t>
                    </m:r>
                  </m:oMath>
                </a14:m>
                <a:r>
                  <a:rPr lang="el-GR" sz="2400" dirty="0">
                    <a:latin typeface="Trebuchet MS" panose="020B0603020202020204" pitchFamily="34" charset="0"/>
                  </a:rPr>
                  <a:t>=16</a:t>
                </a:r>
                <a:r>
                  <a:rPr lang="en-US" sz="2400" dirty="0">
                    <a:latin typeface="Trebuchet MS" panose="020B0603020202020204" pitchFamily="34" charset="0"/>
                  </a:rPr>
                  <a:t>m/s </a:t>
                </a:r>
                <a:r>
                  <a:rPr lang="el-GR" sz="2400" dirty="0">
                    <a:latin typeface="Trebuchet MS" panose="020B0603020202020204" pitchFamily="34" charset="0"/>
                  </a:rPr>
                  <a:t>τι συμπέρασμα βγάζετε για την κρούση; Είναι ελαστική ή όχι;</a:t>
                </a:r>
              </a:p>
            </p:txBody>
          </p:sp>
        </mc:Choice>
        <mc:Fallback xmlns="">
          <p:sp>
            <p:nvSpPr>
              <p:cNvPr id="4" name="Ορθογώνιο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74" y="188640"/>
                <a:ext cx="8003165" cy="4524315"/>
              </a:xfrm>
              <a:prstGeom prst="rect">
                <a:avLst/>
              </a:prstGeom>
              <a:blipFill>
                <a:blip r:embed="rId2"/>
                <a:stretch>
                  <a:fillRect l="-1219" t="-1078" r="-1142" b="-215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Έλλειψη 4"/>
          <p:cNvSpPr/>
          <p:nvPr/>
        </p:nvSpPr>
        <p:spPr>
          <a:xfrm>
            <a:off x="529274" y="1700808"/>
            <a:ext cx="432048" cy="4320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TextBox 5"/>
          <p:cNvSpPr txBox="1"/>
          <p:nvPr/>
        </p:nvSpPr>
        <p:spPr>
          <a:xfrm>
            <a:off x="5004048" y="4219920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Όχι.</a:t>
            </a:r>
          </a:p>
        </p:txBody>
      </p:sp>
    </p:spTree>
    <p:extLst>
      <p:ext uri="{BB962C8B-B14F-4D97-AF65-F5344CB8AC3E}">
        <p14:creationId xmlns:p14="http://schemas.microsoft.com/office/powerpoint/2010/main" val="2307927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altLang="el-GR" dirty="0" err="1">
                <a:solidFill>
                  <a:schemeClr val="tx1"/>
                </a:solidFill>
              </a:rPr>
              <a:t>Μερκ</a:t>
            </a:r>
            <a:r>
              <a:rPr lang="el-GR" altLang="el-GR" dirty="0">
                <a:solidFill>
                  <a:schemeClr val="tx1"/>
                </a:solidFill>
              </a:rPr>
              <a:t>. Παναγιωτόπουλος - Φυσικός                </a:t>
            </a:r>
            <a:r>
              <a:rPr lang="el-GR" altLang="el-GR" dirty="0" err="1">
                <a:solidFill>
                  <a:schemeClr val="tx1"/>
                </a:solidFill>
              </a:rPr>
              <a:t>www.merkopanas.blogspot.gr</a:t>
            </a:r>
            <a:endParaRPr lang="el-GR" altLang="el-GR" dirty="0">
              <a:solidFill>
                <a:schemeClr val="tx1"/>
              </a:solidFill>
            </a:endParaRPr>
          </a:p>
        </p:txBody>
      </p:sp>
      <p:sp>
        <p:nvSpPr>
          <p:cNvPr id="9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7F35F-D18D-4F25-919A-670FDBE244C3}" type="slidenum">
              <a:rPr lang="el-GR" altLang="el-GR">
                <a:solidFill>
                  <a:schemeClr val="tx1"/>
                </a:solidFill>
              </a:rPr>
              <a:pPr/>
              <a:t>3</a:t>
            </a:fld>
            <a:endParaRPr lang="el-GR" altLang="el-GR" dirty="0">
              <a:solidFill>
                <a:schemeClr val="tx1"/>
              </a:solidFill>
            </a:endParaRP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1562181" y="583000"/>
            <a:ext cx="6768752" cy="209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l-GR" altLang="el-GR" sz="2000" b="1" dirty="0">
                <a:latin typeface="Comic Sans MS" panose="030F0702030302020204" pitchFamily="66" charset="0"/>
              </a:rPr>
              <a:t>Ένα σώμα κινείται, όταν αλλάζει συνεχώς θέσεις σε σχέση με έναν </a:t>
            </a:r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παρατηρητή</a:t>
            </a:r>
            <a:r>
              <a:rPr lang="el-GR" altLang="el-GR" sz="2000" b="1" dirty="0">
                <a:latin typeface="Comic Sans MS" panose="030F0702030302020204" pitchFamily="66" charset="0"/>
              </a:rPr>
              <a:t> που τον </a:t>
            </a:r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θεωρούμε ακίνητο.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l-GR" altLang="el-GR" sz="2000" b="1" dirty="0">
                <a:latin typeface="Comic Sans MS" panose="030F0702030302020204" pitchFamily="66" charset="0"/>
              </a:rPr>
              <a:t>Ο παρατηρητής αυτός είναι </a:t>
            </a:r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το σύστημα αναφοράς</a:t>
            </a:r>
            <a:r>
              <a:rPr lang="el-GR" altLang="el-GR" sz="2000" b="1" dirty="0">
                <a:latin typeface="Comic Sans MS" panose="030F0702030302020204" pitchFamily="66" charset="0"/>
              </a:rPr>
              <a:t> ως προς το οποίο παρακολουθούμε την κίνηση.  </a:t>
            </a:r>
          </a:p>
        </p:txBody>
      </p:sp>
      <p:sp>
        <p:nvSpPr>
          <p:cNvPr id="9225" name="AutoShape 9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9238" name="Text Box 22"/>
          <p:cNvSpPr txBox="1">
            <a:spLocks noChangeArrowheads="1"/>
          </p:cNvSpPr>
          <p:nvPr/>
        </p:nvSpPr>
        <p:spPr bwMode="auto">
          <a:xfrm>
            <a:off x="1022066" y="3244774"/>
            <a:ext cx="734481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n-US" altLang="el-GR" sz="2000" b="1" dirty="0">
                <a:latin typeface="Comic Sans MS" panose="030F0702030302020204" pitchFamily="66" charset="0"/>
                <a:hlinkClick r:id="rId3"/>
              </a:rPr>
              <a:t>Animation</a:t>
            </a:r>
            <a:r>
              <a:rPr lang="el-GR" altLang="el-GR" sz="2000" b="1" dirty="0">
                <a:latin typeface="Comic Sans MS" panose="030F0702030302020204" pitchFamily="66" charset="0"/>
              </a:rPr>
              <a:t> σχετικό με την διαφορετική ερμηνεία της κίνησης, ανάλογα με την επιλογή του συστήματος αναφοράς.</a:t>
            </a:r>
            <a:endParaRPr lang="en-US" altLang="el-GR" sz="2000" b="1" dirty="0">
              <a:latin typeface="Comic Sans MS" panose="030F0702030302020204" pitchFamily="66" charset="0"/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26" y="964584"/>
            <a:ext cx="1219200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3412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>
                <a:solidFill>
                  <a:prstClr val="black"/>
                </a:solidFill>
              </a:rPr>
              <a:t>Μερκ</a:t>
            </a:r>
            <a:r>
              <a:rPr lang="el-GR" dirty="0">
                <a:solidFill>
                  <a:prstClr val="black"/>
                </a:solidFill>
              </a:rPr>
              <a:t>. Παναγιωτόπουλος - Φυσικός        </a:t>
            </a:r>
            <a:r>
              <a:rPr lang="en-US" dirty="0">
                <a:solidFill>
                  <a:prstClr val="black"/>
                </a:solidFill>
              </a:rPr>
              <a:t>www.merkopanas.blogspot.gr</a:t>
            </a: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/>
                </a:solidFill>
              </a:rPr>
              <a:pPr/>
              <a:t>30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323528" y="332656"/>
            <a:ext cx="806489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2400" b="1" dirty="0">
                <a:latin typeface="Trebuchet MS" panose="020B0603020202020204" pitchFamily="34" charset="0"/>
              </a:rPr>
              <a:t>5.7</a:t>
            </a:r>
            <a:r>
              <a:rPr lang="el-GR" sz="2400" dirty="0">
                <a:latin typeface="Trebuchet MS" panose="020B0603020202020204" pitchFamily="34" charset="0"/>
              </a:rPr>
              <a:t>  Μια σφαίρα Α συγκρούεται μετωπικά και ελαστικά με ακίνητη σφαίρα Β, ίσης μάζας. Η ταχύτητα της σφαίρας Α μετά την κρούση</a:t>
            </a:r>
          </a:p>
          <a:p>
            <a:pPr algn="just"/>
            <a:r>
              <a:rPr lang="el-GR" sz="2400" b="1" dirty="0">
                <a:latin typeface="Trebuchet MS" panose="020B0603020202020204" pitchFamily="34" charset="0"/>
              </a:rPr>
              <a:t>α. </a:t>
            </a:r>
            <a:r>
              <a:rPr lang="el-GR" sz="2400" dirty="0">
                <a:latin typeface="Trebuchet MS" panose="020B0603020202020204" pitchFamily="34" charset="0"/>
              </a:rPr>
              <a:t>θα είναι ίση με την ταχύτητα που είχε πριν την κρούση.</a:t>
            </a:r>
          </a:p>
          <a:p>
            <a:pPr algn="just"/>
            <a:r>
              <a:rPr lang="el-GR" sz="2400" b="1" dirty="0">
                <a:latin typeface="Trebuchet MS" panose="020B0603020202020204" pitchFamily="34" charset="0"/>
              </a:rPr>
              <a:t>β. </a:t>
            </a:r>
            <a:r>
              <a:rPr lang="el-GR" sz="2400" dirty="0">
                <a:latin typeface="Trebuchet MS" panose="020B0603020202020204" pitchFamily="34" charset="0"/>
              </a:rPr>
              <a:t>θα είναι αντίθετη της ταχύτητας που είχε πριν την κρούση.</a:t>
            </a:r>
          </a:p>
          <a:p>
            <a:pPr algn="just"/>
            <a:r>
              <a:rPr lang="el-GR" sz="2400" b="1" dirty="0">
                <a:latin typeface="Trebuchet MS" panose="020B0603020202020204" pitchFamily="34" charset="0"/>
              </a:rPr>
              <a:t>γ. </a:t>
            </a:r>
            <a:r>
              <a:rPr lang="el-GR" sz="2400" dirty="0">
                <a:latin typeface="Trebuchet MS" panose="020B0603020202020204" pitchFamily="34" charset="0"/>
              </a:rPr>
              <a:t>θα είναι ίση με την ταχύτητα που θα αποκτήσει η σφαίρα Β.</a:t>
            </a:r>
          </a:p>
          <a:p>
            <a:pPr algn="just"/>
            <a:r>
              <a:rPr lang="el-GR" sz="2400" b="1" dirty="0">
                <a:latin typeface="Trebuchet MS" panose="020B0603020202020204" pitchFamily="34" charset="0"/>
              </a:rPr>
              <a:t>δ.  </a:t>
            </a:r>
            <a:r>
              <a:rPr lang="el-GR" sz="2400" dirty="0">
                <a:latin typeface="Trebuchet MS" panose="020B0603020202020204" pitchFamily="34" charset="0"/>
              </a:rPr>
              <a:t>θα μηδενιστεί.</a:t>
            </a:r>
          </a:p>
          <a:p>
            <a:pPr algn="just"/>
            <a:r>
              <a:rPr lang="el-GR" sz="2400" dirty="0">
                <a:latin typeface="Trebuchet MS" panose="020B0603020202020204" pitchFamily="34" charset="0"/>
              </a:rPr>
              <a:t>Επιλέξτε τη σωστή πρόταση.</a:t>
            </a:r>
          </a:p>
        </p:txBody>
      </p:sp>
      <p:sp>
        <p:nvSpPr>
          <p:cNvPr id="6" name="Έλλειψη 5"/>
          <p:cNvSpPr/>
          <p:nvPr/>
        </p:nvSpPr>
        <p:spPr>
          <a:xfrm>
            <a:off x="323528" y="3645024"/>
            <a:ext cx="432048" cy="4320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71561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>
                <a:solidFill>
                  <a:prstClr val="black"/>
                </a:solidFill>
              </a:rPr>
              <a:t>Μερκ</a:t>
            </a:r>
            <a:r>
              <a:rPr lang="el-GR" dirty="0">
                <a:solidFill>
                  <a:prstClr val="black"/>
                </a:solidFill>
              </a:rPr>
              <a:t>. Παναγιωτόπουλος - Φυσικός        </a:t>
            </a:r>
            <a:r>
              <a:rPr lang="en-US" dirty="0">
                <a:solidFill>
                  <a:prstClr val="black"/>
                </a:solidFill>
              </a:rPr>
              <a:t>www.merkopanas.blogspot.gr</a:t>
            </a: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/>
                </a:solidFill>
              </a:rPr>
              <a:pPr/>
              <a:t>31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467544" y="218544"/>
            <a:ext cx="784887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2400" b="1" dirty="0">
                <a:latin typeface="Trebuchet MS" panose="020B0603020202020204" pitchFamily="34" charset="0"/>
              </a:rPr>
              <a:t>5.8 </a:t>
            </a:r>
            <a:r>
              <a:rPr lang="el-GR" sz="2400" dirty="0">
                <a:latin typeface="Trebuchet MS" panose="020B0603020202020204" pitchFamily="34" charset="0"/>
              </a:rPr>
              <a:t> Ποιες από τις προτάσεις που ακολουθούν είναι σωστές;</a:t>
            </a:r>
          </a:p>
          <a:p>
            <a:pPr algn="just"/>
            <a:r>
              <a:rPr lang="el-GR" sz="2400" b="1" dirty="0">
                <a:latin typeface="Trebuchet MS" panose="020B0603020202020204" pitchFamily="34" charset="0"/>
              </a:rPr>
              <a:t>α.  </a:t>
            </a:r>
            <a:r>
              <a:rPr lang="el-GR" sz="2400" dirty="0">
                <a:latin typeface="Trebuchet MS" panose="020B0603020202020204" pitchFamily="34" charset="0"/>
              </a:rPr>
              <a:t>Στις μετωπικές κρούσεις δύο σφαιρών οι ταχύτητες των σωμάτων πριν και μετά την κρούση έχουν την ίδια διεύθυνση.</a:t>
            </a:r>
          </a:p>
          <a:p>
            <a:pPr algn="just"/>
            <a:r>
              <a:rPr lang="el-GR" sz="2400" b="1" dirty="0">
                <a:latin typeface="Trebuchet MS" panose="020B0603020202020204" pitchFamily="34" charset="0"/>
              </a:rPr>
              <a:t>β.  </a:t>
            </a:r>
            <a:r>
              <a:rPr lang="el-GR" sz="2400" dirty="0">
                <a:latin typeface="Trebuchet MS" panose="020B0603020202020204" pitchFamily="34" charset="0"/>
              </a:rPr>
              <a:t>Κατά την ελαστική κρούση δύο σφαιρών η μηχανική ενέργεια του συστήματος διατηρείται σταθερή.</a:t>
            </a:r>
          </a:p>
          <a:p>
            <a:pPr algn="just"/>
            <a:r>
              <a:rPr lang="el-GR" sz="2400" b="1" dirty="0">
                <a:latin typeface="Trebuchet MS" panose="020B0603020202020204" pitchFamily="34" charset="0"/>
              </a:rPr>
              <a:t>γ.  </a:t>
            </a:r>
            <a:r>
              <a:rPr lang="el-GR" sz="2400" dirty="0">
                <a:latin typeface="Trebuchet MS" panose="020B0603020202020204" pitchFamily="34" charset="0"/>
              </a:rPr>
              <a:t>Κατά την πλαστική κρούση δύο σωμάτων η ενέργεια του συστήματος μεταβάλλεται.</a:t>
            </a:r>
          </a:p>
          <a:p>
            <a:pPr algn="just"/>
            <a:r>
              <a:rPr lang="el-GR" sz="2400" b="1" dirty="0">
                <a:latin typeface="Trebuchet MS" panose="020B0603020202020204" pitchFamily="34" charset="0"/>
              </a:rPr>
              <a:t>δ.  </a:t>
            </a:r>
            <a:r>
              <a:rPr lang="el-GR" sz="2400" dirty="0">
                <a:latin typeface="Trebuchet MS" panose="020B0603020202020204" pitchFamily="34" charset="0"/>
              </a:rPr>
              <a:t>Αν η μετωπική κρούση δύο σφαιρών με ίσες μάζες είναι ελαστική, οι σφαίρες ανταλλάσσουν ταχύτητες.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95736" y="1658704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Σ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76056" y="3098864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92280" y="2378784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Σ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97417" y="3850308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Σ</a:t>
            </a:r>
          </a:p>
        </p:txBody>
      </p:sp>
      <p:sp>
        <p:nvSpPr>
          <p:cNvPr id="9" name="Ορθογώνιο 8"/>
          <p:cNvSpPr/>
          <p:nvPr/>
        </p:nvSpPr>
        <p:spPr>
          <a:xfrm>
            <a:off x="467544" y="4487640"/>
            <a:ext cx="80648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2400" b="1" dirty="0">
                <a:latin typeface="Trebuchet MS" panose="020B0603020202020204" pitchFamily="34" charset="0"/>
              </a:rPr>
              <a:t>5.9 </a:t>
            </a:r>
            <a:r>
              <a:rPr lang="el-GR" sz="2400" dirty="0">
                <a:latin typeface="Trebuchet MS" panose="020B0603020202020204" pitchFamily="34" charset="0"/>
              </a:rPr>
              <a:t> Σώμα μάζας </a:t>
            </a:r>
            <a:r>
              <a:rPr lang="el-GR" sz="2400" i="1" dirty="0">
                <a:latin typeface="Trebuchet MS" panose="020B0603020202020204" pitchFamily="34" charset="0"/>
              </a:rPr>
              <a:t>m</a:t>
            </a:r>
            <a:r>
              <a:rPr lang="el-GR" sz="2400" dirty="0">
                <a:latin typeface="Trebuchet MS" panose="020B0603020202020204" pitchFamily="34" charset="0"/>
              </a:rPr>
              <a:t> κινείται οριζόντια με ταχύτητα </a:t>
            </a:r>
            <a:r>
              <a:rPr lang="el-GR" sz="2400" i="1" dirty="0">
                <a:latin typeface="Trebuchet MS" panose="020B0603020202020204" pitchFamily="34" charset="0"/>
              </a:rPr>
              <a:t>υ</a:t>
            </a:r>
            <a:r>
              <a:rPr lang="el-GR" sz="2400" dirty="0">
                <a:latin typeface="Trebuchet MS" panose="020B0603020202020204" pitchFamily="34" charset="0"/>
              </a:rPr>
              <a:t>. Στην πορεία του συγκρούεται ελαστικά με κατακόρυφο τοίχο. Η μεταβολή στην ορμή του σώματος έχει μέτρο: </a:t>
            </a:r>
          </a:p>
          <a:p>
            <a:pPr algn="just"/>
            <a:r>
              <a:rPr lang="el-GR" sz="2400" b="1" dirty="0">
                <a:latin typeface="Trebuchet MS" panose="020B0603020202020204" pitchFamily="34" charset="0"/>
              </a:rPr>
              <a:t>α.  </a:t>
            </a:r>
            <a:r>
              <a:rPr lang="el-GR" sz="2400" dirty="0">
                <a:latin typeface="Trebuchet MS" panose="020B0603020202020204" pitchFamily="34" charset="0"/>
              </a:rPr>
              <a:t>0;          </a:t>
            </a:r>
            <a:r>
              <a:rPr lang="el-GR" sz="2400" b="1" dirty="0">
                <a:latin typeface="Trebuchet MS" panose="020B0603020202020204" pitchFamily="34" charset="0"/>
              </a:rPr>
              <a:t> β.  </a:t>
            </a:r>
            <a:r>
              <a:rPr lang="el-GR" sz="2400" i="1" dirty="0">
                <a:latin typeface="Trebuchet MS" panose="020B0603020202020204" pitchFamily="34" charset="0"/>
              </a:rPr>
              <a:t>mυ</a:t>
            </a:r>
            <a:r>
              <a:rPr lang="el-GR" sz="2400" dirty="0">
                <a:latin typeface="Trebuchet MS" panose="020B0603020202020204" pitchFamily="34" charset="0"/>
              </a:rPr>
              <a:t>/2;           </a:t>
            </a:r>
            <a:r>
              <a:rPr lang="el-GR" sz="2400" b="1" dirty="0">
                <a:latin typeface="Trebuchet MS" panose="020B0603020202020204" pitchFamily="34" charset="0"/>
              </a:rPr>
              <a:t>γ.  </a:t>
            </a:r>
            <a:r>
              <a:rPr lang="el-GR" sz="2400" i="1" dirty="0" err="1">
                <a:latin typeface="Trebuchet MS" panose="020B0603020202020204" pitchFamily="34" charset="0"/>
              </a:rPr>
              <a:t>mυ</a:t>
            </a:r>
            <a:r>
              <a:rPr lang="el-GR" sz="2400" dirty="0">
                <a:latin typeface="Trebuchet MS" panose="020B0603020202020204" pitchFamily="34" charset="0"/>
              </a:rPr>
              <a:t>;           </a:t>
            </a:r>
            <a:r>
              <a:rPr lang="el-GR" sz="2400" b="1" dirty="0">
                <a:latin typeface="Trebuchet MS" panose="020B0603020202020204" pitchFamily="34" charset="0"/>
              </a:rPr>
              <a:t>δ.  </a:t>
            </a:r>
            <a:r>
              <a:rPr lang="el-GR" sz="2400" dirty="0">
                <a:latin typeface="Trebuchet MS" panose="020B0603020202020204" pitchFamily="34" charset="0"/>
              </a:rPr>
              <a:t>2</a:t>
            </a:r>
            <a:r>
              <a:rPr lang="el-GR" sz="2400" i="1" dirty="0">
                <a:latin typeface="Trebuchet MS" panose="020B0603020202020204" pitchFamily="34" charset="0"/>
              </a:rPr>
              <a:t>mυ</a:t>
            </a:r>
            <a:r>
              <a:rPr lang="el-GR" sz="2400" dirty="0">
                <a:latin typeface="Trebuchet MS" panose="020B0603020202020204" pitchFamily="34" charset="0"/>
              </a:rPr>
              <a:t>;</a:t>
            </a:r>
          </a:p>
        </p:txBody>
      </p:sp>
      <p:sp>
        <p:nvSpPr>
          <p:cNvPr id="10" name="Έλλειψη 9"/>
          <p:cNvSpPr/>
          <p:nvPr/>
        </p:nvSpPr>
        <p:spPr>
          <a:xfrm>
            <a:off x="6599786" y="5625252"/>
            <a:ext cx="432048" cy="4320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97072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>
                <a:solidFill>
                  <a:schemeClr val="tx1"/>
                </a:solidFill>
              </a:rPr>
              <a:t>Μερκ</a:t>
            </a:r>
            <a:r>
              <a:rPr lang="el-GR" dirty="0">
                <a:solidFill>
                  <a:schemeClr val="tx1"/>
                </a:solidFill>
              </a:rPr>
              <a:t>. Παναγιωτόπουλος - Φυσικός        </a:t>
            </a:r>
            <a:r>
              <a:rPr lang="en-US" dirty="0">
                <a:solidFill>
                  <a:schemeClr val="tx1"/>
                </a:solidFill>
              </a:rPr>
              <a:t>www.merkopanas.blogspot.gr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tx1"/>
                </a:solidFill>
              </a:rPr>
              <a:pPr/>
              <a:t>32</a:t>
            </a:fld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1640" y="2205038"/>
            <a:ext cx="6336703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36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Επιλογή Ασκήσεων και Προβλημάτων από το βιβλίο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b="1" dirty="0">
                <a:solidFill>
                  <a:srgbClr val="800000"/>
                </a:solidFill>
                <a:latin typeface="Comic Sans MS" panose="030F0702030302020204" pitchFamily="66" charset="0"/>
              </a:rPr>
              <a:t>(από σελ. 177 και 180)</a:t>
            </a:r>
          </a:p>
        </p:txBody>
      </p:sp>
    </p:spTree>
    <p:extLst>
      <p:ext uri="{BB962C8B-B14F-4D97-AF65-F5344CB8AC3E}">
        <p14:creationId xmlns:p14="http://schemas.microsoft.com/office/powerpoint/2010/main" val="2734802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>
                <a:solidFill>
                  <a:prstClr val="black"/>
                </a:solidFill>
              </a:rPr>
              <a:t>Μερκ</a:t>
            </a:r>
            <a:r>
              <a:rPr lang="el-GR" dirty="0">
                <a:solidFill>
                  <a:prstClr val="black"/>
                </a:solidFill>
              </a:rPr>
              <a:t>. Παναγιωτόπουλος - Φυσικός        </a:t>
            </a:r>
            <a:r>
              <a:rPr lang="en-US" dirty="0">
                <a:solidFill>
                  <a:prstClr val="black"/>
                </a:solidFill>
              </a:rPr>
              <a:t>www.merkopanas.blogspot.gr</a:t>
            </a: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/>
                </a:solidFill>
              </a:rPr>
              <a:pPr/>
              <a:t>33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458214" y="476672"/>
            <a:ext cx="836225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2400" b="1" dirty="0">
                <a:latin typeface="Trebuchet MS" panose="020B0603020202020204" pitchFamily="34" charset="0"/>
              </a:rPr>
              <a:t>5.22 </a:t>
            </a:r>
            <a:r>
              <a:rPr lang="el-GR" sz="2400" dirty="0">
                <a:latin typeface="Trebuchet MS" panose="020B0603020202020204" pitchFamily="34" charset="0"/>
              </a:rPr>
              <a:t> Βλήμα μάζας </a:t>
            </a:r>
            <a:r>
              <a:rPr lang="el-GR" sz="2400" i="1" dirty="0">
                <a:latin typeface="Trebuchet MS" panose="020B0603020202020204" pitchFamily="34" charset="0"/>
              </a:rPr>
              <a:t>m</a:t>
            </a:r>
            <a:r>
              <a:rPr lang="el-GR" sz="2400" dirty="0">
                <a:latin typeface="Trebuchet MS" panose="020B0603020202020204" pitchFamily="34" charset="0"/>
              </a:rPr>
              <a:t>=0,4kg κινείται οριζόντια με ταχύτητα     </a:t>
            </a:r>
            <a:r>
              <a:rPr lang="el-GR" sz="2400" i="1" dirty="0">
                <a:latin typeface="Trebuchet MS" panose="020B0603020202020204" pitchFamily="34" charset="0"/>
              </a:rPr>
              <a:t>υ</a:t>
            </a:r>
            <a:r>
              <a:rPr lang="el-GR" sz="2400" baseline="-25000" dirty="0">
                <a:latin typeface="Trebuchet MS" panose="020B0603020202020204" pitchFamily="34" charset="0"/>
              </a:rPr>
              <a:t>1</a:t>
            </a:r>
            <a:r>
              <a:rPr lang="el-GR" sz="2400" dirty="0">
                <a:latin typeface="Trebuchet MS" panose="020B0603020202020204" pitchFamily="34" charset="0"/>
              </a:rPr>
              <a:t>=400m/s. Το βλήμα στην πορεία του συναντάει σώμα μάζας </a:t>
            </a:r>
            <a:r>
              <a:rPr lang="el-GR" sz="2400" i="1" dirty="0">
                <a:latin typeface="Trebuchet MS" panose="020B0603020202020204" pitchFamily="34" charset="0"/>
              </a:rPr>
              <a:t>Μ</a:t>
            </a:r>
            <a:r>
              <a:rPr lang="el-GR" sz="2400" dirty="0">
                <a:latin typeface="Trebuchet MS" panose="020B0603020202020204" pitchFamily="34" charset="0"/>
              </a:rPr>
              <a:t>=2kg που ήταν ακίνητο σε οριζόντιο επίπεδο, το διαπερνά και βγαίνει με ταχύτητα </a:t>
            </a:r>
            <a:r>
              <a:rPr lang="el-GR" sz="2400" i="1" dirty="0">
                <a:latin typeface="Trebuchet MS" panose="020B0603020202020204" pitchFamily="34" charset="0"/>
              </a:rPr>
              <a:t>υ</a:t>
            </a:r>
            <a:r>
              <a:rPr lang="el-GR" sz="2400" baseline="-25000" dirty="0">
                <a:latin typeface="Trebuchet MS" panose="020B0603020202020204" pitchFamily="34" charset="0"/>
              </a:rPr>
              <a:t>2</a:t>
            </a:r>
            <a:r>
              <a:rPr lang="el-GR" sz="2400" dirty="0">
                <a:latin typeface="Trebuchet MS" panose="020B0603020202020204" pitchFamily="34" charset="0"/>
              </a:rPr>
              <a:t>=300m/s.</a:t>
            </a:r>
          </a:p>
          <a:p>
            <a:pPr algn="just"/>
            <a:r>
              <a:rPr lang="el-GR" sz="2400" dirty="0">
                <a:latin typeface="Trebuchet MS" panose="020B0603020202020204" pitchFamily="34" charset="0"/>
              </a:rPr>
              <a:t>Ο συντελεστής τριβής ολίσθησης του σώματος Μ, με το οριζόντιο επίπεδο είναι 0,5. Να υπολογίσετε:</a:t>
            </a:r>
          </a:p>
          <a:p>
            <a:pPr algn="just"/>
            <a:r>
              <a:rPr lang="el-GR" sz="2400" b="1" dirty="0">
                <a:latin typeface="Trebuchet MS" panose="020B0603020202020204" pitchFamily="34" charset="0"/>
              </a:rPr>
              <a:t>α.  </a:t>
            </a:r>
            <a:r>
              <a:rPr lang="el-GR" sz="2400" dirty="0">
                <a:latin typeface="Trebuchet MS" panose="020B0603020202020204" pitchFamily="34" charset="0"/>
              </a:rPr>
              <a:t>την ταχύτητα του σώματος Μ, αμέσως μετά την κρούση.</a:t>
            </a:r>
            <a:endParaRPr lang="en-US" sz="2400" dirty="0">
              <a:latin typeface="Trebuchet MS" panose="020B0603020202020204" pitchFamily="34" charset="0"/>
            </a:endParaRPr>
          </a:p>
          <a:p>
            <a:pPr algn="just"/>
            <a:endParaRPr lang="el-GR" sz="2400" dirty="0">
              <a:latin typeface="Trebuchet MS" panose="020B0603020202020204" pitchFamily="34" charset="0"/>
            </a:endParaRPr>
          </a:p>
          <a:p>
            <a:pPr algn="just"/>
            <a:r>
              <a:rPr lang="el-GR" sz="2400" b="1" dirty="0">
                <a:latin typeface="Trebuchet MS" panose="020B0603020202020204" pitchFamily="34" charset="0"/>
              </a:rPr>
              <a:t>β.  </a:t>
            </a:r>
            <a:r>
              <a:rPr lang="el-GR" sz="2400" dirty="0">
                <a:latin typeface="Trebuchet MS" panose="020B0603020202020204" pitchFamily="34" charset="0"/>
              </a:rPr>
              <a:t>τη μηχανική ενέργεια που χάθηκε κατά την κρούση.</a:t>
            </a:r>
            <a:endParaRPr lang="en-US" sz="2400" dirty="0">
              <a:latin typeface="Trebuchet MS" panose="020B0603020202020204" pitchFamily="34" charset="0"/>
            </a:endParaRPr>
          </a:p>
          <a:p>
            <a:pPr algn="just"/>
            <a:endParaRPr lang="el-GR" sz="2400" dirty="0">
              <a:latin typeface="Trebuchet MS" panose="020B0603020202020204" pitchFamily="34" charset="0"/>
            </a:endParaRPr>
          </a:p>
          <a:p>
            <a:pPr algn="just"/>
            <a:r>
              <a:rPr lang="el-GR" sz="2400" dirty="0">
                <a:latin typeface="Trebuchet MS" panose="020B0603020202020204" pitchFamily="34" charset="0"/>
              </a:rPr>
              <a:t>γ.  το διάστημα που θα διανύσει το Μ μέχρι να σταματήσει.</a:t>
            </a:r>
          </a:p>
          <a:p>
            <a:pPr algn="just"/>
            <a:endParaRPr lang="en-US" sz="2400" dirty="0">
              <a:latin typeface="Trebuchet MS" panose="020B0603020202020204" pitchFamily="34" charset="0"/>
            </a:endParaRPr>
          </a:p>
          <a:p>
            <a:pPr algn="just"/>
            <a:r>
              <a:rPr lang="el-GR" sz="2400" dirty="0">
                <a:latin typeface="Trebuchet MS" panose="020B0603020202020204" pitchFamily="34" charset="0"/>
              </a:rPr>
              <a:t>Δίνεται</a:t>
            </a:r>
            <a:r>
              <a:rPr lang="en-US" sz="2400" dirty="0">
                <a:latin typeface="Trebuchet MS" panose="020B0603020202020204" pitchFamily="34" charset="0"/>
              </a:rPr>
              <a:t>:  </a:t>
            </a:r>
            <a:r>
              <a:rPr lang="en-US" sz="2400" i="1" dirty="0">
                <a:latin typeface="Trebuchet MS" panose="020B0603020202020204" pitchFamily="34" charset="0"/>
              </a:rPr>
              <a:t>g</a:t>
            </a:r>
            <a:r>
              <a:rPr lang="en-US" sz="2400" dirty="0">
                <a:latin typeface="Trebuchet MS" panose="020B0603020202020204" pitchFamily="34" charset="0"/>
              </a:rPr>
              <a:t>=10m/s</a:t>
            </a:r>
            <a:r>
              <a:rPr lang="en-US" sz="2400" baseline="30000" dirty="0">
                <a:latin typeface="Trebuchet MS" panose="020B0603020202020204" pitchFamily="34" charset="0"/>
              </a:rPr>
              <a:t>2</a:t>
            </a:r>
            <a:r>
              <a:rPr lang="en-US" sz="2400" dirty="0">
                <a:latin typeface="Trebuchet MS" panose="020B0603020202020204" pitchFamily="34" charset="0"/>
              </a:rPr>
              <a:t>.</a:t>
            </a:r>
            <a:endParaRPr lang="el-GR" sz="2400" dirty="0">
              <a:latin typeface="Trebuchet MS" panose="020B0603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80312" y="2996952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20m/s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75715" y="3789040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-13,6.10</a:t>
            </a:r>
            <a:r>
              <a:rPr lang="en-US" sz="24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3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J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17432" y="4461537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40m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09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>
                <a:solidFill>
                  <a:prstClr val="black"/>
                </a:solidFill>
              </a:rPr>
              <a:t>Μερκ</a:t>
            </a:r>
            <a:r>
              <a:rPr lang="el-GR" dirty="0">
                <a:solidFill>
                  <a:prstClr val="black"/>
                </a:solidFill>
              </a:rPr>
              <a:t>. Παναγιωτόπουλος - Φυσικός        </a:t>
            </a:r>
            <a:r>
              <a:rPr lang="en-US" dirty="0">
                <a:solidFill>
                  <a:prstClr val="black"/>
                </a:solidFill>
              </a:rPr>
              <a:t>www.merkopanas.blogspot.gr</a:t>
            </a: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/>
                </a:solidFill>
              </a:rPr>
              <a:pPr/>
              <a:t>34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467544" y="404664"/>
            <a:ext cx="81369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latin typeface="Trebuchet MS" panose="020B0603020202020204" pitchFamily="34" charset="0"/>
              </a:rPr>
              <a:t>5.23 </a:t>
            </a:r>
            <a:r>
              <a:rPr lang="en-US" sz="2400" dirty="0">
                <a:latin typeface="Trebuchet MS" panose="020B0603020202020204" pitchFamily="34" charset="0"/>
              </a:rPr>
              <a:t>  </a:t>
            </a:r>
            <a:r>
              <a:rPr lang="el-GR" sz="2400" dirty="0">
                <a:latin typeface="Trebuchet MS" panose="020B0603020202020204" pitchFamily="34" charset="0"/>
              </a:rPr>
              <a:t>Σώμα μάζας </a:t>
            </a:r>
            <a:r>
              <a:rPr lang="el-GR" sz="2400" i="1" dirty="0">
                <a:latin typeface="Trebuchet MS" panose="020B0603020202020204" pitchFamily="34" charset="0"/>
              </a:rPr>
              <a:t>m</a:t>
            </a:r>
            <a:r>
              <a:rPr lang="el-GR" sz="2400" dirty="0">
                <a:latin typeface="Trebuchet MS" panose="020B0603020202020204" pitchFamily="34" charset="0"/>
              </a:rPr>
              <a:t> που κινείται με ταχύτητα </a:t>
            </a:r>
            <a:r>
              <a:rPr lang="el-GR" sz="2400" i="1" dirty="0">
                <a:latin typeface="Trebuchet MS" panose="020B0603020202020204" pitchFamily="34" charset="0"/>
              </a:rPr>
              <a:t>υ</a:t>
            </a:r>
            <a:r>
              <a:rPr lang="el-GR" sz="2400" dirty="0">
                <a:latin typeface="Trebuchet MS" panose="020B0603020202020204" pitchFamily="34" charset="0"/>
              </a:rPr>
              <a:t>=12m/s συγκρούεται</a:t>
            </a:r>
            <a:r>
              <a:rPr lang="en-US" sz="2400" dirty="0">
                <a:latin typeface="Trebuchet MS" panose="020B0603020202020204" pitchFamily="34" charset="0"/>
              </a:rPr>
              <a:t> </a:t>
            </a:r>
            <a:r>
              <a:rPr lang="el-GR" sz="2400" dirty="0">
                <a:latin typeface="Trebuchet MS" panose="020B0603020202020204" pitchFamily="34" charset="0"/>
              </a:rPr>
              <a:t>μετωπικά και ελαστικά με ακίνητο σώμα τριπλάσιας μάζας. Να</a:t>
            </a:r>
            <a:r>
              <a:rPr lang="en-US" sz="2400" dirty="0">
                <a:latin typeface="Trebuchet MS" panose="020B0603020202020204" pitchFamily="34" charset="0"/>
              </a:rPr>
              <a:t> </a:t>
            </a:r>
            <a:r>
              <a:rPr lang="el-GR" sz="2400" dirty="0">
                <a:latin typeface="Trebuchet MS" panose="020B0603020202020204" pitchFamily="34" charset="0"/>
              </a:rPr>
              <a:t>υπολογιστούν οι ταχύτητες των σωμάτων μετά την κρούση.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96136" y="1512659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20m/s,  - 20m/s 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467544" y="2551837"/>
            <a:ext cx="82089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2400" b="1" dirty="0">
                <a:latin typeface="Trebuchet MS" panose="020B0603020202020204" pitchFamily="34" charset="0"/>
              </a:rPr>
              <a:t>5.24 </a:t>
            </a:r>
            <a:r>
              <a:rPr lang="el-GR" sz="2400" dirty="0">
                <a:latin typeface="Trebuchet MS" panose="020B0603020202020204" pitchFamily="34" charset="0"/>
              </a:rPr>
              <a:t>Δύο σφαίρες με μάζες </a:t>
            </a:r>
            <a:r>
              <a:rPr lang="el-GR" sz="2400" i="1" dirty="0">
                <a:latin typeface="Trebuchet MS" panose="020B0603020202020204" pitchFamily="34" charset="0"/>
              </a:rPr>
              <a:t>m</a:t>
            </a:r>
            <a:r>
              <a:rPr lang="el-GR" sz="2400" baseline="-25000" dirty="0">
                <a:latin typeface="Trebuchet MS" panose="020B0603020202020204" pitchFamily="34" charset="0"/>
              </a:rPr>
              <a:t>1</a:t>
            </a:r>
            <a:r>
              <a:rPr lang="el-GR" sz="2400" dirty="0">
                <a:latin typeface="Trebuchet MS" panose="020B0603020202020204" pitchFamily="34" charset="0"/>
              </a:rPr>
              <a:t>=10kg και </a:t>
            </a:r>
            <a:r>
              <a:rPr lang="el-GR" sz="2400" i="1" dirty="0">
                <a:latin typeface="Trebuchet MS" panose="020B0603020202020204" pitchFamily="34" charset="0"/>
              </a:rPr>
              <a:t>m</a:t>
            </a:r>
            <a:r>
              <a:rPr lang="el-GR" sz="2400" baseline="-25000" dirty="0">
                <a:latin typeface="Trebuchet MS" panose="020B0603020202020204" pitchFamily="34" charset="0"/>
              </a:rPr>
              <a:t>2</a:t>
            </a:r>
            <a:r>
              <a:rPr lang="el-GR" sz="2400" dirty="0">
                <a:latin typeface="Trebuchet MS" panose="020B0603020202020204" pitchFamily="34" charset="0"/>
              </a:rPr>
              <a:t>=20kg κινούνται με</a:t>
            </a:r>
            <a:r>
              <a:rPr lang="en-US" sz="2400" dirty="0">
                <a:latin typeface="Trebuchet MS" panose="020B0603020202020204" pitchFamily="34" charset="0"/>
              </a:rPr>
              <a:t> </a:t>
            </a:r>
            <a:r>
              <a:rPr lang="el-GR" sz="2400" dirty="0">
                <a:latin typeface="Trebuchet MS" panose="020B0603020202020204" pitchFamily="34" charset="0"/>
              </a:rPr>
              <a:t>αντίθετη φορά πάνω στην ίδια ευθεία με ταχύτητες </a:t>
            </a:r>
            <a:r>
              <a:rPr lang="el-GR" sz="2400" i="1" dirty="0">
                <a:latin typeface="Trebuchet MS" panose="020B0603020202020204" pitchFamily="34" charset="0"/>
              </a:rPr>
              <a:t>υ</a:t>
            </a:r>
            <a:r>
              <a:rPr lang="el-GR" sz="2400" baseline="-25000" dirty="0">
                <a:latin typeface="Trebuchet MS" panose="020B0603020202020204" pitchFamily="34" charset="0"/>
              </a:rPr>
              <a:t>1</a:t>
            </a:r>
            <a:r>
              <a:rPr lang="el-GR" sz="2400" dirty="0">
                <a:latin typeface="Trebuchet MS" panose="020B0603020202020204" pitchFamily="34" charset="0"/>
              </a:rPr>
              <a:t>=</a:t>
            </a:r>
            <a:r>
              <a:rPr lang="en-US" sz="2400" dirty="0">
                <a:latin typeface="Trebuchet MS" panose="020B0603020202020204" pitchFamily="34" charset="0"/>
              </a:rPr>
              <a:t>3</a:t>
            </a:r>
            <a:r>
              <a:rPr lang="el-GR" sz="2400" dirty="0">
                <a:latin typeface="Trebuchet MS" panose="020B0603020202020204" pitchFamily="34" charset="0"/>
              </a:rPr>
              <a:t>m/s</a:t>
            </a:r>
            <a:r>
              <a:rPr lang="en-US" sz="2400" dirty="0">
                <a:latin typeface="Trebuchet MS" panose="020B0603020202020204" pitchFamily="34" charset="0"/>
              </a:rPr>
              <a:t> </a:t>
            </a:r>
            <a:r>
              <a:rPr lang="el-GR" sz="2400" dirty="0">
                <a:latin typeface="Trebuchet MS" panose="020B0603020202020204" pitchFamily="34" charset="0"/>
              </a:rPr>
              <a:t>και </a:t>
            </a:r>
            <a:r>
              <a:rPr lang="el-GR" sz="2400" i="1" dirty="0">
                <a:latin typeface="Trebuchet MS" panose="020B0603020202020204" pitchFamily="34" charset="0"/>
              </a:rPr>
              <a:t>υ</a:t>
            </a:r>
            <a:r>
              <a:rPr lang="el-GR" sz="2400" baseline="-25000" dirty="0">
                <a:latin typeface="Trebuchet MS" panose="020B0603020202020204" pitchFamily="34" charset="0"/>
              </a:rPr>
              <a:t>2</a:t>
            </a:r>
            <a:r>
              <a:rPr lang="el-GR" sz="2400" dirty="0">
                <a:latin typeface="Trebuchet MS" panose="020B0603020202020204" pitchFamily="34" charset="0"/>
              </a:rPr>
              <a:t>=2</a:t>
            </a:r>
            <a:r>
              <a:rPr lang="en-US" sz="2400" dirty="0">
                <a:latin typeface="Trebuchet MS" panose="020B0603020202020204" pitchFamily="34" charset="0"/>
              </a:rPr>
              <a:t>m/s</a:t>
            </a:r>
            <a:r>
              <a:rPr lang="el-GR" sz="2400" dirty="0">
                <a:latin typeface="Trebuchet MS" panose="020B0603020202020204" pitchFamily="34" charset="0"/>
              </a:rPr>
              <a:t> αντίστοιχα, και συγκρούονται πλαστικά. Να βρείτε την ταχύτητα του συσσωματώματος και το ποσοστό της κινητικής ενέργειας του συστήματος που χάθηκε κατά την κρούση.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84168" y="4847987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0,33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m/s,  </a:t>
            </a: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98 %</a:t>
            </a:r>
          </a:p>
        </p:txBody>
      </p:sp>
    </p:spTree>
    <p:extLst>
      <p:ext uri="{BB962C8B-B14F-4D97-AF65-F5344CB8AC3E}">
        <p14:creationId xmlns:p14="http://schemas.microsoft.com/office/powerpoint/2010/main" val="1270169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>
                <a:solidFill>
                  <a:prstClr val="black"/>
                </a:solidFill>
              </a:rPr>
              <a:t>Μερκ</a:t>
            </a:r>
            <a:r>
              <a:rPr lang="el-GR" dirty="0">
                <a:solidFill>
                  <a:prstClr val="black"/>
                </a:solidFill>
              </a:rPr>
              <a:t>. Παναγιωτόπουλος - Φυσικός        </a:t>
            </a:r>
            <a:r>
              <a:rPr lang="en-US" dirty="0">
                <a:solidFill>
                  <a:prstClr val="black"/>
                </a:solidFill>
              </a:rPr>
              <a:t>www.merkopanas.blogspot.gr</a:t>
            </a: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/>
                </a:solidFill>
              </a:rPr>
              <a:pPr/>
              <a:t>35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539552" y="404664"/>
            <a:ext cx="82809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2400" b="1" dirty="0">
                <a:latin typeface="Trebuchet MS" panose="020B0603020202020204" pitchFamily="34" charset="0"/>
              </a:rPr>
              <a:t>5.29 </a:t>
            </a:r>
            <a:r>
              <a:rPr lang="el-GR" sz="2400" dirty="0">
                <a:latin typeface="Trebuchet MS" panose="020B0603020202020204" pitchFamily="34" charset="0"/>
              </a:rPr>
              <a:t> Δύο σφαίρες με μάζες </a:t>
            </a:r>
            <a:r>
              <a:rPr lang="el-GR" sz="2400" i="1" dirty="0">
                <a:latin typeface="Trebuchet MS" panose="020B0603020202020204" pitchFamily="34" charset="0"/>
              </a:rPr>
              <a:t>m</a:t>
            </a:r>
            <a:r>
              <a:rPr lang="el-GR" sz="2400" baseline="-25000" dirty="0">
                <a:latin typeface="Trebuchet MS" panose="020B0603020202020204" pitchFamily="34" charset="0"/>
              </a:rPr>
              <a:t>1</a:t>
            </a:r>
            <a:r>
              <a:rPr lang="el-GR" sz="2400" dirty="0">
                <a:latin typeface="Trebuchet MS" panose="020B0603020202020204" pitchFamily="34" charset="0"/>
              </a:rPr>
              <a:t>=6kg και </a:t>
            </a:r>
            <a:r>
              <a:rPr lang="el-GR" sz="2400" i="1" dirty="0">
                <a:latin typeface="Trebuchet MS" panose="020B0603020202020204" pitchFamily="34" charset="0"/>
              </a:rPr>
              <a:t>m</a:t>
            </a:r>
            <a:r>
              <a:rPr lang="el-GR" sz="2400" baseline="-25000" dirty="0">
                <a:latin typeface="Trebuchet MS" panose="020B0603020202020204" pitchFamily="34" charset="0"/>
              </a:rPr>
              <a:t>2</a:t>
            </a:r>
            <a:r>
              <a:rPr lang="el-GR" sz="2400" dirty="0">
                <a:latin typeface="Trebuchet MS" panose="020B0603020202020204" pitchFamily="34" charset="0"/>
              </a:rPr>
              <a:t>=4kg κινούνται στο οριζόντιο επίπεδο με ταχύτητες </a:t>
            </a:r>
            <a:r>
              <a:rPr lang="el-GR" sz="2400" i="1" dirty="0">
                <a:latin typeface="Trebuchet MS" panose="020B0603020202020204" pitchFamily="34" charset="0"/>
              </a:rPr>
              <a:t>υ</a:t>
            </a:r>
            <a:r>
              <a:rPr lang="el-GR" sz="2400" baseline="-25000" dirty="0">
                <a:latin typeface="Trebuchet MS" panose="020B0603020202020204" pitchFamily="34" charset="0"/>
              </a:rPr>
              <a:t>1</a:t>
            </a:r>
            <a:r>
              <a:rPr lang="el-GR" sz="2400" dirty="0">
                <a:latin typeface="Trebuchet MS" panose="020B0603020202020204" pitchFamily="34" charset="0"/>
              </a:rPr>
              <a:t>=3m/s και </a:t>
            </a:r>
            <a:r>
              <a:rPr lang="el-GR" sz="2400" i="1" dirty="0">
                <a:latin typeface="Trebuchet MS" panose="020B0603020202020204" pitchFamily="34" charset="0"/>
              </a:rPr>
              <a:t>υ</a:t>
            </a:r>
            <a:r>
              <a:rPr lang="el-GR" sz="2400" baseline="-25000" dirty="0">
                <a:latin typeface="Trebuchet MS" panose="020B0603020202020204" pitchFamily="34" charset="0"/>
              </a:rPr>
              <a:t>2</a:t>
            </a:r>
            <a:r>
              <a:rPr lang="el-GR" sz="2400" dirty="0">
                <a:latin typeface="Trebuchet MS" panose="020B0603020202020204" pitchFamily="34" charset="0"/>
              </a:rPr>
              <a:t>=2m/s κάθετες μεταξύ τους και συγκρούονται πλαστικά. Να υπολογίσετε:</a:t>
            </a:r>
          </a:p>
          <a:p>
            <a:pPr algn="just"/>
            <a:r>
              <a:rPr lang="el-GR" sz="2400" b="1" dirty="0">
                <a:latin typeface="Trebuchet MS" panose="020B0603020202020204" pitchFamily="34" charset="0"/>
              </a:rPr>
              <a:t>α.  </a:t>
            </a:r>
            <a:r>
              <a:rPr lang="el-GR" sz="2400" dirty="0">
                <a:latin typeface="Trebuchet MS" panose="020B0603020202020204" pitchFamily="34" charset="0"/>
              </a:rPr>
              <a:t>την κοινή τους ταχύτητα μετά την κρούση.</a:t>
            </a:r>
          </a:p>
          <a:p>
            <a:pPr algn="just"/>
            <a:endParaRPr lang="el-GR" sz="2400" dirty="0">
              <a:latin typeface="Trebuchet MS" panose="020B0603020202020204" pitchFamily="34" charset="0"/>
            </a:endParaRPr>
          </a:p>
          <a:p>
            <a:pPr algn="just"/>
            <a:r>
              <a:rPr lang="el-GR" sz="2400" b="1" dirty="0">
                <a:latin typeface="Trebuchet MS" panose="020B0603020202020204" pitchFamily="34" charset="0"/>
              </a:rPr>
              <a:t>β.  </a:t>
            </a:r>
            <a:r>
              <a:rPr lang="el-GR" sz="2400" dirty="0">
                <a:latin typeface="Trebuchet MS" panose="020B0603020202020204" pitchFamily="34" charset="0"/>
              </a:rPr>
              <a:t>τη μεταβολή της κινητικής ενέργειας του συστήματος.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28184" y="2204864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6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m/s,  </a:t>
            </a: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εφ</a:t>
            </a:r>
            <a:r>
              <a:rPr lang="el-GR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θ</a:t>
            </a: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=3/4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80312" y="3079742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- 174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J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479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>
                <a:solidFill>
                  <a:prstClr val="black"/>
                </a:solidFill>
              </a:rPr>
              <a:t>Μερκ</a:t>
            </a:r>
            <a:r>
              <a:rPr lang="el-GR" dirty="0">
                <a:solidFill>
                  <a:prstClr val="black"/>
                </a:solidFill>
              </a:rPr>
              <a:t>. Παναγιωτόπουλος - Φυσικός        </a:t>
            </a:r>
            <a:r>
              <a:rPr lang="en-US" dirty="0">
                <a:solidFill>
                  <a:prstClr val="black"/>
                </a:solidFill>
              </a:rPr>
              <a:t>www.merkopanas.blogspot.gr</a:t>
            </a: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/>
                </a:solidFill>
              </a:rPr>
              <a:pPr/>
              <a:t>36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395536" y="188640"/>
            <a:ext cx="813690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latin typeface="Trebuchet MS" panose="020B0603020202020204" pitchFamily="34" charset="0"/>
              </a:rPr>
              <a:t>5.30</a:t>
            </a:r>
            <a:r>
              <a:rPr lang="en-US" sz="2400" dirty="0">
                <a:latin typeface="Trebuchet MS" panose="020B0603020202020204" pitchFamily="34" charset="0"/>
              </a:rPr>
              <a:t>   </a:t>
            </a:r>
            <a:r>
              <a:rPr lang="el-GR" sz="2400" dirty="0">
                <a:latin typeface="Trebuchet MS" panose="020B0603020202020204" pitchFamily="34" charset="0"/>
              </a:rPr>
              <a:t>Ξύλινη πλάκα με μάζα</a:t>
            </a:r>
            <a:r>
              <a:rPr lang="el-GR" sz="2400" i="1" dirty="0">
                <a:latin typeface="Trebuchet MS" panose="020B0603020202020204" pitchFamily="34" charset="0"/>
              </a:rPr>
              <a:t> Μ</a:t>
            </a:r>
            <a:r>
              <a:rPr lang="el-GR" sz="2400" dirty="0">
                <a:latin typeface="Trebuchet MS" panose="020B0603020202020204" pitchFamily="34" charset="0"/>
              </a:rPr>
              <a:t>=5kg είναι δεμένη από σκοινί και κρέμεται κατακόρυφα. Ένα βλήμα με μάζα </a:t>
            </a:r>
            <a:r>
              <a:rPr lang="en-US" sz="2400" dirty="0">
                <a:latin typeface="Trebuchet MS" panose="020B0603020202020204" pitchFamily="34" charset="0"/>
              </a:rPr>
              <a:t>     </a:t>
            </a:r>
            <a:r>
              <a:rPr lang="el-GR" sz="2400" i="1" dirty="0">
                <a:latin typeface="Trebuchet MS" panose="020B0603020202020204" pitchFamily="34" charset="0"/>
              </a:rPr>
              <a:t>m</a:t>
            </a:r>
            <a:r>
              <a:rPr lang="el-GR" sz="2400" dirty="0">
                <a:latin typeface="Trebuchet MS" panose="020B0603020202020204" pitchFamily="34" charset="0"/>
              </a:rPr>
              <a:t>=50g και οριζόντια</a:t>
            </a:r>
            <a:r>
              <a:rPr lang="en-US" sz="2400" dirty="0">
                <a:latin typeface="Trebuchet MS" panose="020B0603020202020204" pitchFamily="34" charset="0"/>
              </a:rPr>
              <a:t> </a:t>
            </a:r>
            <a:r>
              <a:rPr lang="el-GR" sz="2400" dirty="0">
                <a:latin typeface="Trebuchet MS" panose="020B0603020202020204" pitchFamily="34" charset="0"/>
              </a:rPr>
              <a:t>ταχύτητα</a:t>
            </a:r>
            <a:r>
              <a:rPr lang="en-US" sz="2400" dirty="0">
                <a:latin typeface="Trebuchet MS" panose="020B0603020202020204" pitchFamily="34" charset="0"/>
              </a:rPr>
              <a:t> </a:t>
            </a:r>
            <a:r>
              <a:rPr lang="el-GR" sz="2400" i="1" dirty="0">
                <a:latin typeface="Trebuchet MS" panose="020B0603020202020204" pitchFamily="34" charset="0"/>
              </a:rPr>
              <a:t>υ</a:t>
            </a:r>
            <a:r>
              <a:rPr lang="el-GR" sz="2400" baseline="-25000" dirty="0">
                <a:latin typeface="Trebuchet MS" panose="020B0603020202020204" pitchFamily="34" charset="0"/>
              </a:rPr>
              <a:t>1</a:t>
            </a:r>
            <a:r>
              <a:rPr lang="el-GR" sz="2400" dirty="0">
                <a:latin typeface="Trebuchet MS" panose="020B0603020202020204" pitchFamily="34" charset="0"/>
              </a:rPr>
              <a:t>=520</a:t>
            </a:r>
            <a:r>
              <a:rPr lang="en-US" sz="2400" dirty="0">
                <a:latin typeface="Trebuchet MS" panose="020B0603020202020204" pitchFamily="34" charset="0"/>
              </a:rPr>
              <a:t>m/s </a:t>
            </a:r>
            <a:r>
              <a:rPr lang="el-GR" sz="2400" dirty="0">
                <a:latin typeface="Trebuchet MS" panose="020B0603020202020204" pitchFamily="34" charset="0"/>
              </a:rPr>
              <a:t>χτυπά την πλάκα στο κέντρο της, τη</a:t>
            </a:r>
            <a:r>
              <a:rPr lang="en-US" sz="2400" dirty="0">
                <a:latin typeface="Trebuchet MS" panose="020B0603020202020204" pitchFamily="34" charset="0"/>
              </a:rPr>
              <a:t> </a:t>
            </a:r>
            <a:r>
              <a:rPr lang="el-GR" sz="2400" dirty="0">
                <a:latin typeface="Trebuchet MS" panose="020B0603020202020204" pitchFamily="34" charset="0"/>
              </a:rPr>
              <a:t>διαπερνά και βγαίνει με ταχύτητα</a:t>
            </a:r>
            <a:r>
              <a:rPr lang="en-US" sz="2400" dirty="0">
                <a:latin typeface="Trebuchet MS" panose="020B0603020202020204" pitchFamily="34" charset="0"/>
              </a:rPr>
              <a:t> </a:t>
            </a:r>
            <a:r>
              <a:rPr lang="el-GR" sz="2400" i="1" dirty="0">
                <a:latin typeface="Trebuchet MS" panose="020B0603020202020204" pitchFamily="34" charset="0"/>
              </a:rPr>
              <a:t>υ</a:t>
            </a:r>
            <a:r>
              <a:rPr lang="en-US" sz="2400" baseline="-25000" dirty="0">
                <a:latin typeface="Trebuchet MS" panose="020B0603020202020204" pitchFamily="34" charset="0"/>
              </a:rPr>
              <a:t>2</a:t>
            </a:r>
            <a:r>
              <a:rPr lang="el-GR" sz="2400" dirty="0">
                <a:latin typeface="Trebuchet MS" panose="020B0603020202020204" pitchFamily="34" charset="0"/>
              </a:rPr>
              <a:t>=</a:t>
            </a:r>
            <a:r>
              <a:rPr lang="en-US" sz="2400" dirty="0">
                <a:latin typeface="Trebuchet MS" panose="020B0603020202020204" pitchFamily="34" charset="0"/>
              </a:rPr>
              <a:t>8</a:t>
            </a:r>
            <a:r>
              <a:rPr lang="el-GR" sz="2400" dirty="0">
                <a:latin typeface="Trebuchet MS" panose="020B0603020202020204" pitchFamily="34" charset="0"/>
              </a:rPr>
              <a:t>0</a:t>
            </a:r>
            <a:r>
              <a:rPr lang="en-US" sz="2400" dirty="0">
                <a:latin typeface="Trebuchet MS" panose="020B0603020202020204" pitchFamily="34" charset="0"/>
              </a:rPr>
              <a:t>m/s. </a:t>
            </a:r>
            <a:r>
              <a:rPr lang="el-GR" sz="2400" dirty="0">
                <a:latin typeface="Trebuchet MS" panose="020B0603020202020204" pitchFamily="34" charset="0"/>
              </a:rPr>
              <a:t>Η απόσταση του</a:t>
            </a:r>
            <a:r>
              <a:rPr lang="en-US" sz="2400" dirty="0">
                <a:latin typeface="Trebuchet MS" panose="020B0603020202020204" pitchFamily="34" charset="0"/>
              </a:rPr>
              <a:t> </a:t>
            </a:r>
            <a:r>
              <a:rPr lang="el-GR" sz="2400" dirty="0">
                <a:latin typeface="Trebuchet MS" panose="020B0603020202020204" pitchFamily="34" charset="0"/>
              </a:rPr>
              <a:t>κέντρου της πλάκας από το σημείο όπου είναι δεμένο το σκοινί</a:t>
            </a:r>
            <a:r>
              <a:rPr lang="en-US" sz="2400" dirty="0">
                <a:latin typeface="Trebuchet MS" panose="020B0603020202020204" pitchFamily="34" charset="0"/>
              </a:rPr>
              <a:t> </a:t>
            </a:r>
            <a:r>
              <a:rPr lang="el-GR" sz="2400" dirty="0">
                <a:latin typeface="Trebuchet MS" panose="020B0603020202020204" pitchFamily="34" charset="0"/>
              </a:rPr>
              <a:t>είναι </a:t>
            </a:r>
            <a:r>
              <a:rPr lang="en-US" sz="2400" dirty="0">
                <a:latin typeface="Trebuchet MS" panose="020B0603020202020204" pitchFamily="34" charset="0"/>
              </a:rPr>
              <a:t>    </a:t>
            </a:r>
            <a:r>
              <a:rPr lang="el-GR" sz="2400" i="1" dirty="0">
                <a:latin typeface="Trebuchet MS" panose="020B0603020202020204" pitchFamily="34" charset="0"/>
              </a:rPr>
              <a:t>l</a:t>
            </a:r>
            <a:r>
              <a:rPr lang="el-GR" sz="2400" dirty="0">
                <a:latin typeface="Trebuchet MS" panose="020B0603020202020204" pitchFamily="34" charset="0"/>
              </a:rPr>
              <a:t>=2m. Πόσο θα εκτραπεί το σκοινί από την κατακόρυφη</a:t>
            </a:r>
            <a:r>
              <a:rPr lang="en-US" sz="2400" dirty="0">
                <a:latin typeface="Trebuchet MS" panose="020B0603020202020204" pitchFamily="34" charset="0"/>
              </a:rPr>
              <a:t> </a:t>
            </a:r>
            <a:r>
              <a:rPr lang="el-GR" sz="2400" dirty="0">
                <a:latin typeface="Trebuchet MS" panose="020B0603020202020204" pitchFamily="34" charset="0"/>
              </a:rPr>
              <a:t>θέση</a:t>
            </a:r>
            <a:r>
              <a:rPr lang="en-US" sz="2400" dirty="0">
                <a:latin typeface="Trebuchet MS" panose="020B0603020202020204" pitchFamily="34" charset="0"/>
              </a:rPr>
              <a:t>;</a:t>
            </a:r>
            <a:r>
              <a:rPr lang="el-GR" sz="2400" dirty="0">
                <a:latin typeface="Trebuchet MS" panose="020B0603020202020204" pitchFamily="34" charset="0"/>
              </a:rPr>
              <a:t>   Δίνεται:  </a:t>
            </a:r>
            <a:r>
              <a:rPr lang="en-US" sz="2400" i="1" dirty="0">
                <a:latin typeface="Trebuchet MS" panose="020B0603020202020204" pitchFamily="34" charset="0"/>
              </a:rPr>
              <a:t>g</a:t>
            </a:r>
            <a:r>
              <a:rPr lang="en-US" sz="2400" dirty="0">
                <a:latin typeface="Trebuchet MS" panose="020B0603020202020204" pitchFamily="34" charset="0"/>
              </a:rPr>
              <a:t>=10m/s</a:t>
            </a:r>
            <a:r>
              <a:rPr lang="en-US" sz="2400" baseline="30000" dirty="0">
                <a:latin typeface="Trebuchet MS" panose="020B0603020202020204" pitchFamily="34" charset="0"/>
              </a:rPr>
              <a:t>2</a:t>
            </a:r>
            <a:r>
              <a:rPr lang="en-US" sz="2400" dirty="0">
                <a:latin typeface="Trebuchet MS" panose="020B0603020202020204" pitchFamily="34" charset="0"/>
              </a:rPr>
              <a:t>.</a:t>
            </a:r>
            <a:endParaRPr lang="el-GR" sz="2400" dirty="0">
              <a:latin typeface="Trebuchet MS" panose="020B0603020202020204" pitchFamily="34" charset="0"/>
            </a:endParaRPr>
          </a:p>
          <a:p>
            <a:pPr algn="just"/>
            <a:r>
              <a:rPr lang="el-GR" sz="2400" dirty="0">
                <a:latin typeface="Trebuchet MS" panose="020B0603020202020204" pitchFamily="34" charset="0"/>
              </a:rPr>
              <a:t>Θεωρήστε ότι η πλάκα αρχίζει να κινείται όταν την έχει διαπεράσει το βλήμα.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08441" y="3714039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περίπου 60</a:t>
            </a:r>
            <a:r>
              <a:rPr lang="el-GR" sz="24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251182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>
                <a:solidFill>
                  <a:prstClr val="black"/>
                </a:solidFill>
              </a:rPr>
              <a:t>Μερκ</a:t>
            </a:r>
            <a:r>
              <a:rPr lang="el-GR" dirty="0">
                <a:solidFill>
                  <a:prstClr val="black"/>
                </a:solidFill>
              </a:rPr>
              <a:t>. Παναγιωτόπουλος - Φυσικός        </a:t>
            </a:r>
            <a:r>
              <a:rPr lang="en-US" dirty="0">
                <a:solidFill>
                  <a:prstClr val="black"/>
                </a:solidFill>
              </a:rPr>
              <a:t>www.merkopanas.blogspot.gr</a:t>
            </a: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/>
                </a:solidFill>
              </a:rPr>
              <a:pPr/>
              <a:t>37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611560" y="260648"/>
            <a:ext cx="79208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2400" b="1" dirty="0">
                <a:latin typeface="Trebuchet MS" panose="020B0603020202020204" pitchFamily="34" charset="0"/>
              </a:rPr>
              <a:t>5.41 </a:t>
            </a:r>
            <a:r>
              <a:rPr lang="el-GR" sz="2400" dirty="0">
                <a:latin typeface="Trebuchet MS" panose="020B0603020202020204" pitchFamily="34" charset="0"/>
              </a:rPr>
              <a:t>  Μια σφαίρα συγκρούεται ελαστικά με άλλη όμοια σφαίρα που αρχικά ηρεμεί. Δείξτε ότι αν η κρούση δεν είναι κεντρική, μετά την κρούση οι σφαίρες θα κινηθούν σε διευθύνσεις κάθετες μεταξύ τους.</a:t>
            </a:r>
          </a:p>
        </p:txBody>
      </p:sp>
      <p:sp>
        <p:nvSpPr>
          <p:cNvPr id="6" name="Ορθογώνιο 5"/>
          <p:cNvSpPr/>
          <p:nvPr/>
        </p:nvSpPr>
        <p:spPr>
          <a:xfrm>
            <a:off x="605068" y="1988840"/>
            <a:ext cx="792737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2400" b="1" dirty="0">
                <a:latin typeface="Trebuchet MS" panose="020B0603020202020204" pitchFamily="34" charset="0"/>
              </a:rPr>
              <a:t>5.43</a:t>
            </a:r>
            <a:r>
              <a:rPr lang="el-GR" sz="2400" dirty="0">
                <a:latin typeface="Trebuchet MS" panose="020B0603020202020204" pitchFamily="34" charset="0"/>
              </a:rPr>
              <a:t>   Ένα βλήμα με μάζα </a:t>
            </a:r>
            <a:r>
              <a:rPr lang="el-GR" sz="2400" i="1" dirty="0">
                <a:latin typeface="Trebuchet MS" panose="020B0603020202020204" pitchFamily="34" charset="0"/>
              </a:rPr>
              <a:t>m</a:t>
            </a:r>
            <a:r>
              <a:rPr lang="el-GR" sz="2400" dirty="0">
                <a:latin typeface="Trebuchet MS" panose="020B0603020202020204" pitchFamily="34" charset="0"/>
              </a:rPr>
              <a:t>=20g κινείται οριζόντια και σφηνώνεται σε κομμάτι ξύλου με μάζα </a:t>
            </a:r>
            <a:r>
              <a:rPr lang="el-GR" sz="2400" i="1" dirty="0">
                <a:latin typeface="Trebuchet MS" panose="020B0603020202020204" pitchFamily="34" charset="0"/>
              </a:rPr>
              <a:t>Μ</a:t>
            </a:r>
            <a:r>
              <a:rPr lang="el-GR" sz="2400" dirty="0">
                <a:latin typeface="Trebuchet MS" panose="020B0603020202020204" pitchFamily="34" charset="0"/>
              </a:rPr>
              <a:t>=1kg το οποίο είναι δεμένο σε κατακόρυφο σκοινί μήκους 1m. Μετά τη σύγκρουση το νήμα εκτρέπεται από την κατακόρυφο κατά γωνία </a:t>
            </a:r>
            <a:r>
              <a:rPr lang="el-GR" sz="2400" i="1" dirty="0">
                <a:latin typeface="Trebuchet MS" panose="020B0603020202020204" pitchFamily="34" charset="0"/>
              </a:rPr>
              <a:t>θ</a:t>
            </a:r>
            <a:r>
              <a:rPr lang="el-GR" sz="2400" dirty="0">
                <a:latin typeface="Trebuchet MS" panose="020B0603020202020204" pitchFamily="34" charset="0"/>
              </a:rPr>
              <a:t>=60</a:t>
            </a:r>
            <a:r>
              <a:rPr lang="el-GR" sz="2400" baseline="30000" dirty="0">
                <a:latin typeface="Trebuchet MS" panose="020B0603020202020204" pitchFamily="34" charset="0"/>
              </a:rPr>
              <a:t>0</a:t>
            </a:r>
            <a:r>
              <a:rPr lang="el-GR" sz="2400" dirty="0">
                <a:latin typeface="Trebuchet MS" panose="020B0603020202020204" pitchFamily="34" charset="0"/>
              </a:rPr>
              <a:t>. Να υπολογιστεί η μηχανική ενέργεια που χάθηκε κατά την κρούση.</a:t>
            </a:r>
          </a:p>
          <a:p>
            <a:pPr algn="just"/>
            <a:r>
              <a:rPr lang="el-GR" sz="2400" dirty="0">
                <a:latin typeface="Trebuchet MS" panose="020B0603020202020204" pitchFamily="34" charset="0"/>
              </a:rPr>
              <a:t>Δίνεται:  </a:t>
            </a:r>
            <a:r>
              <a:rPr lang="en-US" sz="2400" i="1" dirty="0">
                <a:latin typeface="Trebuchet MS" panose="020B0603020202020204" pitchFamily="34" charset="0"/>
              </a:rPr>
              <a:t>g</a:t>
            </a:r>
            <a:r>
              <a:rPr lang="en-US" sz="2400" dirty="0">
                <a:latin typeface="Trebuchet MS" panose="020B0603020202020204" pitchFamily="34" charset="0"/>
              </a:rPr>
              <a:t>=10m/s</a:t>
            </a:r>
            <a:r>
              <a:rPr lang="en-US" sz="2400" baseline="30000" dirty="0">
                <a:latin typeface="Trebuchet MS" panose="020B0603020202020204" pitchFamily="34" charset="0"/>
              </a:rPr>
              <a:t>2</a:t>
            </a:r>
            <a:r>
              <a:rPr lang="en-US" sz="2400" dirty="0">
                <a:latin typeface="Trebuchet MS" panose="020B0603020202020204" pitchFamily="34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53267" y="4204831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255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J</a:t>
            </a: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55361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>
                <a:solidFill>
                  <a:prstClr val="black"/>
                </a:solidFill>
              </a:rPr>
              <a:t>Μερκ</a:t>
            </a:r>
            <a:r>
              <a:rPr lang="el-GR" dirty="0">
                <a:solidFill>
                  <a:prstClr val="black"/>
                </a:solidFill>
              </a:rPr>
              <a:t>. Παναγιωτόπουλος - Φυσικός        </a:t>
            </a:r>
            <a:r>
              <a:rPr lang="en-US" dirty="0">
                <a:solidFill>
                  <a:prstClr val="black"/>
                </a:solidFill>
              </a:rPr>
              <a:t>www.merkopanas.blogspot.gr</a:t>
            </a: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/>
                </a:solidFill>
              </a:rPr>
              <a:pPr/>
              <a:t>38</a:t>
            </a:fld>
            <a:endParaRPr lang="el-GR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Ορθογώνιο 3"/>
              <p:cNvSpPr/>
              <p:nvPr/>
            </p:nvSpPr>
            <p:spPr>
              <a:xfrm>
                <a:off x="611560" y="476672"/>
                <a:ext cx="7908034" cy="41898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b="1" dirty="0">
                    <a:latin typeface="Trebuchet MS" panose="020B0603020202020204" pitchFamily="34" charset="0"/>
                  </a:rPr>
                  <a:t>5.44 </a:t>
                </a:r>
                <a:r>
                  <a:rPr lang="en-US" sz="2400" dirty="0">
                    <a:latin typeface="Trebuchet MS" panose="020B0603020202020204" pitchFamily="34" charset="0"/>
                  </a:rPr>
                  <a:t>  </a:t>
                </a:r>
                <a:r>
                  <a:rPr lang="el-GR" sz="2400" dirty="0">
                    <a:latin typeface="Trebuchet MS" panose="020B0603020202020204" pitchFamily="34" charset="0"/>
                  </a:rPr>
                  <a:t>Ένα σώμα με μάζα </a:t>
                </a:r>
                <a:r>
                  <a:rPr lang="el-GR" sz="2400" i="1" dirty="0">
                    <a:latin typeface="Trebuchet MS" panose="020B0603020202020204" pitchFamily="34" charset="0"/>
                  </a:rPr>
                  <a:t>m</a:t>
                </a:r>
                <a:r>
                  <a:rPr lang="el-GR" sz="2400" baseline="-25000" dirty="0">
                    <a:latin typeface="Trebuchet MS" panose="020B0603020202020204" pitchFamily="34" charset="0"/>
                  </a:rPr>
                  <a:t>1</a:t>
                </a:r>
                <a:r>
                  <a:rPr lang="el-GR" sz="2400" dirty="0">
                    <a:latin typeface="Trebuchet MS" panose="020B0603020202020204" pitchFamily="34" charset="0"/>
                  </a:rPr>
                  <a:t>=20kg ισορροπεί σε πλάγιο επίπεδο με</a:t>
                </a:r>
                <a:r>
                  <a:rPr lang="en-US" sz="2400" dirty="0">
                    <a:latin typeface="Trebuchet MS" panose="020B0603020202020204" pitchFamily="34" charset="0"/>
                  </a:rPr>
                  <a:t> </a:t>
                </a:r>
                <a:r>
                  <a:rPr lang="el-GR" sz="2400" dirty="0">
                    <a:latin typeface="Trebuchet MS" panose="020B0603020202020204" pitchFamily="34" charset="0"/>
                  </a:rPr>
                  <a:t>κλίση </a:t>
                </a:r>
                <a:r>
                  <a:rPr lang="el-GR" sz="2400" i="1" dirty="0">
                    <a:latin typeface="Trebuchet MS" panose="020B0603020202020204" pitchFamily="34" charset="0"/>
                  </a:rPr>
                  <a:t>φ</a:t>
                </a:r>
                <a:r>
                  <a:rPr lang="el-GR" sz="2400" dirty="0">
                    <a:latin typeface="Trebuchet MS" panose="020B0603020202020204" pitchFamily="34" charset="0"/>
                  </a:rPr>
                  <a:t>=30°. Ένα δεύτερο σώμα με μάζα </a:t>
                </a:r>
                <a:r>
                  <a:rPr lang="en-US" sz="2400" dirty="0">
                    <a:latin typeface="Trebuchet MS" panose="020B0603020202020204" pitchFamily="34" charset="0"/>
                  </a:rPr>
                  <a:t>  </a:t>
                </a:r>
                <a:r>
                  <a:rPr lang="el-GR" sz="2400" i="1" dirty="0">
                    <a:latin typeface="Trebuchet MS" panose="020B0603020202020204" pitchFamily="34" charset="0"/>
                  </a:rPr>
                  <a:t>m</a:t>
                </a:r>
                <a:r>
                  <a:rPr lang="en-US" sz="2400" baseline="-25000" dirty="0">
                    <a:latin typeface="Trebuchet MS" panose="020B0603020202020204" pitchFamily="34" charset="0"/>
                  </a:rPr>
                  <a:t>2</a:t>
                </a:r>
                <a:r>
                  <a:rPr lang="el-GR" sz="2400" dirty="0">
                    <a:latin typeface="Trebuchet MS" panose="020B0603020202020204" pitchFamily="34" charset="0"/>
                  </a:rPr>
                  <a:t>=30kg που ανεβαίνει</a:t>
                </a:r>
                <a:r>
                  <a:rPr lang="en-US" sz="2400" dirty="0">
                    <a:latin typeface="Trebuchet MS" panose="020B0603020202020204" pitchFamily="34" charset="0"/>
                  </a:rPr>
                  <a:t> </a:t>
                </a:r>
                <a:r>
                  <a:rPr lang="el-GR" sz="2400" dirty="0">
                    <a:latin typeface="Trebuchet MS" panose="020B0603020202020204" pitchFamily="34" charset="0"/>
                  </a:rPr>
                  <a:t>στο</a:t>
                </a:r>
                <a:r>
                  <a:rPr lang="en-US" sz="2400" dirty="0">
                    <a:latin typeface="Trebuchet MS" panose="020B0603020202020204" pitchFamily="34" charset="0"/>
                  </a:rPr>
                  <a:t> </a:t>
                </a:r>
                <a:r>
                  <a:rPr lang="el-GR" sz="2400" dirty="0">
                    <a:latin typeface="Trebuchet MS" panose="020B0603020202020204" pitchFamily="34" charset="0"/>
                  </a:rPr>
                  <a:t>πλάγιο</a:t>
                </a:r>
                <a:r>
                  <a:rPr lang="en-US" sz="2400" dirty="0">
                    <a:latin typeface="Trebuchet MS" panose="020B0603020202020204" pitchFamily="34" charset="0"/>
                  </a:rPr>
                  <a:t> </a:t>
                </a:r>
                <a:r>
                  <a:rPr lang="el-GR" sz="2400" dirty="0">
                    <a:latin typeface="Trebuchet MS" panose="020B0603020202020204" pitchFamily="34" charset="0"/>
                  </a:rPr>
                  <a:t>επίπεδο, συγκρούεται</a:t>
                </a:r>
                <a:r>
                  <a:rPr lang="en-US" sz="2400" dirty="0">
                    <a:latin typeface="Trebuchet MS" panose="020B0603020202020204" pitchFamily="34" charset="0"/>
                  </a:rPr>
                  <a:t> </a:t>
                </a:r>
                <a:r>
                  <a:rPr lang="el-GR" sz="2400" dirty="0">
                    <a:latin typeface="Trebuchet MS" panose="020B0603020202020204" pitchFamily="34" charset="0"/>
                  </a:rPr>
                  <a:t>πλαστικά</a:t>
                </a:r>
                <a:r>
                  <a:rPr lang="en-US" sz="2400" dirty="0">
                    <a:latin typeface="Trebuchet MS" panose="020B0603020202020204" pitchFamily="34" charset="0"/>
                  </a:rPr>
                  <a:t> </a:t>
                </a:r>
                <a:r>
                  <a:rPr lang="el-GR" sz="2400" dirty="0">
                    <a:latin typeface="Trebuchet MS" panose="020B0603020202020204" pitchFamily="34" charset="0"/>
                  </a:rPr>
                  <a:t>με</a:t>
                </a:r>
                <a:r>
                  <a:rPr lang="en-US" sz="2400" dirty="0">
                    <a:latin typeface="Trebuchet MS" panose="020B0603020202020204" pitchFamily="34" charset="0"/>
                  </a:rPr>
                  <a:t> </a:t>
                </a:r>
                <a:r>
                  <a:rPr lang="el-GR" sz="2400" dirty="0">
                    <a:latin typeface="Trebuchet MS" panose="020B0603020202020204" pitchFamily="34" charset="0"/>
                  </a:rPr>
                  <a:t>το</a:t>
                </a:r>
                <a:r>
                  <a:rPr lang="en-US" sz="2400" dirty="0">
                    <a:latin typeface="Trebuchet MS" panose="020B0603020202020204" pitchFamily="34" charset="0"/>
                  </a:rPr>
                  <a:t> </a:t>
                </a:r>
                <a:r>
                  <a:rPr lang="el-GR" sz="2400" dirty="0">
                    <a:latin typeface="Trebuchet MS" panose="020B0603020202020204" pitchFamily="34" charset="0"/>
                  </a:rPr>
                  <a:t>πρώτο</a:t>
                </a:r>
                <a:r>
                  <a:rPr lang="en-US" sz="2400" dirty="0">
                    <a:latin typeface="Trebuchet MS" panose="020B0603020202020204" pitchFamily="34" charset="0"/>
                  </a:rPr>
                  <a:t> </a:t>
                </a:r>
                <a:r>
                  <a:rPr lang="el-GR" sz="2400" dirty="0">
                    <a:latin typeface="Trebuchet MS" panose="020B0603020202020204" pitchFamily="34" charset="0"/>
                  </a:rPr>
                  <a:t>έχοντας</a:t>
                </a:r>
                <a:r>
                  <a:rPr lang="en-US" sz="2400" dirty="0">
                    <a:latin typeface="Trebuchet MS" panose="020B0603020202020204" pitchFamily="34" charset="0"/>
                  </a:rPr>
                  <a:t> </a:t>
                </a:r>
                <a:r>
                  <a:rPr lang="el-GR" sz="2400" dirty="0">
                    <a:latin typeface="Trebuchet MS" panose="020B0603020202020204" pitchFamily="34" charset="0"/>
                  </a:rPr>
                  <a:t>ταχύτητα</a:t>
                </a:r>
                <a:r>
                  <a:rPr lang="en-US" sz="2400" dirty="0">
                    <a:latin typeface="Trebuchet MS" panose="020B0603020202020204" pitchFamily="34" charset="0"/>
                  </a:rPr>
                  <a:t> </a:t>
                </a:r>
                <a:r>
                  <a:rPr lang="el-GR" sz="2400" i="1" dirty="0">
                    <a:latin typeface="Trebuchet MS" panose="020B0603020202020204" pitchFamily="34" charset="0"/>
                  </a:rPr>
                  <a:t>υ</a:t>
                </a:r>
                <a:r>
                  <a:rPr lang="el-GR" sz="2400" dirty="0">
                    <a:latin typeface="Trebuchet MS" panose="020B0603020202020204" pitchFamily="34" charset="0"/>
                  </a:rPr>
                  <a:t>=10m/s.</a:t>
                </a:r>
                <a:r>
                  <a:rPr lang="en-US" sz="2400" dirty="0">
                    <a:latin typeface="Trebuchet MS" panose="020B0603020202020204" pitchFamily="34" charset="0"/>
                  </a:rPr>
                  <a:t> </a:t>
                </a:r>
                <a:r>
                  <a:rPr lang="el-GR" sz="2400" dirty="0">
                    <a:latin typeface="Trebuchet MS" panose="020B0603020202020204" pitchFamily="34" charset="0"/>
                  </a:rPr>
                  <a:t>Ο</a:t>
                </a:r>
                <a:r>
                  <a:rPr lang="en-US" sz="2400" dirty="0">
                    <a:latin typeface="Trebuchet MS" panose="020B0603020202020204" pitchFamily="34" charset="0"/>
                  </a:rPr>
                  <a:t> </a:t>
                </a:r>
                <a:r>
                  <a:rPr lang="el-GR" sz="2400" dirty="0">
                    <a:latin typeface="Trebuchet MS" panose="020B0603020202020204" pitchFamily="34" charset="0"/>
                  </a:rPr>
                  <a:t>συντελεστής τριβής</a:t>
                </a:r>
                <a:r>
                  <a:rPr lang="en-US" sz="2400" dirty="0">
                    <a:latin typeface="Trebuchet MS" panose="020B0603020202020204" pitchFamily="34" charset="0"/>
                  </a:rPr>
                  <a:t> </a:t>
                </a:r>
                <a:r>
                  <a:rPr lang="el-GR" sz="2400" dirty="0">
                    <a:latin typeface="Trebuchet MS" panose="020B0603020202020204" pitchFamily="34" charset="0"/>
                  </a:rPr>
                  <a:t>ολίσθησης μεταξύ συσσωματώματος και επιπέδου είναι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l-GR" sz="24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l-GR" sz="2400" b="0" i="1" smtClean="0">
                            <a:latin typeface="Cambria Math"/>
                          </a:rPr>
                          <m:t>3</m:t>
                        </m:r>
                      </m:e>
                    </m:rad>
                    <m:r>
                      <a:rPr lang="el-GR" sz="2400" b="0" i="1" smtClean="0">
                        <a:latin typeface="Cambria Math"/>
                      </a:rPr>
                      <m:t>/3</m:t>
                    </m:r>
                  </m:oMath>
                </a14:m>
                <a:r>
                  <a:rPr lang="el-GR" sz="2400" dirty="0">
                    <a:latin typeface="Trebuchet MS" panose="020B0603020202020204" pitchFamily="34" charset="0"/>
                  </a:rPr>
                  <a:t>. </a:t>
                </a:r>
              </a:p>
              <a:p>
                <a:pPr algn="just"/>
                <a:r>
                  <a:rPr lang="el-GR" sz="2400" dirty="0">
                    <a:latin typeface="Trebuchet MS" panose="020B0603020202020204" pitchFamily="34" charset="0"/>
                  </a:rPr>
                  <a:t>Να υπολογίσετε το διάστημα που διανύει το συσσωμάτωμα μέχρι να σταματήσει. </a:t>
                </a:r>
                <a:endParaRPr lang="en-US" sz="2400" dirty="0">
                  <a:latin typeface="Trebuchet MS" panose="020B0603020202020204" pitchFamily="34" charset="0"/>
                </a:endParaRPr>
              </a:p>
              <a:p>
                <a:pPr algn="just"/>
                <a:r>
                  <a:rPr lang="el-GR" sz="2400" dirty="0">
                    <a:latin typeface="Trebuchet MS" panose="020B0603020202020204" pitchFamily="34" charset="0"/>
                  </a:rPr>
                  <a:t>Θα επιστρέψει το συσσωμάτωμα στη βάση του πλάγιου επιπέδου</a:t>
                </a:r>
                <a:r>
                  <a:rPr lang="en-US" sz="2400" dirty="0">
                    <a:latin typeface="Trebuchet MS" panose="020B0603020202020204" pitchFamily="34" charset="0"/>
                  </a:rPr>
                  <a:t>;</a:t>
                </a:r>
                <a:endParaRPr lang="el-GR" sz="2400" dirty="0">
                  <a:latin typeface="Trebuchet MS" panose="020B0603020202020204" pitchFamily="34" charset="0"/>
                </a:endParaRPr>
              </a:p>
              <a:p>
                <a:pPr lvl="0" algn="just"/>
                <a:r>
                  <a:rPr lang="el-GR" sz="2400" dirty="0">
                    <a:solidFill>
                      <a:prstClr val="black"/>
                    </a:solidFill>
                    <a:latin typeface="Trebuchet MS" panose="020B0603020202020204" pitchFamily="34" charset="0"/>
                  </a:rPr>
                  <a:t>Δίνεται:  </a:t>
                </a:r>
                <a:r>
                  <a:rPr lang="en-US" sz="2400" i="1" dirty="0">
                    <a:solidFill>
                      <a:prstClr val="black"/>
                    </a:solidFill>
                    <a:latin typeface="Trebuchet MS" panose="020B0603020202020204" pitchFamily="34" charset="0"/>
                  </a:rPr>
                  <a:t>g</a:t>
                </a:r>
                <a:r>
                  <a:rPr lang="en-US" sz="2400" dirty="0">
                    <a:solidFill>
                      <a:prstClr val="black"/>
                    </a:solidFill>
                    <a:latin typeface="Trebuchet MS" panose="020B0603020202020204" pitchFamily="34" charset="0"/>
                  </a:rPr>
                  <a:t>=10m/s</a:t>
                </a:r>
                <a:r>
                  <a:rPr lang="en-US" sz="2400" baseline="30000" dirty="0">
                    <a:solidFill>
                      <a:prstClr val="black"/>
                    </a:solidFill>
                    <a:latin typeface="Trebuchet MS" panose="020B0603020202020204" pitchFamily="34" charset="0"/>
                  </a:rPr>
                  <a:t>2</a:t>
                </a:r>
                <a:r>
                  <a:rPr lang="en-US" sz="2400" dirty="0">
                    <a:solidFill>
                      <a:prstClr val="black"/>
                    </a:solidFill>
                    <a:latin typeface="Trebuchet MS" panose="020B0603020202020204" pitchFamily="34" charset="0"/>
                  </a:rPr>
                  <a:t>.</a:t>
                </a:r>
                <a:r>
                  <a:rPr lang="el-GR" sz="2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anose="020B0603020202020204" pitchFamily="34" charset="0"/>
                  </a:rPr>
                  <a:t> </a:t>
                </a:r>
                <a:endParaRPr lang="en-US" sz="2400" dirty="0">
                  <a:solidFill>
                    <a:prstClr val="black"/>
                  </a:solidFill>
                  <a:latin typeface="Trebuchet MS" panose="020B0603020202020204" pitchFamily="34" charset="0"/>
                </a:endParaRPr>
              </a:p>
            </p:txBody>
          </p:sp>
        </mc:Choice>
        <mc:Fallback xmlns="">
          <p:sp>
            <p:nvSpPr>
              <p:cNvPr id="4" name="Ορθογώνιο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476672"/>
                <a:ext cx="7908034" cy="4189801"/>
              </a:xfrm>
              <a:prstGeom prst="rect">
                <a:avLst/>
              </a:prstGeom>
              <a:blipFill>
                <a:blip r:embed="rId2"/>
                <a:stretch>
                  <a:fillRect l="-1156" t="-1164" r="-1156" b="-232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2699792" y="3789040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όχι</a:t>
            </a:r>
          </a:p>
        </p:txBody>
      </p:sp>
      <p:sp>
        <p:nvSpPr>
          <p:cNvPr id="6" name="Ορθογώνιο 5"/>
          <p:cNvSpPr/>
          <p:nvPr/>
        </p:nvSpPr>
        <p:spPr>
          <a:xfrm>
            <a:off x="6156176" y="3068960"/>
            <a:ext cx="9252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1,8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m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10146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>
                <a:solidFill>
                  <a:prstClr val="black"/>
                </a:solidFill>
              </a:rPr>
              <a:t>Μερκ</a:t>
            </a:r>
            <a:r>
              <a:rPr lang="el-GR" dirty="0">
                <a:solidFill>
                  <a:prstClr val="black"/>
                </a:solidFill>
              </a:rPr>
              <a:t>. Παναγιωτόπουλος - Φυσικός        </a:t>
            </a:r>
            <a:r>
              <a:rPr lang="en-US" dirty="0">
                <a:solidFill>
                  <a:prstClr val="black"/>
                </a:solidFill>
              </a:rPr>
              <a:t>www.merkopanas.blogspot.gr</a:t>
            </a: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/>
                </a:solidFill>
              </a:rPr>
              <a:pPr/>
              <a:t>39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467544" y="476672"/>
            <a:ext cx="813690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2400" b="1" dirty="0">
                <a:latin typeface="Trebuchet MS" panose="020B0603020202020204" pitchFamily="34" charset="0"/>
              </a:rPr>
              <a:t>5.45</a:t>
            </a:r>
            <a:r>
              <a:rPr lang="el-GR" sz="2400" dirty="0">
                <a:latin typeface="Trebuchet MS" panose="020B0603020202020204" pitchFamily="34" charset="0"/>
              </a:rPr>
              <a:t>  Από την κορυφή πλάγιου επιπέδου,  που έχει  μήκος </a:t>
            </a:r>
            <a:r>
              <a:rPr lang="el-GR" sz="2400" i="1" dirty="0">
                <a:latin typeface="Trebuchet MS" panose="020B0603020202020204" pitchFamily="34" charset="0"/>
              </a:rPr>
              <a:t>s</a:t>
            </a:r>
            <a:r>
              <a:rPr lang="el-GR" sz="2400" dirty="0">
                <a:latin typeface="Trebuchet MS" panose="020B0603020202020204" pitchFamily="34" charset="0"/>
              </a:rPr>
              <a:t>=4,2m και σχηματίζει με το οριζόντιο επίπεδο γωνία </a:t>
            </a:r>
            <a:r>
              <a:rPr lang="el-GR" sz="2400" i="1" dirty="0">
                <a:latin typeface="Trebuchet MS" panose="020B0603020202020204" pitchFamily="34" charset="0"/>
              </a:rPr>
              <a:t>φ</a:t>
            </a:r>
            <a:r>
              <a:rPr lang="el-GR" sz="2400" dirty="0">
                <a:latin typeface="Trebuchet MS" panose="020B0603020202020204" pitchFamily="34" charset="0"/>
              </a:rPr>
              <a:t>=30</a:t>
            </a:r>
            <a:r>
              <a:rPr lang="el-GR" sz="2400" baseline="30000" dirty="0">
                <a:latin typeface="Trebuchet MS" panose="020B0603020202020204" pitchFamily="34" charset="0"/>
              </a:rPr>
              <a:t>ο</a:t>
            </a:r>
            <a:r>
              <a:rPr lang="el-GR" sz="2400" dirty="0">
                <a:latin typeface="Trebuchet MS" panose="020B0603020202020204" pitchFamily="34" charset="0"/>
              </a:rPr>
              <a:t> αφήνεται να ολισθήσει σώμα με μάζα       </a:t>
            </a:r>
            <a:r>
              <a:rPr lang="el-GR" sz="2400" i="1" dirty="0">
                <a:latin typeface="Trebuchet MS" panose="020B0603020202020204" pitchFamily="34" charset="0"/>
              </a:rPr>
              <a:t>m</a:t>
            </a:r>
            <a:r>
              <a:rPr lang="el-GR" sz="2400" dirty="0">
                <a:latin typeface="Trebuchet MS" panose="020B0603020202020204" pitchFamily="34" charset="0"/>
              </a:rPr>
              <a:t>=1kg, χωρίς τριβή. Κατά την κάθοδό του και ενώ έχει διανύσει διάστημα </a:t>
            </a:r>
            <a:r>
              <a:rPr lang="el-GR" sz="2400" i="1" dirty="0">
                <a:latin typeface="Trebuchet MS" panose="020B0603020202020204" pitchFamily="34" charset="0"/>
              </a:rPr>
              <a:t>s</a:t>
            </a:r>
            <a:r>
              <a:rPr lang="el-GR" sz="2400" baseline="-25000" dirty="0">
                <a:latin typeface="Trebuchet MS" panose="020B0603020202020204" pitchFamily="34" charset="0"/>
              </a:rPr>
              <a:t>1</a:t>
            </a:r>
            <a:r>
              <a:rPr lang="el-GR" sz="2400" dirty="0">
                <a:latin typeface="Trebuchet MS" panose="020B0603020202020204" pitchFamily="34" charset="0"/>
              </a:rPr>
              <a:t>=1,6m συναντά ακίνητο σώμα της ίδιας μάζας και συγκρούεται πλαστικά με αυτό.</a:t>
            </a:r>
          </a:p>
          <a:p>
            <a:pPr algn="just"/>
            <a:r>
              <a:rPr lang="el-GR" sz="2400" dirty="0">
                <a:latin typeface="Trebuchet MS" panose="020B0603020202020204" pitchFamily="34" charset="0"/>
              </a:rPr>
              <a:t>Το συσσωμάτωμα που δημιουργείται από την κρούση ολισθαίνει στο πλάγιο επίπεδο και φτάνει στη βάση του με μηδενική ταχύτητα. Να υπολογίσετε:</a:t>
            </a:r>
          </a:p>
          <a:p>
            <a:pPr algn="just"/>
            <a:r>
              <a:rPr lang="el-GR" sz="2400" b="1" dirty="0">
                <a:latin typeface="Trebuchet MS" panose="020B0603020202020204" pitchFamily="34" charset="0"/>
              </a:rPr>
              <a:t>α.  </a:t>
            </a:r>
            <a:r>
              <a:rPr lang="el-GR" sz="2400" dirty="0">
                <a:latin typeface="Trebuchet MS" panose="020B0603020202020204" pitchFamily="34" charset="0"/>
              </a:rPr>
              <a:t>το συντελεστή τριβής ολίσθησης του συσσωματώματος με το πλάγιο επίπεδο.</a:t>
            </a:r>
          </a:p>
          <a:p>
            <a:pPr algn="just"/>
            <a:r>
              <a:rPr lang="el-GR" sz="2400" b="1" dirty="0">
                <a:latin typeface="Trebuchet MS" panose="020B0603020202020204" pitchFamily="34" charset="0"/>
              </a:rPr>
              <a:t>β. </a:t>
            </a:r>
            <a:r>
              <a:rPr lang="el-GR" sz="2400" dirty="0">
                <a:latin typeface="Trebuchet MS" panose="020B0603020202020204" pitchFamily="34" charset="0"/>
              </a:rPr>
              <a:t>τη συνολική θερμότητα που παράχθηκε κατά τη διάρκεια του φαινομένου.</a:t>
            </a:r>
          </a:p>
          <a:p>
            <a:pPr lvl="0" algn="just"/>
            <a:r>
              <a:rPr lang="el-GR" sz="2400" dirty="0">
                <a:solidFill>
                  <a:prstClr val="black"/>
                </a:solidFill>
                <a:latin typeface="Trebuchet MS" panose="020B0603020202020204" pitchFamily="34" charset="0"/>
              </a:rPr>
              <a:t>Δίνεται:  </a:t>
            </a:r>
            <a:r>
              <a:rPr lang="en-US" sz="2400" i="1" dirty="0">
                <a:solidFill>
                  <a:prstClr val="black"/>
                </a:solidFill>
                <a:latin typeface="Trebuchet MS" panose="020B0603020202020204" pitchFamily="34" charset="0"/>
              </a:rPr>
              <a:t>g</a:t>
            </a:r>
            <a:r>
              <a:rPr lang="en-US" sz="2400" dirty="0">
                <a:solidFill>
                  <a:prstClr val="black"/>
                </a:solidFill>
                <a:latin typeface="Trebuchet MS" panose="020B0603020202020204" pitchFamily="34" charset="0"/>
              </a:rPr>
              <a:t>=10m/s</a:t>
            </a:r>
            <a:r>
              <a:rPr lang="en-US" sz="2400" baseline="30000" dirty="0">
                <a:solidFill>
                  <a:prstClr val="black"/>
                </a:solidFill>
                <a:latin typeface="Trebuchet MS" panose="020B0603020202020204" pitchFamily="34" charset="0"/>
              </a:rPr>
              <a:t>2</a:t>
            </a:r>
            <a:r>
              <a:rPr lang="en-US" sz="2400" dirty="0">
                <a:solidFill>
                  <a:prstClr val="black"/>
                </a:solidFill>
                <a:latin typeface="Trebuchet MS" panose="020B0603020202020204" pitchFamily="34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52528" y="4869160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34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J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Ορθογώνιο 5"/>
              <p:cNvSpPr/>
              <p:nvPr/>
            </p:nvSpPr>
            <p:spPr>
              <a:xfrm>
                <a:off x="3881377" y="4077072"/>
                <a:ext cx="1330942" cy="4964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l-GR" sz="2400" b="1" i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𝟓</m:t>
                    </m:r>
                    <m:rad>
                      <m:radPr>
                        <m:degHide m:val="on"/>
                        <m:ctrlPr>
                          <a:rPr lang="el-GR" sz="24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l-GR" sz="24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𝟑</m:t>
                        </m:r>
                      </m:e>
                    </m:rad>
                  </m:oMath>
                </a14:m>
                <a:r>
                  <a:rPr lang="el-GR" sz="2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anose="020B0603020202020204" pitchFamily="34" charset="0"/>
                  </a:rPr>
                  <a:t>/13 </a:t>
                </a:r>
                <a:endParaRPr lang="el-GR" dirty="0"/>
              </a:p>
            </p:txBody>
          </p:sp>
        </mc:Choice>
        <mc:Fallback xmlns="">
          <p:sp>
            <p:nvSpPr>
              <p:cNvPr id="6" name="Ορθογώνιο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1377" y="4077072"/>
                <a:ext cx="1330942" cy="496483"/>
              </a:xfrm>
              <a:prstGeom prst="rect">
                <a:avLst/>
              </a:prstGeom>
              <a:blipFill rotWithShape="1">
                <a:blip r:embed="rId2"/>
                <a:stretch>
                  <a:fillRect t="-6173" r="-8716" b="-3209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3859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>
                <a:solidFill>
                  <a:schemeClr val="tx1"/>
                </a:solidFill>
              </a:rPr>
              <a:t>Μερκ</a:t>
            </a:r>
            <a:r>
              <a:rPr lang="el-GR" dirty="0">
                <a:solidFill>
                  <a:schemeClr val="tx1"/>
                </a:solidFill>
              </a:rPr>
              <a:t>. Παναγιωτόπουλος - Φυσικός        </a:t>
            </a:r>
            <a:r>
              <a:rPr lang="en-US" dirty="0">
                <a:solidFill>
                  <a:schemeClr val="tx1"/>
                </a:solidFill>
              </a:rPr>
              <a:t>www.merkopanas.blogspot.gr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88" y="640735"/>
            <a:ext cx="4136712" cy="2284209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40735"/>
            <a:ext cx="4136715" cy="2284210"/>
          </a:xfrm>
          <a:prstGeom prst="rect">
            <a:avLst/>
          </a:prstGeom>
        </p:spPr>
      </p:pic>
      <p:sp>
        <p:nvSpPr>
          <p:cNvPr id="6" name="Rectangle 23"/>
          <p:cNvSpPr>
            <a:spLocks noChangeArrowheads="1"/>
          </p:cNvSpPr>
          <p:nvPr/>
        </p:nvSpPr>
        <p:spPr bwMode="auto">
          <a:xfrm>
            <a:off x="468897" y="2924944"/>
            <a:ext cx="3815071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altLang="el-GR" sz="2000" b="1" dirty="0">
                <a:latin typeface="Comic Sans MS" panose="030F0702030302020204" pitchFamily="66" charset="0"/>
              </a:rPr>
              <a:t>Από την πλευρά θέασης ενός ατόμου που στέκεται στην αποβάθρα του σταθμού, </a:t>
            </a:r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το αγόρι δεν κινείται</a:t>
            </a:r>
            <a:r>
              <a:rPr lang="el-GR" altLang="el-GR" sz="2000" b="1" dirty="0">
                <a:latin typeface="Comic Sans MS" panose="030F0702030302020204" pitchFamily="66" charset="0"/>
              </a:rPr>
              <a:t>. Το </a:t>
            </a:r>
            <a:r>
              <a:rPr lang="el-GR" altLang="el-GR" sz="2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τρένο</a:t>
            </a:r>
            <a:r>
              <a:rPr lang="el-GR" altLang="el-GR" sz="2000" b="1" dirty="0">
                <a:latin typeface="Comic Sans MS" panose="030F0702030302020204" pitchFamily="66" charset="0"/>
              </a:rPr>
              <a:t> και οι </a:t>
            </a:r>
            <a:r>
              <a:rPr lang="el-GR" altLang="el-GR" sz="2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επιβάτες </a:t>
            </a:r>
            <a:r>
              <a:rPr lang="el-GR" altLang="el-GR" sz="2000" b="1" dirty="0">
                <a:latin typeface="Comic Sans MS" panose="030F0702030302020204" pitchFamily="66" charset="0"/>
              </a:rPr>
              <a:t>του</a:t>
            </a:r>
            <a:r>
              <a:rPr lang="el-GR" altLang="el-GR" sz="2000" b="1" dirty="0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lang="el-GR" altLang="el-GR" sz="2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κινούνται</a:t>
            </a:r>
            <a:r>
              <a:rPr lang="el-GR" altLang="el-GR" sz="2000" b="1" dirty="0">
                <a:latin typeface="Comic Sans MS" panose="030F0702030302020204" pitchFamily="66" charset="0"/>
              </a:rPr>
              <a:t> και την προσπερνούν.</a:t>
            </a: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auto">
          <a:xfrm>
            <a:off x="4546294" y="2951503"/>
            <a:ext cx="4248150" cy="2811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altLang="el-GR" sz="2000" b="1" dirty="0">
                <a:latin typeface="Comic Sans MS" panose="030F0702030302020204" pitchFamily="66" charset="0"/>
              </a:rPr>
              <a:t>Από την πλευρά θέασης του ατόμου που βρίσκεται μέσα στο τρένο, το </a:t>
            </a:r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κορίτσι δεν κινείται</a:t>
            </a:r>
            <a:r>
              <a:rPr lang="el-GR" altLang="el-GR" sz="2000" b="1" dirty="0">
                <a:latin typeface="Comic Sans MS" panose="030F0702030302020204" pitchFamily="66" charset="0"/>
              </a:rPr>
              <a:t>. Η </a:t>
            </a:r>
            <a:r>
              <a:rPr lang="el-GR" altLang="el-GR" sz="2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αποβάθρα του σταθμού </a:t>
            </a:r>
            <a:r>
              <a:rPr lang="el-GR" altLang="el-GR" sz="2000" b="1" dirty="0">
                <a:latin typeface="Comic Sans MS" panose="030F0702030302020204" pitchFamily="66" charset="0"/>
              </a:rPr>
              <a:t>και το </a:t>
            </a:r>
            <a:r>
              <a:rPr lang="el-GR" altLang="el-GR" sz="2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αγόρι</a:t>
            </a:r>
            <a:r>
              <a:rPr lang="el-GR" altLang="el-GR" sz="2000" b="1" dirty="0">
                <a:latin typeface="Comic Sans MS" panose="030F0702030302020204" pitchFamily="66" charset="0"/>
              </a:rPr>
              <a:t> που στέκεται εκεί </a:t>
            </a:r>
            <a:r>
              <a:rPr lang="el-GR" altLang="el-GR" sz="2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κινούνται</a:t>
            </a:r>
            <a:r>
              <a:rPr lang="el-GR" altLang="el-GR" sz="2000" b="1" dirty="0">
                <a:latin typeface="Comic Sans MS" panose="030F0702030302020204" pitchFamily="66" charset="0"/>
              </a:rPr>
              <a:t> και το προσπερνούν.</a:t>
            </a:r>
          </a:p>
        </p:txBody>
      </p:sp>
    </p:spTree>
    <p:extLst>
      <p:ext uri="{BB962C8B-B14F-4D97-AF65-F5344CB8AC3E}">
        <p14:creationId xmlns:p14="http://schemas.microsoft.com/office/powerpoint/2010/main" val="4206418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>
                <a:solidFill>
                  <a:prstClr val="black"/>
                </a:solidFill>
              </a:rPr>
              <a:t>Μερκ</a:t>
            </a:r>
            <a:r>
              <a:rPr lang="el-GR" dirty="0">
                <a:solidFill>
                  <a:prstClr val="black"/>
                </a:solidFill>
              </a:rPr>
              <a:t>. Παναγιωτόπουλος - Φυσικός        </a:t>
            </a:r>
            <a:r>
              <a:rPr lang="en-US" dirty="0">
                <a:solidFill>
                  <a:prstClr val="black"/>
                </a:solidFill>
              </a:rPr>
              <a:t>www.merkopanas.blogspot.gr</a:t>
            </a: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/>
                </a:solidFill>
              </a:rPr>
              <a:pPr/>
              <a:t>40</a:t>
            </a:fld>
            <a:endParaRPr lang="el-GR" dirty="0">
              <a:solidFill>
                <a:prstClr val="black"/>
              </a:solidFill>
            </a:endParaRPr>
          </a:p>
        </p:txBody>
      </p:sp>
      <p:grpSp>
        <p:nvGrpSpPr>
          <p:cNvPr id="9" name="Ομάδα 8"/>
          <p:cNvGrpSpPr/>
          <p:nvPr/>
        </p:nvGrpSpPr>
        <p:grpSpPr>
          <a:xfrm>
            <a:off x="539552" y="332656"/>
            <a:ext cx="8280920" cy="4971364"/>
            <a:chOff x="539552" y="332656"/>
            <a:chExt cx="8280920" cy="4971364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4858" y="332656"/>
              <a:ext cx="2963647" cy="1221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539552" y="332656"/>
              <a:ext cx="504056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 b="1" dirty="0">
                  <a:latin typeface="Trebuchet MS" panose="020B0603020202020204" pitchFamily="34" charset="0"/>
                </a:rPr>
                <a:t>5.47</a:t>
              </a:r>
              <a:r>
                <a:rPr lang="en-US" sz="2400" dirty="0">
                  <a:latin typeface="Trebuchet MS" panose="020B0603020202020204" pitchFamily="34" charset="0"/>
                </a:rPr>
                <a:t> </a:t>
              </a:r>
              <a:r>
                <a:rPr lang="el-GR" sz="2400" dirty="0">
                  <a:latin typeface="Trebuchet MS" panose="020B0603020202020204" pitchFamily="34" charset="0"/>
                </a:rPr>
                <a:t> Σώμα μάζας </a:t>
              </a:r>
              <a:r>
                <a:rPr lang="el-GR" sz="2400" i="1" dirty="0">
                  <a:latin typeface="Trebuchet MS" panose="020B0603020202020204" pitchFamily="34" charset="0"/>
                </a:rPr>
                <a:t>m</a:t>
              </a:r>
              <a:r>
                <a:rPr lang="el-GR" sz="2400" baseline="-25000" dirty="0">
                  <a:latin typeface="Trebuchet MS" panose="020B0603020202020204" pitchFamily="34" charset="0"/>
                </a:rPr>
                <a:t>1</a:t>
              </a:r>
              <a:r>
                <a:rPr lang="en-US" sz="2400" dirty="0">
                  <a:latin typeface="Trebuchet MS" panose="020B0603020202020204" pitchFamily="34" charset="0"/>
                </a:rPr>
                <a:t> </a:t>
              </a:r>
              <a:r>
                <a:rPr lang="el-GR" sz="2400" dirty="0">
                  <a:latin typeface="Trebuchet MS" panose="020B0603020202020204" pitchFamily="34" charset="0"/>
                </a:rPr>
                <a:t>έχει ταχύτητα </a:t>
              </a:r>
              <a:r>
                <a:rPr lang="el-GR" sz="2400" i="1" dirty="0" err="1">
                  <a:latin typeface="Trebuchet MS" panose="020B0603020202020204" pitchFamily="34" charset="0"/>
                </a:rPr>
                <a:t>υ</a:t>
              </a:r>
              <a:r>
                <a:rPr lang="el-GR" sz="2400" baseline="-25000" dirty="0" err="1">
                  <a:latin typeface="Trebuchet MS" panose="020B0603020202020204" pitchFamily="34" charset="0"/>
                </a:rPr>
                <a:t>o</a:t>
              </a:r>
              <a:r>
                <a:rPr lang="en-US" sz="2400" dirty="0">
                  <a:latin typeface="Trebuchet MS" panose="020B0603020202020204" pitchFamily="34" charset="0"/>
                </a:rPr>
                <a:t> </a:t>
              </a:r>
              <a:r>
                <a:rPr lang="el-GR" sz="2400" dirty="0">
                  <a:latin typeface="Trebuchet MS" panose="020B0603020202020204" pitchFamily="34" charset="0"/>
                </a:rPr>
                <a:t>και προσκρούει σε ακίνητο</a:t>
              </a:r>
              <a:r>
                <a:rPr lang="en-US" sz="2400" dirty="0">
                  <a:latin typeface="Trebuchet MS" panose="020B0603020202020204" pitchFamily="34" charset="0"/>
                </a:rPr>
                <a:t> </a:t>
              </a:r>
              <a:r>
                <a:rPr lang="el-GR" sz="2400" dirty="0">
                  <a:latin typeface="Trebuchet MS" panose="020B0603020202020204" pitchFamily="34" charset="0"/>
                </a:rPr>
                <a:t>σώμα μάζας </a:t>
              </a:r>
              <a:r>
                <a:rPr lang="el-GR" sz="2400" i="1" dirty="0">
                  <a:latin typeface="Trebuchet MS" panose="020B0603020202020204" pitchFamily="34" charset="0"/>
                </a:rPr>
                <a:t>m</a:t>
              </a:r>
              <a:r>
                <a:rPr lang="el-GR" sz="2400" baseline="-25000" dirty="0">
                  <a:latin typeface="Trebuchet MS" panose="020B0603020202020204" pitchFamily="34" charset="0"/>
                </a:rPr>
                <a:t>2</a:t>
              </a:r>
              <a:r>
                <a:rPr lang="el-GR" sz="2400" dirty="0">
                  <a:latin typeface="Trebuchet MS" panose="020B0603020202020204" pitchFamily="34" charset="0"/>
                </a:rPr>
                <a:t>=2</a:t>
              </a:r>
              <a:r>
                <a:rPr lang="el-GR" sz="2400" i="1" dirty="0">
                  <a:latin typeface="Trebuchet MS" panose="020B0603020202020204" pitchFamily="34" charset="0"/>
                </a:rPr>
                <a:t>m</a:t>
              </a:r>
              <a:r>
                <a:rPr lang="el-GR" sz="2400" baseline="-25000" dirty="0">
                  <a:latin typeface="Trebuchet MS" panose="020B0603020202020204" pitchFamily="34" charset="0"/>
                </a:rPr>
                <a:t>1</a:t>
              </a:r>
              <a:r>
                <a:rPr lang="en-US" sz="2400" dirty="0">
                  <a:latin typeface="Trebuchet MS" panose="020B0603020202020204" pitchFamily="34" charset="0"/>
                </a:rPr>
                <a:t> </a:t>
              </a:r>
              <a:r>
                <a:rPr lang="el-GR" sz="2400" dirty="0">
                  <a:latin typeface="Trebuchet MS" panose="020B0603020202020204" pitchFamily="34" charset="0"/>
                </a:rPr>
                <a:t>που βρίσκεται σε απόσταση </a:t>
              </a:r>
              <a:r>
                <a:rPr lang="el-GR" sz="2400" i="1" dirty="0">
                  <a:latin typeface="Trebuchet MS" panose="020B0603020202020204" pitchFamily="34" charset="0"/>
                </a:rPr>
                <a:t>x</a:t>
              </a:r>
              <a:r>
                <a:rPr lang="el-GR" sz="2400" dirty="0">
                  <a:latin typeface="Trebuchet MS" panose="020B0603020202020204" pitchFamily="34" charset="0"/>
                </a:rPr>
                <a:t>=1m</a:t>
              </a:r>
              <a:r>
                <a:rPr lang="en-US" sz="2400" dirty="0">
                  <a:latin typeface="Trebuchet MS" panose="020B0603020202020204" pitchFamily="34" charset="0"/>
                </a:rPr>
                <a:t>.</a:t>
              </a:r>
              <a:r>
                <a:rPr lang="el-GR" sz="2400" dirty="0">
                  <a:latin typeface="Trebuchet MS" panose="020B0603020202020204" pitchFamily="34" charset="0"/>
                </a:rPr>
                <a:t>  </a:t>
              </a:r>
              <a:endParaRPr lang="el-GR" dirty="0"/>
            </a:p>
          </p:txBody>
        </p:sp>
        <p:sp>
          <p:nvSpPr>
            <p:cNvPr id="6" name="Ορθογώνιο 5"/>
            <p:cNvSpPr/>
            <p:nvPr/>
          </p:nvSpPr>
          <p:spPr>
            <a:xfrm>
              <a:off x="539552" y="1887700"/>
              <a:ext cx="8280920" cy="34163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/>
              <a:r>
                <a:rPr lang="el-GR" sz="2400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Μετά την κρούση, που είναι</a:t>
              </a:r>
              <a:r>
                <a:rPr lang="en-US" sz="2400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 </a:t>
              </a:r>
              <a:r>
                <a:rPr lang="el-GR" sz="2400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ελαστική, το πρώτο σώμα</a:t>
              </a:r>
              <a:r>
                <a:rPr lang="en-US" sz="2400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 </a:t>
              </a:r>
              <a:r>
                <a:rPr lang="el-GR" sz="2400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επιστρέφει και σταματά στην αρχική του θέση. Ο συντελεστής</a:t>
              </a:r>
              <a:r>
                <a:rPr lang="en-US" sz="2400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 </a:t>
              </a:r>
              <a:r>
                <a:rPr lang="el-GR" sz="2400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τριβής ολίσθησης των δυο σωμάτων με το δάπεδο είναι </a:t>
              </a:r>
              <a:r>
                <a:rPr lang="el-GR" sz="2400" i="1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μ</a:t>
              </a:r>
              <a:r>
                <a:rPr lang="el-GR" sz="2400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=0,5.</a:t>
              </a:r>
            </a:p>
            <a:p>
              <a:pPr lvl="0" algn="just"/>
              <a:r>
                <a:rPr lang="el-GR" sz="2400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Να υπολογίσετε:</a:t>
              </a:r>
            </a:p>
            <a:p>
              <a:pPr lvl="0" algn="just"/>
              <a:r>
                <a:rPr lang="el-GR" sz="2400" b="1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α</a:t>
              </a:r>
              <a:r>
                <a:rPr lang="en-US" sz="2400" b="1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. </a:t>
              </a:r>
              <a:r>
                <a:rPr lang="el-GR" sz="2400" b="1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 </a:t>
              </a:r>
              <a:r>
                <a:rPr lang="el-GR" sz="2400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την αρχική ταχύτητα </a:t>
              </a:r>
              <a:r>
                <a:rPr lang="el-GR" sz="2400" i="1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υ</a:t>
              </a:r>
              <a:r>
                <a:rPr lang="en-US" sz="2400" baseline="-25000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0</a:t>
              </a:r>
              <a:r>
                <a:rPr lang="en-US" sz="2400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 </a:t>
              </a:r>
              <a:r>
                <a:rPr lang="el-GR" sz="2400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του πρώτου σώματος.</a:t>
              </a:r>
            </a:p>
            <a:p>
              <a:pPr lvl="0" algn="just"/>
              <a:r>
                <a:rPr lang="el-GR" sz="2400" b="1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β</a:t>
              </a:r>
              <a:r>
                <a:rPr lang="en-US" sz="2400" b="1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. </a:t>
              </a:r>
              <a:r>
                <a:rPr lang="el-GR" sz="2400" b="1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 </a:t>
              </a:r>
              <a:r>
                <a:rPr lang="el-GR" sz="2400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το διάστημα που θα διανύσει το δεύτερο σώμα μέχρι να σταματήσει.</a:t>
              </a:r>
              <a:endParaRPr lang="en-US" sz="2400" dirty="0">
                <a:solidFill>
                  <a:prstClr val="black"/>
                </a:solidFill>
                <a:latin typeface="Trebuchet MS" panose="020B0603020202020204" pitchFamily="34" charset="0"/>
              </a:endParaRPr>
            </a:p>
            <a:p>
              <a:pPr lvl="0" algn="just"/>
              <a:r>
                <a:rPr lang="el-GR" sz="2400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Δίνεται:  </a:t>
              </a:r>
              <a:r>
                <a:rPr lang="en-US" sz="2400" i="1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g</a:t>
              </a:r>
              <a:r>
                <a:rPr lang="en-US" sz="2400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=10m/s</a:t>
              </a:r>
              <a:r>
                <a:rPr lang="en-US" sz="2400" baseline="30000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2</a:t>
              </a:r>
              <a:r>
                <a:rPr lang="en-US" sz="2400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.</a:t>
              </a:r>
              <a:r>
                <a:rPr lang="el-GR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</a:rPr>
                <a:t> </a:t>
              </a:r>
              <a:endParaRPr lang="en-US" sz="2400" dirty="0">
                <a:solidFill>
                  <a:prstClr val="black"/>
                </a:solidFill>
                <a:latin typeface="Trebuchet MS" panose="020B0603020202020204" pitchFamily="34" charset="0"/>
              </a:endParaRPr>
            </a:p>
          </p:txBody>
        </p:sp>
      </p:grpSp>
      <p:sp>
        <p:nvSpPr>
          <p:cNvPr id="7" name="Ορθογώνιο 6"/>
          <p:cNvSpPr/>
          <p:nvPr/>
        </p:nvSpPr>
        <p:spPr>
          <a:xfrm>
            <a:off x="7552253" y="3717032"/>
            <a:ext cx="10647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10m/s</a:t>
            </a:r>
            <a:endParaRPr lang="en-US" sz="2400" dirty="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2618405" y="4426432"/>
            <a:ext cx="6303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4m</a:t>
            </a:r>
            <a:endParaRPr lang="en-US" sz="2400" dirty="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726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>
                <a:solidFill>
                  <a:prstClr val="black"/>
                </a:solidFill>
              </a:rPr>
              <a:t>Μερκ</a:t>
            </a:r>
            <a:r>
              <a:rPr lang="el-GR" dirty="0">
                <a:solidFill>
                  <a:prstClr val="black"/>
                </a:solidFill>
              </a:rPr>
              <a:t>. Παναγιωτόπουλος - Φυσικός        </a:t>
            </a:r>
            <a:r>
              <a:rPr lang="en-US" dirty="0">
                <a:solidFill>
                  <a:prstClr val="black"/>
                </a:solidFill>
              </a:rPr>
              <a:t>www.merkopanas.blogspot.gr</a:t>
            </a: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/>
                </a:solidFill>
              </a:rPr>
              <a:pPr/>
              <a:t>41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93641" y="2128410"/>
            <a:ext cx="5976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Ερωτήσεις εκτός βιβλίου</a:t>
            </a:r>
          </a:p>
        </p:txBody>
      </p:sp>
    </p:spTree>
    <p:extLst>
      <p:ext uri="{BB962C8B-B14F-4D97-AF65-F5344CB8AC3E}">
        <p14:creationId xmlns:p14="http://schemas.microsoft.com/office/powerpoint/2010/main" val="2857579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>
                <a:solidFill>
                  <a:prstClr val="black"/>
                </a:solidFill>
              </a:rPr>
              <a:t>Μερκ</a:t>
            </a:r>
            <a:r>
              <a:rPr lang="el-GR" dirty="0">
                <a:solidFill>
                  <a:prstClr val="black"/>
                </a:solidFill>
              </a:rPr>
              <a:t>. Παναγιωτόπουλος - Φυσικός        </a:t>
            </a:r>
            <a:r>
              <a:rPr lang="en-US" dirty="0">
                <a:solidFill>
                  <a:prstClr val="black"/>
                </a:solidFill>
              </a:rPr>
              <a:t>www.merkopanas.blogspot.gr</a:t>
            </a: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/>
                </a:solidFill>
              </a:rPr>
              <a:pPr/>
              <a:t>42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323528" y="332656"/>
            <a:ext cx="849694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2400" b="1" dirty="0">
                <a:latin typeface="Trebuchet MS" panose="020B0603020202020204" pitchFamily="34" charset="0"/>
              </a:rPr>
              <a:t>1.   </a:t>
            </a:r>
            <a:r>
              <a:rPr lang="el-GR" sz="2400" dirty="0">
                <a:latin typeface="Trebuchet MS" panose="020B0603020202020204" pitchFamily="34" charset="0"/>
              </a:rPr>
              <a:t>Μια κρούση λέγεται πλάγια όταν</a:t>
            </a:r>
          </a:p>
          <a:p>
            <a:pPr algn="just"/>
            <a:r>
              <a:rPr lang="el-GR" sz="2400" b="1" dirty="0">
                <a:latin typeface="Trebuchet MS" panose="020B0603020202020204" pitchFamily="34" charset="0"/>
              </a:rPr>
              <a:t>α.  </a:t>
            </a:r>
            <a:r>
              <a:rPr lang="el-GR" sz="2400" dirty="0">
                <a:latin typeface="Trebuchet MS" panose="020B0603020202020204" pitchFamily="34" charset="0"/>
              </a:rPr>
              <a:t>δεν ικανοποιεί την αρχή διατήρησης της ορμής. </a:t>
            </a:r>
          </a:p>
          <a:p>
            <a:pPr algn="just"/>
            <a:r>
              <a:rPr lang="el-GR" sz="2400" b="1" dirty="0">
                <a:latin typeface="Trebuchet MS" panose="020B0603020202020204" pitchFamily="34" charset="0"/>
              </a:rPr>
              <a:t>β.  </a:t>
            </a:r>
            <a:r>
              <a:rPr lang="el-GR" sz="2400" dirty="0">
                <a:latin typeface="Trebuchet MS" panose="020B0603020202020204" pitchFamily="34" charset="0"/>
              </a:rPr>
              <a:t>δεν ικανοποιεί την αρχή διατήρησης της ενέργειας. </a:t>
            </a:r>
          </a:p>
          <a:p>
            <a:pPr algn="just"/>
            <a:r>
              <a:rPr lang="el-GR" sz="2400" b="1" dirty="0">
                <a:latin typeface="Trebuchet MS" panose="020B0603020202020204" pitchFamily="34" charset="0"/>
              </a:rPr>
              <a:t>γ.  </a:t>
            </a:r>
            <a:r>
              <a:rPr lang="el-GR" sz="2400" dirty="0">
                <a:latin typeface="Trebuchet MS" panose="020B0603020202020204" pitchFamily="34" charset="0"/>
              </a:rPr>
              <a:t>οι ταχύτητες των κέντρων μάζας των σωμάτων πριν από την κρούση έχουν τυχαία διεύθυνση. </a:t>
            </a:r>
          </a:p>
          <a:p>
            <a:pPr algn="just"/>
            <a:r>
              <a:rPr lang="el-GR" sz="2400" b="1" dirty="0">
                <a:latin typeface="Trebuchet MS" panose="020B0603020202020204" pitchFamily="34" charset="0"/>
              </a:rPr>
              <a:t>δ.  </a:t>
            </a:r>
            <a:r>
              <a:rPr lang="el-GR" sz="2400" dirty="0">
                <a:latin typeface="Trebuchet MS" panose="020B0603020202020204" pitchFamily="34" charset="0"/>
              </a:rPr>
              <a:t>οι ταχύτητες των κέντρων μάζας των σωμάτων πριν από την κρούση είναι παράλληλες. </a:t>
            </a:r>
          </a:p>
          <a:p>
            <a:pPr algn="r"/>
            <a:r>
              <a:rPr lang="el-GR" sz="2000" dirty="0" err="1">
                <a:latin typeface="Trebuchet MS" panose="020B0603020202020204" pitchFamily="34" charset="0"/>
              </a:rPr>
              <a:t>Ημερ</a:t>
            </a:r>
            <a:r>
              <a:rPr lang="el-GR" sz="2000" dirty="0">
                <a:latin typeface="Trebuchet MS" panose="020B0603020202020204" pitchFamily="34" charset="0"/>
              </a:rPr>
              <a:t>. 2005</a:t>
            </a:r>
          </a:p>
          <a:p>
            <a:pPr algn="r"/>
            <a:endParaRPr lang="el-GR" sz="2400" dirty="0">
              <a:latin typeface="Trebuchet MS" panose="020B0603020202020204" pitchFamily="34" charset="0"/>
            </a:endParaRPr>
          </a:p>
          <a:p>
            <a:pPr algn="just"/>
            <a:r>
              <a:rPr lang="el-GR" sz="2400" b="1" dirty="0">
                <a:latin typeface="Trebuchet MS" panose="020B0603020202020204" pitchFamily="34" charset="0"/>
              </a:rPr>
              <a:t>2.   </a:t>
            </a:r>
            <a:r>
              <a:rPr lang="el-GR" sz="2400" dirty="0">
                <a:latin typeface="Trebuchet MS" panose="020B0603020202020204" pitchFamily="34" charset="0"/>
              </a:rPr>
              <a:t>Σώμα μάζας m κινείται οριζόντια με ταχύτητα μέτρου υ. Στην πορεία συγκρούεται μετωπικά με άλλο σώμα και επιστρέφει κινούμενο με ταχύτητα μέτρου 2υ. Το μέτρο της μεταβολής της ορμής του είναι</a:t>
            </a:r>
          </a:p>
          <a:p>
            <a:pPr algn="just"/>
            <a:r>
              <a:rPr lang="el-GR" sz="2400" b="1" dirty="0">
                <a:latin typeface="Trebuchet MS" panose="020B0603020202020204" pitchFamily="34" charset="0"/>
              </a:rPr>
              <a:t>α.  </a:t>
            </a:r>
            <a:r>
              <a:rPr lang="el-GR" sz="2400" dirty="0">
                <a:latin typeface="Trebuchet MS" panose="020B0603020202020204" pitchFamily="34" charset="0"/>
              </a:rPr>
              <a:t>0.              </a:t>
            </a:r>
            <a:r>
              <a:rPr lang="el-GR" sz="2400" b="1" dirty="0">
                <a:latin typeface="Trebuchet MS" panose="020B0603020202020204" pitchFamily="34" charset="0"/>
              </a:rPr>
              <a:t>β.  </a:t>
            </a:r>
            <a:r>
              <a:rPr lang="el-GR" sz="2400" i="1" dirty="0" err="1">
                <a:latin typeface="Trebuchet MS" panose="020B0603020202020204" pitchFamily="34" charset="0"/>
              </a:rPr>
              <a:t>mυ</a:t>
            </a:r>
            <a:r>
              <a:rPr lang="el-GR" sz="2400" dirty="0">
                <a:latin typeface="Trebuchet MS" panose="020B0603020202020204" pitchFamily="34" charset="0"/>
              </a:rPr>
              <a:t>.            </a:t>
            </a:r>
            <a:r>
              <a:rPr lang="el-GR" sz="2400" b="1" dirty="0">
                <a:latin typeface="Trebuchet MS" panose="020B0603020202020204" pitchFamily="34" charset="0"/>
              </a:rPr>
              <a:t> γ.  </a:t>
            </a:r>
            <a:r>
              <a:rPr lang="el-GR" sz="2400" dirty="0">
                <a:latin typeface="Trebuchet MS" panose="020B0603020202020204" pitchFamily="34" charset="0"/>
              </a:rPr>
              <a:t>2</a:t>
            </a:r>
            <a:r>
              <a:rPr lang="el-GR" sz="2400" i="1" dirty="0">
                <a:latin typeface="Trebuchet MS" panose="020B0603020202020204" pitchFamily="34" charset="0"/>
              </a:rPr>
              <a:t>mυ</a:t>
            </a:r>
            <a:r>
              <a:rPr lang="el-GR" sz="2400" dirty="0">
                <a:latin typeface="Trebuchet MS" panose="020B0603020202020204" pitchFamily="34" charset="0"/>
              </a:rPr>
              <a:t>.                 </a:t>
            </a:r>
            <a:r>
              <a:rPr lang="el-GR" sz="2400" b="1" dirty="0">
                <a:latin typeface="Trebuchet MS" panose="020B0603020202020204" pitchFamily="34" charset="0"/>
              </a:rPr>
              <a:t>δ.  </a:t>
            </a:r>
            <a:r>
              <a:rPr lang="el-GR" sz="2400" dirty="0">
                <a:latin typeface="Trebuchet MS" panose="020B0603020202020204" pitchFamily="34" charset="0"/>
              </a:rPr>
              <a:t>3</a:t>
            </a:r>
            <a:r>
              <a:rPr lang="el-GR" sz="2400" i="1" dirty="0">
                <a:latin typeface="Trebuchet MS" panose="020B0603020202020204" pitchFamily="34" charset="0"/>
              </a:rPr>
              <a:t>mυ</a:t>
            </a:r>
            <a:r>
              <a:rPr lang="el-GR" sz="2400" dirty="0">
                <a:latin typeface="Trebuchet MS" panose="020B0603020202020204" pitchFamily="34" charset="0"/>
              </a:rPr>
              <a:t>. </a:t>
            </a:r>
          </a:p>
          <a:p>
            <a:pPr algn="r"/>
            <a:r>
              <a:rPr lang="el-GR" sz="2000" dirty="0" err="1">
                <a:latin typeface="Trebuchet MS" panose="020B0603020202020204" pitchFamily="34" charset="0"/>
              </a:rPr>
              <a:t>Επαν</a:t>
            </a:r>
            <a:r>
              <a:rPr lang="el-GR" sz="2000" dirty="0">
                <a:latin typeface="Trebuchet MS" panose="020B0603020202020204" pitchFamily="34" charset="0"/>
              </a:rPr>
              <a:t>. </a:t>
            </a:r>
            <a:r>
              <a:rPr lang="el-GR" sz="2000" dirty="0" err="1">
                <a:latin typeface="Trebuchet MS" panose="020B0603020202020204" pitchFamily="34" charset="0"/>
              </a:rPr>
              <a:t>Ημερ</a:t>
            </a:r>
            <a:r>
              <a:rPr lang="el-GR" sz="2000" dirty="0">
                <a:latin typeface="Trebuchet MS" panose="020B0603020202020204" pitchFamily="34" charset="0"/>
              </a:rPr>
              <a:t>. 2007</a:t>
            </a:r>
          </a:p>
        </p:txBody>
      </p:sp>
      <p:sp>
        <p:nvSpPr>
          <p:cNvPr id="5" name="Έλλειψη 4"/>
          <p:cNvSpPr/>
          <p:nvPr/>
        </p:nvSpPr>
        <p:spPr>
          <a:xfrm>
            <a:off x="323528" y="1484784"/>
            <a:ext cx="432048" cy="4320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Έλλειψη 5"/>
          <p:cNvSpPr/>
          <p:nvPr/>
        </p:nvSpPr>
        <p:spPr>
          <a:xfrm>
            <a:off x="7308304" y="5013176"/>
            <a:ext cx="432048" cy="4320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72713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>
                <a:solidFill>
                  <a:prstClr val="black"/>
                </a:solidFill>
              </a:rPr>
              <a:t>Μερκ</a:t>
            </a:r>
            <a:r>
              <a:rPr lang="el-GR" dirty="0">
                <a:solidFill>
                  <a:prstClr val="black"/>
                </a:solidFill>
              </a:rPr>
              <a:t>. Παναγιωτόπουλος - Φυσικός        </a:t>
            </a:r>
            <a:r>
              <a:rPr lang="en-US" dirty="0">
                <a:solidFill>
                  <a:prstClr val="black"/>
                </a:solidFill>
              </a:rPr>
              <a:t>www.merkopanas.blogspot.gr</a:t>
            </a: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/>
                </a:solidFill>
              </a:rPr>
              <a:pPr/>
              <a:t>43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579917" y="476672"/>
            <a:ext cx="806489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2400" b="1" dirty="0">
                <a:latin typeface="Trebuchet MS" panose="020B0603020202020204" pitchFamily="34" charset="0"/>
              </a:rPr>
              <a:t>3.  </a:t>
            </a:r>
            <a:r>
              <a:rPr lang="el-GR" sz="2400" dirty="0">
                <a:latin typeface="Trebuchet MS" panose="020B0603020202020204" pitchFamily="34" charset="0"/>
              </a:rPr>
              <a:t>Η ανελαστική κρούση μεταξύ δύο σφαιρών</a:t>
            </a:r>
          </a:p>
          <a:p>
            <a:pPr algn="just"/>
            <a:r>
              <a:rPr lang="el-GR" sz="2400" b="1" dirty="0">
                <a:latin typeface="Trebuchet MS" panose="020B0603020202020204" pitchFamily="34" charset="0"/>
              </a:rPr>
              <a:t>α.  </a:t>
            </a:r>
            <a:r>
              <a:rPr lang="el-GR" sz="2400" dirty="0">
                <a:latin typeface="Trebuchet MS" panose="020B0603020202020204" pitchFamily="34" charset="0"/>
              </a:rPr>
              <a:t>είναι πάντα μη κεντρική.</a:t>
            </a:r>
          </a:p>
          <a:p>
            <a:pPr algn="just"/>
            <a:r>
              <a:rPr lang="el-GR" sz="2400" b="1" dirty="0">
                <a:latin typeface="Trebuchet MS" panose="020B0603020202020204" pitchFamily="34" charset="0"/>
              </a:rPr>
              <a:t>β.  </a:t>
            </a:r>
            <a:r>
              <a:rPr lang="el-GR" sz="2400" dirty="0">
                <a:latin typeface="Trebuchet MS" panose="020B0603020202020204" pitchFamily="34" charset="0"/>
              </a:rPr>
              <a:t>είναι πάντα πλαστική. </a:t>
            </a:r>
          </a:p>
          <a:p>
            <a:pPr algn="just"/>
            <a:r>
              <a:rPr lang="el-GR" sz="2400" b="1" dirty="0">
                <a:latin typeface="Trebuchet MS" panose="020B0603020202020204" pitchFamily="34" charset="0"/>
              </a:rPr>
              <a:t>γ.  </a:t>
            </a:r>
            <a:r>
              <a:rPr lang="el-GR" sz="2400" dirty="0">
                <a:latin typeface="Trebuchet MS" panose="020B0603020202020204" pitchFamily="34" charset="0"/>
              </a:rPr>
              <a:t>είναι πάντα κεντρική.</a:t>
            </a:r>
          </a:p>
          <a:p>
            <a:pPr algn="just"/>
            <a:r>
              <a:rPr lang="el-GR" sz="2400" b="1" dirty="0">
                <a:latin typeface="Trebuchet MS" panose="020B0603020202020204" pitchFamily="34" charset="0"/>
              </a:rPr>
              <a:t>δ.  </a:t>
            </a:r>
            <a:r>
              <a:rPr lang="el-GR" sz="2400" dirty="0">
                <a:latin typeface="Trebuchet MS" panose="020B0603020202020204" pitchFamily="34" charset="0"/>
              </a:rPr>
              <a:t>είναι κρούση, στην οποία πάντα μέρος της κινητικής ενέργειας των δύο σφαιρών μετατρέπεται σε θερμότητα.</a:t>
            </a:r>
          </a:p>
          <a:p>
            <a:pPr algn="r"/>
            <a:r>
              <a:rPr lang="el-GR" sz="2000" dirty="0" err="1">
                <a:latin typeface="Trebuchet MS" panose="020B0603020202020204" pitchFamily="34" charset="0"/>
              </a:rPr>
              <a:t>Επαν</a:t>
            </a:r>
            <a:r>
              <a:rPr lang="el-GR" sz="2000" dirty="0">
                <a:latin typeface="Trebuchet MS" panose="020B0603020202020204" pitchFamily="34" charset="0"/>
              </a:rPr>
              <a:t>. </a:t>
            </a:r>
            <a:r>
              <a:rPr lang="el-GR" sz="2000" dirty="0" err="1">
                <a:latin typeface="Trebuchet MS" panose="020B0603020202020204" pitchFamily="34" charset="0"/>
              </a:rPr>
              <a:t>Ημερ</a:t>
            </a:r>
            <a:r>
              <a:rPr lang="el-GR" sz="2000" dirty="0">
                <a:latin typeface="Trebuchet MS" panose="020B0603020202020204" pitchFamily="34" charset="0"/>
              </a:rPr>
              <a:t>. 2009</a:t>
            </a:r>
          </a:p>
          <a:p>
            <a:pPr algn="r"/>
            <a:endParaRPr lang="el-GR" sz="2400" dirty="0">
              <a:latin typeface="Trebuchet MS" panose="020B0603020202020204" pitchFamily="34" charset="0"/>
            </a:endParaRPr>
          </a:p>
          <a:p>
            <a:pPr algn="just"/>
            <a:r>
              <a:rPr lang="el-GR" sz="2400" b="1" dirty="0">
                <a:latin typeface="Trebuchet MS" panose="020B0603020202020204" pitchFamily="34" charset="0"/>
              </a:rPr>
              <a:t>4.  </a:t>
            </a:r>
            <a:r>
              <a:rPr lang="el-GR" sz="2400" dirty="0">
                <a:latin typeface="Trebuchet MS" panose="020B0603020202020204" pitchFamily="34" charset="0"/>
              </a:rPr>
              <a:t>Έκκεντρη ονομάζεται η κρούση κατά την οποία οι ταχύτητες των κέντρων μάζας των δύο συγκρουόμενων σωμάτων είναι μεταξύ τους</a:t>
            </a:r>
          </a:p>
          <a:p>
            <a:pPr algn="just"/>
            <a:r>
              <a:rPr lang="el-GR" sz="2400" b="1" dirty="0">
                <a:latin typeface="Trebuchet MS" panose="020B0603020202020204" pitchFamily="34" charset="0"/>
              </a:rPr>
              <a:t>α.  </a:t>
            </a:r>
            <a:r>
              <a:rPr lang="el-GR" sz="2400" dirty="0">
                <a:latin typeface="Trebuchet MS" panose="020B0603020202020204" pitchFamily="34" charset="0"/>
              </a:rPr>
              <a:t>κάθετες.                        </a:t>
            </a:r>
            <a:r>
              <a:rPr lang="el-GR" sz="2400" b="1" dirty="0">
                <a:latin typeface="Trebuchet MS" panose="020B0603020202020204" pitchFamily="34" charset="0"/>
              </a:rPr>
              <a:t>β.  </a:t>
            </a:r>
            <a:r>
              <a:rPr lang="el-GR" sz="2400" dirty="0">
                <a:latin typeface="Trebuchet MS" panose="020B0603020202020204" pitchFamily="34" charset="0"/>
              </a:rPr>
              <a:t>παράλληλες.</a:t>
            </a:r>
          </a:p>
          <a:p>
            <a:pPr algn="just"/>
            <a:r>
              <a:rPr lang="el-GR" sz="2400" b="1" dirty="0">
                <a:latin typeface="Trebuchet MS" panose="020B0603020202020204" pitchFamily="34" charset="0"/>
              </a:rPr>
              <a:t>γ.  </a:t>
            </a:r>
            <a:r>
              <a:rPr lang="el-GR" sz="2400" dirty="0">
                <a:latin typeface="Trebuchet MS" panose="020B0603020202020204" pitchFamily="34" charset="0"/>
              </a:rPr>
              <a:t>ίσες.                              </a:t>
            </a:r>
            <a:r>
              <a:rPr lang="el-GR" sz="2400" b="1" dirty="0">
                <a:latin typeface="Trebuchet MS" panose="020B0603020202020204" pitchFamily="34" charset="0"/>
              </a:rPr>
              <a:t>δ.  </a:t>
            </a:r>
            <a:r>
              <a:rPr lang="el-GR" sz="2400" dirty="0">
                <a:latin typeface="Trebuchet MS" panose="020B0603020202020204" pitchFamily="34" charset="0"/>
              </a:rPr>
              <a:t>σε τυχαίες διευθύνσεις.</a:t>
            </a:r>
          </a:p>
          <a:p>
            <a:pPr algn="r"/>
            <a:r>
              <a:rPr lang="el-GR" sz="2000" dirty="0" err="1">
                <a:latin typeface="Trebuchet MS" panose="020B0603020202020204" pitchFamily="34" charset="0"/>
              </a:rPr>
              <a:t>Εσπερ</a:t>
            </a:r>
            <a:r>
              <a:rPr lang="el-GR" sz="2000" dirty="0">
                <a:latin typeface="Trebuchet MS" panose="020B0603020202020204" pitchFamily="34" charset="0"/>
              </a:rPr>
              <a:t>. 2010</a:t>
            </a:r>
          </a:p>
        </p:txBody>
      </p:sp>
      <p:sp>
        <p:nvSpPr>
          <p:cNvPr id="5" name="Έλλειψη 4"/>
          <p:cNvSpPr/>
          <p:nvPr/>
        </p:nvSpPr>
        <p:spPr>
          <a:xfrm>
            <a:off x="579917" y="1988840"/>
            <a:ext cx="432048" cy="4320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Έλλειψη 5"/>
          <p:cNvSpPr/>
          <p:nvPr/>
        </p:nvSpPr>
        <p:spPr>
          <a:xfrm>
            <a:off x="4427984" y="4437112"/>
            <a:ext cx="432048" cy="4320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31298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dirty="0" err="1">
                <a:solidFill>
                  <a:schemeClr val="tx1"/>
                </a:solidFill>
              </a:rPr>
              <a:t>Μερκ</a:t>
            </a:r>
            <a:r>
              <a:rPr lang="el-GR" altLang="el-GR" dirty="0">
                <a:solidFill>
                  <a:schemeClr val="tx1"/>
                </a:solidFill>
              </a:rPr>
              <a:t>. Παναγιωτόπουλος-Φυσικός         </a:t>
            </a:r>
            <a:r>
              <a:rPr lang="el-GR" altLang="el-GR" dirty="0" err="1">
                <a:solidFill>
                  <a:schemeClr val="tx1"/>
                </a:solidFill>
              </a:rPr>
              <a:t>www.merkopanas.blogspot.gr</a:t>
            </a:r>
            <a:endParaRPr lang="el-GR" altLang="el-GR" dirty="0">
              <a:solidFill>
                <a:schemeClr val="tx1"/>
              </a:solidFill>
            </a:endParaRPr>
          </a:p>
        </p:txBody>
      </p:sp>
      <p:sp>
        <p:nvSpPr>
          <p:cNvPr id="9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7171A2-61E8-4D8B-9C15-3F7ECE901131}" type="slidenum">
              <a:rPr lang="el-GR" altLang="el-GR">
                <a:solidFill>
                  <a:schemeClr val="tx1"/>
                </a:solidFill>
              </a:rPr>
              <a:pPr>
                <a:defRPr/>
              </a:pPr>
              <a:t>44</a:t>
            </a:fld>
            <a:endParaRPr lang="el-GR" altLang="el-GR" dirty="0">
              <a:solidFill>
                <a:schemeClr val="tx1"/>
              </a:solidFill>
            </a:endParaRPr>
          </a:p>
        </p:txBody>
      </p:sp>
      <p:grpSp>
        <p:nvGrpSpPr>
          <p:cNvPr id="59404" name="Group 12"/>
          <p:cNvGrpSpPr>
            <a:grpSpLocks/>
          </p:cNvGrpSpPr>
          <p:nvPr/>
        </p:nvGrpSpPr>
        <p:grpSpPr bwMode="auto">
          <a:xfrm>
            <a:off x="468313" y="385763"/>
            <a:ext cx="8135937" cy="3600450"/>
            <a:chOff x="295" y="243"/>
            <a:chExt cx="5125" cy="2268"/>
          </a:xfrm>
        </p:grpSpPr>
        <p:sp>
          <p:nvSpPr>
            <p:cNvPr id="24582" name="Rectangle 7"/>
            <p:cNvSpPr>
              <a:spLocks noChangeArrowheads="1"/>
            </p:cNvSpPr>
            <p:nvPr/>
          </p:nvSpPr>
          <p:spPr bwMode="auto">
            <a:xfrm>
              <a:off x="295" y="243"/>
              <a:ext cx="5125" cy="22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2400" b="1" dirty="0">
                  <a:latin typeface="Trebuchet MS" pitchFamily="34" charset="0"/>
                </a:rPr>
                <a:t>5. </a:t>
              </a:r>
              <a:r>
                <a:rPr lang="el-GR" altLang="el-GR" sz="2400" b="0" dirty="0">
                  <a:latin typeface="Trebuchet MS" pitchFamily="34" charset="0"/>
                </a:rPr>
                <a:t>Σφαίρα μάζας m</a:t>
              </a:r>
              <a:r>
                <a:rPr lang="el-GR" altLang="el-GR" sz="2400" b="0" baseline="-25000" dirty="0">
                  <a:latin typeface="Trebuchet MS" pitchFamily="34" charset="0"/>
                </a:rPr>
                <a:t>1</a:t>
              </a:r>
              <a:r>
                <a:rPr lang="el-GR" altLang="el-GR" sz="2400" b="0" dirty="0">
                  <a:latin typeface="Trebuchet MS" pitchFamily="34" charset="0"/>
                </a:rPr>
                <a:t>, κινούμενη με ταχύτητα , συγκρούεται μετωπικά και ελαστικά με ακίνητη σφαίρα μάζας m</a:t>
              </a:r>
              <a:r>
                <a:rPr lang="el-GR" altLang="el-GR" sz="2400" b="0" baseline="-25000" dirty="0">
                  <a:latin typeface="Trebuchet MS" pitchFamily="34" charset="0"/>
                </a:rPr>
                <a:t>2</a:t>
              </a:r>
              <a:r>
                <a:rPr lang="el-GR" altLang="el-GR" sz="2400" b="0" dirty="0">
                  <a:latin typeface="Trebuchet MS" pitchFamily="34" charset="0"/>
                </a:rPr>
                <a:t>. Οι ταχύτητες </a:t>
              </a:r>
              <a:r>
                <a:rPr lang="el-GR" altLang="el-GR" sz="4000" dirty="0">
                  <a:latin typeface="Comic Sans MS" pitchFamily="66" charset="0"/>
                </a:rPr>
                <a:t> </a:t>
              </a:r>
              <a:r>
                <a:rPr lang="el-GR" altLang="el-GR" sz="2400" b="0" dirty="0">
                  <a:latin typeface="Trebuchet MS" pitchFamily="34" charset="0"/>
                </a:rPr>
                <a:t> και    </a:t>
              </a:r>
              <a:r>
                <a:rPr lang="en-US" altLang="el-GR" sz="2400" b="0" dirty="0" err="1">
                  <a:latin typeface="Trebuchet MS" pitchFamily="34" charset="0"/>
                </a:rPr>
                <a:t>των</a:t>
              </a:r>
              <a:r>
                <a:rPr lang="en-US" altLang="el-GR" sz="2400" b="0" dirty="0">
                  <a:latin typeface="Trebuchet MS" pitchFamily="34" charset="0"/>
                </a:rPr>
                <a:t> </a:t>
              </a:r>
              <a:r>
                <a:rPr lang="en-US" altLang="el-GR" sz="2400" b="0" dirty="0" err="1">
                  <a:latin typeface="Trebuchet MS" pitchFamily="34" charset="0"/>
                </a:rPr>
                <a:t>σφ</a:t>
              </a:r>
              <a:r>
                <a:rPr lang="en-US" altLang="el-GR" sz="2400" b="0" dirty="0">
                  <a:latin typeface="Trebuchet MS" pitchFamily="34" charset="0"/>
                </a:rPr>
                <a:t>αιρών μετά την κρούση</a:t>
              </a:r>
            </a:p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2400" b="1" dirty="0">
                  <a:latin typeface="Trebuchet MS" pitchFamily="34" charset="0"/>
                </a:rPr>
                <a:t>α.  </a:t>
              </a:r>
              <a:r>
                <a:rPr lang="en-US" altLang="el-GR" sz="2400" b="0" dirty="0" err="1">
                  <a:latin typeface="Trebuchet MS" pitchFamily="34" charset="0"/>
                </a:rPr>
                <a:t>έχουν</a:t>
              </a:r>
              <a:r>
                <a:rPr lang="en-US" altLang="el-GR" sz="2400" b="0" dirty="0">
                  <a:latin typeface="Trebuchet MS" pitchFamily="34" charset="0"/>
                </a:rPr>
                <a:t> π</a:t>
              </a:r>
              <a:r>
                <a:rPr lang="en-US" altLang="el-GR" sz="2400" b="0" dirty="0" err="1">
                  <a:latin typeface="Trebuchet MS" pitchFamily="34" charset="0"/>
                </a:rPr>
                <a:t>άντ</a:t>
              </a:r>
              <a:r>
                <a:rPr lang="en-US" altLang="el-GR" sz="2400" b="0" dirty="0">
                  <a:latin typeface="Trebuchet MS" pitchFamily="34" charset="0"/>
                </a:rPr>
                <a:t>α την ίδια φορά.                                     </a:t>
              </a:r>
              <a:endParaRPr lang="el-GR" altLang="el-GR" sz="2400" b="0" dirty="0">
                <a:latin typeface="Trebuchet MS" pitchFamily="34" charset="0"/>
              </a:endParaRPr>
            </a:p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2400" b="1" dirty="0">
                  <a:latin typeface="Trebuchet MS" pitchFamily="34" charset="0"/>
                </a:rPr>
                <a:t>β.  </a:t>
              </a:r>
              <a:r>
                <a:rPr lang="en-US" altLang="el-GR" sz="2400" b="0" dirty="0" err="1">
                  <a:latin typeface="Trebuchet MS" pitchFamily="34" charset="0"/>
                </a:rPr>
                <a:t>σχημ</a:t>
              </a:r>
              <a:r>
                <a:rPr lang="en-US" altLang="el-GR" sz="2400" b="0" dirty="0">
                  <a:latin typeface="Trebuchet MS" pitchFamily="34" charset="0"/>
                </a:rPr>
                <a:t>ατίζουν μεταξύ τους γωνία 90</a:t>
              </a:r>
              <a:r>
                <a:rPr lang="en-US" altLang="el-GR" sz="2400" b="0" baseline="30000" dirty="0">
                  <a:latin typeface="Trebuchet MS" pitchFamily="34" charset="0"/>
                </a:rPr>
                <a:t>ο</a:t>
              </a:r>
              <a:r>
                <a:rPr lang="en-US" altLang="el-GR" sz="2400" b="0" dirty="0">
                  <a:latin typeface="Trebuchet MS" pitchFamily="34" charset="0"/>
                </a:rPr>
                <a:t>.</a:t>
              </a:r>
            </a:p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2400" b="1" dirty="0">
                  <a:latin typeface="Trebuchet MS" pitchFamily="34" charset="0"/>
                </a:rPr>
                <a:t>γ.  </a:t>
              </a:r>
              <a:r>
                <a:rPr lang="en-US" altLang="el-GR" sz="2400" b="0" dirty="0" err="1">
                  <a:latin typeface="Trebuchet MS" pitchFamily="34" charset="0"/>
                </a:rPr>
                <a:t>έχουν</a:t>
              </a:r>
              <a:r>
                <a:rPr lang="en-US" altLang="el-GR" sz="2400" b="0" dirty="0">
                  <a:latin typeface="Trebuchet MS" pitchFamily="34" charset="0"/>
                </a:rPr>
                <a:t> π</a:t>
              </a:r>
              <a:r>
                <a:rPr lang="en-US" altLang="el-GR" sz="2400" b="0" dirty="0" err="1">
                  <a:latin typeface="Trebuchet MS" pitchFamily="34" charset="0"/>
                </a:rPr>
                <a:t>άντ</a:t>
              </a:r>
              <a:r>
                <a:rPr lang="en-US" altLang="el-GR" sz="2400" b="0" dirty="0">
                  <a:latin typeface="Trebuchet MS" pitchFamily="34" charset="0"/>
                </a:rPr>
                <a:t>α αντίθετη φορά.                                    </a:t>
              </a:r>
              <a:endParaRPr lang="el-GR" altLang="el-GR" sz="2400" b="0" dirty="0">
                <a:latin typeface="Trebuchet MS" pitchFamily="34" charset="0"/>
              </a:endParaRPr>
            </a:p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2400" b="1" dirty="0">
                  <a:latin typeface="Trebuchet MS" pitchFamily="34" charset="0"/>
                </a:rPr>
                <a:t>δ.  </a:t>
              </a:r>
              <a:r>
                <a:rPr lang="en-US" altLang="el-GR" sz="2400" b="0" dirty="0" err="1">
                  <a:latin typeface="Trebuchet MS" pitchFamily="34" charset="0"/>
                </a:rPr>
                <a:t>έχουν</a:t>
              </a:r>
              <a:r>
                <a:rPr lang="en-US" altLang="el-GR" sz="2400" b="0" dirty="0">
                  <a:latin typeface="Trebuchet MS" pitchFamily="34" charset="0"/>
                </a:rPr>
                <a:t> π</a:t>
              </a:r>
              <a:r>
                <a:rPr lang="en-US" altLang="el-GR" sz="2400" b="0" dirty="0" err="1">
                  <a:latin typeface="Trebuchet MS" pitchFamily="34" charset="0"/>
                </a:rPr>
                <a:t>άντ</a:t>
              </a:r>
              <a:r>
                <a:rPr lang="en-US" altLang="el-GR" sz="2400" b="0" dirty="0">
                  <a:latin typeface="Trebuchet MS" pitchFamily="34" charset="0"/>
                </a:rPr>
                <a:t>α την ίδια διεύθυνση.</a:t>
              </a:r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2000" b="0" dirty="0">
                  <a:latin typeface="Trebuchet MS" pitchFamily="34" charset="0"/>
                </a:rPr>
                <a:t>Επαν. </a:t>
              </a:r>
              <a:r>
                <a:rPr lang="en-US" altLang="el-GR" sz="2000" b="0" dirty="0" err="1">
                  <a:latin typeface="Trebuchet MS" pitchFamily="34" charset="0"/>
                </a:rPr>
                <a:t>Ημερ</a:t>
              </a:r>
              <a:r>
                <a:rPr lang="en-US" altLang="el-GR" sz="2000" b="0" dirty="0">
                  <a:latin typeface="Trebuchet MS" pitchFamily="34" charset="0"/>
                </a:rPr>
                <a:t>. 2012</a:t>
              </a:r>
              <a:endParaRPr lang="el-GR" altLang="el-GR" sz="2000" b="0" dirty="0">
                <a:latin typeface="Trebuchet MS" pitchFamily="34" charset="0"/>
              </a:endParaRPr>
            </a:p>
          </p:txBody>
        </p:sp>
        <p:graphicFrame>
          <p:nvGraphicFramePr>
            <p:cNvPr id="24583" name="Object 8"/>
            <p:cNvGraphicFramePr>
              <a:graphicFrameLocks noChangeAspect="1"/>
            </p:cNvGraphicFramePr>
            <p:nvPr/>
          </p:nvGraphicFramePr>
          <p:xfrm>
            <a:off x="5148" y="300"/>
            <a:ext cx="160" cy="2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794" name="Εξίσωση" r:id="rId3" imgW="152268" imgH="215713" progId="Equation.3">
                    <p:embed/>
                  </p:oleObj>
                </mc:Choice>
                <mc:Fallback>
                  <p:oleObj name="Εξίσωση" r:id="rId3" imgW="152268" imgH="215713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48" y="300"/>
                          <a:ext cx="160" cy="22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584" name="Object 9"/>
            <p:cNvGraphicFramePr>
              <a:graphicFrameLocks noChangeAspect="1"/>
            </p:cNvGraphicFramePr>
            <p:nvPr/>
          </p:nvGraphicFramePr>
          <p:xfrm>
            <a:off x="2517" y="845"/>
            <a:ext cx="181" cy="2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795" name="Εξίσωση" r:id="rId5" imgW="152334" imgH="228501" progId="Equation.3">
                    <p:embed/>
                  </p:oleObj>
                </mc:Choice>
                <mc:Fallback>
                  <p:oleObj name="Εξίσωση" r:id="rId5" imgW="152334" imgH="228501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17" y="845"/>
                          <a:ext cx="181" cy="27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585" name="Object 10"/>
            <p:cNvGraphicFramePr>
              <a:graphicFrameLocks noChangeAspect="1"/>
            </p:cNvGraphicFramePr>
            <p:nvPr/>
          </p:nvGraphicFramePr>
          <p:xfrm>
            <a:off x="3061" y="845"/>
            <a:ext cx="212" cy="2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796" name="Εξίσωση" r:id="rId7" imgW="177646" imgH="228402" progId="Equation.3">
                    <p:embed/>
                  </p:oleObj>
                </mc:Choice>
                <mc:Fallback>
                  <p:oleObj name="Εξίσωση" r:id="rId7" imgW="177646" imgH="228402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61" y="845"/>
                          <a:ext cx="212" cy="2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9405" name="Oval 13"/>
          <p:cNvSpPr>
            <a:spLocks noChangeArrowheads="1"/>
          </p:cNvSpPr>
          <p:nvPr/>
        </p:nvSpPr>
        <p:spPr bwMode="auto">
          <a:xfrm>
            <a:off x="468313" y="3213100"/>
            <a:ext cx="431800" cy="4413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l-GR" altLang="el-GR" sz="400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364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9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94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9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9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0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>
                <a:solidFill>
                  <a:prstClr val="black"/>
                </a:solidFill>
              </a:rPr>
              <a:t>Μερκ</a:t>
            </a:r>
            <a:r>
              <a:rPr lang="el-GR" dirty="0">
                <a:solidFill>
                  <a:prstClr val="black"/>
                </a:solidFill>
              </a:rPr>
              <a:t>. Παναγιωτόπουλος - Φυσικός        </a:t>
            </a:r>
            <a:r>
              <a:rPr lang="en-US" dirty="0">
                <a:solidFill>
                  <a:prstClr val="black"/>
                </a:solidFill>
              </a:rPr>
              <a:t>www.merkopanas.blogspot.gr</a:t>
            </a: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/>
                </a:solidFill>
              </a:rPr>
              <a:pPr/>
              <a:t>45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539552" y="332656"/>
            <a:ext cx="799288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2400" b="1" dirty="0">
                <a:latin typeface="Trebuchet MS" panose="020B0603020202020204" pitchFamily="34" charset="0"/>
              </a:rPr>
              <a:t>6.  </a:t>
            </a:r>
            <a:r>
              <a:rPr lang="el-GR" sz="2400" dirty="0">
                <a:latin typeface="Trebuchet MS" panose="020B0603020202020204" pitchFamily="34" charset="0"/>
              </a:rPr>
              <a:t>Σε μία ελαστική κρούση </a:t>
            </a:r>
          </a:p>
          <a:p>
            <a:pPr algn="just"/>
            <a:r>
              <a:rPr lang="el-GR" sz="2400" b="1" dirty="0">
                <a:latin typeface="Trebuchet MS" panose="020B0603020202020204" pitchFamily="34" charset="0"/>
              </a:rPr>
              <a:t>α.  </a:t>
            </a:r>
            <a:r>
              <a:rPr lang="el-GR" sz="2400" dirty="0">
                <a:latin typeface="Trebuchet MS" panose="020B0603020202020204" pitchFamily="34" charset="0"/>
              </a:rPr>
              <a:t>η  ορμή  και   η  ενέργεια  του  συστήματος  των  σωμάτων διατηρούνται  σταθερές.  </a:t>
            </a:r>
          </a:p>
          <a:p>
            <a:pPr algn="just"/>
            <a:r>
              <a:rPr lang="el-GR" sz="2400" b="1" dirty="0">
                <a:latin typeface="Trebuchet MS" panose="020B0603020202020204" pitchFamily="34" charset="0"/>
              </a:rPr>
              <a:t>β.  </a:t>
            </a:r>
            <a:r>
              <a:rPr lang="el-GR" sz="2400" dirty="0">
                <a:latin typeface="Trebuchet MS" panose="020B0603020202020204" pitchFamily="34" charset="0"/>
              </a:rPr>
              <a:t>η  ορμή  του συστήματος  των  σωμάτων αυξάνεται  ενώ η ολική  ενέργεια  του συστήματος των  σωμάτων μειώνεται.  </a:t>
            </a:r>
          </a:p>
          <a:p>
            <a:pPr algn="just"/>
            <a:r>
              <a:rPr lang="el-GR" sz="2400" b="1" dirty="0">
                <a:latin typeface="Trebuchet MS" panose="020B0603020202020204" pitchFamily="34" charset="0"/>
              </a:rPr>
              <a:t>γ.  </a:t>
            </a:r>
            <a:r>
              <a:rPr lang="el-GR" sz="2400" dirty="0">
                <a:latin typeface="Trebuchet MS" panose="020B0603020202020204" pitchFamily="34" charset="0"/>
              </a:rPr>
              <a:t>η  ορμή  του  συστήματος των σωμάτων  μειώνεται  ενώ η ολική  ενέργεια του συστήματος των  σωμάτων αυξάνεται. </a:t>
            </a:r>
          </a:p>
          <a:p>
            <a:pPr algn="just"/>
            <a:r>
              <a:rPr lang="el-GR" sz="2400" b="1" dirty="0">
                <a:latin typeface="Trebuchet MS" panose="020B0603020202020204" pitchFamily="34" charset="0"/>
              </a:rPr>
              <a:t>δ.  </a:t>
            </a:r>
            <a:r>
              <a:rPr lang="el-GR" sz="2400" dirty="0">
                <a:latin typeface="Trebuchet MS" panose="020B0603020202020204" pitchFamily="34" charset="0"/>
              </a:rPr>
              <a:t>η ορμή του συστήματος των σωμάτων παραμένει σταθερή ενώ η ολική ενέργεια του συστήματος  των σωμάτων μειώνεται.</a:t>
            </a:r>
          </a:p>
          <a:p>
            <a:pPr algn="r"/>
            <a:r>
              <a:rPr lang="el-GR" sz="2000" dirty="0" err="1">
                <a:latin typeface="Trebuchet MS" panose="020B0603020202020204" pitchFamily="34" charset="0"/>
              </a:rPr>
              <a:t>Ομογ</a:t>
            </a:r>
            <a:r>
              <a:rPr lang="el-GR" sz="2000" dirty="0">
                <a:latin typeface="Trebuchet MS" panose="020B0603020202020204" pitchFamily="34" charset="0"/>
              </a:rPr>
              <a:t>. 2012</a:t>
            </a:r>
          </a:p>
        </p:txBody>
      </p:sp>
      <p:sp>
        <p:nvSpPr>
          <p:cNvPr id="5" name="Έλλειψη 4"/>
          <p:cNvSpPr/>
          <p:nvPr/>
        </p:nvSpPr>
        <p:spPr>
          <a:xfrm>
            <a:off x="534818" y="717983"/>
            <a:ext cx="432048" cy="4320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74913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>
                <a:solidFill>
                  <a:prstClr val="black"/>
                </a:solidFill>
              </a:rPr>
              <a:t>Μερκ</a:t>
            </a:r>
            <a:r>
              <a:rPr lang="el-GR" dirty="0">
                <a:solidFill>
                  <a:prstClr val="black"/>
                </a:solidFill>
              </a:rPr>
              <a:t>. Παναγιωτόπουλος - Φυσικός        </a:t>
            </a:r>
            <a:r>
              <a:rPr lang="en-US" dirty="0">
                <a:solidFill>
                  <a:prstClr val="black"/>
                </a:solidFill>
              </a:rPr>
              <a:t>www.merkopanas.blogspot.gr</a:t>
            </a: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/>
                </a:solidFill>
              </a:rPr>
              <a:pPr/>
              <a:t>46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395536" y="188640"/>
            <a:ext cx="813690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2400" b="1" dirty="0">
                <a:latin typeface="Trebuchet MS" panose="020B0603020202020204" pitchFamily="34" charset="0"/>
              </a:rPr>
              <a:t>7.  </a:t>
            </a:r>
            <a:r>
              <a:rPr lang="el-GR" sz="2400" dirty="0">
                <a:latin typeface="Trebuchet MS" panose="020B0603020202020204" pitchFamily="34" charset="0"/>
              </a:rPr>
              <a:t>Δύο σφαίρες Α και Β με ίσες μάζες, μία εκ των οποίων είναι ακίνητη, συγκρούονται κεντρικά και ελαστικά. Το ποσοστό της μεταβιβαζόμενης ενέργειας από τη σφαίρα που κινείται στην αρχικά ακίνητη σφαίρα είναι</a:t>
            </a:r>
          </a:p>
          <a:p>
            <a:pPr algn="just"/>
            <a:r>
              <a:rPr lang="el-GR" sz="2400" b="1" dirty="0">
                <a:latin typeface="Trebuchet MS" panose="020B0603020202020204" pitchFamily="34" charset="0"/>
              </a:rPr>
              <a:t>α.  </a:t>
            </a:r>
            <a:r>
              <a:rPr lang="el-GR" sz="2400" dirty="0">
                <a:latin typeface="Trebuchet MS" panose="020B0603020202020204" pitchFamily="34" charset="0"/>
              </a:rPr>
              <a:t>100%.            </a:t>
            </a:r>
            <a:r>
              <a:rPr lang="el-GR" sz="2400" b="1" dirty="0">
                <a:latin typeface="Trebuchet MS" panose="020B0603020202020204" pitchFamily="34" charset="0"/>
              </a:rPr>
              <a:t>β.  </a:t>
            </a:r>
            <a:r>
              <a:rPr lang="el-GR" sz="2400" dirty="0">
                <a:latin typeface="Trebuchet MS" panose="020B0603020202020204" pitchFamily="34" charset="0"/>
              </a:rPr>
              <a:t>50%.            </a:t>
            </a:r>
            <a:r>
              <a:rPr lang="el-GR" sz="2400" b="1" dirty="0">
                <a:latin typeface="Trebuchet MS" panose="020B0603020202020204" pitchFamily="34" charset="0"/>
              </a:rPr>
              <a:t>γ.  </a:t>
            </a:r>
            <a:r>
              <a:rPr lang="el-GR" sz="2400" dirty="0">
                <a:latin typeface="Trebuchet MS" panose="020B0603020202020204" pitchFamily="34" charset="0"/>
              </a:rPr>
              <a:t>40%.            </a:t>
            </a:r>
            <a:r>
              <a:rPr lang="el-GR" sz="2400" b="1" dirty="0">
                <a:latin typeface="Trebuchet MS" panose="020B0603020202020204" pitchFamily="34" charset="0"/>
              </a:rPr>
              <a:t>δ.  </a:t>
            </a:r>
            <a:r>
              <a:rPr lang="el-GR" sz="2400" dirty="0">
                <a:latin typeface="Trebuchet MS" panose="020B0603020202020204" pitchFamily="34" charset="0"/>
              </a:rPr>
              <a:t>0%.</a:t>
            </a:r>
          </a:p>
          <a:p>
            <a:pPr algn="r"/>
            <a:r>
              <a:rPr lang="el-GR" sz="2000" dirty="0" err="1">
                <a:latin typeface="Trebuchet MS" panose="020B0603020202020204" pitchFamily="34" charset="0"/>
              </a:rPr>
              <a:t>Ημερ</a:t>
            </a:r>
            <a:r>
              <a:rPr lang="el-GR" sz="2000" dirty="0">
                <a:latin typeface="Trebuchet MS" panose="020B0603020202020204" pitchFamily="34" charset="0"/>
              </a:rPr>
              <a:t>. 2015</a:t>
            </a:r>
          </a:p>
          <a:p>
            <a:pPr algn="r"/>
            <a:endParaRPr lang="el-GR" sz="1200" dirty="0">
              <a:latin typeface="Trebuchet MS" panose="020B0603020202020204" pitchFamily="34" charset="0"/>
            </a:endParaRPr>
          </a:p>
          <a:p>
            <a:pPr algn="just"/>
            <a:r>
              <a:rPr lang="el-GR" sz="2400" b="1" dirty="0">
                <a:latin typeface="Trebuchet MS" panose="020B0603020202020204" pitchFamily="34" charset="0"/>
              </a:rPr>
              <a:t>8.</a:t>
            </a:r>
            <a:r>
              <a:rPr lang="el-GR" sz="2400" dirty="0">
                <a:latin typeface="Trebuchet MS" panose="020B0603020202020204" pitchFamily="34" charset="0"/>
              </a:rPr>
              <a:t>  Σφαίρα Α συγκρούεται μετωπικά και ελαστικά με ακίνητη σφαίρα Β μεγαλύτερης μάζας. Η ταχύτητα της σφαίρας Α μετά την κρούση</a:t>
            </a:r>
          </a:p>
          <a:p>
            <a:pPr algn="just"/>
            <a:r>
              <a:rPr lang="el-GR" sz="2400" b="1" dirty="0">
                <a:latin typeface="Trebuchet MS" panose="020B0603020202020204" pitchFamily="34" charset="0"/>
              </a:rPr>
              <a:t>α. </a:t>
            </a:r>
            <a:r>
              <a:rPr lang="el-GR" sz="2400" dirty="0">
                <a:latin typeface="Trebuchet MS" panose="020B0603020202020204" pitchFamily="34" charset="0"/>
              </a:rPr>
              <a:t>θα είναι ίση με την ταχύτητα που είχε πριν την κρούση.</a:t>
            </a:r>
          </a:p>
          <a:p>
            <a:pPr algn="just"/>
            <a:r>
              <a:rPr lang="el-GR" sz="2400" b="1" dirty="0">
                <a:latin typeface="Trebuchet MS" panose="020B0603020202020204" pitchFamily="34" charset="0"/>
              </a:rPr>
              <a:t>β.  </a:t>
            </a:r>
            <a:r>
              <a:rPr lang="el-GR" sz="2400" dirty="0">
                <a:latin typeface="Trebuchet MS" panose="020B0603020202020204" pitchFamily="34" charset="0"/>
              </a:rPr>
              <a:t>θα μηδενισθεί.</a:t>
            </a:r>
          </a:p>
          <a:p>
            <a:pPr algn="just"/>
            <a:r>
              <a:rPr lang="el-GR" sz="2400" b="1" dirty="0">
                <a:latin typeface="Trebuchet MS" panose="020B0603020202020204" pitchFamily="34" charset="0"/>
              </a:rPr>
              <a:t>γ.  </a:t>
            </a:r>
            <a:r>
              <a:rPr lang="el-GR" sz="2400" dirty="0">
                <a:latin typeface="Trebuchet MS" panose="020B0603020202020204" pitchFamily="34" charset="0"/>
              </a:rPr>
              <a:t>θα έχει αντίθετη κατεύθυνση από την αρχική.</a:t>
            </a:r>
          </a:p>
          <a:p>
            <a:pPr algn="just"/>
            <a:r>
              <a:rPr lang="el-GR" sz="2400" b="1" dirty="0">
                <a:latin typeface="Trebuchet MS" panose="020B0603020202020204" pitchFamily="34" charset="0"/>
              </a:rPr>
              <a:t>δ. </a:t>
            </a:r>
            <a:r>
              <a:rPr lang="el-GR" sz="2400" dirty="0">
                <a:latin typeface="Trebuchet MS" panose="020B0603020202020204" pitchFamily="34" charset="0"/>
              </a:rPr>
              <a:t>θα είναι ίση με την ταχύτητα που θα αποκτήσει η σφαίρα Β.</a:t>
            </a:r>
          </a:p>
          <a:p>
            <a:pPr algn="r"/>
            <a:r>
              <a:rPr lang="el-GR" sz="2000" dirty="0" err="1">
                <a:latin typeface="Trebuchet MS" panose="020B0603020202020204" pitchFamily="34" charset="0"/>
              </a:rPr>
              <a:t>Ομογ</a:t>
            </a:r>
            <a:r>
              <a:rPr lang="el-GR" sz="2000" dirty="0">
                <a:latin typeface="Trebuchet MS" panose="020B0603020202020204" pitchFamily="34" charset="0"/>
              </a:rPr>
              <a:t>. 2015</a:t>
            </a:r>
          </a:p>
        </p:txBody>
      </p:sp>
      <p:sp>
        <p:nvSpPr>
          <p:cNvPr id="5" name="Έλλειψη 4"/>
          <p:cNvSpPr/>
          <p:nvPr/>
        </p:nvSpPr>
        <p:spPr>
          <a:xfrm>
            <a:off x="395536" y="1700808"/>
            <a:ext cx="432048" cy="4320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Έλλειψη 5"/>
          <p:cNvSpPr/>
          <p:nvPr/>
        </p:nvSpPr>
        <p:spPr>
          <a:xfrm>
            <a:off x="395536" y="4725144"/>
            <a:ext cx="432048" cy="4320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4996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>
                <a:solidFill>
                  <a:schemeClr val="tx1"/>
                </a:solidFill>
              </a:rPr>
              <a:t>Μερκ</a:t>
            </a:r>
            <a:r>
              <a:rPr lang="el-GR" dirty="0">
                <a:solidFill>
                  <a:schemeClr val="tx1"/>
                </a:solidFill>
              </a:rPr>
              <a:t>. Παναγιωτόπουλος - Φυσικός        </a:t>
            </a:r>
            <a:r>
              <a:rPr lang="en-US" dirty="0">
                <a:solidFill>
                  <a:schemeClr val="tx1"/>
                </a:solidFill>
              </a:rPr>
              <a:t>www.merkopanas.blogspot.gr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737574" y="2844106"/>
            <a:ext cx="7668852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l-GR" sz="2000" b="1" dirty="0">
                <a:latin typeface="Trebuchet MS" panose="020B0603020202020204" pitchFamily="34" charset="0"/>
                <a:ea typeface="Times New Roman" panose="02020603050405020304" pitchFamily="18" charset="0"/>
              </a:rPr>
              <a:t>10.  </a:t>
            </a:r>
            <a:r>
              <a:rPr lang="el-GR" sz="2000" dirty="0">
                <a:latin typeface="Trebuchet MS" panose="020B0603020202020204" pitchFamily="34" charset="0"/>
                <a:ea typeface="Times New Roman" panose="02020603050405020304" pitchFamily="18" charset="0"/>
              </a:rPr>
              <a:t>Δύο  μικρά  σώματα  με  μάζες  </a:t>
            </a:r>
            <a:r>
              <a:rPr lang="el-GR" sz="2000" i="1" dirty="0">
                <a:latin typeface="Trebuchet MS" panose="020B0603020202020204" pitchFamily="34" charset="0"/>
                <a:ea typeface="Times New Roman" panose="02020603050405020304" pitchFamily="18" charset="0"/>
              </a:rPr>
              <a:t>m</a:t>
            </a:r>
            <a:r>
              <a:rPr lang="el-GR" sz="2000" dirty="0">
                <a:latin typeface="Trebuchet MS" panose="020B0603020202020204" pitchFamily="34" charset="0"/>
                <a:ea typeface="Times New Roman" panose="02020603050405020304" pitchFamily="18" charset="0"/>
              </a:rPr>
              <a:t>  και  4</a:t>
            </a:r>
            <a:r>
              <a:rPr lang="el-GR" sz="2000" i="1" dirty="0">
                <a:latin typeface="Trebuchet MS" panose="020B0603020202020204" pitchFamily="34" charset="0"/>
                <a:ea typeface="Times New Roman" panose="02020603050405020304" pitchFamily="18" charset="0"/>
              </a:rPr>
              <a:t>m</a:t>
            </a:r>
            <a:r>
              <a:rPr lang="el-GR" sz="2000" dirty="0">
                <a:latin typeface="Trebuchet MS" panose="020B0603020202020204" pitchFamily="34" charset="0"/>
                <a:ea typeface="Times New Roman" panose="02020603050405020304" pitchFamily="18" charset="0"/>
              </a:rPr>
              <a:t> , που   κινούνται   στην  ίδια  ευθεία  με αντίθετες  κατευθύνσεις  και  ταχύτητες  </a:t>
            </a:r>
            <a:r>
              <a:rPr lang="el-GR" sz="2000" i="1" dirty="0">
                <a:latin typeface="Trebuchet MS" panose="020B0603020202020204" pitchFamily="34" charset="0"/>
                <a:ea typeface="Times New Roman" panose="02020603050405020304" pitchFamily="18" charset="0"/>
              </a:rPr>
              <a:t>υ</a:t>
            </a:r>
            <a:r>
              <a:rPr lang="el-GR" sz="2000" baseline="-25000" dirty="0">
                <a:latin typeface="Trebuchet MS" panose="020B0603020202020204" pitchFamily="34" charset="0"/>
                <a:ea typeface="Times New Roman" panose="02020603050405020304" pitchFamily="18" charset="0"/>
              </a:rPr>
              <a:t>1</a:t>
            </a:r>
            <a:r>
              <a:rPr lang="el-GR" sz="2000" dirty="0">
                <a:latin typeface="Trebuchet MS" panose="020B0603020202020204" pitchFamily="34" charset="0"/>
                <a:ea typeface="Times New Roman" panose="02020603050405020304" pitchFamily="18" charset="0"/>
              </a:rPr>
              <a:t>  και  </a:t>
            </a:r>
            <a:r>
              <a:rPr lang="el-GR" sz="2000" i="1" dirty="0">
                <a:latin typeface="Trebuchet MS" panose="020B0603020202020204" pitchFamily="34" charset="0"/>
                <a:ea typeface="Times New Roman" panose="02020603050405020304" pitchFamily="18" charset="0"/>
              </a:rPr>
              <a:t>υ</a:t>
            </a:r>
            <a:r>
              <a:rPr lang="el-GR" sz="2000" baseline="-25000" dirty="0">
                <a:latin typeface="Trebuchet MS" panose="020B0603020202020204" pitchFamily="34" charset="0"/>
                <a:ea typeface="Times New Roman" panose="02020603050405020304" pitchFamily="18" charset="0"/>
              </a:rPr>
              <a:t>2</a:t>
            </a:r>
            <a:r>
              <a:rPr lang="el-GR" sz="2000" dirty="0">
                <a:latin typeface="Trebuchet MS" panose="020B0603020202020204" pitchFamily="34" charset="0"/>
                <a:ea typeface="Times New Roman" panose="02020603050405020304" pitchFamily="18" charset="0"/>
              </a:rPr>
              <a:t>  αντίστοιχα,  συγκρούονται  μετωπικά  και  πλαστικά. Αν  η  χρονική διάρκεια  της  κρούσης  είναι  αμελητέα  και  το  συσσωμάτωμα  ακινητοποιείται, τότε  τα  δύο  σώματα  πριν  την  κρούση  είχαν</a:t>
            </a:r>
          </a:p>
          <a:p>
            <a:pPr algn="just">
              <a:spcAft>
                <a:spcPts val="0"/>
              </a:spcAft>
            </a:pPr>
            <a:r>
              <a:rPr lang="el-GR" sz="2000" b="1" dirty="0">
                <a:latin typeface="Trebuchet MS" panose="020B0603020202020204" pitchFamily="34" charset="0"/>
                <a:ea typeface="Times New Roman" panose="02020603050405020304" pitchFamily="18" charset="0"/>
              </a:rPr>
              <a:t>α.</a:t>
            </a:r>
            <a:r>
              <a:rPr lang="el-GR" sz="2000" dirty="0">
                <a:latin typeface="Trebuchet MS" panose="020B0603020202020204" pitchFamily="34" charset="0"/>
                <a:ea typeface="Times New Roman" panose="02020603050405020304" pitchFamily="18" charset="0"/>
              </a:rPr>
              <a:t>  αντίθετες ταχύτητες.                </a:t>
            </a:r>
            <a:r>
              <a:rPr lang="el-GR" sz="2000" b="1" dirty="0">
                <a:latin typeface="Trebuchet MS" panose="020B0603020202020204" pitchFamily="34" charset="0"/>
                <a:ea typeface="Times New Roman" panose="02020603050405020304" pitchFamily="18" charset="0"/>
              </a:rPr>
              <a:t>β.</a:t>
            </a:r>
            <a:r>
              <a:rPr lang="el-GR" sz="2000" dirty="0">
                <a:latin typeface="Trebuchet MS" panose="020B0603020202020204" pitchFamily="34" charset="0"/>
                <a:ea typeface="Times New Roman" panose="02020603050405020304" pitchFamily="18" charset="0"/>
              </a:rPr>
              <a:t>  ίσες ορμές.</a:t>
            </a:r>
          </a:p>
          <a:p>
            <a:pPr algn="just">
              <a:spcAft>
                <a:spcPts val="0"/>
              </a:spcAft>
            </a:pPr>
            <a:r>
              <a:rPr lang="el-GR" sz="2000" b="1" dirty="0">
                <a:latin typeface="Trebuchet MS" panose="020B0603020202020204" pitchFamily="34" charset="0"/>
                <a:ea typeface="Times New Roman" panose="02020603050405020304" pitchFamily="18" charset="0"/>
              </a:rPr>
              <a:t>γ.</a:t>
            </a:r>
            <a:r>
              <a:rPr lang="el-GR" sz="2000" dirty="0">
                <a:latin typeface="Trebuchet MS" panose="020B0603020202020204" pitchFamily="34" charset="0"/>
                <a:ea typeface="Times New Roman" panose="02020603050405020304" pitchFamily="18" charset="0"/>
              </a:rPr>
              <a:t>  αντίθετες ορμές.                      </a:t>
            </a:r>
            <a:r>
              <a:rPr lang="el-GR" sz="2000" b="1" dirty="0">
                <a:latin typeface="Trebuchet MS" panose="020B0603020202020204" pitchFamily="34" charset="0"/>
                <a:ea typeface="Times New Roman" panose="02020603050405020304" pitchFamily="18" charset="0"/>
              </a:rPr>
              <a:t>δ.</a:t>
            </a:r>
            <a:r>
              <a:rPr lang="el-GR" sz="2000" dirty="0">
                <a:latin typeface="Trebuchet MS" panose="020B0603020202020204" pitchFamily="34" charset="0"/>
                <a:ea typeface="Times New Roman" panose="02020603050405020304" pitchFamily="18" charset="0"/>
              </a:rPr>
              <a:t>  ίσες κινητικές ενέργειες.</a:t>
            </a:r>
            <a:endParaRPr lang="el-GR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>
              <a:lnSpc>
                <a:spcPct val="150000"/>
              </a:lnSpc>
              <a:spcAft>
                <a:spcPts val="0"/>
              </a:spcAft>
            </a:pPr>
            <a:r>
              <a:rPr lang="el-GR" sz="2000" dirty="0" err="1">
                <a:latin typeface="Trebuchet MS" panose="020B0603020202020204" pitchFamily="34" charset="0"/>
                <a:ea typeface="Times New Roman" panose="02020603050405020304" pitchFamily="18" charset="0"/>
              </a:rPr>
              <a:t>Ημερ</a:t>
            </a:r>
            <a:r>
              <a:rPr lang="el-GR" sz="2000" dirty="0">
                <a:latin typeface="Trebuchet MS" panose="020B0603020202020204" pitchFamily="34" charset="0"/>
                <a:ea typeface="Times New Roman" panose="02020603050405020304" pitchFamily="18" charset="0"/>
              </a:rPr>
              <a:t>. 2018</a:t>
            </a:r>
            <a:endParaRPr lang="el-GR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Oval 21"/>
          <p:cNvSpPr>
            <a:spLocks noChangeArrowheads="1"/>
          </p:cNvSpPr>
          <p:nvPr/>
        </p:nvSpPr>
        <p:spPr bwMode="auto">
          <a:xfrm>
            <a:off x="737574" y="1844824"/>
            <a:ext cx="431800" cy="4413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l-GR" altLang="el-GR" sz="4000">
              <a:latin typeface="Comic Sans MS" pitchFamily="66" charset="0"/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767577" y="429277"/>
            <a:ext cx="7715200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l-GR" sz="2000" b="1" dirty="0">
                <a:latin typeface="Trebuchet MS" panose="020B0603020202020204" pitchFamily="34" charset="0"/>
                <a:ea typeface="Times New Roman" panose="02020603050405020304" pitchFamily="18" charset="0"/>
              </a:rPr>
              <a:t>9.  </a:t>
            </a:r>
            <a:r>
              <a:rPr lang="el-GR" sz="2000" dirty="0">
                <a:latin typeface="Trebuchet MS" panose="020B0603020202020204" pitchFamily="34" charset="0"/>
                <a:ea typeface="Times New Roman" panose="02020603050405020304" pitchFamily="18" charset="0"/>
              </a:rPr>
              <a:t>Δύο σφαίρες Α και Β με ίσες μάζες, μία εκ των οποίων είναι ακίνητη, συγκρούονται κεντρικά και ελαστικά. Το ποσοστό της μεταβιβαζόμενης ενέργειας από τη σφαίρα που κινείται στην αρχικά ακίνητη σφαίρα είναι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l-GR" sz="2000" b="1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α.</a:t>
            </a:r>
            <a:r>
              <a:rPr lang="el-GR" sz="20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 100%.            </a:t>
            </a:r>
            <a:r>
              <a:rPr lang="el-GR" sz="2000" b="1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β.</a:t>
            </a:r>
            <a:r>
              <a:rPr lang="el-GR" sz="20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 50%.                 </a:t>
            </a:r>
            <a:r>
              <a:rPr lang="el-GR" sz="2000" b="1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γ.</a:t>
            </a:r>
            <a:r>
              <a:rPr lang="el-GR" sz="20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 40%.                   </a:t>
            </a:r>
            <a:r>
              <a:rPr lang="el-GR" sz="2000" b="1" dirty="0">
                <a:latin typeface="Trebuchet MS" panose="020B0603020202020204" pitchFamily="34" charset="0"/>
                <a:ea typeface="Times New Roman" panose="02020603050405020304" pitchFamily="18" charset="0"/>
              </a:rPr>
              <a:t>δ.</a:t>
            </a:r>
            <a:r>
              <a:rPr lang="el-GR" sz="2000" dirty="0">
                <a:latin typeface="Trebuchet MS" panose="020B0603020202020204" pitchFamily="34" charset="0"/>
                <a:ea typeface="Times New Roman" panose="02020603050405020304" pitchFamily="18" charset="0"/>
              </a:rPr>
              <a:t>  0%.</a:t>
            </a:r>
          </a:p>
          <a:p>
            <a:pPr algn="r">
              <a:lnSpc>
                <a:spcPct val="150000"/>
              </a:lnSpc>
              <a:spcAft>
                <a:spcPts val="0"/>
              </a:spcAft>
            </a:pPr>
            <a:r>
              <a:rPr lang="el-GR" sz="2000" dirty="0" err="1">
                <a:latin typeface="Trebuchet MS" panose="020B0603020202020204" pitchFamily="34" charset="0"/>
                <a:ea typeface="Times New Roman" panose="02020603050405020304" pitchFamily="18" charset="0"/>
              </a:rPr>
              <a:t>Ημερ</a:t>
            </a:r>
            <a:r>
              <a:rPr lang="el-GR" sz="2000" dirty="0">
                <a:latin typeface="Trebuchet MS" panose="020B0603020202020204" pitchFamily="34" charset="0"/>
                <a:ea typeface="Times New Roman" panose="02020603050405020304" pitchFamily="18" charset="0"/>
              </a:rPr>
              <a:t>. 2015</a:t>
            </a:r>
            <a:endParaRPr lang="el-GR" sz="2000" dirty="0">
              <a:effectLst/>
              <a:latin typeface="Trebuchet MS" panose="020B0603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7" name="Oval 21"/>
          <p:cNvSpPr>
            <a:spLocks noChangeArrowheads="1"/>
          </p:cNvSpPr>
          <p:nvPr/>
        </p:nvSpPr>
        <p:spPr bwMode="auto">
          <a:xfrm>
            <a:off x="737574" y="5013176"/>
            <a:ext cx="431800" cy="4413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l-GR" altLang="el-GR" sz="400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087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>
                <a:solidFill>
                  <a:prstClr val="black"/>
                </a:solidFill>
              </a:rPr>
              <a:t>Μερκ</a:t>
            </a:r>
            <a:r>
              <a:rPr lang="el-GR" dirty="0">
                <a:solidFill>
                  <a:prstClr val="black"/>
                </a:solidFill>
              </a:rPr>
              <a:t>. Παναγιωτόπουλος - Φυσικός        </a:t>
            </a:r>
            <a:r>
              <a:rPr lang="en-US" dirty="0">
                <a:solidFill>
                  <a:prstClr val="black"/>
                </a:solidFill>
              </a:rPr>
              <a:t>www.merkopanas.blogspot.gr</a:t>
            </a: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/>
                </a:solidFill>
              </a:rPr>
              <a:pPr/>
              <a:t>48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82195" y="404664"/>
            <a:ext cx="7704856" cy="3354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2400" b="1" dirty="0">
                <a:latin typeface="Trebuchet MS" pitchFamily="34" charset="0"/>
              </a:rPr>
              <a:t>11</a:t>
            </a:r>
            <a:r>
              <a:rPr lang="en-US" altLang="el-GR" sz="2400" b="1" dirty="0">
                <a:latin typeface="Trebuchet MS" pitchFamily="34" charset="0"/>
              </a:rPr>
              <a:t>.  </a:t>
            </a:r>
            <a:r>
              <a:rPr lang="en-US" altLang="el-GR" sz="2400" b="0" dirty="0" err="1">
                <a:latin typeface="Trebuchet MS" pitchFamily="34" charset="0"/>
              </a:rPr>
              <a:t>Σφ</a:t>
            </a:r>
            <a:r>
              <a:rPr lang="en-US" altLang="el-GR" sz="2400" b="0" dirty="0">
                <a:latin typeface="Trebuchet MS" pitchFamily="34" charset="0"/>
              </a:rPr>
              <a:t>αίρα Α μάζας</a:t>
            </a:r>
            <a:r>
              <a:rPr lang="en-US" altLang="el-GR" sz="2400" dirty="0">
                <a:latin typeface="Trebuchet MS" pitchFamily="34" charset="0"/>
              </a:rPr>
              <a:t> </a:t>
            </a:r>
            <a:r>
              <a:rPr lang="en-US" altLang="el-GR" sz="2400" b="0" i="1" dirty="0">
                <a:latin typeface="Trebuchet MS" pitchFamily="34" charset="0"/>
              </a:rPr>
              <a:t>m</a:t>
            </a:r>
            <a:r>
              <a:rPr lang="en-US" altLang="el-GR" sz="2400" b="0" baseline="-25000" dirty="0">
                <a:latin typeface="Trebuchet MS" pitchFamily="34" charset="0"/>
              </a:rPr>
              <a:t>A</a:t>
            </a:r>
            <a:r>
              <a:rPr lang="en-US" altLang="el-GR" sz="2400" b="0" dirty="0">
                <a:latin typeface="Trebuchet MS" pitchFamily="34" charset="0"/>
              </a:rPr>
              <a:t> συγκρούεται κεντρικά και ελαστικά με δεύτερη ακίνητη σφαίρα Β μάζας </a:t>
            </a:r>
            <a:r>
              <a:rPr lang="en-US" altLang="el-GR" sz="2400" b="0" i="1" dirty="0">
                <a:latin typeface="Trebuchet MS" pitchFamily="34" charset="0"/>
              </a:rPr>
              <a:t>m</a:t>
            </a:r>
            <a:r>
              <a:rPr lang="en-US" altLang="el-GR" sz="2400" b="0" baseline="-25000" dirty="0">
                <a:latin typeface="Trebuchet MS" pitchFamily="34" charset="0"/>
              </a:rPr>
              <a:t>B</a:t>
            </a:r>
            <a:r>
              <a:rPr lang="en-US" altLang="el-GR" sz="2400" b="0" dirty="0">
                <a:latin typeface="Trebuchet MS" pitchFamily="34" charset="0"/>
              </a:rPr>
              <a:t>. </a:t>
            </a:r>
            <a:r>
              <a:rPr lang="en-US" altLang="el-GR" sz="2400" b="0" dirty="0" err="1">
                <a:latin typeface="Trebuchet MS" pitchFamily="34" charset="0"/>
              </a:rPr>
              <a:t>Το</a:t>
            </a:r>
            <a:r>
              <a:rPr lang="en-US" altLang="el-GR" sz="2400" b="0" dirty="0">
                <a:latin typeface="Trebuchet MS" pitchFamily="34" charset="0"/>
              </a:rPr>
              <a:t> π</a:t>
            </a:r>
            <a:r>
              <a:rPr lang="en-US" altLang="el-GR" sz="2400" b="0" dirty="0" err="1">
                <a:latin typeface="Trebuchet MS" pitchFamily="34" charset="0"/>
              </a:rPr>
              <a:t>οσοστό</a:t>
            </a:r>
            <a:r>
              <a:rPr lang="en-US" altLang="el-GR" sz="2400" b="0" dirty="0">
                <a:latin typeface="Trebuchet MS" pitchFamily="34" charset="0"/>
              </a:rPr>
              <a:t> </a:t>
            </a:r>
            <a:r>
              <a:rPr lang="en-US" altLang="el-GR" sz="2400" b="0" dirty="0" err="1">
                <a:latin typeface="Trebuchet MS" pitchFamily="34" charset="0"/>
              </a:rPr>
              <a:t>της</a:t>
            </a:r>
            <a:r>
              <a:rPr lang="en-US" altLang="el-GR" sz="2400" b="0" dirty="0">
                <a:latin typeface="Trebuchet MS" pitchFamily="34" charset="0"/>
              </a:rPr>
              <a:t> </a:t>
            </a:r>
            <a:r>
              <a:rPr lang="en-US" altLang="el-GR" sz="2400" b="0" dirty="0" err="1">
                <a:latin typeface="Trebuchet MS" pitchFamily="34" charset="0"/>
              </a:rPr>
              <a:t>μηχ</a:t>
            </a:r>
            <a:r>
              <a:rPr lang="en-US" altLang="el-GR" sz="2400" b="0" dirty="0">
                <a:latin typeface="Trebuchet MS" pitchFamily="34" charset="0"/>
              </a:rPr>
              <a:t>ανικής ενέργειας που έχει μεταφερθεί από την Α στη Β μετά την κρούση γίνεται μέγιστο όταν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l-GR" sz="2400" b="1" dirty="0">
                <a:latin typeface="Trebuchet MS" pitchFamily="34" charset="0"/>
              </a:rPr>
              <a:t>α</a:t>
            </a:r>
            <a:r>
              <a:rPr lang="en-GB" altLang="el-GR" sz="2400" b="1" dirty="0">
                <a:latin typeface="Trebuchet MS" pitchFamily="34" charset="0"/>
              </a:rPr>
              <a:t>.   </a:t>
            </a:r>
            <a:r>
              <a:rPr lang="en-GB" altLang="el-GR" sz="2400" b="0" i="1" dirty="0">
                <a:latin typeface="Trebuchet MS" pitchFamily="34" charset="0"/>
              </a:rPr>
              <a:t>m</a:t>
            </a:r>
            <a:r>
              <a:rPr lang="en-GB" altLang="el-GR" sz="2400" b="0" baseline="-25000" dirty="0">
                <a:latin typeface="Trebuchet MS" pitchFamily="34" charset="0"/>
              </a:rPr>
              <a:t>A</a:t>
            </a:r>
            <a:r>
              <a:rPr lang="en-GB" altLang="el-GR" sz="2400" b="0" dirty="0">
                <a:latin typeface="Trebuchet MS" pitchFamily="34" charset="0"/>
              </a:rPr>
              <a:t> = </a:t>
            </a:r>
            <a:r>
              <a:rPr lang="en-GB" altLang="el-GR" sz="2400" b="0" i="1" dirty="0">
                <a:latin typeface="Trebuchet MS" pitchFamily="34" charset="0"/>
              </a:rPr>
              <a:t>m</a:t>
            </a:r>
            <a:r>
              <a:rPr lang="en-US" altLang="el-GR" sz="2400" b="0" baseline="-25000" dirty="0">
                <a:latin typeface="Trebuchet MS" pitchFamily="34" charset="0"/>
              </a:rPr>
              <a:t>Β</a:t>
            </a:r>
            <a:r>
              <a:rPr lang="el-GR" altLang="el-GR" sz="2400" b="0" dirty="0">
                <a:latin typeface="Trebuchet MS" pitchFamily="34" charset="0"/>
              </a:rPr>
              <a:t>.</a:t>
            </a:r>
            <a:r>
              <a:rPr lang="en-GB" altLang="el-GR" sz="2400" b="0" dirty="0">
                <a:latin typeface="Trebuchet MS" pitchFamily="34" charset="0"/>
              </a:rPr>
              <a:t> </a:t>
            </a:r>
            <a:r>
              <a:rPr lang="en-GB" altLang="el-GR" sz="2400" dirty="0">
                <a:latin typeface="Trebuchet MS" pitchFamily="34" charset="0"/>
              </a:rPr>
              <a:t>       </a:t>
            </a:r>
            <a:r>
              <a:rPr lang="el-GR" altLang="el-GR" sz="2400" dirty="0">
                <a:latin typeface="Trebuchet MS" pitchFamily="34" charset="0"/>
              </a:rPr>
              <a:t>  </a:t>
            </a:r>
            <a:r>
              <a:rPr lang="en-GB" altLang="el-GR" sz="2400" dirty="0">
                <a:latin typeface="Trebuchet MS" pitchFamily="34" charset="0"/>
              </a:rPr>
              <a:t>     </a:t>
            </a:r>
            <a:endParaRPr lang="el-GR" altLang="el-GR" sz="2400" dirty="0">
              <a:latin typeface="Trebuchet MS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l-GR" sz="2400" b="1" dirty="0">
                <a:latin typeface="Trebuchet MS" pitchFamily="34" charset="0"/>
              </a:rPr>
              <a:t>β</a:t>
            </a:r>
            <a:r>
              <a:rPr lang="en-GB" altLang="el-GR" sz="2400" b="1" dirty="0">
                <a:latin typeface="Trebuchet MS" pitchFamily="34" charset="0"/>
              </a:rPr>
              <a:t>.   </a:t>
            </a:r>
            <a:r>
              <a:rPr lang="en-GB" altLang="el-GR" sz="2400" b="0" i="1" dirty="0">
                <a:latin typeface="Trebuchet MS" pitchFamily="34" charset="0"/>
              </a:rPr>
              <a:t>m</a:t>
            </a:r>
            <a:r>
              <a:rPr lang="en-GB" altLang="el-GR" sz="2400" b="0" baseline="-25000" dirty="0">
                <a:latin typeface="Trebuchet MS" pitchFamily="34" charset="0"/>
              </a:rPr>
              <a:t>A</a:t>
            </a:r>
            <a:r>
              <a:rPr lang="en-GB" altLang="el-GR" sz="2400" b="0" dirty="0">
                <a:latin typeface="Trebuchet MS" pitchFamily="34" charset="0"/>
              </a:rPr>
              <a:t> &lt; </a:t>
            </a:r>
            <a:r>
              <a:rPr lang="en-GB" altLang="el-GR" sz="2400" b="0" i="1" dirty="0">
                <a:latin typeface="Trebuchet MS" pitchFamily="34" charset="0"/>
              </a:rPr>
              <a:t>m</a:t>
            </a:r>
            <a:r>
              <a:rPr lang="en-US" altLang="el-GR" sz="2400" b="0" baseline="-25000" dirty="0">
                <a:latin typeface="Trebuchet MS" pitchFamily="34" charset="0"/>
              </a:rPr>
              <a:t>Β</a:t>
            </a:r>
            <a:r>
              <a:rPr lang="el-GR" altLang="el-GR" sz="2400" dirty="0">
                <a:latin typeface="Trebuchet MS" pitchFamily="34" charset="0"/>
              </a:rPr>
              <a:t>.</a:t>
            </a:r>
            <a:r>
              <a:rPr lang="en-GB" altLang="el-GR" sz="2400" b="0" dirty="0">
                <a:latin typeface="Trebuchet MS" pitchFamily="34" charset="0"/>
              </a:rPr>
              <a:t> </a:t>
            </a:r>
            <a:r>
              <a:rPr lang="en-GB" altLang="el-GR" sz="2400" dirty="0">
                <a:latin typeface="Trebuchet MS" pitchFamily="34" charset="0"/>
              </a:rPr>
              <a:t>              </a:t>
            </a:r>
            <a:endParaRPr lang="el-GR" altLang="el-GR" sz="2400" dirty="0">
              <a:latin typeface="Trebuchet MS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l-GR" sz="2400" b="1" dirty="0">
                <a:latin typeface="Trebuchet MS" pitchFamily="34" charset="0"/>
              </a:rPr>
              <a:t>γ</a:t>
            </a:r>
            <a:r>
              <a:rPr lang="en-GB" altLang="el-GR" sz="2400" b="1" dirty="0">
                <a:latin typeface="Trebuchet MS" pitchFamily="34" charset="0"/>
              </a:rPr>
              <a:t>. </a:t>
            </a:r>
            <a:r>
              <a:rPr lang="en-US" altLang="el-GR" sz="2400" b="1" dirty="0">
                <a:latin typeface="Trebuchet MS" pitchFamily="34" charset="0"/>
              </a:rPr>
              <a:t>  </a:t>
            </a:r>
            <a:r>
              <a:rPr lang="en-GB" altLang="el-GR" sz="2400" b="0" i="1" dirty="0">
                <a:latin typeface="Trebuchet MS" pitchFamily="34" charset="0"/>
              </a:rPr>
              <a:t>m</a:t>
            </a:r>
            <a:r>
              <a:rPr lang="en-GB" altLang="el-GR" sz="2400" b="0" baseline="-25000" dirty="0">
                <a:latin typeface="Trebuchet MS" pitchFamily="34" charset="0"/>
              </a:rPr>
              <a:t>A</a:t>
            </a:r>
            <a:r>
              <a:rPr lang="en-GB" altLang="el-GR" sz="2400" b="0" dirty="0">
                <a:latin typeface="Trebuchet MS" pitchFamily="34" charset="0"/>
              </a:rPr>
              <a:t> &gt; </a:t>
            </a:r>
            <a:r>
              <a:rPr lang="en-GB" altLang="el-GR" sz="2400" b="0" i="1" dirty="0">
                <a:latin typeface="Trebuchet MS" pitchFamily="34" charset="0"/>
              </a:rPr>
              <a:t>m</a:t>
            </a:r>
            <a:r>
              <a:rPr lang="en-US" altLang="el-GR" sz="2400" b="0" baseline="-25000" dirty="0">
                <a:latin typeface="Trebuchet MS" pitchFamily="34" charset="0"/>
              </a:rPr>
              <a:t>Β</a:t>
            </a:r>
            <a:r>
              <a:rPr lang="el-GR" altLang="el-GR" sz="2400" dirty="0">
                <a:latin typeface="Trebuchet MS" pitchFamily="34" charset="0"/>
              </a:rPr>
              <a:t>.</a:t>
            </a:r>
            <a:endParaRPr lang="en-US" altLang="el-GR" sz="2400" b="0" baseline="-25000" dirty="0">
              <a:latin typeface="Trebuchet MS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l-GR" sz="2400" b="0" dirty="0">
                <a:latin typeface="Trebuchet MS" pitchFamily="34" charset="0"/>
              </a:rPr>
              <a:t>Να α</a:t>
            </a:r>
            <a:r>
              <a:rPr lang="en-US" altLang="el-GR" sz="2400" b="0" dirty="0" err="1">
                <a:latin typeface="Trebuchet MS" pitchFamily="34" charset="0"/>
              </a:rPr>
              <a:t>ιτιολογήσετε</a:t>
            </a:r>
            <a:r>
              <a:rPr lang="en-US" altLang="el-GR" sz="2400" b="0" dirty="0">
                <a:latin typeface="Trebuchet MS" pitchFamily="34" charset="0"/>
              </a:rPr>
              <a:t> </a:t>
            </a:r>
            <a:r>
              <a:rPr lang="en-US" altLang="el-GR" sz="2400" b="0" dirty="0" err="1">
                <a:latin typeface="Trebuchet MS" pitchFamily="34" charset="0"/>
              </a:rPr>
              <a:t>την</a:t>
            </a:r>
            <a:r>
              <a:rPr lang="en-US" altLang="el-GR" sz="2400" b="0" dirty="0">
                <a:latin typeface="Trebuchet MS" pitchFamily="34" charset="0"/>
              </a:rPr>
              <a:t> απ</a:t>
            </a:r>
            <a:r>
              <a:rPr lang="en-US" altLang="el-GR" sz="2400" b="0" dirty="0" err="1">
                <a:latin typeface="Trebuchet MS" pitchFamily="34" charset="0"/>
              </a:rPr>
              <a:t>άντησή</a:t>
            </a:r>
            <a:r>
              <a:rPr lang="en-US" altLang="el-GR" sz="2400" b="0" dirty="0">
                <a:latin typeface="Trebuchet MS" pitchFamily="34" charset="0"/>
              </a:rPr>
              <a:t> σας.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l-GR" sz="2000" b="0" dirty="0">
                <a:latin typeface="Trebuchet MS" pitchFamily="34" charset="0"/>
              </a:rPr>
              <a:t>Επαν. </a:t>
            </a:r>
            <a:r>
              <a:rPr lang="en-US" altLang="el-GR" sz="2000" b="0" dirty="0" err="1">
                <a:latin typeface="Trebuchet MS" pitchFamily="34" charset="0"/>
              </a:rPr>
              <a:t>Ημερ</a:t>
            </a:r>
            <a:r>
              <a:rPr lang="en-US" altLang="el-GR" sz="2000" b="0" dirty="0">
                <a:latin typeface="Trebuchet MS" pitchFamily="34" charset="0"/>
              </a:rPr>
              <a:t>. 2004</a:t>
            </a:r>
          </a:p>
        </p:txBody>
      </p:sp>
      <p:sp>
        <p:nvSpPr>
          <p:cNvPr id="6" name="Έλλειψη 5"/>
          <p:cNvSpPr/>
          <p:nvPr/>
        </p:nvSpPr>
        <p:spPr>
          <a:xfrm>
            <a:off x="482195" y="1916832"/>
            <a:ext cx="432048" cy="4320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26720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>
                <a:solidFill>
                  <a:prstClr val="black"/>
                </a:solidFill>
              </a:rPr>
              <a:t>Μερκ</a:t>
            </a:r>
            <a:r>
              <a:rPr lang="el-GR" dirty="0">
                <a:solidFill>
                  <a:prstClr val="black"/>
                </a:solidFill>
              </a:rPr>
              <a:t>. Παναγιωτόπουλος - Φυσικός        </a:t>
            </a:r>
            <a:r>
              <a:rPr lang="en-US" dirty="0">
                <a:solidFill>
                  <a:prstClr val="black"/>
                </a:solidFill>
              </a:rPr>
              <a:t>www.merkopanas.blogspot.gr</a:t>
            </a: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/>
                </a:solidFill>
              </a:rPr>
              <a:pPr/>
              <a:t>49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95536" y="241330"/>
            <a:ext cx="8424863" cy="3600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2400" b="1" dirty="0">
                <a:latin typeface="Trebuchet MS" pitchFamily="34" charset="0"/>
              </a:rPr>
              <a:t>12. </a:t>
            </a:r>
            <a:r>
              <a:rPr lang="el-GR" altLang="el-GR" sz="2400" b="0" dirty="0">
                <a:latin typeface="Trebuchet MS" pitchFamily="34" charset="0"/>
              </a:rPr>
              <a:t>Ακίνητο σώμα Σ μάζας</a:t>
            </a:r>
            <a:r>
              <a:rPr lang="el-GR" altLang="el-GR" sz="2400" dirty="0">
                <a:latin typeface="Trebuchet MS" pitchFamily="34" charset="0"/>
              </a:rPr>
              <a:t> </a:t>
            </a:r>
            <a:r>
              <a:rPr lang="el-GR" altLang="el-GR" sz="2400" b="0" i="1" dirty="0">
                <a:latin typeface="Trebuchet MS" pitchFamily="34" charset="0"/>
              </a:rPr>
              <a:t>Μ</a:t>
            </a:r>
            <a:r>
              <a:rPr lang="el-GR" altLang="el-GR" sz="2400" b="0" dirty="0">
                <a:latin typeface="Trebuchet MS" pitchFamily="34" charset="0"/>
              </a:rPr>
              <a:t> βρίσκεται πάνω σε λείο οριζόντιο επίπεδο. Βλήμα μάζας </a:t>
            </a:r>
            <a:r>
              <a:rPr lang="el-GR" altLang="el-GR" sz="2400" b="0" i="1" dirty="0">
                <a:latin typeface="Trebuchet MS" pitchFamily="34" charset="0"/>
              </a:rPr>
              <a:t>m</a:t>
            </a:r>
            <a:r>
              <a:rPr lang="el-GR" altLang="el-GR" sz="2400" b="0" dirty="0">
                <a:latin typeface="Trebuchet MS" pitchFamily="34" charset="0"/>
              </a:rPr>
              <a:t> κινείται οριζόντια με ταχύτητα</a:t>
            </a:r>
            <a:r>
              <a:rPr lang="el-GR" altLang="el-GR" sz="2400" dirty="0">
                <a:latin typeface="Trebuchet MS" pitchFamily="34" charset="0"/>
              </a:rPr>
              <a:t> </a:t>
            </a:r>
            <a:r>
              <a:rPr lang="el-GR" altLang="el-GR" sz="2400" b="0" i="1" dirty="0">
                <a:latin typeface="Trebuchet MS" pitchFamily="34" charset="0"/>
              </a:rPr>
              <a:t>υ</a:t>
            </a:r>
            <a:r>
              <a:rPr lang="el-GR" altLang="el-GR" sz="2400" b="0" dirty="0">
                <a:latin typeface="Trebuchet MS" pitchFamily="34" charset="0"/>
              </a:rPr>
              <a:t>=100</a:t>
            </a:r>
            <a:r>
              <a:rPr lang="en-US" altLang="el-GR" sz="2400" b="0" dirty="0">
                <a:latin typeface="Trebuchet MS" pitchFamily="34" charset="0"/>
              </a:rPr>
              <a:t>m/s </a:t>
            </a:r>
            <a:r>
              <a:rPr lang="el-GR" altLang="el-GR" sz="2400" b="0" dirty="0">
                <a:latin typeface="Trebuchet MS" pitchFamily="34" charset="0"/>
              </a:rPr>
              <a:t>σε διεύθυνση που διέρχεται από το κέντρο μάζας του σώματος Σ και σφηνώνεται σ’ αυτό. Αν η ταχύτητα του συσσωματώματος αμέσως μετά την κρούση είναι</a:t>
            </a:r>
            <a:r>
              <a:rPr lang="el-GR" altLang="el-GR" sz="2400" dirty="0">
                <a:latin typeface="Trebuchet MS" pitchFamily="34" charset="0"/>
              </a:rPr>
              <a:t> </a:t>
            </a:r>
            <a:r>
              <a:rPr lang="en-US" altLang="el-GR" sz="2400" b="0" i="1" dirty="0">
                <a:latin typeface="Trebuchet MS" pitchFamily="34" charset="0"/>
              </a:rPr>
              <a:t>V</a:t>
            </a:r>
            <a:r>
              <a:rPr lang="en-US" altLang="el-GR" sz="2400" b="0" dirty="0">
                <a:latin typeface="Trebuchet MS" pitchFamily="34" charset="0"/>
              </a:rPr>
              <a:t>=2m/s, </a:t>
            </a:r>
            <a:r>
              <a:rPr lang="el-GR" altLang="el-GR" sz="2400" b="0" dirty="0">
                <a:latin typeface="Trebuchet MS" pitchFamily="34" charset="0"/>
              </a:rPr>
              <a:t>τότε ο λόγος των μαζών</a:t>
            </a:r>
            <a:r>
              <a:rPr lang="el-GR" altLang="el-GR" sz="4000" dirty="0">
                <a:latin typeface="Comic Sans MS" pitchFamily="66" charset="0"/>
              </a:rPr>
              <a:t> </a:t>
            </a:r>
            <a:r>
              <a:rPr lang="en-US" altLang="el-GR" sz="2400" b="0" i="1" dirty="0">
                <a:latin typeface="Trebuchet MS" pitchFamily="34" charset="0"/>
              </a:rPr>
              <a:t>M</a:t>
            </a:r>
            <a:r>
              <a:rPr lang="en-US" altLang="el-GR" sz="2400" b="0" dirty="0">
                <a:latin typeface="Trebuchet MS" pitchFamily="34" charset="0"/>
              </a:rPr>
              <a:t>/</a:t>
            </a:r>
            <a:r>
              <a:rPr lang="en-US" altLang="el-GR" sz="2400" b="0" i="1" dirty="0">
                <a:latin typeface="Trebuchet MS" pitchFamily="34" charset="0"/>
              </a:rPr>
              <a:t>m  </a:t>
            </a:r>
            <a:r>
              <a:rPr lang="el-GR" altLang="el-GR" sz="2400" b="0" dirty="0">
                <a:latin typeface="Trebuchet MS" pitchFamily="34" charset="0"/>
              </a:rPr>
              <a:t>είναι ίσος με</a:t>
            </a:r>
            <a:r>
              <a:rPr lang="el-GR" altLang="el-GR" sz="2400" dirty="0">
                <a:latin typeface="Trebuchet MS" pitchFamily="34" charset="0"/>
              </a:rPr>
              <a:t> </a:t>
            </a:r>
            <a:endParaRPr lang="en-US" altLang="el-GR" sz="2400" dirty="0">
              <a:latin typeface="Trebuchet MS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2400" b="1" dirty="0">
                <a:latin typeface="Trebuchet MS" pitchFamily="34" charset="0"/>
              </a:rPr>
              <a:t>α.  </a:t>
            </a:r>
            <a:r>
              <a:rPr lang="el-GR" altLang="el-GR" sz="2400" b="0" dirty="0">
                <a:latin typeface="Trebuchet MS" pitchFamily="34" charset="0"/>
              </a:rPr>
              <a:t>50.                      </a:t>
            </a:r>
            <a:r>
              <a:rPr lang="el-GR" altLang="el-GR" sz="2400" b="1" dirty="0">
                <a:latin typeface="Trebuchet MS" pitchFamily="34" charset="0"/>
              </a:rPr>
              <a:t>β.  </a:t>
            </a:r>
            <a:r>
              <a:rPr lang="el-GR" altLang="el-GR" sz="2400" b="0" dirty="0">
                <a:latin typeface="Trebuchet MS" pitchFamily="34" charset="0"/>
              </a:rPr>
              <a:t>1/25.                     </a:t>
            </a:r>
            <a:r>
              <a:rPr lang="el-GR" altLang="el-GR" sz="2400" b="1" dirty="0">
                <a:latin typeface="Trebuchet MS" pitchFamily="34" charset="0"/>
              </a:rPr>
              <a:t>γ.  </a:t>
            </a:r>
            <a:r>
              <a:rPr lang="el-GR" altLang="el-GR" sz="2400" b="0" dirty="0">
                <a:latin typeface="Trebuchet MS" pitchFamily="34" charset="0"/>
              </a:rPr>
              <a:t>49.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2400" b="0" dirty="0">
                <a:latin typeface="Trebuchet MS" pitchFamily="34" charset="0"/>
              </a:rPr>
              <a:t>Να δικαιολογήσετε την επιλογή σας. 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l-GR" altLang="el-GR" sz="2000" b="0" dirty="0" err="1">
                <a:latin typeface="Trebuchet MS" pitchFamily="34" charset="0"/>
              </a:rPr>
              <a:t>Ομογ</a:t>
            </a:r>
            <a:r>
              <a:rPr lang="el-GR" altLang="el-GR" sz="2000" b="0" dirty="0">
                <a:latin typeface="Trebuchet MS" pitchFamily="34" charset="0"/>
              </a:rPr>
              <a:t>. 200</a:t>
            </a:r>
            <a:r>
              <a:rPr lang="en-US" altLang="el-GR" sz="2000" b="0" dirty="0">
                <a:latin typeface="Trebuchet MS" pitchFamily="34" charset="0"/>
              </a:rPr>
              <a:t>8</a:t>
            </a:r>
            <a:endParaRPr lang="el-GR" altLang="el-GR" sz="2000" b="0" dirty="0">
              <a:latin typeface="Trebuchet MS" pitchFamily="34" charset="0"/>
            </a:endParaRPr>
          </a:p>
        </p:txBody>
      </p:sp>
      <p:sp>
        <p:nvSpPr>
          <p:cNvPr id="5" name="Έλλειψη 4"/>
          <p:cNvSpPr/>
          <p:nvPr/>
        </p:nvSpPr>
        <p:spPr>
          <a:xfrm>
            <a:off x="6457461" y="2780928"/>
            <a:ext cx="432048" cy="4320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91806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>
                <a:solidFill>
                  <a:prstClr val="black"/>
                </a:solidFill>
              </a:rPr>
              <a:t>Μερκ</a:t>
            </a:r>
            <a:r>
              <a:rPr lang="el-GR" dirty="0">
                <a:solidFill>
                  <a:prstClr val="black"/>
                </a:solidFill>
              </a:rPr>
              <a:t>. Παναγιωτόπουλος - Φυσικός        </a:t>
            </a:r>
            <a:r>
              <a:rPr lang="en-US" dirty="0">
                <a:solidFill>
                  <a:prstClr val="black"/>
                </a:solidFill>
              </a:rPr>
              <a:t>www.merkopanas.blogspot.gr</a:t>
            </a: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/>
                </a:solidFill>
              </a:rPr>
              <a:pPr/>
              <a:t>5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auto">
          <a:xfrm>
            <a:off x="2195512" y="476672"/>
            <a:ext cx="45370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altLang="el-GR" sz="4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Κρούσεις</a:t>
            </a:r>
            <a:r>
              <a:rPr lang="en-US" altLang="el-GR" sz="4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l-GR" altLang="el-GR" sz="4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σωμάτων</a:t>
            </a:r>
          </a:p>
        </p:txBody>
      </p:sp>
      <p:pic>
        <p:nvPicPr>
          <p:cNvPr id="6" name="Picture 7" descr="ast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916832"/>
            <a:ext cx="5328592" cy="27051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4104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50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1" name="Ομάδα 10"/>
          <p:cNvGrpSpPr/>
          <p:nvPr/>
        </p:nvGrpSpPr>
        <p:grpSpPr>
          <a:xfrm>
            <a:off x="467544" y="188640"/>
            <a:ext cx="8064896" cy="5854497"/>
            <a:chOff x="467544" y="188640"/>
            <a:chExt cx="8064896" cy="5854497"/>
          </a:xfrm>
        </p:grpSpPr>
        <p:pic>
          <p:nvPicPr>
            <p:cNvPr id="4" name="Picture 6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5776" y="188640"/>
              <a:ext cx="3671888" cy="996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Ορθογώνιο 8"/>
                <p:cNvSpPr/>
                <p:nvPr/>
              </p:nvSpPr>
              <p:spPr>
                <a:xfrm>
                  <a:off x="467544" y="1050488"/>
                  <a:ext cx="8064896" cy="499264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  <a:spcBef>
                      <a:spcPct val="0"/>
                    </a:spcBef>
                  </a:pPr>
                  <a:r>
                    <a:rPr lang="el-GR" altLang="el-GR" sz="2000" b="1" dirty="0">
                      <a:latin typeface="Trebuchet MS" pitchFamily="34" charset="0"/>
                    </a:rPr>
                    <a:t>13. </a:t>
                  </a:r>
                  <a:r>
                    <a:rPr lang="el-GR" altLang="el-GR" sz="2000" dirty="0">
                      <a:latin typeface="Trebuchet MS" pitchFamily="34" charset="0"/>
                    </a:rPr>
                    <a:t>Στο σχήμα τα δύο σώματα Σ</a:t>
                  </a:r>
                  <a:r>
                    <a:rPr lang="el-GR" altLang="el-GR" sz="2000" baseline="-25000" dirty="0">
                      <a:latin typeface="Trebuchet MS" pitchFamily="34" charset="0"/>
                    </a:rPr>
                    <a:t>1</a:t>
                  </a:r>
                  <a:r>
                    <a:rPr lang="el-GR" altLang="el-GR" sz="2000" dirty="0">
                      <a:latin typeface="Trebuchet MS" pitchFamily="34" charset="0"/>
                    </a:rPr>
                    <a:t> και Σ</a:t>
                  </a:r>
                  <a:r>
                    <a:rPr lang="el-GR" altLang="el-GR" sz="2000" baseline="-25000" dirty="0">
                      <a:latin typeface="Trebuchet MS" pitchFamily="34" charset="0"/>
                    </a:rPr>
                    <a:t>2</a:t>
                  </a:r>
                  <a:r>
                    <a:rPr lang="el-GR" altLang="el-GR" sz="2000" dirty="0">
                      <a:latin typeface="Trebuchet MS" pitchFamily="34" charset="0"/>
                    </a:rPr>
                    <a:t> είναι όμοια, το δάπεδο είναι λείο και οριζόντιο και το κατακόρυφο τοίχωμα είναι λείο και ακλόνητο. Το Σ</a:t>
                  </a:r>
                  <a:r>
                    <a:rPr lang="el-GR" altLang="el-GR" sz="2000" baseline="-25000" dirty="0">
                      <a:latin typeface="Trebuchet MS" pitchFamily="34" charset="0"/>
                    </a:rPr>
                    <a:t>2</a:t>
                  </a:r>
                  <a:r>
                    <a:rPr lang="el-GR" altLang="el-GR" sz="2000" dirty="0">
                      <a:latin typeface="Trebuchet MS" pitchFamily="34" charset="0"/>
                    </a:rPr>
                    <a:t> είναι αρχικά ακίνητο και το Σ</a:t>
                  </a:r>
                  <a:r>
                    <a:rPr lang="el-GR" altLang="el-GR" sz="2000" baseline="-25000" dirty="0">
                      <a:latin typeface="Trebuchet MS" pitchFamily="34" charset="0"/>
                    </a:rPr>
                    <a:t>1</a:t>
                  </a:r>
                  <a:r>
                    <a:rPr lang="el-GR" altLang="el-GR" sz="2000" dirty="0">
                      <a:latin typeface="Trebuchet MS" pitchFamily="34" charset="0"/>
                    </a:rPr>
                    <a:t> κινείται προς το Σ</a:t>
                  </a:r>
                  <a:r>
                    <a:rPr lang="el-GR" altLang="el-GR" sz="2000" baseline="-25000" dirty="0">
                      <a:latin typeface="Trebuchet MS" pitchFamily="34" charset="0"/>
                    </a:rPr>
                    <a:t>2</a:t>
                  </a:r>
                  <a:r>
                    <a:rPr lang="el-GR" altLang="el-GR" sz="2000" dirty="0">
                      <a:latin typeface="Trebuchet MS" pitchFamily="34" charset="0"/>
                    </a:rPr>
                    <a:t> με ταχύτητα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altLang="el-GR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l-GR" altLang="el-GR" sz="2000" i="1">
                              <a:latin typeface="Cambria Math" panose="02040503050406030204" pitchFamily="18" charset="0"/>
                            </a:rPr>
                            <m:t>𝜐</m:t>
                          </m:r>
                        </m:e>
                      </m:acc>
                    </m:oMath>
                  </a14:m>
                  <a:r>
                    <a:rPr lang="el-GR" altLang="el-GR" sz="2000" dirty="0">
                      <a:latin typeface="Trebuchet MS" pitchFamily="34" charset="0"/>
                    </a:rPr>
                    <a:t>. </a:t>
                  </a:r>
                  <a:r>
                    <a:rPr lang="en-US" altLang="el-GR" sz="2000" dirty="0">
                      <a:latin typeface="Trebuchet MS" pitchFamily="34" charset="0"/>
                    </a:rPr>
                    <a:t>Οι </a:t>
                  </a:r>
                  <a:r>
                    <a:rPr lang="en-US" altLang="el-GR" sz="2000" dirty="0" err="1">
                      <a:latin typeface="Trebuchet MS" pitchFamily="34" charset="0"/>
                    </a:rPr>
                    <a:t>κρούσεις</a:t>
                  </a:r>
                  <a:r>
                    <a:rPr lang="en-US" altLang="el-GR" sz="2000" dirty="0">
                      <a:latin typeface="Trebuchet MS" pitchFamily="34" charset="0"/>
                    </a:rPr>
                    <a:t> </a:t>
                  </a:r>
                  <a:r>
                    <a:rPr lang="en-US" altLang="el-GR" sz="2000" dirty="0" err="1">
                      <a:latin typeface="Trebuchet MS" pitchFamily="34" charset="0"/>
                    </a:rPr>
                    <a:t>μετ</a:t>
                  </a:r>
                  <a:r>
                    <a:rPr lang="en-US" altLang="el-GR" sz="2000" dirty="0">
                      <a:latin typeface="Trebuchet MS" pitchFamily="34" charset="0"/>
                    </a:rPr>
                    <a:t>αξύ των Σ</a:t>
                  </a:r>
                  <a:r>
                    <a:rPr lang="en-US" altLang="el-GR" sz="2000" baseline="-25000" dirty="0">
                      <a:latin typeface="Trebuchet MS" pitchFamily="34" charset="0"/>
                    </a:rPr>
                    <a:t>1</a:t>
                  </a:r>
                  <a:r>
                    <a:rPr lang="en-US" altLang="el-GR" sz="2000" dirty="0">
                      <a:latin typeface="Trebuchet MS" pitchFamily="34" charset="0"/>
                    </a:rPr>
                    <a:t> και Σ</a:t>
                  </a:r>
                  <a:r>
                    <a:rPr lang="en-US" altLang="el-GR" sz="2000" baseline="-25000" dirty="0">
                      <a:latin typeface="Trebuchet MS" pitchFamily="34" charset="0"/>
                    </a:rPr>
                    <a:t>2</a:t>
                  </a:r>
                  <a:r>
                    <a:rPr lang="en-US" altLang="el-GR" sz="2000" dirty="0">
                      <a:latin typeface="Trebuchet MS" pitchFamily="34" charset="0"/>
                    </a:rPr>
                    <a:t> είναι κεντρικές και ελαστικές και η κρούση του Σ</a:t>
                  </a:r>
                  <a:r>
                    <a:rPr lang="en-US" altLang="el-GR" sz="2000" baseline="-25000" dirty="0">
                      <a:latin typeface="Trebuchet MS" pitchFamily="34" charset="0"/>
                    </a:rPr>
                    <a:t>2</a:t>
                  </a:r>
                  <a:r>
                    <a:rPr lang="en-US" altLang="el-GR" sz="2000" dirty="0">
                      <a:latin typeface="Trebuchet MS" pitchFamily="34" charset="0"/>
                    </a:rPr>
                    <a:t> με το τοίχωμα είναι ελαστική.</a:t>
                  </a:r>
                  <a:r>
                    <a:rPr lang="el-GR" altLang="el-GR" sz="2000" dirty="0">
                      <a:latin typeface="Trebuchet MS" pitchFamily="34" charset="0"/>
                    </a:rPr>
                    <a:t> </a:t>
                  </a:r>
                  <a:r>
                    <a:rPr lang="en-US" altLang="el-GR" sz="2000" dirty="0" err="1">
                      <a:latin typeface="Trebuchet MS" pitchFamily="34" charset="0"/>
                    </a:rPr>
                    <a:t>Μετά</a:t>
                  </a:r>
                  <a:r>
                    <a:rPr lang="en-US" altLang="el-GR" sz="2000" dirty="0">
                      <a:latin typeface="Trebuchet MS" pitchFamily="34" charset="0"/>
                    </a:rPr>
                    <a:t> από</a:t>
                  </a:r>
                  <a:r>
                    <a:rPr lang="el-GR" altLang="el-GR" sz="2000" dirty="0">
                      <a:latin typeface="Trebuchet MS" pitchFamily="34" charset="0"/>
                    </a:rPr>
                    <a:t> </a:t>
                  </a:r>
                  <a:r>
                    <a:rPr lang="en-US" altLang="el-GR" sz="2000" dirty="0" err="1">
                      <a:latin typeface="Trebuchet MS" pitchFamily="34" charset="0"/>
                    </a:rPr>
                    <a:t>όλες</a:t>
                  </a:r>
                  <a:r>
                    <a:rPr lang="en-US" altLang="el-GR" sz="2000" dirty="0">
                      <a:latin typeface="Trebuchet MS" pitchFamily="34" charset="0"/>
                    </a:rPr>
                    <a:t> </a:t>
                  </a:r>
                  <a:r>
                    <a:rPr lang="en-US" altLang="el-GR" sz="2000" dirty="0" err="1">
                      <a:latin typeface="Trebuchet MS" pitchFamily="34" charset="0"/>
                    </a:rPr>
                    <a:t>τις</a:t>
                  </a:r>
                  <a:r>
                    <a:rPr lang="en-US" altLang="el-GR" sz="2000" dirty="0">
                      <a:latin typeface="Trebuchet MS" pitchFamily="34" charset="0"/>
                    </a:rPr>
                    <a:t> </a:t>
                  </a:r>
                  <a:r>
                    <a:rPr lang="en-US" altLang="el-GR" sz="2000" dirty="0" err="1">
                      <a:latin typeface="Trebuchet MS" pitchFamily="34" charset="0"/>
                    </a:rPr>
                    <a:t>κρούσεις</a:t>
                  </a:r>
                  <a:r>
                    <a:rPr lang="en-US" altLang="el-GR" sz="2000" dirty="0">
                      <a:latin typeface="Trebuchet MS" pitchFamily="34" charset="0"/>
                    </a:rPr>
                    <a:t> π</a:t>
                  </a:r>
                  <a:r>
                    <a:rPr lang="en-US" altLang="el-GR" sz="2000" dirty="0" err="1">
                      <a:latin typeface="Trebuchet MS" pitchFamily="34" charset="0"/>
                    </a:rPr>
                    <a:t>ου</a:t>
                  </a:r>
                  <a:r>
                    <a:rPr lang="en-US" altLang="el-GR" sz="2000" dirty="0">
                      <a:latin typeface="Trebuchet MS" pitchFamily="34" charset="0"/>
                    </a:rPr>
                    <a:t> θα </a:t>
                  </a:r>
                  <a:r>
                    <a:rPr lang="en-US" altLang="el-GR" sz="2000" dirty="0" err="1">
                      <a:latin typeface="Trebuchet MS" pitchFamily="34" charset="0"/>
                    </a:rPr>
                    <a:t>μεσολ</a:t>
                  </a:r>
                  <a:r>
                    <a:rPr lang="en-US" altLang="el-GR" sz="2000" dirty="0">
                      <a:latin typeface="Trebuchet MS" pitchFamily="34" charset="0"/>
                    </a:rPr>
                    <a:t>αβήσουν </a:t>
                  </a:r>
                  <a:endParaRPr lang="el-GR" altLang="el-GR" sz="2000" dirty="0">
                    <a:latin typeface="Trebuchet MS" pitchFamily="34" charset="0"/>
                  </a:endParaRPr>
                </a:p>
                <a:p>
                  <a:pPr algn="just">
                    <a:lnSpc>
                      <a:spcPct val="150000"/>
                    </a:lnSpc>
                    <a:spcBef>
                      <a:spcPct val="0"/>
                    </a:spcBef>
                  </a:pPr>
                  <a:r>
                    <a:rPr lang="el-GR" altLang="el-GR" sz="2000" b="1" dirty="0">
                      <a:latin typeface="Trebuchet MS" pitchFamily="34" charset="0"/>
                    </a:rPr>
                    <a:t>α. </a:t>
                  </a:r>
                  <a:r>
                    <a:rPr lang="el-GR" altLang="el-GR" sz="2000" dirty="0">
                      <a:latin typeface="Trebuchet MS" pitchFamily="34" charset="0"/>
                    </a:rPr>
                    <a:t>το Σ</a:t>
                  </a:r>
                  <a:r>
                    <a:rPr lang="el-GR" altLang="el-GR" sz="2000" baseline="-25000" dirty="0">
                      <a:latin typeface="Trebuchet MS" pitchFamily="34" charset="0"/>
                    </a:rPr>
                    <a:t>1</a:t>
                  </a:r>
                  <a:r>
                    <a:rPr lang="el-GR" altLang="el-GR" sz="2000" dirty="0">
                      <a:latin typeface="Trebuchet MS" pitchFamily="34" charset="0"/>
                    </a:rPr>
                    <a:t> κινείται με ταχύτητα -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altLang="el-GR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l-GR" altLang="el-GR" sz="2000" i="1">
                              <a:latin typeface="Cambria Math" panose="02040503050406030204" pitchFamily="18" charset="0"/>
                            </a:rPr>
                            <m:t>𝜐</m:t>
                          </m:r>
                        </m:e>
                      </m:acc>
                    </m:oMath>
                  </a14:m>
                  <a:r>
                    <a:rPr lang="el-GR" altLang="el-GR" sz="2000" dirty="0">
                      <a:latin typeface="Trebuchet MS" pitchFamily="34" charset="0"/>
                    </a:rPr>
                    <a:t>, ενώ το Σ</a:t>
                  </a:r>
                  <a:r>
                    <a:rPr lang="el-GR" altLang="el-GR" sz="2000" baseline="-25000" dirty="0">
                      <a:latin typeface="Trebuchet MS" pitchFamily="34" charset="0"/>
                    </a:rPr>
                    <a:t>2</a:t>
                  </a:r>
                  <a:r>
                    <a:rPr lang="el-GR" altLang="el-GR" sz="2000" dirty="0">
                      <a:latin typeface="Trebuchet MS" pitchFamily="34" charset="0"/>
                    </a:rPr>
                    <a:t> είναι ακίνητο.   </a:t>
                  </a:r>
                </a:p>
                <a:p>
                  <a:pPr algn="just">
                    <a:spcBef>
                      <a:spcPct val="0"/>
                    </a:spcBef>
                  </a:pPr>
                  <a:r>
                    <a:rPr lang="el-GR" altLang="el-GR" sz="2000" b="1" dirty="0">
                      <a:latin typeface="Trebuchet MS" pitchFamily="34" charset="0"/>
                    </a:rPr>
                    <a:t>β.  </a:t>
                  </a:r>
                  <a:r>
                    <a:rPr lang="el-GR" altLang="el-GR" sz="2000" dirty="0">
                      <a:latin typeface="Trebuchet MS" pitchFamily="34" charset="0"/>
                    </a:rPr>
                    <a:t>τα Σ</a:t>
                  </a:r>
                  <a:r>
                    <a:rPr lang="el-GR" altLang="el-GR" sz="2000" baseline="-25000" dirty="0">
                      <a:latin typeface="Trebuchet MS" pitchFamily="34" charset="0"/>
                    </a:rPr>
                    <a:t>1</a:t>
                  </a:r>
                  <a:r>
                    <a:rPr lang="el-GR" altLang="el-GR" sz="2000" dirty="0">
                      <a:latin typeface="Trebuchet MS" pitchFamily="34" charset="0"/>
                    </a:rPr>
                    <a:t> και Σ</a:t>
                  </a:r>
                  <a:r>
                    <a:rPr lang="el-GR" altLang="el-GR" sz="2000" baseline="-25000" dirty="0">
                      <a:latin typeface="Trebuchet MS" pitchFamily="34" charset="0"/>
                    </a:rPr>
                    <a:t>2</a:t>
                  </a:r>
                  <a:r>
                    <a:rPr lang="el-GR" altLang="el-GR" sz="2000" dirty="0">
                      <a:latin typeface="Trebuchet MS" pitchFamily="34" charset="0"/>
                    </a:rPr>
                    <a:t> κινούνται με ταχύτητα -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l-GR" altLang="el-GR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el-GR" altLang="el-GR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l-GR" altLang="el-GR" sz="2000" i="1">
                                  <a:latin typeface="Cambria Math" panose="02040503050406030204" pitchFamily="18" charset="0"/>
                                </a:rPr>
                                <m:t>𝜐</m:t>
                              </m:r>
                            </m:e>
                          </m:acc>
                        </m:num>
                        <m:den>
                          <m:r>
                            <a:rPr lang="el-GR" altLang="el-GR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el-GR" altLang="el-GR" sz="2000" dirty="0">
                      <a:latin typeface="Trebuchet MS" pitchFamily="34" charset="0"/>
                    </a:rPr>
                    <a:t>.</a:t>
                  </a:r>
                </a:p>
                <a:p>
                  <a:pPr algn="just">
                    <a:lnSpc>
                      <a:spcPct val="150000"/>
                    </a:lnSpc>
                    <a:spcBef>
                      <a:spcPct val="0"/>
                    </a:spcBef>
                  </a:pPr>
                  <a:r>
                    <a:rPr lang="el-GR" altLang="el-GR" sz="2000" b="1" dirty="0">
                      <a:latin typeface="Trebuchet MS" pitchFamily="34" charset="0"/>
                    </a:rPr>
                    <a:t>γ.  </a:t>
                  </a:r>
                  <a:r>
                    <a:rPr lang="el-GR" altLang="el-GR" sz="2000" dirty="0">
                      <a:latin typeface="Trebuchet MS" pitchFamily="34" charset="0"/>
                    </a:rPr>
                    <a:t>το Σ</a:t>
                  </a:r>
                  <a:r>
                    <a:rPr lang="el-GR" altLang="el-GR" sz="2000" baseline="-25000" dirty="0">
                      <a:latin typeface="Trebuchet MS" pitchFamily="34" charset="0"/>
                    </a:rPr>
                    <a:t>1</a:t>
                  </a:r>
                  <a:r>
                    <a:rPr lang="el-GR" altLang="el-GR" sz="2000" dirty="0">
                      <a:latin typeface="Trebuchet MS" pitchFamily="34" charset="0"/>
                    </a:rPr>
                    <a:t> ακινητοποιείται, ενώ το Σ</a:t>
                  </a:r>
                  <a:r>
                    <a:rPr lang="el-GR" altLang="el-GR" sz="2000" baseline="-25000" dirty="0">
                      <a:latin typeface="Trebuchet MS" pitchFamily="34" charset="0"/>
                    </a:rPr>
                    <a:t>2</a:t>
                  </a:r>
                  <a:r>
                    <a:rPr lang="el-GR" altLang="el-GR" sz="2000" dirty="0">
                      <a:latin typeface="Trebuchet MS" pitchFamily="34" charset="0"/>
                    </a:rPr>
                    <a:t> κινείται με ταχύτητα 2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altLang="el-GR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l-GR" altLang="el-GR" sz="2000" i="1">
                              <a:latin typeface="Cambria Math" panose="02040503050406030204" pitchFamily="18" charset="0"/>
                            </a:rPr>
                            <m:t>𝜐</m:t>
                          </m:r>
                        </m:e>
                      </m:acc>
                    </m:oMath>
                  </a14:m>
                  <a:r>
                    <a:rPr lang="el-GR" altLang="el-GR" sz="2000" dirty="0">
                      <a:latin typeface="Trebuchet MS" pitchFamily="34" charset="0"/>
                    </a:rPr>
                    <a:t>.</a:t>
                  </a:r>
                </a:p>
                <a:p>
                  <a:pPr algn="just">
                    <a:lnSpc>
                      <a:spcPct val="150000"/>
                    </a:lnSpc>
                    <a:spcBef>
                      <a:spcPct val="0"/>
                    </a:spcBef>
                  </a:pPr>
                  <a:r>
                    <a:rPr lang="en-US" altLang="el-GR" sz="2000" dirty="0">
                      <a:latin typeface="Trebuchet MS" pitchFamily="34" charset="0"/>
                    </a:rPr>
                    <a:t>Να </a:t>
                  </a:r>
                  <a:r>
                    <a:rPr lang="en-US" altLang="el-GR" sz="2000" dirty="0" err="1">
                      <a:latin typeface="Trebuchet MS" pitchFamily="34" charset="0"/>
                    </a:rPr>
                    <a:t>δικ</a:t>
                  </a:r>
                  <a:r>
                    <a:rPr lang="en-US" altLang="el-GR" sz="2000" dirty="0">
                      <a:latin typeface="Trebuchet MS" pitchFamily="34" charset="0"/>
                    </a:rPr>
                    <a:t>αιολογήσετε την επιλογή σας.</a:t>
                  </a:r>
                </a:p>
                <a:p>
                  <a:pPr algn="r">
                    <a:spcBef>
                      <a:spcPct val="0"/>
                    </a:spcBef>
                  </a:pPr>
                  <a:r>
                    <a:rPr lang="en-US" altLang="el-GR" dirty="0" err="1">
                      <a:latin typeface="Trebuchet MS" pitchFamily="34" charset="0"/>
                    </a:rPr>
                    <a:t>Ομογ</a:t>
                  </a:r>
                  <a:r>
                    <a:rPr lang="en-US" altLang="el-GR" dirty="0">
                      <a:latin typeface="Trebuchet MS" pitchFamily="34" charset="0"/>
                    </a:rPr>
                    <a:t>. 2011</a:t>
                  </a:r>
                </a:p>
              </p:txBody>
            </p:sp>
          </mc:Choice>
          <mc:Fallback xmlns="">
            <p:sp>
              <p:nvSpPr>
                <p:cNvPr id="9" name="Ορθογώνιο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544" y="1050488"/>
                  <a:ext cx="8064896" cy="4992649"/>
                </a:xfrm>
                <a:prstGeom prst="rect">
                  <a:avLst/>
                </a:prstGeom>
                <a:blipFill>
                  <a:blip r:embed="rId3"/>
                  <a:stretch>
                    <a:fillRect l="-831" r="-756" b="-855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" name="Oval 21"/>
          <p:cNvSpPr>
            <a:spLocks noChangeArrowheads="1"/>
          </p:cNvSpPr>
          <p:nvPr/>
        </p:nvSpPr>
        <p:spPr bwMode="auto">
          <a:xfrm>
            <a:off x="395536" y="3933057"/>
            <a:ext cx="432048" cy="432048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l-GR" altLang="el-GR" sz="400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451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>
                <a:solidFill>
                  <a:prstClr val="black"/>
                </a:solidFill>
              </a:rPr>
              <a:t>Μερκ</a:t>
            </a:r>
            <a:r>
              <a:rPr lang="el-GR" dirty="0">
                <a:solidFill>
                  <a:prstClr val="black"/>
                </a:solidFill>
              </a:rPr>
              <a:t>. Παναγιωτόπουλος - Φυσικός        </a:t>
            </a:r>
            <a:r>
              <a:rPr lang="en-US" dirty="0">
                <a:solidFill>
                  <a:prstClr val="black"/>
                </a:solidFill>
              </a:rPr>
              <a:t>www.merkopanas.blogspot.gr</a:t>
            </a: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/>
                </a:solidFill>
              </a:rPr>
              <a:pPr/>
              <a:t>51</a:t>
            </a:fld>
            <a:endParaRPr lang="el-GR" dirty="0">
              <a:solidFill>
                <a:prstClr val="black"/>
              </a:solidFill>
            </a:endParaRPr>
          </a:p>
        </p:txBody>
      </p:sp>
      <p:grpSp>
        <p:nvGrpSpPr>
          <p:cNvPr id="12" name="Ομάδα 11"/>
          <p:cNvGrpSpPr/>
          <p:nvPr/>
        </p:nvGrpSpPr>
        <p:grpSpPr>
          <a:xfrm>
            <a:off x="476537" y="260648"/>
            <a:ext cx="8136904" cy="5526665"/>
            <a:chOff x="476537" y="260648"/>
            <a:chExt cx="8136904" cy="5526665"/>
          </a:xfrm>
        </p:grpSpPr>
        <p:sp>
          <p:nvSpPr>
            <p:cNvPr id="4" name="Ορθογώνιο 3"/>
            <p:cNvSpPr/>
            <p:nvPr/>
          </p:nvSpPr>
          <p:spPr>
            <a:xfrm>
              <a:off x="476537" y="260648"/>
              <a:ext cx="8136904" cy="22467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2000" b="1" dirty="0">
                  <a:latin typeface="Trebuchet MS" panose="020B0603020202020204" pitchFamily="34" charset="0"/>
                </a:rPr>
                <a:t>1</a:t>
              </a:r>
              <a:r>
                <a:rPr lang="el-GR" sz="2000" b="1" dirty="0">
                  <a:latin typeface="Trebuchet MS" panose="020B0603020202020204" pitchFamily="34" charset="0"/>
                </a:rPr>
                <a:t>4. </a:t>
              </a:r>
              <a:r>
                <a:rPr lang="el-GR" sz="2000" dirty="0">
                  <a:latin typeface="Trebuchet MS" panose="020B0603020202020204" pitchFamily="34" charset="0"/>
                </a:rPr>
                <a:t>Δύο σώματα αμελητέων διαστάσεων με μάζες </a:t>
              </a:r>
              <a:r>
                <a:rPr lang="el-GR" sz="2000" i="1" dirty="0">
                  <a:latin typeface="Trebuchet MS" panose="020B0603020202020204" pitchFamily="34" charset="0"/>
                </a:rPr>
                <a:t>m</a:t>
              </a:r>
              <a:r>
                <a:rPr lang="el-GR" sz="2000" baseline="-25000" dirty="0">
                  <a:latin typeface="Trebuchet MS" panose="020B0603020202020204" pitchFamily="34" charset="0"/>
                </a:rPr>
                <a:t>1</a:t>
              </a:r>
              <a:r>
                <a:rPr lang="el-GR" sz="2000" dirty="0">
                  <a:latin typeface="Trebuchet MS" panose="020B0603020202020204" pitchFamily="34" charset="0"/>
                </a:rPr>
                <a:t> και </a:t>
              </a:r>
              <a:r>
                <a:rPr lang="el-GR" sz="2000" i="1" dirty="0">
                  <a:latin typeface="Trebuchet MS" panose="020B0603020202020204" pitchFamily="34" charset="0"/>
                </a:rPr>
                <a:t>m</a:t>
              </a:r>
              <a:r>
                <a:rPr lang="el-GR" sz="2000" baseline="-25000" dirty="0">
                  <a:latin typeface="Trebuchet MS" panose="020B0603020202020204" pitchFamily="34" charset="0"/>
                </a:rPr>
                <a:t>2</a:t>
              </a:r>
              <a:r>
                <a:rPr lang="el-GR" sz="2000" dirty="0">
                  <a:latin typeface="Trebuchet MS" panose="020B0603020202020204" pitchFamily="34" charset="0"/>
                </a:rPr>
                <a:t> συγκρούονται κεντρικά σε λείο οριζόντιο επίπεδο. Η θέση x κάθε σώματος στην ευθεία γραμμή, που τα ενώνει, μετριέται από κοινή αρχή. Η γραφική παράσταση της θέσης του σώματος </a:t>
              </a:r>
              <a:r>
                <a:rPr lang="el-GR" sz="2000" i="1" dirty="0">
                  <a:latin typeface="Trebuchet MS" panose="020B0603020202020204" pitchFamily="34" charset="0"/>
                </a:rPr>
                <a:t>m</a:t>
              </a:r>
              <a:r>
                <a:rPr lang="el-GR" sz="2000" baseline="-25000" dirty="0">
                  <a:latin typeface="Trebuchet MS" panose="020B0603020202020204" pitchFamily="34" charset="0"/>
                </a:rPr>
                <a:t>1</a:t>
              </a:r>
              <a:r>
                <a:rPr lang="el-GR" sz="2000" dirty="0">
                  <a:latin typeface="Trebuchet MS" panose="020B0603020202020204" pitchFamily="34" charset="0"/>
                </a:rPr>
                <a:t> φαίνεται στο σχήμα 1 και του σώματος </a:t>
              </a:r>
              <a:r>
                <a:rPr lang="el-GR" sz="2000" i="1" dirty="0">
                  <a:latin typeface="Trebuchet MS" panose="020B0603020202020204" pitchFamily="34" charset="0"/>
                </a:rPr>
                <a:t>m</a:t>
              </a:r>
              <a:r>
                <a:rPr lang="el-GR" sz="2000" baseline="-25000" dirty="0">
                  <a:latin typeface="Trebuchet MS" panose="020B0603020202020204" pitchFamily="34" charset="0"/>
                </a:rPr>
                <a:t>2</a:t>
              </a:r>
              <a:r>
                <a:rPr lang="el-GR" sz="2000" dirty="0">
                  <a:latin typeface="Trebuchet MS" panose="020B0603020202020204" pitchFamily="34" charset="0"/>
                </a:rPr>
                <a:t> στο σχήμα 2. Δίνεται ότι </a:t>
              </a:r>
              <a:r>
                <a:rPr lang="el-GR" sz="2000" i="1" dirty="0">
                  <a:latin typeface="Trebuchet MS" panose="020B0603020202020204" pitchFamily="34" charset="0"/>
                </a:rPr>
                <a:t>m</a:t>
              </a:r>
              <a:r>
                <a:rPr lang="el-GR" sz="2000" baseline="-25000" dirty="0">
                  <a:latin typeface="Trebuchet MS" panose="020B0603020202020204" pitchFamily="34" charset="0"/>
                </a:rPr>
                <a:t>1</a:t>
              </a:r>
              <a:r>
                <a:rPr lang="el-GR" sz="2000" dirty="0">
                  <a:latin typeface="Trebuchet MS" panose="020B0603020202020204" pitchFamily="34" charset="0"/>
                </a:rPr>
                <a:t>=1kg και ότι η διάρκεια της επαφής των δύο σωμάτων κατά την κεντρική κρούση είναι αμελητέα.</a:t>
              </a:r>
            </a:p>
          </p:txBody>
        </p:sp>
        <p:sp>
          <p:nvSpPr>
            <p:cNvPr id="7" name="Ορθογώνιο 6"/>
            <p:cNvSpPr/>
            <p:nvPr/>
          </p:nvSpPr>
          <p:spPr>
            <a:xfrm>
              <a:off x="506490" y="4463874"/>
              <a:ext cx="8106951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2000" dirty="0">
                  <a:latin typeface="Trebuchet MS" panose="020B0603020202020204" pitchFamily="34" charset="0"/>
                </a:rPr>
                <a:t>Η κρούση των δύο σωμάτων είναι</a:t>
              </a:r>
            </a:p>
            <a:p>
              <a:r>
                <a:rPr lang="en-US" sz="2000" b="1" dirty="0" err="1">
                  <a:latin typeface="Trebuchet MS" panose="020B0603020202020204" pitchFamily="34" charset="0"/>
                </a:rPr>
                <a:t>i</a:t>
              </a:r>
              <a:r>
                <a:rPr lang="en-US" sz="2000" b="1" dirty="0">
                  <a:latin typeface="Trebuchet MS" panose="020B0603020202020204" pitchFamily="34" charset="0"/>
                </a:rPr>
                <a:t>.</a:t>
              </a:r>
              <a:r>
                <a:rPr lang="el-GR" sz="2000" b="1" dirty="0">
                  <a:latin typeface="Trebuchet MS" panose="020B0603020202020204" pitchFamily="34" charset="0"/>
                </a:rPr>
                <a:t>  </a:t>
              </a:r>
              <a:r>
                <a:rPr lang="el-GR" sz="2000" dirty="0">
                  <a:latin typeface="Trebuchet MS" panose="020B0603020202020204" pitchFamily="34" charset="0"/>
                </a:rPr>
                <a:t>ελαστική.               </a:t>
              </a:r>
              <a:r>
                <a:rPr lang="en-US" sz="2000" dirty="0">
                  <a:latin typeface="Trebuchet MS" panose="020B0603020202020204" pitchFamily="34" charset="0"/>
                </a:rPr>
                <a:t>   </a:t>
              </a:r>
              <a:r>
                <a:rPr lang="el-GR" sz="2000" dirty="0">
                  <a:latin typeface="Trebuchet MS" panose="020B0603020202020204" pitchFamily="34" charset="0"/>
                </a:rPr>
                <a:t> </a:t>
              </a:r>
              <a:r>
                <a:rPr lang="el-GR" sz="2000" b="1" dirty="0">
                  <a:latin typeface="Trebuchet MS" panose="020B0603020202020204" pitchFamily="34" charset="0"/>
                </a:rPr>
                <a:t>ii.</a:t>
              </a:r>
              <a:r>
                <a:rPr lang="el-GR" sz="2000" dirty="0">
                  <a:latin typeface="Trebuchet MS" panose="020B0603020202020204" pitchFamily="34" charset="0"/>
                </a:rPr>
                <a:t>  ανελαστική.       </a:t>
              </a:r>
              <a:r>
                <a:rPr lang="en-US" sz="2000" dirty="0">
                  <a:latin typeface="Trebuchet MS" panose="020B0603020202020204" pitchFamily="34" charset="0"/>
                </a:rPr>
                <a:t> </a:t>
              </a:r>
              <a:r>
                <a:rPr lang="el-GR" sz="2000" dirty="0">
                  <a:latin typeface="Trebuchet MS" panose="020B0603020202020204" pitchFamily="34" charset="0"/>
                </a:rPr>
                <a:t>   </a:t>
              </a:r>
              <a:r>
                <a:rPr lang="en-US" sz="2000" dirty="0">
                  <a:latin typeface="Trebuchet MS" panose="020B0603020202020204" pitchFamily="34" charset="0"/>
                </a:rPr>
                <a:t>  </a:t>
              </a:r>
              <a:r>
                <a:rPr lang="el-GR" sz="2000" dirty="0">
                  <a:latin typeface="Trebuchet MS" panose="020B0603020202020204" pitchFamily="34" charset="0"/>
                </a:rPr>
                <a:t>   </a:t>
              </a:r>
              <a:r>
                <a:rPr lang="el-GR" sz="2000" b="1" dirty="0">
                  <a:latin typeface="Trebuchet MS" panose="020B0603020202020204" pitchFamily="34" charset="0"/>
                </a:rPr>
                <a:t>iii.</a:t>
              </a:r>
              <a:r>
                <a:rPr lang="el-GR" sz="2000" dirty="0">
                  <a:latin typeface="Trebuchet MS" panose="020B0603020202020204" pitchFamily="34" charset="0"/>
                </a:rPr>
                <a:t>  πλαστική.</a:t>
              </a:r>
            </a:p>
            <a:p>
              <a:r>
                <a:rPr lang="el-GR" sz="2000" dirty="0">
                  <a:latin typeface="Trebuchet MS" panose="020B0603020202020204" pitchFamily="34" charset="0"/>
                </a:rPr>
                <a:t>Να δικαιολογήσετε την επιλογή σας</a:t>
              </a:r>
            </a:p>
            <a:p>
              <a:pPr algn="r"/>
              <a:r>
                <a:rPr lang="el-GR" sz="2000" dirty="0" err="1">
                  <a:latin typeface="Trebuchet MS" panose="020B0603020202020204" pitchFamily="34" charset="0"/>
                </a:rPr>
                <a:t>Επαν</a:t>
              </a:r>
              <a:r>
                <a:rPr lang="el-GR" sz="2000" dirty="0">
                  <a:latin typeface="Trebuchet MS" panose="020B0603020202020204" pitchFamily="34" charset="0"/>
                </a:rPr>
                <a:t>. </a:t>
              </a:r>
              <a:r>
                <a:rPr lang="el-GR" sz="2000" dirty="0" err="1">
                  <a:latin typeface="Trebuchet MS" panose="020B0603020202020204" pitchFamily="34" charset="0"/>
                </a:rPr>
                <a:t>Ημερ</a:t>
              </a:r>
              <a:r>
                <a:rPr lang="el-GR" sz="2000" dirty="0">
                  <a:latin typeface="Trebuchet MS" panose="020B0603020202020204" pitchFamily="34" charset="0"/>
                </a:rPr>
                <a:t>. 2015</a:t>
              </a:r>
            </a:p>
          </p:txBody>
        </p:sp>
        <p:grpSp>
          <p:nvGrpSpPr>
            <p:cNvPr id="10" name="Ομάδα 9"/>
            <p:cNvGrpSpPr/>
            <p:nvPr/>
          </p:nvGrpSpPr>
          <p:grpSpPr>
            <a:xfrm>
              <a:off x="1475656" y="2476222"/>
              <a:ext cx="2592288" cy="1987652"/>
              <a:chOff x="1475656" y="2476222"/>
              <a:chExt cx="2592288" cy="1987652"/>
            </a:xfrm>
          </p:grpSpPr>
          <p:pic>
            <p:nvPicPr>
              <p:cNvPr id="5" name="Εικόνα 4"/>
              <p:cNvPicPr/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1475656" y="2476222"/>
                <a:ext cx="2592288" cy="1985368"/>
              </a:xfrm>
              <a:prstGeom prst="rect">
                <a:avLst/>
              </a:prstGeom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2483768" y="4217653"/>
                <a:ext cx="720080" cy="246221"/>
              </a:xfrm>
              <a:prstGeom prst="rect">
                <a:avLst/>
              </a:prstGeom>
              <a:solidFill>
                <a:srgbClr val="FFFFCC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l-GR" sz="1000" dirty="0">
                    <a:latin typeface="Trebuchet MS" panose="020B0603020202020204" pitchFamily="34" charset="0"/>
                  </a:rPr>
                  <a:t>σχήμα 1</a:t>
                </a:r>
              </a:p>
            </p:txBody>
          </p:sp>
        </p:grpSp>
        <p:grpSp>
          <p:nvGrpSpPr>
            <p:cNvPr id="11" name="Ομάδα 10"/>
            <p:cNvGrpSpPr/>
            <p:nvPr/>
          </p:nvGrpSpPr>
          <p:grpSpPr>
            <a:xfrm>
              <a:off x="5004048" y="2499399"/>
              <a:ext cx="2691307" cy="2053171"/>
              <a:chOff x="5004048" y="2499399"/>
              <a:chExt cx="2691307" cy="2053171"/>
            </a:xfrm>
          </p:grpSpPr>
          <p:pic>
            <p:nvPicPr>
              <p:cNvPr id="6" name="Εικόνα 5"/>
              <p:cNvPicPr/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004048" y="2499399"/>
                <a:ext cx="2691307" cy="1964475"/>
              </a:xfrm>
              <a:prstGeom prst="rect">
                <a:avLst/>
              </a:prstGeom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6156176" y="4306349"/>
                <a:ext cx="659836" cy="246221"/>
              </a:xfrm>
              <a:prstGeom prst="rect">
                <a:avLst/>
              </a:prstGeom>
              <a:solidFill>
                <a:srgbClr val="FFFFCC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l-GR" sz="1000" dirty="0">
                    <a:latin typeface="Trebuchet MS" panose="020B0603020202020204" pitchFamily="34" charset="0"/>
                  </a:rPr>
                  <a:t>σχήμα 2</a:t>
                </a:r>
              </a:p>
            </p:txBody>
          </p:sp>
        </p:grpSp>
      </p:grpSp>
      <p:sp>
        <p:nvSpPr>
          <p:cNvPr id="13" name="Oval 21"/>
          <p:cNvSpPr>
            <a:spLocks noChangeArrowheads="1"/>
          </p:cNvSpPr>
          <p:nvPr/>
        </p:nvSpPr>
        <p:spPr bwMode="auto">
          <a:xfrm>
            <a:off x="395536" y="4781572"/>
            <a:ext cx="431800" cy="4413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l-GR" altLang="el-GR" sz="400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600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52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Ομάδα 6"/>
          <p:cNvGrpSpPr/>
          <p:nvPr/>
        </p:nvGrpSpPr>
        <p:grpSpPr>
          <a:xfrm>
            <a:off x="683568" y="332656"/>
            <a:ext cx="7787208" cy="5545859"/>
            <a:chOff x="683568" y="332656"/>
            <a:chExt cx="7787208" cy="5545859"/>
          </a:xfrm>
        </p:grpSpPr>
        <p:sp>
          <p:nvSpPr>
            <p:cNvPr id="4" name="Ορθογώνιο 3"/>
            <p:cNvSpPr/>
            <p:nvPr/>
          </p:nvSpPr>
          <p:spPr>
            <a:xfrm>
              <a:off x="683568" y="332656"/>
              <a:ext cx="7416824" cy="16312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spcAft>
                  <a:spcPts val="0"/>
                </a:spcAft>
              </a:pPr>
              <a:r>
                <a:rPr lang="el-GR" b="1" dirty="0">
                  <a:latin typeface="Trebuchet MS" panose="020B0603020202020204" pitchFamily="34" charset="0"/>
                  <a:ea typeface="Times New Roman" panose="02020603050405020304" pitchFamily="18" charset="0"/>
                </a:rPr>
                <a:t>15.  </a:t>
              </a:r>
              <a:r>
                <a:rPr lang="el-GR" dirty="0">
                  <a:latin typeface="Trebuchet MS" panose="020B0603020202020204" pitchFamily="34" charset="0"/>
                  <a:ea typeface="Times New Roman" panose="02020603050405020304" pitchFamily="18" charset="0"/>
                </a:rPr>
                <a:t>Από το </a:t>
              </a:r>
              <a:r>
                <a:rPr lang="el-GR" sz="2000" dirty="0">
                  <a:latin typeface="Trebuchet MS" panose="020B0603020202020204" pitchFamily="34" charset="0"/>
                  <a:ea typeface="Times New Roman" panose="02020603050405020304" pitchFamily="18" charset="0"/>
                </a:rPr>
                <a:t>εσωτερικό άκρο Α ενός ημισφαιρίου ακτίνας </a:t>
              </a:r>
              <a:r>
                <a:rPr lang="el-GR" sz="2000" i="1" dirty="0">
                  <a:latin typeface="Trebuchet MS" panose="020B0603020202020204" pitchFamily="34" charset="0"/>
                  <a:ea typeface="Times New Roman" panose="02020603050405020304" pitchFamily="18" charset="0"/>
                </a:rPr>
                <a:t>R</a:t>
              </a:r>
              <a:r>
                <a:rPr lang="el-GR" sz="2000" dirty="0">
                  <a:latin typeface="Trebuchet MS" panose="020B0603020202020204" pitchFamily="34" charset="0"/>
                  <a:ea typeface="Times New Roman" panose="02020603050405020304" pitchFamily="18" charset="0"/>
                </a:rPr>
                <a:t> αφήνεται ελεύθερη μάζα </a:t>
              </a:r>
              <a:r>
                <a:rPr lang="el-GR" sz="2000" i="1" dirty="0">
                  <a:latin typeface="Trebuchet MS" panose="020B0603020202020204" pitchFamily="34" charset="0"/>
                  <a:ea typeface="Times New Roman" panose="02020603050405020304" pitchFamily="18" charset="0"/>
                </a:rPr>
                <a:t>m</a:t>
              </a:r>
              <a:r>
                <a:rPr lang="el-GR" sz="2000" baseline="-25000" dirty="0">
                  <a:latin typeface="Trebuchet MS" panose="020B0603020202020204" pitchFamily="34" charset="0"/>
                  <a:ea typeface="Times New Roman" panose="02020603050405020304" pitchFamily="18" charset="0"/>
                </a:rPr>
                <a:t>1</a:t>
              </a:r>
              <a:r>
                <a:rPr lang="el-GR" sz="2000" dirty="0">
                  <a:latin typeface="Trebuchet MS" panose="020B0603020202020204" pitchFamily="34" charset="0"/>
                  <a:ea typeface="Times New Roman" panose="02020603050405020304" pitchFamily="18" charset="0"/>
                </a:rPr>
                <a:t> αμελητέων διαστάσεων. Στο κατώτατο σημείο Γ του ημισφαιρίου είναι ακίνητη μια πανομοιότυπη μάζα </a:t>
              </a:r>
              <a:r>
                <a:rPr lang="el-GR" sz="2000" i="1" dirty="0">
                  <a:latin typeface="Trebuchet MS" panose="020B0603020202020204" pitchFamily="34" charset="0"/>
                  <a:ea typeface="Times New Roman" panose="02020603050405020304" pitchFamily="18" charset="0"/>
                </a:rPr>
                <a:t>m</a:t>
              </a:r>
              <a:r>
                <a:rPr lang="el-GR" sz="2000" baseline="-25000" dirty="0">
                  <a:latin typeface="Trebuchet MS" panose="020B0603020202020204" pitchFamily="34" charset="0"/>
                  <a:ea typeface="Times New Roman" panose="02020603050405020304" pitchFamily="18" charset="0"/>
                </a:rPr>
                <a:t>2</a:t>
              </a:r>
              <a:r>
                <a:rPr lang="el-GR" sz="2000" dirty="0">
                  <a:latin typeface="Trebuchet MS" panose="020B0603020202020204" pitchFamily="34" charset="0"/>
                  <a:ea typeface="Times New Roman" panose="02020603050405020304" pitchFamily="18" charset="0"/>
                </a:rPr>
                <a:t> (</a:t>
              </a:r>
              <a:r>
                <a:rPr lang="el-GR" sz="2000" i="1" dirty="0">
                  <a:latin typeface="Trebuchet MS" panose="020B0603020202020204" pitchFamily="34" charset="0"/>
                  <a:ea typeface="Times New Roman" panose="02020603050405020304" pitchFamily="18" charset="0"/>
                </a:rPr>
                <a:t>m</a:t>
              </a:r>
              <a:r>
                <a:rPr lang="el-GR" sz="2000" baseline="-25000" dirty="0">
                  <a:latin typeface="Trebuchet MS" panose="020B0603020202020204" pitchFamily="34" charset="0"/>
                  <a:ea typeface="Times New Roman" panose="02020603050405020304" pitchFamily="18" charset="0"/>
                </a:rPr>
                <a:t>1 </a:t>
              </a:r>
              <a:r>
                <a:rPr lang="el-GR" sz="2000" dirty="0">
                  <a:latin typeface="Trebuchet MS" panose="020B0603020202020204" pitchFamily="34" charset="0"/>
                  <a:ea typeface="Times New Roman" panose="02020603050405020304" pitchFamily="18" charset="0"/>
                </a:rPr>
                <a:t>= </a:t>
              </a:r>
              <a:r>
                <a:rPr lang="el-GR" sz="2000" i="1" dirty="0">
                  <a:latin typeface="Trebuchet MS" panose="020B0603020202020204" pitchFamily="34" charset="0"/>
                  <a:ea typeface="Times New Roman" panose="02020603050405020304" pitchFamily="18" charset="0"/>
                </a:rPr>
                <a:t>m</a:t>
              </a:r>
              <a:r>
                <a:rPr lang="el-GR" sz="2000" baseline="-25000" dirty="0">
                  <a:latin typeface="Trebuchet MS" panose="020B0603020202020204" pitchFamily="34" charset="0"/>
                  <a:ea typeface="Times New Roman" panose="02020603050405020304" pitchFamily="18" charset="0"/>
                </a:rPr>
                <a:t>2 </a:t>
              </a:r>
              <a:r>
                <a:rPr lang="el-GR" sz="2000" dirty="0">
                  <a:latin typeface="Trebuchet MS" panose="020B0603020202020204" pitchFamily="34" charset="0"/>
                  <a:ea typeface="Times New Roman" panose="02020603050405020304" pitchFamily="18" charset="0"/>
                </a:rPr>
                <a:t>=</a:t>
              </a:r>
              <a:r>
                <a:rPr lang="el-GR" sz="2000" i="1" dirty="0">
                  <a:latin typeface="Trebuchet MS" panose="020B0603020202020204" pitchFamily="34" charset="0"/>
                  <a:ea typeface="Times New Roman" panose="02020603050405020304" pitchFamily="18" charset="0"/>
                </a:rPr>
                <a:t> m</a:t>
              </a:r>
              <a:r>
                <a:rPr lang="el-GR" sz="2000" dirty="0">
                  <a:latin typeface="Trebuchet MS" panose="020B0603020202020204" pitchFamily="34" charset="0"/>
                  <a:ea typeface="Times New Roman" panose="02020603050405020304" pitchFamily="18" charset="0"/>
                </a:rPr>
                <a:t>) αμελητέων διαστάσεων</a:t>
              </a:r>
              <a:r>
                <a:rPr lang="el-GR" dirty="0">
                  <a:latin typeface="Trebuchet MS" panose="020B0603020202020204" pitchFamily="34" charset="0"/>
                  <a:ea typeface="Times New Roman" panose="02020603050405020304" pitchFamily="18" charset="0"/>
                </a:rPr>
                <a:t>. Οι τριβές θεωρούνται αμελητέες.</a:t>
              </a:r>
              <a:endParaRPr lang="el-G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pic>
          <p:nvPicPr>
            <p:cNvPr id="5" name="Εικόνα 4"/>
            <p:cNvPicPr/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915816" y="1963872"/>
              <a:ext cx="2752725" cy="1628696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Ορθογώνιο 5"/>
                <p:cNvSpPr/>
                <p:nvPr/>
              </p:nvSpPr>
              <p:spPr>
                <a:xfrm>
                  <a:off x="683568" y="3592568"/>
                  <a:ext cx="7787208" cy="228594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15000"/>
                    </a:lnSpc>
                    <a:spcAft>
                      <a:spcPts val="0"/>
                    </a:spcAft>
                  </a:pPr>
                  <a:r>
                    <a:rPr lang="el-GR" dirty="0">
                      <a:latin typeface="Trebuchet MS" panose="020B0603020202020204" pitchFamily="34" charset="0"/>
                      <a:ea typeface="Times New Roman" panose="02020603050405020304" pitchFamily="18" charset="0"/>
                    </a:rPr>
                    <a:t>Η μάζα </a:t>
                  </a:r>
                  <a:r>
                    <a:rPr lang="el-GR" i="1" dirty="0">
                      <a:latin typeface="Trebuchet MS" panose="020B0603020202020204" pitchFamily="34" charset="0"/>
                      <a:ea typeface="Times New Roman" panose="02020603050405020304" pitchFamily="18" charset="0"/>
                    </a:rPr>
                    <a:t>m</a:t>
                  </a:r>
                  <a:r>
                    <a:rPr lang="el-GR" baseline="-25000" dirty="0">
                      <a:latin typeface="Trebuchet MS" panose="020B0603020202020204" pitchFamily="34" charset="0"/>
                      <a:ea typeface="Times New Roman" panose="02020603050405020304" pitchFamily="18" charset="0"/>
                    </a:rPr>
                    <a:t>1</a:t>
                  </a:r>
                  <a:r>
                    <a:rPr lang="el-GR" dirty="0">
                      <a:latin typeface="Trebuchet MS" panose="020B0603020202020204" pitchFamily="34" charset="0"/>
                      <a:ea typeface="Times New Roman" panose="02020603050405020304" pitchFamily="18" charset="0"/>
                    </a:rPr>
                    <a:t> συγκρούεται με τη μάζα </a:t>
                  </a:r>
                  <a:r>
                    <a:rPr lang="el-GR" i="1" dirty="0">
                      <a:latin typeface="Trebuchet MS" panose="020B0603020202020204" pitchFamily="34" charset="0"/>
                      <a:ea typeface="Times New Roman" panose="02020603050405020304" pitchFamily="18" charset="0"/>
                    </a:rPr>
                    <a:t>m</a:t>
                  </a:r>
                  <a:r>
                    <a:rPr lang="el-GR" baseline="-25000" dirty="0">
                      <a:latin typeface="Trebuchet MS" panose="020B0603020202020204" pitchFamily="34" charset="0"/>
                      <a:ea typeface="Times New Roman" panose="02020603050405020304" pitchFamily="18" charset="0"/>
                    </a:rPr>
                    <a:t>2</a:t>
                  </a:r>
                  <a:r>
                    <a:rPr lang="el-GR" dirty="0">
                      <a:latin typeface="Trebuchet MS" panose="020B0603020202020204" pitchFamily="34" charset="0"/>
                      <a:ea typeface="Times New Roman" panose="02020603050405020304" pitchFamily="18" charset="0"/>
                    </a:rPr>
                    <a:t> κεντρικά και ελαστικά. Μετά την κρούση η μάζα </a:t>
                  </a:r>
                  <a:r>
                    <a:rPr lang="el-GR" i="1" dirty="0">
                      <a:latin typeface="Trebuchet MS" panose="020B0603020202020204" pitchFamily="34" charset="0"/>
                      <a:ea typeface="Times New Roman" panose="02020603050405020304" pitchFamily="18" charset="0"/>
                    </a:rPr>
                    <a:t>m</a:t>
                  </a:r>
                  <a:r>
                    <a:rPr lang="el-GR" baseline="-25000" dirty="0">
                      <a:latin typeface="Trebuchet MS" panose="020B0603020202020204" pitchFamily="34" charset="0"/>
                      <a:ea typeface="Times New Roman" panose="02020603050405020304" pitchFamily="18" charset="0"/>
                    </a:rPr>
                    <a:t>2</a:t>
                  </a:r>
                  <a:r>
                    <a:rPr lang="el-GR" dirty="0">
                      <a:latin typeface="Trebuchet MS" panose="020B0603020202020204" pitchFamily="34" charset="0"/>
                      <a:ea typeface="Times New Roman" panose="02020603050405020304" pitchFamily="18" charset="0"/>
                    </a:rPr>
                    <a:t> θα ανέλθει σε ύψος </a:t>
                  </a:r>
                  <a:r>
                    <a:rPr lang="el-GR" i="1" dirty="0">
                      <a:latin typeface="Trebuchet MS" panose="020B0603020202020204" pitchFamily="34" charset="0"/>
                      <a:ea typeface="Times New Roman" panose="02020603050405020304" pitchFamily="18" charset="0"/>
                    </a:rPr>
                    <a:t>Η</a:t>
                  </a:r>
                  <a:r>
                    <a:rPr lang="el-GR" dirty="0">
                      <a:latin typeface="Trebuchet MS" panose="020B0603020202020204" pitchFamily="34" charset="0"/>
                      <a:ea typeface="Times New Roman" panose="02020603050405020304" pitchFamily="18" charset="0"/>
                    </a:rPr>
                    <a:t> ως προς το κατώτατο σημείο του ημισφαιρίου ίσο με</a:t>
                  </a:r>
                  <a:endParaRPr lang="el-GR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  <a:p>
                  <a:pPr algn="just">
                    <a:lnSpc>
                      <a:spcPct val="115000"/>
                    </a:lnSpc>
                    <a:spcAft>
                      <a:spcPts val="0"/>
                    </a:spcAft>
                  </a:pPr>
                  <a:r>
                    <a:rPr lang="el-GR" b="1" dirty="0">
                      <a:solidFill>
                        <a:srgbClr val="000000"/>
                      </a:solidFill>
                      <a:latin typeface="Trebuchet MS" panose="020B0603020202020204" pitchFamily="34" charset="0"/>
                      <a:ea typeface="Times New Roman" panose="02020603050405020304" pitchFamily="18" charset="0"/>
                    </a:rPr>
                    <a:t>α.</a:t>
                  </a:r>
                  <a:r>
                    <a:rPr lang="el-GR" dirty="0">
                      <a:solidFill>
                        <a:srgbClr val="000000"/>
                      </a:solidFill>
                      <a:latin typeface="Trebuchet MS" panose="020B0603020202020204" pitchFamily="34" charset="0"/>
                      <a:ea typeface="Times New Roman" panose="02020603050405020304" pitchFamily="18" charset="0"/>
                    </a:rPr>
                    <a:t> 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l-GR" sz="2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𝑅</m:t>
                          </m:r>
                        </m:num>
                        <m:den>
                          <m:r>
                            <a:rPr lang="el-GR" sz="2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r>
                        <a:rPr lang="el-GR" sz="24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</m:t>
                      </m:r>
                    </m:oMath>
                  </a14:m>
                  <a:r>
                    <a:rPr lang="el-GR" dirty="0">
                      <a:solidFill>
                        <a:srgbClr val="000000"/>
                      </a:solidFill>
                      <a:latin typeface="Trebuchet MS" panose="020B0603020202020204" pitchFamily="34" charset="0"/>
                      <a:ea typeface="Times New Roman" panose="02020603050405020304" pitchFamily="18" charset="0"/>
                    </a:rPr>
                    <a:t>.                                 </a:t>
                  </a:r>
                  <a:r>
                    <a:rPr lang="el-GR" b="1" dirty="0">
                      <a:solidFill>
                        <a:srgbClr val="000000"/>
                      </a:solidFill>
                      <a:latin typeface="Trebuchet MS" panose="020B0603020202020204" pitchFamily="34" charset="0"/>
                      <a:ea typeface="Times New Roman" panose="02020603050405020304" pitchFamily="18" charset="0"/>
                    </a:rPr>
                    <a:t>β.</a:t>
                  </a:r>
                  <a:r>
                    <a:rPr lang="el-GR" dirty="0">
                      <a:solidFill>
                        <a:srgbClr val="000000"/>
                      </a:solidFill>
                      <a:latin typeface="Trebuchet MS" panose="020B0603020202020204" pitchFamily="34" charset="0"/>
                      <a:ea typeface="Times New Roman" panose="02020603050405020304" pitchFamily="18" charset="0"/>
                    </a:rPr>
                    <a:t>   </a:t>
                  </a:r>
                  <a:r>
                    <a:rPr lang="en-US" i="1" dirty="0">
                      <a:solidFill>
                        <a:srgbClr val="000000"/>
                      </a:solidFill>
                      <a:latin typeface="Trebuchet MS" panose="020B0603020202020204" pitchFamily="34" charset="0"/>
                      <a:ea typeface="Times New Roman" panose="02020603050405020304" pitchFamily="18" charset="0"/>
                    </a:rPr>
                    <a:t>R</a:t>
                  </a:r>
                  <a:r>
                    <a:rPr lang="el-GR" dirty="0">
                      <a:solidFill>
                        <a:srgbClr val="000000"/>
                      </a:solidFill>
                      <a:latin typeface="Trebuchet MS" panose="020B0603020202020204" pitchFamily="34" charset="0"/>
                      <a:ea typeface="Times New Roman" panose="02020603050405020304" pitchFamily="18" charset="0"/>
                    </a:rPr>
                    <a:t>.                                </a:t>
                  </a:r>
                  <a:r>
                    <a:rPr lang="el-GR" b="1" dirty="0">
                      <a:solidFill>
                        <a:srgbClr val="000000"/>
                      </a:solidFill>
                      <a:latin typeface="Trebuchet MS" panose="020B0603020202020204" pitchFamily="34" charset="0"/>
                      <a:ea typeface="Times New Roman" panose="02020603050405020304" pitchFamily="18" charset="0"/>
                    </a:rPr>
                    <a:t>γ.</a:t>
                  </a:r>
                  <a:r>
                    <a:rPr lang="el-GR" dirty="0">
                      <a:solidFill>
                        <a:srgbClr val="000000"/>
                      </a:solidFill>
                      <a:latin typeface="Trebuchet MS" panose="020B0603020202020204" pitchFamily="34" charset="0"/>
                      <a:ea typeface="Times New Roman" panose="02020603050405020304" pitchFamily="18" charset="0"/>
                    </a:rPr>
                    <a:t> 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l-GR" sz="2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l-GR" sz="2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3</m:t>
                          </m:r>
                          <m:r>
                            <a:rPr lang="el-GR" sz="2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𝑅</m:t>
                          </m:r>
                        </m:num>
                        <m:den>
                          <m:r>
                            <a:rPr lang="el-GR" sz="2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l-GR" sz="24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</m:t>
                      </m:r>
                    </m:oMath>
                  </a14:m>
                  <a:r>
                    <a:rPr lang="el-GR" dirty="0">
                      <a:solidFill>
                        <a:srgbClr val="000000"/>
                      </a:solidFill>
                      <a:latin typeface="Trebuchet MS" panose="020B0603020202020204" pitchFamily="34" charset="0"/>
                      <a:ea typeface="Times New Roman" panose="02020603050405020304" pitchFamily="18" charset="0"/>
                    </a:rPr>
                    <a:t>.</a:t>
                  </a:r>
                  <a:endParaRPr lang="el-GR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  <a:p>
                  <a:pPr algn="just">
                    <a:lnSpc>
                      <a:spcPct val="115000"/>
                    </a:lnSpc>
                    <a:spcAft>
                      <a:spcPts val="0"/>
                    </a:spcAft>
                  </a:pPr>
                  <a:r>
                    <a:rPr lang="el-GR" dirty="0">
                      <a:solidFill>
                        <a:srgbClr val="000000"/>
                      </a:solidFill>
                      <a:latin typeface="Trebuchet MS" panose="020B0603020202020204" pitchFamily="34" charset="0"/>
                      <a:ea typeface="Times New Roman" panose="02020603050405020304" pitchFamily="18" charset="0"/>
                    </a:rPr>
                    <a:t>Να δικαιολογήσετε την επιλογή σας.</a:t>
                  </a:r>
                </a:p>
                <a:p>
                  <a:pPr algn="r">
                    <a:lnSpc>
                      <a:spcPct val="115000"/>
                    </a:lnSpc>
                  </a:pPr>
                  <a:r>
                    <a:rPr lang="el-GR" dirty="0" err="1"/>
                    <a:t>Επαν</a:t>
                  </a:r>
                  <a:r>
                    <a:rPr lang="el-GR" dirty="0"/>
                    <a:t>. </a:t>
                  </a:r>
                  <a:r>
                    <a:rPr lang="el-GR" dirty="0" err="1"/>
                    <a:t>Ημερ</a:t>
                  </a:r>
                  <a:r>
                    <a:rPr lang="el-GR" dirty="0"/>
                    <a:t>. – </a:t>
                  </a:r>
                  <a:r>
                    <a:rPr lang="el-GR" dirty="0" err="1"/>
                    <a:t>Ομογ</a:t>
                  </a:r>
                  <a:r>
                    <a:rPr lang="el-GR" dirty="0"/>
                    <a:t>. 2018</a:t>
                  </a:r>
                </a:p>
              </p:txBody>
            </p:sp>
          </mc:Choice>
          <mc:Fallback xmlns="">
            <p:sp>
              <p:nvSpPr>
                <p:cNvPr id="6" name="Ορθογώνιο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3568" y="3592568"/>
                  <a:ext cx="7787208" cy="2285947"/>
                </a:xfrm>
                <a:prstGeom prst="rect">
                  <a:avLst/>
                </a:prstGeom>
                <a:blipFill>
                  <a:blip r:embed="rId4"/>
                  <a:stretch>
                    <a:fillRect l="-626" t="-800" r="-626" b="-2400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" name="Oval 21"/>
          <p:cNvSpPr>
            <a:spLocks noChangeArrowheads="1"/>
          </p:cNvSpPr>
          <p:nvPr/>
        </p:nvSpPr>
        <p:spPr bwMode="auto">
          <a:xfrm>
            <a:off x="3635896" y="4735541"/>
            <a:ext cx="431800" cy="4413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l-GR" altLang="el-GR" sz="400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18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>
                <a:solidFill>
                  <a:prstClr val="black">
                    <a:tint val="75000"/>
                  </a:prstClr>
                </a:solidFill>
              </a:rPr>
              <a:t>Μερκ</a:t>
            </a:r>
            <a:r>
              <a:rPr lang="el-GR" dirty="0">
                <a:solidFill>
                  <a:prstClr val="black">
                    <a:tint val="75000"/>
                  </a:prstClr>
                </a:solidFill>
              </a:rPr>
              <a:t>. Παναγιωτόπουλος - Φυσικός        </a:t>
            </a: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53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827584" y="476672"/>
            <a:ext cx="72008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2000" b="1" dirty="0">
                <a:latin typeface="Trebuchet MS" panose="020B0603020202020204" pitchFamily="34" charset="0"/>
              </a:rPr>
              <a:t>16.  </a:t>
            </a:r>
            <a:r>
              <a:rPr lang="el-GR" sz="2000" dirty="0">
                <a:latin typeface="Trebuchet MS" panose="020B0603020202020204" pitchFamily="34" charset="0"/>
              </a:rPr>
              <a:t>Δύο  μικρά  σώματα  με  μάζες  </a:t>
            </a:r>
            <a:r>
              <a:rPr lang="el-GR" sz="2000" i="1" dirty="0">
                <a:latin typeface="Trebuchet MS" panose="020B0603020202020204" pitchFamily="34" charset="0"/>
              </a:rPr>
              <a:t>m</a:t>
            </a:r>
            <a:r>
              <a:rPr lang="el-GR" sz="2000" dirty="0">
                <a:latin typeface="Trebuchet MS" panose="020B0603020202020204" pitchFamily="34" charset="0"/>
              </a:rPr>
              <a:t>  και  4</a:t>
            </a:r>
            <a:r>
              <a:rPr lang="el-GR" sz="2000" i="1" dirty="0">
                <a:latin typeface="Trebuchet MS" panose="020B0603020202020204" pitchFamily="34" charset="0"/>
              </a:rPr>
              <a:t>m</a:t>
            </a:r>
            <a:r>
              <a:rPr lang="el-GR" sz="2000" dirty="0">
                <a:latin typeface="Trebuchet MS" panose="020B0603020202020204" pitchFamily="34" charset="0"/>
              </a:rPr>
              <a:t> , που   κινούνται   στην  ίδια  ευθεία  με αντίθετες  κατευθύνσεις  και  ταχύτητες  </a:t>
            </a:r>
            <a:r>
              <a:rPr lang="el-GR" sz="2000" i="1" dirty="0">
                <a:latin typeface="Trebuchet MS" panose="020B0603020202020204" pitchFamily="34" charset="0"/>
              </a:rPr>
              <a:t>υ</a:t>
            </a:r>
            <a:r>
              <a:rPr lang="el-GR" sz="2000" baseline="-25000" dirty="0">
                <a:latin typeface="Trebuchet MS" panose="020B0603020202020204" pitchFamily="34" charset="0"/>
              </a:rPr>
              <a:t>1</a:t>
            </a:r>
            <a:r>
              <a:rPr lang="el-GR" sz="2000" dirty="0">
                <a:latin typeface="Trebuchet MS" panose="020B0603020202020204" pitchFamily="34" charset="0"/>
              </a:rPr>
              <a:t>  και  </a:t>
            </a:r>
            <a:r>
              <a:rPr lang="el-GR" sz="2000" i="1" dirty="0">
                <a:latin typeface="Trebuchet MS" panose="020B0603020202020204" pitchFamily="34" charset="0"/>
              </a:rPr>
              <a:t>υ</a:t>
            </a:r>
            <a:r>
              <a:rPr lang="el-GR" sz="2000" baseline="-25000" dirty="0">
                <a:latin typeface="Trebuchet MS" panose="020B0603020202020204" pitchFamily="34" charset="0"/>
              </a:rPr>
              <a:t>2</a:t>
            </a:r>
            <a:r>
              <a:rPr lang="el-GR" sz="2000" dirty="0">
                <a:latin typeface="Trebuchet MS" panose="020B0603020202020204" pitchFamily="34" charset="0"/>
              </a:rPr>
              <a:t>  αντίστοιχα,  συγκρούονται  μετωπικά  και  πλαστικά. Αν  η  χρονική διάρκεια  της  κρούσης  είναι  αμελητέα  και  το  συσσωμάτωμα  ακινητοποιείται , τότε  τα  δύο  σώματα  πριν  την  κρούση  είχαν</a:t>
            </a:r>
          </a:p>
          <a:p>
            <a:pPr algn="just"/>
            <a:r>
              <a:rPr lang="el-GR" sz="2000" b="1" dirty="0">
                <a:latin typeface="Trebuchet MS" panose="020B0603020202020204" pitchFamily="34" charset="0"/>
              </a:rPr>
              <a:t>α.   </a:t>
            </a:r>
            <a:r>
              <a:rPr lang="el-GR" sz="2000" dirty="0">
                <a:latin typeface="Trebuchet MS" panose="020B0603020202020204" pitchFamily="34" charset="0"/>
              </a:rPr>
              <a:t>αντίθετες ταχύτητες.                                             </a:t>
            </a:r>
          </a:p>
          <a:p>
            <a:pPr algn="just"/>
            <a:r>
              <a:rPr lang="el-GR" sz="2000" b="1" dirty="0">
                <a:latin typeface="Trebuchet MS" panose="020B0603020202020204" pitchFamily="34" charset="0"/>
              </a:rPr>
              <a:t>β.   </a:t>
            </a:r>
            <a:r>
              <a:rPr lang="el-GR" sz="2000" dirty="0">
                <a:latin typeface="Trebuchet MS" panose="020B0603020202020204" pitchFamily="34" charset="0"/>
              </a:rPr>
              <a:t>ίσες ορμές.</a:t>
            </a:r>
          </a:p>
          <a:p>
            <a:pPr algn="just"/>
            <a:r>
              <a:rPr lang="el-GR" sz="2000" b="1" dirty="0">
                <a:latin typeface="Trebuchet MS" panose="020B0603020202020204" pitchFamily="34" charset="0"/>
              </a:rPr>
              <a:t>γ.   </a:t>
            </a:r>
            <a:r>
              <a:rPr lang="el-GR" sz="2000" dirty="0">
                <a:latin typeface="Trebuchet MS" panose="020B0603020202020204" pitchFamily="34" charset="0"/>
              </a:rPr>
              <a:t>αντίθετες ορμές.                                                   </a:t>
            </a:r>
          </a:p>
          <a:p>
            <a:pPr algn="just"/>
            <a:r>
              <a:rPr lang="el-GR" sz="2000" b="1" dirty="0">
                <a:latin typeface="Trebuchet MS" panose="020B0603020202020204" pitchFamily="34" charset="0"/>
              </a:rPr>
              <a:t>δ.   </a:t>
            </a:r>
            <a:r>
              <a:rPr lang="el-GR" sz="2000" dirty="0">
                <a:latin typeface="Trebuchet MS" panose="020B0603020202020204" pitchFamily="34" charset="0"/>
              </a:rPr>
              <a:t>ίσες κινητικές ενέργειες.</a:t>
            </a:r>
          </a:p>
          <a:p>
            <a:pPr algn="r"/>
            <a:r>
              <a:rPr lang="el-GR" sz="2000" dirty="0" err="1">
                <a:latin typeface="Trebuchet MS" panose="020B0603020202020204" pitchFamily="34" charset="0"/>
              </a:rPr>
              <a:t>Ημερ</a:t>
            </a:r>
            <a:r>
              <a:rPr lang="el-GR" sz="2000" dirty="0">
                <a:latin typeface="Trebuchet MS" panose="020B0603020202020204" pitchFamily="34" charset="0"/>
              </a:rPr>
              <a:t>. 2018</a:t>
            </a:r>
          </a:p>
        </p:txBody>
      </p:sp>
      <p:sp>
        <p:nvSpPr>
          <p:cNvPr id="5" name="Oval 21"/>
          <p:cNvSpPr>
            <a:spLocks noChangeArrowheads="1"/>
          </p:cNvSpPr>
          <p:nvPr/>
        </p:nvSpPr>
        <p:spPr bwMode="auto">
          <a:xfrm>
            <a:off x="755576" y="2924944"/>
            <a:ext cx="432048" cy="432048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l-GR" altLang="el-GR" sz="400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23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>
                <a:solidFill>
                  <a:schemeClr val="tx1"/>
                </a:solidFill>
              </a:rPr>
              <a:t>Μερκ</a:t>
            </a:r>
            <a:r>
              <a:rPr lang="el-GR" dirty="0">
                <a:solidFill>
                  <a:schemeClr val="tx1"/>
                </a:solidFill>
              </a:rPr>
              <a:t>. Παναγιωτόπουλος - Φυσικός        </a:t>
            </a:r>
            <a:r>
              <a:rPr lang="en-US" dirty="0">
                <a:solidFill>
                  <a:schemeClr val="tx1"/>
                </a:solidFill>
              </a:rPr>
              <a:t>www.merkopanas.blogspot.gr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tx1"/>
                </a:solidFill>
              </a:rPr>
              <a:pPr/>
              <a:t>54</a:t>
            </a:fld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59632" y="2205038"/>
            <a:ext cx="636093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36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Ερωτήσεις και Ασκήσεις εκτός του βιβλίου</a:t>
            </a:r>
          </a:p>
        </p:txBody>
      </p:sp>
    </p:spTree>
    <p:extLst>
      <p:ext uri="{BB962C8B-B14F-4D97-AF65-F5344CB8AC3E}">
        <p14:creationId xmlns:p14="http://schemas.microsoft.com/office/powerpoint/2010/main" val="815141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>
                <a:solidFill>
                  <a:prstClr val="black"/>
                </a:solidFill>
              </a:rPr>
              <a:t>Μερκ</a:t>
            </a:r>
            <a:r>
              <a:rPr lang="el-GR" dirty="0">
                <a:solidFill>
                  <a:prstClr val="black"/>
                </a:solidFill>
              </a:rPr>
              <a:t>. Παναγιωτόπουλος - Φυσικός        </a:t>
            </a:r>
            <a:r>
              <a:rPr lang="en-US" dirty="0">
                <a:solidFill>
                  <a:prstClr val="black"/>
                </a:solidFill>
              </a:rPr>
              <a:t>www.merkopanas.blogspot.gr</a:t>
            </a: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/>
                </a:solidFill>
              </a:rPr>
              <a:pPr/>
              <a:t>55</a:t>
            </a:fld>
            <a:endParaRPr lang="el-GR" dirty="0">
              <a:solidFill>
                <a:prstClr val="black"/>
              </a:solidFill>
            </a:endParaRPr>
          </a:p>
        </p:txBody>
      </p:sp>
      <p:grpSp>
        <p:nvGrpSpPr>
          <p:cNvPr id="7" name="Ομάδα 6"/>
          <p:cNvGrpSpPr/>
          <p:nvPr/>
        </p:nvGrpSpPr>
        <p:grpSpPr>
          <a:xfrm>
            <a:off x="467544" y="332656"/>
            <a:ext cx="8352928" cy="6153351"/>
            <a:chOff x="467544" y="332656"/>
            <a:chExt cx="8352928" cy="61533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Ορθογώνιο 3"/>
                <p:cNvSpPr/>
                <p:nvPr/>
              </p:nvSpPr>
              <p:spPr>
                <a:xfrm>
                  <a:off x="467544" y="332656"/>
                  <a:ext cx="8352928" cy="615335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/>
                  <a:r>
                    <a:rPr lang="el-GR" sz="2000" b="1" dirty="0">
                      <a:latin typeface="Trebuchet MS" panose="020B0603020202020204" pitchFamily="34" charset="0"/>
                    </a:rPr>
                    <a:t>1.  </a:t>
                  </a:r>
                  <a:r>
                    <a:rPr lang="el-GR" sz="2000" dirty="0">
                      <a:latin typeface="Trebuchet MS" panose="020B0603020202020204" pitchFamily="34" charset="0"/>
                    </a:rPr>
                    <a:t>Σώμα Σ</a:t>
                  </a:r>
                  <a:r>
                    <a:rPr lang="el-GR" sz="2000" baseline="-25000" dirty="0">
                      <a:latin typeface="Trebuchet MS" panose="020B0603020202020204" pitchFamily="34" charset="0"/>
                    </a:rPr>
                    <a:t>1</a:t>
                  </a:r>
                  <a:r>
                    <a:rPr lang="el-GR" sz="2000" dirty="0">
                      <a:latin typeface="Trebuchet MS" panose="020B0603020202020204" pitchFamily="34" charset="0"/>
                    </a:rPr>
                    <a:t> με μάζα </a:t>
                  </a:r>
                  <a:r>
                    <a:rPr lang="el-GR" sz="2000" i="1" dirty="0">
                      <a:latin typeface="Trebuchet MS" panose="020B0603020202020204" pitchFamily="34" charset="0"/>
                    </a:rPr>
                    <a:t>m</a:t>
                  </a:r>
                  <a:r>
                    <a:rPr lang="el-GR" sz="2000" baseline="-25000" dirty="0">
                      <a:latin typeface="Trebuchet MS" panose="020B0603020202020204" pitchFamily="34" charset="0"/>
                    </a:rPr>
                    <a:t>1</a:t>
                  </a:r>
                  <a:r>
                    <a:rPr lang="el-GR" sz="2000" dirty="0">
                      <a:latin typeface="Trebuchet MS" panose="020B0603020202020204" pitchFamily="34" charset="0"/>
                    </a:rPr>
                    <a:t>=1kg και ταχύτητα   κινείται σε οριζόντιο επίπεδο και κατά μήκος του άξονα </a:t>
                  </a:r>
                  <a:r>
                    <a:rPr lang="el-GR" sz="2000" dirty="0" err="1">
                      <a:latin typeface="Trebuchet MS" panose="020B0603020202020204" pitchFamily="34" charset="0"/>
                    </a:rPr>
                    <a:t>x΄x</a:t>
                  </a:r>
                  <a:r>
                    <a:rPr lang="el-GR" sz="2000" dirty="0">
                      <a:latin typeface="Trebuchet MS" panose="020B0603020202020204" pitchFamily="34" charset="0"/>
                    </a:rPr>
                    <a:t> χωρίς τριβές, όπως στο σχήμα. Το σώμα Σ</a:t>
                  </a:r>
                  <a:r>
                    <a:rPr lang="el-GR" sz="2000" baseline="-25000" dirty="0">
                      <a:latin typeface="Trebuchet MS" panose="020B0603020202020204" pitchFamily="34" charset="0"/>
                    </a:rPr>
                    <a:t>1</a:t>
                  </a:r>
                  <a:r>
                    <a:rPr lang="el-GR" sz="2000" dirty="0">
                      <a:latin typeface="Trebuchet MS" panose="020B0603020202020204" pitchFamily="34" charset="0"/>
                    </a:rPr>
                    <a:t> συγκρούεται με σώμα Σ</a:t>
                  </a:r>
                  <a:r>
                    <a:rPr lang="el-GR" sz="2000" baseline="-25000" dirty="0">
                      <a:latin typeface="Trebuchet MS" panose="020B0603020202020204" pitchFamily="34" charset="0"/>
                    </a:rPr>
                    <a:t>2</a:t>
                  </a:r>
                  <a:r>
                    <a:rPr lang="el-GR" sz="2000" dirty="0">
                      <a:latin typeface="Trebuchet MS" panose="020B0603020202020204" pitchFamily="34" charset="0"/>
                    </a:rPr>
                    <a:t> μάζας </a:t>
                  </a:r>
                  <a:r>
                    <a:rPr lang="el-GR" sz="2000" i="1" dirty="0">
                      <a:latin typeface="Trebuchet MS" panose="020B0603020202020204" pitchFamily="34" charset="0"/>
                    </a:rPr>
                    <a:t>m</a:t>
                  </a:r>
                  <a:r>
                    <a:rPr lang="el-GR" sz="2000" baseline="-25000" dirty="0">
                      <a:latin typeface="Trebuchet MS" panose="020B0603020202020204" pitchFamily="34" charset="0"/>
                    </a:rPr>
                    <a:t>2</a:t>
                  </a:r>
                  <a:r>
                    <a:rPr lang="el-GR" sz="2000" dirty="0">
                      <a:latin typeface="Trebuchet MS" panose="020B0603020202020204" pitchFamily="34" charset="0"/>
                    </a:rPr>
                    <a:t>=3kg που αρχικά είναι ακίνητο. Η κρούση οδηγεί στη συγκόλληση των σωμάτων.</a:t>
                  </a:r>
                  <a:endParaRPr lang="en-US" sz="2000" dirty="0">
                    <a:latin typeface="Trebuchet MS" panose="020B0603020202020204" pitchFamily="34" charset="0"/>
                  </a:endParaRPr>
                </a:p>
                <a:p>
                  <a:endParaRPr lang="en-US" sz="2000" dirty="0">
                    <a:latin typeface="Trebuchet MS" panose="020B0603020202020204" pitchFamily="34" charset="0"/>
                  </a:endParaRPr>
                </a:p>
                <a:p>
                  <a:endParaRPr lang="en-US" sz="2000" dirty="0">
                    <a:latin typeface="Trebuchet MS" panose="020B0603020202020204" pitchFamily="34" charset="0"/>
                  </a:endParaRPr>
                </a:p>
                <a:p>
                  <a:endParaRPr lang="en-US" sz="2000" dirty="0">
                    <a:latin typeface="Trebuchet MS" panose="020B0603020202020204" pitchFamily="34" charset="0"/>
                  </a:endParaRPr>
                </a:p>
                <a:p>
                  <a:pPr algn="just"/>
                  <a:endParaRPr lang="en-US" sz="1000" b="1" dirty="0">
                    <a:latin typeface="Trebuchet MS" panose="020B0603020202020204" pitchFamily="34" charset="0"/>
                  </a:endParaRPr>
                </a:p>
                <a:p>
                  <a:pPr algn="just"/>
                  <a:r>
                    <a:rPr lang="el-GR" sz="2000" b="1" dirty="0">
                      <a:latin typeface="Trebuchet MS" panose="020B0603020202020204" pitchFamily="34" charset="0"/>
                    </a:rPr>
                    <a:t>α. </a:t>
                  </a:r>
                  <a:r>
                    <a:rPr lang="en-US" sz="2000" b="1" dirty="0">
                      <a:latin typeface="Trebuchet MS" panose="020B0603020202020204" pitchFamily="34" charset="0"/>
                    </a:rPr>
                    <a:t> </a:t>
                  </a:r>
                  <a:r>
                    <a:rPr lang="el-GR" sz="2000" dirty="0">
                      <a:latin typeface="Trebuchet MS" panose="020B0603020202020204" pitchFamily="34" charset="0"/>
                    </a:rPr>
                    <a:t>Να δικαιολογήσετε γιατί το συσσωμάτωμα που προκύπτει από τη συγκόλληση θα συνεχίσει να κινείται κατά μήκος του άξονα </a:t>
                  </a:r>
                  <a:r>
                    <a:rPr lang="el-GR" sz="2000" dirty="0" err="1">
                      <a:latin typeface="Trebuchet MS" panose="020B0603020202020204" pitchFamily="34" charset="0"/>
                    </a:rPr>
                    <a:t>x΄x</a:t>
                  </a:r>
                  <a:r>
                    <a:rPr lang="el-GR" sz="2000" dirty="0">
                      <a:latin typeface="Trebuchet MS" panose="020B0603020202020204" pitchFamily="34" charset="0"/>
                    </a:rPr>
                    <a:t>.</a:t>
                  </a:r>
                </a:p>
                <a:p>
                  <a:pPr algn="just"/>
                  <a:r>
                    <a:rPr lang="el-GR" sz="2000" b="1" dirty="0">
                      <a:latin typeface="Trebuchet MS" panose="020B0603020202020204" pitchFamily="34" charset="0"/>
                    </a:rPr>
                    <a:t>β. </a:t>
                  </a:r>
                  <a:r>
                    <a:rPr lang="en-US" sz="2000" b="1" dirty="0">
                      <a:latin typeface="Trebuchet MS" panose="020B0603020202020204" pitchFamily="34" charset="0"/>
                    </a:rPr>
                    <a:t> </a:t>
                  </a:r>
                  <a:r>
                    <a:rPr lang="el-GR" sz="2000" dirty="0">
                      <a:latin typeface="Trebuchet MS" panose="020B0603020202020204" pitchFamily="34" charset="0"/>
                    </a:rPr>
                    <a:t>Να εξηγήσετε γιατί η θερμοκρασία του συσσωματώματος θα είναι μεγαλύτερη από την αρχική κοινή θερμοκρασία των δύο σωμάτων.</a:t>
                  </a:r>
                </a:p>
                <a:p>
                  <a:pPr algn="just"/>
                  <a:r>
                    <a:rPr lang="el-GR" sz="2000" b="1" dirty="0">
                      <a:latin typeface="Trebuchet MS" panose="020B0603020202020204" pitchFamily="34" charset="0"/>
                    </a:rPr>
                    <a:t>γ. </a:t>
                  </a:r>
                  <a:r>
                    <a:rPr lang="el-GR" sz="2000" dirty="0">
                      <a:latin typeface="Trebuchet MS" panose="020B0603020202020204" pitchFamily="34" charset="0"/>
                    </a:rPr>
                    <a:t>Να υπολογίσετε το λόγο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l-GR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l-GR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a14:m>
                  <a:r>
                    <a:rPr lang="el-GR" sz="2400" dirty="0">
                      <a:latin typeface="Trebuchet MS" panose="020B0603020202020204" pitchFamily="34" charset="0"/>
                    </a:rPr>
                    <a:t> </a:t>
                  </a:r>
                  <a:r>
                    <a:rPr lang="el-GR" sz="2000" dirty="0">
                      <a:latin typeface="Trebuchet MS" panose="020B0603020202020204" pitchFamily="34" charset="0"/>
                    </a:rPr>
                    <a:t>όπου </a:t>
                  </a:r>
                  <a:r>
                    <a:rPr lang="el-GR" sz="2000" i="1" dirty="0">
                      <a:latin typeface="Trebuchet MS" panose="020B0603020202020204" pitchFamily="34" charset="0"/>
                    </a:rPr>
                    <a:t>Κ</a:t>
                  </a:r>
                  <a:r>
                    <a:rPr lang="el-GR" sz="2000" baseline="-25000" dirty="0">
                      <a:latin typeface="Trebuchet MS" panose="020B0603020202020204" pitchFamily="34" charset="0"/>
                    </a:rPr>
                    <a:t>2</a:t>
                  </a:r>
                  <a:r>
                    <a:rPr lang="el-GR" sz="2000" dirty="0">
                      <a:latin typeface="Trebuchet MS" panose="020B0603020202020204" pitchFamily="34" charset="0"/>
                    </a:rPr>
                    <a:t> η κινητική ενέργεια του συσσωματώματος και </a:t>
                  </a:r>
                  <a:r>
                    <a:rPr lang="el-GR" sz="2000" i="1" dirty="0">
                      <a:latin typeface="Trebuchet MS" panose="020B0603020202020204" pitchFamily="34" charset="0"/>
                    </a:rPr>
                    <a:t>Κ</a:t>
                  </a:r>
                  <a:r>
                    <a:rPr lang="el-GR" sz="2000" baseline="-25000" dirty="0">
                      <a:latin typeface="Trebuchet MS" panose="020B0603020202020204" pitchFamily="34" charset="0"/>
                    </a:rPr>
                    <a:t>1</a:t>
                  </a:r>
                  <a:r>
                    <a:rPr lang="el-GR" sz="2000" dirty="0">
                      <a:latin typeface="Trebuchet MS" panose="020B0603020202020204" pitchFamily="34" charset="0"/>
                    </a:rPr>
                    <a:t> η κινητική ενέργεια του σώματος Σ</a:t>
                  </a:r>
                  <a:r>
                    <a:rPr lang="el-GR" sz="2000" baseline="-25000" dirty="0">
                      <a:latin typeface="Trebuchet MS" panose="020B0603020202020204" pitchFamily="34" charset="0"/>
                    </a:rPr>
                    <a:t>1 </a:t>
                  </a:r>
                  <a:r>
                    <a:rPr lang="el-GR" sz="2000" dirty="0">
                      <a:latin typeface="Trebuchet MS" panose="020B0603020202020204" pitchFamily="34" charset="0"/>
                    </a:rPr>
                    <a:t>πριν την κρούση.</a:t>
                  </a:r>
                </a:p>
                <a:p>
                  <a:pPr algn="just"/>
                  <a:r>
                    <a:rPr lang="el-GR" sz="2000" b="1" dirty="0">
                      <a:latin typeface="Trebuchet MS" panose="020B0603020202020204" pitchFamily="34" charset="0"/>
                    </a:rPr>
                    <a:t>δ. </a:t>
                  </a:r>
                  <a:r>
                    <a:rPr lang="el-GR" sz="2000" dirty="0">
                      <a:latin typeface="Trebuchet MS" panose="020B0603020202020204" pitchFamily="34" charset="0"/>
                    </a:rPr>
                    <a:t>Να δικαιολογήσετε αν ο λόγος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l-G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l-G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a14:m>
                  <a:r>
                    <a:rPr lang="el-GR" sz="2000" dirty="0">
                      <a:latin typeface="Trebuchet MS" panose="020B0603020202020204" pitchFamily="34" charset="0"/>
                    </a:rPr>
                    <a:t> μεταβάλλεται ή όχι στην περίπτωση που το σώμα μάζας </a:t>
                  </a:r>
                  <a:r>
                    <a:rPr lang="el-GR" sz="2000" i="1" dirty="0">
                      <a:latin typeface="Trebuchet MS" panose="020B0603020202020204" pitchFamily="34" charset="0"/>
                    </a:rPr>
                    <a:t>m</a:t>
                  </a:r>
                  <a:r>
                    <a:rPr lang="el-GR" sz="2000" baseline="-25000" dirty="0">
                      <a:latin typeface="Trebuchet MS" panose="020B0603020202020204" pitchFamily="34" charset="0"/>
                    </a:rPr>
                    <a:t>1</a:t>
                  </a:r>
                  <a:r>
                    <a:rPr lang="el-GR" sz="2000" dirty="0">
                      <a:latin typeface="Trebuchet MS" panose="020B0603020202020204" pitchFamily="34" charset="0"/>
                    </a:rPr>
                    <a:t> κινείτο με ταχύτητα διπλάσια της </a:t>
                  </a:r>
                  <a:r>
                    <a:rPr lang="el-GR" sz="2000" i="1" dirty="0">
                      <a:latin typeface="Trebuchet MS" panose="020B0603020202020204" pitchFamily="34" charset="0"/>
                    </a:rPr>
                    <a:t>υ</a:t>
                  </a:r>
                  <a:r>
                    <a:rPr lang="el-GR" sz="2000" baseline="-25000" dirty="0">
                      <a:latin typeface="Trebuchet MS" panose="020B0603020202020204" pitchFamily="34" charset="0"/>
                    </a:rPr>
                    <a:t>1</a:t>
                  </a:r>
                  <a:r>
                    <a:rPr lang="el-GR" sz="2000" dirty="0">
                      <a:latin typeface="Trebuchet MS" panose="020B0603020202020204" pitchFamily="34" charset="0"/>
                    </a:rPr>
                    <a:t>.</a:t>
                  </a:r>
                </a:p>
                <a:p>
                  <a:pPr algn="r"/>
                  <a:r>
                    <a:rPr lang="el-GR" sz="2000" dirty="0" err="1">
                      <a:latin typeface="Trebuchet MS" panose="020B0603020202020204" pitchFamily="34" charset="0"/>
                    </a:rPr>
                    <a:t>Επαν</a:t>
                  </a:r>
                  <a:r>
                    <a:rPr lang="el-GR" sz="2000" dirty="0">
                      <a:latin typeface="Trebuchet MS" panose="020B0603020202020204" pitchFamily="34" charset="0"/>
                    </a:rPr>
                    <a:t>. </a:t>
                  </a:r>
                  <a:r>
                    <a:rPr lang="el-GR" sz="2000" dirty="0" err="1">
                      <a:latin typeface="Trebuchet MS" panose="020B0603020202020204" pitchFamily="34" charset="0"/>
                    </a:rPr>
                    <a:t>Εσπερ</a:t>
                  </a:r>
                  <a:r>
                    <a:rPr lang="el-GR" sz="2000" dirty="0">
                      <a:latin typeface="Trebuchet MS" panose="020B0603020202020204" pitchFamily="34" charset="0"/>
                    </a:rPr>
                    <a:t>. 2004</a:t>
                  </a:r>
                  <a:endParaRPr lang="en-US" sz="2000" dirty="0">
                    <a:latin typeface="Trebuchet MS" panose="020B0603020202020204" pitchFamily="34" charset="0"/>
                  </a:endParaRPr>
                </a:p>
              </p:txBody>
            </p:sp>
          </mc:Choice>
          <mc:Fallback xmlns="">
            <p:sp>
              <p:nvSpPr>
                <p:cNvPr id="4" name="Ορθογώνιο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544" y="332656"/>
                  <a:ext cx="8352928" cy="6153351"/>
                </a:xfrm>
                <a:prstGeom prst="rect">
                  <a:avLst/>
                </a:prstGeom>
                <a:blipFill>
                  <a:blip r:embed="rId2"/>
                  <a:stretch>
                    <a:fillRect l="-803" t="-694" r="-730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5" name="Εικόνα 4"/>
            <p:cNvPicPr/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9751" y="1556792"/>
              <a:ext cx="4032447" cy="1080119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260186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>
                <a:solidFill>
                  <a:prstClr val="black"/>
                </a:solidFill>
              </a:rPr>
              <a:t>Μερκ</a:t>
            </a:r>
            <a:r>
              <a:rPr lang="el-GR" dirty="0">
                <a:solidFill>
                  <a:prstClr val="black"/>
                </a:solidFill>
              </a:rPr>
              <a:t>. Παναγιωτόπουλος - Φυσικός        </a:t>
            </a:r>
            <a:r>
              <a:rPr lang="en-US" dirty="0">
                <a:solidFill>
                  <a:prstClr val="black"/>
                </a:solidFill>
              </a:rPr>
              <a:t>www.merkopanas.blogspot.gr</a:t>
            </a: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/>
                </a:solidFill>
              </a:rPr>
              <a:pPr/>
              <a:t>56</a:t>
            </a:fld>
            <a:endParaRPr lang="el-GR" dirty="0">
              <a:solidFill>
                <a:prstClr val="black"/>
              </a:solidFill>
            </a:endParaRPr>
          </a:p>
        </p:txBody>
      </p:sp>
      <p:grpSp>
        <p:nvGrpSpPr>
          <p:cNvPr id="6" name="Ομάδα 5"/>
          <p:cNvGrpSpPr/>
          <p:nvPr/>
        </p:nvGrpSpPr>
        <p:grpSpPr>
          <a:xfrm>
            <a:off x="539552" y="260648"/>
            <a:ext cx="8064896" cy="5847306"/>
            <a:chOff x="539552" y="260648"/>
            <a:chExt cx="8064896" cy="584730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Ορθογώνιο 3"/>
                <p:cNvSpPr/>
                <p:nvPr/>
              </p:nvSpPr>
              <p:spPr>
                <a:xfrm>
                  <a:off x="539552" y="260648"/>
                  <a:ext cx="8064896" cy="584730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/>
                  <a:r>
                    <a:rPr lang="en-US" sz="2000" b="1" dirty="0">
                      <a:latin typeface="Trebuchet MS" panose="020B0603020202020204" pitchFamily="34" charset="0"/>
                    </a:rPr>
                    <a:t>2</a:t>
                  </a:r>
                  <a:r>
                    <a:rPr lang="el-GR" sz="2000" b="1" dirty="0">
                      <a:latin typeface="Trebuchet MS" panose="020B0603020202020204" pitchFamily="34" charset="0"/>
                    </a:rPr>
                    <a:t>.   </a:t>
                  </a:r>
                  <a:r>
                    <a:rPr lang="el-GR" sz="2000" dirty="0">
                      <a:latin typeface="Trebuchet MS" panose="020B0603020202020204" pitchFamily="34" charset="0"/>
                    </a:rPr>
                    <a:t>Σώμα μάζας </a:t>
                  </a:r>
                  <a:r>
                    <a:rPr lang="el-GR" sz="2000" i="1" dirty="0">
                      <a:latin typeface="Trebuchet MS" panose="020B0603020202020204" pitchFamily="34" charset="0"/>
                    </a:rPr>
                    <a:t>m</a:t>
                  </a:r>
                  <a:r>
                    <a:rPr lang="el-GR" sz="2000" baseline="-25000" dirty="0">
                      <a:latin typeface="Trebuchet MS" panose="020B0603020202020204" pitchFamily="34" charset="0"/>
                    </a:rPr>
                    <a:t>1</a:t>
                  </a:r>
                  <a:r>
                    <a:rPr lang="el-GR" sz="2000" dirty="0">
                      <a:latin typeface="Trebuchet MS" panose="020B0603020202020204" pitchFamily="34" charset="0"/>
                    </a:rPr>
                    <a:t> κινούμενο σε οριζόντιο επίπεδο συγκρούεται με ταχύτητα μέτρου </a:t>
                  </a:r>
                  <a:r>
                    <a:rPr lang="el-GR" sz="2000" i="1" dirty="0">
                      <a:latin typeface="Trebuchet MS" panose="020B0603020202020204" pitchFamily="34" charset="0"/>
                    </a:rPr>
                    <a:t>υ</a:t>
                  </a:r>
                  <a:r>
                    <a:rPr lang="el-GR" sz="2000" baseline="-25000" dirty="0">
                      <a:latin typeface="Trebuchet MS" panose="020B0603020202020204" pitchFamily="34" charset="0"/>
                    </a:rPr>
                    <a:t>1</a:t>
                  </a:r>
                  <a:r>
                    <a:rPr lang="el-GR" sz="2000" dirty="0">
                      <a:latin typeface="Trebuchet MS" panose="020B0603020202020204" pitchFamily="34" charset="0"/>
                    </a:rPr>
                    <a:t>=15</a:t>
                  </a:r>
                  <a:r>
                    <a:rPr lang="en-US" sz="2000" dirty="0">
                      <a:latin typeface="Trebuchet MS" panose="020B0603020202020204" pitchFamily="34" charset="0"/>
                    </a:rPr>
                    <a:t>m/s</a:t>
                  </a:r>
                  <a:r>
                    <a:rPr lang="el-GR" sz="2000" dirty="0">
                      <a:latin typeface="Trebuchet MS" panose="020B0603020202020204" pitchFamily="34" charset="0"/>
                    </a:rPr>
                    <a:t> κεντρικά και ελαστικά με ακίνητο σώμα μάζας </a:t>
                  </a:r>
                  <a:r>
                    <a:rPr lang="el-GR" sz="2000" i="1" dirty="0">
                      <a:latin typeface="Trebuchet MS" panose="020B0603020202020204" pitchFamily="34" charset="0"/>
                    </a:rPr>
                    <a:t>m</a:t>
                  </a:r>
                  <a:r>
                    <a:rPr lang="el-GR" sz="2000" baseline="-25000" dirty="0">
                      <a:latin typeface="Trebuchet MS" panose="020B0603020202020204" pitchFamily="34" charset="0"/>
                    </a:rPr>
                    <a:t>2</a:t>
                  </a:r>
                  <a:r>
                    <a:rPr lang="el-GR" sz="2000" dirty="0">
                      <a:latin typeface="Trebuchet MS" panose="020B0603020202020204" pitchFamily="34" charset="0"/>
                    </a:rPr>
                    <a:t>. Η χρονική διάρκεια της κρούσης θεωρείται αμελητέα. </a:t>
                  </a:r>
                  <a:endParaRPr lang="en-US" sz="2000" dirty="0">
                    <a:latin typeface="Trebuchet MS" panose="020B0603020202020204" pitchFamily="34" charset="0"/>
                  </a:endParaRPr>
                </a:p>
                <a:p>
                  <a:pPr algn="ctr"/>
                  <a:endParaRPr lang="en-US" sz="2000" dirty="0">
                    <a:latin typeface="Trebuchet MS" panose="020B0603020202020204" pitchFamily="34" charset="0"/>
                  </a:endParaRPr>
                </a:p>
                <a:p>
                  <a:pPr algn="just"/>
                  <a:endParaRPr lang="en-US" sz="2000" dirty="0">
                    <a:latin typeface="Trebuchet MS" panose="020B0603020202020204" pitchFamily="34" charset="0"/>
                  </a:endParaRPr>
                </a:p>
                <a:p>
                  <a:pPr algn="just"/>
                  <a:endParaRPr lang="en-US" sz="2000" dirty="0">
                    <a:latin typeface="Trebuchet MS" panose="020B0603020202020204" pitchFamily="34" charset="0"/>
                  </a:endParaRPr>
                </a:p>
                <a:p>
                  <a:pPr algn="just"/>
                  <a:r>
                    <a:rPr lang="el-GR" sz="2000" dirty="0">
                      <a:latin typeface="Trebuchet MS" panose="020B0603020202020204" pitchFamily="34" charset="0"/>
                    </a:rPr>
                    <a:t>Αμέσως μετά την κρούση, το σώμα μάζας </a:t>
                  </a:r>
                  <a:r>
                    <a:rPr lang="el-GR" sz="2000" i="1" dirty="0">
                      <a:latin typeface="Trebuchet MS" panose="020B0603020202020204" pitchFamily="34" charset="0"/>
                    </a:rPr>
                    <a:t>m</a:t>
                  </a:r>
                  <a:r>
                    <a:rPr lang="el-GR" sz="2000" baseline="-25000" dirty="0">
                      <a:latin typeface="Trebuchet MS" panose="020B0603020202020204" pitchFamily="34" charset="0"/>
                    </a:rPr>
                    <a:t>1</a:t>
                  </a:r>
                  <a:r>
                    <a:rPr lang="el-GR" sz="2000" dirty="0">
                      <a:latin typeface="Trebuchet MS" panose="020B0603020202020204" pitchFamily="34" charset="0"/>
                    </a:rPr>
                    <a:t> κινείται αντίρροπα με ταχύτητα μέτρου 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l-GR" sz="20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l-GR" sz="2000" b="0" i="1" smtClean="0">
                              <a:latin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el-GR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l-GR" sz="2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a14:m>
                  <a:r>
                    <a:rPr lang="el-GR" sz="2000" dirty="0">
                      <a:latin typeface="Trebuchet MS" panose="020B0603020202020204" pitchFamily="34" charset="0"/>
                    </a:rPr>
                    <a:t>=9</a:t>
                  </a:r>
                  <a:r>
                    <a:rPr lang="en-US" sz="2000" dirty="0">
                      <a:latin typeface="Trebuchet MS" panose="020B0603020202020204" pitchFamily="34" charset="0"/>
                    </a:rPr>
                    <a:t>m/s</a:t>
                  </a:r>
                  <a:r>
                    <a:rPr lang="el-GR" sz="2000" dirty="0">
                      <a:latin typeface="Trebuchet MS" panose="020B0603020202020204" pitchFamily="34" charset="0"/>
                    </a:rPr>
                    <a:t>. </a:t>
                  </a:r>
                </a:p>
                <a:p>
                  <a:pPr algn="just"/>
                  <a:r>
                    <a:rPr lang="el-GR" sz="2000" b="1" dirty="0">
                      <a:latin typeface="Trebuchet MS" panose="020B0603020202020204" pitchFamily="34" charset="0"/>
                    </a:rPr>
                    <a:t>α. </a:t>
                  </a:r>
                  <a:r>
                    <a:rPr lang="en-US" sz="2000" b="1" dirty="0">
                      <a:latin typeface="Trebuchet MS" panose="020B0603020202020204" pitchFamily="34" charset="0"/>
                    </a:rPr>
                    <a:t> </a:t>
                  </a:r>
                  <a:r>
                    <a:rPr lang="el-GR" sz="2000" dirty="0">
                      <a:latin typeface="Trebuchet MS" panose="020B0603020202020204" pitchFamily="34" charset="0"/>
                    </a:rPr>
                    <a:t>Να προσδιορίσετε το λόγο των μαζών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l-GR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l-GR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a14:m>
                  <a:r>
                    <a:rPr lang="el-GR" sz="2000" dirty="0">
                      <a:latin typeface="Trebuchet MS" panose="020B0603020202020204" pitchFamily="34" charset="0"/>
                    </a:rPr>
                    <a:t>. </a:t>
                  </a:r>
                </a:p>
                <a:p>
                  <a:pPr algn="just"/>
                  <a:r>
                    <a:rPr lang="el-GR" sz="2000" b="1" dirty="0">
                      <a:latin typeface="Trebuchet MS" panose="020B0603020202020204" pitchFamily="34" charset="0"/>
                    </a:rPr>
                    <a:t>β.</a:t>
                  </a:r>
                  <a:r>
                    <a:rPr lang="en-US" sz="2000" b="1" dirty="0">
                      <a:latin typeface="Trebuchet MS" panose="020B0603020202020204" pitchFamily="34" charset="0"/>
                    </a:rPr>
                    <a:t> </a:t>
                  </a:r>
                  <a:r>
                    <a:rPr lang="el-GR" sz="2000" b="1" dirty="0">
                      <a:latin typeface="Trebuchet MS" panose="020B0603020202020204" pitchFamily="34" charset="0"/>
                    </a:rPr>
                    <a:t> </a:t>
                  </a:r>
                  <a:r>
                    <a:rPr lang="el-GR" sz="2000" dirty="0">
                      <a:latin typeface="Trebuchet MS" panose="020B0603020202020204" pitchFamily="34" charset="0"/>
                    </a:rPr>
                    <a:t>Να βρεθεί το μέτρο της ταχύτητας του σώματος μάζας </a:t>
                  </a:r>
                  <a:r>
                    <a:rPr lang="el-GR" sz="2000" i="1" dirty="0">
                      <a:latin typeface="Trebuchet MS" panose="020B0603020202020204" pitchFamily="34" charset="0"/>
                    </a:rPr>
                    <a:t>m</a:t>
                  </a:r>
                  <a:r>
                    <a:rPr lang="el-GR" sz="2000" baseline="-25000" dirty="0">
                      <a:latin typeface="Trebuchet MS" panose="020B0603020202020204" pitchFamily="34" charset="0"/>
                    </a:rPr>
                    <a:t>2</a:t>
                  </a:r>
                  <a:r>
                    <a:rPr lang="el-GR" sz="2000" dirty="0">
                      <a:latin typeface="Trebuchet MS" panose="020B0603020202020204" pitchFamily="34" charset="0"/>
                    </a:rPr>
                    <a:t> αμέσως μετά την κρούση. </a:t>
                  </a:r>
                </a:p>
                <a:p>
                  <a:pPr algn="just"/>
                  <a:r>
                    <a:rPr lang="el-GR" sz="2000" b="1" dirty="0">
                      <a:latin typeface="Trebuchet MS" panose="020B0603020202020204" pitchFamily="34" charset="0"/>
                    </a:rPr>
                    <a:t>γ. </a:t>
                  </a:r>
                  <a:r>
                    <a:rPr lang="el-GR" sz="2000" dirty="0">
                      <a:latin typeface="Trebuchet MS" panose="020B0603020202020204" pitchFamily="34" charset="0"/>
                    </a:rPr>
                    <a:t>Να βρεθεί το ποσοστό της αρχικής κινητικής ενέργειας του σώματος μάζας </a:t>
                  </a:r>
                  <a:r>
                    <a:rPr lang="el-GR" sz="2000" i="1" dirty="0">
                      <a:latin typeface="Trebuchet MS" panose="020B0603020202020204" pitchFamily="34" charset="0"/>
                    </a:rPr>
                    <a:t>m</a:t>
                  </a:r>
                  <a:r>
                    <a:rPr lang="el-GR" sz="2000" baseline="-25000" dirty="0">
                      <a:latin typeface="Trebuchet MS" panose="020B0603020202020204" pitchFamily="34" charset="0"/>
                    </a:rPr>
                    <a:t>1</a:t>
                  </a:r>
                  <a:r>
                    <a:rPr lang="el-GR" sz="2000" dirty="0">
                      <a:latin typeface="Trebuchet MS" panose="020B0603020202020204" pitchFamily="34" charset="0"/>
                    </a:rPr>
                    <a:t> που μεταβιβάστηκε στο σώμα μάζας </a:t>
                  </a:r>
                  <a:r>
                    <a:rPr lang="el-GR" sz="2000" i="1" dirty="0">
                      <a:latin typeface="Trebuchet MS" panose="020B0603020202020204" pitchFamily="34" charset="0"/>
                    </a:rPr>
                    <a:t>m</a:t>
                  </a:r>
                  <a:r>
                    <a:rPr lang="el-GR" sz="2000" baseline="-25000" dirty="0">
                      <a:latin typeface="Trebuchet MS" panose="020B0603020202020204" pitchFamily="34" charset="0"/>
                    </a:rPr>
                    <a:t>2</a:t>
                  </a:r>
                  <a:r>
                    <a:rPr lang="el-GR" sz="2000" dirty="0">
                      <a:latin typeface="Trebuchet MS" panose="020B0603020202020204" pitchFamily="34" charset="0"/>
                    </a:rPr>
                    <a:t> λόγω της κρούσης. </a:t>
                  </a:r>
                </a:p>
                <a:p>
                  <a:pPr algn="just"/>
                  <a:r>
                    <a:rPr lang="el-GR" sz="2000" b="1" dirty="0">
                      <a:latin typeface="Trebuchet MS" panose="020B0603020202020204" pitchFamily="34" charset="0"/>
                    </a:rPr>
                    <a:t>δ. </a:t>
                  </a:r>
                  <a:r>
                    <a:rPr lang="en-US" sz="2000" b="1" dirty="0">
                      <a:latin typeface="Trebuchet MS" panose="020B0603020202020204" pitchFamily="34" charset="0"/>
                    </a:rPr>
                    <a:t> </a:t>
                  </a:r>
                  <a:r>
                    <a:rPr lang="el-GR" sz="2000" dirty="0">
                      <a:latin typeface="Trebuchet MS" panose="020B0603020202020204" pitchFamily="34" charset="0"/>
                    </a:rPr>
                    <a:t>Να υπολογισθεί πόσο θα απέχουν τα σώματα όταν σταματήσουν. </a:t>
                  </a:r>
                </a:p>
                <a:p>
                  <a:pPr algn="just"/>
                  <a:r>
                    <a:rPr lang="el-GR" sz="2000" dirty="0">
                      <a:latin typeface="Trebuchet MS" panose="020B0603020202020204" pitchFamily="34" charset="0"/>
                    </a:rPr>
                    <a:t>Ο συντελεστής τριβής ολίσθησης μεταξύ του επιπέδου και κάθε σώματος είναι μ=0,1. </a:t>
                  </a:r>
                  <a:r>
                    <a:rPr lang="en-US" sz="2000" dirty="0">
                      <a:latin typeface="Trebuchet MS" panose="020B0603020202020204" pitchFamily="34" charset="0"/>
                    </a:rPr>
                    <a:t>    </a:t>
                  </a:r>
                  <a:r>
                    <a:rPr lang="el-GR" sz="2000" dirty="0">
                      <a:latin typeface="Trebuchet MS" panose="020B0603020202020204" pitchFamily="34" charset="0"/>
                    </a:rPr>
                    <a:t>Δίνεται </a:t>
                  </a:r>
                  <a:r>
                    <a:rPr lang="el-GR" sz="2000" i="1" dirty="0">
                      <a:latin typeface="Trebuchet MS" panose="020B0603020202020204" pitchFamily="34" charset="0"/>
                    </a:rPr>
                    <a:t>g</a:t>
                  </a:r>
                  <a:r>
                    <a:rPr lang="el-GR" sz="2000" dirty="0">
                      <a:latin typeface="Trebuchet MS" panose="020B0603020202020204" pitchFamily="34" charset="0"/>
                    </a:rPr>
                    <a:t>=10</a:t>
                  </a:r>
                  <a:r>
                    <a:rPr lang="en-US" sz="2000" dirty="0">
                      <a:latin typeface="Trebuchet MS" panose="020B0603020202020204" pitchFamily="34" charset="0"/>
                    </a:rPr>
                    <a:t>m/s</a:t>
                  </a:r>
                  <a:r>
                    <a:rPr lang="en-US" sz="2000" baseline="30000" dirty="0">
                      <a:latin typeface="Trebuchet MS" panose="020B0603020202020204" pitchFamily="34" charset="0"/>
                    </a:rPr>
                    <a:t>2</a:t>
                  </a:r>
                  <a:r>
                    <a:rPr lang="el-GR" sz="2000" dirty="0">
                      <a:latin typeface="Trebuchet MS" panose="020B0603020202020204" pitchFamily="34" charset="0"/>
                    </a:rPr>
                    <a:t>. </a:t>
                  </a:r>
                </a:p>
                <a:p>
                  <a:pPr algn="r"/>
                  <a:r>
                    <a:rPr lang="el-GR" sz="2000" dirty="0" err="1">
                      <a:latin typeface="Trebuchet MS" panose="020B0603020202020204" pitchFamily="34" charset="0"/>
                    </a:rPr>
                    <a:t>Ημερ</a:t>
                  </a:r>
                  <a:r>
                    <a:rPr lang="el-GR" sz="2000" dirty="0">
                      <a:latin typeface="Trebuchet MS" panose="020B0603020202020204" pitchFamily="34" charset="0"/>
                    </a:rPr>
                    <a:t>. 2008</a:t>
                  </a:r>
                </a:p>
              </p:txBody>
            </p:sp>
          </mc:Choice>
          <mc:Fallback xmlns="">
            <p:sp>
              <p:nvSpPr>
                <p:cNvPr id="4" name="Ορθογώνιο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9552" y="260648"/>
                  <a:ext cx="8064896" cy="5847306"/>
                </a:xfrm>
                <a:prstGeom prst="rect">
                  <a:avLst/>
                </a:prstGeom>
                <a:blipFill>
                  <a:blip r:embed="rId2"/>
                  <a:stretch>
                    <a:fillRect l="-832" t="-730" r="-832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5" name="Εικόνα 4"/>
            <p:cNvPicPr/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3808" y="1268760"/>
              <a:ext cx="3348583" cy="792088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672092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>
                <a:solidFill>
                  <a:schemeClr val="tx1"/>
                </a:solidFill>
              </a:rPr>
              <a:t>Μερκ</a:t>
            </a:r>
            <a:r>
              <a:rPr lang="el-GR" dirty="0">
                <a:solidFill>
                  <a:schemeClr val="tx1"/>
                </a:solidFill>
              </a:rPr>
              <a:t>. Παναγιωτόπουλος - Φυσικός        </a:t>
            </a:r>
            <a:r>
              <a:rPr lang="en-US" dirty="0">
                <a:solidFill>
                  <a:schemeClr val="tx1"/>
                </a:solidFill>
              </a:rPr>
              <a:t>www.merkopanas.blogspot.gr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tx1"/>
                </a:solidFill>
              </a:rPr>
              <a:pPr/>
              <a:t>57</a:t>
            </a:fld>
            <a:endParaRPr lang="el-GR" dirty="0">
              <a:solidFill>
                <a:schemeClr val="tx1"/>
              </a:solidFill>
            </a:endParaRPr>
          </a:p>
        </p:txBody>
      </p:sp>
      <p:grpSp>
        <p:nvGrpSpPr>
          <p:cNvPr id="7" name="Ομάδα 6"/>
          <p:cNvGrpSpPr/>
          <p:nvPr/>
        </p:nvGrpSpPr>
        <p:grpSpPr>
          <a:xfrm>
            <a:off x="467544" y="404664"/>
            <a:ext cx="7992888" cy="5632311"/>
            <a:chOff x="467544" y="404664"/>
            <a:chExt cx="7992888" cy="5632311"/>
          </a:xfrm>
        </p:grpSpPr>
        <p:sp>
          <p:nvSpPr>
            <p:cNvPr id="4" name="Ορθογώνιο 3"/>
            <p:cNvSpPr/>
            <p:nvPr/>
          </p:nvSpPr>
          <p:spPr>
            <a:xfrm>
              <a:off x="467544" y="404664"/>
              <a:ext cx="7992888" cy="56323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2000" b="1" dirty="0">
                  <a:latin typeface="Trebuchet MS" panose="020B0603020202020204" pitchFamily="34" charset="0"/>
                </a:rPr>
                <a:t>3</a:t>
              </a:r>
              <a:r>
                <a:rPr lang="el-GR" sz="2000" b="1" dirty="0">
                  <a:latin typeface="Trebuchet MS" panose="020B0603020202020204" pitchFamily="34" charset="0"/>
                </a:rPr>
                <a:t>.  </a:t>
              </a:r>
              <a:r>
                <a:rPr lang="el-GR" sz="2000" dirty="0">
                  <a:latin typeface="Trebuchet MS" panose="020B0603020202020204" pitchFamily="34" charset="0"/>
                </a:rPr>
                <a:t>Ένα σώμα Σ</a:t>
              </a:r>
              <a:r>
                <a:rPr lang="el-GR" sz="2000" baseline="-25000" dirty="0">
                  <a:latin typeface="Trebuchet MS" panose="020B0603020202020204" pitchFamily="34" charset="0"/>
                </a:rPr>
                <a:t>1</a:t>
              </a:r>
              <a:r>
                <a:rPr lang="el-GR" sz="2000" dirty="0">
                  <a:latin typeface="Trebuchet MS" panose="020B0603020202020204" pitchFamily="34" charset="0"/>
                </a:rPr>
                <a:t> με μάζα </a:t>
              </a:r>
              <a:r>
                <a:rPr lang="el-GR" sz="2000" i="1" dirty="0">
                  <a:latin typeface="Trebuchet MS" panose="020B0603020202020204" pitchFamily="34" charset="0"/>
                </a:rPr>
                <a:t>m</a:t>
              </a:r>
              <a:r>
                <a:rPr lang="el-GR" sz="2000" baseline="-25000" dirty="0">
                  <a:latin typeface="Trebuchet MS" panose="020B0603020202020204" pitchFamily="34" charset="0"/>
                </a:rPr>
                <a:t>1</a:t>
              </a:r>
              <a:r>
                <a:rPr lang="el-GR" sz="2000" dirty="0">
                  <a:latin typeface="Trebuchet MS" panose="020B0603020202020204" pitchFamily="34" charset="0"/>
                </a:rPr>
                <a:t>=1kg κινείται με ταχύτητα </a:t>
              </a:r>
              <a:r>
                <a:rPr lang="el-GR" sz="2000" i="1" dirty="0">
                  <a:latin typeface="Trebuchet MS" panose="020B0603020202020204" pitchFamily="34" charset="0"/>
                </a:rPr>
                <a:t>υ</a:t>
              </a:r>
              <a:r>
                <a:rPr lang="el-GR" sz="2000" baseline="-25000" dirty="0">
                  <a:latin typeface="Trebuchet MS" panose="020B0603020202020204" pitchFamily="34" charset="0"/>
                </a:rPr>
                <a:t>1</a:t>
              </a:r>
              <a:r>
                <a:rPr lang="el-GR" sz="2000" dirty="0">
                  <a:latin typeface="Trebuchet MS" panose="020B0603020202020204" pitchFamily="34" charset="0"/>
                </a:rPr>
                <a:t>=10</a:t>
              </a:r>
              <a:r>
                <a:rPr lang="en-US" sz="2000" dirty="0">
                  <a:latin typeface="Trebuchet MS" panose="020B0603020202020204" pitchFamily="34" charset="0"/>
                </a:rPr>
                <a:t>m/s</a:t>
              </a:r>
              <a:r>
                <a:rPr lang="el-GR" sz="2000" dirty="0">
                  <a:latin typeface="Trebuchet MS" panose="020B0603020202020204" pitchFamily="34" charset="0"/>
                </a:rPr>
                <a:t> σε λείο οριζόντιο επίπεδο και κατά μήκος του άξονα </a:t>
              </a:r>
              <a:r>
                <a:rPr lang="el-GR" sz="2000" dirty="0" err="1">
                  <a:latin typeface="Trebuchet MS" panose="020B0603020202020204" pitchFamily="34" charset="0"/>
                </a:rPr>
                <a:t>x΄x</a:t>
              </a:r>
              <a:r>
                <a:rPr lang="el-GR" sz="2000" dirty="0">
                  <a:latin typeface="Trebuchet MS" panose="020B0603020202020204" pitchFamily="34" charset="0"/>
                </a:rPr>
                <a:t>, όπως φαίνεται στο σχήμα.</a:t>
              </a:r>
            </a:p>
            <a:p>
              <a:pPr algn="just"/>
              <a:endParaRPr lang="el-GR" sz="2000" dirty="0">
                <a:latin typeface="Trebuchet MS" panose="020B0603020202020204" pitchFamily="34" charset="0"/>
              </a:endParaRPr>
            </a:p>
            <a:p>
              <a:pPr algn="just"/>
              <a:endParaRPr lang="el-GR" sz="2000" dirty="0">
                <a:latin typeface="Trebuchet MS" panose="020B0603020202020204" pitchFamily="34" charset="0"/>
              </a:endParaRPr>
            </a:p>
            <a:p>
              <a:pPr algn="just"/>
              <a:endParaRPr lang="el-GR" sz="2000" dirty="0">
                <a:latin typeface="Trebuchet MS" panose="020B0603020202020204" pitchFamily="34" charset="0"/>
              </a:endParaRPr>
            </a:p>
            <a:p>
              <a:pPr algn="just"/>
              <a:endParaRPr lang="el-GR" sz="2000" dirty="0">
                <a:latin typeface="Trebuchet MS" panose="020B0603020202020204" pitchFamily="34" charset="0"/>
              </a:endParaRPr>
            </a:p>
            <a:p>
              <a:pPr algn="just"/>
              <a:r>
                <a:rPr lang="el-GR" sz="2000" dirty="0">
                  <a:latin typeface="Trebuchet MS" panose="020B0603020202020204" pitchFamily="34" charset="0"/>
                </a:rPr>
                <a:t>Το σώμα Σ</a:t>
              </a:r>
              <a:r>
                <a:rPr lang="el-GR" sz="2000" baseline="-25000" dirty="0">
                  <a:latin typeface="Trebuchet MS" panose="020B0603020202020204" pitchFamily="34" charset="0"/>
                </a:rPr>
                <a:t>1</a:t>
              </a:r>
              <a:r>
                <a:rPr lang="el-GR" sz="2000" dirty="0">
                  <a:latin typeface="Trebuchet MS" panose="020B0603020202020204" pitchFamily="34" charset="0"/>
                </a:rPr>
                <a:t> συγκρούεται κεντρικά και ελαστικά με ακίνητο σώμα Σ</a:t>
              </a:r>
              <a:r>
                <a:rPr lang="el-GR" sz="2000" baseline="-25000" dirty="0">
                  <a:latin typeface="Trebuchet MS" panose="020B0603020202020204" pitchFamily="34" charset="0"/>
                </a:rPr>
                <a:t>2</a:t>
              </a:r>
              <a:r>
                <a:rPr lang="el-GR" sz="2000" dirty="0">
                  <a:latin typeface="Trebuchet MS" panose="020B0603020202020204" pitchFamily="34" charset="0"/>
                </a:rPr>
                <a:t> μάζας </a:t>
              </a:r>
              <a:r>
                <a:rPr lang="el-GR" sz="2000" i="1" dirty="0">
                  <a:latin typeface="Trebuchet MS" panose="020B0603020202020204" pitchFamily="34" charset="0"/>
                </a:rPr>
                <a:t>m</a:t>
              </a:r>
              <a:r>
                <a:rPr lang="el-GR" sz="2000" baseline="-25000" dirty="0">
                  <a:latin typeface="Trebuchet MS" panose="020B0603020202020204" pitchFamily="34" charset="0"/>
                </a:rPr>
                <a:t>2</a:t>
              </a:r>
              <a:r>
                <a:rPr lang="el-GR" sz="2000" dirty="0">
                  <a:latin typeface="Trebuchet MS" panose="020B0603020202020204" pitchFamily="34" charset="0"/>
                </a:rPr>
                <a:t>=3kg που βρίσκεται στο ίδιο οριζόντιο επίπεδο με το Σ</a:t>
              </a:r>
              <a:r>
                <a:rPr lang="el-GR" sz="2000" baseline="-25000" dirty="0">
                  <a:latin typeface="Trebuchet MS" panose="020B0603020202020204" pitchFamily="34" charset="0"/>
                </a:rPr>
                <a:t>1</a:t>
              </a:r>
              <a:r>
                <a:rPr lang="el-GR" sz="2000" dirty="0">
                  <a:latin typeface="Trebuchet MS" panose="020B0603020202020204" pitchFamily="34" charset="0"/>
                </a:rPr>
                <a:t>. Η διάρκεια της κρούσης θεωρείται αμελητέα και η φορά της ταχύτητας </a:t>
              </a:r>
              <a:r>
                <a:rPr lang="el-GR" sz="2000" i="1" dirty="0">
                  <a:latin typeface="Trebuchet MS" panose="020B0603020202020204" pitchFamily="34" charset="0"/>
                </a:rPr>
                <a:t>υ</a:t>
              </a:r>
              <a:r>
                <a:rPr lang="el-GR" sz="2000" baseline="-25000" dirty="0">
                  <a:latin typeface="Trebuchet MS" panose="020B0603020202020204" pitchFamily="34" charset="0"/>
                </a:rPr>
                <a:t>1</a:t>
              </a:r>
              <a:r>
                <a:rPr lang="el-GR" sz="2000" dirty="0">
                  <a:latin typeface="Trebuchet MS" panose="020B0603020202020204" pitchFamily="34" charset="0"/>
                </a:rPr>
                <a:t> θετική. Να υπολογίσετε:</a:t>
              </a:r>
            </a:p>
            <a:p>
              <a:pPr algn="just"/>
              <a:r>
                <a:rPr lang="el-GR" sz="2000" b="1" dirty="0">
                  <a:latin typeface="Trebuchet MS" panose="020B0603020202020204" pitchFamily="34" charset="0"/>
                </a:rPr>
                <a:t>α.  </a:t>
              </a:r>
              <a:r>
                <a:rPr lang="el-GR" sz="2000" dirty="0">
                  <a:latin typeface="Trebuchet MS" panose="020B0603020202020204" pitchFamily="34" charset="0"/>
                </a:rPr>
                <a:t>την ταχύτητα του Σ</a:t>
              </a:r>
              <a:r>
                <a:rPr lang="el-GR" sz="2000" baseline="-25000" dirty="0">
                  <a:latin typeface="Trebuchet MS" panose="020B0603020202020204" pitchFamily="34" charset="0"/>
                </a:rPr>
                <a:t>1</a:t>
              </a:r>
              <a:r>
                <a:rPr lang="el-GR" sz="2000" dirty="0">
                  <a:latin typeface="Trebuchet MS" panose="020B0603020202020204" pitchFamily="34" charset="0"/>
                </a:rPr>
                <a:t> μετά την κρούση. </a:t>
              </a:r>
            </a:p>
            <a:p>
              <a:pPr algn="just"/>
              <a:r>
                <a:rPr lang="el-GR" sz="2000" b="1" dirty="0">
                  <a:latin typeface="Trebuchet MS" panose="020B0603020202020204" pitchFamily="34" charset="0"/>
                </a:rPr>
                <a:t>β.  </a:t>
              </a:r>
              <a:r>
                <a:rPr lang="el-GR" sz="2000" dirty="0">
                  <a:latin typeface="Trebuchet MS" panose="020B0603020202020204" pitchFamily="34" charset="0"/>
                </a:rPr>
                <a:t>την ταχύτητα του Σ</a:t>
              </a:r>
              <a:r>
                <a:rPr lang="el-GR" sz="2000" baseline="-25000" dirty="0">
                  <a:latin typeface="Trebuchet MS" panose="020B0603020202020204" pitchFamily="34" charset="0"/>
                </a:rPr>
                <a:t>2</a:t>
              </a:r>
              <a:r>
                <a:rPr lang="el-GR" sz="2000" dirty="0">
                  <a:latin typeface="Trebuchet MS" panose="020B0603020202020204" pitchFamily="34" charset="0"/>
                </a:rPr>
                <a:t> μετά την κρούση. </a:t>
              </a:r>
            </a:p>
            <a:p>
              <a:pPr algn="just"/>
              <a:r>
                <a:rPr lang="el-GR" sz="2000" b="1" dirty="0">
                  <a:latin typeface="Trebuchet MS" panose="020B0603020202020204" pitchFamily="34" charset="0"/>
                </a:rPr>
                <a:t>γ.  </a:t>
              </a:r>
              <a:r>
                <a:rPr lang="el-GR" sz="2000" dirty="0">
                  <a:latin typeface="Trebuchet MS" panose="020B0603020202020204" pitchFamily="34" charset="0"/>
                </a:rPr>
                <a:t>την κινητική ενέργεια του συστήματος των δύο σωμάτων μετά την κρούση τους. </a:t>
              </a:r>
            </a:p>
            <a:p>
              <a:pPr algn="just"/>
              <a:r>
                <a:rPr lang="el-GR" sz="2000" b="1" dirty="0">
                  <a:latin typeface="Trebuchet MS" panose="020B0603020202020204" pitchFamily="34" charset="0"/>
                </a:rPr>
                <a:t>δ.  </a:t>
              </a:r>
              <a:r>
                <a:rPr lang="el-GR" sz="2000" dirty="0">
                  <a:latin typeface="Trebuchet MS" panose="020B0603020202020204" pitchFamily="34" charset="0"/>
                </a:rPr>
                <a:t>την αλγεβρική τιμή της μεταβολής της ορμής του σώματος Σ</a:t>
              </a:r>
              <a:r>
                <a:rPr lang="el-GR" sz="2000" baseline="-25000" dirty="0">
                  <a:latin typeface="Trebuchet MS" panose="020B0603020202020204" pitchFamily="34" charset="0"/>
                </a:rPr>
                <a:t>1</a:t>
              </a:r>
              <a:r>
                <a:rPr lang="el-GR" sz="2000" dirty="0">
                  <a:latin typeface="Trebuchet MS" panose="020B0603020202020204" pitchFamily="34" charset="0"/>
                </a:rPr>
                <a:t>, λόγω της κρούσης.</a:t>
              </a:r>
            </a:p>
            <a:p>
              <a:pPr algn="r"/>
              <a:r>
                <a:rPr lang="el-GR" sz="2000" dirty="0" err="1">
                  <a:latin typeface="Trebuchet MS" panose="020B0603020202020204" pitchFamily="34" charset="0"/>
                </a:rPr>
                <a:t>Ομογ</a:t>
              </a:r>
              <a:r>
                <a:rPr lang="el-GR" sz="2000" dirty="0">
                  <a:latin typeface="Trebuchet MS" panose="020B0603020202020204" pitchFamily="34" charset="0"/>
                </a:rPr>
                <a:t>. 2010</a:t>
              </a:r>
            </a:p>
          </p:txBody>
        </p:sp>
        <p:pic>
          <p:nvPicPr>
            <p:cNvPr id="5" name="Εικόνα 4" descr="闒粀闀粀"/>
            <p:cNvPicPr/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5674" y="1412776"/>
              <a:ext cx="3836628" cy="1004776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446171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>
                <a:solidFill>
                  <a:prstClr val="black"/>
                </a:solidFill>
              </a:rPr>
              <a:t>Μερκ</a:t>
            </a:r>
            <a:r>
              <a:rPr lang="el-GR" dirty="0">
                <a:solidFill>
                  <a:prstClr val="black"/>
                </a:solidFill>
              </a:rPr>
              <a:t>. Παναγιωτόπουλος - Φυσικός        </a:t>
            </a:r>
            <a:r>
              <a:rPr lang="en-US" dirty="0">
                <a:solidFill>
                  <a:prstClr val="black"/>
                </a:solidFill>
              </a:rPr>
              <a:t>www.merkopanas.blogspot.gr</a:t>
            </a: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/>
                </a:solidFill>
              </a:rPr>
              <a:pPr/>
              <a:t>58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366869" y="404664"/>
            <a:ext cx="828092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latin typeface="Trebuchet MS" panose="020B0603020202020204" pitchFamily="34" charset="0"/>
              </a:rPr>
              <a:t>4</a:t>
            </a:r>
            <a:r>
              <a:rPr lang="el-GR" sz="2000" b="1" dirty="0">
                <a:latin typeface="Trebuchet MS" panose="020B0603020202020204" pitchFamily="34" charset="0"/>
              </a:rPr>
              <a:t>.  </a:t>
            </a:r>
            <a:r>
              <a:rPr lang="el-GR" sz="2000" dirty="0">
                <a:latin typeface="Trebuchet MS" panose="020B0603020202020204" pitchFamily="34" charset="0"/>
              </a:rPr>
              <a:t>Ένας ξύλινος κύβος μάζας </a:t>
            </a:r>
            <a:r>
              <a:rPr lang="el-GR" sz="2000" i="1" dirty="0">
                <a:latin typeface="Trebuchet MS" panose="020B0603020202020204" pitchFamily="34" charset="0"/>
              </a:rPr>
              <a:t>M</a:t>
            </a:r>
            <a:r>
              <a:rPr lang="el-GR" sz="2000" dirty="0">
                <a:latin typeface="Trebuchet MS" panose="020B0603020202020204" pitchFamily="34" charset="0"/>
              </a:rPr>
              <a:t>=4,5kg είναι δεμένος στο άκρο ενός αβαρούς και μη εκτατού νήματος μήκους </a:t>
            </a:r>
            <a:r>
              <a:rPr lang="el-GR" sz="2000" i="1" dirty="0">
                <a:latin typeface="Trebuchet MS" panose="020B0603020202020204" pitchFamily="34" charset="0"/>
              </a:rPr>
              <a:t>L</a:t>
            </a:r>
            <a:r>
              <a:rPr lang="el-GR" sz="2000" dirty="0">
                <a:latin typeface="Trebuchet MS" panose="020B0603020202020204" pitchFamily="34" charset="0"/>
              </a:rPr>
              <a:t>=0,2m, το άλλο άκρο του οποίου είναι δεμένο σε οροφή. Ο κύβος ηρεμεί με το νήμα κατακόρυφο. Ένα βλήμα μάζας </a:t>
            </a:r>
            <a:r>
              <a:rPr lang="el-GR" sz="2000" i="1" dirty="0">
                <a:latin typeface="Trebuchet MS" panose="020B0603020202020204" pitchFamily="34" charset="0"/>
              </a:rPr>
              <a:t>m</a:t>
            </a:r>
            <a:r>
              <a:rPr lang="el-GR" sz="2000" dirty="0">
                <a:latin typeface="Trebuchet MS" panose="020B0603020202020204" pitchFamily="34" charset="0"/>
              </a:rPr>
              <a:t>=0,5kg κινείται οριζόντια με ταχύτητα </a:t>
            </a:r>
            <a:r>
              <a:rPr lang="el-GR" sz="2000" i="1" dirty="0">
                <a:latin typeface="Trebuchet MS" panose="020B0603020202020204" pitchFamily="34" charset="0"/>
              </a:rPr>
              <a:t>υ</a:t>
            </a:r>
            <a:r>
              <a:rPr lang="el-GR" sz="2000" baseline="-25000" dirty="0">
                <a:latin typeface="Trebuchet MS" panose="020B0603020202020204" pitchFamily="34" charset="0"/>
              </a:rPr>
              <a:t>0</a:t>
            </a:r>
            <a:r>
              <a:rPr lang="el-GR" sz="2000" dirty="0">
                <a:latin typeface="Trebuchet MS" panose="020B0603020202020204" pitchFamily="34" charset="0"/>
              </a:rPr>
              <a:t>=20m/s και συγκρούεται κεντρικά και πλαστικά με τον κύβο. Να υπολογίσετε: </a:t>
            </a:r>
          </a:p>
          <a:p>
            <a:pPr algn="just"/>
            <a:r>
              <a:rPr lang="el-GR" sz="2000" b="1" dirty="0">
                <a:latin typeface="Trebuchet MS" panose="020B0603020202020204" pitchFamily="34" charset="0"/>
              </a:rPr>
              <a:t>α. </a:t>
            </a:r>
            <a:r>
              <a:rPr lang="el-GR" sz="2000" dirty="0">
                <a:latin typeface="Trebuchet MS" panose="020B0603020202020204" pitchFamily="34" charset="0"/>
              </a:rPr>
              <a:t>το μέτρο της ταχύτητας του συσσωματώματος αμέσως μετά την κρούση. </a:t>
            </a:r>
          </a:p>
          <a:p>
            <a:pPr algn="just"/>
            <a:r>
              <a:rPr lang="el-GR" sz="2000" b="1" dirty="0">
                <a:latin typeface="Trebuchet MS" panose="020B0603020202020204" pitchFamily="34" charset="0"/>
              </a:rPr>
              <a:t>β. </a:t>
            </a:r>
            <a:r>
              <a:rPr lang="el-GR" sz="2000" dirty="0">
                <a:latin typeface="Trebuchet MS" panose="020B0603020202020204" pitchFamily="34" charset="0"/>
              </a:rPr>
              <a:t>το ποσό θερμότητας που αναπτύσσεται κατά την κρούση των σωμάτων. </a:t>
            </a:r>
          </a:p>
          <a:p>
            <a:pPr algn="just"/>
            <a:r>
              <a:rPr lang="el-GR" sz="2000" b="1" dirty="0">
                <a:latin typeface="Trebuchet MS" panose="020B0603020202020204" pitchFamily="34" charset="0"/>
              </a:rPr>
              <a:t>γ. </a:t>
            </a:r>
            <a:r>
              <a:rPr lang="el-GR" sz="2000" dirty="0">
                <a:latin typeface="Trebuchet MS" panose="020B0603020202020204" pitchFamily="34" charset="0"/>
              </a:rPr>
              <a:t>τη μέγιστη ανύψωση που επιτυγχάνει το συσσωμάτωμα μετά την κρούση. </a:t>
            </a:r>
          </a:p>
          <a:p>
            <a:pPr algn="just"/>
            <a:r>
              <a:rPr lang="el-GR" sz="2000" b="1" dirty="0">
                <a:latin typeface="Trebuchet MS" panose="020B0603020202020204" pitchFamily="34" charset="0"/>
              </a:rPr>
              <a:t>δ. </a:t>
            </a:r>
            <a:r>
              <a:rPr lang="en-US" sz="2000" b="1" dirty="0">
                <a:latin typeface="Trebuchet MS" panose="020B0603020202020204" pitchFamily="34" charset="0"/>
              </a:rPr>
              <a:t> </a:t>
            </a:r>
            <a:r>
              <a:rPr lang="el-GR" sz="2000" dirty="0">
                <a:latin typeface="Trebuchet MS" panose="020B0603020202020204" pitchFamily="34" charset="0"/>
              </a:rPr>
              <a:t>την τάση του νήματος αμέσως μετά την κρούση των σωμάτων. </a:t>
            </a:r>
          </a:p>
          <a:p>
            <a:pPr algn="just"/>
            <a:r>
              <a:rPr lang="el-GR" sz="2000" dirty="0">
                <a:latin typeface="Trebuchet MS" panose="020B0603020202020204" pitchFamily="34" charset="0"/>
              </a:rPr>
              <a:t>Δίνεται </a:t>
            </a:r>
            <a:r>
              <a:rPr lang="el-GR" sz="2000" i="1" dirty="0">
                <a:latin typeface="Trebuchet MS" panose="020B0603020202020204" pitchFamily="34" charset="0"/>
              </a:rPr>
              <a:t>g</a:t>
            </a:r>
            <a:r>
              <a:rPr lang="el-GR" sz="2000" dirty="0">
                <a:latin typeface="Trebuchet MS" panose="020B0603020202020204" pitchFamily="34" charset="0"/>
              </a:rPr>
              <a:t>=10m/s</a:t>
            </a:r>
            <a:r>
              <a:rPr lang="el-GR" sz="2000" baseline="30000" dirty="0">
                <a:latin typeface="Trebuchet MS" panose="020B0603020202020204" pitchFamily="34" charset="0"/>
              </a:rPr>
              <a:t>2</a:t>
            </a:r>
            <a:r>
              <a:rPr lang="el-GR" sz="2000" dirty="0">
                <a:latin typeface="Trebuchet MS" panose="020B0603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3101346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>
                <a:solidFill>
                  <a:prstClr val="black"/>
                </a:solidFill>
              </a:rPr>
              <a:t>Μερκ</a:t>
            </a:r>
            <a:r>
              <a:rPr lang="el-GR" dirty="0">
                <a:solidFill>
                  <a:prstClr val="black"/>
                </a:solidFill>
              </a:rPr>
              <a:t>. Παναγιωτόπουλος - Φυσικός        </a:t>
            </a:r>
            <a:r>
              <a:rPr lang="en-US" dirty="0">
                <a:solidFill>
                  <a:prstClr val="black"/>
                </a:solidFill>
              </a:rPr>
              <a:t>www.merkopanas.blogspot.gr</a:t>
            </a: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/>
                </a:solidFill>
              </a:rPr>
              <a:pPr/>
              <a:t>59</a:t>
            </a:fld>
            <a:endParaRPr lang="el-GR" dirty="0">
              <a:solidFill>
                <a:prstClr val="black"/>
              </a:solidFill>
            </a:endParaRPr>
          </a:p>
        </p:txBody>
      </p:sp>
      <p:grpSp>
        <p:nvGrpSpPr>
          <p:cNvPr id="7" name="Ομάδα 6"/>
          <p:cNvGrpSpPr/>
          <p:nvPr/>
        </p:nvGrpSpPr>
        <p:grpSpPr>
          <a:xfrm>
            <a:off x="395536" y="404664"/>
            <a:ext cx="8310569" cy="4776552"/>
            <a:chOff x="395536" y="404664"/>
            <a:chExt cx="8310569" cy="4776552"/>
          </a:xfrm>
        </p:grpSpPr>
        <p:pic>
          <p:nvPicPr>
            <p:cNvPr id="14338" name="Picture 2" descr="闒粀闀粀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8144" y="489052"/>
              <a:ext cx="2837961" cy="115466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Ορθογώνιο 3"/>
            <p:cNvSpPr/>
            <p:nvPr/>
          </p:nvSpPr>
          <p:spPr>
            <a:xfrm>
              <a:off x="395536" y="404664"/>
              <a:ext cx="5400600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2000" b="1" dirty="0">
                  <a:latin typeface="Trebuchet MS" panose="020B0603020202020204" pitchFamily="34" charset="0"/>
                </a:rPr>
                <a:t>5</a:t>
              </a:r>
              <a:r>
                <a:rPr lang="el-GR" sz="2000" b="1" dirty="0">
                  <a:latin typeface="Trebuchet MS" panose="020B0603020202020204" pitchFamily="34" charset="0"/>
                </a:rPr>
                <a:t>.  </a:t>
              </a:r>
              <a:r>
                <a:rPr lang="el-GR" sz="2000" dirty="0">
                  <a:latin typeface="Trebuchet MS" panose="020B0603020202020204" pitchFamily="34" charset="0"/>
                </a:rPr>
                <a:t>Δύο σφαίρες Σ</a:t>
              </a:r>
              <a:r>
                <a:rPr lang="el-GR" sz="2000" baseline="-25000" dirty="0">
                  <a:latin typeface="Trebuchet MS" panose="020B0603020202020204" pitchFamily="34" charset="0"/>
                </a:rPr>
                <a:t>1</a:t>
              </a:r>
              <a:r>
                <a:rPr lang="el-GR" sz="2000" dirty="0">
                  <a:latin typeface="Trebuchet MS" panose="020B0603020202020204" pitchFamily="34" charset="0"/>
                </a:rPr>
                <a:t> και Σ</a:t>
              </a:r>
              <a:r>
                <a:rPr lang="el-GR" sz="2000" baseline="-25000" dirty="0">
                  <a:latin typeface="Trebuchet MS" panose="020B0603020202020204" pitchFamily="34" charset="0"/>
                </a:rPr>
                <a:t>2</a:t>
              </a:r>
              <a:r>
                <a:rPr lang="el-GR" sz="2000" dirty="0">
                  <a:latin typeface="Trebuchet MS" panose="020B0603020202020204" pitchFamily="34" charset="0"/>
                </a:rPr>
                <a:t> που έχουν μάζες </a:t>
              </a:r>
              <a:r>
                <a:rPr lang="el-GR" sz="2000" i="1" dirty="0">
                  <a:latin typeface="Trebuchet MS" panose="020B0603020202020204" pitchFamily="34" charset="0"/>
                </a:rPr>
                <a:t>m</a:t>
              </a:r>
              <a:r>
                <a:rPr lang="el-GR" sz="2000" baseline="-25000" dirty="0">
                  <a:latin typeface="Trebuchet MS" panose="020B0603020202020204" pitchFamily="34" charset="0"/>
                </a:rPr>
                <a:t>1</a:t>
              </a:r>
              <a:r>
                <a:rPr lang="el-GR" sz="2000" dirty="0">
                  <a:latin typeface="Trebuchet MS" panose="020B0603020202020204" pitchFamily="34" charset="0"/>
                </a:rPr>
                <a:t>=1kg και </a:t>
              </a:r>
              <a:r>
                <a:rPr lang="el-GR" sz="2000" i="1" dirty="0">
                  <a:latin typeface="Trebuchet MS" panose="020B0603020202020204" pitchFamily="34" charset="0"/>
                </a:rPr>
                <a:t>m</a:t>
              </a:r>
              <a:r>
                <a:rPr lang="el-GR" sz="2000" baseline="-25000" dirty="0">
                  <a:latin typeface="Trebuchet MS" panose="020B0603020202020204" pitchFamily="34" charset="0"/>
                </a:rPr>
                <a:t>2</a:t>
              </a:r>
              <a:r>
                <a:rPr lang="el-GR" sz="2000" dirty="0">
                  <a:latin typeface="Trebuchet MS" panose="020B0603020202020204" pitchFamily="34" charset="0"/>
                </a:rPr>
                <a:t>=2kg αντίστοιχα, κινούνται σε λείο οριζόντιο επίπεδο κατά μήκος της ίδιας ευθείας και πλησιάζουν η μια την άλλη με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Ορθογώνιο 5"/>
                <p:cNvSpPr/>
                <p:nvPr/>
              </p:nvSpPr>
              <p:spPr>
                <a:xfrm>
                  <a:off x="395536" y="1703341"/>
                  <a:ext cx="8238561" cy="347787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/>
                  <a:r>
                    <a:rPr lang="el-GR" sz="2000" dirty="0">
                      <a:latin typeface="Trebuchet MS" panose="020B0603020202020204" pitchFamily="34" charset="0"/>
                    </a:rPr>
                    <a:t>ταχύτητες μέτρων</a:t>
                  </a:r>
                  <a:r>
                    <a:rPr lang="en-US" sz="2000" dirty="0">
                      <a:latin typeface="Trebuchet MS" panose="020B0603020202020204" pitchFamily="34" charset="0"/>
                    </a:rPr>
                    <a:t> </a:t>
                  </a:r>
                  <a:r>
                    <a:rPr lang="el-GR" sz="2000" i="1" dirty="0">
                      <a:latin typeface="Trebuchet MS" panose="020B0603020202020204" pitchFamily="34" charset="0"/>
                    </a:rPr>
                    <a:t>υ</a:t>
                  </a:r>
                  <a:r>
                    <a:rPr lang="el-GR" sz="2000" baseline="-25000" dirty="0">
                      <a:latin typeface="Trebuchet MS" panose="020B0603020202020204" pitchFamily="34" charset="0"/>
                    </a:rPr>
                    <a:t>1</a:t>
                  </a:r>
                  <a:r>
                    <a:rPr lang="el-GR" sz="2000" dirty="0">
                      <a:latin typeface="Trebuchet MS" panose="020B0603020202020204" pitchFamily="34" charset="0"/>
                    </a:rPr>
                    <a:t>=6</a:t>
                  </a:r>
                  <a:r>
                    <a:rPr lang="en-US" sz="2000" dirty="0">
                      <a:latin typeface="Trebuchet MS" panose="020B0603020202020204" pitchFamily="34" charset="0"/>
                    </a:rPr>
                    <a:t>m/s </a:t>
                  </a:r>
                  <a:r>
                    <a:rPr lang="el-GR" sz="2000" dirty="0">
                      <a:latin typeface="Trebuchet MS" panose="020B0603020202020204" pitchFamily="34" charset="0"/>
                    </a:rPr>
                    <a:t>και </a:t>
                  </a:r>
                  <a:r>
                    <a:rPr lang="el-GR" sz="2000" i="1" dirty="0">
                      <a:latin typeface="Trebuchet MS" panose="020B0603020202020204" pitchFamily="34" charset="0"/>
                    </a:rPr>
                    <a:t>υ</a:t>
                  </a:r>
                  <a:r>
                    <a:rPr lang="el-GR" sz="2000" baseline="-25000" dirty="0">
                      <a:latin typeface="Trebuchet MS" panose="020B0603020202020204" pitchFamily="34" charset="0"/>
                    </a:rPr>
                    <a:t>2</a:t>
                  </a:r>
                  <a:r>
                    <a:rPr lang="el-GR" sz="2000" dirty="0">
                      <a:latin typeface="Trebuchet MS" panose="020B0603020202020204" pitchFamily="34" charset="0"/>
                    </a:rPr>
                    <a:t>=9</a:t>
                  </a:r>
                  <a:r>
                    <a:rPr lang="en-US" sz="2000" dirty="0">
                      <a:latin typeface="Trebuchet MS" panose="020B0603020202020204" pitchFamily="34" charset="0"/>
                    </a:rPr>
                    <a:t>m/s</a:t>
                  </a:r>
                  <a:r>
                    <a:rPr lang="el-GR" sz="2000" dirty="0">
                      <a:latin typeface="Trebuchet MS" panose="020B0603020202020204" pitchFamily="34" charset="0"/>
                    </a:rPr>
                    <a:t>, αντίστοιχα.</a:t>
                  </a:r>
                  <a:endParaRPr lang="en-US" sz="2000" dirty="0">
                    <a:latin typeface="Trebuchet MS" panose="020B0603020202020204" pitchFamily="34" charset="0"/>
                  </a:endParaRPr>
                </a:p>
                <a:p>
                  <a:pPr algn="just"/>
                  <a:r>
                    <a:rPr lang="el-GR" sz="2000" dirty="0">
                      <a:latin typeface="Trebuchet MS" panose="020B0603020202020204" pitchFamily="34" charset="0"/>
                    </a:rPr>
                    <a:t>Οι δυο σφαίρες συγκρούονται μετωπικά. Μετά τη κρούση η σφαίρα Σ</a:t>
                  </a:r>
                  <a:r>
                    <a:rPr lang="el-GR" sz="2000" baseline="-25000" dirty="0">
                      <a:latin typeface="Trebuchet MS" panose="020B0603020202020204" pitchFamily="34" charset="0"/>
                    </a:rPr>
                    <a:t>1</a:t>
                  </a:r>
                  <a:r>
                    <a:rPr lang="el-GR" sz="2000" dirty="0">
                      <a:latin typeface="Trebuchet MS" panose="020B0603020202020204" pitchFamily="34" charset="0"/>
                    </a:rPr>
                    <a:t> αλλάζει κατεύθυνση κινούμενη με ταχύτητα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l-GR" sz="20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l-GR" sz="2000" b="0" i="1" smtClean="0">
                              <a:latin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el-GR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l-GR" sz="2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a14:m>
                  <a:r>
                    <a:rPr lang="el-GR" sz="2000" dirty="0">
                      <a:latin typeface="Trebuchet MS" panose="020B0603020202020204" pitchFamily="34" charset="0"/>
                    </a:rPr>
                    <a:t>=14</a:t>
                  </a:r>
                  <a:r>
                    <a:rPr lang="en-US" sz="2000" dirty="0">
                      <a:latin typeface="Trebuchet MS" panose="020B0603020202020204" pitchFamily="34" charset="0"/>
                    </a:rPr>
                    <a:t>m/s</a:t>
                  </a:r>
                  <a:r>
                    <a:rPr lang="el-GR" sz="2000" dirty="0">
                      <a:latin typeface="Trebuchet MS" panose="020B0603020202020204" pitchFamily="34" charset="0"/>
                    </a:rPr>
                    <a:t>. </a:t>
                  </a:r>
                </a:p>
                <a:p>
                  <a:pPr algn="just"/>
                  <a:r>
                    <a:rPr lang="el-GR" sz="2000" b="1" dirty="0">
                      <a:latin typeface="Trebuchet MS" panose="020B0603020202020204" pitchFamily="34" charset="0"/>
                    </a:rPr>
                    <a:t>α.</a:t>
                  </a:r>
                  <a:r>
                    <a:rPr lang="el-GR" sz="2000" dirty="0">
                      <a:latin typeface="Trebuchet MS" panose="020B0603020202020204" pitchFamily="34" charset="0"/>
                    </a:rPr>
                    <a:t>  Να υπολογίσετε το μέτρο της ταχύτητας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l-GR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l-GR" sz="2000" i="1">
                              <a:latin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el-GR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l-GR" sz="20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a14:m>
                  <a:r>
                    <a:rPr lang="el-GR" sz="2000" dirty="0">
                      <a:latin typeface="Trebuchet MS" panose="020B0603020202020204" pitchFamily="34" charset="0"/>
                    </a:rPr>
                    <a:t> της σφαίρας Σ</a:t>
                  </a:r>
                  <a:r>
                    <a:rPr lang="el-GR" sz="2000" baseline="-25000" dirty="0">
                      <a:latin typeface="Trebuchet MS" panose="020B0603020202020204" pitchFamily="34" charset="0"/>
                    </a:rPr>
                    <a:t>2</a:t>
                  </a:r>
                  <a:r>
                    <a:rPr lang="el-GR" sz="2000" dirty="0">
                      <a:latin typeface="Trebuchet MS" panose="020B0603020202020204" pitchFamily="34" charset="0"/>
                    </a:rPr>
                    <a:t> μετά την κρούση. </a:t>
                  </a:r>
                </a:p>
                <a:p>
                  <a:pPr algn="just"/>
                  <a:r>
                    <a:rPr lang="el-GR" sz="2000" b="1" dirty="0">
                      <a:latin typeface="Trebuchet MS" panose="020B0603020202020204" pitchFamily="34" charset="0"/>
                    </a:rPr>
                    <a:t>β.</a:t>
                  </a:r>
                  <a:r>
                    <a:rPr lang="el-GR" sz="2000" dirty="0">
                      <a:latin typeface="Trebuchet MS" panose="020B0603020202020204" pitchFamily="34" charset="0"/>
                    </a:rPr>
                    <a:t>  Να εξετάσετε αν η κρούση είναι ελαστική. </a:t>
                  </a:r>
                </a:p>
                <a:p>
                  <a:pPr algn="just"/>
                  <a:r>
                    <a:rPr lang="el-GR" sz="2000" b="1" dirty="0">
                      <a:latin typeface="Trebuchet MS" panose="020B0603020202020204" pitchFamily="34" charset="0"/>
                    </a:rPr>
                    <a:t>γ.</a:t>
                  </a:r>
                  <a:r>
                    <a:rPr lang="el-GR" sz="2000" dirty="0">
                      <a:latin typeface="Trebuchet MS" panose="020B0603020202020204" pitchFamily="34" charset="0"/>
                    </a:rPr>
                    <a:t>  Να υπολογίσετε: </a:t>
                  </a:r>
                </a:p>
                <a:p>
                  <a:pPr algn="just"/>
                  <a:r>
                    <a:rPr lang="en-US" sz="2000" b="1" dirty="0" err="1">
                      <a:latin typeface="Trebuchet MS" panose="020B0603020202020204" pitchFamily="34" charset="0"/>
                    </a:rPr>
                    <a:t>i</a:t>
                  </a:r>
                  <a:r>
                    <a:rPr lang="el-GR" sz="2000" b="1" dirty="0">
                      <a:latin typeface="Trebuchet MS" panose="020B0603020202020204" pitchFamily="34" charset="0"/>
                    </a:rPr>
                    <a:t>.</a:t>
                  </a:r>
                  <a:r>
                    <a:rPr lang="el-GR" sz="2000" dirty="0">
                      <a:latin typeface="Trebuchet MS" panose="020B0603020202020204" pitchFamily="34" charset="0"/>
                    </a:rPr>
                    <a:t> την μεταβολή της κινητικής ενέργειας κάθε σφαίρας κατά τη κρούση. Τι παρατηρείτε; </a:t>
                  </a:r>
                </a:p>
                <a:p>
                  <a:pPr algn="just"/>
                  <a:r>
                    <a:rPr lang="en-US" sz="2000" b="1" dirty="0">
                      <a:latin typeface="Trebuchet MS" panose="020B0603020202020204" pitchFamily="34" charset="0"/>
                    </a:rPr>
                    <a:t>ii</a:t>
                  </a:r>
                  <a:r>
                    <a:rPr lang="el-GR" sz="2000" b="1" dirty="0">
                      <a:latin typeface="Trebuchet MS" panose="020B0603020202020204" pitchFamily="34" charset="0"/>
                    </a:rPr>
                    <a:t>.</a:t>
                  </a:r>
                  <a:r>
                    <a:rPr lang="el-GR" sz="2000" dirty="0">
                      <a:latin typeface="Trebuchet MS" panose="020B0603020202020204" pitchFamily="34" charset="0"/>
                    </a:rPr>
                    <a:t> την μεταβολή της ορμής κάθε σφαίρας κατά τη κρούση. Τι παρατηρείτε;</a:t>
                  </a:r>
                </a:p>
              </p:txBody>
            </p:sp>
          </mc:Choice>
          <mc:Fallback xmlns="">
            <p:sp>
              <p:nvSpPr>
                <p:cNvPr id="6" name="Ορθογώνιο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5536" y="1703341"/>
                  <a:ext cx="8238561" cy="3477875"/>
                </a:xfrm>
                <a:prstGeom prst="rect">
                  <a:avLst/>
                </a:prstGeom>
                <a:blipFill>
                  <a:blip r:embed="rId3"/>
                  <a:stretch>
                    <a:fillRect l="-814" t="-1051" r="-740" b="-1926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482956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>
                <a:solidFill>
                  <a:prstClr val="black"/>
                </a:solidFill>
              </a:rPr>
              <a:t>Μερκ</a:t>
            </a:r>
            <a:r>
              <a:rPr lang="el-GR" dirty="0">
                <a:solidFill>
                  <a:prstClr val="black"/>
                </a:solidFill>
              </a:rPr>
              <a:t>. Παναγιωτόπουλος - Φυσικός        </a:t>
            </a:r>
            <a:r>
              <a:rPr lang="en-US" dirty="0">
                <a:solidFill>
                  <a:prstClr val="black"/>
                </a:solidFill>
              </a:rPr>
              <a:t>www.merkopanas.blogspot.gr</a:t>
            </a: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/>
                </a:solidFill>
              </a:rPr>
              <a:pPr/>
              <a:t>6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5" name="Επεξήγηση με σύννεφο 4"/>
          <p:cNvSpPr/>
          <p:nvPr/>
        </p:nvSpPr>
        <p:spPr>
          <a:xfrm>
            <a:off x="4283968" y="116632"/>
            <a:ext cx="3024336" cy="1296282"/>
          </a:xfrm>
          <a:prstGeom prst="cloudCallout">
            <a:avLst>
              <a:gd name="adj1" fmla="val 67351"/>
              <a:gd name="adj2" fmla="val 15473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dirty="0">
                <a:solidFill>
                  <a:schemeClr val="tx1"/>
                </a:solidFill>
                <a:latin typeface="Comic Sans MS" panose="030F0702030302020204" pitchFamily="66" charset="0"/>
              </a:rPr>
              <a:t>Πότε έχουμε κρούση</a:t>
            </a:r>
            <a:r>
              <a:rPr lang="en-US" sz="2000" b="1" dirty="0">
                <a:solidFill>
                  <a:schemeClr val="tx1"/>
                </a:solidFill>
                <a:latin typeface="Comic Sans MS" panose="030F0702030302020204" pitchFamily="66" charset="0"/>
              </a:rPr>
              <a:t>;</a:t>
            </a:r>
            <a:endParaRPr lang="el-GR" sz="20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58" y="2348880"/>
            <a:ext cx="1219200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340970" y="1790814"/>
            <a:ext cx="6975446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l-GR" altLang="el-GR" sz="2400" b="1" dirty="0">
                <a:latin typeface="Comic Sans MS" pitchFamily="66" charset="0"/>
              </a:rPr>
              <a:t>Στη</a:t>
            </a:r>
            <a:r>
              <a:rPr lang="el-GR" altLang="el-GR" sz="2400" b="1" dirty="0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</a:t>
            </a:r>
            <a:r>
              <a:rPr lang="el-GR" altLang="el-GR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Μηχανική,</a:t>
            </a:r>
            <a:r>
              <a:rPr lang="el-GR" altLang="el-GR" sz="2400" b="1" dirty="0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</a:t>
            </a: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κρούση</a:t>
            </a:r>
            <a:r>
              <a:rPr lang="el-GR" altLang="el-GR" sz="2400" b="1" dirty="0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</a:t>
            </a:r>
            <a:r>
              <a:rPr lang="el-GR" altLang="el-GR" sz="2400" b="1" dirty="0">
                <a:latin typeface="Comic Sans MS" pitchFamily="66" charset="0"/>
              </a:rPr>
              <a:t>ονομάζουμε το φαινόμενο κατά το οποίο δύο ή περισσότερα σώματα έρχονται σ’ </a:t>
            </a: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επαφή</a:t>
            </a:r>
            <a:r>
              <a:rPr lang="el-GR" altLang="el-GR" sz="2400" b="1" dirty="0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</a:t>
            </a:r>
            <a:r>
              <a:rPr lang="el-GR" altLang="el-GR" sz="2400" b="1" dirty="0">
                <a:latin typeface="Comic Sans MS" pitchFamily="66" charset="0"/>
              </a:rPr>
              <a:t>μεταξύ τους για πολύ </a:t>
            </a: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μικρό χρονικό διάστημα,</a:t>
            </a:r>
            <a:r>
              <a:rPr lang="el-GR" altLang="el-GR" sz="24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l-GR" altLang="el-GR" sz="2400" b="1" dirty="0">
                <a:latin typeface="Comic Sans MS" pitchFamily="66" charset="0"/>
              </a:rPr>
              <a:t>κατά τη διάρκεια του οποίου αναπτύσσονται </a:t>
            </a: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ισχυρές δυνάμεις.   </a:t>
            </a:r>
          </a:p>
        </p:txBody>
      </p:sp>
      <p:pic>
        <p:nvPicPr>
          <p:cNvPr id="11" name="Picture 2" descr="C:\Users\Merkouris\Desktop\Χωρίς τίτλο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508" y="4649621"/>
            <a:ext cx="3312369" cy="1511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724" y="675591"/>
            <a:ext cx="792088" cy="1188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9026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60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8" name="Ομάδα 7"/>
          <p:cNvGrpSpPr/>
          <p:nvPr/>
        </p:nvGrpSpPr>
        <p:grpSpPr>
          <a:xfrm>
            <a:off x="498376" y="162813"/>
            <a:ext cx="8147248" cy="6070055"/>
            <a:chOff x="498376" y="162813"/>
            <a:chExt cx="8147248" cy="6070055"/>
          </a:xfrm>
        </p:grpSpPr>
        <p:sp>
          <p:nvSpPr>
            <p:cNvPr id="4" name="Ορθογώνιο 3"/>
            <p:cNvSpPr/>
            <p:nvPr/>
          </p:nvSpPr>
          <p:spPr>
            <a:xfrm>
              <a:off x="498376" y="162813"/>
              <a:ext cx="8147248" cy="18466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l-GR" b="1" dirty="0">
                  <a:latin typeface="Trebuchet MS" panose="020B0603020202020204" pitchFamily="34" charset="0"/>
                </a:rPr>
                <a:t>6. </a:t>
              </a:r>
              <a:r>
                <a:rPr lang="el-GR" sz="1600" dirty="0">
                  <a:latin typeface="Trebuchet MS" panose="020B0603020202020204" pitchFamily="34" charset="0"/>
                </a:rPr>
                <a:t>Σώμα Σ</a:t>
              </a:r>
              <a:r>
                <a:rPr lang="el-GR" sz="1600" baseline="-25000" dirty="0">
                  <a:latin typeface="Trebuchet MS" panose="020B0603020202020204" pitchFamily="34" charset="0"/>
                </a:rPr>
                <a:t>1</a:t>
              </a:r>
              <a:r>
                <a:rPr lang="el-GR" sz="1600" dirty="0">
                  <a:latin typeface="Trebuchet MS" panose="020B0603020202020204" pitchFamily="34" charset="0"/>
                </a:rPr>
                <a:t> μάζας </a:t>
              </a:r>
              <a:r>
                <a:rPr lang="el-GR" sz="1600" i="1" dirty="0">
                  <a:latin typeface="Trebuchet MS" panose="020B0603020202020204" pitchFamily="34" charset="0"/>
                </a:rPr>
                <a:t>m</a:t>
              </a:r>
              <a:r>
                <a:rPr lang="el-GR" sz="1600" baseline="-25000" dirty="0">
                  <a:latin typeface="Trebuchet MS" panose="020B0603020202020204" pitchFamily="34" charset="0"/>
                </a:rPr>
                <a:t>1</a:t>
              </a:r>
              <a:r>
                <a:rPr lang="el-GR" sz="1600" dirty="0">
                  <a:latin typeface="Trebuchet MS" panose="020B0603020202020204" pitchFamily="34" charset="0"/>
                </a:rPr>
                <a:t> βρίσκεται στο σημείο Α λείου κατακόρυφου  τεταρτοκυκλίου (ΑΓ). Η ακτίνα ΟΑ είναι οριζόντια και ίση με </a:t>
              </a:r>
              <a:r>
                <a:rPr lang="el-GR" sz="1600" i="1" dirty="0">
                  <a:latin typeface="Trebuchet MS" panose="020B0603020202020204" pitchFamily="34" charset="0"/>
                </a:rPr>
                <a:t>R</a:t>
              </a:r>
              <a:r>
                <a:rPr lang="el-GR" sz="1600" dirty="0">
                  <a:latin typeface="Trebuchet MS" panose="020B0603020202020204" pitchFamily="34" charset="0"/>
                </a:rPr>
                <a:t>=5m. Το σώμα  αφήνεται να </a:t>
              </a:r>
              <a:r>
                <a:rPr lang="el-GR" sz="1600" dirty="0" err="1">
                  <a:latin typeface="Trebuchet MS" panose="020B0603020202020204" pitchFamily="34" charset="0"/>
                </a:rPr>
                <a:t>ολισθήσει</a:t>
              </a:r>
              <a:r>
                <a:rPr lang="el-GR" sz="1600" dirty="0">
                  <a:latin typeface="Trebuchet MS" panose="020B0603020202020204" pitchFamily="34" charset="0"/>
                </a:rPr>
                <a:t> κατά μήκος του τεταρτοκυκλίου. Φθάνοντας στο σημείο Γ του τεταρτοκυκλίου, το σώμα  συνεχίζει την κίνησή του σε οριζόντιο επίπεδο με το οποίο εμφανίζει συντελεστή τριβής </a:t>
              </a:r>
              <a:r>
                <a:rPr lang="el-GR" sz="1600" i="1" dirty="0">
                  <a:latin typeface="Trebuchet MS" panose="020B0603020202020204" pitchFamily="34" charset="0"/>
                </a:rPr>
                <a:t>μ</a:t>
              </a:r>
              <a:r>
                <a:rPr lang="el-GR" sz="1600" dirty="0">
                  <a:latin typeface="Trebuchet MS" panose="020B0603020202020204" pitchFamily="34" charset="0"/>
                </a:rPr>
                <a:t>=0,5. Αφού διανύσει  διάστημα </a:t>
              </a:r>
              <a:r>
                <a:rPr lang="el-GR" sz="1600" i="1" dirty="0">
                  <a:latin typeface="Trebuchet MS" panose="020B0603020202020204" pitchFamily="34" charset="0"/>
                </a:rPr>
                <a:t>S</a:t>
              </a:r>
              <a:r>
                <a:rPr lang="el-GR" sz="1600" baseline="-25000" dirty="0">
                  <a:latin typeface="Trebuchet MS" panose="020B0603020202020204" pitchFamily="34" charset="0"/>
                </a:rPr>
                <a:t>1</a:t>
              </a:r>
              <a:r>
                <a:rPr lang="el-GR" sz="1600" dirty="0">
                  <a:latin typeface="Trebuchet MS" panose="020B0603020202020204" pitchFamily="34" charset="0"/>
                </a:rPr>
                <a:t>=3,6m, συγκρούεται κεντρικά και ελαστικά στο σημείο Δ με σώμα Σ</a:t>
              </a:r>
              <a:r>
                <a:rPr lang="el-GR" sz="1600" baseline="-25000" dirty="0">
                  <a:latin typeface="Trebuchet MS" panose="020B0603020202020204" pitchFamily="34" charset="0"/>
                </a:rPr>
                <a:t>2</a:t>
              </a:r>
              <a:r>
                <a:rPr lang="el-GR" sz="1600" dirty="0">
                  <a:latin typeface="Trebuchet MS" panose="020B0603020202020204" pitchFamily="34" charset="0"/>
                </a:rPr>
                <a:t>  μάζας </a:t>
              </a:r>
              <a:r>
                <a:rPr lang="el-GR" sz="1600" i="1" dirty="0">
                  <a:latin typeface="Trebuchet MS" panose="020B0603020202020204" pitchFamily="34" charset="0"/>
                </a:rPr>
                <a:t>m</a:t>
              </a:r>
              <a:r>
                <a:rPr lang="el-GR" sz="1600" baseline="-25000" dirty="0">
                  <a:latin typeface="Trebuchet MS" panose="020B0603020202020204" pitchFamily="34" charset="0"/>
                </a:rPr>
                <a:t>2</a:t>
              </a:r>
              <a:r>
                <a:rPr lang="el-GR" sz="1600" dirty="0">
                  <a:latin typeface="Trebuchet MS" panose="020B0603020202020204" pitchFamily="34" charset="0"/>
                </a:rPr>
                <a:t>=3m</a:t>
              </a:r>
              <a:r>
                <a:rPr lang="el-GR" sz="1600" baseline="-25000" dirty="0">
                  <a:latin typeface="Trebuchet MS" panose="020B0603020202020204" pitchFamily="34" charset="0"/>
                </a:rPr>
                <a:t>1</a:t>
              </a:r>
              <a:r>
                <a:rPr lang="el-GR" sz="1600" dirty="0">
                  <a:latin typeface="Trebuchet MS" panose="020B0603020202020204" pitchFamily="34" charset="0"/>
                </a:rPr>
                <a:t>, το οποίο τη στιγμή της κρούσης κινείται αντίθετα ως προς το Σ</a:t>
              </a:r>
              <a:r>
                <a:rPr lang="el-GR" sz="1600" baseline="-25000" dirty="0">
                  <a:latin typeface="Trebuchet MS" panose="020B0603020202020204" pitchFamily="34" charset="0"/>
                </a:rPr>
                <a:t>1</a:t>
              </a:r>
              <a:r>
                <a:rPr lang="el-GR" sz="1600" dirty="0">
                  <a:latin typeface="Trebuchet MS" panose="020B0603020202020204" pitchFamily="34" charset="0"/>
                </a:rPr>
                <a:t>, με ταχύτητα μέτρου </a:t>
              </a:r>
              <a:r>
                <a:rPr lang="el-GR" sz="1600" i="1" dirty="0">
                  <a:latin typeface="Trebuchet MS" panose="020B0603020202020204" pitchFamily="34" charset="0"/>
                </a:rPr>
                <a:t>υ</a:t>
              </a:r>
              <a:r>
                <a:rPr lang="el-GR" sz="1600" baseline="-25000" dirty="0">
                  <a:latin typeface="Trebuchet MS" panose="020B0603020202020204" pitchFamily="34" charset="0"/>
                </a:rPr>
                <a:t>2</a:t>
              </a:r>
              <a:r>
                <a:rPr lang="el-GR" sz="1600" dirty="0">
                  <a:latin typeface="Trebuchet MS" panose="020B0603020202020204" pitchFamily="34" charset="0"/>
                </a:rPr>
                <a:t>=4m/s, όπως  φαίνεται  στο  σχήμα.</a:t>
              </a:r>
            </a:p>
          </p:txBody>
        </p:sp>
        <p:pic>
          <p:nvPicPr>
            <p:cNvPr id="6" name="Εικόνα 5"/>
            <p:cNvPicPr/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124200" y="2009472"/>
              <a:ext cx="3286125" cy="1668145"/>
            </a:xfrm>
            <a:prstGeom prst="rect">
              <a:avLst/>
            </a:prstGeom>
          </p:spPr>
        </p:pic>
        <p:sp>
          <p:nvSpPr>
            <p:cNvPr id="7" name="Ορθογώνιο 6"/>
            <p:cNvSpPr/>
            <p:nvPr/>
          </p:nvSpPr>
          <p:spPr>
            <a:xfrm>
              <a:off x="498376" y="3678323"/>
              <a:ext cx="8147248" cy="25545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l-GR" sz="1600" b="1" dirty="0">
                  <a:latin typeface="Trebuchet MS" panose="020B0603020202020204" pitchFamily="34" charset="0"/>
                </a:rPr>
                <a:t>Γ1.  </a:t>
              </a:r>
              <a:r>
                <a:rPr lang="el-GR" sz="1600" dirty="0">
                  <a:latin typeface="Trebuchet MS" panose="020B0603020202020204" pitchFamily="34" charset="0"/>
                </a:rPr>
                <a:t>Να  υπολογίσετε το μέτρο της ταχύτητας του σώματος  Σ</a:t>
              </a:r>
              <a:r>
                <a:rPr lang="el-GR" sz="1600" baseline="-25000" dirty="0">
                  <a:latin typeface="Trebuchet MS" panose="020B0603020202020204" pitchFamily="34" charset="0"/>
                </a:rPr>
                <a:t>1</a:t>
              </a:r>
              <a:r>
                <a:rPr lang="el-GR" sz="1600" dirty="0">
                  <a:latin typeface="Trebuchet MS" panose="020B0603020202020204" pitchFamily="34" charset="0"/>
                </a:rPr>
                <a:t> στο σημείο Γ, όπου η ακτίνα ΟΓ είναι κατακόρυφη.</a:t>
              </a:r>
            </a:p>
            <a:p>
              <a:pPr algn="just"/>
              <a:r>
                <a:rPr lang="el-GR" sz="1600" b="1" dirty="0">
                  <a:latin typeface="Trebuchet MS" panose="020B0603020202020204" pitchFamily="34" charset="0"/>
                </a:rPr>
                <a:t>Γ2.  </a:t>
              </a:r>
              <a:r>
                <a:rPr lang="el-GR" sz="1600" dirty="0">
                  <a:latin typeface="Trebuchet MS" panose="020B0603020202020204" pitchFamily="34" charset="0"/>
                </a:rPr>
                <a:t>Να υπολογίσετε τα μέτρα των ταχυτήτων των σωμάτων Σ</a:t>
              </a:r>
              <a:r>
                <a:rPr lang="el-GR" sz="1600" baseline="-25000" dirty="0">
                  <a:latin typeface="Trebuchet MS" panose="020B0603020202020204" pitchFamily="34" charset="0"/>
                </a:rPr>
                <a:t>1</a:t>
              </a:r>
              <a:r>
                <a:rPr lang="el-GR" sz="1600" dirty="0">
                  <a:latin typeface="Trebuchet MS" panose="020B0603020202020204" pitchFamily="34" charset="0"/>
                </a:rPr>
                <a:t> και Σ</a:t>
              </a:r>
              <a:r>
                <a:rPr lang="el-GR" sz="1600" baseline="-25000" dirty="0">
                  <a:latin typeface="Trebuchet MS" panose="020B0603020202020204" pitchFamily="34" charset="0"/>
                </a:rPr>
                <a:t>2</a:t>
              </a:r>
              <a:r>
                <a:rPr lang="el-GR" sz="1600" dirty="0">
                  <a:latin typeface="Trebuchet MS" panose="020B0603020202020204" pitchFamily="34" charset="0"/>
                </a:rPr>
                <a:t> αμέσως μετά την κρούση.</a:t>
              </a:r>
            </a:p>
            <a:p>
              <a:pPr algn="just"/>
              <a:r>
                <a:rPr lang="el-GR" sz="1600" b="1" dirty="0">
                  <a:latin typeface="Trebuchet MS" panose="020B0603020202020204" pitchFamily="34" charset="0"/>
                </a:rPr>
                <a:t>Γ3.  </a:t>
              </a:r>
              <a:r>
                <a:rPr lang="el-GR" sz="1600" dirty="0">
                  <a:latin typeface="Trebuchet MS" panose="020B0603020202020204" pitchFamily="34" charset="0"/>
                </a:rPr>
                <a:t>Δίνεται η μάζα του σώματος Σ</a:t>
              </a:r>
              <a:r>
                <a:rPr lang="el-GR" sz="1600" baseline="-25000" dirty="0">
                  <a:latin typeface="Trebuchet MS" panose="020B0603020202020204" pitchFamily="34" charset="0"/>
                </a:rPr>
                <a:t>2</a:t>
              </a:r>
              <a:r>
                <a:rPr lang="el-GR" sz="1600" dirty="0">
                  <a:latin typeface="Trebuchet MS" panose="020B0603020202020204" pitchFamily="34" charset="0"/>
                </a:rPr>
                <a:t>, </a:t>
              </a:r>
              <a:r>
                <a:rPr lang="el-GR" sz="1600" i="1" dirty="0">
                  <a:latin typeface="Trebuchet MS" panose="020B0603020202020204" pitchFamily="34" charset="0"/>
                </a:rPr>
                <a:t>m</a:t>
              </a:r>
              <a:r>
                <a:rPr lang="el-GR" sz="1600" baseline="-25000" dirty="0">
                  <a:latin typeface="Trebuchet MS" panose="020B0603020202020204" pitchFamily="34" charset="0"/>
                </a:rPr>
                <a:t>2</a:t>
              </a:r>
              <a:r>
                <a:rPr lang="el-GR" sz="1600" dirty="0">
                  <a:latin typeface="Trebuchet MS" panose="020B0603020202020204" pitchFamily="34" charset="0"/>
                </a:rPr>
                <a:t>=3kg. Να υπολογίσετε το μέτρο της μεταβολής της ορμής του σώματος Σ</a:t>
              </a:r>
              <a:r>
                <a:rPr lang="el-GR" sz="1600" baseline="-25000" dirty="0">
                  <a:latin typeface="Trebuchet MS" panose="020B0603020202020204" pitchFamily="34" charset="0"/>
                </a:rPr>
                <a:t>2</a:t>
              </a:r>
              <a:r>
                <a:rPr lang="el-GR" sz="1600" dirty="0">
                  <a:latin typeface="Trebuchet MS" panose="020B0603020202020204" pitchFamily="34" charset="0"/>
                </a:rPr>
                <a:t> κατά την κρούση και να προσδιορίσετε την κατεύθυνσή της. </a:t>
              </a:r>
            </a:p>
            <a:p>
              <a:pPr algn="just"/>
              <a:r>
                <a:rPr lang="el-GR" sz="1600" b="1" dirty="0">
                  <a:latin typeface="Trebuchet MS" panose="020B0603020202020204" pitchFamily="34" charset="0"/>
                </a:rPr>
                <a:t>Γ4.  </a:t>
              </a:r>
              <a:r>
                <a:rPr lang="el-GR" sz="1600" dirty="0">
                  <a:latin typeface="Trebuchet MS" panose="020B0603020202020204" pitchFamily="34" charset="0"/>
                </a:rPr>
                <a:t>Να υπολογίσετε το ποσοστό της μεταβολής της  κινητικής ενέργειας του σώματος  Σ</a:t>
              </a:r>
              <a:r>
                <a:rPr lang="el-GR" sz="1600" baseline="-25000" dirty="0">
                  <a:latin typeface="Trebuchet MS" panose="020B0603020202020204" pitchFamily="34" charset="0"/>
                </a:rPr>
                <a:t>1</a:t>
              </a:r>
              <a:r>
                <a:rPr lang="el-GR" sz="1600" dirty="0">
                  <a:latin typeface="Trebuchet MS" panose="020B0603020202020204" pitchFamily="34" charset="0"/>
                </a:rPr>
                <a:t> κατά την κρούση.</a:t>
              </a:r>
            </a:p>
            <a:p>
              <a:pPr algn="just"/>
              <a:r>
                <a:rPr lang="el-GR" sz="1600" dirty="0">
                  <a:latin typeface="Trebuchet MS" panose="020B0603020202020204" pitchFamily="34" charset="0"/>
                </a:rPr>
                <a:t>Δίνεται</a:t>
              </a:r>
              <a:r>
                <a:rPr lang="el-GR" sz="1600">
                  <a:latin typeface="Trebuchet MS" panose="020B0603020202020204" pitchFamily="34" charset="0"/>
                </a:rPr>
                <a:t>: </a:t>
              </a:r>
              <a:r>
                <a:rPr lang="el-GR" sz="1600" i="1">
                  <a:latin typeface="Trebuchet MS" panose="020B0603020202020204" pitchFamily="34" charset="0"/>
                </a:rPr>
                <a:t>g</a:t>
              </a:r>
              <a:r>
                <a:rPr lang="el-GR" sz="1600">
                  <a:latin typeface="Trebuchet MS" panose="020B0603020202020204" pitchFamily="34" charset="0"/>
                </a:rPr>
                <a:t>=10m/s</a:t>
              </a:r>
              <a:r>
                <a:rPr lang="el-GR" sz="1600" baseline="30000">
                  <a:latin typeface="Trebuchet MS" panose="020B0603020202020204" pitchFamily="34" charset="0"/>
                </a:rPr>
                <a:t>2</a:t>
              </a:r>
              <a:r>
                <a:rPr lang="el-GR" sz="1600" dirty="0">
                  <a:latin typeface="Trebuchet MS" panose="020B0603020202020204" pitchFamily="34" charset="0"/>
                </a:rPr>
                <a:t>.  Θεωρήστε ότι η χρονική διάρκεια της κρούσης είναι αμελητέα.</a:t>
              </a:r>
            </a:p>
            <a:p>
              <a:pPr algn="r"/>
              <a:r>
                <a:rPr lang="el-GR" sz="1600" dirty="0" err="1">
                  <a:latin typeface="Trebuchet MS" panose="020B0603020202020204" pitchFamily="34" charset="0"/>
                </a:rPr>
                <a:t>Ημερ</a:t>
              </a:r>
              <a:r>
                <a:rPr lang="el-GR" sz="1600" dirty="0">
                  <a:latin typeface="Trebuchet MS" panose="020B0603020202020204" pitchFamily="34" charset="0"/>
                </a:rPr>
                <a:t>. 2016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32550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9"/>
          <p:cNvSpPr>
            <a:spLocks noChangeArrowheads="1"/>
          </p:cNvSpPr>
          <p:nvPr/>
        </p:nvSpPr>
        <p:spPr bwMode="auto">
          <a:xfrm>
            <a:off x="6244395" y="3547293"/>
            <a:ext cx="504825" cy="503238"/>
          </a:xfrm>
          <a:prstGeom prst="ellipse">
            <a:avLst/>
          </a:prstGeom>
          <a:solidFill>
            <a:srgbClr val="800000"/>
          </a:solidFill>
          <a:ln w="9525">
            <a:solidFill>
              <a:srgbClr val="FFFF00"/>
            </a:solidFill>
            <a:prstDash val="dash"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l-GR" sz="40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55" name="Oval 27"/>
          <p:cNvSpPr>
            <a:spLocks noChangeArrowheads="1"/>
          </p:cNvSpPr>
          <p:nvPr/>
        </p:nvSpPr>
        <p:spPr bwMode="auto">
          <a:xfrm>
            <a:off x="3829906" y="4347969"/>
            <a:ext cx="504825" cy="503238"/>
          </a:xfrm>
          <a:prstGeom prst="ellipse">
            <a:avLst/>
          </a:prstGeom>
          <a:solidFill>
            <a:srgbClr val="800000"/>
          </a:solidFill>
          <a:ln w="9525">
            <a:solidFill>
              <a:srgbClr val="FFFF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l-GR" sz="40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54" name="Oval 7"/>
          <p:cNvSpPr>
            <a:spLocks noChangeArrowheads="1"/>
          </p:cNvSpPr>
          <p:nvPr/>
        </p:nvSpPr>
        <p:spPr bwMode="auto">
          <a:xfrm>
            <a:off x="1634395" y="4701009"/>
            <a:ext cx="288925" cy="2889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l-GR" sz="40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>
                <a:solidFill>
                  <a:prstClr val="black"/>
                </a:solidFill>
              </a:rPr>
              <a:t>Μερκ</a:t>
            </a:r>
            <a:r>
              <a:rPr lang="el-GR" dirty="0">
                <a:solidFill>
                  <a:prstClr val="black"/>
                </a:solidFill>
              </a:rPr>
              <a:t>. Παναγιωτόπουλος - Φυσικός        </a:t>
            </a:r>
            <a:r>
              <a:rPr lang="en-US" dirty="0">
                <a:solidFill>
                  <a:prstClr val="black"/>
                </a:solidFill>
              </a:rPr>
              <a:t>www.merkopanas.blogspot.gr</a:t>
            </a: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/>
                </a:solidFill>
              </a:rPr>
              <a:pPr/>
              <a:t>7</a:t>
            </a:fld>
            <a:endParaRPr lang="el-GR" dirty="0">
              <a:solidFill>
                <a:prstClr val="black"/>
              </a:solidFill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65" y="1006614"/>
            <a:ext cx="1219200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495465" y="243147"/>
            <a:ext cx="6856943" cy="240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</a:pPr>
            <a:r>
              <a:rPr lang="el-GR" altLang="el-GR" sz="2000" b="1" dirty="0">
                <a:latin typeface="Comic Sans MS" pitchFamily="66" charset="0"/>
              </a:rPr>
              <a:t>Στην </a:t>
            </a:r>
            <a:r>
              <a:rPr lang="el-GR" altLang="el-GR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Πυρηνική Φυσική (μικρόκοσμος) </a:t>
            </a:r>
            <a:r>
              <a:rPr lang="el-GR" altLang="el-GR" sz="2000" b="1" dirty="0">
                <a:latin typeface="Comic Sans MS" pitchFamily="66" charset="0"/>
              </a:rPr>
              <a:t>με τον όρο κρούση περιλαμβάνονται και τα φαινόμενα στα οποία </a:t>
            </a:r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τα σώματα αλληλεπιδρούν χωρίς να έρχονται σ’ επαφή,</a:t>
            </a:r>
            <a:r>
              <a:rPr lang="el-GR" altLang="el-GR" sz="2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l-GR" altLang="el-GR" sz="2000" b="1" dirty="0">
                <a:latin typeface="Comic Sans MS" pitchFamily="66" charset="0"/>
              </a:rPr>
              <a:t>επειδή αναπτύσσονται ισχυρές </a:t>
            </a:r>
            <a:r>
              <a:rPr lang="el-GR" altLang="el-GR" sz="2000" b="1" dirty="0" err="1">
                <a:latin typeface="Comic Sans MS" pitchFamily="66" charset="0"/>
              </a:rPr>
              <a:t>απωστικές</a:t>
            </a:r>
            <a:r>
              <a:rPr lang="el-GR" altLang="el-GR" sz="2000" b="1" dirty="0">
                <a:latin typeface="Comic Sans MS" pitchFamily="66" charset="0"/>
              </a:rPr>
              <a:t> δυνάμεις για πολύ μικρό χρονικό διάστημα.</a:t>
            </a:r>
          </a:p>
        </p:txBody>
      </p:sp>
      <p:sp>
        <p:nvSpPr>
          <p:cNvPr id="38" name="Line 8"/>
          <p:cNvSpPr>
            <a:spLocks noChangeShapeType="1"/>
          </p:cNvSpPr>
          <p:nvPr/>
        </p:nvSpPr>
        <p:spPr bwMode="auto">
          <a:xfrm flipV="1">
            <a:off x="1923320" y="4815082"/>
            <a:ext cx="683419" cy="15748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l-GR" sz="40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39" name="Text Box 13"/>
          <p:cNvSpPr txBox="1">
            <a:spLocks noChangeArrowheads="1"/>
          </p:cNvSpPr>
          <p:nvPr/>
        </p:nvSpPr>
        <p:spPr bwMode="auto">
          <a:xfrm>
            <a:off x="1570391" y="4639226"/>
            <a:ext cx="431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l-GR" altLang="el-GR" sz="2000" b="1" dirty="0">
                <a:latin typeface="Comic Sans MS" pitchFamily="66" charset="0"/>
              </a:rPr>
              <a:t>+</a:t>
            </a:r>
          </a:p>
        </p:txBody>
      </p:sp>
      <p:sp>
        <p:nvSpPr>
          <p:cNvPr id="40" name="Text Box 15"/>
          <p:cNvSpPr txBox="1">
            <a:spLocks noChangeArrowheads="1"/>
          </p:cNvSpPr>
          <p:nvPr/>
        </p:nvSpPr>
        <p:spPr bwMode="auto">
          <a:xfrm>
            <a:off x="6244396" y="3547293"/>
            <a:ext cx="504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l-GR" altLang="el-GR" sz="2400" b="1" dirty="0">
                <a:solidFill>
                  <a:srgbClr val="FFFF00"/>
                </a:solidFill>
                <a:latin typeface="Comic Sans MS" pitchFamily="66" charset="0"/>
              </a:rPr>
              <a:t>+</a:t>
            </a:r>
          </a:p>
        </p:txBody>
      </p:sp>
      <p:sp>
        <p:nvSpPr>
          <p:cNvPr id="41" name="Text Box 16"/>
          <p:cNvSpPr txBox="1">
            <a:spLocks noChangeArrowheads="1"/>
          </p:cNvSpPr>
          <p:nvPr/>
        </p:nvSpPr>
        <p:spPr bwMode="auto">
          <a:xfrm>
            <a:off x="2488161" y="4482430"/>
            <a:ext cx="431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l-GR" altLang="el-GR" sz="2000" b="1" i="1" dirty="0">
                <a:solidFill>
                  <a:srgbClr val="000000"/>
                </a:solidFill>
                <a:latin typeface="Comic Sans MS" pitchFamily="66" charset="0"/>
              </a:rPr>
              <a:t>υ</a:t>
            </a:r>
            <a:r>
              <a:rPr lang="el-GR" altLang="el-GR" sz="2000" b="1" baseline="-25000" dirty="0">
                <a:solidFill>
                  <a:srgbClr val="000000"/>
                </a:solidFill>
                <a:latin typeface="Comic Sans MS" pitchFamily="66" charset="0"/>
              </a:rPr>
              <a:t>1</a:t>
            </a:r>
            <a:endParaRPr lang="el-GR" altLang="el-GR" sz="2000" b="1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42" name="Text Box 17"/>
          <p:cNvSpPr txBox="1">
            <a:spLocks noChangeArrowheads="1"/>
          </p:cNvSpPr>
          <p:nvPr/>
        </p:nvSpPr>
        <p:spPr bwMode="auto">
          <a:xfrm>
            <a:off x="760602" y="4219202"/>
            <a:ext cx="16557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l-GR" altLang="el-GR" sz="1600" b="1" dirty="0">
                <a:latin typeface="Comic Sans MS" pitchFamily="66" charset="0"/>
              </a:rPr>
              <a:t>σωμάτιο</a:t>
            </a: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α</a:t>
            </a:r>
          </a:p>
        </p:txBody>
      </p:sp>
      <p:sp>
        <p:nvSpPr>
          <p:cNvPr id="43" name="Text Box 21"/>
          <p:cNvSpPr txBox="1">
            <a:spLocks noChangeArrowheads="1"/>
          </p:cNvSpPr>
          <p:nvPr/>
        </p:nvSpPr>
        <p:spPr bwMode="auto">
          <a:xfrm>
            <a:off x="2174939" y="5616063"/>
            <a:ext cx="1424101" cy="40011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l-GR" altLang="el-GR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αρχικά</a:t>
            </a:r>
          </a:p>
        </p:txBody>
      </p:sp>
      <p:sp>
        <p:nvSpPr>
          <p:cNvPr id="44" name="Text Box 22"/>
          <p:cNvSpPr txBox="1">
            <a:spLocks noChangeArrowheads="1"/>
          </p:cNvSpPr>
          <p:nvPr/>
        </p:nvSpPr>
        <p:spPr bwMode="auto">
          <a:xfrm>
            <a:off x="5848736" y="5664483"/>
            <a:ext cx="1296144" cy="3968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l-GR" altLang="el-GR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τελικά</a:t>
            </a:r>
          </a:p>
        </p:txBody>
      </p:sp>
      <p:grpSp>
        <p:nvGrpSpPr>
          <p:cNvPr id="45" name="Ομάδα 44"/>
          <p:cNvGrpSpPr/>
          <p:nvPr/>
        </p:nvGrpSpPr>
        <p:grpSpPr>
          <a:xfrm>
            <a:off x="3687032" y="3999106"/>
            <a:ext cx="936625" cy="815975"/>
            <a:chOff x="3492500" y="333375"/>
            <a:chExt cx="936625" cy="815975"/>
          </a:xfrm>
        </p:grpSpPr>
        <p:sp>
          <p:nvSpPr>
            <p:cNvPr id="46" name="Text Box 28"/>
            <p:cNvSpPr txBox="1">
              <a:spLocks noChangeArrowheads="1"/>
            </p:cNvSpPr>
            <p:nvPr/>
          </p:nvSpPr>
          <p:spPr bwMode="auto">
            <a:xfrm>
              <a:off x="3635375" y="692150"/>
              <a:ext cx="50482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l-GR" altLang="el-GR" sz="2400" b="1" dirty="0">
                  <a:solidFill>
                    <a:srgbClr val="FFFF00"/>
                  </a:solidFill>
                  <a:latin typeface="Comic Sans MS" pitchFamily="66" charset="0"/>
                </a:rPr>
                <a:t>+</a:t>
              </a:r>
            </a:p>
          </p:txBody>
        </p:sp>
        <p:sp>
          <p:nvSpPr>
            <p:cNvPr id="47" name="Text Box 29"/>
            <p:cNvSpPr txBox="1">
              <a:spLocks noChangeArrowheads="1"/>
            </p:cNvSpPr>
            <p:nvPr/>
          </p:nvSpPr>
          <p:spPr bwMode="auto">
            <a:xfrm>
              <a:off x="3492500" y="333375"/>
              <a:ext cx="936625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l-GR" altLang="el-GR" b="1" i="1" dirty="0">
                  <a:solidFill>
                    <a:srgbClr val="000000"/>
                  </a:solidFill>
                  <a:latin typeface="Comic Sans MS" pitchFamily="66" charset="0"/>
                </a:rPr>
                <a:t>υ</a:t>
              </a:r>
              <a:r>
                <a:rPr lang="el-GR" altLang="el-GR" b="1" baseline="-25000" dirty="0">
                  <a:solidFill>
                    <a:srgbClr val="000000"/>
                  </a:solidFill>
                  <a:latin typeface="Comic Sans MS" pitchFamily="66" charset="0"/>
                </a:rPr>
                <a:t>2</a:t>
              </a:r>
              <a:r>
                <a:rPr lang="en-US" altLang="el-GR" b="1" dirty="0">
                  <a:solidFill>
                    <a:srgbClr val="000000"/>
                  </a:solidFill>
                  <a:latin typeface="Comic Sans MS" pitchFamily="66" charset="0"/>
                </a:rPr>
                <a:t>=0</a:t>
              </a:r>
              <a:endParaRPr lang="el-GR" altLang="el-GR" b="1" dirty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48" name="Ομάδα 47"/>
          <p:cNvGrpSpPr/>
          <p:nvPr/>
        </p:nvGrpSpPr>
        <p:grpSpPr>
          <a:xfrm rot="19994643">
            <a:off x="6091756" y="4878853"/>
            <a:ext cx="1117599" cy="777424"/>
            <a:chOff x="5578476" y="1404938"/>
            <a:chExt cx="1117599" cy="777424"/>
          </a:xfrm>
        </p:grpSpPr>
        <p:sp>
          <p:nvSpPr>
            <p:cNvPr id="49" name="Line 12"/>
            <p:cNvSpPr>
              <a:spLocks noChangeShapeType="1"/>
            </p:cNvSpPr>
            <p:nvPr/>
          </p:nvSpPr>
          <p:spPr bwMode="auto">
            <a:xfrm>
              <a:off x="5867400" y="1700213"/>
              <a:ext cx="287338" cy="288925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l-GR" sz="40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50" name="Text Box 18"/>
            <p:cNvSpPr txBox="1">
              <a:spLocks noChangeArrowheads="1"/>
            </p:cNvSpPr>
            <p:nvPr/>
          </p:nvSpPr>
          <p:spPr bwMode="auto">
            <a:xfrm rot="1605357">
              <a:off x="6119813" y="1602924"/>
              <a:ext cx="576262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l-GR" altLang="el-GR" sz="2000" b="1" i="1" dirty="0">
                  <a:solidFill>
                    <a:srgbClr val="000000"/>
                  </a:solidFill>
                  <a:latin typeface="Comic Sans MS" pitchFamily="66" charset="0"/>
                </a:rPr>
                <a:t>υ</a:t>
              </a:r>
              <a:r>
                <a:rPr lang="el-GR" altLang="el-GR" sz="2000" b="1" baseline="-25000" dirty="0">
                  <a:solidFill>
                    <a:srgbClr val="000000"/>
                  </a:solidFill>
                  <a:latin typeface="Comic Sans MS" pitchFamily="66" charset="0"/>
                </a:rPr>
                <a:t>1</a:t>
              </a:r>
              <a:r>
                <a:rPr lang="el-GR" altLang="el-GR" sz="3200" b="1" baseline="30000" dirty="0">
                  <a:solidFill>
                    <a:srgbClr val="000000"/>
                  </a:solidFill>
                  <a:latin typeface="Comic Sans MS" pitchFamily="66" charset="0"/>
                </a:rPr>
                <a:t>’</a:t>
              </a:r>
              <a:endParaRPr lang="el-GR" altLang="el-GR" sz="2000" b="1" dirty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grpSp>
          <p:nvGrpSpPr>
            <p:cNvPr id="51" name="Group 40"/>
            <p:cNvGrpSpPr>
              <a:grpSpLocks/>
            </p:cNvGrpSpPr>
            <p:nvPr/>
          </p:nvGrpSpPr>
          <p:grpSpPr bwMode="auto">
            <a:xfrm>
              <a:off x="5578476" y="1404938"/>
              <a:ext cx="431800" cy="396875"/>
              <a:chOff x="3197" y="1837"/>
              <a:chExt cx="272" cy="250"/>
            </a:xfrm>
          </p:grpSpPr>
          <p:sp>
            <p:nvSpPr>
              <p:cNvPr id="52" name="Oval 11"/>
              <p:cNvSpPr>
                <a:spLocks noChangeArrowheads="1"/>
              </p:cNvSpPr>
              <p:nvPr/>
            </p:nvSpPr>
            <p:spPr bwMode="auto">
              <a:xfrm>
                <a:off x="3243" y="1888"/>
                <a:ext cx="182" cy="182"/>
              </a:xfrm>
              <a:prstGeom prst="ellipse">
                <a:avLst/>
              </a:prstGeom>
              <a:solidFill>
                <a:srgbClr val="FF0000"/>
              </a:solidFill>
              <a:ln w="28575">
                <a:solidFill>
                  <a:schemeClr val="bg1"/>
                </a:solidFill>
                <a:prstDash val="sysDot"/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l-GR" sz="4000" b="1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53" name="Text Box 30"/>
              <p:cNvSpPr txBox="1">
                <a:spLocks noChangeArrowheads="1"/>
              </p:cNvSpPr>
              <p:nvPr/>
            </p:nvSpPr>
            <p:spPr bwMode="auto">
              <a:xfrm rot="1605357">
                <a:off x="3197" y="1837"/>
                <a:ext cx="27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l-GR" altLang="el-GR" sz="2000" b="1" dirty="0">
                    <a:latin typeface="Comic Sans MS" pitchFamily="66" charset="0"/>
                  </a:rPr>
                  <a:t>+</a:t>
                </a:r>
              </a:p>
            </p:txBody>
          </p:sp>
        </p:grpSp>
      </p:grpSp>
      <p:grpSp>
        <p:nvGrpSpPr>
          <p:cNvPr id="57" name="Ομάδα 56"/>
          <p:cNvGrpSpPr/>
          <p:nvPr/>
        </p:nvGrpSpPr>
        <p:grpSpPr>
          <a:xfrm rot="21368943">
            <a:off x="6732088" y="3243342"/>
            <a:ext cx="826297" cy="519112"/>
            <a:chOff x="7191606" y="268185"/>
            <a:chExt cx="826297" cy="519112"/>
          </a:xfrm>
        </p:grpSpPr>
        <p:sp>
          <p:nvSpPr>
            <p:cNvPr id="58" name="Line 14"/>
            <p:cNvSpPr>
              <a:spLocks noChangeShapeType="1"/>
            </p:cNvSpPr>
            <p:nvPr/>
          </p:nvSpPr>
          <p:spPr bwMode="auto">
            <a:xfrm flipV="1">
              <a:off x="7191606" y="559593"/>
              <a:ext cx="360362" cy="1444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l-GR" sz="40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59" name="Text Box 19"/>
            <p:cNvSpPr txBox="1">
              <a:spLocks noChangeArrowheads="1"/>
            </p:cNvSpPr>
            <p:nvPr/>
          </p:nvSpPr>
          <p:spPr bwMode="auto">
            <a:xfrm rot="231057">
              <a:off x="7441641" y="268185"/>
              <a:ext cx="576262" cy="519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l-GR" altLang="el-GR" sz="2000" b="1" i="1" dirty="0">
                  <a:solidFill>
                    <a:srgbClr val="000000"/>
                  </a:solidFill>
                  <a:latin typeface="Comic Sans MS" pitchFamily="66" charset="0"/>
                </a:rPr>
                <a:t>υ</a:t>
              </a:r>
              <a:r>
                <a:rPr lang="el-GR" altLang="el-GR" sz="2000" b="1" baseline="-25000" dirty="0">
                  <a:solidFill>
                    <a:srgbClr val="000000"/>
                  </a:solidFill>
                  <a:latin typeface="Comic Sans MS" pitchFamily="66" charset="0"/>
                </a:rPr>
                <a:t>2</a:t>
              </a:r>
              <a:r>
                <a:rPr lang="el-GR" altLang="el-GR" sz="2800" b="1" baseline="30000" dirty="0">
                  <a:solidFill>
                    <a:srgbClr val="000000"/>
                  </a:solidFill>
                  <a:latin typeface="Comic Sans MS" pitchFamily="66" charset="0"/>
                </a:rPr>
                <a:t>’</a:t>
              </a:r>
              <a:endParaRPr lang="el-GR" altLang="el-GR" sz="2000" b="1" dirty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cxnSp>
        <p:nvCxnSpPr>
          <p:cNvPr id="7" name="Ευθεία γραμμή σύνδεσης 6"/>
          <p:cNvCxnSpPr/>
          <p:nvPr/>
        </p:nvCxnSpPr>
        <p:spPr>
          <a:xfrm flipV="1">
            <a:off x="5508104" y="3283765"/>
            <a:ext cx="2160240" cy="98425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Ευθεία γραμμή σύνδεσης 10"/>
          <p:cNvCxnSpPr/>
          <p:nvPr/>
        </p:nvCxnSpPr>
        <p:spPr>
          <a:xfrm flipH="1" flipV="1">
            <a:off x="5292080" y="4944388"/>
            <a:ext cx="2664296" cy="87173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Ευθεία γραμμή σύνδεσης 14"/>
          <p:cNvCxnSpPr/>
          <p:nvPr/>
        </p:nvCxnSpPr>
        <p:spPr>
          <a:xfrm flipV="1">
            <a:off x="1043608" y="4815081"/>
            <a:ext cx="2448272" cy="3612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Ορθογώνιο 4"/>
          <p:cNvSpPr/>
          <p:nvPr/>
        </p:nvSpPr>
        <p:spPr>
          <a:xfrm>
            <a:off x="7026568" y="2540944"/>
            <a:ext cx="1473480" cy="5850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</a:pP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σκέδαση.</a:t>
            </a:r>
          </a:p>
        </p:txBody>
      </p:sp>
      <p:sp>
        <p:nvSpPr>
          <p:cNvPr id="8" name="Ορθογώνιο 7"/>
          <p:cNvSpPr/>
          <p:nvPr/>
        </p:nvSpPr>
        <p:spPr>
          <a:xfrm>
            <a:off x="801795" y="2607610"/>
            <a:ext cx="648581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</a:pPr>
            <a:r>
              <a:rPr lang="el-GR" altLang="el-GR" sz="2000" b="1" dirty="0">
                <a:solidFill>
                  <a:prstClr val="black"/>
                </a:solidFill>
                <a:latin typeface="Comic Sans MS" pitchFamily="66" charset="0"/>
              </a:rPr>
              <a:t>Στη σύγχρονη φυσική το φαινόμενο αυτό ονομάζεται</a:t>
            </a:r>
            <a:endParaRPr lang="el-GR" altLang="el-G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008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repeatCount="2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5" grpId="0" animBg="1"/>
      <p:bldP spid="54" grpId="0" animBg="1"/>
      <p:bldP spid="6" grpId="0"/>
      <p:bldP spid="38" grpId="0" animBg="1"/>
      <p:bldP spid="39" grpId="0"/>
      <p:bldP spid="40" grpId="0"/>
      <p:bldP spid="41" grpId="0"/>
      <p:bldP spid="42" grpId="0"/>
      <p:bldP spid="43" grpId="0" animBg="1"/>
      <p:bldP spid="44" grpId="0" animBg="1"/>
      <p:bldP spid="5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>
                <a:solidFill>
                  <a:prstClr val="black"/>
                </a:solidFill>
              </a:rPr>
              <a:t>Μερκ</a:t>
            </a:r>
            <a:r>
              <a:rPr lang="el-GR" dirty="0">
                <a:solidFill>
                  <a:prstClr val="black"/>
                </a:solidFill>
              </a:rPr>
              <a:t>. Παναγιωτόπουλος - Φυσικός        </a:t>
            </a:r>
            <a:r>
              <a:rPr lang="en-US" dirty="0">
                <a:solidFill>
                  <a:prstClr val="black"/>
                </a:solidFill>
              </a:rPr>
              <a:t>www.merkopanas.blogspot.gr</a:t>
            </a: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/>
                </a:solidFill>
              </a:rPr>
              <a:pPr/>
              <a:t>8</a:t>
            </a:fld>
            <a:endParaRPr lang="el-GR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20"/>
              <p:cNvSpPr txBox="1">
                <a:spLocks noChangeArrowheads="1"/>
              </p:cNvSpPr>
              <p:nvPr/>
            </p:nvSpPr>
            <p:spPr bwMode="auto">
              <a:xfrm>
                <a:off x="1355982" y="275358"/>
                <a:ext cx="6588732" cy="5498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l-GR" altLang="el-GR" sz="2800" b="1" dirty="0">
                    <a:solidFill>
                      <a:srgbClr val="80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Σύγκρουση σωματίων α</a:t>
                </a:r>
                <a:r>
                  <a:rPr lang="en-US" altLang="el-GR" sz="2800" b="1" dirty="0">
                    <a:solidFill>
                      <a:srgbClr val="80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 </a:t>
                </a:r>
                <a:r>
                  <a:rPr lang="en-US" altLang="el-GR" sz="2400" dirty="0">
                    <a:latin typeface="Comic Sans MS" pitchFamily="66" charset="0"/>
                  </a:rPr>
                  <a:t>(</a:t>
                </a:r>
                <a:r>
                  <a:rPr lang="el-GR" altLang="el-GR" sz="2000" b="1" dirty="0">
                    <a:latin typeface="Comic Sans MS" pitchFamily="66" charset="0"/>
                  </a:rPr>
                  <a:t>πυρήνες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altLang="el-GR" sz="2800" b="1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altLang="el-GR" sz="28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  <m:sup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  <m:e>
                        <m:r>
                          <a:rPr lang="en-US" sz="28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𝐇𝐞</m:t>
                        </m:r>
                      </m:e>
                    </m:sPre>
                  </m:oMath>
                </a14:m>
                <a:r>
                  <a:rPr lang="en-US" altLang="el-GR" sz="2400" dirty="0">
                    <a:latin typeface="Comic Sans MS" pitchFamily="66" charset="0"/>
                  </a:rPr>
                  <a:t>)</a:t>
                </a:r>
                <a:endParaRPr lang="el-GR" altLang="el-GR" sz="2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" name="Text 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55982" y="275358"/>
                <a:ext cx="6588732" cy="549894"/>
              </a:xfrm>
              <a:prstGeom prst="rect">
                <a:avLst/>
              </a:prstGeom>
              <a:blipFill>
                <a:blip r:embed="rId2"/>
                <a:stretch>
                  <a:fillRect t="-6667" b="-3777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Ομάδα 4"/>
          <p:cNvGrpSpPr/>
          <p:nvPr/>
        </p:nvGrpSpPr>
        <p:grpSpPr>
          <a:xfrm>
            <a:off x="683568" y="1266466"/>
            <a:ext cx="2559174" cy="3674701"/>
            <a:chOff x="323850" y="1916113"/>
            <a:chExt cx="2343150" cy="3384550"/>
          </a:xfrm>
        </p:grpSpPr>
        <p:pic>
          <p:nvPicPr>
            <p:cNvPr id="6" name="Picture 6" descr="119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850" y="1916113"/>
              <a:ext cx="2343150" cy="33845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 Box 26"/>
            <p:cNvSpPr txBox="1">
              <a:spLocks noChangeArrowheads="1"/>
            </p:cNvSpPr>
            <p:nvPr/>
          </p:nvSpPr>
          <p:spPr bwMode="auto">
            <a:xfrm>
              <a:off x="1026426" y="4305829"/>
              <a:ext cx="576262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l-GR" sz="1600" b="1" dirty="0">
                  <a:solidFill>
                    <a:srgbClr val="FFFFFF"/>
                  </a:solidFill>
                  <a:latin typeface="Comic Sans MS" pitchFamily="66" charset="0"/>
                </a:rPr>
                <a:t>90</a:t>
              </a:r>
              <a:r>
                <a:rPr lang="el-GR" altLang="el-GR" sz="1600" b="1" baseline="30000" dirty="0">
                  <a:solidFill>
                    <a:srgbClr val="FFFFFF"/>
                  </a:solidFill>
                  <a:latin typeface="Comic Sans MS" pitchFamily="66" charset="0"/>
                </a:rPr>
                <a:t>0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563888" y="1286056"/>
            <a:ext cx="525658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>
                <a:latin typeface="Comic Sans MS" panose="030F0702030302020204" pitchFamily="66" charset="0"/>
              </a:rPr>
              <a:t>Ένα κινούμενο σωμάτιο α συγκρούεται με άλλο «ακίνητο» σωμάτιο α με 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κρούση</a:t>
            </a:r>
            <a:r>
              <a:rPr lang="el-GR" sz="2000" b="1" dirty="0">
                <a:latin typeface="Comic Sans MS" panose="030F0702030302020204" pitchFamily="66" charset="0"/>
              </a:rPr>
              <a:t> που 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δεν είναι κεντρική.</a:t>
            </a:r>
          </a:p>
          <a:p>
            <a:pPr algn="just"/>
            <a:endParaRPr lang="el-GR" sz="2400" b="1" dirty="0">
              <a:latin typeface="Comic Sans MS" panose="030F0702030302020204" pitchFamily="66" charset="0"/>
            </a:endParaRP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Comic Sans MS" panose="030F0702030302020204" pitchFamily="66" charset="0"/>
              </a:rPr>
              <a:t>Μετά την κρούση τα σωμάτια α απομακρύνονται με τις διευθύνσεις τους να σχηματίζουν γωνία 90</a:t>
            </a:r>
            <a:r>
              <a:rPr lang="el-GR" sz="2000" b="1" baseline="30000" dirty="0">
                <a:latin typeface="Comic Sans MS" panose="030F0702030302020204" pitchFamily="66" charset="0"/>
              </a:rPr>
              <a:t>0</a:t>
            </a:r>
            <a:r>
              <a:rPr lang="el-GR" sz="2000" b="1" dirty="0">
                <a:latin typeface="Comic Sans MS" panose="030F0702030302020204" pitchFamily="66" charset="0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el-GR" sz="1600" b="1" dirty="0">
                <a:latin typeface="Comic Sans MS" panose="030F0702030302020204" pitchFamily="66" charset="0"/>
              </a:rPr>
              <a:t>(Πρόβλημα  5.41</a:t>
            </a:r>
            <a:r>
              <a:rPr lang="en-US" sz="1600" b="1" dirty="0">
                <a:latin typeface="Comic Sans MS" panose="030F0702030302020204" pitchFamily="66" charset="0"/>
              </a:rPr>
              <a:t>, </a:t>
            </a:r>
            <a:r>
              <a:rPr lang="el-GR" sz="1600" b="1" dirty="0">
                <a:latin typeface="Comic Sans MS" panose="030F0702030302020204" pitchFamily="66" charset="0"/>
              </a:rPr>
              <a:t>σελ. 180</a:t>
            </a:r>
            <a:r>
              <a:rPr lang="en-US" sz="1600" b="1" dirty="0">
                <a:latin typeface="Comic Sans MS" panose="030F0702030302020204" pitchFamily="66" charset="0"/>
              </a:rPr>
              <a:t> </a:t>
            </a:r>
            <a:r>
              <a:rPr lang="el-GR" sz="1600" b="1" dirty="0">
                <a:latin typeface="Comic Sans MS" panose="030F0702030302020204" pitchFamily="66" charset="0"/>
              </a:rPr>
              <a:t>βιβλίου)</a:t>
            </a:r>
          </a:p>
        </p:txBody>
      </p:sp>
      <p:sp>
        <p:nvSpPr>
          <p:cNvPr id="9" name="Έλλειψη 8"/>
          <p:cNvSpPr/>
          <p:nvPr/>
        </p:nvSpPr>
        <p:spPr>
          <a:xfrm>
            <a:off x="1888180" y="4278559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15" name="Ομάδα 14"/>
          <p:cNvGrpSpPr/>
          <p:nvPr/>
        </p:nvGrpSpPr>
        <p:grpSpPr>
          <a:xfrm>
            <a:off x="1809013" y="4641236"/>
            <a:ext cx="144016" cy="443947"/>
            <a:chOff x="1809013" y="4641236"/>
            <a:chExt cx="144016" cy="443947"/>
          </a:xfrm>
        </p:grpSpPr>
        <p:sp>
          <p:nvSpPr>
            <p:cNvPr id="10" name="Έλλειψη 9"/>
            <p:cNvSpPr/>
            <p:nvPr/>
          </p:nvSpPr>
          <p:spPr>
            <a:xfrm>
              <a:off x="1809013" y="4941167"/>
              <a:ext cx="144016" cy="144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cxnSp>
          <p:nvCxnSpPr>
            <p:cNvPr id="12" name="Ευθύγραμμο βέλος σύνδεσης 11"/>
            <p:cNvCxnSpPr/>
            <p:nvPr/>
          </p:nvCxnSpPr>
          <p:spPr>
            <a:xfrm flipV="1">
              <a:off x="1881021" y="4641236"/>
              <a:ext cx="36004" cy="288032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Ευθύγραμμο βέλος σύνδεσης 12"/>
          <p:cNvCxnSpPr>
            <a:stCxn id="9" idx="0"/>
          </p:cNvCxnSpPr>
          <p:nvPr/>
        </p:nvCxnSpPr>
        <p:spPr>
          <a:xfrm flipV="1">
            <a:off x="1960188" y="3501009"/>
            <a:ext cx="271552" cy="77755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Ευθύγραμμο βέλος σύνδεσης 17"/>
          <p:cNvCxnSpPr/>
          <p:nvPr/>
        </p:nvCxnSpPr>
        <p:spPr>
          <a:xfrm flipH="1" flipV="1">
            <a:off x="1365150" y="4054556"/>
            <a:ext cx="531400" cy="29469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5326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>
                <a:solidFill>
                  <a:prstClr val="black"/>
                </a:solidFill>
              </a:rPr>
              <a:t>Μερκ</a:t>
            </a:r>
            <a:r>
              <a:rPr lang="el-GR" dirty="0">
                <a:solidFill>
                  <a:prstClr val="black"/>
                </a:solidFill>
              </a:rPr>
              <a:t>. Παναγιωτόπουλος - Φυσικός        </a:t>
            </a:r>
            <a:r>
              <a:rPr lang="en-US" dirty="0">
                <a:solidFill>
                  <a:prstClr val="black"/>
                </a:solidFill>
              </a:rPr>
              <a:t>www.merkopanas.blogspot.gr</a:t>
            </a: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/>
                </a:solidFill>
              </a:rPr>
              <a:pPr/>
              <a:t>9</a:t>
            </a:fld>
            <a:endParaRPr lang="el-GR" dirty="0">
              <a:solidFill>
                <a:prstClr val="black"/>
              </a:solidFill>
            </a:endParaRPr>
          </a:p>
        </p:txBody>
      </p:sp>
      <p:graphicFrame>
        <p:nvGraphicFramePr>
          <p:cNvPr id="5" name="Διάγραμμα 4"/>
          <p:cNvGraphicFramePr/>
          <p:nvPr>
            <p:extLst>
              <p:ext uri="{D42A27DB-BD31-4B8C-83A1-F6EECF244321}">
                <p14:modId xmlns:p14="http://schemas.microsoft.com/office/powerpoint/2010/main" val="318678684"/>
              </p:ext>
            </p:extLst>
          </p:nvPr>
        </p:nvGraphicFramePr>
        <p:xfrm>
          <a:off x="107504" y="116632"/>
          <a:ext cx="8784976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Ομάδα 3"/>
          <p:cNvGrpSpPr/>
          <p:nvPr/>
        </p:nvGrpSpPr>
        <p:grpSpPr>
          <a:xfrm>
            <a:off x="5935836" y="3167905"/>
            <a:ext cx="1439862" cy="505569"/>
            <a:chOff x="5935836" y="3167905"/>
            <a:chExt cx="1439862" cy="505569"/>
          </a:xfrm>
        </p:grpSpPr>
        <p:sp>
          <p:nvSpPr>
            <p:cNvPr id="14" name="Oval 46"/>
            <p:cNvSpPr>
              <a:spLocks noChangeArrowheads="1"/>
            </p:cNvSpPr>
            <p:nvPr/>
          </p:nvSpPr>
          <p:spPr bwMode="auto">
            <a:xfrm>
              <a:off x="5935836" y="3368674"/>
              <a:ext cx="306388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35921" dir="2700000" algn="ctr" rotWithShape="0">
                <a:srgbClr val="6666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4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endParaRPr>
            </a:p>
          </p:txBody>
        </p:sp>
        <p:sp>
          <p:nvSpPr>
            <p:cNvPr id="15" name="Line 47"/>
            <p:cNvSpPr>
              <a:spLocks noChangeShapeType="1"/>
            </p:cNvSpPr>
            <p:nvPr/>
          </p:nvSpPr>
          <p:spPr bwMode="auto">
            <a:xfrm>
              <a:off x="6240636" y="3521074"/>
              <a:ext cx="50800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4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endParaRPr>
            </a:p>
          </p:txBody>
        </p:sp>
        <p:sp>
          <p:nvSpPr>
            <p:cNvPr id="16" name="Text Box 48"/>
            <p:cNvSpPr txBox="1">
              <a:spLocks noChangeArrowheads="1"/>
            </p:cNvSpPr>
            <p:nvPr/>
          </p:nvSpPr>
          <p:spPr bwMode="auto">
            <a:xfrm>
              <a:off x="6483523" y="3167905"/>
              <a:ext cx="431800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altLang="el-GR" sz="1600" b="1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</a:rPr>
                <a:t>υ</a:t>
              </a:r>
              <a:r>
                <a:rPr kumimoji="0" lang="el-GR" altLang="el-GR" sz="1600" b="1" i="0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</a:rPr>
                <a:t>1</a:t>
              </a:r>
              <a:endParaRPr kumimoji="0" lang="el-GR" altLang="el-GR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endParaRPr>
            </a:p>
          </p:txBody>
        </p:sp>
        <p:sp>
          <p:nvSpPr>
            <p:cNvPr id="17" name="Line 49"/>
            <p:cNvSpPr>
              <a:spLocks noChangeShapeType="1"/>
            </p:cNvSpPr>
            <p:nvPr/>
          </p:nvSpPr>
          <p:spPr bwMode="auto">
            <a:xfrm>
              <a:off x="6699423" y="3521074"/>
              <a:ext cx="676275" cy="63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4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endParaRPr>
            </a:p>
          </p:txBody>
        </p:sp>
      </p:grpSp>
      <p:grpSp>
        <p:nvGrpSpPr>
          <p:cNvPr id="6" name="Ομάδα 5"/>
          <p:cNvGrpSpPr/>
          <p:nvPr/>
        </p:nvGrpSpPr>
        <p:grpSpPr>
          <a:xfrm>
            <a:off x="5606429" y="3622675"/>
            <a:ext cx="1487488" cy="565566"/>
            <a:chOff x="5575473" y="3671887"/>
            <a:chExt cx="1487488" cy="565566"/>
          </a:xfrm>
        </p:grpSpPr>
        <p:sp>
          <p:nvSpPr>
            <p:cNvPr id="18" name="Line 43"/>
            <p:cNvSpPr>
              <a:spLocks noChangeShapeType="1"/>
            </p:cNvSpPr>
            <p:nvPr/>
          </p:nvSpPr>
          <p:spPr bwMode="auto">
            <a:xfrm>
              <a:off x="6248573" y="3924299"/>
              <a:ext cx="35560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4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endParaRPr>
            </a:p>
          </p:txBody>
        </p:sp>
        <p:sp>
          <p:nvSpPr>
            <p:cNvPr id="19" name="Text Box 44"/>
            <p:cNvSpPr txBox="1">
              <a:spLocks noChangeArrowheads="1"/>
            </p:cNvSpPr>
            <p:nvPr/>
          </p:nvSpPr>
          <p:spPr bwMode="auto">
            <a:xfrm>
              <a:off x="6184280" y="3898899"/>
              <a:ext cx="397668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altLang="el-GR" sz="1600" b="1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</a:rPr>
                <a:t>υ</a:t>
              </a:r>
              <a:r>
                <a:rPr kumimoji="0" lang="el-GR" altLang="el-GR" sz="1600" b="1" i="0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</a:rPr>
                <a:t>2</a:t>
              </a:r>
            </a:p>
          </p:txBody>
        </p:sp>
        <p:sp>
          <p:nvSpPr>
            <p:cNvPr id="20" name="Oval 45"/>
            <p:cNvSpPr>
              <a:spLocks noChangeArrowheads="1"/>
            </p:cNvSpPr>
            <p:nvPr/>
          </p:nvSpPr>
          <p:spPr bwMode="auto">
            <a:xfrm>
              <a:off x="6605761" y="3671887"/>
              <a:ext cx="457200" cy="454025"/>
            </a:xfrm>
            <a:prstGeom prst="ellipse">
              <a:avLst/>
            </a:prstGeom>
            <a:solidFill>
              <a:srgbClr val="339933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35921" dir="2700000" algn="ctr" rotWithShape="0">
                <a:srgbClr val="666633"/>
              </a:outerShdw>
            </a:effec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4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endParaRPr>
            </a:p>
          </p:txBody>
        </p:sp>
        <p:sp>
          <p:nvSpPr>
            <p:cNvPr id="21" name="Line 50"/>
            <p:cNvSpPr>
              <a:spLocks noChangeShapeType="1"/>
            </p:cNvSpPr>
            <p:nvPr/>
          </p:nvSpPr>
          <p:spPr bwMode="auto">
            <a:xfrm flipH="1" flipV="1">
              <a:off x="5575473" y="3924299"/>
              <a:ext cx="7254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4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endParaRPr>
            </a:p>
          </p:txBody>
        </p:sp>
      </p:grpSp>
      <p:grpSp>
        <p:nvGrpSpPr>
          <p:cNvPr id="10" name="Ομάδα 9"/>
          <p:cNvGrpSpPr/>
          <p:nvPr/>
        </p:nvGrpSpPr>
        <p:grpSpPr>
          <a:xfrm>
            <a:off x="5979552" y="1333694"/>
            <a:ext cx="814755" cy="580855"/>
            <a:chOff x="5621510" y="1355226"/>
            <a:chExt cx="814755" cy="580855"/>
          </a:xfrm>
        </p:grpSpPr>
        <p:sp>
          <p:nvSpPr>
            <p:cNvPr id="23" name="Oval 17"/>
            <p:cNvSpPr>
              <a:spLocks noChangeArrowheads="1"/>
            </p:cNvSpPr>
            <p:nvPr/>
          </p:nvSpPr>
          <p:spPr bwMode="auto">
            <a:xfrm>
              <a:off x="5621510" y="1516981"/>
              <a:ext cx="403225" cy="4191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35921" dir="2700000" algn="ctr" rotWithShape="0">
                <a:srgbClr val="6666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4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endParaRPr>
            </a:p>
          </p:txBody>
        </p:sp>
        <p:sp>
          <p:nvSpPr>
            <p:cNvPr id="24" name="Line 18"/>
            <p:cNvSpPr>
              <a:spLocks noChangeShapeType="1"/>
            </p:cNvSpPr>
            <p:nvPr/>
          </p:nvSpPr>
          <p:spPr bwMode="auto">
            <a:xfrm>
              <a:off x="6024736" y="1726531"/>
              <a:ext cx="37782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4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endParaRPr>
            </a:p>
          </p:txBody>
        </p:sp>
        <p:sp>
          <p:nvSpPr>
            <p:cNvPr id="26" name="Text Box 20"/>
            <p:cNvSpPr txBox="1">
              <a:spLocks noChangeArrowheads="1"/>
            </p:cNvSpPr>
            <p:nvPr/>
          </p:nvSpPr>
          <p:spPr bwMode="auto">
            <a:xfrm>
              <a:off x="6042568" y="1355226"/>
              <a:ext cx="393697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altLang="el-GR" sz="1600" b="1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</a:rPr>
                <a:t>υ</a:t>
              </a:r>
              <a:r>
                <a:rPr kumimoji="0" lang="el-GR" altLang="el-GR" sz="1600" b="1" i="0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</a:rPr>
                <a:t>1</a:t>
              </a:r>
              <a:endParaRPr kumimoji="0" lang="el-GR" altLang="el-GR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endParaRPr>
            </a:p>
          </p:txBody>
        </p:sp>
      </p:grpSp>
      <p:grpSp>
        <p:nvGrpSpPr>
          <p:cNvPr id="9" name="Ομάδα 8"/>
          <p:cNvGrpSpPr/>
          <p:nvPr/>
        </p:nvGrpSpPr>
        <p:grpSpPr>
          <a:xfrm>
            <a:off x="6738303" y="1350987"/>
            <a:ext cx="989820" cy="643569"/>
            <a:chOff x="6949441" y="1371093"/>
            <a:chExt cx="989820" cy="643569"/>
          </a:xfrm>
        </p:grpSpPr>
        <p:sp>
          <p:nvSpPr>
            <p:cNvPr id="25" name="Oval 19"/>
            <p:cNvSpPr>
              <a:spLocks noChangeArrowheads="1"/>
            </p:cNvSpPr>
            <p:nvPr/>
          </p:nvSpPr>
          <p:spPr bwMode="auto">
            <a:xfrm>
              <a:off x="7385223" y="1438399"/>
              <a:ext cx="554038" cy="576263"/>
            </a:xfrm>
            <a:prstGeom prst="ellipse">
              <a:avLst/>
            </a:prstGeom>
            <a:solidFill>
              <a:srgbClr val="339933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35921" dir="2700000" algn="ctr" rotWithShape="0">
                <a:srgbClr val="666633"/>
              </a:outerShdw>
            </a:effec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4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endParaRPr>
            </a:p>
          </p:txBody>
        </p:sp>
        <p:sp>
          <p:nvSpPr>
            <p:cNvPr id="27" name="Line 21"/>
            <p:cNvSpPr>
              <a:spLocks noChangeShapeType="1"/>
            </p:cNvSpPr>
            <p:nvPr/>
          </p:nvSpPr>
          <p:spPr bwMode="auto">
            <a:xfrm flipH="1">
              <a:off x="7104235" y="1726531"/>
              <a:ext cx="280988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4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endParaRPr>
            </a:p>
          </p:txBody>
        </p:sp>
        <p:sp>
          <p:nvSpPr>
            <p:cNvPr id="28" name="Text Box 22"/>
            <p:cNvSpPr txBox="1">
              <a:spLocks noChangeArrowheads="1"/>
            </p:cNvSpPr>
            <p:nvPr/>
          </p:nvSpPr>
          <p:spPr bwMode="auto">
            <a:xfrm>
              <a:off x="6949441" y="1371093"/>
              <a:ext cx="476250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altLang="el-GR" sz="1600" b="1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</a:rPr>
                <a:t>υ</a:t>
              </a:r>
              <a:r>
                <a:rPr kumimoji="0" lang="el-GR" altLang="el-GR" sz="1600" b="1" i="0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</a:rPr>
                <a:t>2</a:t>
              </a:r>
            </a:p>
          </p:txBody>
        </p:sp>
      </p:grpSp>
      <p:grpSp>
        <p:nvGrpSpPr>
          <p:cNvPr id="7" name="Ομάδα 6"/>
          <p:cNvGrpSpPr/>
          <p:nvPr/>
        </p:nvGrpSpPr>
        <p:grpSpPr>
          <a:xfrm>
            <a:off x="5812011" y="5162525"/>
            <a:ext cx="939800" cy="922338"/>
            <a:chOff x="5812011" y="5162525"/>
            <a:chExt cx="939800" cy="922338"/>
          </a:xfrm>
        </p:grpSpPr>
        <p:sp>
          <p:nvSpPr>
            <p:cNvPr id="30" name="Line 33"/>
            <p:cNvSpPr>
              <a:spLocks noChangeShapeType="1"/>
            </p:cNvSpPr>
            <p:nvPr/>
          </p:nvSpPr>
          <p:spPr bwMode="auto">
            <a:xfrm flipV="1">
              <a:off x="5991397" y="5592042"/>
              <a:ext cx="314325" cy="31660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4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endParaRPr>
            </a:p>
          </p:txBody>
        </p:sp>
        <p:sp>
          <p:nvSpPr>
            <p:cNvPr id="32" name="Oval 32"/>
            <p:cNvSpPr>
              <a:spLocks noChangeArrowheads="1"/>
            </p:cNvSpPr>
            <p:nvPr/>
          </p:nvSpPr>
          <p:spPr bwMode="auto">
            <a:xfrm>
              <a:off x="5812011" y="5864200"/>
              <a:ext cx="223838" cy="22066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35921" dir="2700000" algn="ctr" rotWithShape="0">
                <a:srgbClr val="666633"/>
              </a:outerShdw>
            </a:effec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4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endParaRPr>
            </a:p>
          </p:txBody>
        </p:sp>
        <p:sp>
          <p:nvSpPr>
            <p:cNvPr id="35" name="Line 36"/>
            <p:cNvSpPr>
              <a:spLocks noChangeShapeType="1"/>
            </p:cNvSpPr>
            <p:nvPr/>
          </p:nvSpPr>
          <p:spPr bwMode="auto">
            <a:xfrm flipV="1">
              <a:off x="6215236" y="5162525"/>
              <a:ext cx="536575" cy="5270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4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endParaRPr>
            </a:p>
          </p:txBody>
        </p:sp>
        <p:sp>
          <p:nvSpPr>
            <p:cNvPr id="36" name="Text Box 37"/>
            <p:cNvSpPr txBox="1">
              <a:spLocks noChangeArrowheads="1"/>
            </p:cNvSpPr>
            <p:nvPr/>
          </p:nvSpPr>
          <p:spPr bwMode="auto">
            <a:xfrm>
              <a:off x="5903611" y="5337149"/>
              <a:ext cx="392113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altLang="el-GR" sz="1600" b="1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</a:rPr>
                <a:t>υ</a:t>
              </a:r>
              <a:r>
                <a:rPr kumimoji="0" lang="el-GR" altLang="el-GR" sz="1600" b="1" i="0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</a:rPr>
                <a:t>1</a:t>
              </a:r>
              <a:endParaRPr kumimoji="0" lang="el-GR" altLang="el-GR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endParaRPr>
            </a:p>
          </p:txBody>
        </p:sp>
      </p:grpSp>
      <p:grpSp>
        <p:nvGrpSpPr>
          <p:cNvPr id="8" name="Ομάδα 7"/>
          <p:cNvGrpSpPr/>
          <p:nvPr/>
        </p:nvGrpSpPr>
        <p:grpSpPr>
          <a:xfrm>
            <a:off x="6350173" y="5249838"/>
            <a:ext cx="1117600" cy="922337"/>
            <a:chOff x="6350173" y="5249838"/>
            <a:chExt cx="1117600" cy="922337"/>
          </a:xfrm>
        </p:grpSpPr>
        <p:sp>
          <p:nvSpPr>
            <p:cNvPr id="33" name="Oval 34"/>
            <p:cNvSpPr>
              <a:spLocks noChangeArrowheads="1"/>
            </p:cNvSpPr>
            <p:nvPr/>
          </p:nvSpPr>
          <p:spPr bwMode="auto">
            <a:xfrm>
              <a:off x="7153448" y="5864200"/>
              <a:ext cx="314325" cy="307975"/>
            </a:xfrm>
            <a:prstGeom prst="ellipse">
              <a:avLst/>
            </a:prstGeom>
            <a:solidFill>
              <a:srgbClr val="339933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35921" dir="2700000" algn="ctr" rotWithShape="0">
                <a:srgbClr val="666633"/>
              </a:outerShdw>
            </a:effec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4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endParaRPr>
            </a:p>
          </p:txBody>
        </p:sp>
        <p:sp>
          <p:nvSpPr>
            <p:cNvPr id="34" name="Line 35"/>
            <p:cNvSpPr>
              <a:spLocks noChangeShapeType="1"/>
            </p:cNvSpPr>
            <p:nvPr/>
          </p:nvSpPr>
          <p:spPr bwMode="auto">
            <a:xfrm flipH="1" flipV="1">
              <a:off x="6943897" y="5745161"/>
              <a:ext cx="254001" cy="16348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4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endParaRPr>
            </a:p>
          </p:txBody>
        </p:sp>
        <p:sp>
          <p:nvSpPr>
            <p:cNvPr id="37" name="Text Box 38"/>
            <p:cNvSpPr txBox="1">
              <a:spLocks noChangeArrowheads="1"/>
            </p:cNvSpPr>
            <p:nvPr/>
          </p:nvSpPr>
          <p:spPr bwMode="auto">
            <a:xfrm>
              <a:off x="6901250" y="5469997"/>
              <a:ext cx="406401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altLang="el-GR" sz="1600" b="1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</a:rPr>
                <a:t>υ</a:t>
              </a:r>
              <a:r>
                <a:rPr kumimoji="0" lang="el-GR" altLang="el-GR" sz="1600" b="1" i="0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</a:rPr>
                <a:t>2</a:t>
              </a:r>
            </a:p>
          </p:txBody>
        </p:sp>
        <p:sp>
          <p:nvSpPr>
            <p:cNvPr id="38" name="Line 39"/>
            <p:cNvSpPr>
              <a:spLocks noChangeShapeType="1"/>
            </p:cNvSpPr>
            <p:nvPr/>
          </p:nvSpPr>
          <p:spPr bwMode="auto">
            <a:xfrm flipH="1" flipV="1">
              <a:off x="6350173" y="5249838"/>
              <a:ext cx="492125" cy="395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4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8110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theme/theme1.xml><?xml version="1.0" encoding="utf-8"?>
<a:theme xmlns:a="http://schemas.openxmlformats.org/drawingml/2006/main" name="2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Προεπιλεγμένη σχεδίαση">
  <a:themeElements>
    <a:clrScheme name="Προεπιλεγμένη σχεδίαση 3">
      <a:dk1>
        <a:srgbClr val="000000"/>
      </a:dk1>
      <a:lt1>
        <a:srgbClr val="FFFFCC"/>
      </a:lt1>
      <a:dk2>
        <a:srgbClr val="808000"/>
      </a:dk2>
      <a:lt2>
        <a:srgbClr val="666633"/>
      </a:lt2>
      <a:accent1>
        <a:srgbClr val="339933"/>
      </a:accent1>
      <a:accent2>
        <a:srgbClr val="800000"/>
      </a:accent2>
      <a:accent3>
        <a:srgbClr val="FFFFE2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Προεπιλεγμένη σχεδίαση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l-GR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l-GR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Προεπιλεγμένη σχεδίαση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Προεπιλεγμένη σχεδίαση">
  <a:themeElements>
    <a:clrScheme name="Προεπιλεγμένη σχεδίαση 3">
      <a:dk1>
        <a:srgbClr val="000000"/>
      </a:dk1>
      <a:lt1>
        <a:srgbClr val="FFFFCC"/>
      </a:lt1>
      <a:dk2>
        <a:srgbClr val="808000"/>
      </a:dk2>
      <a:lt2>
        <a:srgbClr val="666633"/>
      </a:lt2>
      <a:accent1>
        <a:srgbClr val="339933"/>
      </a:accent1>
      <a:accent2>
        <a:srgbClr val="800000"/>
      </a:accent2>
      <a:accent3>
        <a:srgbClr val="FFFFE2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Προεπιλεγμένη σχεδίαση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l-GR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l-GR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Προεπιλεγμένη σχεδίαση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1576</TotalTime>
  <Words>5156</Words>
  <Application>Microsoft Office PowerPoint</Application>
  <PresentationFormat>Προβολή στην οθόνη (4:3)</PresentationFormat>
  <Paragraphs>543</Paragraphs>
  <Slides>60</Slides>
  <Notes>4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8</vt:i4>
      </vt:variant>
      <vt:variant>
        <vt:lpstr>Θέμα</vt:lpstr>
      </vt:variant>
      <vt:variant>
        <vt:i4>3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60</vt:i4>
      </vt:variant>
    </vt:vector>
  </HeadingPairs>
  <TitlesOfParts>
    <vt:vector size="72" baseType="lpstr">
      <vt:lpstr>Arial</vt:lpstr>
      <vt:lpstr>Calibri</vt:lpstr>
      <vt:lpstr>Cambria</vt:lpstr>
      <vt:lpstr>Cambria Math</vt:lpstr>
      <vt:lpstr>Comic Sans MS</vt:lpstr>
      <vt:lpstr>Times New Roman</vt:lpstr>
      <vt:lpstr>Trebuchet MS</vt:lpstr>
      <vt:lpstr>Wingdings</vt:lpstr>
      <vt:lpstr>2_Θέμα του Office</vt:lpstr>
      <vt:lpstr>Προεπιλεγμένη σχεδίαση</vt:lpstr>
      <vt:lpstr>1_Προεπιλεγμένη σχεδίαση</vt:lpstr>
      <vt:lpstr>Εξίσωση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Merkouris</dc:creator>
  <cp:lastModifiedBy>ioannis kokkinis</cp:lastModifiedBy>
  <cp:revision>323</cp:revision>
  <dcterms:created xsi:type="dcterms:W3CDTF">2015-09-21T16:12:46Z</dcterms:created>
  <dcterms:modified xsi:type="dcterms:W3CDTF">2020-11-09T09:31:31Z</dcterms:modified>
</cp:coreProperties>
</file>