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4" r:id="rId2"/>
    <p:sldId id="257" r:id="rId3"/>
    <p:sldId id="259" r:id="rId4"/>
    <p:sldId id="258" r:id="rId5"/>
    <p:sldId id="262" r:id="rId6"/>
    <p:sldId id="263" r:id="rId7"/>
    <p:sldId id="264" r:id="rId8"/>
    <p:sldId id="261" r:id="rId9"/>
    <p:sldId id="265" r:id="rId10"/>
    <p:sldId id="266" r:id="rId11"/>
    <p:sldId id="267" r:id="rId12"/>
    <p:sldId id="268" r:id="rId13"/>
    <p:sldId id="269" r:id="rId14"/>
    <p:sldId id="270" r:id="rId15"/>
    <p:sldId id="271" r:id="rId16"/>
    <p:sldId id="276" r:id="rId17"/>
    <p:sldId id="303" r:id="rId18"/>
    <p:sldId id="304" r:id="rId19"/>
    <p:sldId id="277" r:id="rId20"/>
    <p:sldId id="296" r:id="rId21"/>
    <p:sldId id="272" r:id="rId22"/>
    <p:sldId id="297" r:id="rId23"/>
    <p:sldId id="274" r:id="rId24"/>
    <p:sldId id="298" r:id="rId25"/>
    <p:sldId id="275" r:id="rId26"/>
    <p:sldId id="295" r:id="rId27"/>
    <p:sldId id="283" r:id="rId28"/>
    <p:sldId id="284" r:id="rId29"/>
    <p:sldId id="285" r:id="rId30"/>
    <p:sldId id="286" r:id="rId31"/>
    <p:sldId id="287" r:id="rId32"/>
    <p:sldId id="288" r:id="rId33"/>
    <p:sldId id="289" r:id="rId34"/>
    <p:sldId id="299" r:id="rId35"/>
    <p:sldId id="291" r:id="rId36"/>
    <p:sldId id="300" r:id="rId37"/>
    <p:sldId id="278" r:id="rId38"/>
    <p:sldId id="279" r:id="rId39"/>
    <p:sldId id="301" r:id="rId40"/>
    <p:sldId id="302" r:id="rId41"/>
    <p:sldId id="281" r:id="rId42"/>
    <p:sldId id="282" r:id="rId43"/>
  </p:sldIdLst>
  <p:sldSz cx="9144000" cy="6858000" type="screen4x3"/>
  <p:notesSz cx="6854825" cy="9750425"/>
  <p:defaultTextStyle>
    <a:defPPr>
      <a:defRPr lang="en-US"/>
    </a:defPPr>
    <a:lvl1pPr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5pPr>
    <a:lvl6pPr marL="2286000" algn="l" defTabSz="914400" rtl="0" eaLnBrk="1" latinLnBrk="0" hangingPunct="1">
      <a:defRPr sz="4000" kern="1200">
        <a:solidFill>
          <a:schemeClr val="tx1"/>
        </a:solidFill>
        <a:latin typeface="Times New Roman" panose="02020603050405020304" pitchFamily="18" charset="0"/>
        <a:ea typeface="+mn-ea"/>
        <a:cs typeface="+mn-cs"/>
      </a:defRPr>
    </a:lvl6pPr>
    <a:lvl7pPr marL="2743200" algn="l" defTabSz="914400" rtl="0" eaLnBrk="1" latinLnBrk="0" hangingPunct="1">
      <a:defRPr sz="4000" kern="1200">
        <a:solidFill>
          <a:schemeClr val="tx1"/>
        </a:solidFill>
        <a:latin typeface="Times New Roman" panose="02020603050405020304" pitchFamily="18" charset="0"/>
        <a:ea typeface="+mn-ea"/>
        <a:cs typeface="+mn-cs"/>
      </a:defRPr>
    </a:lvl7pPr>
    <a:lvl8pPr marL="3200400" algn="l" defTabSz="914400" rtl="0" eaLnBrk="1" latinLnBrk="0" hangingPunct="1">
      <a:defRPr sz="4000" kern="1200">
        <a:solidFill>
          <a:schemeClr val="tx1"/>
        </a:solidFill>
        <a:latin typeface="Times New Roman" panose="02020603050405020304" pitchFamily="18" charset="0"/>
        <a:ea typeface="+mn-ea"/>
        <a:cs typeface="+mn-cs"/>
      </a:defRPr>
    </a:lvl8pPr>
    <a:lvl9pPr marL="3657600" algn="l" defTabSz="914400" rtl="0" eaLnBrk="1" latinLnBrk="0" hangingPunct="1">
      <a:defRPr sz="4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E5"/>
    <a:srgbClr val="FFFFCC"/>
    <a:srgbClr val="FFFFFF"/>
    <a:srgbClr val="FFFF66"/>
    <a:srgbClr val="99CC00"/>
    <a:srgbClr val="008000"/>
    <a:srgbClr val="FF0000"/>
    <a:srgbClr val="BCB8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l-GR" altLang="el-GR"/>
          </a:p>
        </p:txBody>
      </p:sp>
      <p:sp>
        <p:nvSpPr>
          <p:cNvPr id="8195" name="Rectangle 3"/>
          <p:cNvSpPr>
            <a:spLocks noGrp="1" noChangeArrowheads="1"/>
          </p:cNvSpPr>
          <p:nvPr>
            <p:ph type="dt" idx="1"/>
          </p:nvPr>
        </p:nvSpPr>
        <p:spPr bwMode="auto">
          <a:xfrm>
            <a:off x="3883025" y="0"/>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l-GR" altLang="el-GR"/>
          </a:p>
        </p:txBody>
      </p:sp>
      <p:sp>
        <p:nvSpPr>
          <p:cNvPr id="2052" name="Rectangle 4"/>
          <p:cNvSpPr>
            <a:spLocks noGrp="1" noRot="1" noChangeAspect="1" noChangeArrowheads="1" noTextEdit="1"/>
          </p:cNvSpPr>
          <p:nvPr>
            <p:ph type="sldImg" idx="2"/>
          </p:nvPr>
        </p:nvSpPr>
        <p:spPr bwMode="auto">
          <a:xfrm>
            <a:off x="990600" y="731838"/>
            <a:ext cx="4875213" cy="36560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630738"/>
            <a:ext cx="5483225"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noProof="0"/>
              <a:t>Κάντε κλικ για να επεξεργαστείτε τα στυλ κειμένου του υποδείγματος</a:t>
            </a:r>
          </a:p>
          <a:p>
            <a:pPr lvl="1"/>
            <a:r>
              <a:rPr lang="el-GR" altLang="el-GR" noProof="0"/>
              <a:t>Δεύτερου επιπέδου</a:t>
            </a:r>
          </a:p>
          <a:p>
            <a:pPr lvl="2"/>
            <a:r>
              <a:rPr lang="el-GR" altLang="el-GR" noProof="0"/>
              <a:t>Τρίτου επιπέδου</a:t>
            </a:r>
          </a:p>
          <a:p>
            <a:pPr lvl="3"/>
            <a:r>
              <a:rPr lang="el-GR" altLang="el-GR" noProof="0"/>
              <a:t>Τέταρτου επιπέδου</a:t>
            </a:r>
          </a:p>
          <a:p>
            <a:pPr lvl="4"/>
            <a:r>
              <a:rPr lang="el-GR" altLang="el-GR" noProof="0"/>
              <a:t>Πέμπτου επιπέδου</a:t>
            </a:r>
          </a:p>
        </p:txBody>
      </p:sp>
      <p:sp>
        <p:nvSpPr>
          <p:cNvPr id="8198" name="Rectangle 6"/>
          <p:cNvSpPr>
            <a:spLocks noGrp="1" noChangeArrowheads="1"/>
          </p:cNvSpPr>
          <p:nvPr>
            <p:ph type="ftr" sz="quarter" idx="4"/>
          </p:nvPr>
        </p:nvSpPr>
        <p:spPr bwMode="auto">
          <a:xfrm>
            <a:off x="0" y="9261475"/>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l-GR" altLang="el-GR"/>
          </a:p>
        </p:txBody>
      </p:sp>
      <p:sp>
        <p:nvSpPr>
          <p:cNvPr id="8199" name="Rectangle 7"/>
          <p:cNvSpPr>
            <a:spLocks noGrp="1" noChangeArrowheads="1"/>
          </p:cNvSpPr>
          <p:nvPr>
            <p:ph type="sldNum" sz="quarter" idx="5"/>
          </p:nvPr>
        </p:nvSpPr>
        <p:spPr bwMode="auto">
          <a:xfrm>
            <a:off x="3883025" y="9261475"/>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1E9207F-AB64-48EE-94FF-894E1E080E36}"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C6C502-4D01-44BC-B8AA-F7D90021C1C9}" type="slidenum">
              <a:rPr lang="el-GR" altLang="el-GR"/>
              <a:pPr>
                <a:spcBef>
                  <a:spcPct val="0"/>
                </a:spcBef>
              </a:pPr>
              <a:t>2</a:t>
            </a:fld>
            <a:endParaRPr lang="el-GR" altLang="el-G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CFE247-16FD-4D30-8143-431DFF95860C}" type="slidenum">
              <a:rPr lang="el-GR" altLang="el-GR"/>
              <a:pPr>
                <a:spcBef>
                  <a:spcPct val="0"/>
                </a:spcBef>
              </a:pPr>
              <a:t>11</a:t>
            </a:fld>
            <a:endParaRPr lang="el-GR" altLang="el-G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F242AA-2B94-4138-9CBB-24E22C565E57}" type="slidenum">
              <a:rPr lang="el-GR" altLang="el-GR"/>
              <a:pPr>
                <a:spcBef>
                  <a:spcPct val="0"/>
                </a:spcBef>
              </a:pPr>
              <a:t>12</a:t>
            </a:fld>
            <a:endParaRPr lang="el-GR" altLang="el-G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2C1F24-D770-47C1-8F99-C050944476DB}" type="slidenum">
              <a:rPr lang="el-GR" altLang="el-GR"/>
              <a:pPr>
                <a:spcBef>
                  <a:spcPct val="0"/>
                </a:spcBef>
              </a:pPr>
              <a:t>13</a:t>
            </a:fld>
            <a:endParaRPr lang="el-GR" altLang="el-G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90E88D-E134-4721-9205-DC362881C18D}" type="slidenum">
              <a:rPr lang="el-GR" altLang="el-GR"/>
              <a:pPr>
                <a:spcBef>
                  <a:spcPct val="0"/>
                </a:spcBef>
              </a:pPr>
              <a:t>14</a:t>
            </a:fld>
            <a:endParaRPr lang="el-GR" altLang="el-G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B26445-41B8-4BA6-969E-FB2BC9702F47}" type="slidenum">
              <a:rPr lang="el-GR" altLang="el-GR"/>
              <a:pPr>
                <a:spcBef>
                  <a:spcPct val="0"/>
                </a:spcBef>
              </a:pPr>
              <a:t>15</a:t>
            </a:fld>
            <a:endParaRPr lang="el-GR" altLang="el-G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2C021A-8E0A-4525-88E0-6839C0A31B21}" type="slidenum">
              <a:rPr lang="el-GR" altLang="el-GR"/>
              <a:pPr>
                <a:spcBef>
                  <a:spcPct val="0"/>
                </a:spcBef>
              </a:pPr>
              <a:t>27</a:t>
            </a:fld>
            <a:endParaRPr lang="el-GR" altLang="el-G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C5F1D0-18DE-43CF-9994-F7AEF036A6F1}" type="slidenum">
              <a:rPr lang="el-GR" altLang="el-GR"/>
              <a:pPr>
                <a:spcBef>
                  <a:spcPct val="0"/>
                </a:spcBef>
              </a:pPr>
              <a:t>28</a:t>
            </a:fld>
            <a:endParaRPr lang="el-GR" altLang="el-G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AD1DBE-B264-4026-80AA-3BC5AE99CB92}" type="slidenum">
              <a:rPr lang="el-GR" altLang="el-GR"/>
              <a:pPr>
                <a:spcBef>
                  <a:spcPct val="0"/>
                </a:spcBef>
              </a:pPr>
              <a:t>29</a:t>
            </a:fld>
            <a:endParaRPr lang="el-GR" altLang="el-G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926325-D9C2-4D11-A1B3-A90917588B01}" type="slidenum">
              <a:rPr lang="el-GR" altLang="el-GR"/>
              <a:pPr>
                <a:spcBef>
                  <a:spcPct val="0"/>
                </a:spcBef>
              </a:pPr>
              <a:t>30</a:t>
            </a:fld>
            <a:endParaRPr lang="el-GR" altLang="el-G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2D1668-0681-48F1-8155-247BF4DF6833}" type="slidenum">
              <a:rPr lang="el-GR" altLang="el-GR"/>
              <a:pPr>
                <a:spcBef>
                  <a:spcPct val="0"/>
                </a:spcBef>
              </a:pPr>
              <a:t>31</a:t>
            </a:fld>
            <a:endParaRPr lang="el-GR" altLang="el-G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5A3B5A-3FAF-4689-87F5-EA19665FB115}" type="slidenum">
              <a:rPr lang="el-GR" altLang="el-GR"/>
              <a:pPr>
                <a:spcBef>
                  <a:spcPct val="0"/>
                </a:spcBef>
              </a:pPr>
              <a:t>3</a:t>
            </a:fld>
            <a:endParaRPr lang="el-GR" altLang="el-G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3E6DCA-08D4-456A-9B03-05BD68FD28D5}" type="slidenum">
              <a:rPr lang="el-GR" altLang="el-GR"/>
              <a:pPr>
                <a:spcBef>
                  <a:spcPct val="0"/>
                </a:spcBef>
              </a:pPr>
              <a:t>32</a:t>
            </a:fld>
            <a:endParaRPr lang="el-GR" altLang="el-G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830C46-759C-4BCA-ABE4-82887294F8F9}" type="slidenum">
              <a:rPr lang="el-GR" altLang="el-GR"/>
              <a:pPr>
                <a:spcBef>
                  <a:spcPct val="0"/>
                </a:spcBef>
              </a:pPr>
              <a:t>35</a:t>
            </a:fld>
            <a:endParaRPr lang="el-GR" altLang="el-G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705A9F-57A7-4AA7-93B5-409ADED52E0B}" type="slidenum">
              <a:rPr lang="el-GR" altLang="el-GR"/>
              <a:pPr>
                <a:spcBef>
                  <a:spcPct val="0"/>
                </a:spcBef>
              </a:pPr>
              <a:t>4</a:t>
            </a:fld>
            <a:endParaRPr lang="el-GR" altLang="el-G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197475-A924-42E9-8825-BF9AAEB5316C}" type="slidenum">
              <a:rPr lang="el-GR" altLang="el-GR"/>
              <a:pPr>
                <a:spcBef>
                  <a:spcPct val="0"/>
                </a:spcBef>
              </a:pPr>
              <a:t>5</a:t>
            </a:fld>
            <a:endParaRPr lang="el-GR" altLang="el-G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880FF1-D6A9-4760-839D-2B549772F840}" type="slidenum">
              <a:rPr lang="el-GR" altLang="el-GR"/>
              <a:pPr>
                <a:spcBef>
                  <a:spcPct val="0"/>
                </a:spcBef>
              </a:pPr>
              <a:t>6</a:t>
            </a:fld>
            <a:endParaRPr lang="el-GR" altLang="el-G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0E44A12-E554-4D3F-A1FB-3F76329E22D3}" type="slidenum">
              <a:rPr lang="el-GR" altLang="el-GR"/>
              <a:pPr>
                <a:spcBef>
                  <a:spcPct val="0"/>
                </a:spcBef>
              </a:pPr>
              <a:t>7</a:t>
            </a:fld>
            <a:endParaRPr lang="el-GR" altLang="el-G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532313-4C15-42DE-B344-FF37375DC1C1}" type="slidenum">
              <a:rPr lang="el-GR" altLang="el-GR"/>
              <a:pPr>
                <a:spcBef>
                  <a:spcPct val="0"/>
                </a:spcBef>
              </a:pPr>
              <a:t>8</a:t>
            </a:fld>
            <a:endParaRPr lang="el-GR" altLang="el-G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E74223-3C6D-45EB-83A7-A033D2FAE929}" type="slidenum">
              <a:rPr lang="el-GR" altLang="el-GR"/>
              <a:pPr>
                <a:spcBef>
                  <a:spcPct val="0"/>
                </a:spcBef>
              </a:pPr>
              <a:t>9</a:t>
            </a:fld>
            <a:endParaRPr lang="el-GR" altLang="el-G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DEA896-8A4A-425E-9983-E976E66AFC84}" type="slidenum">
              <a:rPr lang="el-GR" altLang="el-GR"/>
              <a:pPr>
                <a:spcBef>
                  <a:spcPct val="0"/>
                </a:spcBef>
              </a:pPr>
              <a:t>10</a:t>
            </a:fld>
            <a:endParaRPr lang="el-GR" altLang="el-G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19EA97FF-20F3-45F8-A439-A9824B7744AB}" type="slidenum">
              <a:rPr lang="el-GR" altLang="el-GR"/>
              <a:pPr>
                <a:defRPr/>
              </a:pPr>
              <a:t>‹#›</a:t>
            </a:fld>
            <a:endParaRPr lang="el-GR" altLang="el-GR"/>
          </a:p>
        </p:txBody>
      </p:sp>
    </p:spTree>
    <p:extLst>
      <p:ext uri="{BB962C8B-B14F-4D97-AF65-F5344CB8AC3E}">
        <p14:creationId xmlns:p14="http://schemas.microsoft.com/office/powerpoint/2010/main" val="238606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806CA494-A2AE-43A6-BEA5-6DB46B53CDDD}" type="slidenum">
              <a:rPr lang="el-GR" altLang="el-GR"/>
              <a:pPr>
                <a:defRPr/>
              </a:pPr>
              <a:t>‹#›</a:t>
            </a:fld>
            <a:endParaRPr lang="el-GR" altLang="el-GR"/>
          </a:p>
        </p:txBody>
      </p:sp>
    </p:spTree>
    <p:extLst>
      <p:ext uri="{BB962C8B-B14F-4D97-AF65-F5344CB8AC3E}">
        <p14:creationId xmlns:p14="http://schemas.microsoft.com/office/powerpoint/2010/main" val="355224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C559FA54-02BC-4EB1-B47F-F4810677F65B}" type="slidenum">
              <a:rPr lang="el-GR" altLang="el-GR"/>
              <a:pPr>
                <a:defRPr/>
              </a:pPr>
              <a:t>‹#›</a:t>
            </a:fld>
            <a:endParaRPr lang="el-GR" altLang="el-GR"/>
          </a:p>
        </p:txBody>
      </p:sp>
    </p:spTree>
    <p:extLst>
      <p:ext uri="{BB962C8B-B14F-4D97-AF65-F5344CB8AC3E}">
        <p14:creationId xmlns:p14="http://schemas.microsoft.com/office/powerpoint/2010/main" val="59404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A2551F66-AEAA-43E0-9428-AD7E59409BBE}" type="slidenum">
              <a:rPr lang="el-GR" altLang="el-GR"/>
              <a:pPr>
                <a:defRPr/>
              </a:pPr>
              <a:t>‹#›</a:t>
            </a:fld>
            <a:endParaRPr lang="el-GR" altLang="el-GR"/>
          </a:p>
        </p:txBody>
      </p:sp>
    </p:spTree>
    <p:extLst>
      <p:ext uri="{BB962C8B-B14F-4D97-AF65-F5344CB8AC3E}">
        <p14:creationId xmlns:p14="http://schemas.microsoft.com/office/powerpoint/2010/main" val="1961848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E914928F-F58A-4E36-99E4-C33F34EBFF62}" type="slidenum">
              <a:rPr lang="el-GR" altLang="el-GR"/>
              <a:pPr>
                <a:defRPr/>
              </a:pPr>
              <a:t>‹#›</a:t>
            </a:fld>
            <a:endParaRPr lang="el-GR" altLang="el-GR"/>
          </a:p>
        </p:txBody>
      </p:sp>
    </p:spTree>
    <p:extLst>
      <p:ext uri="{BB962C8B-B14F-4D97-AF65-F5344CB8AC3E}">
        <p14:creationId xmlns:p14="http://schemas.microsoft.com/office/powerpoint/2010/main" val="307357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B64890D6-CE88-499B-8564-1CD02CEDD05D}" type="slidenum">
              <a:rPr lang="el-GR" altLang="el-GR"/>
              <a:pPr>
                <a:defRPr/>
              </a:pPr>
              <a:t>‹#›</a:t>
            </a:fld>
            <a:endParaRPr lang="el-GR" altLang="el-GR"/>
          </a:p>
        </p:txBody>
      </p:sp>
    </p:spTree>
    <p:extLst>
      <p:ext uri="{BB962C8B-B14F-4D97-AF65-F5344CB8AC3E}">
        <p14:creationId xmlns:p14="http://schemas.microsoft.com/office/powerpoint/2010/main" val="264083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C184C138-CAAC-40CF-A1A6-C9A5C14F1F6E}" type="slidenum">
              <a:rPr lang="el-GR" altLang="el-GR"/>
              <a:pPr>
                <a:defRPr/>
              </a:pPr>
              <a:t>‹#›</a:t>
            </a:fld>
            <a:endParaRPr lang="el-GR" altLang="el-GR"/>
          </a:p>
        </p:txBody>
      </p:sp>
    </p:spTree>
    <p:extLst>
      <p:ext uri="{BB962C8B-B14F-4D97-AF65-F5344CB8AC3E}">
        <p14:creationId xmlns:p14="http://schemas.microsoft.com/office/powerpoint/2010/main" val="364315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5" name="Rectangle 6"/>
          <p:cNvSpPr>
            <a:spLocks noGrp="1" noChangeArrowheads="1"/>
          </p:cNvSpPr>
          <p:nvPr>
            <p:ph type="sldNum" sz="quarter" idx="12"/>
          </p:nvPr>
        </p:nvSpPr>
        <p:spPr>
          <a:ln/>
        </p:spPr>
        <p:txBody>
          <a:bodyPr/>
          <a:lstStyle>
            <a:lvl1pPr>
              <a:defRPr/>
            </a:lvl1pPr>
          </a:lstStyle>
          <a:p>
            <a:pPr>
              <a:defRPr/>
            </a:pPr>
            <a:fld id="{5A217E33-DFA8-4CE8-B445-38E6823E047F}" type="slidenum">
              <a:rPr lang="el-GR" altLang="el-GR"/>
              <a:pPr>
                <a:defRPr/>
              </a:pPr>
              <a:t>‹#›</a:t>
            </a:fld>
            <a:endParaRPr lang="el-GR" altLang="el-GR"/>
          </a:p>
        </p:txBody>
      </p:sp>
    </p:spTree>
    <p:extLst>
      <p:ext uri="{BB962C8B-B14F-4D97-AF65-F5344CB8AC3E}">
        <p14:creationId xmlns:p14="http://schemas.microsoft.com/office/powerpoint/2010/main" val="232519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4" name="Rectangle 6"/>
          <p:cNvSpPr>
            <a:spLocks noGrp="1" noChangeArrowheads="1"/>
          </p:cNvSpPr>
          <p:nvPr>
            <p:ph type="sldNum" sz="quarter" idx="12"/>
          </p:nvPr>
        </p:nvSpPr>
        <p:spPr>
          <a:ln/>
        </p:spPr>
        <p:txBody>
          <a:bodyPr/>
          <a:lstStyle>
            <a:lvl1pPr>
              <a:defRPr/>
            </a:lvl1pPr>
          </a:lstStyle>
          <a:p>
            <a:pPr>
              <a:defRPr/>
            </a:pPr>
            <a:fld id="{EA5784E7-2480-4F2B-926A-AFF8396CF482}" type="slidenum">
              <a:rPr lang="el-GR" altLang="el-GR"/>
              <a:pPr>
                <a:defRPr/>
              </a:pPr>
              <a:t>‹#›</a:t>
            </a:fld>
            <a:endParaRPr lang="el-GR" altLang="el-GR"/>
          </a:p>
        </p:txBody>
      </p:sp>
    </p:spTree>
    <p:extLst>
      <p:ext uri="{BB962C8B-B14F-4D97-AF65-F5344CB8AC3E}">
        <p14:creationId xmlns:p14="http://schemas.microsoft.com/office/powerpoint/2010/main" val="386236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5848B0CA-80CF-4739-AE27-A9AE47D6F450}" type="slidenum">
              <a:rPr lang="el-GR" altLang="el-GR"/>
              <a:pPr>
                <a:defRPr/>
              </a:pPr>
              <a:t>‹#›</a:t>
            </a:fld>
            <a:endParaRPr lang="el-GR" altLang="el-GR"/>
          </a:p>
        </p:txBody>
      </p:sp>
    </p:spTree>
    <p:extLst>
      <p:ext uri="{BB962C8B-B14F-4D97-AF65-F5344CB8AC3E}">
        <p14:creationId xmlns:p14="http://schemas.microsoft.com/office/powerpoint/2010/main" val="366254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AB41CD94-5908-4AD0-B6A3-A4BFE7F6B1AA}" type="slidenum">
              <a:rPr lang="el-GR" altLang="el-GR"/>
              <a:pPr>
                <a:defRPr/>
              </a:pPr>
              <a:t>‹#›</a:t>
            </a:fld>
            <a:endParaRPr lang="el-GR" altLang="el-GR"/>
          </a:p>
        </p:txBody>
      </p:sp>
    </p:spTree>
    <p:extLst>
      <p:ext uri="{BB962C8B-B14F-4D97-AF65-F5344CB8AC3E}">
        <p14:creationId xmlns:p14="http://schemas.microsoft.com/office/powerpoint/2010/main" val="285791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l-GR" alt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l-GR" altLang="el-GR"/>
              <a:t>Μερκ. Παναγιωτόπουλος-Φυσικός          www.merkopanas.blogspot.gr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ED29688-A6E9-4EE4-A4CB-F1BEB4394113}"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4.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1.bin"/><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phet.colorado.edu/el/simulation/balancing-act" TargetMode="External"/><Relationship Id="rId2" Type="http://schemas.openxmlformats.org/officeDocument/2006/relationships/hyperlink" Target="http://www.umapalata.com/design_en/games/AZartFS_equilibrio.asp?file=AZartFS_equilibrio.sw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channel/UC7uo2UV07SO8Gkhqj06L4Ow" TargetMode="External"/><Relationship Id="rId13" Type="http://schemas.openxmlformats.org/officeDocument/2006/relationships/hyperlink" Target="http://ylikonet100.blogspot.com/2011/07/blog-post_1245.html" TargetMode="External"/><Relationship Id="rId3" Type="http://schemas.openxmlformats.org/officeDocument/2006/relationships/hyperlink" Target="https://www.youtube.com/watch?v=6_JTyh0J3kU&amp;ab_channel=RontoulisAris" TargetMode="External"/><Relationship Id="rId7" Type="http://schemas.openxmlformats.org/officeDocument/2006/relationships/hyperlink" Target="https://physiclessons.blogspot.com/2012/05/blog-post_5975.html" TargetMode="External"/><Relationship Id="rId12" Type="http://schemas.openxmlformats.org/officeDocument/2006/relationships/hyperlink" Target="https://www.facebook.com/groups/462465090973691/post_tags/?post_tag_id=644949332725265" TargetMode="External"/><Relationship Id="rId2" Type="http://schemas.openxmlformats.org/officeDocument/2006/relationships/hyperlink" Target="https://www.youtube.com/channel/UCo7sM9uW1-SrATL9Px1_5ZQ" TargetMode="External"/><Relationship Id="rId1" Type="http://schemas.openxmlformats.org/officeDocument/2006/relationships/slideLayout" Target="../slideLayouts/slideLayout7.xml"/><Relationship Id="rId6" Type="http://schemas.openxmlformats.org/officeDocument/2006/relationships/hyperlink" Target="https://physiclessons.blogspot.com/2013/11/blog-post_25.html" TargetMode="External"/><Relationship Id="rId11" Type="http://schemas.openxmlformats.org/officeDocument/2006/relationships/hyperlink" Target="https://www.stickmanphysics.com/stickman-physics-home/universal-gravitation-and-circular-motion/torque/" TargetMode="External"/><Relationship Id="rId5" Type="http://schemas.openxmlformats.org/officeDocument/2006/relationships/hyperlink" Target="http://physiclessons.blogspot.com/" TargetMode="External"/><Relationship Id="rId10" Type="http://schemas.openxmlformats.org/officeDocument/2006/relationships/hyperlink" Target="https://www.stickmanphysics.com/" TargetMode="External"/><Relationship Id="rId4" Type="http://schemas.openxmlformats.org/officeDocument/2006/relationships/hyperlink" Target="https://www.youtube.com/watch?v=s2bbX1dIKVo&amp;ab_channel=RontoulisAris" TargetMode="External"/><Relationship Id="rId9" Type="http://schemas.openxmlformats.org/officeDocument/2006/relationships/hyperlink" Target="https://www.youtube.com/watch?v=khsom1-tNsM&amp;ab_channel=schooldocto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merkopanas.blogspot.com/2020/09/2020.html" TargetMode="External"/><Relationship Id="rId2" Type="http://schemas.openxmlformats.org/officeDocument/2006/relationships/hyperlink" Target="http://merkopanas.blogspot.com/2020/05/2_7.html" TargetMode="External"/><Relationship Id="rId1" Type="http://schemas.openxmlformats.org/officeDocument/2006/relationships/slideLayout" Target="../slideLayouts/slideLayout7.xml"/><Relationship Id="rId4" Type="http://schemas.openxmlformats.org/officeDocument/2006/relationships/hyperlink" Target="http://merkopanas.blogspot.com/2020/07/2006-2020.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7.wmf"/><Relationship Id="rId3" Type="http://schemas.openxmlformats.org/officeDocument/2006/relationships/image" Target="../media/image28.png"/><Relationship Id="rId7" Type="http://schemas.openxmlformats.org/officeDocument/2006/relationships/image" Target="../media/image24.wmf"/><Relationship Id="rId12"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5.wmf"/><Relationship Id="rId1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8.bin"/><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5" name="Θέση αριθμού διαφάνειας 4"/>
          <p:cNvSpPr>
            <a:spLocks noGrp="1"/>
          </p:cNvSpPr>
          <p:nvPr>
            <p:ph type="sldNum" sz="quarter" idx="12"/>
          </p:nvPr>
        </p:nvSpPr>
        <p:spPr/>
        <p:txBody>
          <a:bodyPr/>
          <a:lstStyle/>
          <a:p>
            <a:pPr>
              <a:defRPr/>
            </a:pPr>
            <a:fld id="{A2551F66-AEAA-43E0-9428-AD7E59409BBE}" type="slidenum">
              <a:rPr lang="el-GR" altLang="el-GR" smtClean="0"/>
              <a:pPr>
                <a:defRPr/>
              </a:pPr>
              <a:t>1</a:t>
            </a:fld>
            <a:endParaRPr lang="el-GR" altLang="el-GR"/>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2"/>
          <p:cNvSpPr txBox="1">
            <a:spLocks noChangeArrowheads="1"/>
          </p:cNvSpPr>
          <p:nvPr/>
        </p:nvSpPr>
        <p:spPr>
          <a:xfrm>
            <a:off x="2843808" y="699902"/>
            <a:ext cx="345638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4000" b="1" kern="0" dirty="0">
                <a:solidFill>
                  <a:srgbClr val="800000"/>
                </a:solidFill>
                <a:effectLst>
                  <a:outerShdw blurRad="38100" dist="38100" dir="2700000" algn="tl">
                    <a:srgbClr val="000000"/>
                  </a:outerShdw>
                </a:effectLst>
                <a:latin typeface="Comic Sans MS" pitchFamily="66" charset="0"/>
              </a:rPr>
              <a:t>Ροπή δύναμης</a:t>
            </a:r>
            <a:endParaRPr lang="el-GR" altLang="el-GR" sz="3200" b="1" dirty="0">
              <a:solidFill>
                <a:srgbClr val="800000"/>
              </a:solidFill>
              <a:effectLst>
                <a:outerShdw blurRad="38100" dist="38100" dir="2700000" algn="tl">
                  <a:srgbClr val="000000"/>
                </a:outerShdw>
              </a:effectLst>
              <a:latin typeface="Comic Sans MS" pitchFamily="66" charset="0"/>
              <a:ea typeface="+mn-ea"/>
              <a:cs typeface="+mn-cs"/>
            </a:endParaRPr>
          </a:p>
        </p:txBody>
      </p:sp>
      <p:sp>
        <p:nvSpPr>
          <p:cNvPr id="12" name="TextBox 11"/>
          <p:cNvSpPr txBox="1"/>
          <p:nvPr/>
        </p:nvSpPr>
        <p:spPr>
          <a:xfrm>
            <a:off x="214536" y="5596571"/>
            <a:ext cx="4752528" cy="830997"/>
          </a:xfrm>
          <a:prstGeom prst="rect">
            <a:avLst/>
          </a:prstGeom>
          <a:noFill/>
        </p:spPr>
        <p:txBody>
          <a:bodyPr wrap="square" rtlCol="0">
            <a:spAutoFit/>
          </a:bodyPr>
          <a:lstStyle/>
          <a:p>
            <a:pPr>
              <a:lnSpc>
                <a:spcPct val="150000"/>
              </a:lnSpc>
            </a:pPr>
            <a:r>
              <a:rPr lang="en-US" sz="1600" b="1" dirty="0">
                <a:latin typeface="Comic Sans MS" panose="030F0702030302020204" pitchFamily="66" charset="0"/>
              </a:rPr>
              <a:t>CCW</a:t>
            </a:r>
            <a:r>
              <a:rPr lang="en-US" sz="1600" dirty="0">
                <a:latin typeface="Comic Sans MS" panose="030F0702030302020204" pitchFamily="66" charset="0"/>
              </a:rPr>
              <a:t>: </a:t>
            </a:r>
            <a:r>
              <a:rPr lang="el-GR" sz="1600" dirty="0">
                <a:latin typeface="Comic Sans MS" panose="030F0702030302020204" pitchFamily="66" charset="0"/>
              </a:rPr>
              <a:t>αντίστροφα από τους δείκτες του ρολογιού,</a:t>
            </a:r>
          </a:p>
          <a:p>
            <a:pPr>
              <a:lnSpc>
                <a:spcPct val="150000"/>
              </a:lnSpc>
            </a:pPr>
            <a:r>
              <a:rPr lang="en-US" sz="1600" b="1" dirty="0">
                <a:latin typeface="Comic Sans MS" panose="030F0702030302020204" pitchFamily="66" charset="0"/>
              </a:rPr>
              <a:t>CW</a:t>
            </a:r>
            <a:r>
              <a:rPr lang="en-US" sz="1600" dirty="0">
                <a:latin typeface="Comic Sans MS" panose="030F0702030302020204" pitchFamily="66" charset="0"/>
              </a:rPr>
              <a:t>: </a:t>
            </a:r>
            <a:r>
              <a:rPr lang="el-GR" sz="1600" dirty="0">
                <a:latin typeface="Comic Sans MS" panose="030F0702030302020204" pitchFamily="66" charset="0"/>
              </a:rPr>
              <a:t>σύμφωνα με τους δείκτες του ρολογιού.</a:t>
            </a:r>
          </a:p>
        </p:txBody>
      </p:sp>
    </p:spTree>
    <p:extLst>
      <p:ext uri="{BB962C8B-B14F-4D97-AF65-F5344CB8AC3E}">
        <p14:creationId xmlns:p14="http://schemas.microsoft.com/office/powerpoint/2010/main" val="199152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1000"/>
                            </p:stCondLst>
                            <p:childTnLst>
                              <p:par>
                                <p:cTn id="12" presetID="29" presetClass="entr" presetSubtype="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2000" fill="hold"/>
                                        <p:tgtEl>
                                          <p:spTgt spid="11"/>
                                        </p:tgtEl>
                                        <p:attrNameLst>
                                          <p:attrName>ppt_x</p:attrName>
                                        </p:attrNameLst>
                                      </p:cBhvr>
                                      <p:tavLst>
                                        <p:tav tm="0">
                                          <p:val>
                                            <p:strVal val="#ppt_x-.2"/>
                                          </p:val>
                                        </p:tav>
                                        <p:tav tm="100000">
                                          <p:val>
                                            <p:strVal val="#ppt_x"/>
                                          </p:val>
                                        </p:tav>
                                      </p:tavLst>
                                    </p:anim>
                                    <p:anim calcmode="lin" valueType="num">
                                      <p:cBhvr>
                                        <p:cTn id="15"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υποσέλιδου 3"/>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21507"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963F79D-945C-40E2-9753-D5B2729A3DF5}" type="slidenum">
              <a:rPr lang="el-GR" altLang="el-GR" sz="1400"/>
              <a:pPr>
                <a:spcBef>
                  <a:spcPct val="0"/>
                </a:spcBef>
                <a:buFontTx/>
                <a:buNone/>
              </a:pPr>
              <a:t>10</a:t>
            </a:fld>
            <a:endParaRPr lang="el-GR" altLang="el-GR" sz="1400"/>
          </a:p>
        </p:txBody>
      </p:sp>
      <p:sp>
        <p:nvSpPr>
          <p:cNvPr id="5" name="Rectangle 2"/>
          <p:cNvSpPr txBox="1">
            <a:spLocks noChangeArrowheads="1"/>
          </p:cNvSpPr>
          <p:nvPr/>
        </p:nvSpPr>
        <p:spPr>
          <a:xfrm>
            <a:off x="1691680" y="2060848"/>
            <a:ext cx="597666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4000" b="1" kern="0" dirty="0">
                <a:solidFill>
                  <a:srgbClr val="800000"/>
                </a:solidFill>
                <a:effectLst>
                  <a:outerShdw blurRad="38100" dist="38100" dir="2700000" algn="tl">
                    <a:srgbClr val="000000"/>
                  </a:outerShdw>
                </a:effectLst>
                <a:latin typeface="Comic Sans MS" pitchFamily="66" charset="0"/>
              </a:rPr>
              <a:t>Ροπή ζεύγους δυνάμεων</a:t>
            </a:r>
            <a:endParaRPr lang="el-GR" altLang="el-GR" sz="36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2355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D0E836A-3319-4C14-B965-AC681C8F5ABB}" type="slidenum">
              <a:rPr lang="el-GR" altLang="el-GR" sz="1400"/>
              <a:pPr>
                <a:spcBef>
                  <a:spcPct val="0"/>
                </a:spcBef>
                <a:buFontTx/>
                <a:buNone/>
              </a:pPr>
              <a:t>11</a:t>
            </a:fld>
            <a:endParaRPr lang="el-GR" altLang="el-GR" sz="1400"/>
          </a:p>
        </p:txBody>
      </p:sp>
      <p:sp>
        <p:nvSpPr>
          <p:cNvPr id="21508" name="Text Box 4"/>
          <p:cNvSpPr txBox="1">
            <a:spLocks noChangeArrowheads="1"/>
          </p:cNvSpPr>
          <p:nvPr/>
        </p:nvSpPr>
        <p:spPr bwMode="auto">
          <a:xfrm>
            <a:off x="1042988" y="549275"/>
            <a:ext cx="70580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400" b="1" dirty="0">
                <a:solidFill>
                  <a:srgbClr val="0033CC"/>
                </a:solidFill>
                <a:effectLst>
                  <a:outerShdw blurRad="38100" dist="38100" dir="2700000" algn="tl">
                    <a:srgbClr val="000000"/>
                  </a:outerShdw>
                </a:effectLst>
                <a:latin typeface="Comic Sans MS" pitchFamily="66" charset="0"/>
              </a:rPr>
              <a:t>Ζεύγος δυνάμεων</a:t>
            </a:r>
            <a:r>
              <a:rPr lang="el-GR" altLang="el-GR" sz="3200" b="1" dirty="0">
                <a:latin typeface="Comic Sans MS" pitchFamily="66" charset="0"/>
              </a:rPr>
              <a:t> </a:t>
            </a:r>
            <a:r>
              <a:rPr lang="el-GR" altLang="el-GR" sz="2000" b="1" dirty="0">
                <a:effectLst>
                  <a:outerShdw blurRad="38100" dist="38100" dir="2700000" algn="tl">
                    <a:srgbClr val="FFFFFF"/>
                  </a:outerShdw>
                </a:effectLst>
                <a:latin typeface="Comic Sans MS" pitchFamily="66" charset="0"/>
              </a:rPr>
              <a:t>ονομάζουμε ένα σύστημα δύο δυνάμεων, οι οποίες ασκούνται σε δύο διαφορετικά σημεία ενός σώματος, είναι αντίρροπες και έχουν ίσα μέτρα.  </a:t>
            </a:r>
          </a:p>
        </p:txBody>
      </p:sp>
      <p:sp>
        <p:nvSpPr>
          <p:cNvPr id="21510" name="Freeform 6"/>
          <p:cNvSpPr>
            <a:spLocks/>
          </p:cNvSpPr>
          <p:nvPr/>
        </p:nvSpPr>
        <p:spPr bwMode="auto">
          <a:xfrm>
            <a:off x="5003800" y="3429000"/>
            <a:ext cx="2917825" cy="2184400"/>
          </a:xfrm>
          <a:custGeom>
            <a:avLst/>
            <a:gdLst>
              <a:gd name="T0" fmla="*/ 695563125 w 1838"/>
              <a:gd name="T1" fmla="*/ 773688763 h 1376"/>
              <a:gd name="T2" fmla="*/ 380544388 w 1838"/>
              <a:gd name="T3" fmla="*/ 1136591263 h 1376"/>
              <a:gd name="T4" fmla="*/ 138609388 w 1838"/>
              <a:gd name="T5" fmla="*/ 1474292200 h 1376"/>
              <a:gd name="T6" fmla="*/ 42843450 w 1838"/>
              <a:gd name="T7" fmla="*/ 1837194700 h 1376"/>
              <a:gd name="T8" fmla="*/ 259576888 w 1838"/>
              <a:gd name="T9" fmla="*/ 2147483646 h 1376"/>
              <a:gd name="T10" fmla="*/ 307459063 w 1838"/>
              <a:gd name="T11" fmla="*/ 2147483646 h 1376"/>
              <a:gd name="T12" fmla="*/ 332660625 w 1838"/>
              <a:gd name="T13" fmla="*/ 2147483646 h 1376"/>
              <a:gd name="T14" fmla="*/ 597277825 w 1838"/>
              <a:gd name="T15" fmla="*/ 2147483646 h 1376"/>
              <a:gd name="T16" fmla="*/ 937498125 w 1838"/>
              <a:gd name="T17" fmla="*/ 2147483646 h 1376"/>
              <a:gd name="T18" fmla="*/ 1131550950 w 1838"/>
              <a:gd name="T19" fmla="*/ 2147483646 h 1376"/>
              <a:gd name="T20" fmla="*/ 1348284388 w 1838"/>
              <a:gd name="T21" fmla="*/ 2147483646 h 1376"/>
              <a:gd name="T22" fmla="*/ 1736388450 w 1838"/>
              <a:gd name="T23" fmla="*/ 2147483646 h 1376"/>
              <a:gd name="T24" fmla="*/ 2147483646 w 1838"/>
              <a:gd name="T25" fmla="*/ 2147483646 h 1376"/>
              <a:gd name="T26" fmla="*/ 2147483646 w 1838"/>
              <a:gd name="T27" fmla="*/ 2147483646 h 1376"/>
              <a:gd name="T28" fmla="*/ 2147483646 w 1838"/>
              <a:gd name="T29" fmla="*/ 2147483646 h 1376"/>
              <a:gd name="T30" fmla="*/ 2147483646 w 1838"/>
              <a:gd name="T31" fmla="*/ 2147483646 h 1376"/>
              <a:gd name="T32" fmla="*/ 2147483646 w 1838"/>
              <a:gd name="T33" fmla="*/ 2147483646 h 1376"/>
              <a:gd name="T34" fmla="*/ 2147483646 w 1838"/>
              <a:gd name="T35" fmla="*/ 2147483646 h 1376"/>
              <a:gd name="T36" fmla="*/ 2147483646 w 1838"/>
              <a:gd name="T37" fmla="*/ 2031245938 h 1376"/>
              <a:gd name="T38" fmla="*/ 2147483646 w 1838"/>
              <a:gd name="T39" fmla="*/ 1378526263 h 1376"/>
              <a:gd name="T40" fmla="*/ 2147483646 w 1838"/>
              <a:gd name="T41" fmla="*/ 1280239375 h 1376"/>
              <a:gd name="T42" fmla="*/ 2147483646 w 1838"/>
              <a:gd name="T43" fmla="*/ 967740000 h 1376"/>
              <a:gd name="T44" fmla="*/ 2147483646 w 1838"/>
              <a:gd name="T45" fmla="*/ 846772500 h 1376"/>
              <a:gd name="T46" fmla="*/ 2147483646 w 1838"/>
              <a:gd name="T47" fmla="*/ 748487200 h 1376"/>
              <a:gd name="T48" fmla="*/ 2147483646 w 1838"/>
              <a:gd name="T49" fmla="*/ 627519700 h 1376"/>
              <a:gd name="T50" fmla="*/ 2147483646 w 1838"/>
              <a:gd name="T51" fmla="*/ 483870000 h 1376"/>
              <a:gd name="T52" fmla="*/ 2147483646 w 1838"/>
              <a:gd name="T53" fmla="*/ 362902500 h 1376"/>
              <a:gd name="T54" fmla="*/ 718245325 w 1838"/>
              <a:gd name="T55" fmla="*/ 506552200 h 1376"/>
              <a:gd name="T56" fmla="*/ 695563125 w 1838"/>
              <a:gd name="T57" fmla="*/ 773688763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38" h="1376">
                <a:moveTo>
                  <a:pt x="276" y="307"/>
                </a:moveTo>
                <a:cubicBezTo>
                  <a:pt x="224" y="341"/>
                  <a:pt x="187" y="400"/>
                  <a:pt x="151" y="451"/>
                </a:cubicBezTo>
                <a:cubicBezTo>
                  <a:pt x="120" y="494"/>
                  <a:pt x="79" y="537"/>
                  <a:pt x="55" y="585"/>
                </a:cubicBezTo>
                <a:cubicBezTo>
                  <a:pt x="34" y="627"/>
                  <a:pt x="25" y="684"/>
                  <a:pt x="17" y="729"/>
                </a:cubicBezTo>
                <a:cubicBezTo>
                  <a:pt x="22" y="833"/>
                  <a:pt x="0" y="979"/>
                  <a:pt x="103" y="1046"/>
                </a:cubicBezTo>
                <a:cubicBezTo>
                  <a:pt x="109" y="1056"/>
                  <a:pt x="117" y="1065"/>
                  <a:pt x="122" y="1075"/>
                </a:cubicBezTo>
                <a:cubicBezTo>
                  <a:pt x="127" y="1084"/>
                  <a:pt x="125" y="1097"/>
                  <a:pt x="132" y="1104"/>
                </a:cubicBezTo>
                <a:cubicBezTo>
                  <a:pt x="150" y="1122"/>
                  <a:pt x="209" y="1161"/>
                  <a:pt x="237" y="1171"/>
                </a:cubicBezTo>
                <a:cubicBezTo>
                  <a:pt x="288" y="1222"/>
                  <a:pt x="307" y="1227"/>
                  <a:pt x="372" y="1257"/>
                </a:cubicBezTo>
                <a:cubicBezTo>
                  <a:pt x="398" y="1269"/>
                  <a:pt x="421" y="1291"/>
                  <a:pt x="449" y="1296"/>
                </a:cubicBezTo>
                <a:cubicBezTo>
                  <a:pt x="464" y="1299"/>
                  <a:pt x="518" y="1308"/>
                  <a:pt x="535" y="1315"/>
                </a:cubicBezTo>
                <a:cubicBezTo>
                  <a:pt x="676" y="1376"/>
                  <a:pt x="581" y="1355"/>
                  <a:pt x="689" y="1372"/>
                </a:cubicBezTo>
                <a:cubicBezTo>
                  <a:pt x="778" y="1369"/>
                  <a:pt x="868" y="1370"/>
                  <a:pt x="957" y="1363"/>
                </a:cubicBezTo>
                <a:cubicBezTo>
                  <a:pt x="1036" y="1357"/>
                  <a:pt x="1132" y="1319"/>
                  <a:pt x="1207" y="1296"/>
                </a:cubicBezTo>
                <a:cubicBezTo>
                  <a:pt x="1243" y="1271"/>
                  <a:pt x="1281" y="1261"/>
                  <a:pt x="1322" y="1248"/>
                </a:cubicBezTo>
                <a:cubicBezTo>
                  <a:pt x="1373" y="1194"/>
                  <a:pt x="1451" y="1154"/>
                  <a:pt x="1514" y="1113"/>
                </a:cubicBezTo>
                <a:cubicBezTo>
                  <a:pt x="1533" y="1100"/>
                  <a:pt x="1556" y="1091"/>
                  <a:pt x="1572" y="1075"/>
                </a:cubicBezTo>
                <a:cubicBezTo>
                  <a:pt x="1624" y="1022"/>
                  <a:pt x="1674" y="982"/>
                  <a:pt x="1735" y="940"/>
                </a:cubicBezTo>
                <a:cubicBezTo>
                  <a:pt x="1765" y="896"/>
                  <a:pt x="1779" y="849"/>
                  <a:pt x="1812" y="806"/>
                </a:cubicBezTo>
                <a:cubicBezTo>
                  <a:pt x="1808" y="720"/>
                  <a:pt x="1838" y="621"/>
                  <a:pt x="1793" y="547"/>
                </a:cubicBezTo>
                <a:cubicBezTo>
                  <a:pt x="1783" y="531"/>
                  <a:pt x="1765" y="522"/>
                  <a:pt x="1754" y="508"/>
                </a:cubicBezTo>
                <a:cubicBezTo>
                  <a:pt x="1690" y="427"/>
                  <a:pt x="1656" y="438"/>
                  <a:pt x="1581" y="384"/>
                </a:cubicBezTo>
                <a:cubicBezTo>
                  <a:pt x="1553" y="364"/>
                  <a:pt x="1537" y="346"/>
                  <a:pt x="1505" y="336"/>
                </a:cubicBezTo>
                <a:cubicBezTo>
                  <a:pt x="1472" y="314"/>
                  <a:pt x="1447" y="307"/>
                  <a:pt x="1409" y="297"/>
                </a:cubicBezTo>
                <a:cubicBezTo>
                  <a:pt x="1385" y="274"/>
                  <a:pt x="1358" y="270"/>
                  <a:pt x="1332" y="249"/>
                </a:cubicBezTo>
                <a:cubicBezTo>
                  <a:pt x="1300" y="223"/>
                  <a:pt x="1285" y="205"/>
                  <a:pt x="1245" y="192"/>
                </a:cubicBezTo>
                <a:cubicBezTo>
                  <a:pt x="1180" y="147"/>
                  <a:pt x="1210" y="160"/>
                  <a:pt x="1159" y="144"/>
                </a:cubicBezTo>
                <a:cubicBezTo>
                  <a:pt x="867" y="147"/>
                  <a:pt x="497" y="0"/>
                  <a:pt x="285" y="201"/>
                </a:cubicBezTo>
                <a:cubicBezTo>
                  <a:pt x="261" y="275"/>
                  <a:pt x="262" y="239"/>
                  <a:pt x="276" y="307"/>
                </a:cubicBezTo>
                <a:close/>
              </a:path>
            </a:pathLst>
          </a:custGeom>
          <a:solidFill>
            <a:srgbClr val="FFCC00"/>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FFCC00"/>
            </a:extrusionClr>
            <a:contourClr>
              <a:srgbClr val="FFCC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21511" name="Oval 7"/>
          <p:cNvSpPr>
            <a:spLocks noChangeArrowheads="1"/>
          </p:cNvSpPr>
          <p:nvPr/>
        </p:nvSpPr>
        <p:spPr bwMode="auto">
          <a:xfrm>
            <a:off x="6084888" y="4508500"/>
            <a:ext cx="71437" cy="730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21512" name="Line 8"/>
          <p:cNvSpPr>
            <a:spLocks noChangeShapeType="1"/>
          </p:cNvSpPr>
          <p:nvPr/>
        </p:nvSpPr>
        <p:spPr bwMode="auto">
          <a:xfrm flipH="1" flipV="1">
            <a:off x="6053992" y="3538538"/>
            <a:ext cx="935037"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1513" name="Line 9"/>
          <p:cNvSpPr>
            <a:spLocks noChangeShapeType="1"/>
          </p:cNvSpPr>
          <p:nvPr/>
        </p:nvSpPr>
        <p:spPr bwMode="auto">
          <a:xfrm>
            <a:off x="5500992" y="4642644"/>
            <a:ext cx="935038"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1514" name="Line 10"/>
          <p:cNvSpPr>
            <a:spLocks noChangeShapeType="1"/>
          </p:cNvSpPr>
          <p:nvPr/>
        </p:nvSpPr>
        <p:spPr bwMode="auto">
          <a:xfrm flipV="1">
            <a:off x="6156325" y="3933825"/>
            <a:ext cx="431800" cy="574675"/>
          </a:xfrm>
          <a:prstGeom prst="line">
            <a:avLst/>
          </a:prstGeom>
          <a:noFill/>
          <a:ln w="952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15" name="Line 11"/>
          <p:cNvSpPr>
            <a:spLocks noChangeShapeType="1"/>
          </p:cNvSpPr>
          <p:nvPr/>
        </p:nvSpPr>
        <p:spPr bwMode="auto">
          <a:xfrm flipH="1">
            <a:off x="5867400" y="4581525"/>
            <a:ext cx="217488" cy="287338"/>
          </a:xfrm>
          <a:prstGeom prst="line">
            <a:avLst/>
          </a:prstGeom>
          <a:noFill/>
          <a:ln w="952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16" name="Text Box 12"/>
          <p:cNvSpPr txBox="1">
            <a:spLocks noChangeArrowheads="1"/>
          </p:cNvSpPr>
          <p:nvPr/>
        </p:nvSpPr>
        <p:spPr bwMode="auto">
          <a:xfrm>
            <a:off x="6156325" y="4437063"/>
            <a:ext cx="287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dirty="0">
                <a:latin typeface="Comic Sans MS" panose="030F0702030302020204" pitchFamily="66" charset="0"/>
              </a:rPr>
              <a:t>Α</a:t>
            </a:r>
          </a:p>
        </p:txBody>
      </p:sp>
      <p:sp>
        <p:nvSpPr>
          <p:cNvPr id="21517" name="Text Box 13"/>
          <p:cNvSpPr txBox="1">
            <a:spLocks noChangeArrowheads="1"/>
          </p:cNvSpPr>
          <p:nvPr/>
        </p:nvSpPr>
        <p:spPr bwMode="auto">
          <a:xfrm>
            <a:off x="6073012" y="3932237"/>
            <a:ext cx="4241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n-US" altLang="el-GR" sz="1600" b="1" i="1" dirty="0">
                <a:latin typeface="Comic Sans MS" pitchFamily="66" charset="0"/>
              </a:rPr>
              <a:t>x</a:t>
            </a:r>
            <a:r>
              <a:rPr lang="en-US" altLang="el-GR" sz="1600" b="1" baseline="-25000" dirty="0">
                <a:latin typeface="Comic Sans MS" pitchFamily="66" charset="0"/>
              </a:rPr>
              <a:t>1</a:t>
            </a:r>
            <a:endParaRPr lang="el-GR" altLang="el-GR" sz="1600" b="1" dirty="0">
              <a:latin typeface="Comic Sans MS" pitchFamily="66" charset="0"/>
            </a:endParaRPr>
          </a:p>
        </p:txBody>
      </p:sp>
      <p:sp>
        <p:nvSpPr>
          <p:cNvPr id="21518" name="Text Box 14"/>
          <p:cNvSpPr txBox="1">
            <a:spLocks noChangeArrowheads="1"/>
          </p:cNvSpPr>
          <p:nvPr/>
        </p:nvSpPr>
        <p:spPr bwMode="auto">
          <a:xfrm>
            <a:off x="5673786" y="4402138"/>
            <a:ext cx="4024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n-US" altLang="el-GR" sz="1600" b="1" i="1" dirty="0">
                <a:latin typeface="Comic Sans MS" pitchFamily="66" charset="0"/>
              </a:rPr>
              <a:t>x</a:t>
            </a:r>
            <a:r>
              <a:rPr lang="en-US" altLang="el-GR" sz="1600" b="1" baseline="-25000" dirty="0">
                <a:latin typeface="Comic Sans MS" pitchFamily="66" charset="0"/>
              </a:rPr>
              <a:t>2</a:t>
            </a:r>
            <a:endParaRPr lang="el-GR" altLang="el-GR" sz="1600" b="1" dirty="0">
              <a:latin typeface="Comic Sans MS" pitchFamily="66" charset="0"/>
            </a:endParaRPr>
          </a:p>
        </p:txBody>
      </p:sp>
      <p:sp>
        <p:nvSpPr>
          <p:cNvPr id="21519" name="Text Box 15"/>
          <p:cNvSpPr txBox="1">
            <a:spLocks noChangeArrowheads="1"/>
          </p:cNvSpPr>
          <p:nvPr/>
        </p:nvSpPr>
        <p:spPr bwMode="auto">
          <a:xfrm>
            <a:off x="5926320" y="3200383"/>
            <a:ext cx="3587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latin typeface="Comic Sans MS" pitchFamily="66" charset="0"/>
              </a:rPr>
              <a:t>F</a:t>
            </a:r>
            <a:endParaRPr lang="el-GR" altLang="el-GR" sz="1600" b="1" i="1" dirty="0">
              <a:latin typeface="Comic Sans MS" pitchFamily="66" charset="0"/>
            </a:endParaRPr>
          </a:p>
        </p:txBody>
      </p:sp>
      <p:sp>
        <p:nvSpPr>
          <p:cNvPr id="21520" name="Text Box 16"/>
          <p:cNvSpPr txBox="1">
            <a:spLocks noChangeArrowheads="1"/>
          </p:cNvSpPr>
          <p:nvPr/>
        </p:nvSpPr>
        <p:spPr bwMode="auto">
          <a:xfrm>
            <a:off x="6090291" y="5229103"/>
            <a:ext cx="3603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latin typeface="Comic Sans MS" pitchFamily="66" charset="0"/>
              </a:rPr>
              <a:t>F</a:t>
            </a:r>
            <a:endParaRPr lang="el-GR" altLang="el-GR" sz="1600" b="1" i="1" dirty="0">
              <a:latin typeface="Comic Sans MS" pitchFamily="66" charset="0"/>
            </a:endParaRPr>
          </a:p>
        </p:txBody>
      </p:sp>
      <p:sp>
        <p:nvSpPr>
          <p:cNvPr id="21521" name="Line 17"/>
          <p:cNvSpPr>
            <a:spLocks noChangeShapeType="1"/>
          </p:cNvSpPr>
          <p:nvPr/>
        </p:nvSpPr>
        <p:spPr bwMode="auto">
          <a:xfrm>
            <a:off x="7019925" y="4221163"/>
            <a:ext cx="1081088"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22" name="Line 18"/>
          <p:cNvSpPr>
            <a:spLocks noChangeShapeType="1"/>
          </p:cNvSpPr>
          <p:nvPr/>
        </p:nvSpPr>
        <p:spPr bwMode="auto">
          <a:xfrm>
            <a:off x="6443663" y="5300663"/>
            <a:ext cx="1081087"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23" name="Text Box 19"/>
          <p:cNvSpPr txBox="1">
            <a:spLocks noChangeArrowheads="1"/>
          </p:cNvSpPr>
          <p:nvPr/>
        </p:nvSpPr>
        <p:spPr bwMode="auto">
          <a:xfrm>
            <a:off x="7470775" y="5191711"/>
            <a:ext cx="3603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latin typeface="Comic Sans MS" pitchFamily="66" charset="0"/>
              </a:rPr>
              <a:t>d</a:t>
            </a:r>
            <a:endParaRPr lang="el-GR" altLang="el-GR" sz="1600" b="1" i="1" dirty="0">
              <a:latin typeface="Comic Sans MS" pitchFamily="66" charset="0"/>
            </a:endParaRPr>
          </a:p>
        </p:txBody>
      </p:sp>
      <p:sp>
        <p:nvSpPr>
          <p:cNvPr id="21524" name="Line 20"/>
          <p:cNvSpPr>
            <a:spLocks noChangeShapeType="1"/>
          </p:cNvSpPr>
          <p:nvPr/>
        </p:nvSpPr>
        <p:spPr bwMode="auto">
          <a:xfrm flipH="1">
            <a:off x="7235825" y="5516563"/>
            <a:ext cx="288925" cy="3603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25" name="Line 21"/>
          <p:cNvSpPr>
            <a:spLocks noChangeShapeType="1"/>
          </p:cNvSpPr>
          <p:nvPr/>
        </p:nvSpPr>
        <p:spPr bwMode="auto">
          <a:xfrm flipV="1">
            <a:off x="7740650" y="4868863"/>
            <a:ext cx="287338" cy="3603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573" name="Text Box 23"/>
          <p:cNvSpPr txBox="1">
            <a:spLocks noChangeArrowheads="1"/>
          </p:cNvSpPr>
          <p:nvPr/>
        </p:nvSpPr>
        <p:spPr bwMode="auto">
          <a:xfrm>
            <a:off x="1187450" y="3573463"/>
            <a:ext cx="3168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l-GR" altLang="el-GR" sz="4000" b="1">
              <a:solidFill>
                <a:srgbClr val="FF0000"/>
              </a:solidFill>
            </a:endParaRPr>
          </a:p>
        </p:txBody>
      </p:sp>
      <p:sp>
        <p:nvSpPr>
          <p:cNvPr id="21528" name="Text Box 24"/>
          <p:cNvSpPr txBox="1">
            <a:spLocks noChangeArrowheads="1"/>
          </p:cNvSpPr>
          <p:nvPr/>
        </p:nvSpPr>
        <p:spPr bwMode="auto">
          <a:xfrm>
            <a:off x="2036010" y="3747150"/>
            <a:ext cx="14715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l-GR" altLang="el-GR" sz="3200" b="1" i="1" dirty="0">
                <a:solidFill>
                  <a:srgbClr val="FF0000"/>
                </a:solidFill>
                <a:effectLst>
                  <a:outerShdw blurRad="38100" dist="38100" dir="2700000" algn="tl">
                    <a:srgbClr val="000000"/>
                  </a:outerShdw>
                </a:effectLst>
              </a:rPr>
              <a:t>τ</a:t>
            </a:r>
            <a:r>
              <a:rPr lang="el-GR" altLang="el-GR" sz="3200" b="1" dirty="0">
                <a:solidFill>
                  <a:srgbClr val="FF0000"/>
                </a:solidFill>
                <a:effectLst>
                  <a:outerShdw blurRad="38100" dist="38100" dir="2700000" algn="tl">
                    <a:srgbClr val="000000"/>
                  </a:outerShdw>
                </a:effectLst>
              </a:rPr>
              <a:t> = </a:t>
            </a:r>
            <a:r>
              <a:rPr lang="en-US" altLang="el-GR" sz="3200" b="1" i="1" dirty="0" err="1">
                <a:solidFill>
                  <a:srgbClr val="FF0000"/>
                </a:solidFill>
                <a:effectLst>
                  <a:outerShdw blurRad="38100" dist="38100" dir="2700000" algn="tl">
                    <a:srgbClr val="000000"/>
                  </a:outerShdw>
                </a:effectLst>
                <a:latin typeface="Comic Sans MS" pitchFamily="66" charset="0"/>
              </a:rPr>
              <a:t>F</a:t>
            </a:r>
            <a:r>
              <a:rPr lang="en-US" altLang="el-GR" sz="3200" b="1" dirty="0" err="1">
                <a:solidFill>
                  <a:srgbClr val="FF0000"/>
                </a:solidFill>
                <a:effectLst>
                  <a:outerShdw blurRad="38100" dist="38100" dir="2700000" algn="tl">
                    <a:srgbClr val="000000"/>
                  </a:outerShdw>
                </a:effectLst>
              </a:rPr>
              <a:t>.</a:t>
            </a:r>
            <a:r>
              <a:rPr lang="en-US" altLang="el-GR" sz="3200" b="1" i="1" dirty="0" err="1">
                <a:solidFill>
                  <a:srgbClr val="FF0000"/>
                </a:solidFill>
                <a:effectLst>
                  <a:outerShdw blurRad="38100" dist="38100" dir="2700000" algn="tl">
                    <a:srgbClr val="000000"/>
                  </a:outerShdw>
                </a:effectLst>
                <a:latin typeface="Comic Sans MS" pitchFamily="66" charset="0"/>
                <a:cs typeface="Times New Roman" pitchFamily="18" charset="0"/>
              </a:rPr>
              <a:t>d</a:t>
            </a:r>
            <a:endPar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endParaRPr>
          </a:p>
        </p:txBody>
      </p:sp>
      <p:sp>
        <p:nvSpPr>
          <p:cNvPr id="21529" name="Text Box 25"/>
          <p:cNvSpPr txBox="1">
            <a:spLocks noChangeArrowheads="1"/>
          </p:cNvSpPr>
          <p:nvPr/>
        </p:nvSpPr>
        <p:spPr bwMode="auto">
          <a:xfrm>
            <a:off x="1057787" y="2790179"/>
            <a:ext cx="39616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l-GR" altLang="el-GR" sz="2400" b="1" i="1" dirty="0">
                <a:solidFill>
                  <a:srgbClr val="0033CC"/>
                </a:solidFill>
                <a:effectLst>
                  <a:outerShdw blurRad="38100" dist="38100" dir="2700000" algn="tl">
                    <a:srgbClr val="000000"/>
                  </a:outerShdw>
                </a:effectLst>
              </a:rPr>
              <a:t>τ</a:t>
            </a:r>
            <a:r>
              <a:rPr lang="en-US" altLang="el-GR" sz="2400" b="1" i="1" dirty="0">
                <a:solidFill>
                  <a:srgbClr val="0033CC"/>
                </a:solidFill>
                <a:effectLst>
                  <a:outerShdw blurRad="38100" dist="38100" dir="2700000" algn="tl">
                    <a:srgbClr val="000000"/>
                  </a:outerShdw>
                </a:effectLst>
              </a:rPr>
              <a:t>  </a:t>
            </a:r>
            <a:r>
              <a:rPr lang="el-GR" altLang="el-GR" sz="2400" b="1" dirty="0">
                <a:solidFill>
                  <a:srgbClr val="0033CC"/>
                </a:solidFill>
                <a:effectLst>
                  <a:outerShdw blurRad="38100" dist="38100" dir="2700000" algn="tl">
                    <a:srgbClr val="000000"/>
                  </a:outerShdw>
                </a:effectLst>
              </a:rPr>
              <a:t>=</a:t>
            </a:r>
            <a:r>
              <a:rPr lang="en-US" altLang="el-GR" sz="2400" b="1" dirty="0">
                <a:solidFill>
                  <a:srgbClr val="0033CC"/>
                </a:solidFill>
                <a:effectLst>
                  <a:outerShdw blurRad="38100" dist="38100" dir="2700000" algn="tl">
                    <a:srgbClr val="000000"/>
                  </a:outerShdw>
                </a:effectLst>
              </a:rPr>
              <a:t>  </a:t>
            </a:r>
            <a:r>
              <a:rPr lang="en-US" altLang="el-GR" sz="2400" b="1" i="1" dirty="0">
                <a:solidFill>
                  <a:srgbClr val="0033CC"/>
                </a:solidFill>
                <a:effectLst>
                  <a:outerShdw blurRad="38100" dist="38100" dir="2700000" algn="tl">
                    <a:srgbClr val="000000"/>
                  </a:outerShdw>
                </a:effectLst>
                <a:latin typeface="Comic Sans MS" pitchFamily="66" charset="0"/>
              </a:rPr>
              <a:t>F</a:t>
            </a:r>
            <a:r>
              <a:rPr lang="en-US" altLang="el-GR" sz="2400" b="1" dirty="0">
                <a:solidFill>
                  <a:srgbClr val="0033CC"/>
                </a:solidFill>
                <a:effectLst>
                  <a:outerShdw blurRad="38100" dist="38100" dir="2700000" algn="tl">
                    <a:srgbClr val="000000"/>
                  </a:outerShdw>
                </a:effectLst>
              </a:rPr>
              <a:t>.</a:t>
            </a:r>
            <a:r>
              <a:rPr lang="en-US" altLang="el-GR" sz="2400" b="1" i="1" dirty="0">
                <a:solidFill>
                  <a:srgbClr val="0033CC"/>
                </a:solidFill>
                <a:effectLst>
                  <a:outerShdw blurRad="38100" dist="38100" dir="2700000" algn="tl">
                    <a:srgbClr val="000000"/>
                  </a:outerShdw>
                </a:effectLst>
                <a:latin typeface="Comic Sans MS" pitchFamily="66" charset="0"/>
              </a:rPr>
              <a:t>x</a:t>
            </a:r>
            <a:r>
              <a:rPr lang="en-US" altLang="el-GR" sz="2400" b="1" baseline="-25000" dirty="0">
                <a:solidFill>
                  <a:srgbClr val="0033CC"/>
                </a:solidFill>
                <a:effectLst>
                  <a:outerShdw blurRad="38100" dist="38100" dir="2700000" algn="tl">
                    <a:srgbClr val="000000"/>
                  </a:outerShdw>
                </a:effectLst>
                <a:latin typeface="Comic Sans MS" pitchFamily="66" charset="0"/>
              </a:rPr>
              <a:t>1 </a:t>
            </a:r>
            <a:r>
              <a:rPr lang="en-US" altLang="el-GR" sz="2400" b="1" dirty="0">
                <a:solidFill>
                  <a:srgbClr val="0033CC"/>
                </a:solidFill>
                <a:effectLst>
                  <a:outerShdw blurRad="38100" dist="38100" dir="2700000" algn="tl">
                    <a:srgbClr val="000000"/>
                  </a:outerShdw>
                </a:effectLst>
              </a:rPr>
              <a:t>+ </a:t>
            </a:r>
            <a:r>
              <a:rPr lang="en-US" altLang="el-GR" sz="2400" b="1" i="1" dirty="0">
                <a:solidFill>
                  <a:srgbClr val="0033CC"/>
                </a:solidFill>
                <a:effectLst>
                  <a:outerShdw blurRad="38100" dist="38100" dir="2700000" algn="tl">
                    <a:srgbClr val="000000"/>
                  </a:outerShdw>
                </a:effectLst>
                <a:latin typeface="Comic Sans MS" pitchFamily="66" charset="0"/>
              </a:rPr>
              <a:t>F</a:t>
            </a:r>
            <a:r>
              <a:rPr lang="en-US" altLang="el-GR" sz="2400" b="1" dirty="0">
                <a:solidFill>
                  <a:srgbClr val="0033CC"/>
                </a:solidFill>
                <a:effectLst>
                  <a:outerShdw blurRad="38100" dist="38100" dir="2700000" algn="tl">
                    <a:srgbClr val="000000"/>
                  </a:outerShdw>
                </a:effectLst>
              </a:rPr>
              <a:t>.</a:t>
            </a:r>
            <a:r>
              <a:rPr lang="en-US" altLang="el-GR" sz="2400" b="1" i="1" dirty="0">
                <a:solidFill>
                  <a:srgbClr val="0033CC"/>
                </a:solidFill>
                <a:effectLst>
                  <a:outerShdw blurRad="38100" dist="38100" dir="2700000" algn="tl">
                    <a:srgbClr val="000000"/>
                  </a:outerShdw>
                </a:effectLst>
                <a:latin typeface="Comic Sans MS" pitchFamily="66" charset="0"/>
              </a:rPr>
              <a:t>x</a:t>
            </a:r>
            <a:r>
              <a:rPr lang="en-US" altLang="el-GR" sz="2400" b="1" baseline="-25000" dirty="0">
                <a:solidFill>
                  <a:srgbClr val="0033CC"/>
                </a:solidFill>
                <a:effectLst>
                  <a:outerShdw blurRad="38100" dist="38100" dir="2700000" algn="tl">
                    <a:srgbClr val="000000"/>
                  </a:outerShdw>
                </a:effectLst>
                <a:latin typeface="Comic Sans MS" pitchFamily="66" charset="0"/>
              </a:rPr>
              <a:t>2 </a:t>
            </a:r>
            <a:r>
              <a:rPr lang="en-US" altLang="el-GR" sz="2400" b="1" dirty="0">
                <a:solidFill>
                  <a:srgbClr val="0033CC"/>
                </a:solidFill>
                <a:effectLst>
                  <a:outerShdw blurRad="38100" dist="38100" dir="2700000" algn="tl">
                    <a:srgbClr val="000000"/>
                  </a:outerShdw>
                </a:effectLst>
              </a:rPr>
              <a:t>= </a:t>
            </a:r>
            <a:r>
              <a:rPr lang="en-US" altLang="el-GR" sz="2400" b="1" i="1" dirty="0">
                <a:solidFill>
                  <a:srgbClr val="0033CC"/>
                </a:solidFill>
                <a:effectLst>
                  <a:outerShdw blurRad="38100" dist="38100" dir="2700000" algn="tl">
                    <a:srgbClr val="000000"/>
                  </a:outerShdw>
                </a:effectLst>
                <a:latin typeface="Comic Sans MS" pitchFamily="66" charset="0"/>
              </a:rPr>
              <a:t>F</a:t>
            </a:r>
            <a:r>
              <a:rPr lang="en-US" altLang="el-GR" sz="2400" b="1" dirty="0">
                <a:solidFill>
                  <a:srgbClr val="0033CC"/>
                </a:solidFill>
                <a:effectLst>
                  <a:outerShdw blurRad="38100" dist="38100" dir="2700000" algn="tl">
                    <a:srgbClr val="000000"/>
                  </a:outerShdw>
                </a:effectLst>
              </a:rPr>
              <a:t>.</a:t>
            </a:r>
            <a:r>
              <a:rPr lang="en-US" altLang="el-GR" sz="2400" b="1" dirty="0">
                <a:solidFill>
                  <a:srgbClr val="0033CC"/>
                </a:solidFill>
                <a:effectLst>
                  <a:outerShdw blurRad="38100" dist="38100" dir="2700000" algn="tl">
                    <a:srgbClr val="000000"/>
                  </a:outerShdw>
                </a:effectLst>
                <a:latin typeface="Comic Sans MS" pitchFamily="66" charset="0"/>
              </a:rPr>
              <a:t>(</a:t>
            </a:r>
            <a:r>
              <a:rPr lang="en-US" altLang="el-GR" sz="2400" b="1" i="1" dirty="0">
                <a:solidFill>
                  <a:srgbClr val="0033CC"/>
                </a:solidFill>
                <a:effectLst>
                  <a:outerShdw blurRad="38100" dist="38100" dir="2700000" algn="tl">
                    <a:srgbClr val="000000"/>
                  </a:outerShdw>
                </a:effectLst>
                <a:latin typeface="Comic Sans MS" pitchFamily="66" charset="0"/>
              </a:rPr>
              <a:t>x</a:t>
            </a:r>
            <a:r>
              <a:rPr lang="en-US" altLang="el-GR" sz="2400" b="1" baseline="-25000" dirty="0">
                <a:solidFill>
                  <a:srgbClr val="0033CC"/>
                </a:solidFill>
                <a:effectLst>
                  <a:outerShdw blurRad="38100" dist="38100" dir="2700000" algn="tl">
                    <a:srgbClr val="000000"/>
                  </a:outerShdw>
                </a:effectLst>
              </a:rPr>
              <a:t>1</a:t>
            </a:r>
            <a:r>
              <a:rPr lang="en-US" altLang="el-GR" sz="2400" b="1" dirty="0">
                <a:solidFill>
                  <a:srgbClr val="0033CC"/>
                </a:solidFill>
                <a:effectLst>
                  <a:outerShdw blurRad="38100" dist="38100" dir="2700000" algn="tl">
                    <a:srgbClr val="000000"/>
                  </a:outerShdw>
                </a:effectLst>
              </a:rPr>
              <a:t>+</a:t>
            </a:r>
            <a:r>
              <a:rPr lang="en-US" altLang="el-GR" sz="2400" b="1" i="1" dirty="0">
                <a:solidFill>
                  <a:srgbClr val="0033CC"/>
                </a:solidFill>
                <a:effectLst>
                  <a:outerShdw blurRad="38100" dist="38100" dir="2700000" algn="tl">
                    <a:srgbClr val="000000"/>
                  </a:outerShdw>
                </a:effectLst>
                <a:latin typeface="Comic Sans MS" pitchFamily="66" charset="0"/>
              </a:rPr>
              <a:t>x</a:t>
            </a:r>
            <a:r>
              <a:rPr lang="en-US" altLang="el-GR" sz="2400" b="1" baseline="-25000" dirty="0">
                <a:solidFill>
                  <a:srgbClr val="0033CC"/>
                </a:solidFill>
                <a:effectLst>
                  <a:outerShdw blurRad="38100" dist="38100" dir="2700000" algn="tl">
                    <a:srgbClr val="000000"/>
                  </a:outerShdw>
                </a:effectLst>
              </a:rPr>
              <a:t>2</a:t>
            </a:r>
            <a:r>
              <a:rPr lang="en-US" altLang="el-GR" sz="2400" b="1" dirty="0">
                <a:solidFill>
                  <a:srgbClr val="0033CC"/>
                </a:solidFill>
                <a:effectLst>
                  <a:outerShdw blurRad="38100" dist="38100" dir="2700000" algn="tl">
                    <a:srgbClr val="000000"/>
                  </a:outerShdw>
                </a:effectLst>
                <a:latin typeface="Comic Sans MS" pitchFamily="66" charset="0"/>
              </a:rPr>
              <a:t>)</a:t>
            </a:r>
            <a:endParaRPr lang="el-GR" altLang="el-GR" sz="2400" b="1" baseline="-25000" dirty="0">
              <a:solidFill>
                <a:srgbClr val="0033CC"/>
              </a:solidFill>
              <a:effectLst>
                <a:outerShdw blurRad="38100" dist="38100" dir="2700000" algn="tl">
                  <a:srgbClr val="000000"/>
                </a:outerShdw>
              </a:effectLst>
              <a:latin typeface="Comic Sans MS" pitchFamily="66" charset="0"/>
            </a:endParaRPr>
          </a:p>
        </p:txBody>
      </p:sp>
      <p:sp>
        <p:nvSpPr>
          <p:cNvPr id="21530" name="Oval 26"/>
          <p:cNvSpPr>
            <a:spLocks noChangeArrowheads="1"/>
          </p:cNvSpPr>
          <p:nvPr/>
        </p:nvSpPr>
        <p:spPr bwMode="auto">
          <a:xfrm flipV="1">
            <a:off x="6948488" y="4149725"/>
            <a:ext cx="73025"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21531" name="Oval 27"/>
          <p:cNvSpPr>
            <a:spLocks noChangeArrowheads="1"/>
          </p:cNvSpPr>
          <p:nvPr/>
        </p:nvSpPr>
        <p:spPr bwMode="auto">
          <a:xfrm flipV="1">
            <a:off x="5435600" y="4581525"/>
            <a:ext cx="73025"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left)">
                                      <p:cBhvr>
                                        <p:cTn id="7" dur="2000"/>
                                        <p:tgtEl>
                                          <p:spTgt spid="21508"/>
                                        </p:tgtEl>
                                      </p:cBhvr>
                                    </p:animEffect>
                                  </p:childTnLst>
                                </p:cTn>
                              </p:par>
                            </p:childTnLst>
                          </p:cTn>
                        </p:par>
                        <p:par>
                          <p:cTn id="8" fill="hold">
                            <p:stCondLst>
                              <p:cond delay="2000"/>
                            </p:stCondLst>
                            <p:childTnLst>
                              <p:par>
                                <p:cTn id="9" presetID="9" presetClass="entr" presetSubtype="0" fill="hold" nodeType="afterEffect">
                                  <p:stCondLst>
                                    <p:cond delay="500"/>
                                  </p:stCondLst>
                                  <p:childTnLst>
                                    <p:set>
                                      <p:cBhvr>
                                        <p:cTn id="10" dur="1" fill="hold">
                                          <p:stCondLst>
                                            <p:cond delay="0"/>
                                          </p:stCondLst>
                                        </p:cTn>
                                        <p:tgtEl>
                                          <p:spTgt spid="21510"/>
                                        </p:tgtEl>
                                        <p:attrNameLst>
                                          <p:attrName>style.visibility</p:attrName>
                                        </p:attrNameLst>
                                      </p:cBhvr>
                                      <p:to>
                                        <p:strVal val="visible"/>
                                      </p:to>
                                    </p:set>
                                    <p:animEffect transition="in" filter="dissolve">
                                      <p:cBhvr>
                                        <p:cTn id="11" dur="500"/>
                                        <p:tgtEl>
                                          <p:spTgt spid="21510"/>
                                        </p:tgtEl>
                                      </p:cBhvr>
                                    </p:animEffect>
                                  </p:childTnLst>
                                </p:cTn>
                              </p:par>
                            </p:childTnLst>
                          </p:cTn>
                        </p:par>
                        <p:par>
                          <p:cTn id="12" fill="hold">
                            <p:stCondLst>
                              <p:cond delay="3000"/>
                            </p:stCondLst>
                            <p:childTnLst>
                              <p:par>
                                <p:cTn id="13" presetID="9" presetClass="entr" presetSubtype="0" fill="hold" grpId="0" nodeType="afterEffect">
                                  <p:stCondLst>
                                    <p:cond delay="250"/>
                                  </p:stCondLst>
                                  <p:childTnLst>
                                    <p:set>
                                      <p:cBhvr>
                                        <p:cTn id="14" dur="1" fill="hold">
                                          <p:stCondLst>
                                            <p:cond delay="0"/>
                                          </p:stCondLst>
                                        </p:cTn>
                                        <p:tgtEl>
                                          <p:spTgt spid="21530"/>
                                        </p:tgtEl>
                                        <p:attrNameLst>
                                          <p:attrName>style.visibility</p:attrName>
                                        </p:attrNameLst>
                                      </p:cBhvr>
                                      <p:to>
                                        <p:strVal val="visible"/>
                                      </p:to>
                                    </p:set>
                                    <p:animEffect transition="in" filter="dissolve">
                                      <p:cBhvr>
                                        <p:cTn id="15" dur="500"/>
                                        <p:tgtEl>
                                          <p:spTgt spid="21530"/>
                                        </p:tgtEl>
                                      </p:cBhvr>
                                    </p:animEffect>
                                  </p:childTnLst>
                                </p:cTn>
                              </p:par>
                              <p:par>
                                <p:cTn id="16" presetID="9" presetClass="entr" presetSubtype="0" fill="hold" nodeType="withEffect">
                                  <p:stCondLst>
                                    <p:cond delay="250"/>
                                  </p:stCondLst>
                                  <p:childTnLst>
                                    <p:set>
                                      <p:cBhvr>
                                        <p:cTn id="17" dur="1" fill="hold">
                                          <p:stCondLst>
                                            <p:cond delay="0"/>
                                          </p:stCondLst>
                                        </p:cTn>
                                        <p:tgtEl>
                                          <p:spTgt spid="21512"/>
                                        </p:tgtEl>
                                        <p:attrNameLst>
                                          <p:attrName>style.visibility</p:attrName>
                                        </p:attrNameLst>
                                      </p:cBhvr>
                                      <p:to>
                                        <p:strVal val="visible"/>
                                      </p:to>
                                    </p:set>
                                    <p:animEffect transition="in" filter="dissolve">
                                      <p:cBhvr>
                                        <p:cTn id="18" dur="500"/>
                                        <p:tgtEl>
                                          <p:spTgt spid="21512"/>
                                        </p:tgtEl>
                                      </p:cBhvr>
                                    </p:animEffect>
                                  </p:childTnLst>
                                </p:cTn>
                              </p:par>
                              <p:par>
                                <p:cTn id="19" presetID="9" presetClass="entr" presetSubtype="0" fill="hold" grpId="0" nodeType="withEffect">
                                  <p:stCondLst>
                                    <p:cond delay="250"/>
                                  </p:stCondLst>
                                  <p:childTnLst>
                                    <p:set>
                                      <p:cBhvr>
                                        <p:cTn id="20" dur="1" fill="hold">
                                          <p:stCondLst>
                                            <p:cond delay="0"/>
                                          </p:stCondLst>
                                        </p:cTn>
                                        <p:tgtEl>
                                          <p:spTgt spid="21519"/>
                                        </p:tgtEl>
                                        <p:attrNameLst>
                                          <p:attrName>style.visibility</p:attrName>
                                        </p:attrNameLst>
                                      </p:cBhvr>
                                      <p:to>
                                        <p:strVal val="visible"/>
                                      </p:to>
                                    </p:set>
                                    <p:animEffect transition="in" filter="dissolve">
                                      <p:cBhvr>
                                        <p:cTn id="21" dur="500"/>
                                        <p:tgtEl>
                                          <p:spTgt spid="21519"/>
                                        </p:tgtEl>
                                      </p:cBhvr>
                                    </p:animEffect>
                                  </p:childTnLst>
                                </p:cTn>
                              </p:par>
                              <p:par>
                                <p:cTn id="22" presetID="9" presetClass="entr" presetSubtype="0" fill="hold" grpId="0" nodeType="withEffect">
                                  <p:stCondLst>
                                    <p:cond delay="250"/>
                                  </p:stCondLst>
                                  <p:childTnLst>
                                    <p:set>
                                      <p:cBhvr>
                                        <p:cTn id="23" dur="1" fill="hold">
                                          <p:stCondLst>
                                            <p:cond delay="0"/>
                                          </p:stCondLst>
                                        </p:cTn>
                                        <p:tgtEl>
                                          <p:spTgt spid="21531"/>
                                        </p:tgtEl>
                                        <p:attrNameLst>
                                          <p:attrName>style.visibility</p:attrName>
                                        </p:attrNameLst>
                                      </p:cBhvr>
                                      <p:to>
                                        <p:strVal val="visible"/>
                                      </p:to>
                                    </p:set>
                                    <p:animEffect transition="in" filter="dissolve">
                                      <p:cBhvr>
                                        <p:cTn id="24" dur="500"/>
                                        <p:tgtEl>
                                          <p:spTgt spid="21531"/>
                                        </p:tgtEl>
                                      </p:cBhvr>
                                    </p:animEffect>
                                  </p:childTnLst>
                                </p:cTn>
                              </p:par>
                              <p:par>
                                <p:cTn id="25" presetID="9" presetClass="entr" presetSubtype="0" fill="hold" nodeType="withEffect">
                                  <p:stCondLst>
                                    <p:cond delay="250"/>
                                  </p:stCondLst>
                                  <p:childTnLst>
                                    <p:set>
                                      <p:cBhvr>
                                        <p:cTn id="26" dur="1" fill="hold">
                                          <p:stCondLst>
                                            <p:cond delay="0"/>
                                          </p:stCondLst>
                                        </p:cTn>
                                        <p:tgtEl>
                                          <p:spTgt spid="21513"/>
                                        </p:tgtEl>
                                        <p:attrNameLst>
                                          <p:attrName>style.visibility</p:attrName>
                                        </p:attrNameLst>
                                      </p:cBhvr>
                                      <p:to>
                                        <p:strVal val="visible"/>
                                      </p:to>
                                    </p:set>
                                    <p:animEffect transition="in" filter="dissolve">
                                      <p:cBhvr>
                                        <p:cTn id="27" dur="500"/>
                                        <p:tgtEl>
                                          <p:spTgt spid="21513"/>
                                        </p:tgtEl>
                                      </p:cBhvr>
                                    </p:animEffect>
                                  </p:childTnLst>
                                </p:cTn>
                              </p:par>
                              <p:par>
                                <p:cTn id="28" presetID="9" presetClass="entr" presetSubtype="0" fill="hold" grpId="0" nodeType="withEffect">
                                  <p:stCondLst>
                                    <p:cond delay="250"/>
                                  </p:stCondLst>
                                  <p:childTnLst>
                                    <p:set>
                                      <p:cBhvr>
                                        <p:cTn id="29" dur="1" fill="hold">
                                          <p:stCondLst>
                                            <p:cond delay="0"/>
                                          </p:stCondLst>
                                        </p:cTn>
                                        <p:tgtEl>
                                          <p:spTgt spid="21520"/>
                                        </p:tgtEl>
                                        <p:attrNameLst>
                                          <p:attrName>style.visibility</p:attrName>
                                        </p:attrNameLst>
                                      </p:cBhvr>
                                      <p:to>
                                        <p:strVal val="visible"/>
                                      </p:to>
                                    </p:set>
                                    <p:animEffect transition="in" filter="dissolve">
                                      <p:cBhvr>
                                        <p:cTn id="30" dur="500"/>
                                        <p:tgtEl>
                                          <p:spTgt spid="2152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1511"/>
                                        </p:tgtEl>
                                        <p:attrNameLst>
                                          <p:attrName>style.visibility</p:attrName>
                                        </p:attrNameLst>
                                      </p:cBhvr>
                                      <p:to>
                                        <p:strVal val="visible"/>
                                      </p:to>
                                    </p:set>
                                    <p:animEffect transition="in" filter="dissolve">
                                      <p:cBhvr>
                                        <p:cTn id="35" dur="500"/>
                                        <p:tgtEl>
                                          <p:spTgt spid="2151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1516"/>
                                        </p:tgtEl>
                                        <p:attrNameLst>
                                          <p:attrName>style.visibility</p:attrName>
                                        </p:attrNameLst>
                                      </p:cBhvr>
                                      <p:to>
                                        <p:strVal val="visible"/>
                                      </p:to>
                                    </p:set>
                                    <p:animEffect transition="in" filter="dissolve">
                                      <p:cBhvr>
                                        <p:cTn id="38" dur="500"/>
                                        <p:tgtEl>
                                          <p:spTgt spid="21516"/>
                                        </p:tgtEl>
                                      </p:cBhvr>
                                    </p:animEffect>
                                  </p:childTnLst>
                                </p:cTn>
                              </p:par>
                            </p:childTnLst>
                          </p:cTn>
                        </p:par>
                        <p:par>
                          <p:cTn id="39" fill="hold" nodeType="withGroup">
                            <p:stCondLst>
                              <p:cond delay="500"/>
                            </p:stCondLst>
                            <p:childTnLst>
                              <p:par>
                                <p:cTn id="40" presetID="9" presetClass="entr" presetSubtype="0" fill="hold" nodeType="afterEffect">
                                  <p:stCondLst>
                                    <p:cond delay="250"/>
                                  </p:stCondLst>
                                  <p:childTnLst>
                                    <p:set>
                                      <p:cBhvr>
                                        <p:cTn id="41" dur="1" fill="hold">
                                          <p:stCondLst>
                                            <p:cond delay="0"/>
                                          </p:stCondLst>
                                        </p:cTn>
                                        <p:tgtEl>
                                          <p:spTgt spid="21514"/>
                                        </p:tgtEl>
                                        <p:attrNameLst>
                                          <p:attrName>style.visibility</p:attrName>
                                        </p:attrNameLst>
                                      </p:cBhvr>
                                      <p:to>
                                        <p:strVal val="visible"/>
                                      </p:to>
                                    </p:set>
                                    <p:animEffect transition="in" filter="dissolve">
                                      <p:cBhvr>
                                        <p:cTn id="42" dur="500"/>
                                        <p:tgtEl>
                                          <p:spTgt spid="21514"/>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1517"/>
                                        </p:tgtEl>
                                        <p:attrNameLst>
                                          <p:attrName>style.visibility</p:attrName>
                                        </p:attrNameLst>
                                      </p:cBhvr>
                                      <p:to>
                                        <p:strVal val="visible"/>
                                      </p:to>
                                    </p:set>
                                    <p:animEffect transition="in" filter="dissolve">
                                      <p:cBhvr>
                                        <p:cTn id="45" dur="500"/>
                                        <p:tgtEl>
                                          <p:spTgt spid="21517"/>
                                        </p:tgtEl>
                                      </p:cBhvr>
                                    </p:animEffect>
                                  </p:childTnLst>
                                </p:cTn>
                              </p:par>
                              <p:par>
                                <p:cTn id="46" presetID="9" presetClass="entr" presetSubtype="0" fill="hold" nodeType="withEffect">
                                  <p:stCondLst>
                                    <p:cond delay="0"/>
                                  </p:stCondLst>
                                  <p:childTnLst>
                                    <p:set>
                                      <p:cBhvr>
                                        <p:cTn id="47" dur="1" fill="hold">
                                          <p:stCondLst>
                                            <p:cond delay="0"/>
                                          </p:stCondLst>
                                        </p:cTn>
                                        <p:tgtEl>
                                          <p:spTgt spid="21515"/>
                                        </p:tgtEl>
                                        <p:attrNameLst>
                                          <p:attrName>style.visibility</p:attrName>
                                        </p:attrNameLst>
                                      </p:cBhvr>
                                      <p:to>
                                        <p:strVal val="visible"/>
                                      </p:to>
                                    </p:set>
                                    <p:animEffect transition="in" filter="dissolve">
                                      <p:cBhvr>
                                        <p:cTn id="48" dur="500"/>
                                        <p:tgtEl>
                                          <p:spTgt spid="21515"/>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1518"/>
                                        </p:tgtEl>
                                        <p:attrNameLst>
                                          <p:attrName>style.visibility</p:attrName>
                                        </p:attrNameLst>
                                      </p:cBhvr>
                                      <p:to>
                                        <p:strVal val="visible"/>
                                      </p:to>
                                    </p:set>
                                    <p:animEffect transition="in" filter="dissolve">
                                      <p:cBhvr>
                                        <p:cTn id="51" dur="500"/>
                                        <p:tgtEl>
                                          <p:spTgt spid="2151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1529"/>
                                        </p:tgtEl>
                                        <p:attrNameLst>
                                          <p:attrName>style.visibility</p:attrName>
                                        </p:attrNameLst>
                                      </p:cBhvr>
                                      <p:to>
                                        <p:strVal val="visible"/>
                                      </p:to>
                                    </p:set>
                                    <p:animEffect transition="in" filter="wipe(left)">
                                      <p:cBhvr>
                                        <p:cTn id="56" dur="1500"/>
                                        <p:tgtEl>
                                          <p:spTgt spid="2152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21521"/>
                                        </p:tgtEl>
                                        <p:attrNameLst>
                                          <p:attrName>style.visibility</p:attrName>
                                        </p:attrNameLst>
                                      </p:cBhvr>
                                      <p:to>
                                        <p:strVal val="visible"/>
                                      </p:to>
                                    </p:set>
                                    <p:animEffect transition="in" filter="dissolve">
                                      <p:cBhvr>
                                        <p:cTn id="61" dur="500"/>
                                        <p:tgtEl>
                                          <p:spTgt spid="21521"/>
                                        </p:tgtEl>
                                      </p:cBhvr>
                                    </p:animEffect>
                                  </p:childTnLst>
                                </p:cTn>
                              </p:par>
                              <p:par>
                                <p:cTn id="62" presetID="9" presetClass="entr" presetSubtype="0" fill="hold" nodeType="withEffect">
                                  <p:stCondLst>
                                    <p:cond delay="0"/>
                                  </p:stCondLst>
                                  <p:childTnLst>
                                    <p:set>
                                      <p:cBhvr>
                                        <p:cTn id="63" dur="1" fill="hold">
                                          <p:stCondLst>
                                            <p:cond delay="0"/>
                                          </p:stCondLst>
                                        </p:cTn>
                                        <p:tgtEl>
                                          <p:spTgt spid="21522"/>
                                        </p:tgtEl>
                                        <p:attrNameLst>
                                          <p:attrName>style.visibility</p:attrName>
                                        </p:attrNameLst>
                                      </p:cBhvr>
                                      <p:to>
                                        <p:strVal val="visible"/>
                                      </p:to>
                                    </p:set>
                                    <p:animEffect transition="in" filter="dissolve">
                                      <p:cBhvr>
                                        <p:cTn id="64" dur="500"/>
                                        <p:tgtEl>
                                          <p:spTgt spid="21522"/>
                                        </p:tgtEl>
                                      </p:cBhvr>
                                    </p:animEffect>
                                  </p:childTnLst>
                                </p:cTn>
                              </p:par>
                              <p:par>
                                <p:cTn id="65" presetID="9" presetClass="entr" presetSubtype="0" fill="hold" nodeType="withEffect">
                                  <p:stCondLst>
                                    <p:cond delay="0"/>
                                  </p:stCondLst>
                                  <p:childTnLst>
                                    <p:set>
                                      <p:cBhvr>
                                        <p:cTn id="66" dur="1" fill="hold">
                                          <p:stCondLst>
                                            <p:cond delay="0"/>
                                          </p:stCondLst>
                                        </p:cTn>
                                        <p:tgtEl>
                                          <p:spTgt spid="21525"/>
                                        </p:tgtEl>
                                        <p:attrNameLst>
                                          <p:attrName>style.visibility</p:attrName>
                                        </p:attrNameLst>
                                      </p:cBhvr>
                                      <p:to>
                                        <p:strVal val="visible"/>
                                      </p:to>
                                    </p:set>
                                    <p:animEffect transition="in" filter="dissolve">
                                      <p:cBhvr>
                                        <p:cTn id="67" dur="500"/>
                                        <p:tgtEl>
                                          <p:spTgt spid="21525"/>
                                        </p:tgtEl>
                                      </p:cBhvr>
                                    </p:animEffect>
                                  </p:childTnLst>
                                </p:cTn>
                              </p:par>
                              <p:par>
                                <p:cTn id="68" presetID="9" presetClass="entr" presetSubtype="0" fill="hold" nodeType="withEffect">
                                  <p:stCondLst>
                                    <p:cond delay="0"/>
                                  </p:stCondLst>
                                  <p:childTnLst>
                                    <p:set>
                                      <p:cBhvr>
                                        <p:cTn id="69" dur="1" fill="hold">
                                          <p:stCondLst>
                                            <p:cond delay="0"/>
                                          </p:stCondLst>
                                        </p:cTn>
                                        <p:tgtEl>
                                          <p:spTgt spid="21524"/>
                                        </p:tgtEl>
                                        <p:attrNameLst>
                                          <p:attrName>style.visibility</p:attrName>
                                        </p:attrNameLst>
                                      </p:cBhvr>
                                      <p:to>
                                        <p:strVal val="visible"/>
                                      </p:to>
                                    </p:set>
                                    <p:animEffect transition="in" filter="dissolve">
                                      <p:cBhvr>
                                        <p:cTn id="70" dur="500"/>
                                        <p:tgtEl>
                                          <p:spTgt spid="21524"/>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1523"/>
                                        </p:tgtEl>
                                        <p:attrNameLst>
                                          <p:attrName>style.visibility</p:attrName>
                                        </p:attrNameLst>
                                      </p:cBhvr>
                                      <p:to>
                                        <p:strVal val="visible"/>
                                      </p:to>
                                    </p:set>
                                    <p:animEffect transition="in" filter="dissolve">
                                      <p:cBhvr>
                                        <p:cTn id="73" dur="500"/>
                                        <p:tgtEl>
                                          <p:spTgt spid="2152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1528"/>
                                        </p:tgtEl>
                                        <p:attrNameLst>
                                          <p:attrName>style.visibility</p:attrName>
                                        </p:attrNameLst>
                                      </p:cBhvr>
                                      <p:to>
                                        <p:strVal val="visible"/>
                                      </p:to>
                                    </p:set>
                                    <p:animEffect transition="in" filter="dissolve">
                                      <p:cBhvr>
                                        <p:cTn id="78" dur="500"/>
                                        <p:tgtEl>
                                          <p:spTgt spid="21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1" grpId="0" animBg="1"/>
      <p:bldP spid="21516" grpId="0"/>
      <p:bldP spid="21517" grpId="0"/>
      <p:bldP spid="21518" grpId="0"/>
      <p:bldP spid="21519" grpId="0"/>
      <p:bldP spid="21520" grpId="0"/>
      <p:bldP spid="21523" grpId="0"/>
      <p:bldP spid="21528" grpId="0"/>
      <p:bldP spid="21529" grpId="0"/>
      <p:bldP spid="21530" grpId="0" animBg="1"/>
      <p:bldP spid="215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2560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F1F4ED6-DE45-449E-8AC1-F0E0EAC33DEA}" type="slidenum">
              <a:rPr lang="el-GR" altLang="el-GR" sz="1400"/>
              <a:pPr>
                <a:spcBef>
                  <a:spcPct val="0"/>
                </a:spcBef>
                <a:buFontTx/>
                <a:buNone/>
              </a:pPr>
              <a:t>12</a:t>
            </a:fld>
            <a:endParaRPr lang="el-GR" altLang="el-GR" sz="1400"/>
          </a:p>
        </p:txBody>
      </p:sp>
      <p:sp>
        <p:nvSpPr>
          <p:cNvPr id="22532" name="Text Box 4"/>
          <p:cNvSpPr txBox="1">
            <a:spLocks noChangeArrowheads="1"/>
          </p:cNvSpPr>
          <p:nvPr/>
        </p:nvSpPr>
        <p:spPr bwMode="auto">
          <a:xfrm>
            <a:off x="971600" y="980728"/>
            <a:ext cx="720080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buFontTx/>
              <a:buChar char="•"/>
              <a:defRPr/>
            </a:pPr>
            <a:r>
              <a:rPr lang="el-GR" altLang="el-GR" sz="2400" b="1" dirty="0">
                <a:latin typeface="Comic Sans MS" pitchFamily="66" charset="0"/>
              </a:rPr>
              <a:t>  Το μέτρο της συνισταμένης των δύο δυνάμεων του ζεύγους είναι ίσο με το μηδέν.</a:t>
            </a:r>
            <a:endParaRPr lang="el-GR" altLang="el-GR" sz="2800" b="1" dirty="0">
              <a:latin typeface="Comic Sans MS" pitchFamily="66" charset="0"/>
            </a:endParaRPr>
          </a:p>
          <a:p>
            <a:pPr algn="just" eaLnBrk="1" hangingPunct="1">
              <a:lnSpc>
                <a:spcPct val="150000"/>
              </a:lnSpc>
              <a:spcBef>
                <a:spcPct val="50000"/>
              </a:spcBef>
              <a:buFontTx/>
              <a:buChar char="•"/>
              <a:defRPr/>
            </a:pPr>
            <a:r>
              <a:rPr lang="en-US" altLang="el-GR" sz="2400" b="1" dirty="0">
                <a:solidFill>
                  <a:schemeClr val="hlink"/>
                </a:solidFill>
                <a:effectLst>
                  <a:outerShdw blurRad="38100" dist="38100" dir="2700000" algn="tl">
                    <a:srgbClr val="000000"/>
                  </a:outerShdw>
                </a:effectLst>
                <a:latin typeface="Comic Sans MS" pitchFamily="66" charset="0"/>
              </a:rPr>
              <a:t>  </a:t>
            </a:r>
            <a:r>
              <a:rPr lang="el-GR" altLang="el-GR" sz="2400" b="1" dirty="0">
                <a:solidFill>
                  <a:schemeClr val="hlink"/>
                </a:solidFill>
                <a:effectLst>
                  <a:outerShdw blurRad="38100" dist="38100" dir="2700000" algn="tl">
                    <a:srgbClr val="000000"/>
                  </a:outerShdw>
                </a:effectLst>
                <a:latin typeface="Comic Sans MS" pitchFamily="66" charset="0"/>
              </a:rPr>
              <a:t>Ένα ζεύγος δυνάμεων </a:t>
            </a:r>
            <a:r>
              <a:rPr lang="el-GR" altLang="el-GR" sz="2400" b="1" dirty="0">
                <a:solidFill>
                  <a:srgbClr val="FF0000"/>
                </a:solidFill>
                <a:effectLst>
                  <a:outerShdw blurRad="38100" dist="38100" dir="2700000" algn="tl">
                    <a:srgbClr val="000000"/>
                  </a:outerShdw>
                </a:effectLst>
                <a:latin typeface="Comic Sans MS" pitchFamily="66" charset="0"/>
              </a:rPr>
              <a:t>δεν μπορεί να μετακινήσει</a:t>
            </a:r>
            <a:r>
              <a:rPr lang="el-GR" altLang="el-GR" sz="2400" b="1" dirty="0">
                <a:solidFill>
                  <a:schemeClr val="hlink"/>
                </a:solidFill>
                <a:effectLst>
                  <a:outerShdw blurRad="38100" dist="38100" dir="2700000" algn="tl">
                    <a:srgbClr val="000000"/>
                  </a:outerShdw>
                </a:effectLst>
                <a:latin typeface="Comic Sans MS" pitchFamily="66" charset="0"/>
              </a:rPr>
              <a:t> ένα σώμα, παρά μόνο να το περιστρέψει. </a:t>
            </a:r>
            <a:endParaRPr lang="en-US" altLang="el-GR" sz="2800" b="1" dirty="0">
              <a:solidFill>
                <a:schemeClr val="hlink"/>
              </a:solidFill>
              <a:effectLst>
                <a:outerShdw blurRad="38100" dist="38100" dir="2700000" algn="tl">
                  <a:srgbClr val="000000"/>
                </a:outerShdw>
              </a:effectLst>
              <a:latin typeface="Comic Sans MS" pitchFamily="66" charset="0"/>
            </a:endParaRPr>
          </a:p>
          <a:p>
            <a:pPr algn="just" eaLnBrk="1" hangingPunct="1">
              <a:lnSpc>
                <a:spcPct val="150000"/>
              </a:lnSpc>
              <a:spcBef>
                <a:spcPct val="50000"/>
              </a:spcBef>
              <a:buFontTx/>
              <a:buChar char="•"/>
              <a:defRPr/>
            </a:pPr>
            <a:r>
              <a:rPr lang="en-US" altLang="el-GR" sz="2800" b="1" dirty="0">
                <a:solidFill>
                  <a:srgbClr val="006600"/>
                </a:solidFill>
                <a:effectLst>
                  <a:outerShdw blurRad="38100" dist="38100" dir="2700000" algn="tl">
                    <a:srgbClr val="000000"/>
                  </a:outerShdw>
                </a:effectLst>
                <a:latin typeface="Comic Sans MS" pitchFamily="66" charset="0"/>
              </a:rPr>
              <a:t>  </a:t>
            </a:r>
            <a:r>
              <a:rPr lang="el-GR" altLang="el-GR" sz="2800" b="1" dirty="0">
                <a:solidFill>
                  <a:srgbClr val="006600"/>
                </a:solidFill>
                <a:effectLst>
                  <a:outerShdw blurRad="38100" dist="38100" dir="2700000" algn="tl">
                    <a:srgbClr val="000000"/>
                  </a:outerShdw>
                </a:effectLst>
                <a:latin typeface="Comic Sans MS" pitchFamily="66" charset="0"/>
              </a:rPr>
              <a:t>Η ροπή </a:t>
            </a:r>
            <a:r>
              <a:rPr lang="el-GR" altLang="el-GR" sz="2400" b="1" dirty="0">
                <a:solidFill>
                  <a:srgbClr val="006600"/>
                </a:solidFill>
                <a:effectLst>
                  <a:outerShdw blurRad="38100" dist="38100" dir="2700000" algn="tl">
                    <a:srgbClr val="000000"/>
                  </a:outerShdw>
                </a:effectLst>
                <a:latin typeface="Comic Sans MS" pitchFamily="66" charset="0"/>
              </a:rPr>
              <a:t>του ζεύγους δυνάμεων είναι ίδια ως προς οποιοδήποτε σημείο του επιπέδου τους.</a:t>
            </a:r>
            <a:endParaRPr lang="el-GR" altLang="el-GR" sz="2400" b="1" dirty="0">
              <a:solidFill>
                <a:schemeClr val="hlink"/>
              </a:solidFill>
              <a:effectLst>
                <a:outerShdw blurRad="38100" dist="38100" dir="2700000" algn="tl">
                  <a:srgbClr val="000000"/>
                </a:outerShdw>
              </a:effectLst>
              <a:latin typeface="Comic Sans MS" pitchFamily="66" charset="0"/>
            </a:endParaRPr>
          </a:p>
        </p:txBody>
      </p:sp>
      <p:sp>
        <p:nvSpPr>
          <p:cNvPr id="6" name="Rectangle 2"/>
          <p:cNvSpPr txBox="1">
            <a:spLocks noChangeArrowheads="1"/>
          </p:cNvSpPr>
          <p:nvPr/>
        </p:nvSpPr>
        <p:spPr>
          <a:xfrm>
            <a:off x="2984004" y="332656"/>
            <a:ext cx="3175992"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2532">
                                            <p:txEl>
                                              <p:pRg st="0" end="0"/>
                                            </p:txEl>
                                          </p:spTgt>
                                        </p:tgtEl>
                                        <p:attrNameLst>
                                          <p:attrName>style.visibility</p:attrName>
                                        </p:attrNameLst>
                                      </p:cBhvr>
                                      <p:to>
                                        <p:strVal val="visible"/>
                                      </p:to>
                                    </p:set>
                                    <p:animEffect transition="in" filter="wipe(left)">
                                      <p:cBhvr>
                                        <p:cTn id="14" dur="1500"/>
                                        <p:tgtEl>
                                          <p:spTgt spid="2253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Effect transition="in" filter="wipe(left)">
                                      <p:cBhvr>
                                        <p:cTn id="19" dur="1500"/>
                                        <p:tgtEl>
                                          <p:spTgt spid="22532">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2532">
                                            <p:txEl>
                                              <p:pRg st="2" end="2"/>
                                            </p:txEl>
                                          </p:spTgt>
                                        </p:tgtEl>
                                        <p:attrNameLst>
                                          <p:attrName>style.visibility</p:attrName>
                                        </p:attrNameLst>
                                      </p:cBhvr>
                                      <p:to>
                                        <p:strVal val="visible"/>
                                      </p:to>
                                    </p:set>
                                    <p:animEffect transition="in" filter="wipe(left)">
                                      <p:cBhvr>
                                        <p:cTn id="24" dur="1500"/>
                                        <p:tgtEl>
                                          <p:spTgt spid="225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υποσέλιδου 3"/>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27651"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CC714A7-39BD-4A14-A98A-3E26BE79E605}" type="slidenum">
              <a:rPr lang="el-GR" altLang="el-GR" sz="1400"/>
              <a:pPr>
                <a:spcBef>
                  <a:spcPct val="0"/>
                </a:spcBef>
                <a:buFontTx/>
                <a:buNone/>
              </a:pPr>
              <a:t>13</a:t>
            </a:fld>
            <a:endParaRPr lang="el-GR" altLang="el-GR" sz="1400"/>
          </a:p>
        </p:txBody>
      </p:sp>
      <p:sp>
        <p:nvSpPr>
          <p:cNvPr id="5" name="Rectangle 2"/>
          <p:cNvSpPr txBox="1">
            <a:spLocks noChangeArrowheads="1"/>
          </p:cNvSpPr>
          <p:nvPr/>
        </p:nvSpPr>
        <p:spPr>
          <a:xfrm>
            <a:off x="1151620" y="2132856"/>
            <a:ext cx="6840760"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4000" b="1" dirty="0">
                <a:solidFill>
                  <a:schemeClr val="accent2"/>
                </a:solidFill>
                <a:effectLst>
                  <a:outerShdw blurRad="38100" dist="38100" dir="2700000" algn="tl">
                    <a:srgbClr val="000000"/>
                  </a:outerShdw>
                </a:effectLst>
                <a:latin typeface="Comic Sans MS" pitchFamily="66" charset="0"/>
              </a:rPr>
              <a:t>Ισορροπία στερεού σώματος</a:t>
            </a:r>
            <a:endParaRPr lang="el-GR" altLang="el-GR" sz="36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2969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1F451DD-0A9F-4963-8E49-BF527F3E1B97}" type="slidenum">
              <a:rPr lang="el-GR" altLang="el-GR" sz="1400"/>
              <a:pPr>
                <a:spcBef>
                  <a:spcPct val="0"/>
                </a:spcBef>
                <a:buFontTx/>
                <a:buNone/>
              </a:pPr>
              <a:t>14</a:t>
            </a:fld>
            <a:endParaRPr lang="el-GR" altLang="el-GR" sz="1400"/>
          </a:p>
        </p:txBody>
      </p:sp>
      <p:sp>
        <p:nvSpPr>
          <p:cNvPr id="26628" name="Text Box 4"/>
          <p:cNvSpPr txBox="1">
            <a:spLocks noChangeArrowheads="1"/>
          </p:cNvSpPr>
          <p:nvPr/>
        </p:nvSpPr>
        <p:spPr bwMode="auto">
          <a:xfrm>
            <a:off x="933168" y="764704"/>
            <a:ext cx="7200900" cy="113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eaLnBrk="1" hangingPunct="1">
              <a:lnSpc>
                <a:spcPct val="150000"/>
              </a:lnSpc>
              <a:spcBef>
                <a:spcPct val="50000"/>
              </a:spcBef>
              <a:defRPr/>
            </a:pPr>
            <a:r>
              <a:rPr lang="el-GR" altLang="el-GR" sz="2400" b="1" dirty="0">
                <a:effectLst>
                  <a:outerShdw blurRad="38100" dist="38100" dir="2700000" algn="tl">
                    <a:srgbClr val="FFFFFF"/>
                  </a:outerShdw>
                </a:effectLst>
                <a:latin typeface="Comic Sans MS" pitchFamily="66" charset="0"/>
              </a:rPr>
              <a:t>Αν το στερεό έχει σταθερό άξονα περιστροφής, τότε μπορεί να εκτελέσει μόνο στροφική κίνηση.</a:t>
            </a:r>
            <a:r>
              <a:rPr lang="el-GR" altLang="el-GR" sz="2400" b="1" dirty="0">
                <a:latin typeface="Comic Sans MS" pitchFamily="66" charset="0"/>
              </a:rPr>
              <a:t> </a:t>
            </a:r>
          </a:p>
        </p:txBody>
      </p:sp>
      <p:sp>
        <p:nvSpPr>
          <p:cNvPr id="26629" name="Text Box 5"/>
          <p:cNvSpPr txBox="1">
            <a:spLocks noChangeArrowheads="1"/>
          </p:cNvSpPr>
          <p:nvPr/>
        </p:nvSpPr>
        <p:spPr bwMode="auto">
          <a:xfrm>
            <a:off x="933168" y="2420888"/>
            <a:ext cx="702320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400" b="1" dirty="0">
                <a:solidFill>
                  <a:schemeClr val="hlink"/>
                </a:solidFill>
                <a:effectLst>
                  <a:outerShdw blurRad="38100" dist="38100" dir="2700000" algn="tl">
                    <a:srgbClr val="000000"/>
                  </a:outerShdw>
                </a:effectLst>
                <a:latin typeface="Comic Sans MS" pitchFamily="66" charset="0"/>
              </a:rPr>
              <a:t>Αν το στερεό είναι ελεύθερο, τότε μπορεί να εκτελέσει και μεταφορική και στροφική κίνηση.</a:t>
            </a:r>
            <a:r>
              <a:rPr lang="el-GR" altLang="el-GR" sz="2400" b="1" dirty="0">
                <a:solidFill>
                  <a:srgbClr val="006600"/>
                </a:solidFill>
                <a:effectLst>
                  <a:outerShdw blurRad="38100" dist="38100" dir="2700000" algn="tl">
                    <a:srgbClr val="000000"/>
                  </a:outerShdw>
                </a:effectLst>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wipe(left)">
                                      <p:cBhvr>
                                        <p:cTn id="7" dur="1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wipe(left)">
                                      <p:cBhvr>
                                        <p:cTn id="12" dur="1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3174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35E4572-B0EC-4F76-BC96-C62DB511CE89}" type="slidenum">
              <a:rPr lang="el-GR" altLang="el-GR" sz="1400"/>
              <a:pPr>
                <a:spcBef>
                  <a:spcPct val="0"/>
                </a:spcBef>
                <a:buFontTx/>
                <a:buNone/>
              </a:pPr>
              <a:t>15</a:t>
            </a:fld>
            <a:endParaRPr lang="el-GR" altLang="el-GR" sz="1400"/>
          </a:p>
        </p:txBody>
      </p:sp>
      <p:sp>
        <p:nvSpPr>
          <p:cNvPr id="27652" name="Text Box 4"/>
          <p:cNvSpPr txBox="1">
            <a:spLocks noChangeArrowheads="1"/>
          </p:cNvSpPr>
          <p:nvPr/>
        </p:nvSpPr>
        <p:spPr bwMode="auto">
          <a:xfrm>
            <a:off x="1065988" y="221570"/>
            <a:ext cx="70571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b="1" dirty="0">
                <a:effectLst>
                  <a:outerShdw blurRad="38100" dist="38100" dir="2700000" algn="tl">
                    <a:srgbClr val="FFFFFF"/>
                  </a:outerShdw>
                </a:effectLst>
                <a:latin typeface="Comic Sans MS" pitchFamily="66" charset="0"/>
              </a:rPr>
              <a:t>Για να ισορροπεί ένα αρχικά ακίνητο στερεό σώμα στο οποίο ασκούνται πολλές </a:t>
            </a:r>
            <a:r>
              <a:rPr lang="el-GR" altLang="el-GR" sz="2000" b="1" dirty="0" err="1">
                <a:effectLst>
                  <a:outerShdw blurRad="38100" dist="38100" dir="2700000" algn="tl">
                    <a:srgbClr val="FFFFFF"/>
                  </a:outerShdw>
                </a:effectLst>
                <a:latin typeface="Comic Sans MS" pitchFamily="66" charset="0"/>
              </a:rPr>
              <a:t>ομοεπίπεδες</a:t>
            </a:r>
            <a:r>
              <a:rPr lang="el-GR" altLang="el-GR" sz="2000" b="1" dirty="0">
                <a:effectLst>
                  <a:outerShdw blurRad="38100" dist="38100" dir="2700000" algn="tl">
                    <a:srgbClr val="FFFFFF"/>
                  </a:outerShdw>
                </a:effectLst>
                <a:latin typeface="Comic Sans MS" pitchFamily="66" charset="0"/>
              </a:rPr>
              <a:t> δυνάμεις, θα πρέπει</a:t>
            </a:r>
            <a:r>
              <a:rPr lang="el-GR" altLang="el-GR" sz="2000" b="1" dirty="0">
                <a:latin typeface="Comic Sans MS" pitchFamily="66" charset="0"/>
              </a:rPr>
              <a:t> </a:t>
            </a:r>
          </a:p>
        </p:txBody>
      </p:sp>
      <p:sp>
        <p:nvSpPr>
          <p:cNvPr id="27653" name="Text Box 5"/>
          <p:cNvSpPr txBox="1">
            <a:spLocks noChangeArrowheads="1"/>
          </p:cNvSpPr>
          <p:nvPr/>
        </p:nvSpPr>
        <p:spPr bwMode="auto">
          <a:xfrm>
            <a:off x="1514789" y="1215122"/>
            <a:ext cx="59051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l-GR" altLang="el-GR" sz="2400" b="1" dirty="0">
                <a:solidFill>
                  <a:schemeClr val="hlink"/>
                </a:solidFill>
                <a:effectLst>
                  <a:outerShdw blurRad="38100" dist="38100" dir="2700000" algn="tl">
                    <a:srgbClr val="000000"/>
                  </a:outerShdw>
                </a:effectLst>
                <a:latin typeface="Comic Sans MS" pitchFamily="66" charset="0"/>
              </a:rPr>
              <a:t>α) Η συνισταμένη δύναμη να είναι μηδέν</a:t>
            </a:r>
          </a:p>
        </p:txBody>
      </p:sp>
      <p:graphicFrame>
        <p:nvGraphicFramePr>
          <p:cNvPr id="31750" name="Object 10"/>
          <p:cNvGraphicFramePr>
            <a:graphicFrameLocks noChangeAspect="1"/>
          </p:cNvGraphicFramePr>
          <p:nvPr/>
        </p:nvGraphicFramePr>
        <p:xfrm>
          <a:off x="5819775" y="2201863"/>
          <a:ext cx="311150" cy="587375"/>
        </p:xfrm>
        <a:graphic>
          <a:graphicData uri="http://schemas.openxmlformats.org/presentationml/2006/ole">
            <mc:AlternateContent xmlns:mc="http://schemas.openxmlformats.org/markup-compatibility/2006">
              <mc:Choice xmlns:v="urn:schemas-microsoft-com:vml" Requires="v">
                <p:oleObj spid="_x0000_s32063" name="Εξίσωση" r:id="rId4" imgW="95126" imgH="200123" progId="Equation.3">
                  <p:embed/>
                </p:oleObj>
              </mc:Choice>
              <mc:Fallback>
                <p:oleObj name="Εξίσωση" r:id="rId4" imgW="95126" imgH="200123"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9775" y="2201863"/>
                        <a:ext cx="31115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62" name="Text Box 14"/>
          <p:cNvSpPr txBox="1">
            <a:spLocks noChangeArrowheads="1"/>
          </p:cNvSpPr>
          <p:nvPr/>
        </p:nvSpPr>
        <p:spPr bwMode="auto">
          <a:xfrm>
            <a:off x="1187624" y="3631357"/>
            <a:ext cx="70571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lnSpc>
                <a:spcPct val="150000"/>
              </a:lnSpc>
              <a:spcBef>
                <a:spcPct val="50000"/>
              </a:spcBef>
              <a:defRPr/>
            </a:pPr>
            <a:r>
              <a:rPr lang="el-GR" altLang="el-GR" sz="2400" b="1" dirty="0">
                <a:solidFill>
                  <a:schemeClr val="hlink"/>
                </a:solidFill>
                <a:effectLst>
                  <a:outerShdw blurRad="38100" dist="38100" dir="2700000" algn="tl">
                    <a:srgbClr val="000000"/>
                  </a:outerShdw>
                </a:effectLst>
                <a:latin typeface="Comic Sans MS" pitchFamily="66" charset="0"/>
              </a:rPr>
              <a:t>β)</a:t>
            </a:r>
            <a:r>
              <a:rPr lang="el-GR" altLang="el-GR" sz="2400" b="1" dirty="0">
                <a:solidFill>
                  <a:schemeClr val="hlink"/>
                </a:solidFill>
                <a:latin typeface="Comic Sans MS" pitchFamily="66" charset="0"/>
              </a:rPr>
              <a:t> </a:t>
            </a:r>
            <a:r>
              <a:rPr lang="el-GR" altLang="el-GR" sz="2400" b="1" dirty="0">
                <a:solidFill>
                  <a:schemeClr val="hlink"/>
                </a:solidFill>
                <a:effectLst>
                  <a:outerShdw blurRad="38100" dist="38100" dir="2700000" algn="tl">
                    <a:srgbClr val="000000"/>
                  </a:outerShdw>
                </a:effectLst>
                <a:latin typeface="Comic Sans MS" pitchFamily="66" charset="0"/>
              </a:rPr>
              <a:t>Το αλγεβρικό άθροισμα των ροπών ως προς οποιοδήποτε σημείο να είναι μηδέν</a:t>
            </a:r>
          </a:p>
        </p:txBody>
      </p:sp>
      <p:sp>
        <p:nvSpPr>
          <p:cNvPr id="27676" name="Text Box 28"/>
          <p:cNvSpPr txBox="1">
            <a:spLocks noChangeArrowheads="1"/>
          </p:cNvSpPr>
          <p:nvPr/>
        </p:nvSpPr>
        <p:spPr bwMode="auto">
          <a:xfrm>
            <a:off x="4247927" y="3212120"/>
            <a:ext cx="648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l-GR" altLang="el-GR" sz="2400" b="1" dirty="0">
                <a:effectLst>
                  <a:outerShdw blurRad="38100" dist="38100" dir="2700000" algn="tl">
                    <a:srgbClr val="FFFFFF"/>
                  </a:outerShdw>
                </a:effectLst>
                <a:latin typeface="Comic Sans MS" pitchFamily="66" charset="0"/>
              </a:rPr>
              <a:t>και</a:t>
            </a:r>
          </a:p>
        </p:txBody>
      </p:sp>
      <mc:AlternateContent xmlns:mc="http://schemas.openxmlformats.org/markup-compatibility/2006" xmlns:a14="http://schemas.microsoft.com/office/drawing/2010/main">
        <mc:Choice Requires="a14">
          <p:sp>
            <p:nvSpPr>
              <p:cNvPr id="2" name="TextBox 1"/>
              <p:cNvSpPr txBox="1"/>
              <p:nvPr/>
            </p:nvSpPr>
            <p:spPr>
              <a:xfrm>
                <a:off x="2410490" y="2056788"/>
                <a:ext cx="1536896" cy="10433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e>
                      </m:nary>
                    </m:oMath>
                  </m:oMathPara>
                </a14:m>
                <a:endParaRPr lang="el-GR" sz="28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2410490" y="2056788"/>
                <a:ext cx="1536896" cy="1043363"/>
              </a:xfrm>
              <a:prstGeom prst="rect">
                <a:avLst/>
              </a:prstGeom>
              <a:blipFill>
                <a:blip r:embed="rId6"/>
                <a:stretch>
                  <a:fillRect/>
                </a:stretch>
              </a:blipFill>
            </p:spPr>
            <p:txBody>
              <a:bodyPr/>
              <a:lstStyle/>
              <a:p>
                <a:r>
                  <a:rPr lang="el-GR">
                    <a:noFill/>
                  </a:rPr>
                  <a:t> </a:t>
                </a:r>
              </a:p>
            </p:txBody>
          </p:sp>
        </mc:Fallback>
      </mc:AlternateContent>
      <p:sp>
        <p:nvSpPr>
          <p:cNvPr id="25" name="Text Box 6"/>
          <p:cNvSpPr txBox="1">
            <a:spLocks noChangeArrowheads="1"/>
          </p:cNvSpPr>
          <p:nvPr/>
        </p:nvSpPr>
        <p:spPr bwMode="auto">
          <a:xfrm>
            <a:off x="4374496" y="2097049"/>
            <a:ext cx="407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l-GR" altLang="el-GR" sz="2400" b="1" dirty="0">
                <a:effectLst>
                  <a:outerShdw blurRad="38100" dist="38100" dir="2700000" algn="tl">
                    <a:srgbClr val="FFFFFF"/>
                  </a:outerShdw>
                </a:effectLst>
                <a:latin typeface="Comic Sans MS" pitchFamily="66" charset="0"/>
              </a:rPr>
              <a:t>ή</a:t>
            </a:r>
            <a:r>
              <a:rPr lang="el-GR" altLang="el-GR" b="1" dirty="0">
                <a:latin typeface="Comic Sans MS" pitchFamily="66" charset="0"/>
              </a:rPr>
              <a:t> </a:t>
            </a:r>
          </a:p>
        </p:txBody>
      </p:sp>
      <p:grpSp>
        <p:nvGrpSpPr>
          <p:cNvPr id="5" name="Ομάδα 4"/>
          <p:cNvGrpSpPr/>
          <p:nvPr/>
        </p:nvGrpSpPr>
        <p:grpSpPr>
          <a:xfrm>
            <a:off x="5215761" y="1757294"/>
            <a:ext cx="1830327" cy="1671706"/>
            <a:chOff x="5435600" y="2121937"/>
            <a:chExt cx="1830327" cy="1671706"/>
          </a:xfrm>
        </p:grpSpPr>
        <p:sp>
          <p:nvSpPr>
            <p:cNvPr id="3" name="Αριστερό άγκιστρο 2"/>
            <p:cNvSpPr/>
            <p:nvPr/>
          </p:nvSpPr>
          <p:spPr>
            <a:xfrm>
              <a:off x="5435600" y="2201863"/>
              <a:ext cx="431800" cy="1443162"/>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4" name="TextBox 3"/>
                <p:cNvSpPr txBox="1"/>
                <p:nvPr/>
              </p:nvSpPr>
              <p:spPr>
                <a:xfrm>
                  <a:off x="5837395" y="2121937"/>
                  <a:ext cx="1425327" cy="894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r>
                              <a:rPr lang="en-US" sz="2400"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rPr>
                              <m:t>𝐱</m:t>
                            </m:r>
                          </m:e>
                        </m:nary>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837395" y="2121937"/>
                  <a:ext cx="1425327" cy="894347"/>
                </a:xfrm>
                <a:prstGeom prst="rect">
                  <a:avLst/>
                </a:prstGeom>
                <a:blipFill>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837395" y="2899296"/>
                  <a:ext cx="1428532" cy="894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r>
                              <a:rPr lang="en-US" sz="2400"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rPr>
                              <m:t>𝐲</m:t>
                            </m:r>
                          </m:e>
                        </m:nary>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837395" y="2899296"/>
                  <a:ext cx="1428532" cy="894347"/>
                </a:xfrm>
                <a:prstGeom prst="rect">
                  <a:avLst/>
                </a:prstGeom>
                <a:blipFill>
                  <a:blip r:embed="rId8"/>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0" name="TextBox 29"/>
              <p:cNvSpPr txBox="1"/>
              <p:nvPr/>
            </p:nvSpPr>
            <p:spPr>
              <a:xfrm>
                <a:off x="3849362" y="4803595"/>
                <a:ext cx="1490408" cy="10433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𝝉</m:t>
                              </m:r>
                            </m:e>
                          </m:acc>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e>
                      </m:nary>
                    </m:oMath>
                  </m:oMathPara>
                </a14:m>
                <a:endParaRPr lang="el-GR" sz="2800"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3849362" y="4803595"/>
                <a:ext cx="1490408" cy="1043363"/>
              </a:xfrm>
              <a:prstGeom prst="rect">
                <a:avLst/>
              </a:prstGeom>
              <a:blipFill>
                <a:blip r:embed="rId9"/>
                <a:stretch>
                  <a:fillRect/>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left)">
                                      <p:cBhvr>
                                        <p:cTn id="7" dur="1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wipe(left)">
                                      <p:cBhvr>
                                        <p:cTn id="12" dur="1500"/>
                                        <p:tgtEl>
                                          <p:spTgt spid="27653"/>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par>
                          <p:cTn id="17" fill="hold">
                            <p:stCondLst>
                              <p:cond delay="3000"/>
                            </p:stCondLst>
                            <p:childTnLst>
                              <p:par>
                                <p:cTn id="18" presetID="10" presetClass="entr" presetSubtype="0" fill="hold" grpId="0" nodeType="afterEffect">
                                  <p:stCondLst>
                                    <p:cond delay="2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3750"/>
                            </p:stCondLst>
                            <p:childTnLst>
                              <p:par>
                                <p:cTn id="22" presetID="10" presetClass="entr" presetSubtype="0" fill="hold" nodeType="after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676"/>
                                        </p:tgtEl>
                                        <p:attrNameLst>
                                          <p:attrName>style.visibility</p:attrName>
                                        </p:attrNameLst>
                                      </p:cBhvr>
                                      <p:to>
                                        <p:strVal val="visible"/>
                                      </p:to>
                                    </p:set>
                                    <p:animEffect transition="in" filter="fade">
                                      <p:cBhvr>
                                        <p:cTn id="29" dur="500"/>
                                        <p:tgtEl>
                                          <p:spTgt spid="27676"/>
                                        </p:tgtEl>
                                      </p:cBhvr>
                                    </p:animEffect>
                                  </p:childTnLst>
                                </p:cTn>
                              </p:par>
                            </p:childTnLst>
                          </p:cTn>
                        </p:par>
                        <p:par>
                          <p:cTn id="30" fill="hold">
                            <p:stCondLst>
                              <p:cond delay="500"/>
                            </p:stCondLst>
                            <p:childTnLst>
                              <p:par>
                                <p:cTn id="31" presetID="22" presetClass="entr" presetSubtype="8" fill="hold" grpId="0" nodeType="afterEffect">
                                  <p:stCondLst>
                                    <p:cond delay="250"/>
                                  </p:stCondLst>
                                  <p:childTnLst>
                                    <p:set>
                                      <p:cBhvr>
                                        <p:cTn id="32" dur="1" fill="hold">
                                          <p:stCondLst>
                                            <p:cond delay="0"/>
                                          </p:stCondLst>
                                        </p:cTn>
                                        <p:tgtEl>
                                          <p:spTgt spid="27662"/>
                                        </p:tgtEl>
                                        <p:attrNameLst>
                                          <p:attrName>style.visibility</p:attrName>
                                        </p:attrNameLst>
                                      </p:cBhvr>
                                      <p:to>
                                        <p:strVal val="visible"/>
                                      </p:to>
                                    </p:set>
                                    <p:animEffect transition="in" filter="wipe(left)">
                                      <p:cBhvr>
                                        <p:cTn id="33" dur="1500"/>
                                        <p:tgtEl>
                                          <p:spTgt spid="27662"/>
                                        </p:tgtEl>
                                      </p:cBhvr>
                                    </p:animEffect>
                                  </p:childTnLst>
                                </p:cTn>
                              </p:par>
                            </p:childTnLst>
                          </p:cTn>
                        </p:par>
                        <p:par>
                          <p:cTn id="34" fill="hold">
                            <p:stCondLst>
                              <p:cond delay="2250"/>
                            </p:stCondLst>
                            <p:childTnLst>
                              <p:par>
                                <p:cTn id="35" presetID="10" presetClass="entr" presetSubtype="0" fill="hold" grpId="0" nodeType="afterEffect">
                                  <p:stCondLst>
                                    <p:cond delay="50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62" grpId="0"/>
      <p:bldP spid="27676" grpId="0"/>
      <p:bldP spid="2" grpId="0"/>
      <p:bldP spid="25"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3379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76168EE-E3D7-4466-AEAC-BBF983D96368}" type="slidenum">
              <a:rPr lang="el-GR" altLang="el-GR" sz="1400"/>
              <a:pPr>
                <a:spcBef>
                  <a:spcPct val="0"/>
                </a:spcBef>
                <a:buFontTx/>
                <a:buNone/>
              </a:pPr>
              <a:t>16</a:t>
            </a:fld>
            <a:endParaRPr lang="el-GR" altLang="el-GR" sz="1400"/>
          </a:p>
        </p:txBody>
      </p:sp>
      <p:sp>
        <p:nvSpPr>
          <p:cNvPr id="49156" name="Text Box 4"/>
          <p:cNvSpPr txBox="1">
            <a:spLocks noChangeArrowheads="1"/>
          </p:cNvSpPr>
          <p:nvPr/>
        </p:nvSpPr>
        <p:spPr bwMode="auto">
          <a:xfrm>
            <a:off x="2303884" y="2924944"/>
            <a:ext cx="45362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dirty="0">
                <a:solidFill>
                  <a:schemeClr val="accent2"/>
                </a:solidFill>
                <a:latin typeface="Comic Sans MS" panose="030F0702030302020204" pitchFamily="66" charset="0"/>
                <a:hlinkClick r:id="rId2"/>
              </a:rPr>
              <a:t>Εφαρμογή – Προσομοίωση</a:t>
            </a:r>
            <a:endParaRPr lang="el-GR" altLang="el-GR" sz="2800" b="1" dirty="0">
              <a:solidFill>
                <a:schemeClr val="accent2"/>
              </a:solidFill>
              <a:latin typeface="Comic Sans MS" panose="030F0702030302020204" pitchFamily="66" charset="0"/>
            </a:endParaRPr>
          </a:p>
          <a:p>
            <a:pPr algn="ctr" eaLnBrk="1" hangingPunct="1">
              <a:spcBef>
                <a:spcPct val="50000"/>
              </a:spcBef>
              <a:buFontTx/>
              <a:buNone/>
            </a:pPr>
            <a:r>
              <a:rPr lang="en-US" altLang="el-GR" sz="2400" b="1" dirty="0">
                <a:solidFill>
                  <a:schemeClr val="accent2"/>
                </a:solidFill>
                <a:latin typeface="Comic Sans MS" panose="030F0702030302020204" pitchFamily="66" charset="0"/>
              </a:rPr>
              <a:t>(Educational Games)</a:t>
            </a:r>
            <a:endParaRPr lang="el-GR" altLang="el-GR" sz="2400" b="1" dirty="0">
              <a:solidFill>
                <a:schemeClr val="accent2"/>
              </a:solidFill>
              <a:latin typeface="Comic Sans MS" panose="030F0702030302020204" pitchFamily="66" charset="0"/>
            </a:endParaRPr>
          </a:p>
        </p:txBody>
      </p:sp>
      <p:sp>
        <p:nvSpPr>
          <p:cNvPr id="49157" name="Text Box 5"/>
          <p:cNvSpPr txBox="1">
            <a:spLocks noChangeArrowheads="1"/>
          </p:cNvSpPr>
          <p:nvPr/>
        </p:nvSpPr>
        <p:spPr bwMode="auto">
          <a:xfrm>
            <a:off x="2411487" y="1263216"/>
            <a:ext cx="432102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dirty="0">
                <a:solidFill>
                  <a:schemeClr val="accent2"/>
                </a:solidFill>
                <a:latin typeface="Comic Sans MS" panose="030F0702030302020204" pitchFamily="66" charset="0"/>
                <a:hlinkClick r:id="rId3"/>
              </a:rPr>
              <a:t>Εφαρμογή προσομοίωση</a:t>
            </a:r>
          </a:p>
          <a:p>
            <a:pPr algn="ctr" eaLnBrk="1" hangingPunct="1">
              <a:spcBef>
                <a:spcPct val="50000"/>
              </a:spcBef>
              <a:buFontTx/>
              <a:buNone/>
            </a:pPr>
            <a:r>
              <a:rPr lang="el-GR" altLang="el-GR" sz="2400" b="1" dirty="0">
                <a:solidFill>
                  <a:schemeClr val="accent2"/>
                </a:solidFill>
                <a:latin typeface="Comic Sans MS" panose="030F0702030302020204" pitchFamily="66" charset="0"/>
              </a:rPr>
              <a:t>(</a:t>
            </a:r>
            <a:r>
              <a:rPr lang="en-US" altLang="el-GR" sz="2400" b="1" dirty="0" err="1">
                <a:solidFill>
                  <a:schemeClr val="accent2"/>
                </a:solidFill>
                <a:latin typeface="Comic Sans MS" panose="030F0702030302020204" pitchFamily="66" charset="0"/>
              </a:rPr>
              <a:t>Phet</a:t>
            </a:r>
            <a:r>
              <a:rPr lang="en-US" altLang="el-GR" sz="2400" b="1" dirty="0">
                <a:solidFill>
                  <a:schemeClr val="accent2"/>
                </a:solidFill>
                <a:latin typeface="Comic Sans MS" panose="030F0702030302020204" pitchFamily="66" charset="0"/>
              </a:rPr>
              <a:t>)</a:t>
            </a:r>
            <a:endParaRPr lang="el-GR" altLang="el-GR" sz="2400" b="1" dirty="0">
              <a:solidFill>
                <a:schemeClr val="accent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dissolve">
                                      <p:cBhvr>
                                        <p:cTn id="7" dur="500"/>
                                        <p:tgtEl>
                                          <p:spTgt spid="491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dissolve">
                                      <p:cBhvr>
                                        <p:cTn id="12"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17</a:t>
            </a:fld>
            <a:endParaRPr lang="el-GR" altLang="el-GR"/>
          </a:p>
        </p:txBody>
      </p:sp>
      <p:sp>
        <p:nvSpPr>
          <p:cNvPr id="4" name="Rectangle 2"/>
          <p:cNvSpPr>
            <a:spLocks noChangeArrowheads="1"/>
          </p:cNvSpPr>
          <p:nvPr/>
        </p:nvSpPr>
        <p:spPr bwMode="auto">
          <a:xfrm>
            <a:off x="1187624" y="188640"/>
            <a:ext cx="69127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altLang="el-GR" sz="2000" b="1" dirty="0">
                <a:solidFill>
                  <a:srgbClr val="800000"/>
                </a:solidFill>
                <a:effectLst>
                  <a:outerShdw blurRad="38100" dist="38100" dir="2700000" algn="tl">
                    <a:srgbClr val="000000"/>
                  </a:outerShdw>
                </a:effectLst>
                <a:latin typeface="Comic Sans MS" panose="030F0702030302020204" pitchFamily="66" charset="0"/>
              </a:rPr>
              <a:t>Παρακάτω δίνονται διευθύνσεις όπου μπορείτε να βρείτε αναρτήσεις για το θέμα «Ροπή δύναμης - Ισορροπία»</a:t>
            </a:r>
          </a:p>
        </p:txBody>
      </p:sp>
      <p:sp>
        <p:nvSpPr>
          <p:cNvPr id="6" name="Ορθογώνιο 5"/>
          <p:cNvSpPr/>
          <p:nvPr/>
        </p:nvSpPr>
        <p:spPr>
          <a:xfrm>
            <a:off x="647564" y="1348777"/>
            <a:ext cx="7992888" cy="4339650"/>
          </a:xfrm>
          <a:prstGeom prst="rect">
            <a:avLst/>
          </a:prstGeom>
        </p:spPr>
        <p:txBody>
          <a:bodyPr wrap="square">
            <a:spAutoFit/>
          </a:bodyPr>
          <a:lstStyle/>
          <a:p>
            <a:pPr marL="342900" indent="-342900" algn="just" eaLnBrk="1" fontAlgn="auto" hangingPunct="1">
              <a:lnSpc>
                <a:spcPct val="150000"/>
              </a:lnSpc>
              <a:spcBef>
                <a:spcPts val="0"/>
              </a:spcBef>
              <a:spcAft>
                <a:spcPts val="0"/>
              </a:spcAft>
              <a:buFont typeface="Arial" pitchFamily="34" charset="0"/>
              <a:buChar char="•"/>
            </a:pPr>
            <a:r>
              <a:rPr lang="el-GR" altLang="el-GR" sz="1800" b="1" dirty="0">
                <a:solidFill>
                  <a:prstClr val="black"/>
                </a:solidFill>
                <a:latin typeface="Comic Sans MS" pitchFamily="66" charset="0"/>
              </a:rPr>
              <a:t>Διαδικτυακή παρουσίαση από τον </a:t>
            </a:r>
            <a:r>
              <a:rPr lang="el-GR" altLang="el-GR" sz="1800" b="1" dirty="0">
                <a:solidFill>
                  <a:prstClr val="black"/>
                </a:solidFill>
                <a:latin typeface="Comic Sans MS" pitchFamily="66" charset="0"/>
                <a:hlinkClick r:id="rId2"/>
              </a:rPr>
              <a:t>Άρη </a:t>
            </a:r>
            <a:r>
              <a:rPr lang="el-GR" altLang="el-GR" sz="1800" b="1" dirty="0" err="1">
                <a:solidFill>
                  <a:prstClr val="black"/>
                </a:solidFill>
                <a:latin typeface="Comic Sans MS" pitchFamily="66" charset="0"/>
                <a:hlinkClick r:id="rId2"/>
              </a:rPr>
              <a:t>Ροντούλη</a:t>
            </a:r>
            <a:r>
              <a:rPr lang="en-US" altLang="el-GR" sz="1800" b="1" dirty="0">
                <a:solidFill>
                  <a:prstClr val="black"/>
                </a:solidFill>
                <a:latin typeface="Comic Sans MS" pitchFamily="66" charset="0"/>
              </a:rPr>
              <a:t>  </a:t>
            </a:r>
            <a:r>
              <a:rPr lang="el-GR" altLang="el-GR" sz="1800" b="1" dirty="0">
                <a:solidFill>
                  <a:prstClr val="black"/>
                </a:solidFill>
                <a:latin typeface="Comic Sans MS" pitchFamily="66" charset="0"/>
                <a:hlinkClick r:id="rId3"/>
              </a:rPr>
              <a:t>εδώ</a:t>
            </a:r>
            <a:r>
              <a:rPr lang="en-US" altLang="el-GR" sz="1800" b="1" dirty="0">
                <a:solidFill>
                  <a:prstClr val="black"/>
                </a:solidFill>
                <a:latin typeface="Comic Sans MS" pitchFamily="66" charset="0"/>
              </a:rPr>
              <a:t>  </a:t>
            </a:r>
            <a:r>
              <a:rPr lang="el-GR" altLang="el-GR" sz="1800" b="1" dirty="0">
                <a:solidFill>
                  <a:prstClr val="black"/>
                </a:solidFill>
                <a:latin typeface="Comic Sans MS" pitchFamily="66" charset="0"/>
              </a:rPr>
              <a:t>κι  </a:t>
            </a:r>
            <a:r>
              <a:rPr lang="el-GR" altLang="el-GR" sz="1800" b="1" dirty="0">
                <a:solidFill>
                  <a:prstClr val="black"/>
                </a:solidFill>
                <a:latin typeface="Comic Sans MS" pitchFamily="66" charset="0"/>
                <a:hlinkClick r:id="rId4"/>
              </a:rPr>
              <a:t>εδώ</a:t>
            </a:r>
            <a:r>
              <a:rPr lang="el-GR" altLang="el-GR" sz="1800" b="1" dirty="0">
                <a:solidFill>
                  <a:prstClr val="black"/>
                </a:solidFill>
                <a:latin typeface="Comic Sans MS" pitchFamily="66" charset="0"/>
              </a:rPr>
              <a:t>.</a:t>
            </a:r>
          </a:p>
          <a:p>
            <a:pPr algn="just" eaLnBrk="1" fontAlgn="auto" hangingPunct="1">
              <a:lnSpc>
                <a:spcPct val="150000"/>
              </a:lnSpc>
              <a:spcBef>
                <a:spcPts val="0"/>
              </a:spcBef>
              <a:spcAft>
                <a:spcPts val="0"/>
              </a:spcAft>
            </a:pPr>
            <a:endParaRPr lang="el-GR" altLang="el-GR" sz="800" b="1" dirty="0">
              <a:solidFill>
                <a:prstClr val="black"/>
              </a:solidFill>
              <a:latin typeface="Comic Sans MS" pitchFamily="66" charset="0"/>
            </a:endParaRPr>
          </a:p>
          <a:p>
            <a:pPr marL="342900" indent="-342900" algn="just" eaLnBrk="1" fontAlgn="auto" hangingPunct="1">
              <a:lnSpc>
                <a:spcPct val="150000"/>
              </a:lnSpc>
              <a:spcBef>
                <a:spcPts val="0"/>
              </a:spcBef>
              <a:spcAft>
                <a:spcPts val="0"/>
              </a:spcAft>
              <a:buFont typeface="Arial" pitchFamily="34" charset="0"/>
              <a:buChar char="•"/>
            </a:pPr>
            <a:r>
              <a:rPr lang="el-GR" altLang="el-GR" sz="1800" b="1" dirty="0">
                <a:solidFill>
                  <a:prstClr val="black"/>
                </a:solidFill>
                <a:latin typeface="Comic Sans MS" pitchFamily="66" charset="0"/>
              </a:rPr>
              <a:t>Παρουσίαση θεωρίας από τον </a:t>
            </a:r>
            <a:r>
              <a:rPr lang="el-GR" altLang="el-GR" sz="1800" b="1" dirty="0">
                <a:solidFill>
                  <a:prstClr val="black"/>
                </a:solidFill>
                <a:latin typeface="Comic Sans MS" pitchFamily="66" charset="0"/>
                <a:hlinkClick r:id="rId5"/>
              </a:rPr>
              <a:t>ιστότοπο</a:t>
            </a:r>
            <a:r>
              <a:rPr lang="el-GR" altLang="el-GR" sz="1800" b="1" dirty="0">
                <a:solidFill>
                  <a:prstClr val="black"/>
                </a:solidFill>
                <a:latin typeface="Comic Sans MS" pitchFamily="66" charset="0"/>
              </a:rPr>
              <a:t> </a:t>
            </a:r>
            <a:r>
              <a:rPr lang="en-US" altLang="el-GR" sz="1800" b="1" dirty="0">
                <a:solidFill>
                  <a:prstClr val="black"/>
                </a:solidFill>
                <a:latin typeface="Comic Sans MS" pitchFamily="66" charset="0"/>
              </a:rPr>
              <a:t>physiclessons</a:t>
            </a:r>
            <a:r>
              <a:rPr lang="el-GR" altLang="el-GR" sz="1800" b="1" dirty="0">
                <a:solidFill>
                  <a:prstClr val="black"/>
                </a:solidFill>
                <a:latin typeface="Comic Sans MS" pitchFamily="66" charset="0"/>
              </a:rPr>
              <a:t>  </a:t>
            </a:r>
            <a:r>
              <a:rPr lang="el-GR" altLang="el-GR" sz="1800" b="1" dirty="0">
                <a:solidFill>
                  <a:prstClr val="black"/>
                </a:solidFill>
                <a:latin typeface="Comic Sans MS" pitchFamily="66" charset="0"/>
                <a:hlinkClick r:id="rId6"/>
              </a:rPr>
              <a:t>εδώ</a:t>
            </a:r>
            <a:r>
              <a:rPr lang="el-GR" altLang="el-GR" sz="1800" b="1" dirty="0">
                <a:solidFill>
                  <a:prstClr val="black"/>
                </a:solidFill>
                <a:latin typeface="Comic Sans MS" pitchFamily="66" charset="0"/>
              </a:rPr>
              <a:t>  κι  </a:t>
            </a:r>
            <a:r>
              <a:rPr lang="el-GR" altLang="el-GR" sz="1800" b="1" dirty="0">
                <a:solidFill>
                  <a:prstClr val="black"/>
                </a:solidFill>
                <a:latin typeface="Comic Sans MS" pitchFamily="66" charset="0"/>
                <a:hlinkClick r:id="rId7"/>
              </a:rPr>
              <a:t>εδώ</a:t>
            </a:r>
            <a:r>
              <a:rPr lang="el-GR" altLang="el-GR" sz="1800" b="1" dirty="0">
                <a:solidFill>
                  <a:prstClr val="black"/>
                </a:solidFill>
                <a:latin typeface="Comic Sans MS" pitchFamily="66" charset="0"/>
              </a:rPr>
              <a:t>.</a:t>
            </a:r>
          </a:p>
          <a:p>
            <a:pPr algn="just" eaLnBrk="1" fontAlgn="auto" hangingPunct="1">
              <a:lnSpc>
                <a:spcPct val="150000"/>
              </a:lnSpc>
              <a:spcBef>
                <a:spcPts val="0"/>
              </a:spcBef>
              <a:spcAft>
                <a:spcPts val="0"/>
              </a:spcAft>
            </a:pPr>
            <a:endParaRPr lang="el-GR" altLang="el-GR" sz="800" b="1" dirty="0">
              <a:solidFill>
                <a:prstClr val="black"/>
              </a:solidFill>
              <a:latin typeface="Comic Sans MS" pitchFamily="66" charset="0"/>
            </a:endParaRPr>
          </a:p>
          <a:p>
            <a:pPr marL="342900" indent="-342900" algn="just" eaLnBrk="1" fontAlgn="auto" hangingPunct="1">
              <a:lnSpc>
                <a:spcPct val="150000"/>
              </a:lnSpc>
              <a:spcBef>
                <a:spcPts val="0"/>
              </a:spcBef>
              <a:spcAft>
                <a:spcPts val="0"/>
              </a:spcAft>
              <a:buFont typeface="Arial" pitchFamily="34" charset="0"/>
              <a:buChar char="•"/>
            </a:pPr>
            <a:r>
              <a:rPr lang="el-GR" altLang="el-GR" sz="1800" b="1" dirty="0">
                <a:solidFill>
                  <a:prstClr val="black"/>
                </a:solidFill>
                <a:latin typeface="Comic Sans MS" pitchFamily="66" charset="0"/>
              </a:rPr>
              <a:t>Διαδικτυακή παρουσίαση από τον Σωκράτη </a:t>
            </a:r>
            <a:r>
              <a:rPr lang="el-GR" altLang="el-GR" sz="1800" b="1" dirty="0" err="1">
                <a:solidFill>
                  <a:prstClr val="black"/>
                </a:solidFill>
                <a:latin typeface="Comic Sans MS" pitchFamily="66" charset="0"/>
              </a:rPr>
              <a:t>Καλελή</a:t>
            </a:r>
            <a:r>
              <a:rPr lang="el-GR" altLang="el-GR" sz="1800" b="1" dirty="0">
                <a:solidFill>
                  <a:prstClr val="black"/>
                </a:solidFill>
                <a:latin typeface="Comic Sans MS" pitchFamily="66" charset="0"/>
              </a:rPr>
              <a:t> (</a:t>
            </a:r>
            <a:r>
              <a:rPr lang="en-US" altLang="el-GR" sz="1800" b="1" dirty="0">
                <a:solidFill>
                  <a:prstClr val="black"/>
                </a:solidFill>
                <a:latin typeface="Comic Sans MS" pitchFamily="66" charset="0"/>
                <a:hlinkClick r:id="rId8"/>
              </a:rPr>
              <a:t>schooldoctor</a:t>
            </a:r>
            <a:r>
              <a:rPr lang="en-US" altLang="el-GR" sz="1800" b="1" dirty="0">
                <a:solidFill>
                  <a:prstClr val="black"/>
                </a:solidFill>
                <a:latin typeface="Comic Sans MS" pitchFamily="66" charset="0"/>
              </a:rPr>
              <a:t>) </a:t>
            </a:r>
            <a:r>
              <a:rPr lang="el-GR" altLang="el-GR" sz="1800" b="1" dirty="0">
                <a:solidFill>
                  <a:prstClr val="black"/>
                </a:solidFill>
                <a:latin typeface="Comic Sans MS" pitchFamily="66" charset="0"/>
                <a:hlinkClick r:id="rId9"/>
              </a:rPr>
              <a:t>εδώ</a:t>
            </a:r>
            <a:r>
              <a:rPr lang="el-GR" altLang="el-GR" sz="1800" b="1" dirty="0">
                <a:solidFill>
                  <a:prstClr val="black"/>
                </a:solidFill>
                <a:latin typeface="Comic Sans MS" pitchFamily="66" charset="0"/>
              </a:rPr>
              <a:t>.</a:t>
            </a:r>
          </a:p>
          <a:p>
            <a:pPr algn="just" eaLnBrk="1" fontAlgn="auto" hangingPunct="1">
              <a:lnSpc>
                <a:spcPct val="150000"/>
              </a:lnSpc>
              <a:spcBef>
                <a:spcPts val="0"/>
              </a:spcBef>
              <a:spcAft>
                <a:spcPts val="0"/>
              </a:spcAft>
            </a:pPr>
            <a:endParaRPr lang="el-GR" altLang="el-GR" sz="800" b="1" dirty="0">
              <a:solidFill>
                <a:prstClr val="black"/>
              </a:solidFill>
              <a:latin typeface="Comic Sans MS" pitchFamily="66" charset="0"/>
            </a:endParaRPr>
          </a:p>
          <a:p>
            <a:pPr marL="342900" indent="-342900" algn="just" eaLnBrk="1" fontAlgn="auto" hangingPunct="1">
              <a:lnSpc>
                <a:spcPct val="150000"/>
              </a:lnSpc>
              <a:spcBef>
                <a:spcPts val="0"/>
              </a:spcBef>
              <a:spcAft>
                <a:spcPts val="0"/>
              </a:spcAft>
              <a:buFont typeface="Arial" pitchFamily="34" charset="0"/>
              <a:buChar char="•"/>
            </a:pPr>
            <a:r>
              <a:rPr lang="el-GR" altLang="el-GR" sz="1800" b="1" dirty="0">
                <a:solidFill>
                  <a:prstClr val="black"/>
                </a:solidFill>
                <a:latin typeface="Comic Sans MS" pitchFamily="66" charset="0"/>
              </a:rPr>
              <a:t>Σύνδεση με την ιστοσελίδα </a:t>
            </a:r>
            <a:r>
              <a:rPr lang="en-US" altLang="el-GR" sz="1800" b="1" dirty="0">
                <a:solidFill>
                  <a:prstClr val="black"/>
                </a:solidFill>
                <a:latin typeface="Comic Sans MS" pitchFamily="66" charset="0"/>
              </a:rPr>
              <a:t>“</a:t>
            </a:r>
            <a:r>
              <a:rPr lang="en-US" altLang="el-GR" sz="1800" b="1" dirty="0">
                <a:solidFill>
                  <a:prstClr val="black"/>
                </a:solidFill>
                <a:latin typeface="Comic Sans MS" pitchFamily="66" charset="0"/>
                <a:hlinkClick r:id="rId10"/>
              </a:rPr>
              <a:t>stickmanphysics</a:t>
            </a:r>
            <a:r>
              <a:rPr lang="en-US" altLang="el-GR" sz="1800" b="1" dirty="0">
                <a:solidFill>
                  <a:prstClr val="black"/>
                </a:solidFill>
                <a:latin typeface="Comic Sans MS" pitchFamily="66" charset="0"/>
              </a:rPr>
              <a:t>”</a:t>
            </a:r>
            <a:r>
              <a:rPr lang="el-GR" altLang="el-GR" sz="1800" b="1" dirty="0">
                <a:solidFill>
                  <a:prstClr val="black"/>
                </a:solidFill>
                <a:latin typeface="Comic Sans MS" pitchFamily="66" charset="0"/>
              </a:rPr>
              <a:t>  </a:t>
            </a:r>
            <a:r>
              <a:rPr lang="el-GR" altLang="el-GR" sz="1800" b="1" dirty="0">
                <a:solidFill>
                  <a:prstClr val="black"/>
                </a:solidFill>
                <a:latin typeface="Comic Sans MS" pitchFamily="66" charset="0"/>
                <a:hlinkClick r:id="rId11"/>
              </a:rPr>
              <a:t>εδώ</a:t>
            </a:r>
            <a:r>
              <a:rPr lang="el-GR" altLang="el-GR" sz="1800" b="1" dirty="0">
                <a:solidFill>
                  <a:prstClr val="black"/>
                </a:solidFill>
                <a:latin typeface="Comic Sans MS" pitchFamily="66" charset="0"/>
              </a:rPr>
              <a:t>.</a:t>
            </a:r>
          </a:p>
          <a:p>
            <a:pPr algn="just" eaLnBrk="1" fontAlgn="auto" hangingPunct="1">
              <a:lnSpc>
                <a:spcPct val="150000"/>
              </a:lnSpc>
              <a:spcBef>
                <a:spcPts val="0"/>
              </a:spcBef>
              <a:spcAft>
                <a:spcPts val="0"/>
              </a:spcAft>
            </a:pPr>
            <a:endParaRPr lang="el-GR" altLang="el-GR" sz="800" b="1" dirty="0">
              <a:solidFill>
                <a:prstClr val="black"/>
              </a:solidFill>
              <a:latin typeface="Comic Sans MS" pitchFamily="66" charset="0"/>
            </a:endParaRPr>
          </a:p>
          <a:p>
            <a:pPr marL="171450" indent="-171450" algn="just" eaLnBrk="1" fontAlgn="auto" hangingPunct="1">
              <a:lnSpc>
                <a:spcPct val="150000"/>
              </a:lnSpc>
              <a:spcBef>
                <a:spcPts val="0"/>
              </a:spcBef>
              <a:spcAft>
                <a:spcPts val="0"/>
              </a:spcAft>
              <a:buFont typeface="Arial" panose="020B0604020202020204" pitchFamily="34" charset="0"/>
              <a:buChar char="•"/>
            </a:pPr>
            <a:r>
              <a:rPr lang="el-GR" altLang="el-GR" sz="1800" b="1" dirty="0">
                <a:solidFill>
                  <a:prstClr val="black"/>
                </a:solidFill>
                <a:latin typeface="Comic Sans MS" pitchFamily="66" charset="0"/>
              </a:rPr>
              <a:t>  Θέματα από την ομάδα </a:t>
            </a:r>
            <a:r>
              <a:rPr lang="en-US" altLang="el-GR" sz="1800" b="1" dirty="0">
                <a:solidFill>
                  <a:prstClr val="black"/>
                </a:solidFill>
                <a:latin typeface="Comic Sans MS" pitchFamily="66" charset="0"/>
              </a:rPr>
              <a:t>“</a:t>
            </a:r>
            <a:r>
              <a:rPr lang="el-GR" altLang="el-GR" sz="1800" b="1" dirty="0">
                <a:solidFill>
                  <a:prstClr val="black"/>
                </a:solidFill>
                <a:latin typeface="Comic Sans MS" pitchFamily="66" charset="0"/>
              </a:rPr>
              <a:t>Προετοιμασία Φυσικής</a:t>
            </a:r>
            <a:r>
              <a:rPr lang="en-US" altLang="el-GR" sz="1800" b="1" dirty="0">
                <a:solidFill>
                  <a:prstClr val="black"/>
                </a:solidFill>
                <a:latin typeface="Comic Sans MS" pitchFamily="66" charset="0"/>
              </a:rPr>
              <a:t>”  </a:t>
            </a:r>
            <a:r>
              <a:rPr lang="el-GR" altLang="el-GR" sz="1800" b="1" dirty="0">
                <a:solidFill>
                  <a:prstClr val="black"/>
                </a:solidFill>
                <a:latin typeface="Comic Sans MS" pitchFamily="66" charset="0"/>
                <a:hlinkClick r:id="rId12"/>
              </a:rPr>
              <a:t>εδώ</a:t>
            </a:r>
            <a:r>
              <a:rPr lang="el-GR" altLang="el-GR" sz="1800" b="1" dirty="0">
                <a:solidFill>
                  <a:prstClr val="black"/>
                </a:solidFill>
                <a:latin typeface="Comic Sans MS" pitchFamily="66" charset="0"/>
              </a:rPr>
              <a:t>.</a:t>
            </a:r>
          </a:p>
          <a:p>
            <a:pPr algn="just" eaLnBrk="1" fontAlgn="auto" hangingPunct="1">
              <a:lnSpc>
                <a:spcPct val="150000"/>
              </a:lnSpc>
              <a:spcBef>
                <a:spcPts val="0"/>
              </a:spcBef>
              <a:spcAft>
                <a:spcPts val="0"/>
              </a:spcAft>
            </a:pPr>
            <a:endParaRPr lang="el-GR" altLang="el-GR" sz="800" b="1" dirty="0">
              <a:solidFill>
                <a:prstClr val="black"/>
              </a:solidFill>
              <a:latin typeface="Comic Sans MS" pitchFamily="66" charset="0"/>
            </a:endParaRPr>
          </a:p>
          <a:p>
            <a:pPr marL="342900" indent="-342900" algn="just" eaLnBrk="1" fontAlgn="auto" hangingPunct="1">
              <a:lnSpc>
                <a:spcPct val="150000"/>
              </a:lnSpc>
              <a:spcBef>
                <a:spcPts val="0"/>
              </a:spcBef>
              <a:spcAft>
                <a:spcPts val="0"/>
              </a:spcAft>
              <a:buFont typeface="Arial" pitchFamily="34" charset="0"/>
              <a:buChar char="•"/>
            </a:pPr>
            <a:r>
              <a:rPr lang="el-GR" altLang="el-GR" sz="1800" b="1" dirty="0">
                <a:solidFill>
                  <a:prstClr val="black"/>
                </a:solidFill>
                <a:latin typeface="Comic Sans MS" pitchFamily="66" charset="0"/>
              </a:rPr>
              <a:t>Πολλές ερωτήσεις και ασκήσεις από το «Υλικό Φυσικής-Χημείας» </a:t>
            </a:r>
            <a:r>
              <a:rPr lang="el-GR" altLang="el-GR" sz="1800" b="1" dirty="0">
                <a:solidFill>
                  <a:prstClr val="black"/>
                </a:solidFill>
                <a:latin typeface="Comic Sans MS" pitchFamily="66" charset="0"/>
                <a:hlinkClick r:id="rId13"/>
              </a:rPr>
              <a:t>εδώ</a:t>
            </a:r>
            <a:r>
              <a:rPr lang="el-GR" altLang="el-GR" sz="1800" b="1" dirty="0">
                <a:solidFill>
                  <a:prstClr val="black"/>
                </a:solidFill>
                <a:latin typeface="Comic Sans MS" pitchFamily="66" charset="0"/>
              </a:rPr>
              <a:t>.</a:t>
            </a:r>
            <a:endParaRPr lang="en-US" altLang="el-GR" sz="1800" b="1" dirty="0">
              <a:solidFill>
                <a:prstClr val="black"/>
              </a:solidFill>
              <a:latin typeface="Comic Sans MS" pitchFamily="66" charset="0"/>
            </a:endParaRPr>
          </a:p>
        </p:txBody>
      </p:sp>
    </p:spTree>
    <p:extLst>
      <p:ext uri="{BB962C8B-B14F-4D97-AF65-F5344CB8AC3E}">
        <p14:creationId xmlns:p14="http://schemas.microsoft.com/office/powerpoint/2010/main" val="133199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500"/>
                                        <p:tgtEl>
                                          <p:spTgt spid="6">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Effect transition="in" filter="fade">
                                      <p:cBhvr>
                                        <p:cTn id="39"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18</a:t>
            </a:fld>
            <a:endParaRPr lang="el-GR" altLang="el-GR"/>
          </a:p>
        </p:txBody>
      </p:sp>
      <p:sp>
        <p:nvSpPr>
          <p:cNvPr id="4" name="Text Box 4"/>
          <p:cNvSpPr txBox="1">
            <a:spLocks noChangeArrowheads="1"/>
          </p:cNvSpPr>
          <p:nvPr/>
        </p:nvSpPr>
        <p:spPr bwMode="auto">
          <a:xfrm>
            <a:off x="971600" y="620688"/>
            <a:ext cx="72008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50000"/>
              </a:lnSpc>
              <a:spcBef>
                <a:spcPct val="50000"/>
              </a:spcBef>
              <a:defRPr/>
            </a:pPr>
            <a:r>
              <a:rPr lang="el-GR" altLang="el-GR" sz="2000" b="1" dirty="0">
                <a:solidFill>
                  <a:srgbClr val="800000"/>
                </a:solidFill>
                <a:effectLst>
                  <a:outerShdw blurRad="38100" dist="38100" dir="2700000" algn="tl">
                    <a:srgbClr val="000000">
                      <a:alpha val="43137"/>
                    </a:srgbClr>
                  </a:outerShdw>
                </a:effectLst>
                <a:latin typeface="Comic Sans MS" pitchFamily="66" charset="0"/>
              </a:rPr>
              <a:t>Ερωτήσεις στην ΑΑΤ με το πρόγραμμα </a:t>
            </a:r>
            <a:r>
              <a:rPr lang="en-US" altLang="el-GR" sz="2000" b="1" dirty="0">
                <a:solidFill>
                  <a:srgbClr val="800000"/>
                </a:solidFill>
                <a:effectLst>
                  <a:outerShdw blurRad="38100" dist="38100" dir="2700000" algn="tl">
                    <a:srgbClr val="000000">
                      <a:alpha val="43137"/>
                    </a:srgbClr>
                  </a:outerShdw>
                </a:effectLst>
                <a:latin typeface="Comic Sans MS" pitchFamily="66" charset="0"/>
              </a:rPr>
              <a:t>Hot Potatoes</a:t>
            </a:r>
          </a:p>
          <a:p>
            <a:pPr marL="342900" indent="-342900">
              <a:lnSpc>
                <a:spcPct val="150000"/>
              </a:lnSpc>
              <a:spcBef>
                <a:spcPct val="50000"/>
              </a:spcBef>
              <a:buFont typeface="Arial" panose="020B0604020202020204" pitchFamily="34" charset="0"/>
              <a:buChar char="•"/>
              <a:defRPr/>
            </a:pPr>
            <a:r>
              <a:rPr lang="en-US" altLang="el-GR" sz="2000" b="1" dirty="0">
                <a:solidFill>
                  <a:prstClr val="black"/>
                </a:solidFill>
                <a:latin typeface="Comic Sans MS" pitchFamily="66" charset="0"/>
              </a:rPr>
              <a:t>2</a:t>
            </a:r>
            <a:r>
              <a:rPr lang="el-GR" altLang="el-GR" sz="2000" b="1" dirty="0">
                <a:solidFill>
                  <a:prstClr val="black"/>
                </a:solidFill>
                <a:latin typeface="Comic Sans MS" pitchFamily="66" charset="0"/>
              </a:rPr>
              <a:t>5 Ερωτήσεις Πολλαπλής Επιλογής</a:t>
            </a:r>
            <a:endParaRPr lang="en-US" altLang="el-GR" sz="2000" b="1" dirty="0">
              <a:solidFill>
                <a:prstClr val="black"/>
              </a:solidFill>
              <a:latin typeface="Comic Sans MS" pitchFamily="66" charset="0"/>
            </a:endParaRPr>
          </a:p>
          <a:p>
            <a:pPr marL="342900" indent="-342900">
              <a:lnSpc>
                <a:spcPct val="150000"/>
              </a:lnSpc>
              <a:spcBef>
                <a:spcPct val="50000"/>
              </a:spcBef>
              <a:buFont typeface="Arial" panose="020B0604020202020204" pitchFamily="34" charset="0"/>
              <a:buChar char="•"/>
              <a:defRPr/>
            </a:pPr>
            <a:r>
              <a:rPr lang="en-US" altLang="el-GR" sz="2000" b="1" dirty="0">
                <a:solidFill>
                  <a:prstClr val="black"/>
                </a:solidFill>
                <a:latin typeface="Comic Sans MS" pitchFamily="66" charset="0"/>
              </a:rPr>
              <a:t>20</a:t>
            </a:r>
            <a:r>
              <a:rPr lang="el-GR" altLang="el-GR" sz="2000" b="1" dirty="0">
                <a:solidFill>
                  <a:prstClr val="black"/>
                </a:solidFill>
                <a:latin typeface="Comic Sans MS" pitchFamily="66" charset="0"/>
              </a:rPr>
              <a:t> Ερωτήσεις Σωστού – Λάθους</a:t>
            </a:r>
            <a:endParaRPr lang="en-US" altLang="el-GR" sz="2000" b="1" dirty="0">
              <a:solidFill>
                <a:prstClr val="black"/>
              </a:solidFill>
              <a:latin typeface="Comic Sans MS" pitchFamily="66" charset="0"/>
            </a:endParaRPr>
          </a:p>
          <a:p>
            <a:pPr algn="just">
              <a:lnSpc>
                <a:spcPct val="150000"/>
              </a:lnSpc>
              <a:spcBef>
                <a:spcPct val="50000"/>
              </a:spcBef>
              <a:defRPr/>
            </a:pP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Αρχεία ερωτήσεων σε </a:t>
            </a:r>
            <a:r>
              <a:rPr lang="el-GR" sz="2000" b="1" dirty="0" err="1">
                <a:solidFill>
                  <a:srgbClr val="800000"/>
                </a:solidFill>
                <a:effectLst>
                  <a:outerShdw blurRad="38100" dist="38100" dir="2700000" algn="tl">
                    <a:srgbClr val="000000">
                      <a:alpha val="43137"/>
                    </a:srgbClr>
                  </a:outerShdw>
                </a:effectLst>
                <a:latin typeface="Comic Sans MS" panose="030F0702030302020204" pitchFamily="66" charset="0"/>
              </a:rPr>
              <a:t>word</a:t>
            </a: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 από τα Ψ</a:t>
            </a:r>
            <a:r>
              <a:rPr lang="el-GR" sz="1200" b="1" dirty="0">
                <a:solidFill>
                  <a:srgbClr val="800000"/>
                </a:solidFill>
                <a:effectLst>
                  <a:outerShdw blurRad="38100" dist="38100" dir="2700000" algn="tl">
                    <a:srgbClr val="000000">
                      <a:alpha val="43137"/>
                    </a:srgbClr>
                  </a:outerShdw>
                </a:effectLst>
                <a:latin typeface="Comic Sans MS" panose="030F0702030302020204" pitchFamily="66" charset="0"/>
              </a:rPr>
              <a:t>ηφιακά</a:t>
            </a: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 Ε</a:t>
            </a:r>
            <a:r>
              <a:rPr lang="el-GR" sz="1200" b="1" dirty="0">
                <a:solidFill>
                  <a:srgbClr val="800000"/>
                </a:solidFill>
                <a:effectLst>
                  <a:outerShdw blurRad="38100" dist="38100" dir="2700000" algn="tl">
                    <a:srgbClr val="000000">
                      <a:alpha val="43137"/>
                    </a:srgbClr>
                  </a:outerShdw>
                </a:effectLst>
                <a:latin typeface="Comic Sans MS" panose="030F0702030302020204" pitchFamily="66" charset="0"/>
              </a:rPr>
              <a:t>κπαιδευτικά</a:t>
            </a: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 Β</a:t>
            </a:r>
            <a:r>
              <a:rPr lang="el-GR" sz="1200" b="1" dirty="0">
                <a:solidFill>
                  <a:srgbClr val="800000"/>
                </a:solidFill>
                <a:effectLst>
                  <a:outerShdw blurRad="38100" dist="38100" dir="2700000" algn="tl">
                    <a:srgbClr val="000000">
                      <a:alpha val="43137"/>
                    </a:srgbClr>
                  </a:outerShdw>
                </a:effectLst>
                <a:latin typeface="Comic Sans MS" panose="030F0702030302020204" pitchFamily="66" charset="0"/>
              </a:rPr>
              <a:t>οηθήματα</a:t>
            </a:r>
          </a:p>
          <a:p>
            <a:pPr algn="ctr">
              <a:lnSpc>
                <a:spcPct val="150000"/>
              </a:lnSpc>
              <a:spcBef>
                <a:spcPct val="50000"/>
              </a:spcBef>
              <a:defRPr/>
            </a:pPr>
            <a:r>
              <a:rPr lang="el-GR" altLang="el-GR" sz="2000" b="1" dirty="0">
                <a:solidFill>
                  <a:prstClr val="black"/>
                </a:solidFill>
                <a:latin typeface="Comic Sans MS" pitchFamily="66" charset="0"/>
              </a:rPr>
              <a:t>όλα τα παραπάνω από  </a:t>
            </a:r>
            <a:r>
              <a:rPr lang="el-GR" altLang="el-GR" sz="2000" b="1" dirty="0">
                <a:solidFill>
                  <a:prstClr val="black"/>
                </a:solidFill>
                <a:latin typeface="Comic Sans MS" pitchFamily="66" charset="0"/>
                <a:hlinkClick r:id="rId2"/>
              </a:rPr>
              <a:t>ΕΔΩ</a:t>
            </a:r>
            <a:endParaRPr lang="el-GR" altLang="el-GR" sz="2000" b="1" dirty="0">
              <a:solidFill>
                <a:prstClr val="black"/>
              </a:solidFill>
              <a:latin typeface="Comic Sans MS" pitchFamily="66" charset="0"/>
            </a:endParaRPr>
          </a:p>
        </p:txBody>
      </p:sp>
      <p:sp>
        <p:nvSpPr>
          <p:cNvPr id="7" name="TextBox 6"/>
          <p:cNvSpPr txBox="1"/>
          <p:nvPr/>
        </p:nvSpPr>
        <p:spPr>
          <a:xfrm>
            <a:off x="1747991" y="3636898"/>
            <a:ext cx="5760640" cy="964623"/>
          </a:xfrm>
          <a:prstGeom prst="rect">
            <a:avLst/>
          </a:prstGeom>
          <a:noFill/>
        </p:spPr>
        <p:txBody>
          <a:bodyPr wrap="square" rtlCol="0">
            <a:spAutoFit/>
          </a:bodyPr>
          <a:lstStyle/>
          <a:p>
            <a:pPr algn="ctr">
              <a:lnSpc>
                <a:spcPct val="150000"/>
              </a:lnSpc>
            </a:pP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Όλα τα θέματα των Πανελλαδικών Εξετάσεων</a:t>
            </a:r>
          </a:p>
          <a:p>
            <a:pPr algn="ctr">
              <a:lnSpc>
                <a:spcPct val="150000"/>
              </a:lnSpc>
            </a:pP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στη Μηχανική του Στερεού Σώματος  </a:t>
            </a:r>
            <a:r>
              <a:rPr lang="el-GR" sz="2000" b="1" dirty="0">
                <a:latin typeface="Comic Sans MS" panose="030F0702030302020204" pitchFamily="66" charset="0"/>
                <a:hlinkClick r:id="rId3"/>
              </a:rPr>
              <a:t>εδώ</a:t>
            </a:r>
            <a:r>
              <a:rPr lang="el-GR" sz="2000" b="1" dirty="0">
                <a:latin typeface="Comic Sans MS" panose="030F0702030302020204" pitchFamily="66" charset="0"/>
              </a:rPr>
              <a:t>.</a:t>
            </a:r>
          </a:p>
        </p:txBody>
      </p:sp>
      <p:sp>
        <p:nvSpPr>
          <p:cNvPr id="9" name="TextBox 8"/>
          <p:cNvSpPr txBox="1"/>
          <p:nvPr/>
        </p:nvSpPr>
        <p:spPr>
          <a:xfrm>
            <a:off x="1747991" y="4725144"/>
            <a:ext cx="5760640" cy="1015663"/>
          </a:xfrm>
          <a:prstGeom prst="rect">
            <a:avLst/>
          </a:prstGeom>
          <a:noFill/>
        </p:spPr>
        <p:txBody>
          <a:bodyPr wrap="square" rtlCol="0">
            <a:spAutoFit/>
          </a:bodyPr>
          <a:lstStyle/>
          <a:p>
            <a:pPr algn="ctr">
              <a:lnSpc>
                <a:spcPct val="150000"/>
              </a:lnSpc>
            </a:pP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Όλα τα θέματα των </a:t>
            </a:r>
            <a:r>
              <a:rPr lang="el-GR" sz="2000" b="1" dirty="0" err="1">
                <a:solidFill>
                  <a:srgbClr val="800000"/>
                </a:solidFill>
                <a:effectLst>
                  <a:outerShdw blurRad="38100" dist="38100" dir="2700000" algn="tl">
                    <a:srgbClr val="000000">
                      <a:alpha val="43137"/>
                    </a:srgbClr>
                  </a:outerShdw>
                </a:effectLst>
                <a:latin typeface="Comic Sans MS" panose="030F0702030302020204" pitchFamily="66" charset="0"/>
              </a:rPr>
              <a:t>Παγκύπριων</a:t>
            </a: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 Εξετάσεων</a:t>
            </a:r>
          </a:p>
          <a:p>
            <a:pPr algn="ctr">
              <a:lnSpc>
                <a:spcPct val="150000"/>
              </a:lnSpc>
            </a:pP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στη Μηχανική του Στερεού Σώματος  </a:t>
            </a:r>
            <a:r>
              <a:rPr lang="el-GR" sz="2000" b="1" dirty="0">
                <a:latin typeface="Comic Sans MS" panose="030F0702030302020204" pitchFamily="66" charset="0"/>
                <a:hlinkClick r:id="rId4"/>
              </a:rPr>
              <a:t>εδώ</a:t>
            </a:r>
            <a:r>
              <a:rPr lang="el-GR" sz="2000" b="1" dirty="0">
                <a:latin typeface="Comic Sans MS" panose="030F0702030302020204" pitchFamily="66" charset="0"/>
              </a:rPr>
              <a:t>.</a:t>
            </a:r>
          </a:p>
        </p:txBody>
      </p:sp>
    </p:spTree>
    <p:extLst>
      <p:ext uri="{BB962C8B-B14F-4D97-AF65-F5344CB8AC3E}">
        <p14:creationId xmlns:p14="http://schemas.microsoft.com/office/powerpoint/2010/main" val="85196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50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3481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8CD22A3-36FB-46FA-B9FA-91AAFBCC3929}" type="slidenum">
              <a:rPr lang="el-GR" altLang="el-GR" sz="1400"/>
              <a:pPr>
                <a:spcBef>
                  <a:spcPct val="0"/>
                </a:spcBef>
                <a:buFontTx/>
                <a:buNone/>
              </a:pPr>
              <a:t>19</a:t>
            </a:fld>
            <a:endParaRPr lang="el-GR" altLang="el-GR" sz="1400"/>
          </a:p>
        </p:txBody>
      </p:sp>
      <p:sp>
        <p:nvSpPr>
          <p:cNvPr id="5" name="Rectangle 2"/>
          <p:cNvSpPr txBox="1">
            <a:spLocks noChangeArrowheads="1"/>
          </p:cNvSpPr>
          <p:nvPr/>
        </p:nvSpPr>
        <p:spPr>
          <a:xfrm>
            <a:off x="3077834" y="2132856"/>
            <a:ext cx="2988332"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ct val="50000"/>
              </a:spcBef>
              <a:defRPr/>
            </a:pPr>
            <a:r>
              <a:rPr lang="el-GR" altLang="el-GR" sz="3600" b="1" dirty="0">
                <a:solidFill>
                  <a:srgbClr val="800000"/>
                </a:solidFill>
                <a:effectLst>
                  <a:outerShdw blurRad="38100" dist="38100" dir="2700000" algn="tl">
                    <a:srgbClr val="000000"/>
                  </a:outerShdw>
                </a:effectLst>
                <a:latin typeface="Comic Sans MS" pitchFamily="66" charset="0"/>
                <a:ea typeface="+mn-ea"/>
                <a:cs typeface="+mn-cs"/>
              </a:rPr>
              <a:t>Εφαρμογές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512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94A7352-09A4-4749-B5E2-775D686C9774}" type="slidenum">
              <a:rPr lang="el-GR" altLang="el-GR" sz="1400"/>
              <a:pPr>
                <a:spcBef>
                  <a:spcPct val="0"/>
                </a:spcBef>
                <a:buFontTx/>
                <a:buNone/>
              </a:pPr>
              <a:t>2</a:t>
            </a:fld>
            <a:endParaRPr lang="el-GR" altLang="el-GR" sz="1400"/>
          </a:p>
        </p:txBody>
      </p:sp>
      <p:sp>
        <p:nvSpPr>
          <p:cNvPr id="7172" name="Text Box 4"/>
          <p:cNvSpPr txBox="1">
            <a:spLocks noChangeArrowheads="1"/>
          </p:cNvSpPr>
          <p:nvPr/>
        </p:nvSpPr>
        <p:spPr bwMode="auto">
          <a:xfrm>
            <a:off x="2123604" y="332656"/>
            <a:ext cx="48967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spcBef>
                <a:spcPct val="50000"/>
              </a:spcBef>
              <a:defRPr/>
            </a:pPr>
            <a:r>
              <a:rPr lang="el-GR" altLang="el-GR" sz="2400" b="1" dirty="0">
                <a:effectLst>
                  <a:outerShdw blurRad="38100" dist="38100" dir="2700000" algn="tl">
                    <a:srgbClr val="FFFFFF"/>
                  </a:outerShdw>
                </a:effectLst>
                <a:latin typeface="Comic Sans MS" pitchFamily="66" charset="0"/>
              </a:rPr>
              <a:t>Η έννοια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 Ροπή μιας δύναμης »</a:t>
            </a:r>
            <a:r>
              <a:rPr lang="en-US" altLang="el-GR" sz="2400" b="1" dirty="0">
                <a:solidFill>
                  <a:srgbClr val="FF0000"/>
                </a:solidFill>
                <a:effectLst>
                  <a:outerShdw blurRad="38100" dist="38100" dir="2700000" algn="tl">
                    <a:srgbClr val="000000">
                      <a:alpha val="43137"/>
                    </a:srgbClr>
                  </a:outerShdw>
                </a:effectLst>
                <a:latin typeface="Comic Sans MS" pitchFamily="66" charset="0"/>
              </a:rPr>
              <a:t> </a:t>
            </a:r>
          </a:p>
        </p:txBody>
      </p:sp>
      <p:sp>
        <p:nvSpPr>
          <p:cNvPr id="7173" name="Text Box 5"/>
          <p:cNvSpPr txBox="1">
            <a:spLocks noChangeArrowheads="1"/>
          </p:cNvSpPr>
          <p:nvPr/>
        </p:nvSpPr>
        <p:spPr bwMode="auto">
          <a:xfrm>
            <a:off x="1403648" y="877104"/>
            <a:ext cx="649934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αναφέρεται</a:t>
            </a:r>
            <a:r>
              <a:rPr lang="el-GR" altLang="el-GR" sz="2400" dirty="0">
                <a:solidFill>
                  <a:srgbClr val="FF0000"/>
                </a:solidFill>
                <a:effectLst>
                  <a:outerShdw blurRad="38100" dist="38100" dir="2700000" algn="tl">
                    <a:srgbClr val="000000"/>
                  </a:outerShdw>
                </a:effectLst>
                <a:latin typeface="Comic Sans MS" pitchFamily="66" charset="0"/>
              </a:rPr>
              <a:t> </a:t>
            </a:r>
            <a:r>
              <a:rPr lang="en-US" altLang="el-GR" sz="2400" dirty="0">
                <a:solidFill>
                  <a:srgbClr val="FF0000"/>
                </a:solidFill>
                <a:effectLst>
                  <a:outerShdw blurRad="38100" dist="38100" dir="2700000" algn="tl">
                    <a:srgbClr val="000000"/>
                  </a:outerShdw>
                </a:effectLst>
                <a:latin typeface="Comic Sans MS" pitchFamily="66" charset="0"/>
              </a:rPr>
              <a:t> </a:t>
            </a:r>
            <a:r>
              <a:rPr lang="el-GR" altLang="el-GR" sz="2400" dirty="0">
                <a:solidFill>
                  <a:srgbClr val="FF0000"/>
                </a:solidFill>
                <a:effectLst>
                  <a:outerShdw blurRad="38100" dist="38100" dir="2700000" algn="tl">
                    <a:srgbClr val="000000"/>
                  </a:outerShdw>
                </a:effectLst>
                <a:latin typeface="Comic Sans MS" pitchFamily="66" charset="0"/>
              </a:rPr>
              <a:t>   </a:t>
            </a:r>
            <a:r>
              <a:rPr lang="el-GR" altLang="el-GR" sz="2000" b="1" dirty="0">
                <a:effectLst>
                  <a:outerShdw blurRad="38100" dist="38100" dir="2700000" algn="tl">
                    <a:srgbClr val="FFFFFF"/>
                  </a:outerShdw>
                </a:effectLst>
                <a:latin typeface="Comic Sans MS" pitchFamily="66" charset="0"/>
              </a:rPr>
              <a:t>α)</a:t>
            </a:r>
            <a:r>
              <a:rPr lang="el-GR" altLang="el-GR" sz="2400" b="1" dirty="0">
                <a:effectLst>
                  <a:outerShdw blurRad="38100" dist="38100" dir="2700000" algn="tl">
                    <a:srgbClr val="FFFFFF"/>
                  </a:outerShdw>
                </a:effectLst>
                <a:latin typeface="Comic Sans MS" pitchFamily="66" charset="0"/>
              </a:rPr>
              <a:t> </a:t>
            </a:r>
            <a:r>
              <a:rPr lang="el-GR" altLang="el-GR" sz="2400" b="1" dirty="0">
                <a:solidFill>
                  <a:srgbClr val="0033CC"/>
                </a:solidFill>
                <a:effectLst>
                  <a:outerShdw blurRad="38100" dist="38100" dir="2700000" algn="tl">
                    <a:srgbClr val="000000"/>
                  </a:outerShdw>
                </a:effectLst>
                <a:latin typeface="Comic Sans MS" pitchFamily="66" charset="0"/>
              </a:rPr>
              <a:t>σε δύναμη</a:t>
            </a:r>
            <a:r>
              <a:rPr lang="el-GR" altLang="el-GR" sz="2400" b="1" dirty="0">
                <a:effectLst>
                  <a:outerShdw blurRad="38100" dist="38100" dir="2700000" algn="tl">
                    <a:srgbClr val="FFFFFF"/>
                  </a:outerShdw>
                </a:effectLst>
                <a:latin typeface="Comic Sans MS" pitchFamily="66" charset="0"/>
              </a:rPr>
              <a:t> </a:t>
            </a:r>
            <a:r>
              <a:rPr lang="el-GR" altLang="el-GR" sz="2000" dirty="0">
                <a:effectLst>
                  <a:outerShdw blurRad="38100" dist="38100" dir="2700000" algn="tl">
                    <a:srgbClr val="FFFFFF"/>
                  </a:outerShdw>
                </a:effectLst>
                <a:latin typeface="Comic Sans MS" pitchFamily="66" charset="0"/>
              </a:rPr>
              <a:t>(ασκούμενη  σε    </a:t>
            </a:r>
          </a:p>
          <a:p>
            <a:pPr eaLnBrk="1" hangingPunct="1">
              <a:spcBef>
                <a:spcPct val="50000"/>
              </a:spcBef>
              <a:defRPr/>
            </a:pPr>
            <a:r>
              <a:rPr lang="el-GR" altLang="el-GR" sz="2000" dirty="0">
                <a:effectLst>
                  <a:outerShdw blurRad="38100" dist="38100" dir="2700000" algn="tl">
                    <a:srgbClr val="FFFFFF"/>
                  </a:outerShdw>
                </a:effectLst>
                <a:latin typeface="Comic Sans MS" pitchFamily="66" charset="0"/>
              </a:rPr>
              <a:t>                                                   συγκεκριμένο σώμα),</a:t>
            </a:r>
          </a:p>
          <a:p>
            <a:pPr eaLnBrk="1" hangingPunct="1">
              <a:spcBef>
                <a:spcPct val="50000"/>
              </a:spcBef>
              <a:defRPr/>
            </a:pPr>
            <a:r>
              <a:rPr lang="el-GR" altLang="el-GR" sz="2400" b="1" dirty="0">
                <a:effectLst>
                  <a:outerShdw blurRad="38100" dist="38100" dir="2700000" algn="tl">
                    <a:srgbClr val="FFFFFF"/>
                  </a:outerShdw>
                </a:effectLst>
                <a:latin typeface="Comic Sans MS" pitchFamily="66" charset="0"/>
              </a:rPr>
              <a:t>            </a:t>
            </a:r>
            <a:r>
              <a:rPr lang="el-GR" altLang="el-GR" sz="2000" b="1" dirty="0">
                <a:effectLst>
                  <a:outerShdw blurRad="38100" dist="38100" dir="2700000" algn="tl">
                    <a:srgbClr val="FFFFFF"/>
                  </a:outerShdw>
                </a:effectLst>
                <a:latin typeface="Comic Sans MS" pitchFamily="66" charset="0"/>
              </a:rPr>
              <a:t>    β) </a:t>
            </a:r>
            <a:r>
              <a:rPr lang="el-GR" altLang="el-GR" sz="2400" b="1" dirty="0">
                <a:solidFill>
                  <a:srgbClr val="0033CC"/>
                </a:solidFill>
                <a:effectLst>
                  <a:outerShdw blurRad="38100" dist="38100" dir="2700000" algn="tl">
                    <a:srgbClr val="000000"/>
                  </a:outerShdw>
                </a:effectLst>
                <a:latin typeface="Comic Sans MS" pitchFamily="66" charset="0"/>
              </a:rPr>
              <a:t>σε γεωμετρικό σημείο.</a:t>
            </a:r>
          </a:p>
        </p:txBody>
      </p:sp>
      <p:sp>
        <p:nvSpPr>
          <p:cNvPr id="7174" name="Rectangle 6"/>
          <p:cNvSpPr>
            <a:spLocks noChangeArrowheads="1"/>
          </p:cNvSpPr>
          <p:nvPr/>
        </p:nvSpPr>
        <p:spPr bwMode="auto">
          <a:xfrm>
            <a:off x="1403648" y="2447705"/>
            <a:ext cx="585127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defRPr/>
            </a:pPr>
            <a:r>
              <a:rPr lang="el-GR" altLang="el-GR" sz="2400" b="1" dirty="0">
                <a:solidFill>
                  <a:srgbClr val="FF0000"/>
                </a:solidFill>
                <a:effectLst>
                  <a:outerShdw blurRad="38100" dist="38100" dir="2700000" algn="tl">
                    <a:srgbClr val="000000"/>
                  </a:outerShdw>
                </a:effectLst>
                <a:latin typeface="Comic Sans MS" pitchFamily="66" charset="0"/>
              </a:rPr>
              <a:t>εκφράζει</a:t>
            </a:r>
            <a:r>
              <a:rPr lang="el-GR" altLang="el-GR" sz="2400" b="1" dirty="0">
                <a:effectLst>
                  <a:outerShdw blurRad="38100" dist="38100" dir="2700000" algn="tl">
                    <a:srgbClr val="FFFFFF"/>
                  </a:outerShdw>
                </a:effectLst>
                <a:latin typeface="Comic Sans MS" pitchFamily="66" charset="0"/>
              </a:rPr>
              <a:t> </a:t>
            </a:r>
            <a:r>
              <a:rPr lang="el-GR" altLang="el-GR" sz="2400" b="1" dirty="0">
                <a:latin typeface="Comic Sans MS" pitchFamily="66" charset="0"/>
              </a:rPr>
              <a:t>την ικανότητα της δύναμης στο να περιστρέψει ένα αρχικά ακίνητο σώμα περί άξονα κάθετο στο επίπεδο δύναμης και σημείου.</a:t>
            </a:r>
          </a:p>
        </p:txBody>
      </p:sp>
      <p:sp>
        <p:nvSpPr>
          <p:cNvPr id="7175" name="Text Box 7"/>
          <p:cNvSpPr txBox="1">
            <a:spLocks noChangeArrowheads="1"/>
          </p:cNvSpPr>
          <p:nvPr/>
        </p:nvSpPr>
        <p:spPr bwMode="auto">
          <a:xfrm>
            <a:off x="1384621" y="4853376"/>
            <a:ext cx="62301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lnSpc>
                <a:spcPct val="150000"/>
              </a:lnSpc>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περιγράφει </a:t>
            </a:r>
            <a:r>
              <a:rPr lang="el-GR" altLang="el-GR" sz="2400" b="1" dirty="0">
                <a:latin typeface="Comic Sans MS" pitchFamily="66" charset="0"/>
              </a:rPr>
              <a:t>και τη φορά κατά την οποία θα </a:t>
            </a:r>
            <a:r>
              <a:rPr lang="el-GR" altLang="el-GR" sz="2400" b="1" dirty="0" err="1">
                <a:latin typeface="Comic Sans MS" pitchFamily="66" charset="0"/>
              </a:rPr>
              <a:t>περιστραφεί</a:t>
            </a:r>
            <a:r>
              <a:rPr lang="el-GR" altLang="el-GR" sz="2400" b="1" dirty="0">
                <a:latin typeface="Comic Sans MS" pitchFamily="66" charset="0"/>
              </a:rPr>
              <a:t> το αρχικά ακίνητο σώμα.</a:t>
            </a:r>
            <a:endParaRPr lang="el-GR" altLang="el-GR" sz="2400" b="1" dirty="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left)">
                                      <p:cBhvr>
                                        <p:cTn id="7" dur="1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3">
                                            <p:txEl>
                                              <p:pRg st="0" end="0"/>
                                            </p:txEl>
                                          </p:spTgt>
                                        </p:tgtEl>
                                        <p:attrNameLst>
                                          <p:attrName>style.visibility</p:attrName>
                                        </p:attrNameLst>
                                      </p:cBhvr>
                                      <p:to>
                                        <p:strVal val="visible"/>
                                      </p:to>
                                    </p:set>
                                    <p:animEffect transition="in" filter="dissolve">
                                      <p:cBhvr>
                                        <p:cTn id="12" dur="500"/>
                                        <p:tgtEl>
                                          <p:spTgt spid="7173">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7173">
                                            <p:txEl>
                                              <p:pRg st="1" end="1"/>
                                            </p:txEl>
                                          </p:spTgt>
                                        </p:tgtEl>
                                        <p:attrNameLst>
                                          <p:attrName>style.visibility</p:attrName>
                                        </p:attrNameLst>
                                      </p:cBhvr>
                                      <p:to>
                                        <p:strVal val="visible"/>
                                      </p:to>
                                    </p:set>
                                    <p:animEffect transition="in" filter="dissolve">
                                      <p:cBhvr>
                                        <p:cTn id="16" dur="500"/>
                                        <p:tgtEl>
                                          <p:spTgt spid="7173">
                                            <p:txEl>
                                              <p:pRg st="1" end="1"/>
                                            </p:txEl>
                                          </p:spTgt>
                                        </p:tgtEl>
                                      </p:cBhvr>
                                    </p:animEffect>
                                  </p:childTnLst>
                                </p:cTn>
                              </p:par>
                            </p:childTnLst>
                          </p:cTn>
                        </p:par>
                        <p:par>
                          <p:cTn id="17" fill="hold" nodeType="withGroup">
                            <p:stCondLst>
                              <p:cond delay="1000"/>
                            </p:stCondLst>
                            <p:childTnLst>
                              <p:par>
                                <p:cTn id="18" presetID="9" presetClass="entr" presetSubtype="0" fill="hold" nodeType="afterEffect">
                                  <p:stCondLst>
                                    <p:cond delay="500"/>
                                  </p:stCondLst>
                                  <p:childTnLst>
                                    <p:set>
                                      <p:cBhvr>
                                        <p:cTn id="19" dur="1" fill="hold">
                                          <p:stCondLst>
                                            <p:cond delay="0"/>
                                          </p:stCondLst>
                                        </p:cTn>
                                        <p:tgtEl>
                                          <p:spTgt spid="7173">
                                            <p:txEl>
                                              <p:pRg st="2" end="2"/>
                                            </p:txEl>
                                          </p:spTgt>
                                        </p:tgtEl>
                                        <p:attrNameLst>
                                          <p:attrName>style.visibility</p:attrName>
                                        </p:attrNameLst>
                                      </p:cBhvr>
                                      <p:to>
                                        <p:strVal val="visible"/>
                                      </p:to>
                                    </p:set>
                                    <p:animEffect transition="in" filter="dissolve">
                                      <p:cBhvr>
                                        <p:cTn id="20" dur="500"/>
                                        <p:tgtEl>
                                          <p:spTgt spid="717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174"/>
                                        </p:tgtEl>
                                        <p:attrNameLst>
                                          <p:attrName>style.visibility</p:attrName>
                                        </p:attrNameLst>
                                      </p:cBhvr>
                                      <p:to>
                                        <p:strVal val="visible"/>
                                      </p:to>
                                    </p:set>
                                    <p:animEffect transition="in" filter="wipe(left)">
                                      <p:cBhvr>
                                        <p:cTn id="25" dur="2000"/>
                                        <p:tgtEl>
                                          <p:spTgt spid="717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175"/>
                                        </p:tgtEl>
                                        <p:attrNameLst>
                                          <p:attrName>style.visibility</p:attrName>
                                        </p:attrNameLst>
                                      </p:cBhvr>
                                      <p:to>
                                        <p:strVal val="visible"/>
                                      </p:to>
                                    </p:set>
                                    <p:animEffect transition="in" filter="wipe(left)">
                                      <p:cBhvr>
                                        <p:cTn id="30" dur="2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4" grpId="0"/>
      <p:bldP spid="71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20</a:t>
            </a:fld>
            <a:endParaRPr lang="el-GR" altLang="el-GR"/>
          </a:p>
        </p:txBody>
      </p:sp>
      <p:sp>
        <p:nvSpPr>
          <p:cNvPr id="5" name="Rectangle 2"/>
          <p:cNvSpPr txBox="1">
            <a:spLocks noChangeArrowheads="1"/>
          </p:cNvSpPr>
          <p:nvPr/>
        </p:nvSpPr>
        <p:spPr>
          <a:xfrm>
            <a:off x="2123728" y="1844824"/>
            <a:ext cx="489654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Παραδείγματα</a:t>
            </a:r>
            <a:r>
              <a:rPr lang="en-US" altLang="el-GR" sz="3600" b="1" dirty="0">
                <a:solidFill>
                  <a:schemeClr val="accent2"/>
                </a:solidFill>
                <a:effectLst>
                  <a:outerShdw blurRad="38100" dist="38100" dir="2700000" algn="tl">
                    <a:srgbClr val="000000"/>
                  </a:outerShdw>
                </a:effectLst>
                <a:latin typeface="Comic Sans MS" pitchFamily="66" charset="0"/>
              </a:rPr>
              <a:t> </a:t>
            </a:r>
            <a:r>
              <a:rPr lang="el-GR" altLang="el-GR" sz="3600" b="1" dirty="0">
                <a:solidFill>
                  <a:schemeClr val="accent2"/>
                </a:solidFill>
                <a:effectLst>
                  <a:outerShdw blurRad="38100" dist="38100" dir="2700000" algn="tl">
                    <a:srgbClr val="000000"/>
                  </a:outerShdw>
                </a:effectLst>
                <a:latin typeface="Comic Sans MS" pitchFamily="66" charset="0"/>
              </a:rPr>
              <a:t>Βιβλίου</a:t>
            </a:r>
          </a:p>
        </p:txBody>
      </p:sp>
    </p:spTree>
    <p:extLst>
      <p:ext uri="{BB962C8B-B14F-4D97-AF65-F5344CB8AC3E}">
        <p14:creationId xmlns:p14="http://schemas.microsoft.com/office/powerpoint/2010/main" val="159215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4096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F23D532-A8D9-4CA2-B772-4F2B17AA1FD0}" type="slidenum">
              <a:rPr lang="el-GR" altLang="el-GR" sz="1400"/>
              <a:pPr>
                <a:spcBef>
                  <a:spcPct val="0"/>
                </a:spcBef>
                <a:buFontTx/>
                <a:buNone/>
              </a:pPr>
              <a:t>21</a:t>
            </a:fld>
            <a:endParaRPr lang="el-GR" altLang="el-GR" sz="1400"/>
          </a:p>
        </p:txBody>
      </p:sp>
      <p:grpSp>
        <p:nvGrpSpPr>
          <p:cNvPr id="2" name="Ομάδα 1"/>
          <p:cNvGrpSpPr/>
          <p:nvPr/>
        </p:nvGrpSpPr>
        <p:grpSpPr>
          <a:xfrm>
            <a:off x="971600" y="116632"/>
            <a:ext cx="7416824" cy="5832648"/>
            <a:chOff x="971600" y="116632"/>
            <a:chExt cx="7416824" cy="5832648"/>
          </a:xfrm>
        </p:grpSpPr>
        <p:sp>
          <p:nvSpPr>
            <p:cNvPr id="45060" name="Rectangle 4"/>
            <p:cNvSpPr>
              <a:spLocks noChangeArrowheads="1"/>
            </p:cNvSpPr>
            <p:nvPr/>
          </p:nvSpPr>
          <p:spPr bwMode="auto">
            <a:xfrm>
              <a:off x="971600" y="116632"/>
              <a:ext cx="7416824"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1200" b="1" dirty="0">
                  <a:latin typeface="Trebuchet MS" panose="020B0603020202020204" pitchFamily="34" charset="0"/>
                </a:rPr>
                <a:t>Παράδειγμα</a:t>
              </a:r>
              <a:r>
                <a:rPr lang="el-GR" altLang="el-GR" sz="2000" b="1" dirty="0">
                  <a:latin typeface="Trebuchet MS" panose="020B0603020202020204" pitchFamily="34" charset="0"/>
                </a:rPr>
                <a:t> 4.1</a:t>
              </a:r>
              <a:r>
                <a:rPr lang="en-US" altLang="el-GR" sz="2000" b="1" dirty="0">
                  <a:latin typeface="Trebuchet MS" panose="020B0603020202020204" pitchFamily="34" charset="0"/>
                </a:rPr>
                <a:t> </a:t>
              </a:r>
              <a:r>
                <a:rPr lang="el-GR" altLang="el-GR" sz="2000" dirty="0">
                  <a:latin typeface="Trebuchet MS" panose="020B0603020202020204" pitchFamily="34" charset="0"/>
                </a:rPr>
                <a:t>Το στερεό του σχήματος 4.13 αποτελείται από δύο ομοαξονικούς κυλίνδρους, με ακτίνες </a:t>
              </a:r>
              <a:r>
                <a:rPr lang="el-GR" altLang="el-GR" sz="2000" i="1" dirty="0">
                  <a:latin typeface="Trebuchet MS" panose="020B0603020202020204" pitchFamily="34" charset="0"/>
                </a:rPr>
                <a:t>R</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=4cm και </a:t>
              </a:r>
              <a:r>
                <a:rPr lang="el-GR" altLang="el-GR" sz="2000" i="1" dirty="0">
                  <a:latin typeface="Trebuchet MS" panose="020B0603020202020204" pitchFamily="34" charset="0"/>
                </a:rPr>
                <a:t>R</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=3cm, που στρέφονται γύρω από σταθερό άξονα χ</a:t>
              </a:r>
              <a:r>
                <a:rPr lang="en-US" altLang="el-GR" sz="2000" dirty="0">
                  <a:latin typeface="Trebuchet MS" panose="020B0603020202020204" pitchFamily="34" charset="0"/>
                </a:rPr>
                <a:t>'</a:t>
              </a:r>
              <a:r>
                <a:rPr lang="el-GR" altLang="el-GR" sz="2000" dirty="0">
                  <a:latin typeface="Trebuchet MS" panose="020B0603020202020204" pitchFamily="34" charset="0"/>
                </a:rPr>
                <a:t>χ. Ο άξονας χ</a:t>
              </a:r>
              <a:r>
                <a:rPr lang="en-US" altLang="el-GR" sz="2000" dirty="0">
                  <a:latin typeface="Trebuchet MS" panose="020B0603020202020204" pitchFamily="34" charset="0"/>
                </a:rPr>
                <a:t>'</a:t>
              </a:r>
              <a:r>
                <a:rPr lang="el-GR" altLang="el-GR" sz="2000" dirty="0">
                  <a:latin typeface="Trebuchet MS" panose="020B0603020202020204" pitchFamily="34" charset="0"/>
                </a:rPr>
                <a:t>χ συμπίπτει με τον άξονα συμμετρίας των κυλίνδρων. Εξ αιτίας των βαρών που κρέμονται από τους δύο κυλίνδρους, τα σκοινιά ασκούν στους κυλίνδρους δυνάμεις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=6Ν και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=10Ν. Να υπολογίσετε την ολική ροπή που δέχεται το στερεό. </a:t>
              </a:r>
            </a:p>
          </p:txBody>
        </p:sp>
        <p:pic>
          <p:nvPicPr>
            <p:cNvPr id="45061"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8866" y="3284984"/>
              <a:ext cx="392626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a:xfrm>
            <a:off x="5652120" y="5591009"/>
            <a:ext cx="3312368" cy="338554"/>
          </a:xfrm>
          <a:prstGeom prst="rect">
            <a:avLst/>
          </a:prstGeom>
          <a:noFill/>
        </p:spPr>
        <p:txBody>
          <a:bodyPr wrap="square" rtlCol="0">
            <a:spAutoFit/>
          </a:bodyPr>
          <a:lstStyle/>
          <a:p>
            <a:r>
              <a:rPr lang="el-GR" sz="1600" b="1" dirty="0">
                <a:solidFill>
                  <a:srgbClr val="FF0000"/>
                </a:solidFill>
                <a:latin typeface="Trebuchet MS" panose="020B0603020202020204" pitchFamily="34" charset="0"/>
              </a:rPr>
              <a:t>Η λύση στην επόμενη διαφάνεια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22</a:t>
            </a:fld>
            <a:endParaRPr lang="el-GR" altLang="el-GR"/>
          </a:p>
        </p:txBody>
      </p:sp>
      <p:sp>
        <p:nvSpPr>
          <p:cNvPr id="4" name="Ορθογώνιο 3"/>
          <p:cNvSpPr/>
          <p:nvPr/>
        </p:nvSpPr>
        <p:spPr>
          <a:xfrm>
            <a:off x="778673" y="1697461"/>
            <a:ext cx="7586654" cy="4031873"/>
          </a:xfrm>
          <a:prstGeom prst="rect">
            <a:avLst/>
          </a:prstGeom>
        </p:spPr>
        <p:txBody>
          <a:bodyPr wrap="square">
            <a:spAutoFit/>
          </a:bodyPr>
          <a:lstStyle/>
          <a:p>
            <a:r>
              <a:rPr lang="el-GR" sz="1600" b="1" dirty="0">
                <a:latin typeface="Trebuchet MS" panose="020B0603020202020204" pitchFamily="34" charset="0"/>
              </a:rPr>
              <a:t>Λύση παραδείγματος 4.1</a:t>
            </a:r>
            <a:endParaRPr lang="en-US" sz="1600" b="1" dirty="0">
              <a:latin typeface="Trebuchet MS" panose="020B0603020202020204" pitchFamily="34" charset="0"/>
            </a:endParaRPr>
          </a:p>
          <a:p>
            <a:pPr algn="just">
              <a:lnSpc>
                <a:spcPct val="150000"/>
              </a:lnSpc>
            </a:pPr>
            <a:r>
              <a:rPr lang="el-GR" sz="2000" dirty="0">
                <a:latin typeface="Trebuchet MS" panose="020B0603020202020204" pitchFamily="34" charset="0"/>
              </a:rPr>
              <a:t>Η δύναμη </a:t>
            </a:r>
            <a:r>
              <a:rPr lang="el-GR" sz="2000" i="1" dirty="0">
                <a:latin typeface="Trebuchet MS" panose="020B0603020202020204" pitchFamily="34" charset="0"/>
              </a:rPr>
              <a:t>F</a:t>
            </a:r>
            <a:r>
              <a:rPr lang="el-GR" sz="2000" baseline="-25000" dirty="0">
                <a:latin typeface="Trebuchet MS" panose="020B0603020202020204" pitchFamily="34" charset="0"/>
              </a:rPr>
              <a:t>1</a:t>
            </a:r>
            <a:r>
              <a:rPr lang="el-GR" sz="2000" dirty="0">
                <a:latin typeface="Trebuchet MS" panose="020B0603020202020204" pitchFamily="34" charset="0"/>
              </a:rPr>
              <a:t> τείνει να στρέψει το στερεό κατά τη θετική φορά και δημιουργεί θετική ροπή </a:t>
            </a:r>
            <a:r>
              <a:rPr lang="el-GR" sz="2000" i="1" dirty="0">
                <a:latin typeface="Trebuchet MS" panose="020B0603020202020204" pitchFamily="34" charset="0"/>
              </a:rPr>
              <a:t>τ</a:t>
            </a:r>
            <a:r>
              <a:rPr lang="el-GR" sz="2000" baseline="-25000" dirty="0">
                <a:latin typeface="Trebuchet MS" panose="020B0603020202020204" pitchFamily="34" charset="0"/>
              </a:rPr>
              <a:t>1</a:t>
            </a:r>
            <a:r>
              <a:rPr lang="el-GR" sz="2000" dirty="0">
                <a:latin typeface="Trebuchet MS" panose="020B0603020202020204" pitchFamily="34" charset="0"/>
              </a:rPr>
              <a:t> = </a:t>
            </a:r>
            <a:r>
              <a:rPr lang="el-GR" sz="2000" i="1" dirty="0">
                <a:latin typeface="Trebuchet MS" panose="020B0603020202020204" pitchFamily="34" charset="0"/>
              </a:rPr>
              <a:t>F</a:t>
            </a:r>
            <a:r>
              <a:rPr lang="el-GR" sz="2000" baseline="-25000" dirty="0">
                <a:latin typeface="Trebuchet MS" panose="020B0603020202020204" pitchFamily="34" charset="0"/>
              </a:rPr>
              <a:t>1</a:t>
            </a:r>
            <a:r>
              <a:rPr lang="el-GR" sz="2000" i="1" dirty="0">
                <a:latin typeface="Trebuchet MS" panose="020B0603020202020204" pitchFamily="34" charset="0"/>
              </a:rPr>
              <a:t>R</a:t>
            </a:r>
            <a:r>
              <a:rPr lang="el-GR" sz="2000" baseline="-25000" dirty="0">
                <a:latin typeface="Trebuchet MS" panose="020B0603020202020204" pitchFamily="34" charset="0"/>
              </a:rPr>
              <a:t>1</a:t>
            </a:r>
            <a:r>
              <a:rPr lang="el-GR" sz="2000" dirty="0">
                <a:latin typeface="Trebuchet MS" panose="020B0603020202020204" pitchFamily="34" charset="0"/>
              </a:rPr>
              <a:t>.</a:t>
            </a:r>
          </a:p>
          <a:p>
            <a:pPr algn="just">
              <a:lnSpc>
                <a:spcPct val="150000"/>
              </a:lnSpc>
            </a:pPr>
            <a:r>
              <a:rPr lang="el-GR" sz="2000" dirty="0">
                <a:latin typeface="Trebuchet MS" panose="020B0603020202020204" pitchFamily="34" charset="0"/>
              </a:rPr>
              <a:t>Η δύναμη </a:t>
            </a:r>
            <a:r>
              <a:rPr lang="el-GR" sz="2000" i="1" dirty="0">
                <a:latin typeface="Trebuchet MS" panose="020B0603020202020204" pitchFamily="34" charset="0"/>
              </a:rPr>
              <a:t>F</a:t>
            </a:r>
            <a:r>
              <a:rPr lang="el-GR" sz="2000" baseline="-25000" dirty="0">
                <a:latin typeface="Trebuchet MS" panose="020B0603020202020204" pitchFamily="34" charset="0"/>
              </a:rPr>
              <a:t>2</a:t>
            </a:r>
            <a:r>
              <a:rPr lang="el-GR" sz="2000" dirty="0">
                <a:latin typeface="Trebuchet MS" panose="020B0603020202020204" pitchFamily="34" charset="0"/>
              </a:rPr>
              <a:t> τείνει να το στρέψει κατά την αρνητική φορά και δημιουργεί ροπή </a:t>
            </a:r>
            <a:r>
              <a:rPr lang="el-GR" sz="2000" i="1" dirty="0">
                <a:latin typeface="Trebuchet MS" panose="020B0603020202020204" pitchFamily="34" charset="0"/>
              </a:rPr>
              <a:t>τ</a:t>
            </a:r>
            <a:r>
              <a:rPr lang="el-GR" sz="2000" baseline="-25000" dirty="0">
                <a:latin typeface="Trebuchet MS" panose="020B0603020202020204" pitchFamily="34" charset="0"/>
              </a:rPr>
              <a:t>2</a:t>
            </a:r>
            <a:r>
              <a:rPr lang="el-GR" sz="2000" dirty="0">
                <a:latin typeface="Trebuchet MS" panose="020B0603020202020204" pitchFamily="34" charset="0"/>
              </a:rPr>
              <a:t> = -</a:t>
            </a:r>
            <a:r>
              <a:rPr lang="el-GR" sz="2000" i="1" dirty="0">
                <a:latin typeface="Trebuchet MS" panose="020B0603020202020204" pitchFamily="34" charset="0"/>
              </a:rPr>
              <a:t>F</a:t>
            </a:r>
            <a:r>
              <a:rPr lang="el-GR" sz="2000" baseline="-25000" dirty="0">
                <a:latin typeface="Trebuchet MS" panose="020B0603020202020204" pitchFamily="34" charset="0"/>
              </a:rPr>
              <a:t>2</a:t>
            </a:r>
            <a:r>
              <a:rPr lang="el-GR" sz="2000" i="1" dirty="0">
                <a:latin typeface="Trebuchet MS" panose="020B0603020202020204" pitchFamily="34" charset="0"/>
              </a:rPr>
              <a:t>R</a:t>
            </a:r>
            <a:r>
              <a:rPr lang="el-GR" sz="2000" baseline="-25000" dirty="0">
                <a:latin typeface="Trebuchet MS" panose="020B0603020202020204" pitchFamily="34" charset="0"/>
              </a:rPr>
              <a:t>2</a:t>
            </a:r>
            <a:r>
              <a:rPr lang="el-GR" sz="2000" dirty="0">
                <a:latin typeface="Trebuchet MS" panose="020B0603020202020204" pitchFamily="34" charset="0"/>
              </a:rPr>
              <a:t>.</a:t>
            </a:r>
            <a:endParaRPr lang="el-GR" sz="2000" baseline="-25000" dirty="0">
              <a:latin typeface="Trebuchet MS" panose="020B0603020202020204" pitchFamily="34" charset="0"/>
            </a:endParaRPr>
          </a:p>
          <a:p>
            <a:pPr algn="just">
              <a:lnSpc>
                <a:spcPct val="150000"/>
              </a:lnSpc>
            </a:pPr>
            <a:r>
              <a:rPr lang="el-GR" sz="2000" dirty="0">
                <a:latin typeface="Trebuchet MS" panose="020B0603020202020204" pitchFamily="34" charset="0"/>
              </a:rPr>
              <a:t>Η συνολική ροπή που δέχεται το στερεό είναι </a:t>
            </a:r>
          </a:p>
          <a:p>
            <a:pPr algn="just">
              <a:lnSpc>
                <a:spcPct val="150000"/>
              </a:lnSpc>
            </a:pPr>
            <a:r>
              <a:rPr lang="el-GR" sz="2000" i="1" dirty="0">
                <a:latin typeface="Trebuchet MS" panose="020B0603020202020204" pitchFamily="34" charset="0"/>
              </a:rPr>
              <a:t>τ </a:t>
            </a:r>
            <a:r>
              <a:rPr lang="el-GR" sz="2000" dirty="0">
                <a:latin typeface="Trebuchet MS" panose="020B0603020202020204" pitchFamily="34" charset="0"/>
              </a:rPr>
              <a:t>= </a:t>
            </a:r>
            <a:r>
              <a:rPr lang="el-GR" sz="2000" i="1" dirty="0">
                <a:latin typeface="Trebuchet MS" panose="020B0603020202020204" pitchFamily="34" charset="0"/>
              </a:rPr>
              <a:t>τ</a:t>
            </a:r>
            <a:r>
              <a:rPr lang="el-GR" sz="2000" baseline="-25000" dirty="0">
                <a:latin typeface="Trebuchet MS" panose="020B0603020202020204" pitchFamily="34" charset="0"/>
              </a:rPr>
              <a:t>1</a:t>
            </a:r>
            <a:r>
              <a:rPr lang="el-GR" sz="2000" dirty="0">
                <a:latin typeface="Trebuchet MS" panose="020B0603020202020204" pitchFamily="34" charset="0"/>
              </a:rPr>
              <a:t>+</a:t>
            </a:r>
            <a:r>
              <a:rPr lang="el-GR" sz="2000" i="1" dirty="0">
                <a:latin typeface="Trebuchet MS" panose="020B0603020202020204" pitchFamily="34" charset="0"/>
              </a:rPr>
              <a:t>τ</a:t>
            </a:r>
            <a:r>
              <a:rPr lang="el-GR" sz="2000" baseline="-25000" dirty="0">
                <a:latin typeface="Trebuchet MS" panose="020B0603020202020204" pitchFamily="34" charset="0"/>
              </a:rPr>
              <a:t>2</a:t>
            </a:r>
            <a:r>
              <a:rPr lang="el-GR" sz="2000" dirty="0">
                <a:latin typeface="Trebuchet MS" panose="020B0603020202020204" pitchFamily="34" charset="0"/>
              </a:rPr>
              <a:t> = </a:t>
            </a:r>
            <a:r>
              <a:rPr lang="el-GR" sz="2000" i="1" dirty="0">
                <a:latin typeface="Trebuchet MS" panose="020B0603020202020204" pitchFamily="34" charset="0"/>
              </a:rPr>
              <a:t>F</a:t>
            </a:r>
            <a:r>
              <a:rPr lang="el-GR" sz="2000" baseline="-25000" dirty="0">
                <a:latin typeface="Trebuchet MS" panose="020B0603020202020204" pitchFamily="34" charset="0"/>
              </a:rPr>
              <a:t>1</a:t>
            </a:r>
            <a:r>
              <a:rPr lang="el-GR" sz="2000" i="1" dirty="0">
                <a:latin typeface="Trebuchet MS" panose="020B0603020202020204" pitchFamily="34" charset="0"/>
              </a:rPr>
              <a:t>R</a:t>
            </a:r>
            <a:r>
              <a:rPr lang="el-GR" sz="2000" baseline="-25000" dirty="0">
                <a:latin typeface="Trebuchet MS" panose="020B0603020202020204" pitchFamily="34" charset="0"/>
              </a:rPr>
              <a:t>1</a:t>
            </a:r>
            <a:r>
              <a:rPr lang="el-GR" sz="2000" dirty="0">
                <a:latin typeface="Trebuchet MS" panose="020B0603020202020204" pitchFamily="34" charset="0"/>
              </a:rPr>
              <a:t> - </a:t>
            </a:r>
            <a:r>
              <a:rPr lang="el-GR" sz="2000" i="1" dirty="0">
                <a:latin typeface="Trebuchet MS" panose="020B0603020202020204" pitchFamily="34" charset="0"/>
              </a:rPr>
              <a:t>F</a:t>
            </a:r>
            <a:r>
              <a:rPr lang="el-GR" sz="2000" baseline="-25000" dirty="0">
                <a:latin typeface="Trebuchet MS" panose="020B0603020202020204" pitchFamily="34" charset="0"/>
              </a:rPr>
              <a:t>2</a:t>
            </a:r>
            <a:r>
              <a:rPr lang="el-GR" sz="2000" i="1" dirty="0">
                <a:latin typeface="Trebuchet MS" panose="020B0603020202020204" pitchFamily="34" charset="0"/>
              </a:rPr>
              <a:t>R</a:t>
            </a:r>
            <a:r>
              <a:rPr lang="el-GR" sz="2000" baseline="-25000" dirty="0">
                <a:latin typeface="Trebuchet MS" panose="020B0603020202020204" pitchFamily="34" charset="0"/>
              </a:rPr>
              <a:t>2</a:t>
            </a:r>
            <a:r>
              <a:rPr lang="el-GR" sz="2000" dirty="0">
                <a:latin typeface="Trebuchet MS" panose="020B0603020202020204" pitchFamily="34" charset="0"/>
              </a:rPr>
              <a:t> = -0,06 </a:t>
            </a:r>
            <a:r>
              <a:rPr lang="el-GR" sz="2000" dirty="0" err="1">
                <a:latin typeface="Trebuchet MS" panose="020B0603020202020204" pitchFamily="34" charset="0"/>
              </a:rPr>
              <a:t>Νm</a:t>
            </a:r>
            <a:endParaRPr lang="el-GR" sz="2000" dirty="0">
              <a:latin typeface="Trebuchet MS" panose="020B0603020202020204" pitchFamily="34" charset="0"/>
            </a:endParaRPr>
          </a:p>
          <a:p>
            <a:pPr algn="just">
              <a:lnSpc>
                <a:spcPct val="150000"/>
              </a:lnSpc>
            </a:pPr>
            <a:r>
              <a:rPr lang="el-GR" sz="2000" dirty="0">
                <a:latin typeface="Trebuchet MS" panose="020B0603020202020204" pitchFamily="34" charset="0"/>
              </a:rPr>
              <a:t>Το αρνητικό πρόσημο δείχνει ότι το στερεό θα στραφεί όπως στρέφονται οι δείκτες του ρολογιού.</a:t>
            </a:r>
          </a:p>
        </p:txBody>
      </p:sp>
      <p:pic>
        <p:nvPicPr>
          <p:cNvPr id="5"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30714"/>
            <a:ext cx="2885614" cy="195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02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4198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314982D-32E6-445E-AF0A-3677A9FD231C}" type="slidenum">
              <a:rPr lang="el-GR" altLang="el-GR" sz="1400"/>
              <a:pPr>
                <a:spcBef>
                  <a:spcPct val="0"/>
                </a:spcBef>
                <a:buFontTx/>
                <a:buNone/>
              </a:pPr>
              <a:t>23</a:t>
            </a:fld>
            <a:endParaRPr lang="el-GR" altLang="el-GR" sz="1400"/>
          </a:p>
        </p:txBody>
      </p:sp>
      <p:grpSp>
        <p:nvGrpSpPr>
          <p:cNvPr id="2" name="Ομάδα 1"/>
          <p:cNvGrpSpPr/>
          <p:nvPr/>
        </p:nvGrpSpPr>
        <p:grpSpPr>
          <a:xfrm>
            <a:off x="395288" y="333375"/>
            <a:ext cx="8280400" cy="5588797"/>
            <a:chOff x="395288" y="333375"/>
            <a:chExt cx="8280400" cy="5588797"/>
          </a:xfrm>
        </p:grpSpPr>
        <p:sp>
          <p:nvSpPr>
            <p:cNvPr id="47108" name="Rectangle 4"/>
            <p:cNvSpPr>
              <a:spLocks noChangeArrowheads="1"/>
            </p:cNvSpPr>
            <p:nvPr/>
          </p:nvSpPr>
          <p:spPr bwMode="auto">
            <a:xfrm>
              <a:off x="395288" y="333375"/>
              <a:ext cx="82804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1200" b="1" dirty="0">
                  <a:latin typeface="Trebuchet MS" panose="020B0603020202020204" pitchFamily="34" charset="0"/>
                </a:rPr>
                <a:t>Παράδειγμα</a:t>
              </a:r>
              <a:r>
                <a:rPr lang="el-GR" altLang="el-GR" sz="2000" b="1" dirty="0">
                  <a:latin typeface="Trebuchet MS" panose="020B0603020202020204" pitchFamily="34" charset="0"/>
                </a:rPr>
                <a:t> </a:t>
              </a:r>
              <a:r>
                <a:rPr lang="en-US" altLang="el-GR" sz="2000" b="1" dirty="0">
                  <a:latin typeface="Trebuchet MS" panose="020B0603020202020204" pitchFamily="34" charset="0"/>
                </a:rPr>
                <a:t>4.3  </a:t>
              </a:r>
              <a:r>
                <a:rPr lang="el-GR" altLang="el-GR" sz="2000" dirty="0">
                  <a:latin typeface="Trebuchet MS" panose="020B0603020202020204" pitchFamily="34" charset="0"/>
                </a:rPr>
                <a:t>Ομογενής οριζόντια δοκός ΑΓ που έχει μήκος </a:t>
              </a:r>
              <a:r>
                <a:rPr lang="el-GR" altLang="el-GR" sz="2000" i="1" dirty="0">
                  <a:latin typeface="Trebuchet MS" panose="020B0603020202020204" pitchFamily="34" charset="0"/>
                </a:rPr>
                <a:t>ℓ</a:t>
              </a:r>
              <a:r>
                <a:rPr lang="el-GR" altLang="el-GR" sz="2000" dirty="0">
                  <a:latin typeface="Trebuchet MS" panose="020B0603020202020204" pitchFamily="34" charset="0"/>
                </a:rPr>
                <a:t>=4m και βάρος </a:t>
              </a:r>
              <a:r>
                <a:rPr lang="el-GR" altLang="el-GR" sz="2000" i="1" dirty="0">
                  <a:latin typeface="Trebuchet MS" panose="020B0603020202020204" pitchFamily="34" charset="0"/>
                </a:rPr>
                <a:t>w</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=200N, κρέμεται από δύο κατακόρυφα σκοινιά που είναι δεμένα στα άκρα της και ισορροπεί. Πάνω στη δοκό και σε απόσταση </a:t>
              </a:r>
              <a:r>
                <a:rPr lang="en-US" altLang="el-GR" sz="2000" i="1" dirty="0">
                  <a:latin typeface="Trebuchet MS" panose="020B0603020202020204" pitchFamily="34" charset="0"/>
                </a:rPr>
                <a:t>x</a:t>
              </a:r>
              <a:r>
                <a:rPr lang="el-GR" altLang="el-GR" sz="2000" dirty="0">
                  <a:latin typeface="Trebuchet MS" panose="020B0603020202020204" pitchFamily="34" charset="0"/>
                </a:rPr>
                <a:t>=</a:t>
              </a:r>
              <a:r>
                <a:rPr lang="en-US" altLang="el-GR" sz="2000" dirty="0">
                  <a:latin typeface="Trebuchet MS" panose="020B0603020202020204" pitchFamily="34" charset="0"/>
                </a:rPr>
                <a:t>1</a:t>
              </a:r>
              <a:r>
                <a:rPr lang="el-GR" altLang="el-GR" sz="2000" dirty="0">
                  <a:latin typeface="Trebuchet MS" panose="020B0603020202020204" pitchFamily="34" charset="0"/>
                </a:rPr>
                <a:t>m από το άκρο της στέκεται άνθρωπος βάρους </a:t>
              </a:r>
              <a:r>
                <a:rPr lang="el-GR" altLang="el-GR" sz="2000" i="1" dirty="0">
                  <a:latin typeface="Trebuchet MS" panose="020B0603020202020204" pitchFamily="34" charset="0"/>
                </a:rPr>
                <a:t>w</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=600Ν. Ποια είναι τα μέτρα των δυνάμεων που ασκούν τα σκοινιά στη δοκό; </a:t>
              </a:r>
            </a:p>
          </p:txBody>
        </p:sp>
        <p:pic>
          <p:nvPicPr>
            <p:cNvPr id="47110" name="Picture 6"/>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879353" y="2734032"/>
              <a:ext cx="3312269" cy="318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5580112" y="5373216"/>
            <a:ext cx="3312368" cy="338554"/>
          </a:xfrm>
          <a:prstGeom prst="rect">
            <a:avLst/>
          </a:prstGeom>
          <a:noFill/>
        </p:spPr>
        <p:txBody>
          <a:bodyPr wrap="square" rtlCol="0">
            <a:spAutoFit/>
          </a:bodyPr>
          <a:lstStyle/>
          <a:p>
            <a:r>
              <a:rPr lang="el-GR" sz="1600" b="1" dirty="0">
                <a:solidFill>
                  <a:srgbClr val="FF0000"/>
                </a:solidFill>
                <a:latin typeface="Trebuchet MS" panose="020B0603020202020204" pitchFamily="34" charset="0"/>
              </a:rPr>
              <a:t>Η λύση στην επόμενη διαφάνεια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24</a:t>
            </a:fld>
            <a:endParaRPr lang="el-GR" altLang="el-GR"/>
          </a:p>
        </p:txBody>
      </p:sp>
      <mc:AlternateContent xmlns:mc="http://schemas.openxmlformats.org/markup-compatibility/2006" xmlns:a14="http://schemas.microsoft.com/office/drawing/2010/main">
        <mc:Choice Requires="a14">
          <p:sp>
            <p:nvSpPr>
              <p:cNvPr id="6" name="Ορθογώνιο 5"/>
              <p:cNvSpPr/>
              <p:nvPr/>
            </p:nvSpPr>
            <p:spPr>
              <a:xfrm>
                <a:off x="469379" y="2060848"/>
                <a:ext cx="8134672" cy="3863494"/>
              </a:xfrm>
              <a:prstGeom prst="rect">
                <a:avLst/>
              </a:prstGeom>
            </p:spPr>
            <p:txBody>
              <a:bodyPr wrap="square">
                <a:spAutoFit/>
              </a:bodyPr>
              <a:lstStyle/>
              <a:p>
                <a:pPr algn="just"/>
                <a:r>
                  <a:rPr lang="el-GR" sz="1600" b="1" dirty="0">
                    <a:latin typeface="Trebuchet MS" panose="020B0603020202020204" pitchFamily="34" charset="0"/>
                  </a:rPr>
                  <a:t>Λύση παραδείγματος 4.3</a:t>
                </a:r>
                <a:endParaRPr lang="en-US" sz="1600" dirty="0">
                  <a:solidFill>
                    <a:srgbClr val="000000"/>
                  </a:solidFill>
                  <a:latin typeface="Trebuchet MS" panose="020B0603020202020204" pitchFamily="34" charset="0"/>
                </a:endParaRPr>
              </a:p>
              <a:p>
                <a:pPr algn="just"/>
                <a:r>
                  <a:rPr lang="el-GR" sz="1800" dirty="0">
                    <a:solidFill>
                      <a:srgbClr val="000000"/>
                    </a:solidFill>
                    <a:latin typeface="Trebuchet MS" panose="020B0603020202020204" pitchFamily="34" charset="0"/>
                  </a:rPr>
                  <a:t>Οι δυνάμεις που ασκούνται στη δοκό είναι το βάρος της </a:t>
                </a:r>
                <a:r>
                  <a:rPr lang="el-GR" sz="1800" i="1" dirty="0">
                    <a:solidFill>
                      <a:srgbClr val="000000"/>
                    </a:solidFill>
                    <a:latin typeface="Trebuchet MS" panose="020B0603020202020204" pitchFamily="34" charset="0"/>
                  </a:rPr>
                  <a:t>w</a:t>
                </a:r>
                <a:r>
                  <a:rPr lang="el-GR" sz="1800" b="1" baseline="-25000" dirty="0">
                    <a:solidFill>
                      <a:srgbClr val="000000"/>
                    </a:solidFill>
                    <a:latin typeface="Trebuchet MS" panose="020B0603020202020204" pitchFamily="34" charset="0"/>
                  </a:rPr>
                  <a:t>1</a:t>
                </a:r>
                <a:r>
                  <a:rPr lang="el-GR" sz="1800" dirty="0">
                    <a:solidFill>
                      <a:srgbClr val="000000"/>
                    </a:solidFill>
                    <a:latin typeface="Trebuchet MS" panose="020B0603020202020204" pitchFamily="34" charset="0"/>
                  </a:rPr>
                  <a:t>, η δύναμη που δέχεται από τον άνθρωπο - είναι ίση με το βάρος του </a:t>
                </a:r>
                <a:r>
                  <a:rPr lang="el-GR" sz="1800" i="1" dirty="0">
                    <a:solidFill>
                      <a:srgbClr val="000000"/>
                    </a:solidFill>
                    <a:latin typeface="Trebuchet MS" panose="020B0603020202020204" pitchFamily="34" charset="0"/>
                  </a:rPr>
                  <a:t>w</a:t>
                </a:r>
                <a:r>
                  <a:rPr lang="el-GR" sz="1800" b="1" baseline="-25000" dirty="0">
                    <a:solidFill>
                      <a:srgbClr val="000000"/>
                    </a:solidFill>
                    <a:latin typeface="Trebuchet MS" panose="020B0603020202020204" pitchFamily="34" charset="0"/>
                  </a:rPr>
                  <a:t>2</a:t>
                </a:r>
                <a:r>
                  <a:rPr lang="el-GR" sz="1800" dirty="0">
                    <a:solidFill>
                      <a:srgbClr val="000000"/>
                    </a:solidFill>
                    <a:latin typeface="Trebuchet MS" panose="020B0603020202020204" pitchFamily="34" charset="0"/>
                  </a:rPr>
                  <a:t> - και οι</a:t>
                </a:r>
                <a:r>
                  <a:rPr lang="en-US" sz="1800" dirty="0">
                    <a:solidFill>
                      <a:srgbClr val="000000"/>
                    </a:solidFill>
                    <a:latin typeface="Trebuchet MS" panose="020B0603020202020204" pitchFamily="34" charset="0"/>
                  </a:rPr>
                  <a:t> </a:t>
                </a:r>
                <a:r>
                  <a:rPr lang="el-GR" sz="1800" dirty="0">
                    <a:solidFill>
                      <a:srgbClr val="000000"/>
                    </a:solidFill>
                    <a:latin typeface="Trebuchet MS" panose="020B0603020202020204" pitchFamily="34" charset="0"/>
                  </a:rPr>
                  <a:t>δυνάμεις</a:t>
                </a:r>
                <a:r>
                  <a:rPr lang="en-US" sz="1800" dirty="0">
                    <a:solidFill>
                      <a:srgbClr val="000000"/>
                    </a:solidFill>
                    <a:latin typeface="Trebuchet MS" panose="020B0603020202020204" pitchFamily="34" charset="0"/>
                  </a:rPr>
                  <a:t>  </a:t>
                </a:r>
                <a:r>
                  <a:rPr lang="el-GR" sz="1800" i="1" dirty="0">
                    <a:solidFill>
                      <a:srgbClr val="000000"/>
                    </a:solidFill>
                    <a:latin typeface="Trebuchet MS" panose="020B0603020202020204" pitchFamily="34" charset="0"/>
                  </a:rPr>
                  <a:t>Τ</a:t>
                </a:r>
                <a:r>
                  <a:rPr lang="el-GR" sz="1800" b="1" baseline="-25000" dirty="0">
                    <a:solidFill>
                      <a:srgbClr val="000000"/>
                    </a:solidFill>
                    <a:latin typeface="Trebuchet MS" panose="020B0603020202020204" pitchFamily="34" charset="0"/>
                  </a:rPr>
                  <a:t>1</a:t>
                </a:r>
                <a:r>
                  <a:rPr lang="el-GR" sz="1800" dirty="0">
                    <a:solidFill>
                      <a:srgbClr val="000000"/>
                    </a:solidFill>
                    <a:latin typeface="Trebuchet MS" panose="020B0603020202020204" pitchFamily="34" charset="0"/>
                  </a:rPr>
                  <a:t> και </a:t>
                </a:r>
                <a:r>
                  <a:rPr lang="el-GR" sz="1800" i="1" dirty="0">
                    <a:solidFill>
                      <a:srgbClr val="000000"/>
                    </a:solidFill>
                    <a:latin typeface="Trebuchet MS" panose="020B0603020202020204" pitchFamily="34" charset="0"/>
                  </a:rPr>
                  <a:t>Τ</a:t>
                </a:r>
                <a:r>
                  <a:rPr lang="el-GR" sz="1800" b="1" baseline="-25000" dirty="0">
                    <a:solidFill>
                      <a:srgbClr val="000000"/>
                    </a:solidFill>
                    <a:latin typeface="Trebuchet MS" panose="020B0603020202020204" pitchFamily="34" charset="0"/>
                  </a:rPr>
                  <a:t>2</a:t>
                </a:r>
                <a:r>
                  <a:rPr lang="el-GR" sz="1800" dirty="0">
                    <a:solidFill>
                      <a:srgbClr val="000000"/>
                    </a:solidFill>
                    <a:latin typeface="Trebuchet MS" panose="020B0603020202020204" pitchFamily="34" charset="0"/>
                  </a:rPr>
                  <a:t> από τα σκοινιά.</a:t>
                </a:r>
                <a:endParaRPr lang="en-US" sz="1800" dirty="0">
                  <a:solidFill>
                    <a:srgbClr val="000000"/>
                  </a:solidFill>
                  <a:latin typeface="Trebuchet MS" panose="020B0603020202020204" pitchFamily="34" charset="0"/>
                </a:endParaRPr>
              </a:p>
              <a:p>
                <a:pPr algn="just"/>
                <a:r>
                  <a:rPr lang="el-GR" sz="1800" dirty="0">
                    <a:solidFill>
                      <a:srgbClr val="000000"/>
                    </a:solidFill>
                    <a:latin typeface="Trebuchet MS" panose="020B0603020202020204" pitchFamily="34" charset="0"/>
                  </a:rPr>
                  <a:t>Εφόσον η ράβδος ισορροπεί η συνισταμένη των δυνάμεων είναι μηδέν</a:t>
                </a:r>
                <a:r>
                  <a:rPr lang="en-US" sz="1800" dirty="0">
                    <a:solidFill>
                      <a:srgbClr val="000000"/>
                    </a:solidFill>
                    <a:latin typeface="Trebuchet MS" panose="020B0603020202020204" pitchFamily="34" charset="0"/>
                  </a:rPr>
                  <a:t> </a:t>
                </a:r>
              </a:p>
              <a:p>
                <a:pPr algn="ctr"/>
                <a:r>
                  <a:rPr lang="el-GR" sz="1800" dirty="0">
                    <a:solidFill>
                      <a:srgbClr val="000000"/>
                    </a:solidFill>
                    <a:latin typeface="Trebuchet MS" panose="020B0603020202020204" pitchFamily="34" charset="0"/>
                  </a:rPr>
                  <a:t>Σ</a:t>
                </a:r>
                <a:r>
                  <a:rPr lang="el-GR" sz="1800" i="1" dirty="0">
                    <a:solidFill>
                      <a:srgbClr val="000000"/>
                    </a:solidFill>
                    <a:latin typeface="Trebuchet MS" panose="020B0603020202020204" pitchFamily="34" charset="0"/>
                  </a:rPr>
                  <a:t>F</a:t>
                </a:r>
                <a:r>
                  <a:rPr lang="el-GR" sz="1800" dirty="0">
                    <a:solidFill>
                      <a:srgbClr val="000000"/>
                    </a:solidFill>
                    <a:latin typeface="Trebuchet MS" panose="020B0603020202020204" pitchFamily="34" charset="0"/>
                  </a:rPr>
                  <a:t> = 0 οπότε </a:t>
                </a:r>
                <a:r>
                  <a:rPr lang="el-GR" sz="1800" i="1" dirty="0">
                    <a:solidFill>
                      <a:srgbClr val="000000"/>
                    </a:solidFill>
                    <a:latin typeface="Trebuchet MS" panose="020B0603020202020204" pitchFamily="34" charset="0"/>
                  </a:rPr>
                  <a:t>T</a:t>
                </a:r>
                <a:r>
                  <a:rPr lang="el-GR" sz="1800" baseline="-25000" dirty="0">
                    <a:solidFill>
                      <a:srgbClr val="000000"/>
                    </a:solidFill>
                    <a:latin typeface="Trebuchet MS" panose="020B0603020202020204" pitchFamily="34" charset="0"/>
                  </a:rPr>
                  <a:t>1</a:t>
                </a:r>
                <a:r>
                  <a:rPr lang="el-GR" sz="1800" dirty="0">
                    <a:solidFill>
                      <a:srgbClr val="000000"/>
                    </a:solidFill>
                    <a:latin typeface="Trebuchet MS" panose="020B0603020202020204" pitchFamily="34" charset="0"/>
                  </a:rPr>
                  <a:t> + </a:t>
                </a:r>
                <a:r>
                  <a:rPr lang="el-GR" sz="1800" i="1" dirty="0">
                    <a:solidFill>
                      <a:srgbClr val="000000"/>
                    </a:solidFill>
                    <a:latin typeface="Trebuchet MS" panose="020B0603020202020204" pitchFamily="34" charset="0"/>
                  </a:rPr>
                  <a:t>T</a:t>
                </a:r>
                <a:r>
                  <a:rPr lang="el-GR" sz="1800" baseline="-25000" dirty="0">
                    <a:solidFill>
                      <a:srgbClr val="000000"/>
                    </a:solidFill>
                    <a:latin typeface="Trebuchet MS" panose="020B0603020202020204" pitchFamily="34" charset="0"/>
                  </a:rPr>
                  <a:t>2</a:t>
                </a:r>
                <a:r>
                  <a:rPr lang="el-GR" sz="1800" dirty="0">
                    <a:solidFill>
                      <a:srgbClr val="000000"/>
                    </a:solidFill>
                    <a:latin typeface="Trebuchet MS" panose="020B0603020202020204" pitchFamily="34" charset="0"/>
                  </a:rPr>
                  <a:t> - </a:t>
                </a:r>
                <a:r>
                  <a:rPr lang="el-GR" sz="1800" i="1" dirty="0">
                    <a:solidFill>
                      <a:srgbClr val="000000"/>
                    </a:solidFill>
                    <a:latin typeface="Trebuchet MS" panose="020B0603020202020204" pitchFamily="34" charset="0"/>
                  </a:rPr>
                  <a:t>w</a:t>
                </a:r>
                <a:r>
                  <a:rPr lang="el-GR" sz="1800" baseline="-25000" dirty="0">
                    <a:solidFill>
                      <a:srgbClr val="000000"/>
                    </a:solidFill>
                    <a:latin typeface="Trebuchet MS" panose="020B0603020202020204" pitchFamily="34" charset="0"/>
                  </a:rPr>
                  <a:t>1</a:t>
                </a:r>
                <a:r>
                  <a:rPr lang="el-GR" sz="1800" dirty="0">
                    <a:solidFill>
                      <a:srgbClr val="000000"/>
                    </a:solidFill>
                    <a:latin typeface="Trebuchet MS" panose="020B0603020202020204" pitchFamily="34" charset="0"/>
                  </a:rPr>
                  <a:t> -</a:t>
                </a:r>
                <a:r>
                  <a:rPr lang="en-US" sz="1800" dirty="0">
                    <a:solidFill>
                      <a:srgbClr val="000000"/>
                    </a:solidFill>
                    <a:latin typeface="Trebuchet MS" panose="020B0603020202020204" pitchFamily="34" charset="0"/>
                  </a:rPr>
                  <a:t> </a:t>
                </a:r>
                <a:r>
                  <a:rPr lang="el-GR" sz="1800" i="1" dirty="0">
                    <a:solidFill>
                      <a:srgbClr val="000000"/>
                    </a:solidFill>
                    <a:latin typeface="Trebuchet MS" panose="020B0603020202020204" pitchFamily="34" charset="0"/>
                  </a:rPr>
                  <a:t>w</a:t>
                </a:r>
                <a:r>
                  <a:rPr lang="el-GR" sz="1800" baseline="-25000" dirty="0">
                    <a:solidFill>
                      <a:srgbClr val="000000"/>
                    </a:solidFill>
                    <a:latin typeface="Trebuchet MS" panose="020B0603020202020204" pitchFamily="34" charset="0"/>
                  </a:rPr>
                  <a:t>2</a:t>
                </a:r>
                <a:r>
                  <a:rPr lang="el-GR" sz="1800" dirty="0">
                    <a:solidFill>
                      <a:srgbClr val="000000"/>
                    </a:solidFill>
                    <a:latin typeface="Trebuchet MS" panose="020B0603020202020204" pitchFamily="34" charset="0"/>
                  </a:rPr>
                  <a:t> = 0     </a:t>
                </a:r>
              </a:p>
              <a:p>
                <a:pPr algn="just"/>
                <a:r>
                  <a:rPr lang="el-GR" sz="1800" dirty="0">
                    <a:solidFill>
                      <a:srgbClr val="000000"/>
                    </a:solidFill>
                    <a:latin typeface="Trebuchet MS" panose="020B0603020202020204" pitchFamily="34" charset="0"/>
                  </a:rPr>
                  <a:t>και το αλγεβρικό άθροισμα των ροπών των δυνάμεων, ως προς οποιοδήποτε σημείο είναι επίσης μηδέν. Οι υπολογισμοί μας απλουστεύονται αν οι ροπές αναφέρονται σε σημείο από το οποίο περνάει μία από τις άγνωστες δυνάμεις. Επιλέγουμε το σημείο Α.</a:t>
                </a:r>
                <a:endParaRPr lang="en-US" sz="1800" dirty="0">
                  <a:solidFill>
                    <a:srgbClr val="000000"/>
                  </a:solidFill>
                  <a:latin typeface="Trebuchet MS" panose="020B0603020202020204" pitchFamily="34" charset="0"/>
                </a:endParaRPr>
              </a:p>
              <a:p>
                <a:pPr algn="ctr"/>
                <a:r>
                  <a:rPr lang="el-GR" sz="1800" dirty="0" err="1">
                    <a:latin typeface="Trebuchet MS" panose="020B0603020202020204" pitchFamily="34" charset="0"/>
                  </a:rPr>
                  <a:t>Σ</a:t>
                </a:r>
                <a:r>
                  <a:rPr lang="el-GR" sz="1800" i="1" dirty="0" err="1">
                    <a:latin typeface="Trebuchet MS" panose="020B0603020202020204" pitchFamily="34" charset="0"/>
                  </a:rPr>
                  <a:t>τ</a:t>
                </a:r>
                <a:r>
                  <a:rPr lang="el-GR" sz="1800" baseline="-25000" dirty="0" err="1">
                    <a:latin typeface="Trebuchet MS" panose="020B0603020202020204" pitchFamily="34" charset="0"/>
                  </a:rPr>
                  <a:t>Α</a:t>
                </a:r>
                <a:r>
                  <a:rPr lang="el-GR" sz="1800" dirty="0">
                    <a:latin typeface="Trebuchet MS" panose="020B0603020202020204" pitchFamily="34" charset="0"/>
                  </a:rPr>
                  <a:t> = 0 </a:t>
                </a:r>
                <a:r>
                  <a:rPr lang="en-US" sz="1800" dirty="0">
                    <a:latin typeface="Trebuchet MS" panose="020B0603020202020204" pitchFamily="34" charset="0"/>
                  </a:rPr>
                  <a:t> </a:t>
                </a:r>
                <a:r>
                  <a:rPr lang="el-GR" sz="1800" dirty="0">
                    <a:latin typeface="Trebuchet MS" panose="020B0603020202020204" pitchFamily="34" charset="0"/>
                  </a:rPr>
                  <a:t>άρα </a:t>
                </a:r>
                <a:r>
                  <a:rPr lang="en-US" sz="1800" dirty="0">
                    <a:latin typeface="Trebuchet MS" panose="020B0603020202020204" pitchFamily="34" charset="0"/>
                  </a:rPr>
                  <a:t> </a:t>
                </a:r>
                <a:r>
                  <a:rPr lang="el-GR" sz="1800" i="1" dirty="0">
                    <a:latin typeface="Trebuchet MS" panose="020B0603020202020204" pitchFamily="34" charset="0"/>
                  </a:rPr>
                  <a:t>Τ</a:t>
                </a:r>
                <a:r>
                  <a:rPr lang="el-GR" sz="1800" baseline="-25000" dirty="0">
                    <a:latin typeface="Trebuchet MS" panose="020B0603020202020204" pitchFamily="34" charset="0"/>
                  </a:rPr>
                  <a:t>2</a:t>
                </a:r>
                <a:r>
                  <a:rPr lang="el-GR" sz="1800" dirty="0"/>
                  <a:t> </a:t>
                </a:r>
                <a14:m>
                  <m:oMath xmlns:m="http://schemas.openxmlformats.org/officeDocument/2006/math">
                    <m:r>
                      <a:rPr lang="el-GR" sz="1800" i="1">
                        <a:latin typeface="Cambria Math" panose="02040503050406030204" pitchFamily="18" charset="0"/>
                      </a:rPr>
                      <m:t>ℓ</m:t>
                    </m:r>
                  </m:oMath>
                </a14:m>
                <a:r>
                  <a:rPr lang="el-GR" sz="1800" dirty="0">
                    <a:latin typeface="Trebuchet MS" panose="020B0603020202020204" pitchFamily="34" charset="0"/>
                  </a:rPr>
                  <a:t> -</a:t>
                </a:r>
                <a:r>
                  <a:rPr lang="en-US" sz="1800" dirty="0">
                    <a:latin typeface="Trebuchet MS" panose="020B0603020202020204" pitchFamily="34" charset="0"/>
                  </a:rPr>
                  <a:t> </a:t>
                </a:r>
                <a:r>
                  <a:rPr lang="el-GR" sz="1800" i="1" dirty="0">
                    <a:latin typeface="Trebuchet MS" panose="020B0603020202020204" pitchFamily="34" charset="0"/>
                  </a:rPr>
                  <a:t>w</a:t>
                </a:r>
                <a:r>
                  <a:rPr lang="el-GR" sz="1800" baseline="-25000" dirty="0">
                    <a:latin typeface="Trebuchet MS" panose="020B0603020202020204" pitchFamily="34" charset="0"/>
                  </a:rPr>
                  <a:t>1</a:t>
                </a:r>
                <a:r>
                  <a:rPr lang="el-GR" sz="1800" dirty="0">
                    <a:latin typeface="Trebuchet MS" panose="020B0603020202020204" pitchFamily="34" charset="0"/>
                  </a:rPr>
                  <a:t> </a:t>
                </a:r>
                <a14:m>
                  <m:oMath xmlns:m="http://schemas.openxmlformats.org/officeDocument/2006/math">
                    <m:f>
                      <m:fPr>
                        <m:ctrlPr>
                          <a:rPr lang="el-GR" sz="2000" i="1" smtClean="0">
                            <a:latin typeface="Cambria Math" panose="02040503050406030204" pitchFamily="18" charset="0"/>
                          </a:rPr>
                        </m:ctrlPr>
                      </m:fPr>
                      <m:num>
                        <m:r>
                          <a:rPr lang="el-GR" sz="2000" i="1" smtClean="0">
                            <a:latin typeface="Cambria Math" panose="02040503050406030204" pitchFamily="18" charset="0"/>
                          </a:rPr>
                          <m:t>ℓ</m:t>
                        </m:r>
                      </m:num>
                      <m:den>
                        <m:r>
                          <a:rPr lang="en-US" sz="2000" b="0" i="1" smtClean="0">
                            <a:latin typeface="Cambria Math" panose="02040503050406030204" pitchFamily="18" charset="0"/>
                          </a:rPr>
                          <m:t>2</m:t>
                        </m:r>
                      </m:den>
                    </m:f>
                    <m:r>
                      <a:rPr lang="en-US" sz="2000" b="0" i="0" smtClean="0">
                        <a:latin typeface="Cambria Math" panose="02040503050406030204" pitchFamily="18" charset="0"/>
                      </a:rPr>
                      <m:t> </m:t>
                    </m:r>
                  </m:oMath>
                </a14:m>
                <a:r>
                  <a:rPr lang="en-US" sz="1800" dirty="0">
                    <a:latin typeface="Trebuchet MS" panose="020B0603020202020204" pitchFamily="34" charset="0"/>
                  </a:rPr>
                  <a:t> </a:t>
                </a:r>
                <a:r>
                  <a:rPr lang="el-GR" sz="1800" dirty="0">
                    <a:latin typeface="Trebuchet MS" panose="020B0603020202020204" pitchFamily="34" charset="0"/>
                  </a:rPr>
                  <a:t>- </a:t>
                </a:r>
                <a:r>
                  <a:rPr lang="el-GR" sz="1800" i="1" dirty="0">
                    <a:latin typeface="Trebuchet MS" panose="020B0603020202020204" pitchFamily="34" charset="0"/>
                  </a:rPr>
                  <a:t>w</a:t>
                </a:r>
                <a:r>
                  <a:rPr lang="el-GR" sz="1800" baseline="-25000" dirty="0">
                    <a:latin typeface="Trebuchet MS" panose="020B0603020202020204" pitchFamily="34" charset="0"/>
                  </a:rPr>
                  <a:t>2</a:t>
                </a:r>
                <a:r>
                  <a:rPr lang="el-GR" sz="1800" i="1" dirty="0">
                    <a:latin typeface="Trebuchet MS" panose="020B0603020202020204" pitchFamily="34" charset="0"/>
                  </a:rPr>
                  <a:t>x</a:t>
                </a:r>
                <a:r>
                  <a:rPr lang="el-GR" sz="1800" dirty="0">
                    <a:latin typeface="Trebuchet MS" panose="020B0603020202020204" pitchFamily="34" charset="0"/>
                  </a:rPr>
                  <a:t> = 0,</a:t>
                </a:r>
                <a:endParaRPr lang="en-US" sz="1800" dirty="0">
                  <a:latin typeface="Trebuchet MS" panose="020B0603020202020204" pitchFamily="34" charset="0"/>
                </a:endParaRPr>
              </a:p>
              <a:p>
                <a:pPr algn="just"/>
                <a:r>
                  <a:rPr lang="el-GR" sz="1800" dirty="0">
                    <a:latin typeface="Trebuchet MS" panose="020B0603020202020204" pitchFamily="34" charset="0"/>
                  </a:rPr>
                  <a:t>από όπου προκύπτει </a:t>
                </a:r>
                <a:r>
                  <a:rPr lang="el-GR" sz="1800" i="1" dirty="0">
                    <a:latin typeface="Trebuchet MS" panose="020B0603020202020204" pitchFamily="34" charset="0"/>
                  </a:rPr>
                  <a:t>Τ</a:t>
                </a:r>
                <a:r>
                  <a:rPr lang="el-GR" sz="1800" baseline="-25000" dirty="0">
                    <a:latin typeface="Trebuchet MS" panose="020B0603020202020204" pitchFamily="34" charset="0"/>
                  </a:rPr>
                  <a:t>2</a:t>
                </a:r>
                <a:r>
                  <a:rPr lang="el-GR" sz="1800" dirty="0">
                    <a:latin typeface="Trebuchet MS" panose="020B0603020202020204" pitchFamily="34" charset="0"/>
                  </a:rPr>
                  <a:t> = 250N</a:t>
                </a:r>
                <a:r>
                  <a:rPr lang="en-US" sz="1800" dirty="0">
                    <a:latin typeface="Trebuchet MS" panose="020B0603020202020204" pitchFamily="34" charset="0"/>
                  </a:rPr>
                  <a:t>.</a:t>
                </a:r>
                <a:endParaRPr lang="el-GR" sz="1800" dirty="0">
                  <a:latin typeface="Trebuchet MS" panose="020B0603020202020204" pitchFamily="34" charset="0"/>
                </a:endParaRPr>
              </a:p>
              <a:p>
                <a:pPr algn="just"/>
                <a:r>
                  <a:rPr lang="el-GR" sz="1800" dirty="0">
                    <a:latin typeface="Trebuchet MS" panose="020B0603020202020204" pitchFamily="34" charset="0"/>
                  </a:rPr>
                  <a:t>Αντικαθιστώντας βρίσκουμε </a:t>
                </a:r>
                <a:r>
                  <a:rPr lang="el-GR" sz="1800" i="1" dirty="0">
                    <a:latin typeface="Trebuchet MS" panose="020B0603020202020204" pitchFamily="34" charset="0"/>
                  </a:rPr>
                  <a:t>Τ</a:t>
                </a:r>
                <a:r>
                  <a:rPr lang="el-GR" sz="1800" baseline="-25000" dirty="0">
                    <a:latin typeface="Trebuchet MS" panose="020B0603020202020204" pitchFamily="34" charset="0"/>
                  </a:rPr>
                  <a:t>1</a:t>
                </a:r>
                <a:r>
                  <a:rPr lang="el-GR" sz="1800" dirty="0">
                    <a:latin typeface="Trebuchet MS" panose="020B0603020202020204" pitchFamily="34" charset="0"/>
                  </a:rPr>
                  <a:t> = 550Ν</a:t>
                </a:r>
                <a:r>
                  <a:rPr lang="en-US" sz="1800" dirty="0">
                    <a:latin typeface="Trebuchet MS" panose="020B0603020202020204" pitchFamily="34" charset="0"/>
                  </a:rPr>
                  <a:t>.</a:t>
                </a:r>
                <a:endParaRPr lang="el-GR" sz="1800" dirty="0">
                  <a:latin typeface="Trebuchet MS" panose="020B0603020202020204" pitchFamily="34" charset="0"/>
                </a:endParaRPr>
              </a:p>
            </p:txBody>
          </p:sp>
        </mc:Choice>
        <mc:Fallback xmlns="">
          <p:sp>
            <p:nvSpPr>
              <p:cNvPr id="6" name="Ορθογώνιο 5"/>
              <p:cNvSpPr>
                <a:spLocks noRot="1" noChangeAspect="1" noMove="1" noResize="1" noEditPoints="1" noAdjustHandles="1" noChangeArrowheads="1" noChangeShapeType="1" noTextEdit="1"/>
              </p:cNvSpPr>
              <p:nvPr/>
            </p:nvSpPr>
            <p:spPr>
              <a:xfrm>
                <a:off x="469379" y="2060848"/>
                <a:ext cx="8134672" cy="3863494"/>
              </a:xfrm>
              <a:prstGeom prst="rect">
                <a:avLst/>
              </a:prstGeom>
              <a:blipFill>
                <a:blip r:embed="rId2"/>
                <a:stretch>
                  <a:fillRect l="-675" t="-631" r="-600" b="-631"/>
                </a:stretch>
              </a:blipFill>
            </p:spPr>
            <p:txBody>
              <a:bodyPr/>
              <a:lstStyle/>
              <a:p>
                <a:r>
                  <a:rPr lang="el-GR">
                    <a:noFill/>
                  </a:rPr>
                  <a:t> </a:t>
                </a:r>
              </a:p>
            </p:txBody>
          </p:sp>
        </mc:Fallback>
      </mc:AlternateContent>
      <p:pic>
        <p:nvPicPr>
          <p:cNvPr id="9" name="Picture 6"/>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407348" y="188640"/>
            <a:ext cx="2196703" cy="211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51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500"/>
                                        <p:tgtEl>
                                          <p:spTgt spid="6">
                                            <p:txEl>
                                              <p:pRg st="5" end="5"/>
                                            </p:txEl>
                                          </p:spTgt>
                                        </p:tgtEl>
                                      </p:cBhvr>
                                    </p:animEffect>
                                  </p:childTnLst>
                                </p:cTn>
                              </p:par>
                            </p:childTnLst>
                          </p:cTn>
                        </p:par>
                        <p:par>
                          <p:cTn id="35" fill="hold">
                            <p:stCondLst>
                              <p:cond delay="500"/>
                            </p:stCondLst>
                            <p:childTnLst>
                              <p:par>
                                <p:cTn id="36" presetID="10" presetClass="entr" presetSubtype="0" fill="hold" nodeType="afterEffect">
                                  <p:stCondLst>
                                    <p:cond delay="50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fade">
                                      <p:cBhvr>
                                        <p:cTn id="38" dur="500"/>
                                        <p:tgtEl>
                                          <p:spTgt spid="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fade">
                                      <p:cBhvr>
                                        <p:cTn id="4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4301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ECFF01D-3266-42AE-B260-1C9375B32562}" type="slidenum">
              <a:rPr lang="el-GR" altLang="el-GR" sz="1400"/>
              <a:pPr>
                <a:spcBef>
                  <a:spcPct val="0"/>
                </a:spcBef>
                <a:buFontTx/>
                <a:buNone/>
              </a:pPr>
              <a:t>25</a:t>
            </a:fld>
            <a:endParaRPr lang="el-GR" altLang="el-GR" sz="1400"/>
          </a:p>
        </p:txBody>
      </p:sp>
      <p:sp>
        <p:nvSpPr>
          <p:cNvPr id="48132" name="Rectangle 4"/>
          <p:cNvSpPr>
            <a:spLocks noChangeArrowheads="1"/>
          </p:cNvSpPr>
          <p:nvPr/>
        </p:nvSpPr>
        <p:spPr bwMode="auto">
          <a:xfrm>
            <a:off x="539750" y="404813"/>
            <a:ext cx="80645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l-GR" altLang="el-GR" sz="1200" b="1" dirty="0">
                <a:latin typeface="Trebuchet MS" panose="020B0603020202020204" pitchFamily="34" charset="0"/>
              </a:rPr>
              <a:t>Παράδειγμα</a:t>
            </a:r>
            <a:r>
              <a:rPr lang="el-GR" altLang="el-GR" sz="2000" b="1" dirty="0">
                <a:latin typeface="Trebuchet MS" panose="020B0603020202020204" pitchFamily="34" charset="0"/>
              </a:rPr>
              <a:t> </a:t>
            </a:r>
            <a:r>
              <a:rPr lang="en-US" altLang="el-GR" sz="2000" b="1" dirty="0">
                <a:latin typeface="Trebuchet MS" panose="020B0603020202020204" pitchFamily="34" charset="0"/>
              </a:rPr>
              <a:t>4.4  </a:t>
            </a:r>
            <a:r>
              <a:rPr lang="el-GR" altLang="el-GR" sz="2000" dirty="0">
                <a:latin typeface="Trebuchet MS" panose="020B0603020202020204" pitchFamily="34" charset="0"/>
              </a:rPr>
              <a:t>Ομογενής δοκός ΑΓ, μήκους </a:t>
            </a:r>
            <a:r>
              <a:rPr lang="en-US" altLang="el-GR" sz="2000" i="1" dirty="0">
                <a:latin typeface="Trebuchet MS" panose="020B0603020202020204" pitchFamily="34" charset="0"/>
              </a:rPr>
              <a:t>l</a:t>
            </a:r>
            <a:r>
              <a:rPr lang="en-US" altLang="el-GR" sz="2000" dirty="0">
                <a:latin typeface="Trebuchet MS" panose="020B0603020202020204" pitchFamily="34" charset="0"/>
              </a:rPr>
              <a:t> </a:t>
            </a:r>
            <a:r>
              <a:rPr lang="el-GR" altLang="el-GR" sz="2000" dirty="0">
                <a:latin typeface="Trebuchet MS" panose="020B0603020202020204" pitchFamily="34" charset="0"/>
              </a:rPr>
              <a:t>και βάρους </a:t>
            </a:r>
            <a:r>
              <a:rPr lang="el-GR" altLang="el-GR" sz="2000" i="1" dirty="0">
                <a:latin typeface="Trebuchet MS" panose="020B0603020202020204" pitchFamily="34" charset="0"/>
              </a:rPr>
              <a:t>w</a:t>
            </a:r>
            <a:r>
              <a:rPr lang="el-GR" altLang="el-GR" sz="2000" dirty="0">
                <a:latin typeface="Trebuchet MS" panose="020B0603020202020204" pitchFamily="34" charset="0"/>
              </a:rPr>
              <a:t>=400Ν, ισορροπεί οριζόντια. Το άκρο Α της δοκού στηρίζεται με άρθρωση σε κατακόρυφο τοίχο. Το άλλο άκρο της Γ συνδέεται με τον τοίχο με σκοινί που σχηματίζει γωνία </a:t>
            </a:r>
            <a:r>
              <a:rPr lang="el-GR" altLang="el-GR" sz="2000" i="1" dirty="0">
                <a:latin typeface="Trebuchet MS" panose="020B0603020202020204" pitchFamily="34" charset="0"/>
              </a:rPr>
              <a:t>φ</a:t>
            </a:r>
            <a:r>
              <a:rPr lang="el-GR" altLang="el-GR" sz="2000" dirty="0">
                <a:latin typeface="Trebuchet MS" panose="020B0603020202020204" pitchFamily="34" charset="0"/>
              </a:rPr>
              <a:t>=30°με τη δοκό. Να βρείτε τις δυνάμεις που δέχεται η δοκός από το σκοινί και από την άρθρωση. </a:t>
            </a:r>
          </a:p>
        </p:txBody>
      </p:sp>
      <p:grpSp>
        <p:nvGrpSpPr>
          <p:cNvPr id="48166" name="Group 38"/>
          <p:cNvGrpSpPr>
            <a:grpSpLocks/>
          </p:cNvGrpSpPr>
          <p:nvPr/>
        </p:nvGrpSpPr>
        <p:grpSpPr bwMode="auto">
          <a:xfrm>
            <a:off x="2698750" y="2347913"/>
            <a:ext cx="3817938" cy="2520950"/>
            <a:chOff x="1700" y="1479"/>
            <a:chExt cx="2405" cy="1588"/>
          </a:xfrm>
        </p:grpSpPr>
        <p:sp>
          <p:nvSpPr>
            <p:cNvPr id="43045" name="Arc 9" descr="Επιστολόχαρτο"/>
            <p:cNvSpPr>
              <a:spLocks/>
            </p:cNvSpPr>
            <p:nvPr/>
          </p:nvSpPr>
          <p:spPr bwMode="auto">
            <a:xfrm>
              <a:off x="1882" y="2432"/>
              <a:ext cx="96" cy="272"/>
            </a:xfrm>
            <a:custGeom>
              <a:avLst/>
              <a:gdLst>
                <a:gd name="T0" fmla="*/ 0 w 22925"/>
                <a:gd name="T1" fmla="*/ 0 h 43200"/>
                <a:gd name="T2" fmla="*/ 0 w 22925"/>
                <a:gd name="T3" fmla="*/ 2 h 43200"/>
                <a:gd name="T4" fmla="*/ 0 w 22925"/>
                <a:gd name="T5" fmla="*/ 1 h 43200"/>
                <a:gd name="T6" fmla="*/ 0 60000 65536"/>
                <a:gd name="T7" fmla="*/ 0 60000 65536"/>
                <a:gd name="T8" fmla="*/ 0 60000 65536"/>
              </a:gdLst>
              <a:ahLst/>
              <a:cxnLst>
                <a:cxn ang="T6">
                  <a:pos x="T0" y="T1"/>
                </a:cxn>
                <a:cxn ang="T7">
                  <a:pos x="T2" y="T3"/>
                </a:cxn>
                <a:cxn ang="T8">
                  <a:pos x="T4" y="T5"/>
                </a:cxn>
              </a:cxnLst>
              <a:rect l="0" t="0" r="r" b="b"/>
              <a:pathLst>
                <a:path w="22925" h="43200" fill="none" extrusionOk="0">
                  <a:moveTo>
                    <a:pt x="1325" y="0"/>
                  </a:moveTo>
                  <a:cubicBezTo>
                    <a:pt x="13254" y="0"/>
                    <a:pt x="22925" y="9670"/>
                    <a:pt x="22925" y="21600"/>
                  </a:cubicBezTo>
                  <a:cubicBezTo>
                    <a:pt x="22925" y="33529"/>
                    <a:pt x="13254" y="43200"/>
                    <a:pt x="1325" y="43200"/>
                  </a:cubicBezTo>
                  <a:cubicBezTo>
                    <a:pt x="883" y="43199"/>
                    <a:pt x="441" y="43186"/>
                    <a:pt x="-1" y="43159"/>
                  </a:cubicBezTo>
                </a:path>
                <a:path w="22925" h="43200" stroke="0" extrusionOk="0">
                  <a:moveTo>
                    <a:pt x="1325" y="0"/>
                  </a:moveTo>
                  <a:cubicBezTo>
                    <a:pt x="13254" y="0"/>
                    <a:pt x="22925" y="9670"/>
                    <a:pt x="22925" y="21600"/>
                  </a:cubicBezTo>
                  <a:cubicBezTo>
                    <a:pt x="22925" y="33529"/>
                    <a:pt x="13254" y="43200"/>
                    <a:pt x="1325" y="43200"/>
                  </a:cubicBezTo>
                  <a:cubicBezTo>
                    <a:pt x="883" y="43199"/>
                    <a:pt x="441" y="43186"/>
                    <a:pt x="-1" y="43159"/>
                  </a:cubicBezTo>
                  <a:lnTo>
                    <a:pt x="1325" y="21600"/>
                  </a:lnTo>
                  <a:lnTo>
                    <a:pt x="1325" y="0"/>
                  </a:lnTo>
                  <a:close/>
                </a:path>
              </a:pathLst>
            </a:cu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43046" name="Group 36"/>
            <p:cNvGrpSpPr>
              <a:grpSpLocks/>
            </p:cNvGrpSpPr>
            <p:nvPr/>
          </p:nvGrpSpPr>
          <p:grpSpPr bwMode="auto">
            <a:xfrm>
              <a:off x="1700" y="1479"/>
              <a:ext cx="2405" cy="1588"/>
              <a:chOff x="1700" y="1479"/>
              <a:chExt cx="2405" cy="1588"/>
            </a:xfrm>
          </p:grpSpPr>
          <p:sp>
            <p:nvSpPr>
              <p:cNvPr id="43047" name="Arc 11"/>
              <p:cNvSpPr>
                <a:spLocks/>
              </p:cNvSpPr>
              <p:nvPr/>
            </p:nvSpPr>
            <p:spPr bwMode="auto">
              <a:xfrm rot="5830674">
                <a:off x="3274" y="2401"/>
                <a:ext cx="234" cy="114"/>
              </a:xfrm>
              <a:custGeom>
                <a:avLst/>
                <a:gdLst>
                  <a:gd name="T0" fmla="*/ 2 w 29822"/>
                  <a:gd name="T1" fmla="*/ 1 h 21600"/>
                  <a:gd name="T2" fmla="*/ 0 w 29822"/>
                  <a:gd name="T3" fmla="*/ 0 h 21600"/>
                  <a:gd name="T4" fmla="*/ 1 w 29822"/>
                  <a:gd name="T5" fmla="*/ 0 h 21600"/>
                  <a:gd name="T6" fmla="*/ 0 60000 65536"/>
                  <a:gd name="T7" fmla="*/ 0 60000 65536"/>
                  <a:gd name="T8" fmla="*/ 0 60000 65536"/>
                </a:gdLst>
                <a:ahLst/>
                <a:cxnLst>
                  <a:cxn ang="T6">
                    <a:pos x="T0" y="T1"/>
                  </a:cxn>
                  <a:cxn ang="T7">
                    <a:pos x="T2" y="T3"/>
                  </a:cxn>
                  <a:cxn ang="T8">
                    <a:pos x="T4" y="T5"/>
                  </a:cxn>
                </a:cxnLst>
                <a:rect l="0" t="0" r="r" b="b"/>
                <a:pathLst>
                  <a:path w="29822" h="21600" fill="none" extrusionOk="0">
                    <a:moveTo>
                      <a:pt x="29822" y="18878"/>
                    </a:moveTo>
                    <a:cubicBezTo>
                      <a:pt x="26611" y="20663"/>
                      <a:pt x="22999" y="21599"/>
                      <a:pt x="19326" y="21599"/>
                    </a:cubicBezTo>
                    <a:cubicBezTo>
                      <a:pt x="11139" y="21599"/>
                      <a:pt x="3655" y="16971"/>
                      <a:pt x="-1" y="9646"/>
                    </a:cubicBezTo>
                  </a:path>
                  <a:path w="29822" h="21600" stroke="0" extrusionOk="0">
                    <a:moveTo>
                      <a:pt x="29822" y="18878"/>
                    </a:moveTo>
                    <a:cubicBezTo>
                      <a:pt x="26611" y="20663"/>
                      <a:pt x="22999" y="21599"/>
                      <a:pt x="19326" y="21599"/>
                    </a:cubicBezTo>
                    <a:cubicBezTo>
                      <a:pt x="11139" y="21599"/>
                      <a:pt x="3655" y="16971"/>
                      <a:pt x="-1" y="9646"/>
                    </a:cubicBezTo>
                    <a:lnTo>
                      <a:pt x="19326" y="0"/>
                    </a:lnTo>
                    <a:lnTo>
                      <a:pt x="29822" y="18878"/>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048" name="Text Box 12"/>
              <p:cNvSpPr txBox="1">
                <a:spLocks noChangeArrowheads="1"/>
              </p:cNvSpPr>
              <p:nvPr/>
            </p:nvSpPr>
            <p:spPr bwMode="auto">
              <a:xfrm>
                <a:off x="3379" y="2341"/>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φ</a:t>
                </a:r>
              </a:p>
            </p:txBody>
          </p:sp>
          <p:grpSp>
            <p:nvGrpSpPr>
              <p:cNvPr id="43049" name="Group 34"/>
              <p:cNvGrpSpPr>
                <a:grpSpLocks/>
              </p:cNvGrpSpPr>
              <p:nvPr/>
            </p:nvGrpSpPr>
            <p:grpSpPr bwMode="auto">
              <a:xfrm>
                <a:off x="1700" y="1479"/>
                <a:ext cx="2405" cy="1588"/>
                <a:chOff x="1700" y="1479"/>
                <a:chExt cx="2405" cy="1588"/>
              </a:xfrm>
            </p:grpSpPr>
            <p:sp>
              <p:nvSpPr>
                <p:cNvPr id="43050" name="Rectangle 6" descr="Δημοσιογραφικό χαρτί"/>
                <p:cNvSpPr>
                  <a:spLocks noChangeArrowheads="1"/>
                </p:cNvSpPr>
                <p:nvPr/>
              </p:nvSpPr>
              <p:spPr bwMode="auto">
                <a:xfrm>
                  <a:off x="1746" y="1479"/>
                  <a:ext cx="136" cy="1588"/>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3051" name="Rectangle 7" descr="Ψάθα"/>
                <p:cNvSpPr>
                  <a:spLocks noChangeArrowheads="1"/>
                </p:cNvSpPr>
                <p:nvPr/>
              </p:nvSpPr>
              <p:spPr bwMode="auto">
                <a:xfrm>
                  <a:off x="1882" y="2568"/>
                  <a:ext cx="1996" cy="4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3052" name="Line 8"/>
                <p:cNvSpPr>
                  <a:spLocks noChangeShapeType="1"/>
                </p:cNvSpPr>
                <p:nvPr/>
              </p:nvSpPr>
              <p:spPr bwMode="auto">
                <a:xfrm>
                  <a:off x="1882" y="1615"/>
                  <a:ext cx="1996" cy="9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53" name="Text Box 10"/>
                <p:cNvSpPr txBox="1">
                  <a:spLocks noChangeArrowheads="1"/>
                </p:cNvSpPr>
                <p:nvPr/>
              </p:nvSpPr>
              <p:spPr bwMode="auto">
                <a:xfrm>
                  <a:off x="1700" y="2477"/>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a:latin typeface="Comic Sans MS" panose="030F0702030302020204" pitchFamily="66" charset="0"/>
                    </a:rPr>
                    <a:t>A</a:t>
                  </a:r>
                  <a:endParaRPr lang="el-GR" altLang="el-GR" sz="1600" b="1">
                    <a:latin typeface="Comic Sans MS" panose="030F0702030302020204" pitchFamily="66" charset="0"/>
                  </a:endParaRPr>
                </a:p>
              </p:txBody>
            </p:sp>
            <p:sp>
              <p:nvSpPr>
                <p:cNvPr id="43054" name="Text Box 13"/>
                <p:cNvSpPr txBox="1">
                  <a:spLocks noChangeArrowheads="1"/>
                </p:cNvSpPr>
                <p:nvPr/>
              </p:nvSpPr>
              <p:spPr bwMode="auto">
                <a:xfrm>
                  <a:off x="3878" y="2478"/>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a:latin typeface="Comic Sans MS" panose="030F0702030302020204" pitchFamily="66" charset="0"/>
                    </a:rPr>
                    <a:t>Γ</a:t>
                  </a:r>
                </a:p>
              </p:txBody>
            </p:sp>
          </p:grpSp>
        </p:grpSp>
      </p:grpSp>
      <p:grpSp>
        <p:nvGrpSpPr>
          <p:cNvPr id="2" name="Ομάδα 1"/>
          <p:cNvGrpSpPr/>
          <p:nvPr/>
        </p:nvGrpSpPr>
        <p:grpSpPr>
          <a:xfrm>
            <a:off x="4643438" y="4149725"/>
            <a:ext cx="360362" cy="768350"/>
            <a:chOff x="4643438" y="4149725"/>
            <a:chExt cx="360362" cy="768350"/>
          </a:xfrm>
        </p:grpSpPr>
        <p:sp>
          <p:nvSpPr>
            <p:cNvPr id="43014" name="Line 19"/>
            <p:cNvSpPr>
              <a:spLocks noChangeShapeType="1"/>
            </p:cNvSpPr>
            <p:nvPr/>
          </p:nvSpPr>
          <p:spPr bwMode="auto">
            <a:xfrm>
              <a:off x="4643438" y="4149725"/>
              <a:ext cx="0" cy="6477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15" name="Text Box 27"/>
            <p:cNvSpPr txBox="1">
              <a:spLocks noChangeArrowheads="1"/>
            </p:cNvSpPr>
            <p:nvPr/>
          </p:nvSpPr>
          <p:spPr bwMode="auto">
            <a:xfrm>
              <a:off x="4643438" y="4581525"/>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w</a:t>
              </a:r>
              <a:endParaRPr lang="el-GR" altLang="el-GR" sz="1600" b="1" i="1">
                <a:latin typeface="Comic Sans MS" panose="030F0702030302020204" pitchFamily="66" charset="0"/>
              </a:endParaRPr>
            </a:p>
          </p:txBody>
        </p:sp>
      </p:grpSp>
      <p:grpSp>
        <p:nvGrpSpPr>
          <p:cNvPr id="48176" name="Group 48"/>
          <p:cNvGrpSpPr>
            <a:grpSpLocks/>
          </p:cNvGrpSpPr>
          <p:nvPr/>
        </p:nvGrpSpPr>
        <p:grpSpPr bwMode="auto">
          <a:xfrm>
            <a:off x="3059113" y="3429000"/>
            <a:ext cx="936625" cy="706438"/>
            <a:chOff x="1927" y="2160"/>
            <a:chExt cx="590" cy="445"/>
          </a:xfrm>
        </p:grpSpPr>
        <p:sp>
          <p:nvSpPr>
            <p:cNvPr id="43040" name="Arc 25"/>
            <p:cNvSpPr>
              <a:spLocks/>
            </p:cNvSpPr>
            <p:nvPr/>
          </p:nvSpPr>
          <p:spPr bwMode="auto">
            <a:xfrm>
              <a:off x="2200" y="2432"/>
              <a:ext cx="90" cy="136"/>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041" name="Text Box 26"/>
            <p:cNvSpPr txBox="1">
              <a:spLocks noChangeArrowheads="1"/>
            </p:cNvSpPr>
            <p:nvPr/>
          </p:nvSpPr>
          <p:spPr bwMode="auto">
            <a:xfrm>
              <a:off x="2064" y="2432"/>
              <a:ext cx="2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200" b="1" i="1">
                  <a:latin typeface="Comic Sans MS" panose="030F0702030302020204" pitchFamily="66" charset="0"/>
                </a:rPr>
                <a:t>Θ</a:t>
              </a:r>
            </a:p>
          </p:txBody>
        </p:sp>
        <p:grpSp>
          <p:nvGrpSpPr>
            <p:cNvPr id="43042" name="Group 46"/>
            <p:cNvGrpSpPr>
              <a:grpSpLocks/>
            </p:cNvGrpSpPr>
            <p:nvPr/>
          </p:nvGrpSpPr>
          <p:grpSpPr bwMode="auto">
            <a:xfrm>
              <a:off x="1927" y="2160"/>
              <a:ext cx="590" cy="408"/>
              <a:chOff x="1927" y="2160"/>
              <a:chExt cx="590" cy="408"/>
            </a:xfrm>
          </p:grpSpPr>
          <p:sp>
            <p:nvSpPr>
              <p:cNvPr id="43043" name="Line 20"/>
              <p:cNvSpPr>
                <a:spLocks noChangeShapeType="1"/>
              </p:cNvSpPr>
              <p:nvPr/>
            </p:nvSpPr>
            <p:spPr bwMode="auto">
              <a:xfrm flipV="1">
                <a:off x="1927" y="2341"/>
                <a:ext cx="454" cy="227"/>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44" name="Text Box 28"/>
              <p:cNvSpPr txBox="1">
                <a:spLocks noChangeArrowheads="1"/>
              </p:cNvSpPr>
              <p:nvPr/>
            </p:nvSpPr>
            <p:spPr bwMode="auto">
              <a:xfrm>
                <a:off x="2290" y="2160"/>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F</a:t>
                </a:r>
                <a:endParaRPr lang="el-GR" altLang="el-GR" sz="1600" b="1" i="1">
                  <a:latin typeface="Comic Sans MS" panose="030F0702030302020204" pitchFamily="66" charset="0"/>
                </a:endParaRPr>
              </a:p>
            </p:txBody>
          </p:sp>
        </p:grpSp>
      </p:grpSp>
      <p:grpSp>
        <p:nvGrpSpPr>
          <p:cNvPr id="48169" name="Group 41"/>
          <p:cNvGrpSpPr>
            <a:grpSpLocks/>
          </p:cNvGrpSpPr>
          <p:nvPr/>
        </p:nvGrpSpPr>
        <p:grpSpPr bwMode="auto">
          <a:xfrm>
            <a:off x="2916238" y="3357563"/>
            <a:ext cx="792162" cy="719137"/>
            <a:chOff x="1837" y="2115"/>
            <a:chExt cx="499" cy="453"/>
          </a:xfrm>
        </p:grpSpPr>
        <p:sp>
          <p:nvSpPr>
            <p:cNvPr id="43037" name="Line 23"/>
            <p:cNvSpPr>
              <a:spLocks noChangeShapeType="1"/>
            </p:cNvSpPr>
            <p:nvPr/>
          </p:nvSpPr>
          <p:spPr bwMode="auto">
            <a:xfrm flipH="1">
              <a:off x="1927" y="2341"/>
              <a:ext cx="409"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8" name="Line 24"/>
            <p:cNvSpPr>
              <a:spLocks noChangeShapeType="1"/>
            </p:cNvSpPr>
            <p:nvPr/>
          </p:nvSpPr>
          <p:spPr bwMode="auto">
            <a:xfrm flipV="1">
              <a:off x="1927" y="2341"/>
              <a:ext cx="0" cy="227"/>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9" name="Text Box 29"/>
            <p:cNvSpPr txBox="1">
              <a:spLocks noChangeArrowheads="1"/>
            </p:cNvSpPr>
            <p:nvPr/>
          </p:nvSpPr>
          <p:spPr bwMode="auto">
            <a:xfrm>
              <a:off x="1837" y="2115"/>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F</a:t>
              </a:r>
              <a:r>
                <a:rPr lang="en-US" altLang="el-GR" sz="1600" b="1" baseline="-25000">
                  <a:latin typeface="Comic Sans MS" panose="030F0702030302020204" pitchFamily="66" charset="0"/>
                </a:rPr>
                <a:t>y</a:t>
              </a:r>
              <a:endParaRPr lang="el-GR" altLang="el-GR" sz="1600" b="1" i="1">
                <a:latin typeface="Comic Sans MS" panose="030F0702030302020204" pitchFamily="66" charset="0"/>
              </a:endParaRPr>
            </a:p>
          </p:txBody>
        </p:sp>
      </p:grpSp>
      <p:grpSp>
        <p:nvGrpSpPr>
          <p:cNvPr id="48170" name="Group 42"/>
          <p:cNvGrpSpPr>
            <a:grpSpLocks/>
          </p:cNvGrpSpPr>
          <p:nvPr/>
        </p:nvGrpSpPr>
        <p:grpSpPr bwMode="auto">
          <a:xfrm>
            <a:off x="3059113" y="3716338"/>
            <a:ext cx="936625" cy="696912"/>
            <a:chOff x="1927" y="2341"/>
            <a:chExt cx="590" cy="439"/>
          </a:xfrm>
        </p:grpSpPr>
        <p:sp>
          <p:nvSpPr>
            <p:cNvPr id="43033" name="Line 21"/>
            <p:cNvSpPr>
              <a:spLocks noChangeShapeType="1"/>
            </p:cNvSpPr>
            <p:nvPr/>
          </p:nvSpPr>
          <p:spPr bwMode="auto">
            <a:xfrm>
              <a:off x="2381" y="2341"/>
              <a:ext cx="0" cy="22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43034" name="Group 40"/>
            <p:cNvGrpSpPr>
              <a:grpSpLocks/>
            </p:cNvGrpSpPr>
            <p:nvPr/>
          </p:nvGrpSpPr>
          <p:grpSpPr bwMode="auto">
            <a:xfrm>
              <a:off x="1927" y="2568"/>
              <a:ext cx="590" cy="212"/>
              <a:chOff x="1927" y="2568"/>
              <a:chExt cx="590" cy="212"/>
            </a:xfrm>
          </p:grpSpPr>
          <p:sp>
            <p:nvSpPr>
              <p:cNvPr id="43035" name="Line 22"/>
              <p:cNvSpPr>
                <a:spLocks noChangeShapeType="1"/>
              </p:cNvSpPr>
              <p:nvPr/>
            </p:nvSpPr>
            <p:spPr bwMode="auto">
              <a:xfrm>
                <a:off x="1927" y="2568"/>
                <a:ext cx="454"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6" name="Text Box 30"/>
              <p:cNvSpPr txBox="1">
                <a:spLocks noChangeArrowheads="1"/>
              </p:cNvSpPr>
              <p:nvPr/>
            </p:nvSpPr>
            <p:spPr bwMode="auto">
              <a:xfrm>
                <a:off x="2245" y="2568"/>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F</a:t>
                </a:r>
                <a:r>
                  <a:rPr lang="en-US" altLang="el-GR" sz="1600" b="1" baseline="-25000">
                    <a:latin typeface="Comic Sans MS" panose="030F0702030302020204" pitchFamily="66" charset="0"/>
                  </a:rPr>
                  <a:t>x</a:t>
                </a:r>
                <a:endParaRPr lang="el-GR" altLang="el-GR" sz="1600" b="1" i="1">
                  <a:latin typeface="Comic Sans MS" panose="030F0702030302020204" pitchFamily="66" charset="0"/>
                </a:endParaRPr>
              </a:p>
            </p:txBody>
          </p:sp>
        </p:grpSp>
      </p:grpSp>
      <p:grpSp>
        <p:nvGrpSpPr>
          <p:cNvPr id="48163" name="Group 35"/>
          <p:cNvGrpSpPr>
            <a:grpSpLocks/>
          </p:cNvGrpSpPr>
          <p:nvPr/>
        </p:nvGrpSpPr>
        <p:grpSpPr bwMode="auto">
          <a:xfrm>
            <a:off x="4932363" y="3284538"/>
            <a:ext cx="1223962" cy="792162"/>
            <a:chOff x="3107" y="2069"/>
            <a:chExt cx="771" cy="499"/>
          </a:xfrm>
        </p:grpSpPr>
        <p:sp>
          <p:nvSpPr>
            <p:cNvPr id="43031" name="Line 14"/>
            <p:cNvSpPr>
              <a:spLocks noChangeShapeType="1"/>
            </p:cNvSpPr>
            <p:nvPr/>
          </p:nvSpPr>
          <p:spPr bwMode="auto">
            <a:xfrm flipH="1" flipV="1">
              <a:off x="3198" y="2251"/>
              <a:ext cx="680" cy="31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2" name="Text Box 31"/>
            <p:cNvSpPr txBox="1">
              <a:spLocks noChangeArrowheads="1"/>
            </p:cNvSpPr>
            <p:nvPr/>
          </p:nvSpPr>
          <p:spPr bwMode="auto">
            <a:xfrm>
              <a:off x="3107" y="2069"/>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T</a:t>
              </a:r>
              <a:endParaRPr lang="el-GR" altLang="el-GR" sz="1600" b="1" i="1">
                <a:latin typeface="Comic Sans MS" panose="030F0702030302020204" pitchFamily="66" charset="0"/>
              </a:endParaRPr>
            </a:p>
          </p:txBody>
        </p:sp>
      </p:grpSp>
      <p:grpSp>
        <p:nvGrpSpPr>
          <p:cNvPr id="48175" name="Group 47"/>
          <p:cNvGrpSpPr>
            <a:grpSpLocks/>
          </p:cNvGrpSpPr>
          <p:nvPr/>
        </p:nvGrpSpPr>
        <p:grpSpPr bwMode="auto">
          <a:xfrm>
            <a:off x="4932363" y="3357563"/>
            <a:ext cx="1585912" cy="1055687"/>
            <a:chOff x="3107" y="2115"/>
            <a:chExt cx="999" cy="665"/>
          </a:xfrm>
        </p:grpSpPr>
        <p:grpSp>
          <p:nvGrpSpPr>
            <p:cNvPr id="43024" name="Group 37"/>
            <p:cNvGrpSpPr>
              <a:grpSpLocks/>
            </p:cNvGrpSpPr>
            <p:nvPr/>
          </p:nvGrpSpPr>
          <p:grpSpPr bwMode="auto">
            <a:xfrm>
              <a:off x="3198" y="2251"/>
              <a:ext cx="680" cy="317"/>
              <a:chOff x="3198" y="2251"/>
              <a:chExt cx="680" cy="317"/>
            </a:xfrm>
          </p:grpSpPr>
          <p:sp>
            <p:nvSpPr>
              <p:cNvPr id="43027" name="Line 15"/>
              <p:cNvSpPr>
                <a:spLocks noChangeShapeType="1"/>
              </p:cNvSpPr>
              <p:nvPr/>
            </p:nvSpPr>
            <p:spPr bwMode="auto">
              <a:xfrm>
                <a:off x="3288" y="2251"/>
                <a:ext cx="59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28" name="Line 16"/>
              <p:cNvSpPr>
                <a:spLocks noChangeShapeType="1"/>
              </p:cNvSpPr>
              <p:nvPr/>
            </p:nvSpPr>
            <p:spPr bwMode="auto">
              <a:xfrm flipV="1">
                <a:off x="3878" y="2251"/>
                <a:ext cx="0" cy="31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29" name="Line 17"/>
              <p:cNvSpPr>
                <a:spLocks noChangeShapeType="1"/>
              </p:cNvSpPr>
              <p:nvPr/>
            </p:nvSpPr>
            <p:spPr bwMode="auto">
              <a:xfrm>
                <a:off x="3198" y="2251"/>
                <a:ext cx="0" cy="31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0" name="Line 18"/>
              <p:cNvSpPr>
                <a:spLocks noChangeShapeType="1"/>
              </p:cNvSpPr>
              <p:nvPr/>
            </p:nvSpPr>
            <p:spPr bwMode="auto">
              <a:xfrm flipH="1">
                <a:off x="3198" y="2568"/>
                <a:ext cx="634"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43025" name="Text Box 32"/>
            <p:cNvSpPr txBox="1">
              <a:spLocks noChangeArrowheads="1"/>
            </p:cNvSpPr>
            <p:nvPr/>
          </p:nvSpPr>
          <p:spPr bwMode="auto">
            <a:xfrm>
              <a:off x="3107" y="2568"/>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T</a:t>
              </a:r>
              <a:r>
                <a:rPr lang="en-US" altLang="el-GR" sz="1600" b="1" baseline="-25000">
                  <a:latin typeface="Comic Sans MS" panose="030F0702030302020204" pitchFamily="66" charset="0"/>
                </a:rPr>
                <a:t>x</a:t>
              </a:r>
              <a:endParaRPr lang="el-GR" altLang="el-GR" sz="1600" b="1" i="1">
                <a:latin typeface="Comic Sans MS" panose="030F0702030302020204" pitchFamily="66" charset="0"/>
              </a:endParaRPr>
            </a:p>
          </p:txBody>
        </p:sp>
        <p:sp>
          <p:nvSpPr>
            <p:cNvPr id="43026" name="Text Box 33"/>
            <p:cNvSpPr txBox="1">
              <a:spLocks noChangeArrowheads="1"/>
            </p:cNvSpPr>
            <p:nvPr/>
          </p:nvSpPr>
          <p:spPr bwMode="auto">
            <a:xfrm>
              <a:off x="3833" y="2115"/>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T</a:t>
              </a:r>
              <a:r>
                <a:rPr lang="en-US" altLang="el-GR" sz="1600" b="1" baseline="-25000">
                  <a:latin typeface="Comic Sans MS" panose="030F0702030302020204" pitchFamily="66" charset="0"/>
                </a:rPr>
                <a:t>y</a:t>
              </a:r>
              <a:endParaRPr lang="el-GR" altLang="el-GR" sz="1600" b="1" i="1">
                <a:latin typeface="Comic Sans MS" panose="030F0702030302020204" pitchFamily="66" charset="0"/>
              </a:endParaRPr>
            </a:p>
          </p:txBody>
        </p:sp>
      </p:grpSp>
      <p:grpSp>
        <p:nvGrpSpPr>
          <p:cNvPr id="48173" name="Group 45"/>
          <p:cNvGrpSpPr>
            <a:grpSpLocks/>
          </p:cNvGrpSpPr>
          <p:nvPr/>
        </p:nvGrpSpPr>
        <p:grpSpPr bwMode="auto">
          <a:xfrm>
            <a:off x="3779838" y="2781300"/>
            <a:ext cx="1368425" cy="1295400"/>
            <a:chOff x="2381" y="1752"/>
            <a:chExt cx="862" cy="816"/>
          </a:xfrm>
        </p:grpSpPr>
        <p:sp>
          <p:nvSpPr>
            <p:cNvPr id="43022" name="Line 43"/>
            <p:cNvSpPr>
              <a:spLocks noChangeShapeType="1"/>
            </p:cNvSpPr>
            <p:nvPr/>
          </p:nvSpPr>
          <p:spPr bwMode="auto">
            <a:xfrm flipV="1">
              <a:off x="2925" y="1752"/>
              <a:ext cx="0" cy="81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23" name="Line 44"/>
            <p:cNvSpPr>
              <a:spLocks noChangeShapeType="1"/>
            </p:cNvSpPr>
            <p:nvPr/>
          </p:nvSpPr>
          <p:spPr bwMode="auto">
            <a:xfrm flipH="1">
              <a:off x="2381" y="1979"/>
              <a:ext cx="862" cy="3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dissolve">
                                      <p:cBhvr>
                                        <p:cTn id="7" dur="500"/>
                                        <p:tgtEl>
                                          <p:spTgt spid="48132"/>
                                        </p:tgtEl>
                                      </p:cBhvr>
                                    </p:animEffect>
                                  </p:childTnLst>
                                </p:cTn>
                              </p:par>
                              <p:par>
                                <p:cTn id="8" presetID="9" presetClass="entr" presetSubtype="0" fill="hold" nodeType="withEffect">
                                  <p:stCondLst>
                                    <p:cond delay="0"/>
                                  </p:stCondLst>
                                  <p:childTnLst>
                                    <p:set>
                                      <p:cBhvr>
                                        <p:cTn id="9" dur="1" fill="hold">
                                          <p:stCondLst>
                                            <p:cond delay="0"/>
                                          </p:stCondLst>
                                        </p:cTn>
                                        <p:tgtEl>
                                          <p:spTgt spid="48166"/>
                                        </p:tgtEl>
                                        <p:attrNameLst>
                                          <p:attrName>style.visibility</p:attrName>
                                        </p:attrNameLst>
                                      </p:cBhvr>
                                      <p:to>
                                        <p:strVal val="visible"/>
                                      </p:to>
                                    </p:set>
                                    <p:animEffect transition="in" filter="dissolve">
                                      <p:cBhvr>
                                        <p:cTn id="10" dur="500"/>
                                        <p:tgtEl>
                                          <p:spTgt spid="481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8163"/>
                                        </p:tgtEl>
                                        <p:attrNameLst>
                                          <p:attrName>style.visibility</p:attrName>
                                        </p:attrNameLst>
                                      </p:cBhvr>
                                      <p:to>
                                        <p:strVal val="visible"/>
                                      </p:to>
                                    </p:set>
                                    <p:animEffect transition="in" filter="dissolve">
                                      <p:cBhvr>
                                        <p:cTn id="20" dur="500"/>
                                        <p:tgtEl>
                                          <p:spTgt spid="4816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8175"/>
                                        </p:tgtEl>
                                        <p:attrNameLst>
                                          <p:attrName>style.visibility</p:attrName>
                                        </p:attrNameLst>
                                      </p:cBhvr>
                                      <p:to>
                                        <p:strVal val="visible"/>
                                      </p:to>
                                    </p:set>
                                    <p:animEffect transition="in" filter="dissolve">
                                      <p:cBhvr>
                                        <p:cTn id="25" dur="500"/>
                                        <p:tgtEl>
                                          <p:spTgt spid="4817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48176"/>
                                        </p:tgtEl>
                                        <p:attrNameLst>
                                          <p:attrName>style.visibility</p:attrName>
                                        </p:attrNameLst>
                                      </p:cBhvr>
                                      <p:to>
                                        <p:strVal val="visible"/>
                                      </p:to>
                                    </p:set>
                                    <p:animEffect transition="in" filter="dissolve">
                                      <p:cBhvr>
                                        <p:cTn id="30" dur="500"/>
                                        <p:tgtEl>
                                          <p:spTgt spid="48176"/>
                                        </p:tgtEl>
                                      </p:cBhvr>
                                    </p:animEffect>
                                  </p:childTnLst>
                                </p:cTn>
                              </p:par>
                              <p:par>
                                <p:cTn id="31" presetID="9" presetClass="entr" presetSubtype="0" fill="hold" nodeType="withEffect">
                                  <p:stCondLst>
                                    <p:cond delay="0"/>
                                  </p:stCondLst>
                                  <p:childTnLst>
                                    <p:set>
                                      <p:cBhvr>
                                        <p:cTn id="32" dur="1" fill="hold">
                                          <p:stCondLst>
                                            <p:cond delay="0"/>
                                          </p:stCondLst>
                                        </p:cTn>
                                        <p:tgtEl>
                                          <p:spTgt spid="48173"/>
                                        </p:tgtEl>
                                        <p:attrNameLst>
                                          <p:attrName>style.visibility</p:attrName>
                                        </p:attrNameLst>
                                      </p:cBhvr>
                                      <p:to>
                                        <p:strVal val="visible"/>
                                      </p:to>
                                    </p:set>
                                    <p:animEffect transition="in" filter="dissolve">
                                      <p:cBhvr>
                                        <p:cTn id="33" dur="500"/>
                                        <p:tgtEl>
                                          <p:spTgt spid="4817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48170"/>
                                        </p:tgtEl>
                                        <p:attrNameLst>
                                          <p:attrName>style.visibility</p:attrName>
                                        </p:attrNameLst>
                                      </p:cBhvr>
                                      <p:to>
                                        <p:strVal val="visible"/>
                                      </p:to>
                                    </p:set>
                                    <p:animEffect transition="in" filter="dissolve">
                                      <p:cBhvr>
                                        <p:cTn id="38" dur="500"/>
                                        <p:tgtEl>
                                          <p:spTgt spid="48170"/>
                                        </p:tgtEl>
                                      </p:cBhvr>
                                    </p:animEffect>
                                  </p:childTnLst>
                                </p:cTn>
                              </p:par>
                              <p:par>
                                <p:cTn id="39" presetID="9" presetClass="entr" presetSubtype="0" fill="hold" nodeType="withEffect">
                                  <p:stCondLst>
                                    <p:cond delay="0"/>
                                  </p:stCondLst>
                                  <p:childTnLst>
                                    <p:set>
                                      <p:cBhvr>
                                        <p:cTn id="40" dur="1" fill="hold">
                                          <p:stCondLst>
                                            <p:cond delay="0"/>
                                          </p:stCondLst>
                                        </p:cTn>
                                        <p:tgtEl>
                                          <p:spTgt spid="48169"/>
                                        </p:tgtEl>
                                        <p:attrNameLst>
                                          <p:attrName>style.visibility</p:attrName>
                                        </p:attrNameLst>
                                      </p:cBhvr>
                                      <p:to>
                                        <p:strVal val="visible"/>
                                      </p:to>
                                    </p:set>
                                    <p:animEffect transition="in" filter="dissolve">
                                      <p:cBhvr>
                                        <p:cTn id="41" dur="500"/>
                                        <p:tgtEl>
                                          <p:spTgt spid="48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26</a:t>
            </a:fld>
            <a:endParaRPr lang="el-GR" altLang="el-GR"/>
          </a:p>
        </p:txBody>
      </p:sp>
      <p:sp>
        <p:nvSpPr>
          <p:cNvPr id="4" name="Text Box 4"/>
          <p:cNvSpPr txBox="1">
            <a:spLocks noChangeArrowheads="1"/>
          </p:cNvSpPr>
          <p:nvPr/>
        </p:nvSpPr>
        <p:spPr bwMode="auto">
          <a:xfrm>
            <a:off x="1043781" y="2060848"/>
            <a:ext cx="7056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Ερωτήσεις – Ασκήσεις βιβλίου</a:t>
            </a:r>
          </a:p>
        </p:txBody>
      </p:sp>
    </p:spTree>
    <p:extLst>
      <p:ext uri="{BB962C8B-B14F-4D97-AF65-F5344CB8AC3E}">
        <p14:creationId xmlns:p14="http://schemas.microsoft.com/office/powerpoint/2010/main" val="127029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4505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EAA9354-8DC4-4F4E-8D8A-C375F9D85EAE}" type="slidenum">
              <a:rPr lang="el-GR" altLang="el-GR" sz="1400"/>
              <a:pPr>
                <a:spcBef>
                  <a:spcPct val="0"/>
                </a:spcBef>
                <a:buFontTx/>
                <a:buNone/>
              </a:pPr>
              <a:t>27</a:t>
            </a:fld>
            <a:endParaRPr lang="el-GR" altLang="el-GR" sz="1400"/>
          </a:p>
        </p:txBody>
      </p:sp>
      <p:grpSp>
        <p:nvGrpSpPr>
          <p:cNvPr id="2" name="Ομάδα 1"/>
          <p:cNvGrpSpPr/>
          <p:nvPr/>
        </p:nvGrpSpPr>
        <p:grpSpPr>
          <a:xfrm>
            <a:off x="611188" y="260350"/>
            <a:ext cx="7632700" cy="5167313"/>
            <a:chOff x="611188" y="260350"/>
            <a:chExt cx="7632700" cy="5167313"/>
          </a:xfrm>
        </p:grpSpPr>
        <p:sp>
          <p:nvSpPr>
            <p:cNvPr id="59394" name="Rectangle 2"/>
            <p:cNvSpPr>
              <a:spLocks noChangeArrowheads="1"/>
            </p:cNvSpPr>
            <p:nvPr/>
          </p:nvSpPr>
          <p:spPr bwMode="auto">
            <a:xfrm>
              <a:off x="611188" y="260350"/>
              <a:ext cx="7632700" cy="280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4.9</a:t>
              </a:r>
              <a:r>
                <a:rPr lang="el-GR" altLang="el-GR" sz="2000" dirty="0">
                  <a:latin typeface="Trebuchet MS" panose="020B0603020202020204" pitchFamily="34" charset="0"/>
                </a:rPr>
                <a:t> Στη ράβδο του παρακάτω σχήματος ασκούνται πέντε </a:t>
              </a:r>
              <a:r>
                <a:rPr lang="el-GR" altLang="el-GR" sz="2000" dirty="0" err="1">
                  <a:latin typeface="Trebuchet MS" panose="020B0603020202020204" pitchFamily="34" charset="0"/>
                </a:rPr>
                <a:t>ομοεπίπεδες</a:t>
              </a:r>
              <a:r>
                <a:rPr lang="el-GR" altLang="el-GR" sz="2000" dirty="0">
                  <a:latin typeface="Trebuchet MS" panose="020B0603020202020204" pitchFamily="34" charset="0"/>
                </a:rPr>
                <a:t> δυνάμεις του ίδιου μέτρου. Η ράβδος μπορεί να στρέφεται γύρω από άξονα που διέρχεται από το σημείο Ο και είναι κάθετος στο επίπεδο των δυνάμεων. Να κατατάξετε τις δυνάμεις κατά τη σειρά με την οποία το μέτρο της ροπής τους ως προς τον άξονα αυτόν αυξάνεται.</a:t>
              </a:r>
            </a:p>
          </p:txBody>
        </p:sp>
        <p:pic>
          <p:nvPicPr>
            <p:cNvPr id="5939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3350" y="3141663"/>
              <a:ext cx="640873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9396" name="Line 4"/>
          <p:cNvSpPr>
            <a:spLocks noChangeShapeType="1"/>
          </p:cNvSpPr>
          <p:nvPr/>
        </p:nvSpPr>
        <p:spPr bwMode="auto">
          <a:xfrm flipV="1">
            <a:off x="4787900" y="4149725"/>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9397" name="Line 5"/>
          <p:cNvSpPr>
            <a:spLocks noChangeShapeType="1"/>
          </p:cNvSpPr>
          <p:nvPr/>
        </p:nvSpPr>
        <p:spPr bwMode="auto">
          <a:xfrm flipH="1">
            <a:off x="4211638" y="4797425"/>
            <a:ext cx="5762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9398" name="Line 6"/>
          <p:cNvSpPr>
            <a:spLocks noChangeShapeType="1"/>
          </p:cNvSpPr>
          <p:nvPr/>
        </p:nvSpPr>
        <p:spPr bwMode="auto">
          <a:xfrm>
            <a:off x="4211638" y="4221163"/>
            <a:ext cx="576262"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9399" name="Line 7"/>
          <p:cNvSpPr>
            <a:spLocks noChangeShapeType="1"/>
          </p:cNvSpPr>
          <p:nvPr/>
        </p:nvSpPr>
        <p:spPr bwMode="auto">
          <a:xfrm>
            <a:off x="4211638" y="4221163"/>
            <a:ext cx="0" cy="57626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3" name="TextBox 2"/>
              <p:cNvSpPr txBox="1"/>
              <p:nvPr/>
            </p:nvSpPr>
            <p:spPr>
              <a:xfrm>
                <a:off x="4612174" y="5317692"/>
                <a:ext cx="4176464" cy="4948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latin typeface="Cambria Math" panose="02040503050406030204" pitchFamily="18" charset="0"/>
                            </a:rPr>
                          </m:ctrlPr>
                        </m:sSubPr>
                        <m:e>
                          <m:r>
                            <a:rPr lang="el-GR" sz="2400" b="1" i="1" smtClean="0">
                              <a:solidFill>
                                <a:srgbClr val="FF0000"/>
                              </a:solidFill>
                              <a:latin typeface="Cambria Math" panose="02040503050406030204" pitchFamily="18" charset="0"/>
                            </a:rPr>
                            <m:t>𝝉</m:t>
                          </m:r>
                        </m:e>
                        <m:sub>
                          <m:sSub>
                            <m:sSubPr>
                              <m:ctrlPr>
                                <a:rPr lang="el-GR"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𝑭</m:t>
                              </m:r>
                            </m:e>
                            <m:sub>
                              <m:r>
                                <a:rPr lang="en-US" sz="2400" b="1" i="1" smtClean="0">
                                  <a:solidFill>
                                    <a:srgbClr val="FF0000"/>
                                  </a:solidFill>
                                  <a:latin typeface="Cambria Math" panose="02040503050406030204" pitchFamily="18" charset="0"/>
                                </a:rPr>
                                <m:t>𝟏</m:t>
                              </m:r>
                            </m:sub>
                          </m:sSub>
                        </m:sub>
                      </m:sSub>
                      <m:r>
                        <a:rPr lang="el-GR" sz="2400" b="1" i="1" smtClean="0">
                          <a:solidFill>
                            <a:srgbClr val="FF0000"/>
                          </a:solidFill>
                          <a:latin typeface="Cambria Math" panose="02040503050406030204" pitchFamily="18" charset="0"/>
                        </a:rPr>
                        <m:t>= </m:t>
                      </m:r>
                      <m:sSub>
                        <m:sSubPr>
                          <m:ctrlPr>
                            <a:rPr lang="el-GR" sz="2400" b="1" i="1">
                              <a:solidFill>
                                <a:srgbClr val="FF0000"/>
                              </a:solidFill>
                              <a:latin typeface="Cambria Math" panose="02040503050406030204" pitchFamily="18" charset="0"/>
                            </a:rPr>
                          </m:ctrlPr>
                        </m:sSubPr>
                        <m:e>
                          <m:r>
                            <a:rPr lang="el-GR" sz="2400" b="1" i="1">
                              <a:solidFill>
                                <a:srgbClr val="FF0000"/>
                              </a:solidFill>
                              <a:latin typeface="Cambria Math" panose="02040503050406030204" pitchFamily="18" charset="0"/>
                            </a:rPr>
                            <m:t>𝝉</m:t>
                          </m:r>
                        </m:e>
                        <m:sub>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𝑭</m:t>
                              </m:r>
                            </m:e>
                            <m:sub>
                              <m:r>
                                <a:rPr lang="el-GR" sz="2400" b="1" i="1" smtClean="0">
                                  <a:solidFill>
                                    <a:srgbClr val="FF0000"/>
                                  </a:solidFill>
                                  <a:latin typeface="Cambria Math" panose="02040503050406030204" pitchFamily="18" charset="0"/>
                                </a:rPr>
                                <m:t>𝟒</m:t>
                              </m:r>
                            </m:sub>
                          </m:sSub>
                        </m:sub>
                      </m:sSub>
                      <m:r>
                        <a:rPr lang="el-GR" sz="2400" b="1" i="1" smtClean="0">
                          <a:solidFill>
                            <a:srgbClr val="FF0000"/>
                          </a:solidFill>
                          <a:latin typeface="Cambria Math" panose="02040503050406030204" pitchFamily="18" charset="0"/>
                        </a:rPr>
                        <m:t>&lt;</m:t>
                      </m:r>
                      <m:sSub>
                        <m:sSubPr>
                          <m:ctrlPr>
                            <a:rPr lang="el-GR" sz="2400" b="1" i="1">
                              <a:solidFill>
                                <a:srgbClr val="FF0000"/>
                              </a:solidFill>
                              <a:latin typeface="Cambria Math" panose="02040503050406030204" pitchFamily="18" charset="0"/>
                            </a:rPr>
                          </m:ctrlPr>
                        </m:sSubPr>
                        <m:e>
                          <m:r>
                            <a:rPr lang="el-GR" sz="2400" b="1" i="1">
                              <a:solidFill>
                                <a:srgbClr val="FF0000"/>
                              </a:solidFill>
                              <a:latin typeface="Cambria Math" panose="02040503050406030204" pitchFamily="18" charset="0"/>
                            </a:rPr>
                            <m:t>𝝉</m:t>
                          </m:r>
                        </m:e>
                        <m:sub>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𝑭</m:t>
                              </m:r>
                            </m:e>
                            <m:sub>
                              <m:r>
                                <a:rPr lang="el-GR" sz="2400" b="1" i="1" smtClean="0">
                                  <a:solidFill>
                                    <a:srgbClr val="FF0000"/>
                                  </a:solidFill>
                                  <a:latin typeface="Cambria Math" panose="02040503050406030204" pitchFamily="18" charset="0"/>
                                </a:rPr>
                                <m:t>𝟑</m:t>
                              </m:r>
                            </m:sub>
                          </m:sSub>
                        </m:sub>
                      </m:sSub>
                      <m:r>
                        <a:rPr lang="el-GR" sz="2400" b="1" i="1" smtClean="0">
                          <a:solidFill>
                            <a:srgbClr val="FF0000"/>
                          </a:solidFill>
                          <a:latin typeface="Cambria Math" panose="02040503050406030204" pitchFamily="18" charset="0"/>
                        </a:rPr>
                        <m:t>&lt; </m:t>
                      </m:r>
                      <m:sSub>
                        <m:sSubPr>
                          <m:ctrlPr>
                            <a:rPr lang="el-GR" sz="2400" b="1" i="1">
                              <a:solidFill>
                                <a:srgbClr val="FF0000"/>
                              </a:solidFill>
                              <a:latin typeface="Cambria Math" panose="02040503050406030204" pitchFamily="18" charset="0"/>
                            </a:rPr>
                          </m:ctrlPr>
                        </m:sSubPr>
                        <m:e>
                          <m:r>
                            <a:rPr lang="el-GR" sz="2400" b="1" i="1">
                              <a:solidFill>
                                <a:srgbClr val="FF0000"/>
                              </a:solidFill>
                              <a:latin typeface="Cambria Math" panose="02040503050406030204" pitchFamily="18" charset="0"/>
                            </a:rPr>
                            <m:t>𝝉</m:t>
                          </m:r>
                        </m:e>
                        <m:sub>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𝑭</m:t>
                              </m:r>
                            </m:e>
                            <m:sub>
                              <m:r>
                                <a:rPr lang="el-GR" sz="2400" b="1" i="1" smtClean="0">
                                  <a:solidFill>
                                    <a:srgbClr val="FF0000"/>
                                  </a:solidFill>
                                  <a:latin typeface="Cambria Math" panose="02040503050406030204" pitchFamily="18" charset="0"/>
                                </a:rPr>
                                <m:t>𝟐</m:t>
                              </m:r>
                            </m:sub>
                          </m:sSub>
                        </m:sub>
                      </m:sSub>
                      <m:r>
                        <a:rPr lang="el-GR" sz="2400" b="1" i="1" smtClean="0">
                          <a:solidFill>
                            <a:srgbClr val="FF0000"/>
                          </a:solidFill>
                          <a:latin typeface="Cambria Math" panose="02040503050406030204" pitchFamily="18" charset="0"/>
                        </a:rPr>
                        <m:t>&lt; </m:t>
                      </m:r>
                      <m:sSub>
                        <m:sSubPr>
                          <m:ctrlPr>
                            <a:rPr lang="el-GR" sz="2400" b="1" i="1">
                              <a:solidFill>
                                <a:srgbClr val="FF0000"/>
                              </a:solidFill>
                              <a:latin typeface="Cambria Math" panose="02040503050406030204" pitchFamily="18" charset="0"/>
                            </a:rPr>
                          </m:ctrlPr>
                        </m:sSubPr>
                        <m:e>
                          <m:r>
                            <a:rPr lang="el-GR" sz="2400" b="1" i="1">
                              <a:solidFill>
                                <a:srgbClr val="FF0000"/>
                              </a:solidFill>
                              <a:latin typeface="Cambria Math" panose="02040503050406030204" pitchFamily="18" charset="0"/>
                            </a:rPr>
                            <m:t>𝝉</m:t>
                          </m:r>
                        </m:e>
                        <m:sub>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𝑭</m:t>
                              </m:r>
                            </m:e>
                            <m:sub>
                              <m:r>
                                <a:rPr lang="el-GR" sz="2400" b="1" i="1" smtClean="0">
                                  <a:solidFill>
                                    <a:srgbClr val="FF0000"/>
                                  </a:solidFill>
                                  <a:latin typeface="Cambria Math" panose="02040503050406030204" pitchFamily="18" charset="0"/>
                                </a:rPr>
                                <m:t>𝟓</m:t>
                              </m:r>
                            </m:sub>
                          </m:sSub>
                        </m:sub>
                      </m:sSub>
                    </m:oMath>
                  </m:oMathPara>
                </a14:m>
                <a:endParaRPr lang="el-GR" sz="2400" b="1"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612174" y="5317692"/>
                <a:ext cx="4176464" cy="494879"/>
              </a:xfrm>
              <a:prstGeom prst="rect">
                <a:avLst/>
              </a:prstGeom>
              <a:blipFill>
                <a:blip r:embed="rId4"/>
                <a:stretch>
                  <a:fillRect b="-3659"/>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9398"/>
                                        </p:tgtEl>
                                        <p:attrNameLst>
                                          <p:attrName>style.visibility</p:attrName>
                                        </p:attrNameLst>
                                      </p:cBhvr>
                                      <p:to>
                                        <p:strVal val="visible"/>
                                      </p:to>
                                    </p:set>
                                    <p:animEffect transition="in" filter="dissolve">
                                      <p:cBhvr>
                                        <p:cTn id="12" dur="500"/>
                                        <p:tgtEl>
                                          <p:spTgt spid="59398"/>
                                        </p:tgtEl>
                                      </p:cBhvr>
                                    </p:animEffect>
                                  </p:childTnLst>
                                </p:cTn>
                              </p:par>
                              <p:par>
                                <p:cTn id="13" presetID="9" presetClass="entr" presetSubtype="0" fill="hold" nodeType="withEffect">
                                  <p:stCondLst>
                                    <p:cond delay="0"/>
                                  </p:stCondLst>
                                  <p:childTnLst>
                                    <p:set>
                                      <p:cBhvr>
                                        <p:cTn id="14" dur="1" fill="hold">
                                          <p:stCondLst>
                                            <p:cond delay="0"/>
                                          </p:stCondLst>
                                        </p:cTn>
                                        <p:tgtEl>
                                          <p:spTgt spid="59396"/>
                                        </p:tgtEl>
                                        <p:attrNameLst>
                                          <p:attrName>style.visibility</p:attrName>
                                        </p:attrNameLst>
                                      </p:cBhvr>
                                      <p:to>
                                        <p:strVal val="visible"/>
                                      </p:to>
                                    </p:set>
                                    <p:animEffect transition="in" filter="dissolve">
                                      <p:cBhvr>
                                        <p:cTn id="15" dur="500"/>
                                        <p:tgtEl>
                                          <p:spTgt spid="59396"/>
                                        </p:tgtEl>
                                      </p:cBhvr>
                                    </p:animEffect>
                                  </p:childTnLst>
                                </p:cTn>
                              </p:par>
                              <p:par>
                                <p:cTn id="16" presetID="9" presetClass="entr" presetSubtype="0" fill="hold" nodeType="withEffect">
                                  <p:stCondLst>
                                    <p:cond delay="0"/>
                                  </p:stCondLst>
                                  <p:childTnLst>
                                    <p:set>
                                      <p:cBhvr>
                                        <p:cTn id="17" dur="1" fill="hold">
                                          <p:stCondLst>
                                            <p:cond delay="0"/>
                                          </p:stCondLst>
                                        </p:cTn>
                                        <p:tgtEl>
                                          <p:spTgt spid="59397"/>
                                        </p:tgtEl>
                                        <p:attrNameLst>
                                          <p:attrName>style.visibility</p:attrName>
                                        </p:attrNameLst>
                                      </p:cBhvr>
                                      <p:to>
                                        <p:strVal val="visible"/>
                                      </p:to>
                                    </p:set>
                                    <p:animEffect transition="in" filter="dissolve">
                                      <p:cBhvr>
                                        <p:cTn id="18" dur="500"/>
                                        <p:tgtEl>
                                          <p:spTgt spid="59397"/>
                                        </p:tgtEl>
                                      </p:cBhvr>
                                    </p:animEffect>
                                  </p:childTnLst>
                                </p:cTn>
                              </p:par>
                              <p:par>
                                <p:cTn id="19" presetID="9" presetClass="entr" presetSubtype="0" fill="hold" nodeType="withEffect">
                                  <p:stCondLst>
                                    <p:cond delay="0"/>
                                  </p:stCondLst>
                                  <p:childTnLst>
                                    <p:set>
                                      <p:cBhvr>
                                        <p:cTn id="20" dur="1" fill="hold">
                                          <p:stCondLst>
                                            <p:cond delay="0"/>
                                          </p:stCondLst>
                                        </p:cTn>
                                        <p:tgtEl>
                                          <p:spTgt spid="59399"/>
                                        </p:tgtEl>
                                        <p:attrNameLst>
                                          <p:attrName>style.visibility</p:attrName>
                                        </p:attrNameLst>
                                      </p:cBhvr>
                                      <p:to>
                                        <p:strVal val="visible"/>
                                      </p:to>
                                    </p:set>
                                    <p:animEffect transition="in" filter="dissolve">
                                      <p:cBhvr>
                                        <p:cTn id="21" dur="500"/>
                                        <p:tgtEl>
                                          <p:spTgt spid="5939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4710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AFE9DAB-05AE-42D6-8610-4CCAC33B1022}" type="slidenum">
              <a:rPr lang="el-GR" altLang="el-GR" sz="1400"/>
              <a:pPr>
                <a:spcBef>
                  <a:spcPct val="0"/>
                </a:spcBef>
                <a:buFontTx/>
                <a:buNone/>
              </a:pPr>
              <a:t>28</a:t>
            </a:fld>
            <a:endParaRPr lang="el-GR" altLang="el-GR" sz="1400"/>
          </a:p>
        </p:txBody>
      </p:sp>
      <p:sp>
        <p:nvSpPr>
          <p:cNvPr id="47109" name="Line 3"/>
          <p:cNvSpPr>
            <a:spLocks noChangeShapeType="1"/>
          </p:cNvSpPr>
          <p:nvPr/>
        </p:nvSpPr>
        <p:spPr bwMode="auto">
          <a:xfrm>
            <a:off x="6804025" y="3141663"/>
            <a:ext cx="936625"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nvGrpSpPr>
          <p:cNvPr id="61454" name="Group 14"/>
          <p:cNvGrpSpPr>
            <a:grpSpLocks/>
          </p:cNvGrpSpPr>
          <p:nvPr/>
        </p:nvGrpSpPr>
        <p:grpSpPr bwMode="auto">
          <a:xfrm>
            <a:off x="6804025" y="3284538"/>
            <a:ext cx="503238" cy="1754187"/>
            <a:chOff x="4286" y="2069"/>
            <a:chExt cx="317" cy="1105"/>
          </a:xfrm>
        </p:grpSpPr>
        <p:sp>
          <p:nvSpPr>
            <p:cNvPr id="47114" name="Text Box 15"/>
            <p:cNvSpPr txBox="1">
              <a:spLocks noChangeArrowheads="1"/>
            </p:cNvSpPr>
            <p:nvPr/>
          </p:nvSpPr>
          <p:spPr bwMode="auto">
            <a:xfrm>
              <a:off x="4286" y="2069"/>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dirty="0">
                  <a:latin typeface="Comic Sans MS" panose="030F0702030302020204" pitchFamily="66" charset="0"/>
                  <a:cs typeface="Times New Roman" panose="02020603050405020304" pitchFamily="18" charset="0"/>
                </a:rPr>
                <a:t>ℓ</a:t>
              </a:r>
              <a:r>
                <a:rPr lang="en-US" altLang="el-GR" sz="2400" baseline="-25000" dirty="0">
                  <a:latin typeface="Comic Sans MS" panose="030F0702030302020204" pitchFamily="66" charset="0"/>
                  <a:cs typeface="Times New Roman" panose="02020603050405020304" pitchFamily="18" charset="0"/>
                </a:rPr>
                <a:t>1</a:t>
              </a:r>
              <a:endParaRPr lang="el-GR" altLang="el-GR" sz="2400" dirty="0">
                <a:latin typeface="Comic Sans MS" panose="030F0702030302020204" pitchFamily="66" charset="0"/>
                <a:cs typeface="Times New Roman" panose="02020603050405020304" pitchFamily="18" charset="0"/>
              </a:endParaRPr>
            </a:p>
          </p:txBody>
        </p:sp>
        <p:sp>
          <p:nvSpPr>
            <p:cNvPr id="47115" name="Text Box 16"/>
            <p:cNvSpPr txBox="1">
              <a:spLocks noChangeArrowheads="1"/>
            </p:cNvSpPr>
            <p:nvPr/>
          </p:nvSpPr>
          <p:spPr bwMode="auto">
            <a:xfrm>
              <a:off x="4286" y="2886"/>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a:latin typeface="Comic Sans MS" panose="030F0702030302020204" pitchFamily="66" charset="0"/>
                  <a:cs typeface="Times New Roman" panose="02020603050405020304" pitchFamily="18" charset="0"/>
                </a:rPr>
                <a:t>ℓ</a:t>
              </a:r>
              <a:r>
                <a:rPr lang="en-US" altLang="el-GR" sz="2400" baseline="-25000">
                  <a:latin typeface="Comic Sans MS" panose="030F0702030302020204" pitchFamily="66" charset="0"/>
                  <a:cs typeface="Times New Roman" panose="02020603050405020304" pitchFamily="18" charset="0"/>
                </a:rPr>
                <a:t>2</a:t>
              </a:r>
              <a:endParaRPr lang="el-GR" altLang="el-GR" sz="2400">
                <a:latin typeface="Comic Sans MS" panose="030F0702030302020204" pitchFamily="66" charset="0"/>
                <a:cs typeface="Times New Roman" panose="02020603050405020304" pitchFamily="18" charset="0"/>
              </a:endParaRPr>
            </a:p>
          </p:txBody>
        </p:sp>
      </p:grpSp>
      <p:grpSp>
        <p:nvGrpSpPr>
          <p:cNvPr id="5" name="Ομάδα 4"/>
          <p:cNvGrpSpPr/>
          <p:nvPr/>
        </p:nvGrpSpPr>
        <p:grpSpPr>
          <a:xfrm>
            <a:off x="612377" y="109162"/>
            <a:ext cx="7441893" cy="5840788"/>
            <a:chOff x="612377" y="109162"/>
            <a:chExt cx="7441893" cy="5840788"/>
          </a:xfrm>
        </p:grpSpPr>
        <p:sp>
          <p:nvSpPr>
            <p:cNvPr id="61442" name="Rectangle 2"/>
            <p:cNvSpPr>
              <a:spLocks noChangeArrowheads="1"/>
            </p:cNvSpPr>
            <p:nvPr/>
          </p:nvSpPr>
          <p:spPr bwMode="auto">
            <a:xfrm>
              <a:off x="612377" y="109162"/>
              <a:ext cx="712827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4.10</a:t>
              </a:r>
              <a:r>
                <a:rPr lang="el-GR" altLang="el-GR" sz="2000" dirty="0">
                  <a:latin typeface="Trebuchet MS" panose="020B0603020202020204" pitchFamily="34" charset="0"/>
                </a:rPr>
                <a:t> Η ράβδος του παρακάτω σχήματος είναι κατακόρυφη και μπορεί να στρέφεται γύρω από οριζόντιο άξονα που διέρχεται από το σημείο Ο. Στο ένα άκρο της ράβδου ασκείται η οριζόντια δύναμη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1</a:t>
              </a:r>
              <a:r>
                <a:rPr lang="el-GR" altLang="el-GR" sz="2000" dirty="0">
                  <a:latin typeface="Trebuchet MS" panose="020B0603020202020204" pitchFamily="34" charset="0"/>
                </a:rPr>
                <a:t>. Για να μη στρέφεται η ράβδος ασκούμε οριζόντια δύναμη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2</a:t>
              </a:r>
              <a:r>
                <a:rPr lang="el-GR" altLang="el-GR" sz="2000" i="1" dirty="0">
                  <a:latin typeface="Trebuchet MS" panose="020B0603020202020204" pitchFamily="34" charset="0"/>
                </a:rPr>
                <a:t> </a:t>
              </a:r>
              <a:r>
                <a:rPr lang="el-GR" altLang="el-GR" sz="2000" dirty="0">
                  <a:latin typeface="Trebuchet MS" panose="020B0603020202020204" pitchFamily="34" charset="0"/>
                </a:rPr>
                <a:t>στο άλλο άκρο της.</a:t>
              </a:r>
            </a:p>
            <a:p>
              <a:pPr algn="just" eaLnBrk="1" hangingPunct="1">
                <a:lnSpc>
                  <a:spcPct val="150000"/>
                </a:lnSpc>
                <a:spcBef>
                  <a:spcPct val="0"/>
                </a:spcBef>
                <a:buFontTx/>
                <a:buNone/>
              </a:pPr>
              <a:r>
                <a:rPr lang="el-GR" altLang="el-GR" sz="2000" dirty="0">
                  <a:latin typeface="Trebuchet MS" panose="020B0603020202020204" pitchFamily="34" charset="0"/>
                </a:rPr>
                <a:t>α) Ποια πρέπει να είναι η κατεύθυνση της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2</a:t>
              </a:r>
              <a:r>
                <a:rPr lang="el-GR" altLang="el-GR" sz="2000" dirty="0">
                  <a:latin typeface="Trebuchet MS" panose="020B0603020202020204" pitchFamily="34" charset="0"/>
                </a:rPr>
                <a:t>;</a:t>
              </a:r>
            </a:p>
            <a:p>
              <a:pPr algn="just" eaLnBrk="1" hangingPunct="1">
                <a:lnSpc>
                  <a:spcPct val="150000"/>
                </a:lnSpc>
                <a:spcBef>
                  <a:spcPct val="0"/>
                </a:spcBef>
                <a:buFontTx/>
                <a:buNone/>
              </a:pPr>
              <a:r>
                <a:rPr lang="el-GR" altLang="el-GR" sz="2000" dirty="0">
                  <a:latin typeface="Trebuchet MS" panose="020B0603020202020204" pitchFamily="34" charset="0"/>
                </a:rPr>
                <a:t>β) Συγκρίνετε τα μέτρα των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1</a:t>
              </a:r>
              <a:r>
                <a:rPr lang="el-GR" altLang="el-GR" sz="2000" i="1" dirty="0">
                  <a:latin typeface="Trebuchet MS" panose="020B0603020202020204" pitchFamily="34" charset="0"/>
                </a:rPr>
                <a:t> </a:t>
              </a:r>
              <a:r>
                <a:rPr lang="el-GR" altLang="el-GR" sz="2000" dirty="0">
                  <a:latin typeface="Trebuchet MS" panose="020B0603020202020204" pitchFamily="34" charset="0"/>
                </a:rPr>
                <a:t>και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2</a:t>
              </a:r>
              <a:r>
                <a:rPr lang="el-GR" altLang="el-GR" sz="2000" dirty="0">
                  <a:latin typeface="Trebuchet MS" panose="020B0603020202020204" pitchFamily="34" charset="0"/>
                </a:rPr>
                <a:t>.</a:t>
              </a:r>
            </a:p>
          </p:txBody>
        </p:sp>
        <p:grpSp>
          <p:nvGrpSpPr>
            <p:cNvPr id="4" name="Ομάδα 3"/>
            <p:cNvGrpSpPr/>
            <p:nvPr/>
          </p:nvGrpSpPr>
          <p:grpSpPr>
            <a:xfrm>
              <a:off x="6227765" y="2912067"/>
              <a:ext cx="1826505" cy="3037883"/>
              <a:chOff x="6227765" y="2912067"/>
              <a:chExt cx="1826505" cy="3037883"/>
            </a:xfrm>
          </p:grpSpPr>
          <p:grpSp>
            <p:nvGrpSpPr>
              <p:cNvPr id="61448" name="Group 8"/>
              <p:cNvGrpSpPr>
                <a:grpSpLocks/>
              </p:cNvGrpSpPr>
              <p:nvPr/>
            </p:nvGrpSpPr>
            <p:grpSpPr bwMode="auto">
              <a:xfrm>
                <a:off x="6227765" y="3141663"/>
                <a:ext cx="1512888" cy="2808287"/>
                <a:chOff x="3923" y="1979"/>
                <a:chExt cx="953" cy="1769"/>
              </a:xfrm>
            </p:grpSpPr>
            <p:sp>
              <p:nvSpPr>
                <p:cNvPr id="47116" name="Rectangle 9" descr="Δημοσιογραφικό χαρτί"/>
                <p:cNvSpPr>
                  <a:spLocks noChangeArrowheads="1"/>
                </p:cNvSpPr>
                <p:nvPr/>
              </p:nvSpPr>
              <p:spPr bwMode="auto">
                <a:xfrm>
                  <a:off x="4195" y="1979"/>
                  <a:ext cx="91" cy="1769"/>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7117" name="Oval 10"/>
                <p:cNvSpPr>
                  <a:spLocks noChangeArrowheads="1"/>
                </p:cNvSpPr>
                <p:nvPr/>
              </p:nvSpPr>
              <p:spPr bwMode="auto">
                <a:xfrm>
                  <a:off x="4195" y="2387"/>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7118" name="Text Box 11"/>
                <p:cNvSpPr txBox="1">
                  <a:spLocks noChangeArrowheads="1"/>
                </p:cNvSpPr>
                <p:nvPr/>
              </p:nvSpPr>
              <p:spPr bwMode="auto">
                <a:xfrm>
                  <a:off x="3923" y="2251"/>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a:latin typeface="Trebuchet MS" panose="020B0603020202020204" pitchFamily="34" charset="0"/>
                    </a:rPr>
                    <a:t>O</a:t>
                  </a:r>
                  <a:endParaRPr lang="el-GR" altLang="el-GR" sz="2400">
                    <a:latin typeface="Trebuchet MS" panose="020B0603020202020204" pitchFamily="34" charset="0"/>
                  </a:endParaRPr>
                </a:p>
              </p:txBody>
            </p:sp>
            <p:sp>
              <p:nvSpPr>
                <p:cNvPr id="47119" name="Line 12"/>
                <p:cNvSpPr>
                  <a:spLocks noChangeShapeType="1"/>
                </p:cNvSpPr>
                <p:nvPr/>
              </p:nvSpPr>
              <p:spPr bwMode="auto">
                <a:xfrm>
                  <a:off x="4286" y="1979"/>
                  <a:ext cx="59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mc:AlternateContent xmlns:mc="http://schemas.openxmlformats.org/markup-compatibility/2006" xmlns:a14="http://schemas.microsoft.com/office/drawing/2010/main">
            <mc:Choice Requires="a14">
              <p:sp>
                <p:nvSpPr>
                  <p:cNvPr id="3" name="TextBox 2"/>
                  <p:cNvSpPr txBox="1"/>
                  <p:nvPr/>
                </p:nvSpPr>
                <p:spPr>
                  <a:xfrm>
                    <a:off x="7744891" y="2912067"/>
                    <a:ext cx="309379"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n-US" sz="2000" b="1" i="1" baseline="-25000" smtClean="0">
                              <a:solidFill>
                                <a:srgbClr val="FF0000"/>
                              </a:solidFill>
                              <a:latin typeface="Cambria Math" panose="02040503050406030204" pitchFamily="18" charset="0"/>
                            </a:rPr>
                            <m:t>𝟏</m:t>
                          </m:r>
                        </m:oMath>
                      </m:oMathPara>
                    </a14:m>
                    <a:endParaRPr lang="el-GR" sz="2000" b="1" baseline="-250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744891" y="2912067"/>
                    <a:ext cx="309379" cy="345159"/>
                  </a:xfrm>
                  <a:prstGeom prst="rect">
                    <a:avLst/>
                  </a:prstGeom>
                  <a:blipFill>
                    <a:blip r:embed="rId4"/>
                    <a:stretch>
                      <a:fillRect l="-19608" r="-13725" b="-17857"/>
                    </a:stretch>
                  </a:blipFill>
                </p:spPr>
                <p:txBody>
                  <a:bodyPr/>
                  <a:lstStyle/>
                  <a:p>
                    <a:r>
                      <a:rPr lang="el-GR">
                        <a:noFill/>
                      </a:rPr>
                      <a:t> </a:t>
                    </a:r>
                  </a:p>
                </p:txBody>
              </p:sp>
            </mc:Fallback>
          </mc:AlternateContent>
        </p:grpSp>
      </p:grpSp>
      <p:grpSp>
        <p:nvGrpSpPr>
          <p:cNvPr id="6" name="Ομάδα 5"/>
          <p:cNvGrpSpPr/>
          <p:nvPr/>
        </p:nvGrpSpPr>
        <p:grpSpPr>
          <a:xfrm>
            <a:off x="6804025" y="5677447"/>
            <a:ext cx="898801" cy="345159"/>
            <a:chOff x="6804025" y="5677447"/>
            <a:chExt cx="898801" cy="345159"/>
          </a:xfrm>
        </p:grpSpPr>
        <p:sp>
          <p:nvSpPr>
            <p:cNvPr id="21" name="Line 12"/>
            <p:cNvSpPr>
              <a:spLocks noChangeShapeType="1"/>
            </p:cNvSpPr>
            <p:nvPr/>
          </p:nvSpPr>
          <p:spPr bwMode="auto">
            <a:xfrm>
              <a:off x="6804025" y="5928446"/>
              <a:ext cx="547961"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22" name="TextBox 21"/>
                <p:cNvSpPr txBox="1"/>
                <p:nvPr/>
              </p:nvSpPr>
              <p:spPr>
                <a:xfrm>
                  <a:off x="7393447" y="5677447"/>
                  <a:ext cx="309379"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n-US" sz="2000" b="1" i="1" baseline="-25000" smtClean="0">
                            <a:solidFill>
                              <a:srgbClr val="FF0000"/>
                            </a:solidFill>
                            <a:latin typeface="Cambria Math" panose="02040503050406030204" pitchFamily="18" charset="0"/>
                          </a:rPr>
                          <m:t>𝟐</m:t>
                        </m:r>
                      </m:oMath>
                    </m:oMathPara>
                  </a14:m>
                  <a:endParaRPr lang="el-GR" sz="2000" b="1" baseline="-25000"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7393447" y="5677447"/>
                  <a:ext cx="309379" cy="345159"/>
                </a:xfrm>
                <a:prstGeom prst="rect">
                  <a:avLst/>
                </a:prstGeom>
                <a:blipFill>
                  <a:blip r:embed="rId5"/>
                  <a:stretch>
                    <a:fillRect l="-21569" r="-13725" b="-15789"/>
                  </a:stretch>
                </a:blipFill>
              </p:spPr>
              <p:txBody>
                <a:bodyPr/>
                <a:lstStyle/>
                <a:p>
                  <a:r>
                    <a:rPr lang="el-GR">
                      <a:noFill/>
                    </a:rPr>
                    <a:t> </a:t>
                  </a:r>
                </a:p>
              </p:txBody>
            </p:sp>
          </mc:Fallback>
        </mc:AlternateContent>
      </p:grpSp>
      <p:sp>
        <p:nvSpPr>
          <p:cNvPr id="7" name="TextBox 6"/>
          <p:cNvSpPr txBox="1"/>
          <p:nvPr/>
        </p:nvSpPr>
        <p:spPr>
          <a:xfrm>
            <a:off x="4342202" y="3399929"/>
            <a:ext cx="1296144" cy="461665"/>
          </a:xfrm>
          <a:prstGeom prst="rect">
            <a:avLst/>
          </a:prstGeom>
          <a:noFill/>
        </p:spPr>
        <p:txBody>
          <a:bodyPr wrap="square" rtlCol="0">
            <a:spAutoFit/>
          </a:bodyPr>
          <a:lstStyle/>
          <a:p>
            <a:r>
              <a:rPr lang="en-US" sz="2400" b="1" i="1" dirty="0">
                <a:solidFill>
                  <a:srgbClr val="FF0000"/>
                </a:solidFill>
                <a:effectLst>
                  <a:outerShdw blurRad="38100" dist="38100" dir="2700000" algn="tl">
                    <a:srgbClr val="000000">
                      <a:alpha val="43137"/>
                    </a:srgbClr>
                  </a:outerShdw>
                </a:effectLst>
                <a:latin typeface="Trebuchet MS" panose="020B0603020202020204" pitchFamily="34" charset="0"/>
              </a:rPr>
              <a:t>F</a:t>
            </a:r>
            <a:r>
              <a:rPr lang="en-US" sz="24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1</a:t>
            </a:r>
            <a:r>
              <a:rPr lang="en-US" sz="2400" b="1" dirty="0">
                <a:solidFill>
                  <a:srgbClr val="FF0000"/>
                </a:solidFill>
                <a:effectLst>
                  <a:outerShdw blurRad="38100" dist="38100" dir="2700000" algn="tl">
                    <a:srgbClr val="000000">
                      <a:alpha val="43137"/>
                    </a:srgbClr>
                  </a:outerShdw>
                </a:effectLst>
                <a:latin typeface="Trebuchet MS" panose="020B0603020202020204" pitchFamily="34" charset="0"/>
              </a:rPr>
              <a:t> &gt; </a:t>
            </a:r>
            <a:r>
              <a:rPr lang="en-US" sz="2400" b="1" i="1" dirty="0">
                <a:solidFill>
                  <a:srgbClr val="FF0000"/>
                </a:solidFill>
                <a:effectLst>
                  <a:outerShdw blurRad="38100" dist="38100" dir="2700000" algn="tl">
                    <a:srgbClr val="000000">
                      <a:alpha val="43137"/>
                    </a:srgbClr>
                  </a:outerShdw>
                </a:effectLst>
                <a:latin typeface="Trebuchet MS" panose="020B0603020202020204" pitchFamily="34" charset="0"/>
              </a:rPr>
              <a:t>F</a:t>
            </a:r>
            <a:r>
              <a:rPr lang="en-US" sz="24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2</a:t>
            </a:r>
            <a:endParaRPr lang="el-GR" sz="2400" b="1" baseline="-25000"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1454"/>
                                        </p:tgtEl>
                                        <p:attrNameLst>
                                          <p:attrName>style.visibility</p:attrName>
                                        </p:attrNameLst>
                                      </p:cBhvr>
                                      <p:to>
                                        <p:strVal val="visible"/>
                                      </p:to>
                                    </p:set>
                                    <p:animEffect transition="in" filter="dissolve">
                                      <p:cBhvr>
                                        <p:cTn id="19" dur="500"/>
                                        <p:tgtEl>
                                          <p:spTgt spid="6145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4915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C97F68E-0589-45F6-A046-DB0E703E6D3F}" type="slidenum">
              <a:rPr lang="el-GR" altLang="el-GR" sz="1400"/>
              <a:pPr>
                <a:spcBef>
                  <a:spcPct val="0"/>
                </a:spcBef>
                <a:buFontTx/>
                <a:buNone/>
              </a:pPr>
              <a:t>29</a:t>
            </a:fld>
            <a:endParaRPr lang="el-GR" altLang="el-GR" sz="1400"/>
          </a:p>
        </p:txBody>
      </p:sp>
      <p:sp>
        <p:nvSpPr>
          <p:cNvPr id="63491" name="Oval 3"/>
          <p:cNvSpPr>
            <a:spLocks noChangeArrowheads="1"/>
          </p:cNvSpPr>
          <p:nvPr/>
        </p:nvSpPr>
        <p:spPr bwMode="auto">
          <a:xfrm>
            <a:off x="4518235" y="2996952"/>
            <a:ext cx="504825" cy="5048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grpSp>
        <p:nvGrpSpPr>
          <p:cNvPr id="3" name="Ομάδα 2"/>
          <p:cNvGrpSpPr/>
          <p:nvPr/>
        </p:nvGrpSpPr>
        <p:grpSpPr>
          <a:xfrm>
            <a:off x="323850" y="188913"/>
            <a:ext cx="8280400" cy="5329237"/>
            <a:chOff x="323850" y="188913"/>
            <a:chExt cx="8280400" cy="5329237"/>
          </a:xfrm>
        </p:grpSpPr>
        <p:grpSp>
          <p:nvGrpSpPr>
            <p:cNvPr id="2" name="Ομάδα 1"/>
            <p:cNvGrpSpPr/>
            <p:nvPr/>
          </p:nvGrpSpPr>
          <p:grpSpPr>
            <a:xfrm>
              <a:off x="323850" y="188913"/>
              <a:ext cx="8280400" cy="5329237"/>
              <a:chOff x="323850" y="188913"/>
              <a:chExt cx="8280400" cy="5329237"/>
            </a:xfrm>
          </p:grpSpPr>
          <p:sp>
            <p:nvSpPr>
              <p:cNvPr id="63490" name="Rectangle 2"/>
              <p:cNvSpPr>
                <a:spLocks noChangeArrowheads="1"/>
              </p:cNvSpPr>
              <p:nvPr/>
            </p:nvSpPr>
            <p:spPr bwMode="auto">
              <a:xfrm>
                <a:off x="323850" y="188913"/>
                <a:ext cx="8280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4.11</a:t>
                </a:r>
                <a:r>
                  <a:rPr lang="el-GR" altLang="el-GR" sz="2000" dirty="0">
                    <a:latin typeface="Trebuchet MS" panose="020B0603020202020204" pitchFamily="34" charset="0"/>
                  </a:rPr>
                  <a:t>  Στο παρακάτω σχήμα φαίνεται μια οριζόντια ράβδος που μπορεί να στρέφεται γύρω από κατακόρυφο άξονα ο οποίος διέρχεται από το σημείο Ο. Στα δύο άκρα της ράβδου ασκούνται οι οριζόντιες δυνάμεις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 και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2</a:t>
                </a:r>
                <a:r>
                  <a:rPr lang="en-US" altLang="el-GR" sz="2000" dirty="0">
                    <a:latin typeface="Trebuchet MS" panose="020B0603020202020204" pitchFamily="34" charset="0"/>
                  </a:rPr>
                  <a:t> </a:t>
                </a:r>
                <a:r>
                  <a:rPr lang="el-GR" altLang="el-GR" sz="2000" dirty="0">
                    <a:latin typeface="Trebuchet MS" panose="020B0603020202020204" pitchFamily="34" charset="0"/>
                  </a:rPr>
                  <a:t>κάθετες σε αυτήν. Η ράβδος παραμένει ακίνητη. Η απόσταση της δύναμης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1</a:t>
                </a:r>
                <a:r>
                  <a:rPr lang="el-GR" altLang="el-GR" sz="2000" i="1" dirty="0">
                    <a:latin typeface="Trebuchet MS" panose="020B0603020202020204" pitchFamily="34" charset="0"/>
                  </a:rPr>
                  <a:t> </a:t>
                </a:r>
                <a:r>
                  <a:rPr lang="el-GR" altLang="el-GR" sz="2000" dirty="0">
                    <a:latin typeface="Trebuchet MS" panose="020B0603020202020204" pitchFamily="34" charset="0"/>
                  </a:rPr>
                  <a:t>από τον άξονα περιστροφής είναι ίση με τα 2/3 του μήκους</a:t>
                </a:r>
                <a:r>
                  <a:rPr lang="en-US" altLang="el-GR" sz="2000" dirty="0">
                    <a:latin typeface="Trebuchet MS" panose="020B0603020202020204" pitchFamily="34" charset="0"/>
                  </a:rPr>
                  <a:t> </a:t>
                </a:r>
                <a:r>
                  <a:rPr lang="el-GR" altLang="el-GR" sz="2000" dirty="0">
                    <a:latin typeface="Trebuchet MS" panose="020B0603020202020204" pitchFamily="34" charset="0"/>
                  </a:rPr>
                  <a:t>της ράβδου. Το μέτρο της δύναμης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 είναι</a:t>
                </a:r>
                <a:endParaRPr lang="en-US" altLang="el-GR" sz="2400" dirty="0"/>
              </a:p>
              <a:p>
                <a:pPr algn="just" eaLnBrk="1" hangingPunct="1">
                  <a:lnSpc>
                    <a:spcPct val="150000"/>
                  </a:lnSpc>
                  <a:spcBef>
                    <a:spcPct val="0"/>
                  </a:spcBef>
                  <a:buFontTx/>
                  <a:buNone/>
                </a:pPr>
                <a:r>
                  <a:rPr lang="el-GR" altLang="el-GR" sz="2000" dirty="0">
                    <a:latin typeface="Trebuchet MS" panose="020B0603020202020204" pitchFamily="34" charset="0"/>
                  </a:rPr>
                  <a:t>α)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/2.      β) 2</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/3.      γ)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/3.      δ) 2</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      ε) 3</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/2.      </a:t>
                </a:r>
                <a:r>
                  <a:rPr lang="el-GR" altLang="el-GR" sz="2000" dirty="0" err="1">
                    <a:latin typeface="Trebuchet MS" panose="020B0603020202020204" pitchFamily="34" charset="0"/>
                  </a:rPr>
                  <a:t>στ</a:t>
                </a:r>
                <a:r>
                  <a:rPr lang="el-GR" altLang="el-GR" sz="2000" dirty="0">
                    <a:latin typeface="Trebuchet MS" panose="020B0603020202020204" pitchFamily="34" charset="0"/>
                  </a:rPr>
                  <a:t>) 3</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a:t>
                </a:r>
                <a:endParaRPr lang="el-GR" altLang="el-GR" sz="2000" baseline="-25000" dirty="0">
                  <a:latin typeface="Trebuchet MS" panose="020B0603020202020204" pitchFamily="34" charset="0"/>
                </a:endParaRPr>
              </a:p>
              <a:p>
                <a:pPr algn="just" eaLnBrk="1" hangingPunct="1">
                  <a:lnSpc>
                    <a:spcPct val="150000"/>
                  </a:lnSpc>
                  <a:spcBef>
                    <a:spcPct val="0"/>
                  </a:spcBef>
                  <a:buFontTx/>
                  <a:buNone/>
                </a:pPr>
                <a:r>
                  <a:rPr lang="el-GR" altLang="el-GR" sz="2000" dirty="0">
                    <a:latin typeface="Trebuchet MS" panose="020B0603020202020204" pitchFamily="34" charset="0"/>
                  </a:rPr>
                  <a:t>Επιλέξτε τη σωστή απάντηση.</a:t>
                </a:r>
              </a:p>
            </p:txBody>
          </p:sp>
          <p:grpSp>
            <p:nvGrpSpPr>
              <p:cNvPr id="49160" name="Group 6"/>
              <p:cNvGrpSpPr>
                <a:grpSpLocks/>
              </p:cNvGrpSpPr>
              <p:nvPr/>
            </p:nvGrpSpPr>
            <p:grpSpPr bwMode="auto">
              <a:xfrm>
                <a:off x="2916238" y="4438650"/>
                <a:ext cx="3455988" cy="1079500"/>
                <a:chOff x="1247" y="2886"/>
                <a:chExt cx="2177" cy="680"/>
              </a:xfrm>
            </p:grpSpPr>
            <p:sp>
              <p:nvSpPr>
                <p:cNvPr id="49161" name="Rectangle 7" descr="Δημοσιογραφικό χαρτί"/>
                <p:cNvSpPr>
                  <a:spLocks noChangeArrowheads="1"/>
                </p:cNvSpPr>
                <p:nvPr/>
              </p:nvSpPr>
              <p:spPr bwMode="auto">
                <a:xfrm>
                  <a:off x="1247" y="3475"/>
                  <a:ext cx="2177" cy="91"/>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9162" name="Oval 8"/>
                <p:cNvSpPr>
                  <a:spLocks noChangeArrowheads="1"/>
                </p:cNvSpPr>
                <p:nvPr/>
              </p:nvSpPr>
              <p:spPr bwMode="auto">
                <a:xfrm>
                  <a:off x="2653" y="3475"/>
                  <a:ext cx="90"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9163" name="Text Box 9"/>
                <p:cNvSpPr txBox="1">
                  <a:spLocks noChangeArrowheads="1"/>
                </p:cNvSpPr>
                <p:nvPr/>
              </p:nvSpPr>
              <p:spPr bwMode="auto">
                <a:xfrm>
                  <a:off x="2562" y="3158"/>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a:latin typeface="Trebuchet MS" panose="020B0603020202020204" pitchFamily="34" charset="0"/>
                    </a:rPr>
                    <a:t>O</a:t>
                  </a:r>
                  <a:endParaRPr lang="el-GR" altLang="el-GR" sz="2400">
                    <a:latin typeface="Trebuchet MS" panose="020B0603020202020204" pitchFamily="34" charset="0"/>
                  </a:endParaRPr>
                </a:p>
              </p:txBody>
            </p:sp>
            <p:sp>
              <p:nvSpPr>
                <p:cNvPr id="49164" name="Line 10"/>
                <p:cNvSpPr>
                  <a:spLocks noChangeShapeType="1"/>
                </p:cNvSpPr>
                <p:nvPr/>
              </p:nvSpPr>
              <p:spPr bwMode="auto">
                <a:xfrm flipV="1">
                  <a:off x="1247" y="3113"/>
                  <a:ext cx="0" cy="3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165" name="Line 11"/>
                <p:cNvSpPr>
                  <a:spLocks noChangeShapeType="1"/>
                </p:cNvSpPr>
                <p:nvPr/>
              </p:nvSpPr>
              <p:spPr bwMode="auto">
                <a:xfrm flipV="1">
                  <a:off x="3424" y="2886"/>
                  <a:ext cx="0" cy="589"/>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167" name="Text Box 13"/>
                <p:cNvSpPr txBox="1">
                  <a:spLocks noChangeArrowheads="1"/>
                </p:cNvSpPr>
                <p:nvPr/>
              </p:nvSpPr>
              <p:spPr bwMode="auto">
                <a:xfrm>
                  <a:off x="1791" y="3158"/>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a:latin typeface="Trebuchet MS" panose="020B0603020202020204" pitchFamily="34" charset="0"/>
                      <a:cs typeface="Times New Roman" panose="02020603050405020304" pitchFamily="18" charset="0"/>
                    </a:rPr>
                    <a:t>ℓ</a:t>
                  </a:r>
                  <a:r>
                    <a:rPr lang="en-US" altLang="el-GR" sz="2400" baseline="-25000">
                      <a:latin typeface="Trebuchet MS" panose="020B0603020202020204" pitchFamily="34" charset="0"/>
                      <a:cs typeface="Times New Roman" panose="02020603050405020304" pitchFamily="18" charset="0"/>
                    </a:rPr>
                    <a:t>1</a:t>
                  </a:r>
                  <a:endParaRPr lang="el-GR" altLang="el-GR" sz="2400">
                    <a:latin typeface="Trebuchet MS" panose="020B0603020202020204" pitchFamily="34" charset="0"/>
                    <a:cs typeface="Times New Roman" panose="02020603050405020304" pitchFamily="18" charset="0"/>
                  </a:endParaRPr>
                </a:p>
              </p:txBody>
            </p:sp>
            <p:sp>
              <p:nvSpPr>
                <p:cNvPr id="49168" name="Text Box 14"/>
                <p:cNvSpPr txBox="1">
                  <a:spLocks noChangeArrowheads="1"/>
                </p:cNvSpPr>
                <p:nvPr/>
              </p:nvSpPr>
              <p:spPr bwMode="auto">
                <a:xfrm>
                  <a:off x="2925" y="3158"/>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a:latin typeface="Trebuchet MS" panose="020B0603020202020204" pitchFamily="34" charset="0"/>
                      <a:cs typeface="Times New Roman" panose="02020603050405020304" pitchFamily="18" charset="0"/>
                    </a:rPr>
                    <a:t>ℓ</a:t>
                  </a:r>
                  <a:r>
                    <a:rPr lang="en-US" altLang="el-GR" sz="2400" baseline="-25000">
                      <a:latin typeface="Trebuchet MS" panose="020B0603020202020204" pitchFamily="34" charset="0"/>
                      <a:cs typeface="Times New Roman" panose="02020603050405020304" pitchFamily="18" charset="0"/>
                    </a:rPr>
                    <a:t>2</a:t>
                  </a:r>
                  <a:endParaRPr lang="el-GR" altLang="el-GR" sz="2400">
                    <a:latin typeface="Trebuchet MS" panose="020B0603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8" name="TextBox 17"/>
                <p:cNvSpPr txBox="1"/>
                <p:nvPr/>
              </p:nvSpPr>
              <p:spPr>
                <a:xfrm>
                  <a:off x="2659491" y="4451044"/>
                  <a:ext cx="309379"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n-US" sz="2000" b="1" i="1" baseline="-25000" smtClean="0">
                            <a:solidFill>
                              <a:srgbClr val="FF0000"/>
                            </a:solidFill>
                            <a:latin typeface="Cambria Math" panose="02040503050406030204" pitchFamily="18" charset="0"/>
                          </a:rPr>
                          <m:t>𝟏</m:t>
                        </m:r>
                      </m:oMath>
                    </m:oMathPara>
                  </a14:m>
                  <a:endParaRPr lang="el-GR" sz="2000" b="1" baseline="-25000"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659491" y="4451044"/>
                  <a:ext cx="309379" cy="345159"/>
                </a:xfrm>
                <a:prstGeom prst="rect">
                  <a:avLst/>
                </a:prstGeom>
                <a:blipFill>
                  <a:blip r:embed="rId4"/>
                  <a:stretch>
                    <a:fillRect l="-19608" r="-13725" b="-1578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424857" y="4204745"/>
                  <a:ext cx="309379"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l-GR" sz="2000" b="1" i="1" baseline="-25000" smtClean="0">
                            <a:solidFill>
                              <a:srgbClr val="FF0000"/>
                            </a:solidFill>
                            <a:latin typeface="Cambria Math" panose="02040503050406030204" pitchFamily="18" charset="0"/>
                          </a:rPr>
                          <m:t>𝟐</m:t>
                        </m:r>
                      </m:oMath>
                    </m:oMathPara>
                  </a14:m>
                  <a:endParaRPr lang="el-GR" sz="2000" b="1" baseline="-25000" dirty="0">
                    <a:solidFill>
                      <a:srgbClr val="FF00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424857" y="4204745"/>
                  <a:ext cx="309379" cy="345159"/>
                </a:xfrm>
                <a:prstGeom prst="rect">
                  <a:avLst/>
                </a:prstGeom>
                <a:blipFill>
                  <a:blip r:embed="rId5"/>
                  <a:stretch>
                    <a:fillRect l="-21569" r="-13725" b="-17857"/>
                  </a:stretch>
                </a:blipFill>
              </p:spPr>
              <p:txBody>
                <a:bodyPr/>
                <a:lstStyle/>
                <a:p>
                  <a:r>
                    <a:rPr lang="el-GR">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fade">
                                      <p:cBhvr>
                                        <p:cTn id="12" dur="1000"/>
                                        <p:tgtEl>
                                          <p:spTgt spid="63491"/>
                                        </p:tgtEl>
                                      </p:cBhvr>
                                    </p:animEffect>
                                    <p:anim calcmode="lin" valueType="num">
                                      <p:cBhvr>
                                        <p:cTn id="13" dur="1000" fill="hold"/>
                                        <p:tgtEl>
                                          <p:spTgt spid="63491"/>
                                        </p:tgtEl>
                                        <p:attrNameLst>
                                          <p:attrName>ppt_x</p:attrName>
                                        </p:attrNameLst>
                                      </p:cBhvr>
                                      <p:tavLst>
                                        <p:tav tm="0">
                                          <p:val>
                                            <p:strVal val="#ppt_x"/>
                                          </p:val>
                                        </p:tav>
                                        <p:tav tm="100000">
                                          <p:val>
                                            <p:strVal val="#ppt_x"/>
                                          </p:val>
                                        </p:tav>
                                      </p:tavLst>
                                    </p:anim>
                                    <p:anim calcmode="lin" valueType="num">
                                      <p:cBhvr>
                                        <p:cTn id="14" dur="1000" fill="hold"/>
                                        <p:tgtEl>
                                          <p:spTgt spid="634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Θέση υποσέλιδου 3"/>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7171"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9575907-2672-419D-AB09-C8F1FA8DE7A5}" type="slidenum">
              <a:rPr lang="el-GR" altLang="el-GR" sz="1400"/>
              <a:pPr>
                <a:spcBef>
                  <a:spcPct val="0"/>
                </a:spcBef>
                <a:buFontTx/>
                <a:buNone/>
              </a:pPr>
              <a:t>3</a:t>
            </a:fld>
            <a:endParaRPr lang="el-GR" altLang="el-GR" sz="1400"/>
          </a:p>
        </p:txBody>
      </p:sp>
      <p:sp>
        <p:nvSpPr>
          <p:cNvPr id="5" name="Rectangle 2"/>
          <p:cNvSpPr txBox="1">
            <a:spLocks noChangeArrowheads="1"/>
          </p:cNvSpPr>
          <p:nvPr/>
        </p:nvSpPr>
        <p:spPr>
          <a:xfrm>
            <a:off x="1259632" y="2204864"/>
            <a:ext cx="6624736"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Ροπή δύναμης ως προς άξονα</a:t>
            </a:r>
            <a:endParaRPr lang="el-GR" altLang="el-GR" sz="36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5120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16B1E4F-DFD7-40D5-8499-0940CBD4D3D3}" type="slidenum">
              <a:rPr lang="el-GR" altLang="el-GR" sz="1400"/>
              <a:pPr>
                <a:spcBef>
                  <a:spcPct val="0"/>
                </a:spcBef>
                <a:buFontTx/>
                <a:buNone/>
              </a:pPr>
              <a:t>30</a:t>
            </a:fld>
            <a:endParaRPr lang="el-GR" altLang="el-GR" sz="1400"/>
          </a:p>
        </p:txBody>
      </p:sp>
      <p:grpSp>
        <p:nvGrpSpPr>
          <p:cNvPr id="65540" name="Group 4"/>
          <p:cNvGrpSpPr>
            <a:grpSpLocks/>
          </p:cNvGrpSpPr>
          <p:nvPr/>
        </p:nvGrpSpPr>
        <p:grpSpPr bwMode="auto">
          <a:xfrm>
            <a:off x="6516688" y="3213100"/>
            <a:ext cx="647700" cy="647700"/>
            <a:chOff x="4105" y="2024"/>
            <a:chExt cx="408" cy="408"/>
          </a:xfrm>
        </p:grpSpPr>
        <p:sp>
          <p:nvSpPr>
            <p:cNvPr id="65541" name="Text Box 5"/>
            <p:cNvSpPr txBox="1">
              <a:spLocks noChangeArrowheads="1"/>
            </p:cNvSpPr>
            <p:nvPr/>
          </p:nvSpPr>
          <p:spPr bwMode="auto">
            <a:xfrm>
              <a:off x="4241" y="2024"/>
              <a:ext cx="2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l-GR" sz="2000" b="1" i="1" dirty="0">
                  <a:solidFill>
                    <a:srgbClr val="FF0000"/>
                  </a:solidFill>
                  <a:effectLst>
                    <a:outerShdw blurRad="38100" dist="38100" dir="2700000" algn="tl">
                      <a:srgbClr val="000000"/>
                    </a:outerShdw>
                  </a:effectLst>
                  <a:latin typeface="Comic Sans MS" pitchFamily="66" charset="0"/>
                </a:rPr>
                <a:t>F</a:t>
              </a:r>
              <a:endParaRPr lang="el-GR" altLang="el-GR" sz="2000" b="1" i="1" dirty="0">
                <a:solidFill>
                  <a:srgbClr val="FF0000"/>
                </a:solidFill>
                <a:effectLst>
                  <a:outerShdw blurRad="38100" dist="38100" dir="2700000" algn="tl">
                    <a:srgbClr val="000000"/>
                  </a:outerShdw>
                </a:effectLst>
                <a:latin typeface="Comic Sans MS" pitchFamily="66" charset="0"/>
              </a:endParaRPr>
            </a:p>
          </p:txBody>
        </p:sp>
        <p:sp>
          <p:nvSpPr>
            <p:cNvPr id="51238" name="Line 6"/>
            <p:cNvSpPr>
              <a:spLocks noChangeShapeType="1"/>
            </p:cNvSpPr>
            <p:nvPr/>
          </p:nvSpPr>
          <p:spPr bwMode="auto">
            <a:xfrm flipH="1">
              <a:off x="4105" y="2160"/>
              <a:ext cx="182" cy="27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39" name="Line 7"/>
            <p:cNvSpPr>
              <a:spLocks noChangeShapeType="1"/>
            </p:cNvSpPr>
            <p:nvPr/>
          </p:nvSpPr>
          <p:spPr bwMode="auto">
            <a:xfrm>
              <a:off x="4195" y="2341"/>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40" name="Line 8"/>
            <p:cNvSpPr>
              <a:spLocks noChangeShapeType="1"/>
            </p:cNvSpPr>
            <p:nvPr/>
          </p:nvSpPr>
          <p:spPr bwMode="auto">
            <a:xfrm flipH="1">
              <a:off x="4241" y="2341"/>
              <a:ext cx="46"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4" name="Ομάδα 3"/>
          <p:cNvGrpSpPr/>
          <p:nvPr/>
        </p:nvGrpSpPr>
        <p:grpSpPr>
          <a:xfrm>
            <a:off x="611188" y="333375"/>
            <a:ext cx="8137525" cy="5526088"/>
            <a:chOff x="611188" y="333375"/>
            <a:chExt cx="8137525" cy="5526088"/>
          </a:xfrm>
        </p:grpSpPr>
        <p:sp>
          <p:nvSpPr>
            <p:cNvPr id="65538" name="Rectangle 2"/>
            <p:cNvSpPr>
              <a:spLocks noChangeArrowheads="1"/>
            </p:cNvSpPr>
            <p:nvPr/>
          </p:nvSpPr>
          <p:spPr bwMode="auto">
            <a:xfrm>
              <a:off x="611188" y="333375"/>
              <a:ext cx="8137525" cy="234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4.40</a:t>
              </a:r>
              <a:r>
                <a:rPr lang="el-GR" altLang="el-GR" sz="2000" dirty="0">
                  <a:latin typeface="Trebuchet MS" panose="020B0603020202020204" pitchFamily="34" charset="0"/>
                </a:rPr>
                <a:t> Το βαρούλκο ενός πηγαδιού αποτελείται από τύμπανο ακτίνας </a:t>
              </a:r>
              <a:r>
                <a:rPr lang="el-GR" altLang="el-GR" sz="2000" i="1" dirty="0">
                  <a:latin typeface="Trebuchet MS" panose="020B0603020202020204" pitchFamily="34" charset="0"/>
                </a:rPr>
                <a:t>R</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=20cm, στο οποίο είναι προσαρμοσμένη χειρολαβή, μήκους </a:t>
              </a:r>
              <a:r>
                <a:rPr lang="el-GR" altLang="el-GR" sz="2000" i="1" dirty="0">
                  <a:latin typeface="Trebuchet MS" panose="020B0603020202020204" pitchFamily="34" charset="0"/>
                </a:rPr>
                <a:t>R</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=0,5m. Όταν στρέφεται η χειρολαβή, το σκοινί τυλίγεται στο τύμπανο και έλκει φορτίο (κουβάς με νερό) βάρους 150 Ν. Να υπολογίσετε τη δύναμη που πρέπει να ασκηθεί στη χειρολαβή.</a:t>
              </a:r>
            </a:p>
          </p:txBody>
        </p:sp>
        <p:grpSp>
          <p:nvGrpSpPr>
            <p:cNvPr id="65545" name="Group 9"/>
            <p:cNvGrpSpPr>
              <a:grpSpLocks/>
            </p:cNvGrpSpPr>
            <p:nvPr/>
          </p:nvGrpSpPr>
          <p:grpSpPr bwMode="auto">
            <a:xfrm>
              <a:off x="2916238" y="3284538"/>
              <a:ext cx="4030662" cy="2574925"/>
              <a:chOff x="1837" y="2069"/>
              <a:chExt cx="2539" cy="1622"/>
            </a:xfrm>
          </p:grpSpPr>
          <p:grpSp>
            <p:nvGrpSpPr>
              <p:cNvPr id="51211" name="Group 10"/>
              <p:cNvGrpSpPr>
                <a:grpSpLocks/>
              </p:cNvGrpSpPr>
              <p:nvPr/>
            </p:nvGrpSpPr>
            <p:grpSpPr bwMode="auto">
              <a:xfrm>
                <a:off x="1837" y="2069"/>
                <a:ext cx="2539" cy="1361"/>
                <a:chOff x="1837" y="2069"/>
                <a:chExt cx="2539" cy="1361"/>
              </a:xfrm>
            </p:grpSpPr>
            <p:grpSp>
              <p:nvGrpSpPr>
                <p:cNvPr id="51213" name="Group 11"/>
                <p:cNvGrpSpPr>
                  <a:grpSpLocks/>
                </p:cNvGrpSpPr>
                <p:nvPr/>
              </p:nvGrpSpPr>
              <p:grpSpPr bwMode="auto">
                <a:xfrm>
                  <a:off x="1837" y="2069"/>
                  <a:ext cx="2539" cy="1361"/>
                  <a:chOff x="1837" y="2069"/>
                  <a:chExt cx="2539" cy="1361"/>
                </a:xfrm>
              </p:grpSpPr>
              <p:grpSp>
                <p:nvGrpSpPr>
                  <p:cNvPr id="51215" name="Group 12"/>
                  <p:cNvGrpSpPr>
                    <a:grpSpLocks/>
                  </p:cNvGrpSpPr>
                  <p:nvPr/>
                </p:nvGrpSpPr>
                <p:grpSpPr bwMode="auto">
                  <a:xfrm>
                    <a:off x="1882" y="2069"/>
                    <a:ext cx="2494" cy="1361"/>
                    <a:chOff x="1882" y="2069"/>
                    <a:chExt cx="2494" cy="1361"/>
                  </a:xfrm>
                </p:grpSpPr>
                <p:grpSp>
                  <p:nvGrpSpPr>
                    <p:cNvPr id="51218" name="Group 13"/>
                    <p:cNvGrpSpPr>
                      <a:grpSpLocks/>
                    </p:cNvGrpSpPr>
                    <p:nvPr/>
                  </p:nvGrpSpPr>
                  <p:grpSpPr bwMode="auto">
                    <a:xfrm>
                      <a:off x="1882" y="2069"/>
                      <a:ext cx="1837" cy="1361"/>
                      <a:chOff x="1882" y="2069"/>
                      <a:chExt cx="1837" cy="1361"/>
                    </a:xfrm>
                  </p:grpSpPr>
                  <p:grpSp>
                    <p:nvGrpSpPr>
                      <p:cNvPr id="51227" name="Group 14"/>
                      <p:cNvGrpSpPr>
                        <a:grpSpLocks/>
                      </p:cNvGrpSpPr>
                      <p:nvPr/>
                    </p:nvGrpSpPr>
                    <p:grpSpPr bwMode="auto">
                      <a:xfrm>
                        <a:off x="1882" y="2568"/>
                        <a:ext cx="1837" cy="862"/>
                        <a:chOff x="1882" y="2568"/>
                        <a:chExt cx="1837" cy="862"/>
                      </a:xfrm>
                    </p:grpSpPr>
                    <p:sp>
                      <p:nvSpPr>
                        <p:cNvPr id="51230" name="AutoShape 15"/>
                        <p:cNvSpPr>
                          <a:spLocks noChangeArrowheads="1"/>
                        </p:cNvSpPr>
                        <p:nvPr/>
                      </p:nvSpPr>
                      <p:spPr bwMode="auto">
                        <a:xfrm rot="5400000">
                          <a:off x="2506" y="1944"/>
                          <a:ext cx="589" cy="1837"/>
                        </a:xfrm>
                        <a:prstGeom prst="can">
                          <a:avLst>
                            <a:gd name="adj" fmla="val 5967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51231" name="Arc 16"/>
                        <p:cNvSpPr>
                          <a:spLocks/>
                        </p:cNvSpPr>
                        <p:nvPr/>
                      </p:nvSpPr>
                      <p:spPr bwMode="auto">
                        <a:xfrm rot="18118765" flipH="1">
                          <a:off x="2657"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2" name="Arc 17"/>
                        <p:cNvSpPr>
                          <a:spLocks/>
                        </p:cNvSpPr>
                        <p:nvPr/>
                      </p:nvSpPr>
                      <p:spPr bwMode="auto">
                        <a:xfrm rot="18118765" flipH="1">
                          <a:off x="2521"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3" name="Arc 18"/>
                        <p:cNvSpPr>
                          <a:spLocks/>
                        </p:cNvSpPr>
                        <p:nvPr/>
                      </p:nvSpPr>
                      <p:spPr bwMode="auto">
                        <a:xfrm rot="18118765" flipH="1">
                          <a:off x="2612"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4" name="Arc 19"/>
                        <p:cNvSpPr>
                          <a:spLocks/>
                        </p:cNvSpPr>
                        <p:nvPr/>
                      </p:nvSpPr>
                      <p:spPr bwMode="auto">
                        <a:xfrm rot="18118765" flipH="1">
                          <a:off x="2566"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5" name="Arc 20"/>
                        <p:cNvSpPr>
                          <a:spLocks/>
                        </p:cNvSpPr>
                        <p:nvPr/>
                      </p:nvSpPr>
                      <p:spPr bwMode="auto">
                        <a:xfrm rot="18118765" flipH="1">
                          <a:off x="2475"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6" name="Line 21"/>
                        <p:cNvSpPr>
                          <a:spLocks noChangeShapeType="1"/>
                        </p:cNvSpPr>
                        <p:nvPr/>
                      </p:nvSpPr>
                      <p:spPr bwMode="auto">
                        <a:xfrm>
                          <a:off x="2562" y="2886"/>
                          <a:ext cx="0" cy="5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1228" name="Line 22"/>
                      <p:cNvSpPr>
                        <a:spLocks noChangeShapeType="1"/>
                      </p:cNvSpPr>
                      <p:nvPr/>
                    </p:nvSpPr>
                    <p:spPr bwMode="auto">
                      <a:xfrm flipV="1">
                        <a:off x="3016" y="2432"/>
                        <a:ext cx="182" cy="40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9" name="Text Box 23"/>
                      <p:cNvSpPr txBox="1">
                        <a:spLocks noChangeArrowheads="1"/>
                      </p:cNvSpPr>
                      <p:nvPr/>
                    </p:nvSpPr>
                    <p:spPr bwMode="auto">
                      <a:xfrm>
                        <a:off x="2789" y="2069"/>
                        <a:ext cx="907"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600">
                            <a:latin typeface="Trebuchet MS" panose="020B0603020202020204" pitchFamily="34" charset="0"/>
                          </a:rPr>
                          <a:t>άξονας περιστροφής</a:t>
                        </a:r>
                      </a:p>
                    </p:txBody>
                  </p:sp>
                </p:grpSp>
                <p:grpSp>
                  <p:nvGrpSpPr>
                    <p:cNvPr id="51219" name="Group 24"/>
                    <p:cNvGrpSpPr>
                      <a:grpSpLocks/>
                    </p:cNvGrpSpPr>
                    <p:nvPr/>
                  </p:nvGrpSpPr>
                  <p:grpSpPr bwMode="auto">
                    <a:xfrm>
                      <a:off x="3379" y="2432"/>
                      <a:ext cx="997" cy="620"/>
                      <a:chOff x="3379" y="2432"/>
                      <a:chExt cx="997" cy="620"/>
                    </a:xfrm>
                  </p:grpSpPr>
                  <p:sp>
                    <p:nvSpPr>
                      <p:cNvPr id="65561" name="Text Box 25"/>
                      <p:cNvSpPr txBox="1">
                        <a:spLocks noChangeArrowheads="1"/>
                      </p:cNvSpPr>
                      <p:nvPr/>
                    </p:nvSpPr>
                    <p:spPr bwMode="auto">
                      <a:xfrm>
                        <a:off x="4014" y="2568"/>
                        <a:ext cx="31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effectLst>
                              <a:outerShdw blurRad="38100" dist="38100" dir="2700000" algn="tl">
                                <a:srgbClr val="FFFFFF"/>
                              </a:outerShdw>
                            </a:effectLst>
                            <a:latin typeface="Comic Sans MS" pitchFamily="66" charset="0"/>
                          </a:rPr>
                          <a:t>R</a:t>
                        </a:r>
                        <a:r>
                          <a:rPr lang="en-US" altLang="el-GR" sz="1600" b="1" baseline="-25000" dirty="0">
                            <a:effectLst>
                              <a:outerShdw blurRad="38100" dist="38100" dir="2700000" algn="tl">
                                <a:srgbClr val="FFFFFF"/>
                              </a:outerShdw>
                            </a:effectLst>
                            <a:latin typeface="Comic Sans MS" pitchFamily="66" charset="0"/>
                          </a:rPr>
                          <a:t>2</a:t>
                        </a:r>
                        <a:endParaRPr lang="el-GR" altLang="el-GR" sz="1600" b="1" i="1" dirty="0">
                          <a:effectLst>
                            <a:outerShdw blurRad="38100" dist="38100" dir="2700000" algn="tl">
                              <a:srgbClr val="FFFFFF"/>
                            </a:outerShdw>
                          </a:effectLst>
                          <a:latin typeface="Comic Sans MS" pitchFamily="66" charset="0"/>
                        </a:endParaRPr>
                      </a:p>
                    </p:txBody>
                  </p:sp>
                  <p:sp>
                    <p:nvSpPr>
                      <p:cNvPr id="51221" name="Line 26"/>
                      <p:cNvSpPr>
                        <a:spLocks noChangeShapeType="1"/>
                      </p:cNvSpPr>
                      <p:nvPr/>
                    </p:nvSpPr>
                    <p:spPr bwMode="auto">
                      <a:xfrm flipV="1">
                        <a:off x="3878" y="2432"/>
                        <a:ext cx="45" cy="40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2" name="Line 27"/>
                      <p:cNvSpPr>
                        <a:spLocks noChangeShapeType="1"/>
                      </p:cNvSpPr>
                      <p:nvPr/>
                    </p:nvSpPr>
                    <p:spPr bwMode="auto">
                      <a:xfrm>
                        <a:off x="3923" y="2432"/>
                        <a:ext cx="45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3" name="Line 28"/>
                      <p:cNvSpPr>
                        <a:spLocks noChangeShapeType="1"/>
                      </p:cNvSpPr>
                      <p:nvPr/>
                    </p:nvSpPr>
                    <p:spPr bwMode="auto">
                      <a:xfrm flipV="1">
                        <a:off x="3969" y="2478"/>
                        <a:ext cx="90" cy="3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5565" name="Text Box 29"/>
                      <p:cNvSpPr txBox="1">
                        <a:spLocks noChangeArrowheads="1"/>
                      </p:cNvSpPr>
                      <p:nvPr/>
                    </p:nvSpPr>
                    <p:spPr bwMode="auto">
                      <a:xfrm>
                        <a:off x="3424" y="2840"/>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effectLst>
                              <a:outerShdw blurRad="38100" dist="38100" dir="2700000" algn="tl">
                                <a:srgbClr val="FFFFFF"/>
                              </a:outerShdw>
                            </a:effectLst>
                            <a:latin typeface="Comic Sans MS" pitchFamily="66" charset="0"/>
                          </a:rPr>
                          <a:t>R</a:t>
                        </a:r>
                        <a:r>
                          <a:rPr lang="en-US" altLang="el-GR" sz="1600" b="1" baseline="-25000" dirty="0">
                            <a:effectLst>
                              <a:outerShdw blurRad="38100" dist="38100" dir="2700000" algn="tl">
                                <a:srgbClr val="FFFFFF"/>
                              </a:outerShdw>
                            </a:effectLst>
                            <a:latin typeface="Comic Sans MS" pitchFamily="66" charset="0"/>
                          </a:rPr>
                          <a:t>1</a:t>
                        </a:r>
                        <a:endParaRPr lang="el-GR" altLang="el-GR" sz="1600" b="1" i="1" dirty="0">
                          <a:effectLst>
                            <a:outerShdw blurRad="38100" dist="38100" dir="2700000" algn="tl">
                              <a:srgbClr val="FFFFFF"/>
                            </a:outerShdw>
                          </a:effectLst>
                          <a:latin typeface="Comic Sans MS" pitchFamily="66" charset="0"/>
                        </a:endParaRPr>
                      </a:p>
                    </p:txBody>
                  </p:sp>
                  <p:sp>
                    <p:nvSpPr>
                      <p:cNvPr id="51225" name="Line 30"/>
                      <p:cNvSpPr>
                        <a:spLocks noChangeShapeType="1"/>
                      </p:cNvSpPr>
                      <p:nvPr/>
                    </p:nvSpPr>
                    <p:spPr bwMode="auto">
                      <a:xfrm flipV="1">
                        <a:off x="3379" y="2840"/>
                        <a:ext cx="181" cy="13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6" name="Line 31"/>
                      <p:cNvSpPr>
                        <a:spLocks noChangeShapeType="1"/>
                      </p:cNvSpPr>
                      <p:nvPr/>
                    </p:nvSpPr>
                    <p:spPr bwMode="auto">
                      <a:xfrm>
                        <a:off x="3560" y="2840"/>
                        <a:ext cx="31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51216" name="Line 32"/>
                  <p:cNvSpPr>
                    <a:spLocks noChangeShapeType="1"/>
                  </p:cNvSpPr>
                  <p:nvPr/>
                </p:nvSpPr>
                <p:spPr bwMode="auto">
                  <a:xfrm flipH="1">
                    <a:off x="1837" y="2840"/>
                    <a:ext cx="1723"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17" name="Line 33"/>
                  <p:cNvSpPr>
                    <a:spLocks noChangeShapeType="1"/>
                  </p:cNvSpPr>
                  <p:nvPr/>
                </p:nvSpPr>
                <p:spPr bwMode="auto">
                  <a:xfrm flipV="1">
                    <a:off x="2653" y="2750"/>
                    <a:ext cx="136" cy="9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1214" name="Arc 34"/>
                <p:cNvSpPr>
                  <a:spLocks/>
                </p:cNvSpPr>
                <p:nvPr/>
              </p:nvSpPr>
              <p:spPr bwMode="auto">
                <a:xfrm rot="18118765" flipH="1">
                  <a:off x="2536" y="2640"/>
                  <a:ext cx="378" cy="326"/>
                </a:xfrm>
                <a:custGeom>
                  <a:avLst/>
                  <a:gdLst>
                    <a:gd name="T0" fmla="*/ 0 w 20470"/>
                    <a:gd name="T1" fmla="*/ 0 h 21600"/>
                    <a:gd name="T2" fmla="*/ 7 w 20470"/>
                    <a:gd name="T3" fmla="*/ 1 h 21600"/>
                    <a:gd name="T4" fmla="*/ 2 w 20470"/>
                    <a:gd name="T5" fmla="*/ 5 h 21600"/>
                    <a:gd name="T6" fmla="*/ 0 60000 65536"/>
                    <a:gd name="T7" fmla="*/ 0 60000 65536"/>
                    <a:gd name="T8" fmla="*/ 0 60000 65536"/>
                  </a:gdLst>
                  <a:ahLst/>
                  <a:cxnLst>
                    <a:cxn ang="T6">
                      <a:pos x="T0" y="T1"/>
                    </a:cxn>
                    <a:cxn ang="T7">
                      <a:pos x="T2" y="T3"/>
                    </a:cxn>
                    <a:cxn ang="T8">
                      <a:pos x="T4" y="T5"/>
                    </a:cxn>
                  </a:cxnLst>
                  <a:rect l="0" t="0" r="r" b="b"/>
                  <a:pathLst>
                    <a:path w="20470" h="21600" fill="none" extrusionOk="0">
                      <a:moveTo>
                        <a:pt x="-1" y="732"/>
                      </a:moveTo>
                      <a:cubicBezTo>
                        <a:pt x="1819" y="246"/>
                        <a:pt x="3695" y="0"/>
                        <a:pt x="5579" y="0"/>
                      </a:cubicBezTo>
                      <a:cubicBezTo>
                        <a:pt x="11122" y="0"/>
                        <a:pt x="16454" y="2131"/>
                        <a:pt x="20470" y="5953"/>
                      </a:cubicBezTo>
                    </a:path>
                    <a:path w="20470" h="21600" stroke="0" extrusionOk="0">
                      <a:moveTo>
                        <a:pt x="-1" y="732"/>
                      </a:moveTo>
                      <a:cubicBezTo>
                        <a:pt x="1819" y="246"/>
                        <a:pt x="3695" y="0"/>
                        <a:pt x="5579" y="0"/>
                      </a:cubicBezTo>
                      <a:cubicBezTo>
                        <a:pt x="11122" y="0"/>
                        <a:pt x="16454" y="2131"/>
                        <a:pt x="20470" y="5953"/>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aphicFrame>
            <p:nvGraphicFramePr>
              <p:cNvPr id="51212" name="Object 35"/>
              <p:cNvGraphicFramePr>
                <a:graphicFrameLocks noChangeAspect="1"/>
              </p:cNvGraphicFramePr>
              <p:nvPr/>
            </p:nvGraphicFramePr>
            <p:xfrm>
              <a:off x="2426" y="3430"/>
              <a:ext cx="273" cy="261"/>
            </p:xfrm>
            <a:graphic>
              <a:graphicData uri="http://schemas.openxmlformats.org/presentationml/2006/ole">
                <mc:AlternateContent xmlns:mc="http://schemas.openxmlformats.org/markup-compatibility/2006">
                  <mc:Choice xmlns:v="urn:schemas-microsoft-com:vml" Requires="v">
                    <p:oleObj spid="_x0000_s51436" name="Εικόνα Bitmap" r:id="rId4" imgW="724001" imgH="828791" progId="Paint.Picture">
                      <p:embed/>
                    </p:oleObj>
                  </mc:Choice>
                  <mc:Fallback>
                    <p:oleObj name="Εικόνα Bitmap" r:id="rId4" imgW="724001" imgH="828791" progId="Paint.Picture">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6" y="3430"/>
                            <a:ext cx="273" cy="26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pSp>
        <p:nvGrpSpPr>
          <p:cNvPr id="65572" name="Group 36"/>
          <p:cNvGrpSpPr>
            <a:grpSpLocks/>
          </p:cNvGrpSpPr>
          <p:nvPr/>
        </p:nvGrpSpPr>
        <p:grpSpPr bwMode="auto">
          <a:xfrm>
            <a:off x="4067175" y="5661025"/>
            <a:ext cx="433388" cy="434975"/>
            <a:chOff x="2562" y="3339"/>
            <a:chExt cx="317" cy="596"/>
          </a:xfrm>
        </p:grpSpPr>
        <p:sp>
          <p:nvSpPr>
            <p:cNvPr id="65573" name="Text Box 37"/>
            <p:cNvSpPr txBox="1">
              <a:spLocks noChangeArrowheads="1"/>
            </p:cNvSpPr>
            <p:nvPr/>
          </p:nvSpPr>
          <p:spPr bwMode="auto">
            <a:xfrm>
              <a:off x="2562" y="3474"/>
              <a:ext cx="317"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l-GR" sz="1600" b="1" i="1">
                  <a:solidFill>
                    <a:srgbClr val="FF0000"/>
                  </a:solidFill>
                  <a:effectLst>
                    <a:outerShdw blurRad="38100" dist="38100" dir="2700000" algn="tl">
                      <a:srgbClr val="000000"/>
                    </a:outerShdw>
                  </a:effectLst>
                  <a:latin typeface="Comic Sans MS" pitchFamily="66" charset="0"/>
                </a:rPr>
                <a:t>W</a:t>
              </a:r>
              <a:endParaRPr lang="el-GR" altLang="el-GR" sz="1600" b="1" i="1">
                <a:solidFill>
                  <a:srgbClr val="FF0000"/>
                </a:solidFill>
                <a:effectLst>
                  <a:outerShdw blurRad="38100" dist="38100" dir="2700000" algn="tl">
                    <a:srgbClr val="000000"/>
                  </a:outerShdw>
                </a:effectLst>
                <a:latin typeface="Comic Sans MS" pitchFamily="66" charset="0"/>
              </a:endParaRPr>
            </a:p>
          </p:txBody>
        </p:sp>
        <p:sp>
          <p:nvSpPr>
            <p:cNvPr id="51210" name="Line 38"/>
            <p:cNvSpPr>
              <a:spLocks noChangeShapeType="1"/>
            </p:cNvSpPr>
            <p:nvPr/>
          </p:nvSpPr>
          <p:spPr bwMode="auto">
            <a:xfrm>
              <a:off x="2562" y="3339"/>
              <a:ext cx="0" cy="454"/>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pic>
        <p:nvPicPr>
          <p:cNvPr id="2" name="Εικόνα 1"/>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61502" y="3653283"/>
            <a:ext cx="2438400" cy="1926336"/>
          </a:xfrm>
          <a:prstGeom prst="rect">
            <a:avLst/>
          </a:prstGeom>
        </p:spPr>
      </p:pic>
      <p:sp>
        <p:nvSpPr>
          <p:cNvPr id="3" name="Ορθογώνιο 2"/>
          <p:cNvSpPr/>
          <p:nvPr/>
        </p:nvSpPr>
        <p:spPr>
          <a:xfrm>
            <a:off x="7949547" y="2516459"/>
            <a:ext cx="845103" cy="461665"/>
          </a:xfrm>
          <a:prstGeom prst="rect">
            <a:avLst/>
          </a:prstGeom>
        </p:spPr>
        <p:txBody>
          <a:bodyPr wrap="none">
            <a:spAutoFit/>
          </a:bodyPr>
          <a:lstStyle/>
          <a:p>
            <a:pPr algn="r" eaLnBrk="1" hangingPunct="1"/>
            <a:r>
              <a:rPr lang="el-GR" altLang="el-GR" sz="2400" b="1" dirty="0">
                <a:solidFill>
                  <a:srgbClr val="FF0000"/>
                </a:solidFill>
                <a:latin typeface="Trebuchet MS" panose="020B0603020202020204" pitchFamily="34" charset="0"/>
              </a:rPr>
              <a:t>60 Ν</a:t>
            </a:r>
            <a:endParaRPr lang="el-GR" altLang="el-GR" sz="2400" dirty="0">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5572"/>
                                        </p:tgtEl>
                                        <p:attrNameLst>
                                          <p:attrName>style.visibility</p:attrName>
                                        </p:attrNameLst>
                                      </p:cBhvr>
                                      <p:to>
                                        <p:strVal val="visible"/>
                                      </p:to>
                                    </p:set>
                                    <p:animEffect transition="in" filter="dissolve">
                                      <p:cBhvr>
                                        <p:cTn id="16" dur="500"/>
                                        <p:tgtEl>
                                          <p:spTgt spid="655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65540"/>
                                        </p:tgtEl>
                                        <p:attrNameLst>
                                          <p:attrName>style.visibility</p:attrName>
                                        </p:attrNameLst>
                                      </p:cBhvr>
                                      <p:to>
                                        <p:strVal val="visible"/>
                                      </p:to>
                                    </p:set>
                                    <p:animEffect transition="in" filter="dissolve">
                                      <p:cBhvr>
                                        <p:cTn id="21" dur="500"/>
                                        <p:tgtEl>
                                          <p:spTgt spid="6554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5325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4DC4DB2-D8D6-498A-A4FC-C4CD62245FFA}" type="slidenum">
              <a:rPr lang="el-GR" altLang="el-GR" sz="1400"/>
              <a:pPr>
                <a:spcBef>
                  <a:spcPct val="0"/>
                </a:spcBef>
                <a:buFontTx/>
                <a:buNone/>
              </a:pPr>
              <a:t>31</a:t>
            </a:fld>
            <a:endParaRPr lang="el-GR" altLang="el-GR" sz="1400"/>
          </a:p>
        </p:txBody>
      </p:sp>
      <p:grpSp>
        <p:nvGrpSpPr>
          <p:cNvPr id="3" name="Ομάδα 2"/>
          <p:cNvGrpSpPr/>
          <p:nvPr/>
        </p:nvGrpSpPr>
        <p:grpSpPr>
          <a:xfrm>
            <a:off x="773132" y="188354"/>
            <a:ext cx="7685068" cy="5963209"/>
            <a:chOff x="773132" y="188354"/>
            <a:chExt cx="7685068" cy="5963209"/>
          </a:xfrm>
        </p:grpSpPr>
        <p:sp>
          <p:nvSpPr>
            <p:cNvPr id="67586" name="Rectangle 2"/>
            <p:cNvSpPr>
              <a:spLocks noChangeArrowheads="1"/>
            </p:cNvSpPr>
            <p:nvPr/>
          </p:nvSpPr>
          <p:spPr bwMode="auto">
            <a:xfrm>
              <a:off x="773132" y="188354"/>
              <a:ext cx="768506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4.42</a:t>
              </a:r>
              <a:r>
                <a:rPr lang="el-GR" altLang="el-GR" sz="2000" dirty="0">
                  <a:latin typeface="Trebuchet MS" panose="020B0603020202020204" pitchFamily="34" charset="0"/>
                </a:rPr>
                <a:t>  Ο ελαιοχρωματιστής του παρακάτω σχήματος στέκεται πάνω σε δοκό</a:t>
              </a:r>
              <a:r>
                <a:rPr lang="en-US" altLang="el-GR" sz="2000" dirty="0">
                  <a:latin typeface="Trebuchet MS" panose="020B0603020202020204" pitchFamily="34" charset="0"/>
                </a:rPr>
                <a:t> </a:t>
              </a:r>
              <a:r>
                <a:rPr lang="el-GR" altLang="el-GR" sz="2000" dirty="0">
                  <a:latin typeface="Trebuchet MS" panose="020B0603020202020204" pitchFamily="34" charset="0"/>
                </a:rPr>
                <a:t>μήκους </a:t>
              </a:r>
              <a:r>
                <a:rPr lang="el-GR" altLang="el-GR" sz="2000" i="1" dirty="0">
                  <a:latin typeface="Trebuchet MS" panose="020B0603020202020204" pitchFamily="34" charset="0"/>
                </a:rPr>
                <a:t>l</a:t>
              </a:r>
              <a:r>
                <a:rPr lang="el-GR" altLang="el-GR" sz="2000" dirty="0">
                  <a:latin typeface="Trebuchet MS" panose="020B0603020202020204" pitchFamily="34" charset="0"/>
                </a:rPr>
                <a:t>=4m και βάρους </a:t>
              </a:r>
              <a:r>
                <a:rPr lang="el-GR" altLang="el-GR" sz="2000" i="1" dirty="0">
                  <a:latin typeface="Trebuchet MS" panose="020B0603020202020204" pitchFamily="34" charset="0"/>
                </a:rPr>
                <a:t>w</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=150N. H δοκός στηρίζεται στα σημεία</a:t>
              </a:r>
              <a:r>
                <a:rPr lang="en-US" altLang="el-GR" sz="2000" dirty="0">
                  <a:latin typeface="Trebuchet MS" panose="020B0603020202020204" pitchFamily="34" charset="0"/>
                </a:rPr>
                <a:t> </a:t>
              </a:r>
              <a:r>
                <a:rPr lang="el-GR" altLang="el-GR" sz="2000" dirty="0">
                  <a:latin typeface="Trebuchet MS" panose="020B0603020202020204" pitchFamily="34" charset="0"/>
                </a:rPr>
                <a:t>Α και Β που απέχουν το καθένα 1m, από τα άκρα της. Το βάρος του</a:t>
              </a:r>
              <a:r>
                <a:rPr lang="en-US" altLang="el-GR" sz="2000" dirty="0">
                  <a:latin typeface="Trebuchet MS" panose="020B0603020202020204" pitchFamily="34" charset="0"/>
                </a:rPr>
                <a:t> </a:t>
              </a:r>
              <a:r>
                <a:rPr lang="el-GR" altLang="el-GR" sz="2000" dirty="0">
                  <a:latin typeface="Trebuchet MS" panose="020B0603020202020204" pitchFamily="34" charset="0"/>
                </a:rPr>
                <a:t>ελαιοχρωματιστή είναι </a:t>
              </a:r>
              <a:r>
                <a:rPr lang="el-GR" altLang="el-GR" sz="2000" i="1" dirty="0">
                  <a:latin typeface="Trebuchet MS" panose="020B0603020202020204" pitchFamily="34" charset="0"/>
                </a:rPr>
                <a:t>w</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=700N. Σε πόση απόσταση από τις άκρες</a:t>
              </a:r>
              <a:r>
                <a:rPr lang="en-US" altLang="el-GR" sz="2000" dirty="0">
                  <a:latin typeface="Trebuchet MS" panose="020B0603020202020204" pitchFamily="34" charset="0"/>
                </a:rPr>
                <a:t> </a:t>
              </a:r>
              <a:r>
                <a:rPr lang="el-GR" altLang="el-GR" sz="2000" dirty="0">
                  <a:latin typeface="Trebuchet MS" panose="020B0603020202020204" pitchFamily="34" charset="0"/>
                </a:rPr>
                <a:t>μπορεί να σταθεί ο ελαιοχρωματιστής χωρίς να ανατραπεί η δοκός;</a:t>
              </a:r>
            </a:p>
          </p:txBody>
        </p:sp>
        <p:pic>
          <p:nvPicPr>
            <p:cNvPr id="6758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150" y="2781300"/>
              <a:ext cx="5688013" cy="33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Ορθογώνιο 1"/>
          <p:cNvSpPr/>
          <p:nvPr/>
        </p:nvSpPr>
        <p:spPr>
          <a:xfrm>
            <a:off x="7616646" y="2685848"/>
            <a:ext cx="968535" cy="461665"/>
          </a:xfrm>
          <a:prstGeom prst="rect">
            <a:avLst/>
          </a:prstGeom>
        </p:spPr>
        <p:txBody>
          <a:bodyPr wrap="none">
            <a:spAutoFit/>
          </a:bodyPr>
          <a:lstStyle/>
          <a:p>
            <a:r>
              <a:rPr lang="el-GR" altLang="el-GR" sz="2400" b="1" dirty="0">
                <a:solidFill>
                  <a:srgbClr val="FF0000"/>
                </a:solidFill>
                <a:latin typeface="Trebuchet MS" panose="020B0603020202020204" pitchFamily="34" charset="0"/>
              </a:rPr>
              <a:t>79</a:t>
            </a:r>
            <a:r>
              <a:rPr lang="en-US" altLang="el-GR" sz="2400" b="1" dirty="0">
                <a:solidFill>
                  <a:srgbClr val="FF0000"/>
                </a:solidFill>
                <a:latin typeface="Trebuchet MS" panose="020B0603020202020204" pitchFamily="34" charset="0"/>
              </a:rPr>
              <a:t>cm</a:t>
            </a:r>
            <a:endParaRPr lang="el-G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5529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4C65A64-CDC6-4B2E-8086-7A94BB858E33}" type="slidenum">
              <a:rPr lang="el-GR" altLang="el-GR" sz="1400"/>
              <a:pPr>
                <a:spcBef>
                  <a:spcPct val="0"/>
                </a:spcBef>
                <a:buFontTx/>
                <a:buNone/>
              </a:pPr>
              <a:t>32</a:t>
            </a:fld>
            <a:endParaRPr lang="el-GR" altLang="el-GR" sz="1400"/>
          </a:p>
        </p:txBody>
      </p:sp>
      <p:grpSp>
        <p:nvGrpSpPr>
          <p:cNvPr id="3" name="Ομάδα 2"/>
          <p:cNvGrpSpPr/>
          <p:nvPr/>
        </p:nvGrpSpPr>
        <p:grpSpPr>
          <a:xfrm>
            <a:off x="539552" y="188913"/>
            <a:ext cx="7704856" cy="6045200"/>
            <a:chOff x="539552" y="188913"/>
            <a:chExt cx="7704856" cy="6045200"/>
          </a:xfrm>
        </p:grpSpPr>
        <p:sp>
          <p:nvSpPr>
            <p:cNvPr id="69634" name="Rectangle 2"/>
            <p:cNvSpPr>
              <a:spLocks noChangeArrowheads="1"/>
            </p:cNvSpPr>
            <p:nvPr/>
          </p:nvSpPr>
          <p:spPr bwMode="auto">
            <a:xfrm>
              <a:off x="539552" y="188913"/>
              <a:ext cx="770485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4.43</a:t>
              </a:r>
              <a:r>
                <a:rPr lang="el-GR" altLang="el-GR" sz="2000" dirty="0">
                  <a:latin typeface="Trebuchet MS" panose="020B0603020202020204" pitchFamily="34" charset="0"/>
                </a:rPr>
                <a:t>  Ομογενής δοκός ΑΓ με μήκος </a:t>
              </a:r>
              <a:r>
                <a:rPr lang="el-GR" altLang="el-GR" sz="2000" i="1" dirty="0">
                  <a:latin typeface="Trebuchet MS" panose="020B0603020202020204" pitchFamily="34" charset="0"/>
                </a:rPr>
                <a:t>l </a:t>
              </a:r>
              <a:r>
                <a:rPr lang="el-GR" altLang="el-GR" sz="2000" dirty="0">
                  <a:latin typeface="Trebuchet MS" panose="020B0603020202020204" pitchFamily="34" charset="0"/>
                </a:rPr>
                <a:t>και βάρος </a:t>
              </a:r>
              <a:r>
                <a:rPr lang="el-GR" altLang="el-GR" sz="2000" i="1" dirty="0">
                  <a:latin typeface="Trebuchet MS" panose="020B0603020202020204" pitchFamily="34" charset="0"/>
                </a:rPr>
                <a:t>w</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=100N ισορροπεί οριζόντια. Το άκρο Α της δοκού συνδέεται με άρθρωση σε κατακόρυφο τοίχο. Το άλλο άκρο της Γ συνδέεται με τον τοίχο με σκοινί που σχηματίζει γωνία </a:t>
              </a:r>
              <a:r>
                <a:rPr lang="el-GR" altLang="el-GR" sz="2000" i="1" dirty="0">
                  <a:latin typeface="Trebuchet MS" panose="020B0603020202020204" pitchFamily="34" charset="0"/>
                </a:rPr>
                <a:t>φ</a:t>
              </a:r>
              <a:r>
                <a:rPr lang="el-GR" altLang="el-GR" sz="2000" dirty="0">
                  <a:latin typeface="Trebuchet MS" panose="020B0603020202020204" pitchFamily="34" charset="0"/>
                </a:rPr>
                <a:t>=30</a:t>
              </a:r>
              <a:r>
                <a:rPr lang="el-GR" altLang="el-GR" sz="2000" baseline="30000" dirty="0">
                  <a:latin typeface="Trebuchet MS" panose="020B0603020202020204" pitchFamily="34" charset="0"/>
                </a:rPr>
                <a:t>ο</a:t>
              </a:r>
              <a:r>
                <a:rPr lang="el-GR" altLang="el-GR" sz="2000" dirty="0">
                  <a:latin typeface="Trebuchet MS" panose="020B0603020202020204" pitchFamily="34" charset="0"/>
                </a:rPr>
                <a:t> με τη δοκό. Στο άκρο Γ κρέμεται με σκοινί σώμα βάρους </a:t>
              </a:r>
              <a:r>
                <a:rPr lang="el-GR" altLang="el-GR" sz="2000" i="1" dirty="0">
                  <a:latin typeface="Trebuchet MS" panose="020B0603020202020204" pitchFamily="34" charset="0"/>
                </a:rPr>
                <a:t>w</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=40N. Υπολογίστε την τάση του σκοινιού και τη δύναμη που δέχεται η δοκός από τον τοίχο.                  </a:t>
              </a:r>
            </a:p>
          </p:txBody>
        </p:sp>
        <p:pic>
          <p:nvPicPr>
            <p:cNvPr id="6963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413" y="3213100"/>
              <a:ext cx="467995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Ορθογώνιο 1"/>
          <p:cNvSpPr/>
          <p:nvPr/>
        </p:nvSpPr>
        <p:spPr>
          <a:xfrm>
            <a:off x="3923928" y="3051235"/>
            <a:ext cx="4824536" cy="461665"/>
          </a:xfrm>
          <a:prstGeom prst="rect">
            <a:avLst/>
          </a:prstGeom>
        </p:spPr>
        <p:txBody>
          <a:bodyPr wrap="square">
            <a:spAutoFit/>
          </a:bodyPr>
          <a:lstStyle/>
          <a:p>
            <a:r>
              <a:rPr lang="el-GR" altLang="el-GR" sz="2400" b="1" i="1" dirty="0">
                <a:solidFill>
                  <a:srgbClr val="FF0000"/>
                </a:solidFill>
                <a:latin typeface="Trebuchet MS" panose="020B0603020202020204" pitchFamily="34" charset="0"/>
              </a:rPr>
              <a:t>Τ</a:t>
            </a:r>
            <a:r>
              <a:rPr lang="el-GR" altLang="el-GR" sz="2400" b="1" dirty="0">
                <a:solidFill>
                  <a:srgbClr val="FF0000"/>
                </a:solidFill>
                <a:latin typeface="Trebuchet MS" panose="020B0603020202020204" pitchFamily="34" charset="0"/>
              </a:rPr>
              <a:t>=180Ν, </a:t>
            </a:r>
            <a:r>
              <a:rPr lang="en-US" altLang="el-GR" sz="2400" b="1" dirty="0">
                <a:solidFill>
                  <a:srgbClr val="FF0000"/>
                </a:solidFill>
                <a:latin typeface="Trebuchet MS" panose="020B0603020202020204" pitchFamily="34" charset="0"/>
              </a:rPr>
              <a:t> </a:t>
            </a:r>
            <a:r>
              <a:rPr lang="el-GR" altLang="el-GR" sz="2400" b="1" i="1" dirty="0">
                <a:solidFill>
                  <a:srgbClr val="FF0000"/>
                </a:solidFill>
                <a:latin typeface="Trebuchet MS" panose="020B0603020202020204" pitchFamily="34" charset="0"/>
              </a:rPr>
              <a:t>F</a:t>
            </a:r>
            <a:r>
              <a:rPr lang="el-GR" altLang="el-GR" sz="2400" b="1" dirty="0">
                <a:solidFill>
                  <a:srgbClr val="FF0000"/>
                </a:solidFill>
                <a:latin typeface="Trebuchet MS" panose="020B0603020202020204" pitchFamily="34" charset="0"/>
              </a:rPr>
              <a:t>=163,7N, </a:t>
            </a:r>
            <a:r>
              <a:rPr lang="en-US" altLang="el-GR" sz="2400" b="1" dirty="0">
                <a:solidFill>
                  <a:srgbClr val="FF0000"/>
                </a:solidFill>
                <a:latin typeface="Trebuchet MS" panose="020B0603020202020204" pitchFamily="34" charset="0"/>
              </a:rPr>
              <a:t> </a:t>
            </a:r>
            <a:r>
              <a:rPr lang="el-GR" altLang="el-GR" sz="2400" b="1" dirty="0" err="1">
                <a:solidFill>
                  <a:srgbClr val="FF0000"/>
                </a:solidFill>
                <a:latin typeface="Trebuchet MS" panose="020B0603020202020204" pitchFamily="34" charset="0"/>
              </a:rPr>
              <a:t>εφ</a:t>
            </a:r>
            <a:r>
              <a:rPr lang="el-GR" altLang="el-GR" sz="2400" b="1" i="1" dirty="0" err="1">
                <a:solidFill>
                  <a:srgbClr val="FF0000"/>
                </a:solidFill>
                <a:latin typeface="Trebuchet MS" panose="020B0603020202020204" pitchFamily="34" charset="0"/>
              </a:rPr>
              <a:t>θ</a:t>
            </a:r>
            <a:r>
              <a:rPr lang="el-GR" altLang="el-GR" sz="2400" b="1" dirty="0">
                <a:solidFill>
                  <a:srgbClr val="FF0000"/>
                </a:solidFill>
                <a:latin typeface="Trebuchet MS" panose="020B0603020202020204" pitchFamily="34" charset="0"/>
              </a:rPr>
              <a:t>=0,32 </a:t>
            </a:r>
            <a:endParaRPr lang="el-G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5734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AB21D88-E049-4659-9E73-03E886016E75}" type="slidenum">
              <a:rPr lang="el-GR" altLang="el-GR" sz="1400"/>
              <a:pPr>
                <a:spcBef>
                  <a:spcPct val="0"/>
                </a:spcBef>
                <a:buFontTx/>
                <a:buNone/>
              </a:pPr>
              <a:t>33</a:t>
            </a:fld>
            <a:endParaRPr lang="el-GR" altLang="el-GR" sz="1400"/>
          </a:p>
        </p:txBody>
      </p:sp>
      <p:grpSp>
        <p:nvGrpSpPr>
          <p:cNvPr id="3" name="Ομάδα 2"/>
          <p:cNvGrpSpPr/>
          <p:nvPr/>
        </p:nvGrpSpPr>
        <p:grpSpPr>
          <a:xfrm>
            <a:off x="575717" y="456565"/>
            <a:ext cx="7992566" cy="4863148"/>
            <a:chOff x="575717" y="456565"/>
            <a:chExt cx="7992566" cy="4863148"/>
          </a:xfrm>
        </p:grpSpPr>
        <p:sp>
          <p:nvSpPr>
            <p:cNvPr id="57370" name="Text Box 3"/>
            <p:cNvSpPr txBox="1">
              <a:spLocks noChangeArrowheads="1"/>
            </p:cNvSpPr>
            <p:nvPr/>
          </p:nvSpPr>
          <p:spPr bwMode="auto">
            <a:xfrm>
              <a:off x="575717" y="456565"/>
              <a:ext cx="799256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50000"/>
                </a:spcBef>
                <a:buFontTx/>
                <a:buNone/>
              </a:pPr>
              <a:r>
                <a:rPr lang="el-GR" altLang="el-GR" sz="2000" b="1" dirty="0">
                  <a:latin typeface="Trebuchet MS" panose="020B0603020202020204" pitchFamily="34" charset="0"/>
                </a:rPr>
                <a:t>4.56  </a:t>
              </a:r>
              <a:r>
                <a:rPr lang="el-GR" altLang="el-GR" sz="2000" dirty="0">
                  <a:latin typeface="Trebuchet MS" panose="020B0603020202020204" pitchFamily="34" charset="0"/>
                </a:rPr>
                <a:t>Ομογενής δοκός ΑΓ μήκους </a:t>
              </a:r>
              <a:r>
                <a:rPr lang="el-GR" altLang="el-GR" sz="2000" i="1" dirty="0">
                  <a:latin typeface="Trebuchet MS" panose="020B0603020202020204" pitchFamily="34" charset="0"/>
                </a:rPr>
                <a:t>ℓ </a:t>
              </a:r>
              <a:r>
                <a:rPr lang="el-GR" altLang="el-GR" sz="2000" dirty="0">
                  <a:latin typeface="Trebuchet MS" panose="020B0603020202020204" pitchFamily="34" charset="0"/>
                </a:rPr>
                <a:t>και βάρους </a:t>
              </a:r>
              <a:r>
                <a:rPr lang="en-US" altLang="el-GR" sz="2000" i="1" dirty="0">
                  <a:latin typeface="Trebuchet MS" panose="020B0603020202020204" pitchFamily="34" charset="0"/>
                </a:rPr>
                <a:t>w</a:t>
              </a:r>
              <a:r>
                <a:rPr lang="en-US" altLang="el-GR" sz="2000" dirty="0">
                  <a:latin typeface="Trebuchet MS" panose="020B0603020202020204" pitchFamily="34" charset="0"/>
                </a:rPr>
                <a:t>=100N</a:t>
              </a:r>
              <a:r>
                <a:rPr lang="el-GR" altLang="el-GR" sz="2000" dirty="0">
                  <a:latin typeface="Trebuchet MS" panose="020B0603020202020204" pitchFamily="34" charset="0"/>
                </a:rPr>
                <a:t> ισορροπεί όπως φαίνεται στο σχήμα. Να υπολογίσετε τις δυνάμεις που δέχεται η δοκός από το σκοινί και από την άρθρωση Α. Δίνεται </a:t>
              </a:r>
              <a:r>
                <a:rPr lang="el-GR" altLang="el-GR" sz="2000" i="1" dirty="0">
                  <a:latin typeface="Trebuchet MS" panose="020B0603020202020204" pitchFamily="34" charset="0"/>
                </a:rPr>
                <a:t>φ</a:t>
              </a:r>
              <a:r>
                <a:rPr lang="el-GR" altLang="el-GR" sz="2000" dirty="0">
                  <a:latin typeface="Trebuchet MS" panose="020B0603020202020204" pitchFamily="34" charset="0"/>
                </a:rPr>
                <a:t>=60</a:t>
              </a:r>
              <a:r>
                <a:rPr lang="el-GR" altLang="el-GR" sz="2000" baseline="30000" dirty="0">
                  <a:latin typeface="Trebuchet MS" panose="020B0603020202020204" pitchFamily="34" charset="0"/>
                </a:rPr>
                <a:t>0</a:t>
              </a:r>
              <a:r>
                <a:rPr lang="el-GR" altLang="el-GR" sz="2000" dirty="0">
                  <a:latin typeface="Trebuchet MS" panose="020B0603020202020204" pitchFamily="34" charset="0"/>
                </a:rPr>
                <a:t>.</a:t>
              </a:r>
              <a:r>
                <a:rPr lang="en-US" altLang="el-GR" sz="2000" dirty="0">
                  <a:latin typeface="Trebuchet MS" panose="020B0603020202020204" pitchFamily="34" charset="0"/>
                </a:rPr>
                <a:t> </a:t>
              </a:r>
              <a:endParaRPr lang="el-GR" altLang="el-GR" sz="2000" dirty="0">
                <a:latin typeface="Trebuchet MS" panose="020B0603020202020204" pitchFamily="34" charset="0"/>
              </a:endParaRPr>
            </a:p>
          </p:txBody>
        </p:sp>
        <p:pic>
          <p:nvPicPr>
            <p:cNvPr id="71687"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2924175"/>
              <a:ext cx="4105275"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688" name="Line 8"/>
          <p:cNvSpPr>
            <a:spLocks noChangeShapeType="1"/>
          </p:cNvSpPr>
          <p:nvPr/>
        </p:nvSpPr>
        <p:spPr bwMode="auto">
          <a:xfrm flipV="1">
            <a:off x="4787900" y="3068638"/>
            <a:ext cx="0" cy="11525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1689" name="Line 9"/>
          <p:cNvSpPr>
            <a:spLocks noChangeShapeType="1"/>
          </p:cNvSpPr>
          <p:nvPr/>
        </p:nvSpPr>
        <p:spPr bwMode="auto">
          <a:xfrm flipV="1">
            <a:off x="3995738" y="3284538"/>
            <a:ext cx="1081087" cy="9366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71690" name="Group 10"/>
          <p:cNvGrpSpPr>
            <a:grpSpLocks/>
          </p:cNvGrpSpPr>
          <p:nvPr/>
        </p:nvGrpSpPr>
        <p:grpSpPr bwMode="auto">
          <a:xfrm>
            <a:off x="4787900" y="4221163"/>
            <a:ext cx="360363" cy="987425"/>
            <a:chOff x="3016" y="2659"/>
            <a:chExt cx="227" cy="622"/>
          </a:xfrm>
        </p:grpSpPr>
        <p:sp>
          <p:nvSpPr>
            <p:cNvPr id="57368" name="Line 11"/>
            <p:cNvSpPr>
              <a:spLocks noChangeShapeType="1"/>
            </p:cNvSpPr>
            <p:nvPr/>
          </p:nvSpPr>
          <p:spPr bwMode="auto">
            <a:xfrm>
              <a:off x="3016" y="2659"/>
              <a:ext cx="0" cy="544"/>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57369" name="Object 12"/>
            <p:cNvGraphicFramePr>
              <a:graphicFrameLocks noChangeAspect="1"/>
            </p:cNvGraphicFramePr>
            <p:nvPr/>
          </p:nvGraphicFramePr>
          <p:xfrm>
            <a:off x="3061" y="3113"/>
            <a:ext cx="182" cy="168"/>
          </p:xfrm>
          <a:graphic>
            <a:graphicData uri="http://schemas.openxmlformats.org/presentationml/2006/ole">
              <mc:AlternateContent xmlns:mc="http://schemas.openxmlformats.org/markup-compatibility/2006">
                <mc:Choice xmlns:v="urn:schemas-microsoft-com:vml" Requires="v">
                  <p:oleObj spid="_x0000_s58197" name="Εξίσωση" r:id="rId4" imgW="164957" imgH="152268" progId="Equation.3">
                    <p:embed/>
                  </p:oleObj>
                </mc:Choice>
                <mc:Fallback>
                  <p:oleObj name="Εξίσωση" r:id="rId4" imgW="164957" imgH="152268"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1" y="3113"/>
                          <a:ext cx="182" cy="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693" name="Group 13"/>
          <p:cNvGrpSpPr>
            <a:grpSpLocks/>
          </p:cNvGrpSpPr>
          <p:nvPr/>
        </p:nvGrpSpPr>
        <p:grpSpPr bwMode="auto">
          <a:xfrm>
            <a:off x="5219700" y="3141663"/>
            <a:ext cx="1008063" cy="358775"/>
            <a:chOff x="3288" y="1979"/>
            <a:chExt cx="635" cy="226"/>
          </a:xfrm>
        </p:grpSpPr>
        <p:sp>
          <p:nvSpPr>
            <p:cNvPr id="57366" name="Line 14"/>
            <p:cNvSpPr>
              <a:spLocks noChangeShapeType="1"/>
            </p:cNvSpPr>
            <p:nvPr/>
          </p:nvSpPr>
          <p:spPr bwMode="auto">
            <a:xfrm flipH="1">
              <a:off x="3288" y="2205"/>
              <a:ext cx="635"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aphicFrame>
          <p:nvGraphicFramePr>
            <p:cNvPr id="57367" name="Object 15"/>
            <p:cNvGraphicFramePr>
              <a:graphicFrameLocks noChangeAspect="1"/>
            </p:cNvGraphicFramePr>
            <p:nvPr/>
          </p:nvGraphicFramePr>
          <p:xfrm>
            <a:off x="3288" y="1979"/>
            <a:ext cx="178" cy="192"/>
          </p:xfrm>
          <a:graphic>
            <a:graphicData uri="http://schemas.openxmlformats.org/presentationml/2006/ole">
              <mc:AlternateContent xmlns:mc="http://schemas.openxmlformats.org/markup-compatibility/2006">
                <mc:Choice xmlns:v="urn:schemas-microsoft-com:vml" Requires="v">
                  <p:oleObj spid="_x0000_s58198" name="Εξίσωση" r:id="rId6" imgW="164814" imgH="177492" progId="Equation.3">
                    <p:embed/>
                  </p:oleObj>
                </mc:Choice>
                <mc:Fallback>
                  <p:oleObj name="Εξίσωση" r:id="rId6" imgW="164814" imgH="177492"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8" y="1979"/>
                          <a:ext cx="17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696" name="Group 16"/>
          <p:cNvGrpSpPr>
            <a:grpSpLocks/>
          </p:cNvGrpSpPr>
          <p:nvPr/>
        </p:nvGrpSpPr>
        <p:grpSpPr bwMode="auto">
          <a:xfrm>
            <a:off x="3132138" y="3860800"/>
            <a:ext cx="984250" cy="1152525"/>
            <a:chOff x="1973" y="2432"/>
            <a:chExt cx="620" cy="726"/>
          </a:xfrm>
        </p:grpSpPr>
        <p:sp>
          <p:nvSpPr>
            <p:cNvPr id="57364" name="Line 17"/>
            <p:cNvSpPr>
              <a:spLocks noChangeShapeType="1"/>
            </p:cNvSpPr>
            <p:nvPr/>
          </p:nvSpPr>
          <p:spPr bwMode="auto">
            <a:xfrm flipV="1">
              <a:off x="1973" y="2659"/>
              <a:ext cx="544" cy="499"/>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57365" name="Object 18"/>
            <p:cNvGraphicFramePr>
              <a:graphicFrameLocks noChangeAspect="1"/>
            </p:cNvGraphicFramePr>
            <p:nvPr/>
          </p:nvGraphicFramePr>
          <p:xfrm>
            <a:off x="2381" y="2432"/>
            <a:ext cx="212" cy="227"/>
          </p:xfrm>
          <a:graphic>
            <a:graphicData uri="http://schemas.openxmlformats.org/presentationml/2006/ole">
              <mc:AlternateContent xmlns:mc="http://schemas.openxmlformats.org/markup-compatibility/2006">
                <mc:Choice xmlns:v="urn:schemas-microsoft-com:vml" Requires="v">
                  <p:oleObj spid="_x0000_s58199" name="Εξίσωση" r:id="rId8" imgW="177646" imgH="190335" progId="Equation.3">
                    <p:embed/>
                  </p:oleObj>
                </mc:Choice>
                <mc:Fallback>
                  <p:oleObj name="Εξίσωση" r:id="rId8" imgW="177646" imgH="190335" progId="Equation.3">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1" y="2432"/>
                          <a:ext cx="21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699" name="Group 19"/>
          <p:cNvGrpSpPr>
            <a:grpSpLocks/>
          </p:cNvGrpSpPr>
          <p:nvPr/>
        </p:nvGrpSpPr>
        <p:grpSpPr bwMode="auto">
          <a:xfrm>
            <a:off x="3132138" y="4221163"/>
            <a:ext cx="1038225" cy="1150937"/>
            <a:chOff x="1973" y="2659"/>
            <a:chExt cx="654" cy="725"/>
          </a:xfrm>
        </p:grpSpPr>
        <p:sp>
          <p:nvSpPr>
            <p:cNvPr id="57360" name="Line 20"/>
            <p:cNvSpPr>
              <a:spLocks noChangeShapeType="1"/>
            </p:cNvSpPr>
            <p:nvPr/>
          </p:nvSpPr>
          <p:spPr bwMode="auto">
            <a:xfrm>
              <a:off x="2517" y="2659"/>
              <a:ext cx="0" cy="49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57361" name="Group 21"/>
            <p:cNvGrpSpPr>
              <a:grpSpLocks/>
            </p:cNvGrpSpPr>
            <p:nvPr/>
          </p:nvGrpSpPr>
          <p:grpSpPr bwMode="auto">
            <a:xfrm>
              <a:off x="1973" y="3158"/>
              <a:ext cx="654" cy="226"/>
              <a:chOff x="1973" y="3158"/>
              <a:chExt cx="654" cy="226"/>
            </a:xfrm>
          </p:grpSpPr>
          <p:sp>
            <p:nvSpPr>
              <p:cNvPr id="57362" name="Line 22"/>
              <p:cNvSpPr>
                <a:spLocks noChangeShapeType="1"/>
              </p:cNvSpPr>
              <p:nvPr/>
            </p:nvSpPr>
            <p:spPr bwMode="auto">
              <a:xfrm>
                <a:off x="1973" y="3158"/>
                <a:ext cx="544"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57363" name="Object 23"/>
              <p:cNvGraphicFramePr>
                <a:graphicFrameLocks noChangeAspect="1"/>
              </p:cNvGraphicFramePr>
              <p:nvPr/>
            </p:nvGraphicFramePr>
            <p:xfrm>
              <a:off x="2426" y="3158"/>
              <a:ext cx="201" cy="226"/>
            </p:xfrm>
            <a:graphic>
              <a:graphicData uri="http://schemas.openxmlformats.org/presentationml/2006/ole">
                <mc:AlternateContent xmlns:mc="http://schemas.openxmlformats.org/markup-compatibility/2006">
                  <mc:Choice xmlns:v="urn:schemas-microsoft-com:vml" Requires="v">
                    <p:oleObj spid="_x0000_s58200" name="Εξίσωση" r:id="rId10" imgW="203112" imgH="228501" progId="Equation.3">
                      <p:embed/>
                    </p:oleObj>
                  </mc:Choice>
                  <mc:Fallback>
                    <p:oleObj name="Εξίσωση" r:id="rId10" imgW="203112" imgH="228501" progId="Equation.3">
                      <p:embed/>
                      <p:pic>
                        <p:nvPicPr>
                          <p:cNvPr id="0"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6" y="3158"/>
                            <a:ext cx="201"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71704" name="Group 24"/>
          <p:cNvGrpSpPr>
            <a:grpSpLocks/>
          </p:cNvGrpSpPr>
          <p:nvPr/>
        </p:nvGrpSpPr>
        <p:grpSpPr bwMode="auto">
          <a:xfrm>
            <a:off x="3059113" y="3789363"/>
            <a:ext cx="865187" cy="1223962"/>
            <a:chOff x="1927" y="2387"/>
            <a:chExt cx="545" cy="771"/>
          </a:xfrm>
        </p:grpSpPr>
        <p:sp>
          <p:nvSpPr>
            <p:cNvPr id="57357" name="Line 25"/>
            <p:cNvSpPr>
              <a:spLocks noChangeShapeType="1"/>
            </p:cNvSpPr>
            <p:nvPr/>
          </p:nvSpPr>
          <p:spPr bwMode="auto">
            <a:xfrm flipV="1">
              <a:off x="1973" y="2659"/>
              <a:ext cx="0" cy="49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7358" name="Line 26"/>
            <p:cNvSpPr>
              <a:spLocks noChangeShapeType="1"/>
            </p:cNvSpPr>
            <p:nvPr/>
          </p:nvSpPr>
          <p:spPr bwMode="auto">
            <a:xfrm>
              <a:off x="1973" y="2659"/>
              <a:ext cx="499"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57359" name="Object 27"/>
            <p:cNvGraphicFramePr>
              <a:graphicFrameLocks noChangeAspect="1"/>
            </p:cNvGraphicFramePr>
            <p:nvPr/>
          </p:nvGraphicFramePr>
          <p:xfrm>
            <a:off x="1927" y="2387"/>
            <a:ext cx="215" cy="272"/>
          </p:xfrm>
          <a:graphic>
            <a:graphicData uri="http://schemas.openxmlformats.org/presentationml/2006/ole">
              <mc:AlternateContent xmlns:mc="http://schemas.openxmlformats.org/markup-compatibility/2006">
                <mc:Choice xmlns:v="urn:schemas-microsoft-com:vml" Requires="v">
                  <p:oleObj spid="_x0000_s58201" name="Εξίσωση" r:id="rId12" imgW="190417" imgH="241195" progId="Equation.3">
                    <p:embed/>
                  </p:oleObj>
                </mc:Choice>
                <mc:Fallback>
                  <p:oleObj name="Εξίσωση" r:id="rId12" imgW="190417" imgH="241195" progId="Equation.3">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7" y="2387"/>
                          <a:ext cx="215"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2" name="Ορθογώνιο 1"/>
              <p:cNvSpPr/>
              <p:nvPr/>
            </p:nvSpPr>
            <p:spPr>
              <a:xfrm>
                <a:off x="3635896" y="1771629"/>
                <a:ext cx="5004371" cy="698909"/>
              </a:xfrm>
              <a:prstGeom prst="rect">
                <a:avLst/>
              </a:prstGeom>
            </p:spPr>
            <p:txBody>
              <a:bodyPr wrap="square">
                <a:spAutoFit/>
              </a:bodyPr>
              <a:lstStyle/>
              <a:p>
                <a:r>
                  <a:rPr lang="el-GR" altLang="el-GR" sz="2400" b="1" i="1" dirty="0">
                    <a:solidFill>
                      <a:srgbClr val="FF0000"/>
                    </a:solidFill>
                    <a:latin typeface="Trebuchet MS" panose="020B0603020202020204" pitchFamily="34" charset="0"/>
                  </a:rPr>
                  <a:t>Τ</a:t>
                </a:r>
                <a:r>
                  <a:rPr lang="el-GR" altLang="el-GR" sz="2400" b="1" dirty="0">
                    <a:solidFill>
                      <a:srgbClr val="FF0000"/>
                    </a:solidFill>
                    <a:latin typeface="Trebuchet MS" panose="020B0603020202020204" pitchFamily="34" charset="0"/>
                  </a:rPr>
                  <a:t>=50</a:t>
                </a:r>
                <a14:m>
                  <m:oMath xmlns:m="http://schemas.openxmlformats.org/officeDocument/2006/math">
                    <m:rad>
                      <m:radPr>
                        <m:degHide m:val="on"/>
                        <m:ctrlPr>
                          <a:rPr lang="el-GR" altLang="el-GR" sz="2400" b="1" i="1" smtClean="0">
                            <a:solidFill>
                              <a:srgbClr val="FF0000"/>
                            </a:solidFill>
                            <a:latin typeface="Cambria Math" panose="02040503050406030204" pitchFamily="18" charset="0"/>
                          </a:rPr>
                        </m:ctrlPr>
                      </m:radPr>
                      <m:deg/>
                      <m:e>
                        <m:r>
                          <a:rPr lang="en-US" altLang="el-GR" sz="2400" b="1" i="1" smtClean="0">
                            <a:solidFill>
                              <a:srgbClr val="FF0000"/>
                            </a:solidFill>
                            <a:latin typeface="Cambria Math" panose="02040503050406030204" pitchFamily="18" charset="0"/>
                          </a:rPr>
                          <m:t>𝟑</m:t>
                        </m:r>
                      </m:e>
                    </m:rad>
                  </m:oMath>
                </a14:m>
                <a:r>
                  <a:rPr lang="en-US" altLang="el-GR" sz="2400" b="1" dirty="0">
                    <a:solidFill>
                      <a:srgbClr val="FF0000"/>
                    </a:solidFill>
                    <a:latin typeface="Trebuchet MS" panose="020B0603020202020204" pitchFamily="34" charset="0"/>
                  </a:rPr>
                  <a:t> </a:t>
                </a:r>
                <a:r>
                  <a:rPr lang="el-GR" altLang="el-GR" sz="2400" b="1" dirty="0">
                    <a:solidFill>
                      <a:srgbClr val="FF0000"/>
                    </a:solidFill>
                    <a:latin typeface="Trebuchet MS" panose="020B0603020202020204" pitchFamily="34" charset="0"/>
                  </a:rPr>
                  <a:t>Ν,  </a:t>
                </a:r>
                <a:r>
                  <a:rPr lang="en-US" altLang="el-GR" sz="2400" b="1" i="1" dirty="0">
                    <a:solidFill>
                      <a:srgbClr val="FF0000"/>
                    </a:solidFill>
                    <a:latin typeface="Trebuchet MS" panose="020B0603020202020204" pitchFamily="34" charset="0"/>
                  </a:rPr>
                  <a:t>F</a:t>
                </a:r>
                <a:r>
                  <a:rPr lang="en-US" altLang="el-GR" sz="2400" b="1" dirty="0">
                    <a:solidFill>
                      <a:srgbClr val="FF0000"/>
                    </a:solidFill>
                    <a:latin typeface="Trebuchet MS" panose="020B0603020202020204" pitchFamily="34" charset="0"/>
                  </a:rPr>
                  <a:t>=50</a:t>
                </a:r>
                <a14:m>
                  <m:oMath xmlns:m="http://schemas.openxmlformats.org/officeDocument/2006/math">
                    <m:rad>
                      <m:radPr>
                        <m:degHide m:val="on"/>
                        <m:ctrlPr>
                          <a:rPr lang="el-GR" altLang="el-GR" sz="2400" b="1" i="1">
                            <a:solidFill>
                              <a:srgbClr val="FF0000"/>
                            </a:solidFill>
                            <a:latin typeface="Cambria Math" panose="02040503050406030204" pitchFamily="18" charset="0"/>
                          </a:rPr>
                        </m:ctrlPr>
                      </m:radPr>
                      <m:deg/>
                      <m:e>
                        <m:r>
                          <a:rPr lang="en-US" altLang="el-GR" sz="2400" b="1" i="1" smtClean="0">
                            <a:solidFill>
                              <a:srgbClr val="FF0000"/>
                            </a:solidFill>
                            <a:latin typeface="Cambria Math" panose="02040503050406030204" pitchFamily="18" charset="0"/>
                          </a:rPr>
                          <m:t>𝟕</m:t>
                        </m:r>
                      </m:e>
                    </m:rad>
                  </m:oMath>
                </a14:m>
                <a:r>
                  <a:rPr lang="en-US" altLang="el-GR" sz="2400" b="1" dirty="0">
                    <a:solidFill>
                      <a:srgbClr val="FF0000"/>
                    </a:solidFill>
                    <a:latin typeface="Trebuchet MS" panose="020B0603020202020204" pitchFamily="34" charset="0"/>
                  </a:rPr>
                  <a:t> N,  </a:t>
                </a:r>
                <a:r>
                  <a:rPr lang="el-GR" altLang="el-GR" sz="2400" b="1" dirty="0" err="1">
                    <a:solidFill>
                      <a:srgbClr val="FF0000"/>
                    </a:solidFill>
                    <a:latin typeface="Trebuchet MS" panose="020B0603020202020204" pitchFamily="34" charset="0"/>
                  </a:rPr>
                  <a:t>εφ</a:t>
                </a:r>
                <a:r>
                  <a:rPr lang="el-GR" altLang="el-GR" sz="2400" b="1" i="1" dirty="0" err="1">
                    <a:solidFill>
                      <a:srgbClr val="FF0000"/>
                    </a:solidFill>
                    <a:latin typeface="Trebuchet MS" panose="020B0603020202020204" pitchFamily="34" charset="0"/>
                  </a:rPr>
                  <a:t>θ</a:t>
                </a:r>
                <a:r>
                  <a:rPr lang="el-GR" altLang="el-GR" sz="2400" b="1" dirty="0">
                    <a:solidFill>
                      <a:srgbClr val="FF0000"/>
                    </a:solidFill>
                    <a:latin typeface="Trebuchet MS" panose="020B0603020202020204" pitchFamily="34" charset="0"/>
                  </a:rPr>
                  <a:t>=2</a:t>
                </a:r>
                <a14:m>
                  <m:oMath xmlns:m="http://schemas.openxmlformats.org/officeDocument/2006/math">
                    <m:f>
                      <m:fPr>
                        <m:ctrlPr>
                          <a:rPr lang="el-GR" altLang="el-GR" sz="2400" b="1" i="1" smtClean="0">
                            <a:solidFill>
                              <a:srgbClr val="FF0000"/>
                            </a:solidFill>
                            <a:latin typeface="Cambria Math" panose="02040503050406030204" pitchFamily="18" charset="0"/>
                          </a:rPr>
                        </m:ctrlPr>
                      </m:fPr>
                      <m:num>
                        <m:rad>
                          <m:radPr>
                            <m:degHide m:val="on"/>
                            <m:ctrlPr>
                              <a:rPr lang="el-GR" altLang="el-GR" sz="2400" b="1" i="1" smtClean="0">
                                <a:solidFill>
                                  <a:srgbClr val="FF0000"/>
                                </a:solidFill>
                                <a:latin typeface="Cambria Math" panose="02040503050406030204" pitchFamily="18" charset="0"/>
                              </a:rPr>
                            </m:ctrlPr>
                          </m:radPr>
                          <m:deg/>
                          <m:e>
                            <m:r>
                              <a:rPr lang="en-US" altLang="el-GR" sz="2400" b="1" i="1" smtClean="0">
                                <a:solidFill>
                                  <a:srgbClr val="FF0000"/>
                                </a:solidFill>
                                <a:latin typeface="Cambria Math" panose="02040503050406030204" pitchFamily="18" charset="0"/>
                              </a:rPr>
                              <m:t>𝟑</m:t>
                            </m:r>
                          </m:e>
                        </m:rad>
                      </m:num>
                      <m:den>
                        <m:r>
                          <a:rPr lang="en-US" altLang="el-GR" sz="2400" b="1" i="1" smtClean="0">
                            <a:solidFill>
                              <a:srgbClr val="FF0000"/>
                            </a:solidFill>
                            <a:latin typeface="Cambria Math" panose="02040503050406030204" pitchFamily="18" charset="0"/>
                          </a:rPr>
                          <m:t>𝟑</m:t>
                        </m:r>
                      </m:den>
                    </m:f>
                  </m:oMath>
                </a14:m>
                <a:r>
                  <a:rPr lang="el-GR" altLang="el-GR" sz="2400" b="1" dirty="0">
                    <a:solidFill>
                      <a:srgbClr val="FF0000"/>
                    </a:solidFill>
                    <a:latin typeface="Trebuchet MS" panose="020B0603020202020204" pitchFamily="34" charset="0"/>
                  </a:rPr>
                  <a:t>) </a:t>
                </a:r>
                <a:endParaRPr lang="el-GR" sz="2400" b="1" dirty="0">
                  <a:solidFill>
                    <a:srgbClr val="FF0000"/>
                  </a:solidFill>
                </a:endParaRPr>
              </a:p>
            </p:txBody>
          </p:sp>
        </mc:Choice>
        <mc:Fallback xmlns="">
          <p:sp>
            <p:nvSpPr>
              <p:cNvPr id="2" name="Ορθογώνιο 1"/>
              <p:cNvSpPr>
                <a:spLocks noRot="1" noChangeAspect="1" noMove="1" noResize="1" noEditPoints="1" noAdjustHandles="1" noChangeArrowheads="1" noChangeShapeType="1" noTextEdit="1"/>
              </p:cNvSpPr>
              <p:nvPr/>
            </p:nvSpPr>
            <p:spPr>
              <a:xfrm>
                <a:off x="3635896" y="1771629"/>
                <a:ext cx="5004371" cy="698909"/>
              </a:xfrm>
              <a:prstGeom prst="rect">
                <a:avLst/>
              </a:prstGeom>
              <a:blipFill>
                <a:blip r:embed="rId14"/>
                <a:stretch>
                  <a:fillRect l="-1827" r="-1827" b="-5263"/>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690"/>
                                        </p:tgtEl>
                                        <p:attrNameLst>
                                          <p:attrName>style.visibility</p:attrName>
                                        </p:attrNameLst>
                                      </p:cBhvr>
                                      <p:to>
                                        <p:strVal val="visible"/>
                                      </p:to>
                                    </p:set>
                                    <p:animEffect transition="in" filter="dissolve">
                                      <p:cBhvr>
                                        <p:cTn id="12" dur="500"/>
                                        <p:tgtEl>
                                          <p:spTgt spid="716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693"/>
                                        </p:tgtEl>
                                        <p:attrNameLst>
                                          <p:attrName>style.visibility</p:attrName>
                                        </p:attrNameLst>
                                      </p:cBhvr>
                                      <p:to>
                                        <p:strVal val="visible"/>
                                      </p:to>
                                    </p:set>
                                    <p:animEffect transition="in" filter="dissolve">
                                      <p:cBhvr>
                                        <p:cTn id="17" dur="500"/>
                                        <p:tgtEl>
                                          <p:spTgt spid="716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1696"/>
                                        </p:tgtEl>
                                        <p:attrNameLst>
                                          <p:attrName>style.visibility</p:attrName>
                                        </p:attrNameLst>
                                      </p:cBhvr>
                                      <p:to>
                                        <p:strVal val="visible"/>
                                      </p:to>
                                    </p:set>
                                    <p:animEffect transition="in" filter="dissolve">
                                      <p:cBhvr>
                                        <p:cTn id="22" dur="500"/>
                                        <p:tgtEl>
                                          <p:spTgt spid="71696"/>
                                        </p:tgtEl>
                                      </p:cBhvr>
                                    </p:animEffect>
                                  </p:childTnLst>
                                </p:cTn>
                              </p:par>
                              <p:par>
                                <p:cTn id="23" presetID="9" presetClass="entr" presetSubtype="0" fill="hold" nodeType="withEffect">
                                  <p:stCondLst>
                                    <p:cond delay="0"/>
                                  </p:stCondLst>
                                  <p:childTnLst>
                                    <p:set>
                                      <p:cBhvr>
                                        <p:cTn id="24" dur="1" fill="hold">
                                          <p:stCondLst>
                                            <p:cond delay="0"/>
                                          </p:stCondLst>
                                        </p:cTn>
                                        <p:tgtEl>
                                          <p:spTgt spid="71689"/>
                                        </p:tgtEl>
                                        <p:attrNameLst>
                                          <p:attrName>style.visibility</p:attrName>
                                        </p:attrNameLst>
                                      </p:cBhvr>
                                      <p:to>
                                        <p:strVal val="visible"/>
                                      </p:to>
                                    </p:set>
                                    <p:animEffect transition="in" filter="dissolve">
                                      <p:cBhvr>
                                        <p:cTn id="25" dur="500"/>
                                        <p:tgtEl>
                                          <p:spTgt spid="71689"/>
                                        </p:tgtEl>
                                      </p:cBhvr>
                                    </p:animEffect>
                                  </p:childTnLst>
                                </p:cTn>
                              </p:par>
                              <p:par>
                                <p:cTn id="26" presetID="9" presetClass="entr" presetSubtype="0" fill="hold" nodeType="withEffect">
                                  <p:stCondLst>
                                    <p:cond delay="0"/>
                                  </p:stCondLst>
                                  <p:childTnLst>
                                    <p:set>
                                      <p:cBhvr>
                                        <p:cTn id="27" dur="1" fill="hold">
                                          <p:stCondLst>
                                            <p:cond delay="0"/>
                                          </p:stCondLst>
                                        </p:cTn>
                                        <p:tgtEl>
                                          <p:spTgt spid="71688"/>
                                        </p:tgtEl>
                                        <p:attrNameLst>
                                          <p:attrName>style.visibility</p:attrName>
                                        </p:attrNameLst>
                                      </p:cBhvr>
                                      <p:to>
                                        <p:strVal val="visible"/>
                                      </p:to>
                                    </p:set>
                                    <p:animEffect transition="in" filter="dissolve">
                                      <p:cBhvr>
                                        <p:cTn id="28" dur="500"/>
                                        <p:tgtEl>
                                          <p:spTgt spid="716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71699"/>
                                        </p:tgtEl>
                                        <p:attrNameLst>
                                          <p:attrName>style.visibility</p:attrName>
                                        </p:attrNameLst>
                                      </p:cBhvr>
                                      <p:to>
                                        <p:strVal val="visible"/>
                                      </p:to>
                                    </p:set>
                                    <p:animEffect transition="in" filter="dissolve">
                                      <p:cBhvr>
                                        <p:cTn id="33" dur="500"/>
                                        <p:tgtEl>
                                          <p:spTgt spid="7169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71704"/>
                                        </p:tgtEl>
                                        <p:attrNameLst>
                                          <p:attrName>style.visibility</p:attrName>
                                        </p:attrNameLst>
                                      </p:cBhvr>
                                      <p:to>
                                        <p:strVal val="visible"/>
                                      </p:to>
                                    </p:set>
                                    <p:animEffect transition="in" filter="dissolve">
                                      <p:cBhvr>
                                        <p:cTn id="38" dur="500"/>
                                        <p:tgtEl>
                                          <p:spTgt spid="7170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34</a:t>
            </a:fld>
            <a:endParaRPr lang="el-GR" altLang="el-GR"/>
          </a:p>
        </p:txBody>
      </p:sp>
      <p:grpSp>
        <p:nvGrpSpPr>
          <p:cNvPr id="6" name="Ομάδα 5"/>
          <p:cNvGrpSpPr/>
          <p:nvPr/>
        </p:nvGrpSpPr>
        <p:grpSpPr>
          <a:xfrm>
            <a:off x="755650" y="260350"/>
            <a:ext cx="7704138" cy="5471498"/>
            <a:chOff x="755650" y="260350"/>
            <a:chExt cx="7704138" cy="5471498"/>
          </a:xfrm>
        </p:grpSpPr>
        <p:sp>
          <p:nvSpPr>
            <p:cNvPr id="4" name="Rectangle 2"/>
            <p:cNvSpPr>
              <a:spLocks noChangeArrowheads="1"/>
            </p:cNvSpPr>
            <p:nvPr/>
          </p:nvSpPr>
          <p:spPr bwMode="auto">
            <a:xfrm>
              <a:off x="755650" y="260350"/>
              <a:ext cx="7704138" cy="188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4.57 </a:t>
              </a:r>
              <a:r>
                <a:rPr lang="el-GR" altLang="el-GR" sz="2000" dirty="0">
                  <a:latin typeface="Trebuchet MS" panose="020B0603020202020204" pitchFamily="34" charset="0"/>
                </a:rPr>
                <a:t>  Το εμπόδιο στο παρακάτω σχήμα έχει ύψος </a:t>
              </a:r>
              <a:r>
                <a:rPr lang="el-GR" altLang="el-GR" sz="2000" i="1" dirty="0">
                  <a:latin typeface="Trebuchet MS" panose="020B0603020202020204" pitchFamily="34" charset="0"/>
                </a:rPr>
                <a:t>h </a:t>
              </a:r>
              <a:r>
                <a:rPr lang="el-GR" altLang="el-GR" sz="2000" dirty="0">
                  <a:latin typeface="Trebuchet MS" panose="020B0603020202020204" pitchFamily="34" charset="0"/>
                </a:rPr>
                <a:t>και ο τροχός ακτίνα </a:t>
              </a:r>
              <a:r>
                <a:rPr lang="el-GR" altLang="el-GR" sz="2000" i="1" dirty="0">
                  <a:latin typeface="Trebuchet MS" panose="020B0603020202020204" pitchFamily="34" charset="0"/>
                </a:rPr>
                <a:t>R </a:t>
              </a:r>
              <a:r>
                <a:rPr lang="el-GR" altLang="el-GR" sz="2000" dirty="0">
                  <a:latin typeface="Trebuchet MS" panose="020B0603020202020204" pitchFamily="34" charset="0"/>
                </a:rPr>
                <a:t>και</a:t>
              </a:r>
              <a:r>
                <a:rPr lang="en-US" altLang="el-GR" sz="2000" dirty="0">
                  <a:latin typeface="Trebuchet MS" panose="020B0603020202020204" pitchFamily="34" charset="0"/>
                </a:rPr>
                <a:t> </a:t>
              </a:r>
              <a:r>
                <a:rPr lang="el-GR" altLang="el-GR" sz="2000" dirty="0">
                  <a:latin typeface="Trebuchet MS" panose="020B0603020202020204" pitchFamily="34" charset="0"/>
                </a:rPr>
                <a:t>βάρος </a:t>
              </a:r>
              <a:r>
                <a:rPr lang="el-GR" altLang="el-GR" sz="2000" i="1" dirty="0">
                  <a:latin typeface="Trebuchet MS" panose="020B0603020202020204" pitchFamily="34" charset="0"/>
                </a:rPr>
                <a:t>w</a:t>
              </a:r>
              <a:r>
                <a:rPr lang="el-GR" altLang="el-GR" sz="2000" dirty="0">
                  <a:latin typeface="Trebuchet MS" panose="020B0603020202020204" pitchFamily="34" charset="0"/>
                </a:rPr>
                <a:t>. Να υπολογίσετε το ελάχιστο μέτρο της οριζόντιας δύναμης</a:t>
              </a:r>
              <a:r>
                <a:rPr lang="en-US" altLang="el-GR" sz="2000" dirty="0">
                  <a:latin typeface="Trebuchet MS" panose="020B0603020202020204" pitchFamily="34" charset="0"/>
                </a:rPr>
                <a:t> </a:t>
              </a:r>
              <a:r>
                <a:rPr lang="el-GR" altLang="el-GR" sz="2000" i="1" dirty="0">
                  <a:latin typeface="Trebuchet MS" panose="020B0603020202020204" pitchFamily="34" charset="0"/>
                </a:rPr>
                <a:t>F </a:t>
              </a:r>
              <a:r>
                <a:rPr lang="el-GR" altLang="el-GR" sz="2000" dirty="0">
                  <a:latin typeface="Trebuchet MS" panose="020B0603020202020204" pitchFamily="34" charset="0"/>
                </a:rPr>
                <a:t>που πρέπει να ασκηθεί στον τροχό για να υπερπηδήσει το εμπόδιο.</a:t>
              </a:r>
            </a:p>
          </p:txBody>
        </p:sp>
        <p:pic>
          <p:nvPicPr>
            <p:cNvPr id="5" name="Εικόνα 4"/>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771800" y="2492896"/>
              <a:ext cx="4096322" cy="3238952"/>
            </a:xfrm>
            <a:prstGeom prst="rect">
              <a:avLst/>
            </a:prstGeom>
          </p:spPr>
        </p:pic>
      </p:grpSp>
      <p:grpSp>
        <p:nvGrpSpPr>
          <p:cNvPr id="13" name="Ομάδα 12"/>
          <p:cNvGrpSpPr/>
          <p:nvPr/>
        </p:nvGrpSpPr>
        <p:grpSpPr>
          <a:xfrm>
            <a:off x="4495107" y="3826708"/>
            <a:ext cx="1685681" cy="960448"/>
            <a:chOff x="4495107" y="3826708"/>
            <a:chExt cx="1685681" cy="960448"/>
          </a:xfrm>
        </p:grpSpPr>
        <p:sp>
          <p:nvSpPr>
            <p:cNvPr id="7" name="Line 5"/>
            <p:cNvSpPr>
              <a:spLocks noChangeShapeType="1"/>
            </p:cNvSpPr>
            <p:nvPr/>
          </p:nvSpPr>
          <p:spPr bwMode="auto">
            <a:xfrm flipH="1">
              <a:off x="4499992" y="4437112"/>
              <a:ext cx="1152525"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8" name="Object 7"/>
            <p:cNvGraphicFramePr>
              <a:graphicFrameLocks noChangeAspect="1"/>
            </p:cNvGraphicFramePr>
            <p:nvPr>
              <p:extLst>
                <p:ext uri="{D42A27DB-BD31-4B8C-83A1-F6EECF244321}">
                  <p14:modId xmlns:p14="http://schemas.microsoft.com/office/powerpoint/2010/main" val="3160519369"/>
                </p:ext>
              </p:extLst>
            </p:nvPr>
          </p:nvGraphicFramePr>
          <p:xfrm>
            <a:off x="5028899" y="4459434"/>
            <a:ext cx="226514" cy="327722"/>
          </p:xfrm>
          <a:graphic>
            <a:graphicData uri="http://schemas.openxmlformats.org/presentationml/2006/ole">
              <mc:AlternateContent xmlns:mc="http://schemas.openxmlformats.org/markup-compatibility/2006">
                <mc:Choice xmlns:v="urn:schemas-microsoft-com:vml" Requires="v">
                  <p:oleObj spid="_x0000_s60450" name="Εξίσωση" r:id="rId5" imgW="114151" imgH="164885" progId="Equation.3">
                    <p:embed/>
                  </p:oleObj>
                </mc:Choice>
                <mc:Fallback>
                  <p:oleObj name="Εξίσωση" r:id="rId5" imgW="114151" imgH="164885" progId="Equation.3">
                    <p:embed/>
                    <p:pic>
                      <p:nvPicPr>
                        <p:cNvPr id="5837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8899" y="4459434"/>
                          <a:ext cx="226514" cy="327722"/>
                        </a:xfrm>
                        <a:prstGeom prst="rect">
                          <a:avLst/>
                        </a:prstGeom>
                        <a:noFill/>
                        <a:ln>
                          <a:noFill/>
                        </a:ln>
                        <a:effectLst/>
                        <a:extLst/>
                      </p:spPr>
                    </p:pic>
                  </p:oleObj>
                </mc:Fallback>
              </mc:AlternateContent>
            </a:graphicData>
          </a:graphic>
        </p:graphicFrame>
        <p:sp>
          <p:nvSpPr>
            <p:cNvPr id="9" name="Line 4"/>
            <p:cNvSpPr>
              <a:spLocks noChangeShapeType="1"/>
            </p:cNvSpPr>
            <p:nvPr/>
          </p:nvSpPr>
          <p:spPr bwMode="auto">
            <a:xfrm>
              <a:off x="4495107" y="4221212"/>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 name="Line 8"/>
            <p:cNvSpPr>
              <a:spLocks noChangeShapeType="1"/>
            </p:cNvSpPr>
            <p:nvPr/>
          </p:nvSpPr>
          <p:spPr bwMode="auto">
            <a:xfrm>
              <a:off x="5388625" y="3826708"/>
              <a:ext cx="7921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 name="Line 9"/>
            <p:cNvSpPr>
              <a:spLocks noChangeShapeType="1"/>
            </p:cNvSpPr>
            <p:nvPr/>
          </p:nvSpPr>
          <p:spPr bwMode="auto">
            <a:xfrm flipV="1">
              <a:off x="5652517" y="3826708"/>
              <a:ext cx="0" cy="610404"/>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 name="Text Box 10"/>
            <p:cNvSpPr txBox="1">
              <a:spLocks noChangeArrowheads="1"/>
            </p:cNvSpPr>
            <p:nvPr/>
          </p:nvSpPr>
          <p:spPr bwMode="auto">
            <a:xfrm>
              <a:off x="5386801" y="3887014"/>
              <a:ext cx="3778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i="1" dirty="0"/>
                <a:t>d</a:t>
              </a:r>
              <a:endParaRPr lang="el-GR" altLang="el-GR" sz="2000" b="1" i="1" dirty="0"/>
            </a:p>
          </p:txBody>
        </p:sp>
      </p:grpSp>
      <mc:AlternateContent xmlns:mc="http://schemas.openxmlformats.org/markup-compatibility/2006" xmlns:a14="http://schemas.microsoft.com/office/drawing/2010/main">
        <mc:Choice Requires="a14">
          <p:sp>
            <p:nvSpPr>
              <p:cNvPr id="14" name="TextBox 13"/>
              <p:cNvSpPr txBox="1"/>
              <p:nvPr/>
            </p:nvSpPr>
            <p:spPr>
              <a:xfrm>
                <a:off x="5940152" y="1823423"/>
                <a:ext cx="2632359" cy="699166"/>
              </a:xfrm>
              <a:prstGeom prst="rect">
                <a:avLst/>
              </a:prstGeom>
              <a:noFill/>
            </p:spPr>
            <p:txBody>
              <a:bodyPr wrap="square" rtlCol="0">
                <a:spAutoFit/>
              </a:bodyPr>
              <a:lstStyle/>
              <a:p>
                <a:r>
                  <a:rPr lang="en-US" sz="2400" b="1" i="1" dirty="0">
                    <a:solidFill>
                      <a:srgbClr val="FF0000"/>
                    </a:solidFill>
                    <a:effectLst/>
                  </a:rPr>
                  <a:t>F</a:t>
                </a:r>
                <a:r>
                  <a:rPr lang="en-US" sz="2400" b="1" baseline="-25000" dirty="0">
                    <a:solidFill>
                      <a:srgbClr val="FF0000"/>
                    </a:solidFill>
                    <a:effectLst/>
                  </a:rPr>
                  <a:t>min</a:t>
                </a:r>
                <a:r>
                  <a:rPr lang="en-US" sz="2400" b="1" dirty="0">
                    <a:solidFill>
                      <a:srgbClr val="FF0000"/>
                    </a:solidFill>
                    <a:effectLst/>
                  </a:rPr>
                  <a:t> =</a:t>
                </a:r>
                <a14:m>
                  <m:oMath xmlns:m="http://schemas.openxmlformats.org/officeDocument/2006/math">
                    <m:r>
                      <a:rPr lang="en-US" sz="2400" b="1" i="0" smtClean="0">
                        <a:solidFill>
                          <a:srgbClr val="FF0000"/>
                        </a:solidFill>
                        <a:effectLst/>
                        <a:latin typeface="Cambria Math" panose="02040503050406030204" pitchFamily="18" charset="0"/>
                      </a:rPr>
                      <m:t> </m:t>
                    </m:r>
                    <m:r>
                      <a:rPr lang="en-US" sz="2400" b="1" i="1" smtClean="0">
                        <a:solidFill>
                          <a:srgbClr val="FF0000"/>
                        </a:solidFill>
                        <a:effectLst/>
                        <a:latin typeface="Cambria Math" panose="02040503050406030204" pitchFamily="18" charset="0"/>
                      </a:rPr>
                      <m:t>𝒘</m:t>
                    </m:r>
                    <m:f>
                      <m:fPr>
                        <m:ctrlPr>
                          <a:rPr lang="en-US" sz="2400" b="1" i="1" smtClean="0">
                            <a:solidFill>
                              <a:srgbClr val="FF0000"/>
                            </a:solidFill>
                            <a:effectLst/>
                            <a:latin typeface="Cambria Math" panose="02040503050406030204" pitchFamily="18" charset="0"/>
                          </a:rPr>
                        </m:ctrlPr>
                      </m:fPr>
                      <m:num>
                        <m:rad>
                          <m:radPr>
                            <m:degHide m:val="on"/>
                            <m:ctrlPr>
                              <a:rPr lang="en-US" sz="2400" b="1" i="1" smtClean="0">
                                <a:solidFill>
                                  <a:srgbClr val="FF0000"/>
                                </a:solidFill>
                                <a:effectLst/>
                                <a:latin typeface="Cambria Math" panose="02040503050406030204" pitchFamily="18" charset="0"/>
                              </a:rPr>
                            </m:ctrlPr>
                          </m:radPr>
                          <m:deg/>
                          <m:e>
                            <m:r>
                              <a:rPr lang="en-US" sz="2400" b="1" i="1" smtClean="0">
                                <a:solidFill>
                                  <a:srgbClr val="FF0000"/>
                                </a:solidFill>
                                <a:effectLst/>
                                <a:latin typeface="Cambria Math" panose="02040503050406030204" pitchFamily="18" charset="0"/>
                              </a:rPr>
                              <m:t>𝒉</m:t>
                            </m:r>
                            <m:r>
                              <a:rPr lang="en-US" sz="2400" b="1" i="1" smtClean="0">
                                <a:solidFill>
                                  <a:srgbClr val="FF0000"/>
                                </a:solidFill>
                                <a:effectLst/>
                                <a:latin typeface="Cambria Math" panose="02040503050406030204" pitchFamily="18" charset="0"/>
                              </a:rPr>
                              <m:t>(</m:t>
                            </m:r>
                            <m:r>
                              <a:rPr lang="en-US" sz="2400" b="1" i="1" smtClean="0">
                                <a:solidFill>
                                  <a:srgbClr val="FF0000"/>
                                </a:solidFill>
                                <a:effectLst/>
                                <a:latin typeface="Cambria Math" panose="02040503050406030204" pitchFamily="18" charset="0"/>
                              </a:rPr>
                              <m:t>𝟐</m:t>
                            </m:r>
                            <m:r>
                              <a:rPr lang="en-US" sz="2400" b="1" i="1" smtClean="0">
                                <a:solidFill>
                                  <a:srgbClr val="FF0000"/>
                                </a:solidFill>
                                <a:effectLst/>
                                <a:latin typeface="Cambria Math" panose="02040503050406030204" pitchFamily="18" charset="0"/>
                              </a:rPr>
                              <m:t>𝑹</m:t>
                            </m:r>
                            <m:r>
                              <a:rPr lang="en-US" sz="2400" b="1" i="1" smtClean="0">
                                <a:solidFill>
                                  <a:srgbClr val="FF0000"/>
                                </a:solidFill>
                                <a:effectLst/>
                                <a:latin typeface="Cambria Math" panose="02040503050406030204" pitchFamily="18" charset="0"/>
                              </a:rPr>
                              <m:t> −</m:t>
                            </m:r>
                            <m:r>
                              <a:rPr lang="en-US" sz="2400" b="1" i="1" smtClean="0">
                                <a:solidFill>
                                  <a:srgbClr val="FF0000"/>
                                </a:solidFill>
                                <a:effectLst/>
                                <a:latin typeface="Cambria Math" panose="02040503050406030204" pitchFamily="18" charset="0"/>
                              </a:rPr>
                              <m:t>𝒉</m:t>
                            </m:r>
                            <m:r>
                              <a:rPr lang="en-US" sz="2400" b="1" i="1" smtClean="0">
                                <a:solidFill>
                                  <a:srgbClr val="FF0000"/>
                                </a:solidFill>
                                <a:effectLst/>
                                <a:latin typeface="Cambria Math" panose="02040503050406030204" pitchFamily="18" charset="0"/>
                              </a:rPr>
                              <m:t>)</m:t>
                            </m:r>
                          </m:e>
                        </m:rad>
                      </m:num>
                      <m:den>
                        <m:r>
                          <a:rPr lang="en-US" sz="2400" b="1" i="1" smtClean="0">
                            <a:solidFill>
                              <a:srgbClr val="FF0000"/>
                            </a:solidFill>
                            <a:effectLst/>
                            <a:latin typeface="Cambria Math" panose="02040503050406030204" pitchFamily="18" charset="0"/>
                          </a:rPr>
                          <m:t>𝑹</m:t>
                        </m:r>
                        <m:r>
                          <a:rPr lang="en-US" sz="2400" b="1" i="1" smtClean="0">
                            <a:solidFill>
                              <a:srgbClr val="FF0000"/>
                            </a:solidFill>
                            <a:effectLst/>
                            <a:latin typeface="Cambria Math" panose="02040503050406030204" pitchFamily="18" charset="0"/>
                          </a:rPr>
                          <m:t> −</m:t>
                        </m:r>
                        <m:r>
                          <a:rPr lang="en-US" sz="2400" b="1" i="1" smtClean="0">
                            <a:solidFill>
                              <a:srgbClr val="FF0000"/>
                            </a:solidFill>
                            <a:effectLst/>
                            <a:latin typeface="Cambria Math" panose="02040503050406030204" pitchFamily="18" charset="0"/>
                          </a:rPr>
                          <m:t>𝒉</m:t>
                        </m:r>
                      </m:den>
                    </m:f>
                  </m:oMath>
                </a14:m>
                <a:endParaRPr lang="el-GR" sz="2400" b="1" dirty="0">
                  <a:solidFill>
                    <a:srgbClr val="FF0000"/>
                  </a:solidFill>
                  <a:effectLs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940152" y="1823423"/>
                <a:ext cx="2632359" cy="699166"/>
              </a:xfrm>
              <a:prstGeom prst="rect">
                <a:avLst/>
              </a:prstGeom>
              <a:blipFill>
                <a:blip r:embed="rId7"/>
                <a:stretch>
                  <a:fillRect l="-3472" b="-7826"/>
                </a:stretch>
              </a:blipFill>
            </p:spPr>
            <p:txBody>
              <a:bodyPr/>
              <a:lstStyle/>
              <a:p>
                <a:r>
                  <a:rPr lang="el-GR">
                    <a:noFill/>
                  </a:rPr>
                  <a:t> </a:t>
                </a:r>
              </a:p>
            </p:txBody>
          </p:sp>
        </mc:Fallback>
      </mc:AlternateContent>
    </p:spTree>
    <p:extLst>
      <p:ext uri="{BB962C8B-B14F-4D97-AF65-F5344CB8AC3E}">
        <p14:creationId xmlns:p14="http://schemas.microsoft.com/office/powerpoint/2010/main" val="243564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6041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979B412-CF16-4E68-8B7B-D64DAE939C11}" type="slidenum">
              <a:rPr lang="el-GR" altLang="el-GR" sz="1400"/>
              <a:pPr>
                <a:spcBef>
                  <a:spcPct val="0"/>
                </a:spcBef>
                <a:buFontTx/>
                <a:buNone/>
              </a:pPr>
              <a:t>35</a:t>
            </a:fld>
            <a:endParaRPr lang="el-GR" altLang="el-GR" sz="1400"/>
          </a:p>
        </p:txBody>
      </p:sp>
      <p:grpSp>
        <p:nvGrpSpPr>
          <p:cNvPr id="2" name="Ομάδα 1"/>
          <p:cNvGrpSpPr/>
          <p:nvPr/>
        </p:nvGrpSpPr>
        <p:grpSpPr>
          <a:xfrm>
            <a:off x="1080629" y="124589"/>
            <a:ext cx="7128792" cy="6061899"/>
            <a:chOff x="1080629" y="124589"/>
            <a:chExt cx="7128792" cy="6061899"/>
          </a:xfrm>
        </p:grpSpPr>
        <p:sp>
          <p:nvSpPr>
            <p:cNvPr id="74754" name="Rectangle 2"/>
            <p:cNvSpPr>
              <a:spLocks noChangeArrowheads="1"/>
            </p:cNvSpPr>
            <p:nvPr/>
          </p:nvSpPr>
          <p:spPr bwMode="auto">
            <a:xfrm>
              <a:off x="1080629" y="124589"/>
              <a:ext cx="712879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4.58</a:t>
              </a:r>
              <a:r>
                <a:rPr lang="el-GR" altLang="el-GR" sz="2000" dirty="0">
                  <a:latin typeface="Trebuchet MS" panose="020B0603020202020204" pitchFamily="34" charset="0"/>
                </a:rPr>
                <a:t>   Ομογενής σκάλα βάρους 400Ν μπορεί να ισορροπήσει στηριζόμενη στο</a:t>
              </a:r>
              <a:r>
                <a:rPr lang="en-US" altLang="el-GR" sz="2000" dirty="0">
                  <a:latin typeface="Trebuchet MS" panose="020B0603020202020204" pitchFamily="34" charset="0"/>
                </a:rPr>
                <a:t> </a:t>
              </a:r>
              <a:r>
                <a:rPr lang="el-GR" altLang="el-GR" sz="2000" dirty="0">
                  <a:latin typeface="Trebuchet MS" panose="020B0603020202020204" pitchFamily="34" charset="0"/>
                </a:rPr>
                <a:t>έδαφος και στον τοίχο μόνο όταν η γωνία </a:t>
              </a:r>
              <a:r>
                <a:rPr lang="el-GR" altLang="el-GR" sz="2000" i="1" dirty="0">
                  <a:latin typeface="Trebuchet MS" panose="020B0603020202020204" pitchFamily="34" charset="0"/>
                </a:rPr>
                <a:t>φ </a:t>
              </a:r>
              <a:r>
                <a:rPr lang="el-GR" altLang="el-GR" sz="2000" dirty="0">
                  <a:latin typeface="Trebuchet MS" panose="020B0603020202020204" pitchFamily="34" charset="0"/>
                </a:rPr>
                <a:t>που σχηματίζει με</a:t>
              </a:r>
              <a:r>
                <a:rPr lang="en-US" altLang="el-GR" sz="2000" dirty="0">
                  <a:latin typeface="Trebuchet MS" panose="020B0603020202020204" pitchFamily="34" charset="0"/>
                </a:rPr>
                <a:t> </a:t>
              </a:r>
              <a:r>
                <a:rPr lang="el-GR" altLang="el-GR" sz="2000" dirty="0">
                  <a:latin typeface="Trebuchet MS" panose="020B0603020202020204" pitchFamily="34" charset="0"/>
                </a:rPr>
                <a:t>το έδαφος είναι μεγαλύτερη των 30</a:t>
              </a:r>
              <a:r>
                <a:rPr lang="el-GR" altLang="el-GR" sz="2000" baseline="30000" dirty="0">
                  <a:latin typeface="Trebuchet MS" panose="020B0603020202020204" pitchFamily="34" charset="0"/>
                </a:rPr>
                <a:t>ο</a:t>
              </a:r>
              <a:r>
                <a:rPr lang="el-GR" altLang="el-GR" sz="2000" dirty="0">
                  <a:latin typeface="Trebuchet MS" panose="020B0603020202020204" pitchFamily="34" charset="0"/>
                </a:rPr>
                <a:t>. Να</a:t>
              </a:r>
              <a:r>
                <a:rPr lang="en-US" altLang="el-GR" sz="2000" dirty="0">
                  <a:latin typeface="Trebuchet MS" panose="020B0603020202020204" pitchFamily="34" charset="0"/>
                </a:rPr>
                <a:t> </a:t>
              </a:r>
              <a:r>
                <a:rPr lang="el-GR" altLang="el-GR" sz="2000" dirty="0">
                  <a:latin typeface="Trebuchet MS" panose="020B0603020202020204" pitchFamily="34" charset="0"/>
                </a:rPr>
                <a:t>υπολογίσετε το συντελεστή</a:t>
              </a:r>
              <a:r>
                <a:rPr lang="en-US" altLang="el-GR" sz="2000" dirty="0">
                  <a:latin typeface="Trebuchet MS" panose="020B0603020202020204" pitchFamily="34" charset="0"/>
                </a:rPr>
                <a:t> </a:t>
              </a:r>
              <a:r>
                <a:rPr lang="el-GR" altLang="el-GR" sz="2000" dirty="0">
                  <a:latin typeface="Trebuchet MS" panose="020B0603020202020204" pitchFamily="34" charset="0"/>
                </a:rPr>
                <a:t>οριακής στατικής τριβής της σκάλας με το οριζόντιο επίπεδο. Θεωρήστε</a:t>
              </a:r>
              <a:r>
                <a:rPr lang="en-US" altLang="el-GR" sz="2000" dirty="0">
                  <a:latin typeface="Trebuchet MS" panose="020B0603020202020204" pitchFamily="34" charset="0"/>
                </a:rPr>
                <a:t> </a:t>
              </a:r>
              <a:r>
                <a:rPr lang="el-GR" altLang="el-GR" sz="2000" dirty="0">
                  <a:latin typeface="Trebuchet MS" panose="020B0603020202020204" pitchFamily="34" charset="0"/>
                </a:rPr>
                <a:t>αμελητέα την τριβή ανάμεσα στη σκάλα και τον τοίχο.</a:t>
              </a:r>
            </a:p>
          </p:txBody>
        </p:sp>
        <p:pic>
          <p:nvPicPr>
            <p:cNvPr id="7475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113" y="2708275"/>
              <a:ext cx="3765550"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4756" name="Line 4"/>
          <p:cNvSpPr>
            <a:spLocks noChangeShapeType="1"/>
          </p:cNvSpPr>
          <p:nvPr/>
        </p:nvSpPr>
        <p:spPr bwMode="auto">
          <a:xfrm flipV="1">
            <a:off x="6227763" y="4868863"/>
            <a:ext cx="0" cy="8651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57" name="Line 5"/>
          <p:cNvSpPr>
            <a:spLocks noChangeShapeType="1"/>
          </p:cNvSpPr>
          <p:nvPr/>
        </p:nvSpPr>
        <p:spPr bwMode="auto">
          <a:xfrm flipH="1">
            <a:off x="5724525" y="5734050"/>
            <a:ext cx="50323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58" name="Line 6"/>
          <p:cNvSpPr>
            <a:spLocks noChangeShapeType="1"/>
          </p:cNvSpPr>
          <p:nvPr/>
        </p:nvSpPr>
        <p:spPr bwMode="auto">
          <a:xfrm flipV="1">
            <a:off x="5724525" y="4868863"/>
            <a:ext cx="0" cy="8651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59" name="Line 7"/>
          <p:cNvSpPr>
            <a:spLocks noChangeShapeType="1"/>
          </p:cNvSpPr>
          <p:nvPr/>
        </p:nvSpPr>
        <p:spPr bwMode="auto">
          <a:xfrm flipH="1">
            <a:off x="5724525" y="4868863"/>
            <a:ext cx="5032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0" name="Line 8"/>
          <p:cNvSpPr>
            <a:spLocks noChangeShapeType="1"/>
          </p:cNvSpPr>
          <p:nvPr/>
        </p:nvSpPr>
        <p:spPr bwMode="auto">
          <a:xfrm flipH="1" flipV="1">
            <a:off x="5724525" y="4868863"/>
            <a:ext cx="503238" cy="8651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1" name="Line 9"/>
          <p:cNvSpPr>
            <a:spLocks noChangeShapeType="1"/>
          </p:cNvSpPr>
          <p:nvPr/>
        </p:nvSpPr>
        <p:spPr bwMode="auto">
          <a:xfrm>
            <a:off x="3779838" y="3284538"/>
            <a:ext cx="6477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2" name="Line 10"/>
          <p:cNvSpPr>
            <a:spLocks noChangeShapeType="1"/>
          </p:cNvSpPr>
          <p:nvPr/>
        </p:nvSpPr>
        <p:spPr bwMode="auto">
          <a:xfrm>
            <a:off x="4859338" y="4365625"/>
            <a:ext cx="0" cy="7921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3" name="Line 11"/>
          <p:cNvSpPr>
            <a:spLocks noChangeShapeType="1"/>
          </p:cNvSpPr>
          <p:nvPr/>
        </p:nvSpPr>
        <p:spPr bwMode="auto">
          <a:xfrm>
            <a:off x="4427538" y="3284538"/>
            <a:ext cx="1223962"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4" name="Line 12"/>
          <p:cNvSpPr>
            <a:spLocks noChangeShapeType="1"/>
          </p:cNvSpPr>
          <p:nvPr/>
        </p:nvSpPr>
        <p:spPr bwMode="auto">
          <a:xfrm flipV="1">
            <a:off x="4859338" y="3068638"/>
            <a:ext cx="0" cy="129698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5" name="Line 13"/>
          <p:cNvSpPr>
            <a:spLocks noChangeShapeType="1"/>
          </p:cNvSpPr>
          <p:nvPr/>
        </p:nvSpPr>
        <p:spPr bwMode="auto">
          <a:xfrm>
            <a:off x="4716463" y="3068638"/>
            <a:ext cx="1509712" cy="266541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6" name="Text Box 14"/>
          <p:cNvSpPr txBox="1">
            <a:spLocks noChangeArrowheads="1"/>
          </p:cNvSpPr>
          <p:nvPr/>
        </p:nvSpPr>
        <p:spPr bwMode="auto">
          <a:xfrm>
            <a:off x="4140200" y="292417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i="1"/>
              <a:t>F</a:t>
            </a:r>
            <a:endParaRPr lang="el-GR" altLang="el-GR" sz="2000" b="1" i="1"/>
          </a:p>
        </p:txBody>
      </p:sp>
      <p:sp>
        <p:nvSpPr>
          <p:cNvPr id="74767" name="Text Box 15"/>
          <p:cNvSpPr txBox="1">
            <a:spLocks noChangeArrowheads="1"/>
          </p:cNvSpPr>
          <p:nvPr/>
        </p:nvSpPr>
        <p:spPr bwMode="auto">
          <a:xfrm>
            <a:off x="3348038" y="2997200"/>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a:t>A</a:t>
            </a:r>
            <a:endParaRPr lang="el-GR" altLang="el-GR" sz="2000" b="1"/>
          </a:p>
        </p:txBody>
      </p:sp>
      <p:sp>
        <p:nvSpPr>
          <p:cNvPr id="74768" name="Text Box 16"/>
          <p:cNvSpPr txBox="1">
            <a:spLocks noChangeArrowheads="1"/>
          </p:cNvSpPr>
          <p:nvPr/>
        </p:nvSpPr>
        <p:spPr bwMode="auto">
          <a:xfrm>
            <a:off x="3419475" y="5373688"/>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t>Δ</a:t>
            </a:r>
          </a:p>
        </p:txBody>
      </p:sp>
      <p:sp>
        <p:nvSpPr>
          <p:cNvPr id="74769" name="Text Box 17"/>
          <p:cNvSpPr txBox="1">
            <a:spLocks noChangeArrowheads="1"/>
          </p:cNvSpPr>
          <p:nvPr/>
        </p:nvSpPr>
        <p:spPr bwMode="auto">
          <a:xfrm>
            <a:off x="6227763" y="544512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t>Γ</a:t>
            </a:r>
          </a:p>
        </p:txBody>
      </p:sp>
      <p:sp>
        <p:nvSpPr>
          <p:cNvPr id="74770" name="Text Box 18"/>
          <p:cNvSpPr txBox="1">
            <a:spLocks noChangeArrowheads="1"/>
          </p:cNvSpPr>
          <p:nvPr/>
        </p:nvSpPr>
        <p:spPr bwMode="auto">
          <a:xfrm>
            <a:off x="4787900" y="4005263"/>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t>Ο</a:t>
            </a:r>
          </a:p>
        </p:txBody>
      </p:sp>
      <p:sp>
        <p:nvSpPr>
          <p:cNvPr id="74771" name="Text Box 19"/>
          <p:cNvSpPr txBox="1">
            <a:spLocks noChangeArrowheads="1"/>
          </p:cNvSpPr>
          <p:nvPr/>
        </p:nvSpPr>
        <p:spPr bwMode="auto">
          <a:xfrm>
            <a:off x="5580063" y="4508500"/>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a:t>Τ</a:t>
            </a:r>
          </a:p>
        </p:txBody>
      </p:sp>
      <p:sp>
        <p:nvSpPr>
          <p:cNvPr id="74772" name="Text Box 20"/>
          <p:cNvSpPr txBox="1">
            <a:spLocks noChangeArrowheads="1"/>
          </p:cNvSpPr>
          <p:nvPr/>
        </p:nvSpPr>
        <p:spPr bwMode="auto">
          <a:xfrm>
            <a:off x="6156325" y="4652963"/>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a:t>Τ</a:t>
            </a:r>
            <a:r>
              <a:rPr lang="en-US" altLang="el-GR" sz="2000" b="1" i="1" baseline="-25000"/>
              <a:t>y</a:t>
            </a:r>
            <a:endParaRPr lang="el-GR" altLang="el-GR" sz="2000" b="1" i="1"/>
          </a:p>
        </p:txBody>
      </p:sp>
      <p:sp>
        <p:nvSpPr>
          <p:cNvPr id="74773" name="Text Box 21"/>
          <p:cNvSpPr txBox="1">
            <a:spLocks noChangeArrowheads="1"/>
          </p:cNvSpPr>
          <p:nvPr/>
        </p:nvSpPr>
        <p:spPr bwMode="auto">
          <a:xfrm>
            <a:off x="5508625" y="5589588"/>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a:t>Τ</a:t>
            </a:r>
            <a:r>
              <a:rPr lang="en-US" altLang="el-GR" sz="2000" b="1" i="1" baseline="-25000"/>
              <a:t>x</a:t>
            </a:r>
            <a:endParaRPr lang="el-GR" altLang="el-GR" sz="2000" b="1" i="1"/>
          </a:p>
        </p:txBody>
      </p:sp>
      <mc:AlternateContent xmlns:mc="http://schemas.openxmlformats.org/markup-compatibility/2006" xmlns:a14="http://schemas.microsoft.com/office/drawing/2010/main">
        <mc:Choice Requires="a14">
          <p:sp>
            <p:nvSpPr>
              <p:cNvPr id="3" name="TextBox 2"/>
              <p:cNvSpPr txBox="1"/>
              <p:nvPr/>
            </p:nvSpPr>
            <p:spPr>
              <a:xfrm>
                <a:off x="7665462" y="2628717"/>
                <a:ext cx="386452" cy="645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sz="2000" b="1" i="1" smtClean="0">
                              <a:solidFill>
                                <a:srgbClr val="FF0000"/>
                              </a:solidFill>
                              <a:latin typeface="Cambria Math" panose="02040503050406030204" pitchFamily="18" charset="0"/>
                            </a:rPr>
                          </m:ctrlPr>
                        </m:fPr>
                        <m:num>
                          <m:rad>
                            <m:radPr>
                              <m:degHide m:val="on"/>
                              <m:ctrlPr>
                                <a:rPr lang="el-GR" sz="2000" b="1" i="1" smtClean="0">
                                  <a:solidFill>
                                    <a:srgbClr val="FF0000"/>
                                  </a:solidFill>
                                  <a:latin typeface="Cambria Math" panose="02040503050406030204" pitchFamily="18" charset="0"/>
                                </a:rPr>
                              </m:ctrlPr>
                            </m:radPr>
                            <m:deg/>
                            <m:e>
                              <m:r>
                                <a:rPr lang="en-US" sz="2000" b="1" i="1" smtClean="0">
                                  <a:solidFill>
                                    <a:srgbClr val="FF0000"/>
                                  </a:solidFill>
                                  <a:latin typeface="Cambria Math" panose="02040503050406030204" pitchFamily="18" charset="0"/>
                                </a:rPr>
                                <m:t>𝟑</m:t>
                              </m:r>
                            </m:e>
                          </m:rad>
                        </m:num>
                        <m:den>
                          <m:r>
                            <a:rPr lang="en-US" sz="2000" b="1" i="1" smtClean="0">
                              <a:solidFill>
                                <a:srgbClr val="FF0000"/>
                              </a:solidFill>
                              <a:latin typeface="Cambria Math" panose="02040503050406030204" pitchFamily="18" charset="0"/>
                            </a:rPr>
                            <m:t>𝟐</m:t>
                          </m:r>
                        </m:den>
                      </m:f>
                    </m:oMath>
                  </m:oMathPara>
                </a14:m>
                <a:endParaRPr lang="el-GR" sz="2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7665462" y="2628717"/>
                <a:ext cx="386452" cy="645433"/>
              </a:xfrm>
              <a:prstGeom prst="rect">
                <a:avLst/>
              </a:prstGeom>
              <a:blipFill>
                <a:blip r:embed="rId4"/>
                <a:stretch>
                  <a:fillRect/>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66"/>
                                        </p:tgtEl>
                                        <p:attrNameLst>
                                          <p:attrName>style.visibility</p:attrName>
                                        </p:attrNameLst>
                                      </p:cBhvr>
                                      <p:to>
                                        <p:strVal val="visible"/>
                                      </p:to>
                                    </p:set>
                                    <p:animEffect transition="in" filter="dissolve">
                                      <p:cBhvr>
                                        <p:cTn id="12" dur="500"/>
                                        <p:tgtEl>
                                          <p:spTgt spid="74766"/>
                                        </p:tgtEl>
                                      </p:cBhvr>
                                    </p:animEffect>
                                  </p:childTnLst>
                                </p:cTn>
                              </p:par>
                              <p:par>
                                <p:cTn id="13" presetID="9" presetClass="entr" presetSubtype="0" fill="hold" nodeType="withEffect">
                                  <p:stCondLst>
                                    <p:cond delay="0"/>
                                  </p:stCondLst>
                                  <p:childTnLst>
                                    <p:set>
                                      <p:cBhvr>
                                        <p:cTn id="14" dur="1" fill="hold">
                                          <p:stCondLst>
                                            <p:cond delay="0"/>
                                          </p:stCondLst>
                                        </p:cTn>
                                        <p:tgtEl>
                                          <p:spTgt spid="74761"/>
                                        </p:tgtEl>
                                        <p:attrNameLst>
                                          <p:attrName>style.visibility</p:attrName>
                                        </p:attrNameLst>
                                      </p:cBhvr>
                                      <p:to>
                                        <p:strVal val="visible"/>
                                      </p:to>
                                    </p:set>
                                    <p:animEffect transition="in" filter="dissolve">
                                      <p:cBhvr>
                                        <p:cTn id="15" dur="500"/>
                                        <p:tgtEl>
                                          <p:spTgt spid="74761"/>
                                        </p:tgtEl>
                                      </p:cBhvr>
                                    </p:animEffect>
                                  </p:childTnLst>
                                </p:cTn>
                              </p:par>
                              <p:par>
                                <p:cTn id="16" presetID="9" presetClass="entr" presetSubtype="0" fill="hold" nodeType="withEffect">
                                  <p:stCondLst>
                                    <p:cond delay="0"/>
                                  </p:stCondLst>
                                  <p:childTnLst>
                                    <p:set>
                                      <p:cBhvr>
                                        <p:cTn id="17" dur="1" fill="hold">
                                          <p:stCondLst>
                                            <p:cond delay="0"/>
                                          </p:stCondLst>
                                        </p:cTn>
                                        <p:tgtEl>
                                          <p:spTgt spid="74762"/>
                                        </p:tgtEl>
                                        <p:attrNameLst>
                                          <p:attrName>style.visibility</p:attrName>
                                        </p:attrNameLst>
                                      </p:cBhvr>
                                      <p:to>
                                        <p:strVal val="visible"/>
                                      </p:to>
                                    </p:set>
                                    <p:animEffect transition="in" filter="dissolve">
                                      <p:cBhvr>
                                        <p:cTn id="18" dur="500"/>
                                        <p:tgtEl>
                                          <p:spTgt spid="7476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4770"/>
                                        </p:tgtEl>
                                        <p:attrNameLst>
                                          <p:attrName>style.visibility</p:attrName>
                                        </p:attrNameLst>
                                      </p:cBhvr>
                                      <p:to>
                                        <p:strVal val="visible"/>
                                      </p:to>
                                    </p:set>
                                    <p:animEffect transition="in" filter="dissolve">
                                      <p:cBhvr>
                                        <p:cTn id="21" dur="500"/>
                                        <p:tgtEl>
                                          <p:spTgt spid="7477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4767"/>
                                        </p:tgtEl>
                                        <p:attrNameLst>
                                          <p:attrName>style.visibility</p:attrName>
                                        </p:attrNameLst>
                                      </p:cBhvr>
                                      <p:to>
                                        <p:strVal val="visible"/>
                                      </p:to>
                                    </p:set>
                                    <p:animEffect transition="in" filter="dissolve">
                                      <p:cBhvr>
                                        <p:cTn id="24" dur="500"/>
                                        <p:tgtEl>
                                          <p:spTgt spid="7476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4768"/>
                                        </p:tgtEl>
                                        <p:attrNameLst>
                                          <p:attrName>style.visibility</p:attrName>
                                        </p:attrNameLst>
                                      </p:cBhvr>
                                      <p:to>
                                        <p:strVal val="visible"/>
                                      </p:to>
                                    </p:set>
                                    <p:animEffect transition="in" filter="dissolve">
                                      <p:cBhvr>
                                        <p:cTn id="27" dur="500"/>
                                        <p:tgtEl>
                                          <p:spTgt spid="7476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4769"/>
                                        </p:tgtEl>
                                        <p:attrNameLst>
                                          <p:attrName>style.visibility</p:attrName>
                                        </p:attrNameLst>
                                      </p:cBhvr>
                                      <p:to>
                                        <p:strVal val="visible"/>
                                      </p:to>
                                    </p:set>
                                    <p:animEffect transition="in" filter="dissolve">
                                      <p:cBhvr>
                                        <p:cTn id="30" dur="500"/>
                                        <p:tgtEl>
                                          <p:spTgt spid="7476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74764"/>
                                        </p:tgtEl>
                                        <p:attrNameLst>
                                          <p:attrName>style.visibility</p:attrName>
                                        </p:attrNameLst>
                                      </p:cBhvr>
                                      <p:to>
                                        <p:strVal val="visible"/>
                                      </p:to>
                                    </p:set>
                                    <p:animEffect transition="in" filter="dissolve">
                                      <p:cBhvr>
                                        <p:cTn id="35" dur="500"/>
                                        <p:tgtEl>
                                          <p:spTgt spid="74764"/>
                                        </p:tgtEl>
                                      </p:cBhvr>
                                    </p:animEffect>
                                  </p:childTnLst>
                                </p:cTn>
                              </p:par>
                              <p:par>
                                <p:cTn id="36" presetID="9" presetClass="entr" presetSubtype="0" fill="hold" nodeType="withEffect">
                                  <p:stCondLst>
                                    <p:cond delay="0"/>
                                  </p:stCondLst>
                                  <p:childTnLst>
                                    <p:set>
                                      <p:cBhvr>
                                        <p:cTn id="37" dur="1" fill="hold">
                                          <p:stCondLst>
                                            <p:cond delay="0"/>
                                          </p:stCondLst>
                                        </p:cTn>
                                        <p:tgtEl>
                                          <p:spTgt spid="74763"/>
                                        </p:tgtEl>
                                        <p:attrNameLst>
                                          <p:attrName>style.visibility</p:attrName>
                                        </p:attrNameLst>
                                      </p:cBhvr>
                                      <p:to>
                                        <p:strVal val="visible"/>
                                      </p:to>
                                    </p:set>
                                    <p:animEffect transition="in" filter="dissolve">
                                      <p:cBhvr>
                                        <p:cTn id="38" dur="500"/>
                                        <p:tgtEl>
                                          <p:spTgt spid="747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74765"/>
                                        </p:tgtEl>
                                        <p:attrNameLst>
                                          <p:attrName>style.visibility</p:attrName>
                                        </p:attrNameLst>
                                      </p:cBhvr>
                                      <p:to>
                                        <p:strVal val="visible"/>
                                      </p:to>
                                    </p:set>
                                    <p:animEffect transition="in" filter="dissolve">
                                      <p:cBhvr>
                                        <p:cTn id="43" dur="500"/>
                                        <p:tgtEl>
                                          <p:spTgt spid="7476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74759"/>
                                        </p:tgtEl>
                                        <p:attrNameLst>
                                          <p:attrName>style.visibility</p:attrName>
                                        </p:attrNameLst>
                                      </p:cBhvr>
                                      <p:to>
                                        <p:strVal val="visible"/>
                                      </p:to>
                                    </p:set>
                                    <p:animEffect transition="in" filter="dissolve">
                                      <p:cBhvr>
                                        <p:cTn id="48" dur="500"/>
                                        <p:tgtEl>
                                          <p:spTgt spid="7475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74772"/>
                                        </p:tgtEl>
                                        <p:attrNameLst>
                                          <p:attrName>style.visibility</p:attrName>
                                        </p:attrNameLst>
                                      </p:cBhvr>
                                      <p:to>
                                        <p:strVal val="visible"/>
                                      </p:to>
                                    </p:set>
                                    <p:animEffect transition="in" filter="dissolve">
                                      <p:cBhvr>
                                        <p:cTn id="51" dur="500"/>
                                        <p:tgtEl>
                                          <p:spTgt spid="74772"/>
                                        </p:tgtEl>
                                      </p:cBhvr>
                                    </p:animEffect>
                                  </p:childTnLst>
                                </p:cTn>
                              </p:par>
                              <p:par>
                                <p:cTn id="52" presetID="9" presetClass="entr" presetSubtype="0" fill="hold" nodeType="withEffect">
                                  <p:stCondLst>
                                    <p:cond delay="0"/>
                                  </p:stCondLst>
                                  <p:childTnLst>
                                    <p:set>
                                      <p:cBhvr>
                                        <p:cTn id="53" dur="1" fill="hold">
                                          <p:stCondLst>
                                            <p:cond delay="0"/>
                                          </p:stCondLst>
                                        </p:cTn>
                                        <p:tgtEl>
                                          <p:spTgt spid="74756"/>
                                        </p:tgtEl>
                                        <p:attrNameLst>
                                          <p:attrName>style.visibility</p:attrName>
                                        </p:attrNameLst>
                                      </p:cBhvr>
                                      <p:to>
                                        <p:strVal val="visible"/>
                                      </p:to>
                                    </p:set>
                                    <p:animEffect transition="in" filter="dissolve">
                                      <p:cBhvr>
                                        <p:cTn id="54" dur="500"/>
                                        <p:tgtEl>
                                          <p:spTgt spid="74756"/>
                                        </p:tgtEl>
                                      </p:cBhvr>
                                    </p:animEffect>
                                  </p:childTnLst>
                                </p:cTn>
                              </p:par>
                              <p:par>
                                <p:cTn id="55" presetID="9" presetClass="entr" presetSubtype="0" fill="hold" nodeType="withEffect">
                                  <p:stCondLst>
                                    <p:cond delay="0"/>
                                  </p:stCondLst>
                                  <p:childTnLst>
                                    <p:set>
                                      <p:cBhvr>
                                        <p:cTn id="56" dur="1" fill="hold">
                                          <p:stCondLst>
                                            <p:cond delay="0"/>
                                          </p:stCondLst>
                                        </p:cTn>
                                        <p:tgtEl>
                                          <p:spTgt spid="74757"/>
                                        </p:tgtEl>
                                        <p:attrNameLst>
                                          <p:attrName>style.visibility</p:attrName>
                                        </p:attrNameLst>
                                      </p:cBhvr>
                                      <p:to>
                                        <p:strVal val="visible"/>
                                      </p:to>
                                    </p:set>
                                    <p:animEffect transition="in" filter="dissolve">
                                      <p:cBhvr>
                                        <p:cTn id="57" dur="500"/>
                                        <p:tgtEl>
                                          <p:spTgt spid="74757"/>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74773"/>
                                        </p:tgtEl>
                                        <p:attrNameLst>
                                          <p:attrName>style.visibility</p:attrName>
                                        </p:attrNameLst>
                                      </p:cBhvr>
                                      <p:to>
                                        <p:strVal val="visible"/>
                                      </p:to>
                                    </p:set>
                                    <p:animEffect transition="in" filter="dissolve">
                                      <p:cBhvr>
                                        <p:cTn id="60" dur="500"/>
                                        <p:tgtEl>
                                          <p:spTgt spid="74773"/>
                                        </p:tgtEl>
                                      </p:cBhvr>
                                    </p:animEffect>
                                  </p:childTnLst>
                                </p:cTn>
                              </p:par>
                              <p:par>
                                <p:cTn id="61" presetID="9" presetClass="entr" presetSubtype="0" fill="hold" nodeType="withEffect">
                                  <p:stCondLst>
                                    <p:cond delay="0"/>
                                  </p:stCondLst>
                                  <p:childTnLst>
                                    <p:set>
                                      <p:cBhvr>
                                        <p:cTn id="62" dur="1" fill="hold">
                                          <p:stCondLst>
                                            <p:cond delay="0"/>
                                          </p:stCondLst>
                                        </p:cTn>
                                        <p:tgtEl>
                                          <p:spTgt spid="74760"/>
                                        </p:tgtEl>
                                        <p:attrNameLst>
                                          <p:attrName>style.visibility</p:attrName>
                                        </p:attrNameLst>
                                      </p:cBhvr>
                                      <p:to>
                                        <p:strVal val="visible"/>
                                      </p:to>
                                    </p:set>
                                    <p:animEffect transition="in" filter="dissolve">
                                      <p:cBhvr>
                                        <p:cTn id="63" dur="500"/>
                                        <p:tgtEl>
                                          <p:spTgt spid="74760"/>
                                        </p:tgtEl>
                                      </p:cBhvr>
                                    </p:animEffect>
                                  </p:childTnLst>
                                </p:cTn>
                              </p:par>
                              <p:par>
                                <p:cTn id="64" presetID="9" presetClass="entr" presetSubtype="0" fill="hold" nodeType="withEffect">
                                  <p:stCondLst>
                                    <p:cond delay="0"/>
                                  </p:stCondLst>
                                  <p:childTnLst>
                                    <p:set>
                                      <p:cBhvr>
                                        <p:cTn id="65" dur="1" fill="hold">
                                          <p:stCondLst>
                                            <p:cond delay="0"/>
                                          </p:stCondLst>
                                        </p:cTn>
                                        <p:tgtEl>
                                          <p:spTgt spid="74758"/>
                                        </p:tgtEl>
                                        <p:attrNameLst>
                                          <p:attrName>style.visibility</p:attrName>
                                        </p:attrNameLst>
                                      </p:cBhvr>
                                      <p:to>
                                        <p:strVal val="visible"/>
                                      </p:to>
                                    </p:set>
                                    <p:animEffect transition="in" filter="dissolve">
                                      <p:cBhvr>
                                        <p:cTn id="66" dur="500"/>
                                        <p:tgtEl>
                                          <p:spTgt spid="74758"/>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74771"/>
                                        </p:tgtEl>
                                        <p:attrNameLst>
                                          <p:attrName>style.visibility</p:attrName>
                                        </p:attrNameLst>
                                      </p:cBhvr>
                                      <p:to>
                                        <p:strVal val="visible"/>
                                      </p:to>
                                    </p:set>
                                    <p:animEffect transition="in" filter="dissolve">
                                      <p:cBhvr>
                                        <p:cTn id="69" dur="500"/>
                                        <p:tgtEl>
                                          <p:spTgt spid="74771"/>
                                        </p:tgtEl>
                                      </p:cBhvr>
                                    </p:animEffect>
                                  </p:childTnLst>
                                </p:cTn>
                              </p:par>
                              <p:par>
                                <p:cTn id="70" presetID="9" presetClass="entr" presetSubtype="0" fill="hold" nodeType="withEffect">
                                  <p:stCondLst>
                                    <p:cond delay="0"/>
                                  </p:stCondLst>
                                  <p:childTnLst>
                                    <p:set>
                                      <p:cBhvr>
                                        <p:cTn id="71" dur="1" fill="hold">
                                          <p:stCondLst>
                                            <p:cond delay="0"/>
                                          </p:stCondLst>
                                        </p:cTn>
                                        <p:tgtEl>
                                          <p:spTgt spid="74758"/>
                                        </p:tgtEl>
                                        <p:attrNameLst>
                                          <p:attrName>style.visibility</p:attrName>
                                        </p:attrNameLst>
                                      </p:cBhvr>
                                      <p:to>
                                        <p:strVal val="visible"/>
                                      </p:to>
                                    </p:set>
                                    <p:animEffect transition="in" filter="dissolve">
                                      <p:cBhvr>
                                        <p:cTn id="72" dur="500"/>
                                        <p:tgtEl>
                                          <p:spTgt spid="74758"/>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1000"/>
                                        <p:tgtEl>
                                          <p:spTgt spid="3"/>
                                        </p:tgtEl>
                                      </p:cBhvr>
                                    </p:animEffect>
                                    <p:anim calcmode="lin" valueType="num">
                                      <p:cBhvr>
                                        <p:cTn id="78" dur="1000" fill="hold"/>
                                        <p:tgtEl>
                                          <p:spTgt spid="3"/>
                                        </p:tgtEl>
                                        <p:attrNameLst>
                                          <p:attrName>ppt_x</p:attrName>
                                        </p:attrNameLst>
                                      </p:cBhvr>
                                      <p:tavLst>
                                        <p:tav tm="0">
                                          <p:val>
                                            <p:strVal val="#ppt_x"/>
                                          </p:val>
                                        </p:tav>
                                        <p:tav tm="100000">
                                          <p:val>
                                            <p:strVal val="#ppt_x"/>
                                          </p:val>
                                        </p:tav>
                                      </p:tavLst>
                                    </p:anim>
                                    <p:anim calcmode="lin" valueType="num">
                                      <p:cBhvr>
                                        <p:cTn id="7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6" grpId="0"/>
      <p:bldP spid="74767" grpId="0"/>
      <p:bldP spid="74768" grpId="0"/>
      <p:bldP spid="74769" grpId="0"/>
      <p:bldP spid="74770" grpId="0"/>
      <p:bldP spid="74771" grpId="0"/>
      <p:bldP spid="74772" grpId="0"/>
      <p:bldP spid="74773"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36</a:t>
            </a:fld>
            <a:endParaRPr lang="el-GR" altLang="el-GR"/>
          </a:p>
        </p:txBody>
      </p:sp>
      <p:sp>
        <p:nvSpPr>
          <p:cNvPr id="4" name="Text Box 4"/>
          <p:cNvSpPr txBox="1">
            <a:spLocks noChangeArrowheads="1"/>
          </p:cNvSpPr>
          <p:nvPr/>
        </p:nvSpPr>
        <p:spPr bwMode="auto">
          <a:xfrm>
            <a:off x="2267744" y="1844824"/>
            <a:ext cx="4608512" cy="14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150000"/>
              </a:lnSpc>
              <a:spcBef>
                <a:spcPct val="50000"/>
              </a:spcBef>
              <a:defRPr/>
            </a:pPr>
            <a:r>
              <a:rPr lang="el-GR" altLang="el-GR" sz="3200" b="1" dirty="0">
                <a:solidFill>
                  <a:schemeClr val="accent2"/>
                </a:solidFill>
                <a:effectLst>
                  <a:outerShdw blurRad="38100" dist="38100" dir="2700000" algn="tl">
                    <a:srgbClr val="000000"/>
                  </a:outerShdw>
                </a:effectLst>
                <a:latin typeface="Comic Sans MS" pitchFamily="66" charset="0"/>
              </a:rPr>
              <a:t>Ερωτήσεις – Ασκήσεις εκτός του βιβλίου</a:t>
            </a:r>
          </a:p>
        </p:txBody>
      </p:sp>
    </p:spTree>
    <p:extLst>
      <p:ext uri="{BB962C8B-B14F-4D97-AF65-F5344CB8AC3E}">
        <p14:creationId xmlns:p14="http://schemas.microsoft.com/office/powerpoint/2010/main" val="391234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3584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743A3E0-1C98-4AF0-8DD8-A2B346CEDF1C}" type="slidenum">
              <a:rPr lang="el-GR" altLang="el-GR" sz="1400"/>
              <a:pPr>
                <a:spcBef>
                  <a:spcPct val="0"/>
                </a:spcBef>
                <a:buFontTx/>
                <a:buNone/>
              </a:pPr>
              <a:t>37</a:t>
            </a:fld>
            <a:endParaRPr lang="el-GR" altLang="el-GR" sz="1400"/>
          </a:p>
        </p:txBody>
      </p:sp>
      <p:sp>
        <p:nvSpPr>
          <p:cNvPr id="52228" name="Rectangle 4"/>
          <p:cNvSpPr>
            <a:spLocks noChangeArrowheads="1"/>
          </p:cNvSpPr>
          <p:nvPr/>
        </p:nvSpPr>
        <p:spPr bwMode="auto">
          <a:xfrm>
            <a:off x="899592" y="203755"/>
            <a:ext cx="7128792"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1</a:t>
            </a:r>
            <a:r>
              <a:rPr lang="en-US" altLang="el-GR" sz="2000" b="1" dirty="0">
                <a:latin typeface="Trebuchet MS" panose="020B0603020202020204" pitchFamily="34" charset="0"/>
              </a:rPr>
              <a:t>.</a:t>
            </a:r>
            <a:r>
              <a:rPr lang="en-US" altLang="el-GR" sz="2000" dirty="0">
                <a:latin typeface="Trebuchet MS" panose="020B0603020202020204" pitchFamily="34" charset="0"/>
              </a:rPr>
              <a:t>   </a:t>
            </a:r>
            <a:r>
              <a:rPr lang="en-US" altLang="el-GR" sz="2000" dirty="0" err="1">
                <a:latin typeface="Trebuchet MS" panose="020B0603020202020204" pitchFamily="34" charset="0"/>
              </a:rPr>
              <a:t>Γι</a:t>
            </a:r>
            <a:r>
              <a:rPr lang="en-US" altLang="el-GR" sz="2000" dirty="0">
                <a:latin typeface="Trebuchet MS" panose="020B0603020202020204" pitchFamily="34" charset="0"/>
              </a:rPr>
              <a:t>α να ισορροπεί ένα αρχικά ακίνητο στερεό σώμα στο οποίο ασκούνται πολλές ομοεπίπεδες δυνάμεις, θα πρέπει </a:t>
            </a:r>
            <a:endParaRPr lang="en-US" altLang="el-GR" sz="2400" dirty="0">
              <a:latin typeface="Trebuchet MS" panose="020B0603020202020204" pitchFamily="34" charset="0"/>
            </a:endParaRPr>
          </a:p>
          <a:p>
            <a:pPr algn="just" eaLnBrk="1" hangingPunct="1">
              <a:lnSpc>
                <a:spcPct val="150000"/>
              </a:lnSpc>
              <a:spcBef>
                <a:spcPct val="0"/>
              </a:spcBef>
              <a:buFontTx/>
              <a:buNone/>
            </a:pPr>
            <a:r>
              <a:rPr lang="en-US" altLang="el-GR" sz="2000" b="1" dirty="0">
                <a:latin typeface="Trebuchet MS" panose="020B0603020202020204" pitchFamily="34" charset="0"/>
              </a:rPr>
              <a:t>α.</a:t>
            </a:r>
            <a:r>
              <a:rPr lang="en-US" altLang="el-GR" sz="2000" dirty="0">
                <a:latin typeface="Trebuchet MS" panose="020B0603020202020204" pitchFamily="34" charset="0"/>
              </a:rPr>
              <a:t> η </a:t>
            </a:r>
            <a:r>
              <a:rPr lang="en-US" altLang="el-GR" sz="2000" dirty="0" err="1">
                <a:latin typeface="Trebuchet MS" panose="020B0603020202020204" pitchFamily="34" charset="0"/>
              </a:rPr>
              <a:t>συνιστ</a:t>
            </a:r>
            <a:r>
              <a:rPr lang="en-US" altLang="el-GR" sz="2000" dirty="0">
                <a:latin typeface="Trebuchet MS" panose="020B0603020202020204" pitchFamily="34" charset="0"/>
              </a:rPr>
              <a:t>αμένη των δυνάμεων που ασκούνται στο σώμα να είναι μηδέν. </a:t>
            </a:r>
          </a:p>
          <a:p>
            <a:pPr algn="just" eaLnBrk="1" hangingPunct="1">
              <a:lnSpc>
                <a:spcPct val="150000"/>
              </a:lnSpc>
              <a:spcBef>
                <a:spcPct val="0"/>
              </a:spcBef>
              <a:buFontTx/>
              <a:buNone/>
            </a:pPr>
            <a:r>
              <a:rPr lang="en-US" altLang="el-GR" sz="2000" b="1" dirty="0">
                <a:latin typeface="Trebuchet MS" panose="020B0603020202020204" pitchFamily="34" charset="0"/>
              </a:rPr>
              <a:t>β.</a:t>
            </a:r>
            <a:r>
              <a:rPr lang="en-US" altLang="el-GR" sz="2000" dirty="0">
                <a:latin typeface="Trebuchet MS" panose="020B0603020202020204" pitchFamily="34" charset="0"/>
              </a:rPr>
              <a:t> </a:t>
            </a:r>
            <a:r>
              <a:rPr lang="en-US" altLang="el-GR" sz="2000" dirty="0" err="1">
                <a:latin typeface="Trebuchet MS" panose="020B0603020202020204" pitchFamily="34" charset="0"/>
              </a:rPr>
              <a:t>το</a:t>
            </a:r>
            <a:r>
              <a:rPr lang="en-US" altLang="el-GR" sz="2000" dirty="0">
                <a:latin typeface="Trebuchet MS" panose="020B0603020202020204" pitchFamily="34" charset="0"/>
              </a:rPr>
              <a:t> α</a:t>
            </a:r>
            <a:r>
              <a:rPr lang="en-US" altLang="el-GR" sz="2000" dirty="0" err="1">
                <a:latin typeface="Trebuchet MS" panose="020B0603020202020204" pitchFamily="34" charset="0"/>
              </a:rPr>
              <a:t>λγε</a:t>
            </a:r>
            <a:r>
              <a:rPr lang="en-US" altLang="el-GR" sz="2000" dirty="0">
                <a:latin typeface="Trebuchet MS" panose="020B0603020202020204" pitchFamily="34" charset="0"/>
              </a:rPr>
              <a:t>βρικό άθροισμα των ροπών των δυνάμεων να είναι μηδέν. </a:t>
            </a:r>
          </a:p>
          <a:p>
            <a:pPr algn="just" eaLnBrk="1" hangingPunct="1">
              <a:lnSpc>
                <a:spcPct val="150000"/>
              </a:lnSpc>
              <a:spcBef>
                <a:spcPct val="0"/>
              </a:spcBef>
              <a:buFontTx/>
              <a:buNone/>
            </a:pPr>
            <a:r>
              <a:rPr lang="en-US" altLang="el-GR" sz="2000" b="1" dirty="0">
                <a:latin typeface="Trebuchet MS" panose="020B0603020202020204" pitchFamily="34" charset="0"/>
              </a:rPr>
              <a:t>γ.</a:t>
            </a:r>
            <a:r>
              <a:rPr lang="el-GR" altLang="el-GR" sz="2000" dirty="0">
                <a:latin typeface="Trebuchet MS" panose="020B0603020202020204" pitchFamily="34" charset="0"/>
              </a:rPr>
              <a:t> </a:t>
            </a:r>
            <a:r>
              <a:rPr lang="en-US" altLang="el-GR" sz="2000" dirty="0">
                <a:latin typeface="Trebuchet MS" panose="020B0603020202020204" pitchFamily="34" charset="0"/>
              </a:rPr>
              <a:t>η </a:t>
            </a:r>
            <a:r>
              <a:rPr lang="en-US" altLang="el-GR" sz="2000" dirty="0" err="1">
                <a:latin typeface="Trebuchet MS" panose="020B0603020202020204" pitchFamily="34" charset="0"/>
              </a:rPr>
              <a:t>συνιστ</a:t>
            </a:r>
            <a:r>
              <a:rPr lang="en-US" altLang="el-GR" sz="2000" dirty="0">
                <a:latin typeface="Trebuchet MS" panose="020B0603020202020204" pitchFamily="34" charset="0"/>
              </a:rPr>
              <a:t>αμένη των δυνάμεων και το αλγεβρικό άθροισμα των ροπών των δυνάμεων να είναι μηδέν. </a:t>
            </a:r>
          </a:p>
          <a:p>
            <a:pPr algn="just" eaLnBrk="1" hangingPunct="1">
              <a:lnSpc>
                <a:spcPct val="150000"/>
              </a:lnSpc>
              <a:spcBef>
                <a:spcPct val="0"/>
              </a:spcBef>
              <a:buFontTx/>
              <a:buNone/>
            </a:pPr>
            <a:r>
              <a:rPr lang="en-US" altLang="el-GR" sz="2000" b="1" dirty="0">
                <a:latin typeface="Trebuchet MS" panose="020B0603020202020204" pitchFamily="34" charset="0"/>
              </a:rPr>
              <a:t>δ.</a:t>
            </a:r>
            <a:r>
              <a:rPr lang="en-US" altLang="el-GR" sz="2000" dirty="0">
                <a:latin typeface="Trebuchet MS" panose="020B0603020202020204" pitchFamily="34" charset="0"/>
              </a:rPr>
              <a:t> η </a:t>
            </a:r>
            <a:r>
              <a:rPr lang="en-US" altLang="el-GR" sz="2000" dirty="0" err="1">
                <a:latin typeface="Trebuchet MS" panose="020B0603020202020204" pitchFamily="34" charset="0"/>
              </a:rPr>
              <a:t>συνιστ</a:t>
            </a:r>
            <a:r>
              <a:rPr lang="en-US" altLang="el-GR" sz="2000" dirty="0">
                <a:latin typeface="Trebuchet MS" panose="020B0603020202020204" pitchFamily="34" charset="0"/>
              </a:rPr>
              <a:t>αμένη των δυνάμεων να είναι μηδέν και το αλγεβρικό άθροισμα των ροπών των δυνάμεων διάφορο του μηδενός. </a:t>
            </a:r>
          </a:p>
          <a:p>
            <a:pPr algn="r" eaLnBrk="1" hangingPunct="1">
              <a:lnSpc>
                <a:spcPct val="150000"/>
              </a:lnSpc>
              <a:spcBef>
                <a:spcPct val="0"/>
              </a:spcBef>
              <a:buFontTx/>
              <a:buNone/>
            </a:pPr>
            <a:r>
              <a:rPr lang="en-US" altLang="el-GR" sz="1800" dirty="0">
                <a:latin typeface="Trebuchet MS" panose="020B0603020202020204" pitchFamily="34" charset="0"/>
              </a:rPr>
              <a:t>Ομογ. 2003</a:t>
            </a:r>
          </a:p>
        </p:txBody>
      </p:sp>
      <p:sp>
        <p:nvSpPr>
          <p:cNvPr id="52229" name="Oval 5"/>
          <p:cNvSpPr>
            <a:spLocks noChangeArrowheads="1"/>
          </p:cNvSpPr>
          <p:nvPr/>
        </p:nvSpPr>
        <p:spPr bwMode="auto">
          <a:xfrm>
            <a:off x="827584" y="3068960"/>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dissolve">
                                      <p:cBhvr>
                                        <p:cTn id="7" dur="5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2229"/>
                                        </p:tgtEl>
                                        <p:attrNameLst>
                                          <p:attrName>style.visibility</p:attrName>
                                        </p:attrNameLst>
                                      </p:cBhvr>
                                      <p:to>
                                        <p:strVal val="visible"/>
                                      </p:to>
                                    </p:set>
                                    <p:animEffect transition="in" filter="fade">
                                      <p:cBhvr>
                                        <p:cTn id="12" dur="1000"/>
                                        <p:tgtEl>
                                          <p:spTgt spid="52229"/>
                                        </p:tgtEl>
                                      </p:cBhvr>
                                    </p:animEffect>
                                    <p:anim calcmode="lin" valueType="num">
                                      <p:cBhvr>
                                        <p:cTn id="13" dur="1000" fill="hold"/>
                                        <p:tgtEl>
                                          <p:spTgt spid="52229"/>
                                        </p:tgtEl>
                                        <p:attrNameLst>
                                          <p:attrName>ppt_x</p:attrName>
                                        </p:attrNameLst>
                                      </p:cBhvr>
                                      <p:tavLst>
                                        <p:tav tm="0">
                                          <p:val>
                                            <p:strVal val="#ppt_x"/>
                                          </p:val>
                                        </p:tav>
                                        <p:tav tm="100000">
                                          <p:val>
                                            <p:strVal val="#ppt_x"/>
                                          </p:val>
                                        </p:tav>
                                      </p:tavLst>
                                    </p:anim>
                                    <p:anim calcmode="lin" valueType="num">
                                      <p:cBhvr>
                                        <p:cTn id="14" dur="1000" fill="hold"/>
                                        <p:tgtEl>
                                          <p:spTgt spid="52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3686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F311BF1-2C7D-4FE7-B112-3292F2664F2C}" type="slidenum">
              <a:rPr lang="el-GR" altLang="el-GR" sz="1400"/>
              <a:pPr>
                <a:spcBef>
                  <a:spcPct val="0"/>
                </a:spcBef>
                <a:buFontTx/>
                <a:buNone/>
              </a:pPr>
              <a:t>38</a:t>
            </a:fld>
            <a:endParaRPr lang="el-GR" altLang="el-GR" sz="1400"/>
          </a:p>
        </p:txBody>
      </p:sp>
      <p:sp>
        <p:nvSpPr>
          <p:cNvPr id="54284" name="Oval 12"/>
          <p:cNvSpPr>
            <a:spLocks noChangeArrowheads="1"/>
          </p:cNvSpPr>
          <p:nvPr/>
        </p:nvSpPr>
        <p:spPr bwMode="auto">
          <a:xfrm>
            <a:off x="6337300" y="4170105"/>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grpSp>
        <p:nvGrpSpPr>
          <p:cNvPr id="2" name="Ομάδα 1"/>
          <p:cNvGrpSpPr/>
          <p:nvPr/>
        </p:nvGrpSpPr>
        <p:grpSpPr>
          <a:xfrm>
            <a:off x="765319" y="404664"/>
            <a:ext cx="7613361" cy="4555093"/>
            <a:chOff x="844839" y="2120682"/>
            <a:chExt cx="7613361" cy="4555093"/>
          </a:xfrm>
        </p:grpSpPr>
        <p:pic>
          <p:nvPicPr>
            <p:cNvPr id="36872"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9272" y="3560842"/>
              <a:ext cx="4679951" cy="1468438"/>
            </a:xfrm>
            <a:prstGeom prst="rect">
              <a:avLst/>
            </a:prstGeom>
            <a:solidFill>
              <a:schemeClr val="bg1"/>
            </a:solidFill>
            <a:ln w="9525">
              <a:solidFill>
                <a:schemeClr val="bg1"/>
              </a:solidFill>
              <a:miter lim="800000"/>
              <a:headEnd/>
              <a:tailEnd/>
            </a:ln>
          </p:spPr>
        </p:pic>
        <mc:AlternateContent xmlns:mc="http://schemas.openxmlformats.org/markup-compatibility/2006" xmlns:a14="http://schemas.microsoft.com/office/drawing/2010/main">
          <mc:Choice Requires="a14">
            <p:sp>
              <p:nvSpPr>
                <p:cNvPr id="36873" name="Rectangle 6"/>
                <p:cNvSpPr>
                  <a:spLocks noChangeArrowheads="1"/>
                </p:cNvSpPr>
                <p:nvPr/>
              </p:nvSpPr>
              <p:spPr bwMode="auto">
                <a:xfrm>
                  <a:off x="844839" y="2120682"/>
                  <a:ext cx="7613361" cy="455509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solidFill>
                        <a:srgbClr val="000000"/>
                      </a:solidFill>
                      <a:latin typeface="Trebuchet MS" panose="020B0603020202020204" pitchFamily="34" charset="0"/>
                    </a:rPr>
                    <a:t>2</a:t>
                  </a:r>
                  <a:r>
                    <a:rPr lang="en-US" altLang="el-GR" sz="2000" b="1"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Η </a:t>
                  </a:r>
                  <a:r>
                    <a:rPr lang="en-US" altLang="el-GR" sz="2000" dirty="0" err="1">
                      <a:solidFill>
                        <a:srgbClr val="000000"/>
                      </a:solidFill>
                      <a:latin typeface="Trebuchet MS" panose="020B0603020202020204" pitchFamily="34" charset="0"/>
                    </a:rPr>
                    <a:t>ρά</a:t>
                  </a:r>
                  <a:r>
                    <a:rPr lang="en-US" altLang="el-GR" sz="2000" dirty="0">
                      <a:solidFill>
                        <a:srgbClr val="000000"/>
                      </a:solidFill>
                      <a:latin typeface="Trebuchet MS" panose="020B0603020202020204" pitchFamily="34" charset="0"/>
                    </a:rPr>
                    <a:t>βδος του σχήματος έχει μήκος </a:t>
                  </a:r>
                  <a:r>
                    <a:rPr lang="en-US" altLang="el-GR" sz="2000" i="1" dirty="0">
                      <a:solidFill>
                        <a:srgbClr val="000000"/>
                      </a:solidFill>
                      <a:latin typeface="Trebuchet MS" panose="020B0603020202020204" pitchFamily="34" charset="0"/>
                    </a:rPr>
                    <a:t>L</a:t>
                  </a:r>
                  <a:r>
                    <a:rPr lang="en-US" altLang="el-GR" sz="2000" dirty="0">
                      <a:solidFill>
                        <a:srgbClr val="000000"/>
                      </a:solidFill>
                      <a:latin typeface="Trebuchet MS" panose="020B0603020202020204" pitchFamily="34" charset="0"/>
                    </a:rPr>
                    <a:t> και μπορεί να στρέφεται γύρω από άξονα που διέρχεται από το μέσο της Ο και είναι κάθετος σε αυτή.</a:t>
                  </a:r>
                  <a:endParaRPr lang="el-GR" altLang="el-GR" sz="2000" dirty="0">
                    <a:solidFill>
                      <a:srgbClr val="000000"/>
                    </a:solidFill>
                    <a:latin typeface="Trebuchet MS" panose="020B0603020202020204" pitchFamily="34" charset="0"/>
                  </a:endParaRPr>
                </a:p>
                <a:p>
                  <a:pPr algn="just" eaLnBrk="1" hangingPunct="1">
                    <a:lnSpc>
                      <a:spcPct val="150000"/>
                    </a:lnSpc>
                    <a:spcBef>
                      <a:spcPct val="0"/>
                    </a:spcBef>
                    <a:buFontTx/>
                    <a:buNone/>
                  </a:pPr>
                  <a:endParaRPr lang="el-GR" altLang="el-GR" sz="2000" dirty="0">
                    <a:solidFill>
                      <a:srgbClr val="000000"/>
                    </a:solidFill>
                    <a:latin typeface="Trebuchet MS" panose="020B0603020202020204" pitchFamily="34" charset="0"/>
                  </a:endParaRPr>
                </a:p>
                <a:p>
                  <a:pPr algn="just" eaLnBrk="1" hangingPunct="1">
                    <a:lnSpc>
                      <a:spcPct val="150000"/>
                    </a:lnSpc>
                    <a:spcBef>
                      <a:spcPct val="0"/>
                    </a:spcBef>
                    <a:buFontTx/>
                    <a:buNone/>
                  </a:pPr>
                  <a:endParaRPr lang="el-GR" altLang="el-GR" sz="2000" dirty="0">
                    <a:solidFill>
                      <a:srgbClr val="000000"/>
                    </a:solidFill>
                    <a:latin typeface="Trebuchet MS" panose="020B0603020202020204" pitchFamily="34" charset="0"/>
                  </a:endParaRPr>
                </a:p>
                <a:p>
                  <a:pPr algn="just" eaLnBrk="1" hangingPunct="1">
                    <a:lnSpc>
                      <a:spcPct val="150000"/>
                    </a:lnSpc>
                    <a:spcBef>
                      <a:spcPct val="0"/>
                    </a:spcBef>
                    <a:buFontTx/>
                    <a:buNone/>
                  </a:pPr>
                  <a:endParaRPr lang="el-GR" altLang="el-GR" sz="2000" dirty="0">
                    <a:solidFill>
                      <a:srgbClr val="000000"/>
                    </a:solidFill>
                    <a:latin typeface="Trebuchet MS" panose="020B0603020202020204" pitchFamily="34" charset="0"/>
                  </a:endParaRPr>
                </a:p>
                <a:p>
                  <a:pPr algn="just" eaLnBrk="1" hangingPunct="1">
                    <a:lnSpc>
                      <a:spcPct val="150000"/>
                    </a:lnSpc>
                    <a:spcBef>
                      <a:spcPct val="0"/>
                    </a:spcBef>
                    <a:buFontTx/>
                    <a:buNone/>
                  </a:pPr>
                  <a:endParaRPr lang="el-GR" altLang="el-GR" sz="2000" dirty="0">
                    <a:solidFill>
                      <a:srgbClr val="000000"/>
                    </a:solidFill>
                    <a:latin typeface="Trebuchet MS" panose="020B0603020202020204" pitchFamily="34" charset="0"/>
                  </a:endParaRPr>
                </a:p>
                <a:p>
                  <a:pPr algn="just" eaLnBrk="1" hangingPunct="1">
                    <a:spcBef>
                      <a:spcPct val="0"/>
                    </a:spcBef>
                    <a:buFontTx/>
                    <a:buNone/>
                  </a:pPr>
                  <a:r>
                    <a:rPr lang="en-US" altLang="el-GR" sz="2000" dirty="0">
                      <a:latin typeface="Trebuchet MS" panose="020B0603020202020204" pitchFamily="34" charset="0"/>
                    </a:rPr>
                    <a:t>Η </a:t>
                  </a:r>
                  <a:r>
                    <a:rPr lang="en-US" altLang="el-GR" sz="2000" dirty="0" err="1">
                      <a:latin typeface="Trebuchet MS" panose="020B0603020202020204" pitchFamily="34" charset="0"/>
                    </a:rPr>
                    <a:t>ρο</a:t>
                  </a:r>
                  <a:r>
                    <a:rPr lang="en-US" altLang="el-GR" sz="2000" dirty="0">
                      <a:latin typeface="Trebuchet MS" panose="020B0603020202020204" pitchFamily="34" charset="0"/>
                    </a:rPr>
                    <a:t>πή της δύναμης </a:t>
                  </a:r>
                  <a:r>
                    <a:rPr lang="en-US" altLang="el-GR" sz="2000" i="1" dirty="0">
                      <a:latin typeface="Trebuchet MS" panose="020B0603020202020204" pitchFamily="34" charset="0"/>
                    </a:rPr>
                    <a:t>F</a:t>
                  </a:r>
                  <a:r>
                    <a:rPr lang="en-US" altLang="el-GR" sz="2000" dirty="0">
                      <a:latin typeface="Trebuchet MS" panose="020B0603020202020204" pitchFamily="34" charset="0"/>
                    </a:rPr>
                    <a:t> ως προς το σημείο Ο έχει μέτρο</a:t>
                  </a:r>
                  <a:r>
                    <a:rPr lang="el-GR" altLang="el-GR" sz="2000" dirty="0">
                      <a:latin typeface="Trebuchet MS" panose="020B0603020202020204" pitchFamily="34" charset="0"/>
                    </a:rPr>
                    <a:t> </a:t>
                  </a:r>
                </a:p>
                <a:p>
                  <a:pPr algn="just" eaLnBrk="1" hangingPunct="1">
                    <a:spcBef>
                      <a:spcPct val="0"/>
                    </a:spcBef>
                    <a:buNone/>
                  </a:pPr>
                  <a:r>
                    <a:rPr lang="en-US" altLang="el-GR" sz="2000" dirty="0">
                      <a:latin typeface="Trebuchet MS" panose="020B0603020202020204" pitchFamily="34" charset="0"/>
                    </a:rPr>
                    <a:t> </a:t>
                  </a:r>
                  <a:r>
                    <a:rPr lang="el-GR" altLang="el-GR" sz="2000" b="1" dirty="0">
                      <a:latin typeface="Trebuchet MS" panose="020B0603020202020204" pitchFamily="34" charset="0"/>
                    </a:rPr>
                    <a:t>α. </a:t>
                  </a:r>
                  <a:r>
                    <a:rPr lang="en-US" altLang="el-GR" sz="2000" b="1" dirty="0">
                      <a:latin typeface="Trebuchet MS" panose="020B0603020202020204" pitchFamily="34" charset="0"/>
                    </a:rPr>
                    <a:t> </a:t>
                  </a:r>
                  <a:r>
                    <a:rPr lang="el-GR" altLang="el-GR" sz="2000" dirty="0">
                      <a:latin typeface="Trebuchet MS" panose="020B0603020202020204" pitchFamily="34" charset="0"/>
                    </a:rPr>
                    <a:t>0.             </a:t>
                  </a:r>
                  <a:r>
                    <a:rPr lang="el-GR" altLang="el-GR" sz="2000" b="1" dirty="0">
                      <a:latin typeface="Trebuchet MS" panose="020B0603020202020204" pitchFamily="34" charset="0"/>
                    </a:rPr>
                    <a:t>β.  </a:t>
                  </a:r>
                  <a14:m>
                    <m:oMath xmlns:m="http://schemas.openxmlformats.org/officeDocument/2006/math">
                      <m:r>
                        <a:rPr lang="en-US" altLang="el-GR" sz="2000" i="1">
                          <a:latin typeface="Cambria Math" panose="02040503050406030204" pitchFamily="18" charset="0"/>
                        </a:rPr>
                        <m:t>𝐹</m:t>
                      </m:r>
                      <m:r>
                        <a:rPr lang="en-US" altLang="el-GR" sz="2000" i="1">
                          <a:latin typeface="Cambria Math" panose="02040503050406030204" pitchFamily="18" charset="0"/>
                        </a:rPr>
                        <m:t>.</m:t>
                      </m:r>
                      <m:f>
                        <m:fPr>
                          <m:ctrlPr>
                            <a:rPr lang="en-US" altLang="el-GR" sz="2000" i="1">
                              <a:latin typeface="Cambria Math" panose="02040503050406030204" pitchFamily="18" charset="0"/>
                            </a:rPr>
                          </m:ctrlPr>
                        </m:fPr>
                        <m:num>
                          <m:r>
                            <a:rPr lang="en-US" altLang="el-GR" sz="2000" i="1">
                              <a:latin typeface="Cambria Math" panose="02040503050406030204" pitchFamily="18" charset="0"/>
                            </a:rPr>
                            <m:t>𝐿</m:t>
                          </m:r>
                        </m:num>
                        <m:den>
                          <m:r>
                            <a:rPr lang="en-US" altLang="el-GR" sz="2000" i="1">
                              <a:latin typeface="Cambria Math" panose="02040503050406030204" pitchFamily="18" charset="0"/>
                            </a:rPr>
                            <m:t>2</m:t>
                          </m:r>
                        </m:den>
                      </m:f>
                    </m:oMath>
                  </a14:m>
                  <a:r>
                    <a:rPr lang="el-GR" altLang="el-GR" sz="2400" b="1" dirty="0">
                      <a:latin typeface="Trebuchet MS" panose="020B0603020202020204" pitchFamily="34" charset="0"/>
                    </a:rPr>
                    <a:t> </a:t>
                  </a:r>
                  <a:r>
                    <a:rPr lang="el-GR" altLang="el-GR" sz="2000" dirty="0">
                      <a:latin typeface="Trebuchet MS" panose="020B0603020202020204" pitchFamily="34" charset="0"/>
                    </a:rPr>
                    <a:t>.</a:t>
                  </a:r>
                  <a:r>
                    <a:rPr lang="el-GR" altLang="el-GR" sz="2000" b="1" dirty="0">
                      <a:latin typeface="Trebuchet MS" panose="020B0603020202020204" pitchFamily="34" charset="0"/>
                    </a:rPr>
                    <a:t>          γ.</a:t>
                  </a:r>
                  <a:r>
                    <a:rPr lang="el-GR" altLang="el-GR" sz="2400" b="1" dirty="0">
                      <a:latin typeface="Trebuchet MS" panose="020B0603020202020204" pitchFamily="34" charset="0"/>
                    </a:rPr>
                    <a:t> </a:t>
                  </a:r>
                  <a14:m>
                    <m:oMath xmlns:m="http://schemas.openxmlformats.org/officeDocument/2006/math">
                      <m:r>
                        <a:rPr lang="en-US" altLang="el-GR" sz="2000" i="1">
                          <a:latin typeface="Cambria Math" panose="02040503050406030204" pitchFamily="18" charset="0"/>
                        </a:rPr>
                        <m:t>𝐹</m:t>
                      </m:r>
                      <m:r>
                        <a:rPr lang="en-US" altLang="el-GR" sz="2000" i="1">
                          <a:latin typeface="Cambria Math" panose="02040503050406030204" pitchFamily="18" charset="0"/>
                        </a:rPr>
                        <m:t>.</m:t>
                      </m:r>
                      <m:f>
                        <m:fPr>
                          <m:ctrlPr>
                            <a:rPr lang="en-US" altLang="el-GR" sz="2000" i="1">
                              <a:latin typeface="Cambria Math" panose="02040503050406030204" pitchFamily="18" charset="0"/>
                            </a:rPr>
                          </m:ctrlPr>
                        </m:fPr>
                        <m:num>
                          <m:r>
                            <a:rPr lang="en-US" altLang="el-GR" sz="2000" i="1">
                              <a:latin typeface="Cambria Math" panose="02040503050406030204" pitchFamily="18" charset="0"/>
                            </a:rPr>
                            <m:t>𝐿</m:t>
                          </m:r>
                        </m:num>
                        <m:den>
                          <m:r>
                            <a:rPr lang="en-US" altLang="el-GR" sz="2000" i="1">
                              <a:latin typeface="Cambria Math" panose="02040503050406030204" pitchFamily="18" charset="0"/>
                            </a:rPr>
                            <m:t>2</m:t>
                          </m:r>
                        </m:den>
                      </m:f>
                    </m:oMath>
                  </a14:m>
                  <a:r>
                    <a:rPr lang="el-GR" altLang="el-GR" sz="2000" dirty="0">
                      <a:latin typeface="Trebuchet MS" panose="020B0603020202020204" pitchFamily="34" charset="0"/>
                    </a:rPr>
                    <a:t> συν</a:t>
                  </a:r>
                  <a:r>
                    <a:rPr lang="el-GR" altLang="el-GR" sz="2000" i="1" dirty="0">
                      <a:latin typeface="Trebuchet MS" panose="020B0603020202020204" pitchFamily="34" charset="0"/>
                    </a:rPr>
                    <a:t>φ</a:t>
                  </a:r>
                  <a:r>
                    <a:rPr lang="el-GR" altLang="el-GR" sz="2000" dirty="0">
                      <a:latin typeface="Trebuchet MS" panose="020B0603020202020204" pitchFamily="34" charset="0"/>
                    </a:rPr>
                    <a:t>.</a:t>
                  </a:r>
                  <a:r>
                    <a:rPr lang="el-GR" altLang="el-GR" sz="4000" dirty="0"/>
                    <a:t>      </a:t>
                  </a:r>
                  <a:r>
                    <a:rPr lang="el-GR" altLang="el-GR" sz="2000" b="1" dirty="0">
                      <a:latin typeface="Trebuchet MS" panose="020B0603020202020204" pitchFamily="34" charset="0"/>
                    </a:rPr>
                    <a:t>δ.  </a:t>
                  </a:r>
                  <a14:m>
                    <m:oMath xmlns:m="http://schemas.openxmlformats.org/officeDocument/2006/math">
                      <m:r>
                        <a:rPr lang="en-US" altLang="el-GR" sz="2000" i="1">
                          <a:latin typeface="Cambria Math" panose="02040503050406030204" pitchFamily="18" charset="0"/>
                        </a:rPr>
                        <m:t>𝐹</m:t>
                      </m:r>
                      <m:r>
                        <a:rPr lang="en-US" altLang="el-GR" sz="2000" i="1">
                          <a:latin typeface="Cambria Math" panose="02040503050406030204" pitchFamily="18" charset="0"/>
                        </a:rPr>
                        <m:t>.</m:t>
                      </m:r>
                      <m:f>
                        <m:fPr>
                          <m:ctrlPr>
                            <a:rPr lang="en-US" altLang="el-GR" sz="2000" i="1">
                              <a:latin typeface="Cambria Math" panose="02040503050406030204" pitchFamily="18" charset="0"/>
                            </a:rPr>
                          </m:ctrlPr>
                        </m:fPr>
                        <m:num>
                          <m:r>
                            <a:rPr lang="en-US" altLang="el-GR" sz="2000" i="1">
                              <a:latin typeface="Cambria Math" panose="02040503050406030204" pitchFamily="18" charset="0"/>
                            </a:rPr>
                            <m:t>𝐿</m:t>
                          </m:r>
                        </m:num>
                        <m:den>
                          <m:r>
                            <a:rPr lang="en-US" altLang="el-GR" sz="2000" i="1">
                              <a:latin typeface="Cambria Math" panose="02040503050406030204" pitchFamily="18" charset="0"/>
                            </a:rPr>
                            <m:t>2</m:t>
                          </m:r>
                        </m:den>
                      </m:f>
                    </m:oMath>
                  </a14:m>
                  <a:r>
                    <a:rPr lang="el-GR" altLang="el-GR" sz="1800" dirty="0">
                      <a:latin typeface="Trebuchet MS" panose="020B0603020202020204" pitchFamily="34" charset="0"/>
                    </a:rPr>
                    <a:t> ημ</a:t>
                  </a:r>
                  <a:r>
                    <a:rPr lang="el-GR" altLang="el-GR" sz="1800" i="1" dirty="0">
                      <a:latin typeface="Trebuchet MS" panose="020B0603020202020204" pitchFamily="34" charset="0"/>
                    </a:rPr>
                    <a:t>φ</a:t>
                  </a:r>
                  <a:r>
                    <a:rPr lang="el-GR" altLang="el-GR" sz="2000" dirty="0">
                      <a:latin typeface="Trebuchet MS" panose="020B0603020202020204" pitchFamily="34" charset="0"/>
                    </a:rPr>
                    <a:t>.</a:t>
                  </a:r>
                  <a:r>
                    <a:rPr lang="el-GR" altLang="el-GR" sz="2400" dirty="0">
                      <a:latin typeface="Trebuchet MS" panose="020B0603020202020204" pitchFamily="34" charset="0"/>
                    </a:rPr>
                    <a:t>  </a:t>
                  </a:r>
                </a:p>
                <a:p>
                  <a:pPr algn="r" eaLnBrk="1" hangingPunct="1">
                    <a:spcBef>
                      <a:spcPct val="0"/>
                    </a:spcBef>
                    <a:buNone/>
                  </a:pPr>
                  <a:r>
                    <a:rPr lang="en-US" altLang="el-GR" sz="2000" dirty="0">
                      <a:latin typeface="Trebuchet MS" panose="020B0603020202020204" pitchFamily="34" charset="0"/>
                    </a:rPr>
                    <a:t>Ομογ. 2007</a:t>
                  </a:r>
                </a:p>
              </p:txBody>
            </p:sp>
          </mc:Choice>
          <mc:Fallback xmlns="">
            <p:sp>
              <p:nvSpPr>
                <p:cNvPr id="36873" name="Rectangle 6"/>
                <p:cNvSpPr>
                  <a:spLocks noRot="1" noChangeAspect="1" noMove="1" noResize="1" noEditPoints="1" noAdjustHandles="1" noChangeArrowheads="1" noChangeShapeType="1" noTextEdit="1"/>
                </p:cNvSpPr>
                <p:nvPr/>
              </p:nvSpPr>
              <p:spPr bwMode="auto">
                <a:xfrm>
                  <a:off x="844839" y="2120682"/>
                  <a:ext cx="7613361" cy="4555093"/>
                </a:xfrm>
                <a:prstGeom prst="rect">
                  <a:avLst/>
                </a:prstGeom>
                <a:blipFill>
                  <a:blip r:embed="rId3"/>
                  <a:stretch>
                    <a:fillRect l="-881" r="-881" b="-17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4284"/>
                                        </p:tgtEl>
                                        <p:attrNameLst>
                                          <p:attrName>style.visibility</p:attrName>
                                        </p:attrNameLst>
                                      </p:cBhvr>
                                      <p:to>
                                        <p:strVal val="visible"/>
                                      </p:to>
                                    </p:set>
                                    <p:animEffect transition="in" filter="fade">
                                      <p:cBhvr>
                                        <p:cTn id="12" dur="1000"/>
                                        <p:tgtEl>
                                          <p:spTgt spid="54284"/>
                                        </p:tgtEl>
                                      </p:cBhvr>
                                    </p:animEffect>
                                    <p:anim calcmode="lin" valueType="num">
                                      <p:cBhvr>
                                        <p:cTn id="13" dur="1000" fill="hold"/>
                                        <p:tgtEl>
                                          <p:spTgt spid="54284"/>
                                        </p:tgtEl>
                                        <p:attrNameLst>
                                          <p:attrName>ppt_x</p:attrName>
                                        </p:attrNameLst>
                                      </p:cBhvr>
                                      <p:tavLst>
                                        <p:tav tm="0">
                                          <p:val>
                                            <p:strVal val="#ppt_x"/>
                                          </p:val>
                                        </p:tav>
                                        <p:tav tm="100000">
                                          <p:val>
                                            <p:strVal val="#ppt_x"/>
                                          </p:val>
                                        </p:tav>
                                      </p:tavLst>
                                    </p:anim>
                                    <p:anim calcmode="lin" valueType="num">
                                      <p:cBhvr>
                                        <p:cTn id="14" dur="1000" fill="hold"/>
                                        <p:tgtEl>
                                          <p:spTgt spid="542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39</a:t>
            </a:fld>
            <a:endParaRPr lang="el-GR" altLang="el-GR"/>
          </a:p>
        </p:txBody>
      </p:sp>
      <p:grpSp>
        <p:nvGrpSpPr>
          <p:cNvPr id="6" name="Ομάδα 5"/>
          <p:cNvGrpSpPr/>
          <p:nvPr/>
        </p:nvGrpSpPr>
        <p:grpSpPr>
          <a:xfrm>
            <a:off x="1259632" y="404664"/>
            <a:ext cx="6624736" cy="5366084"/>
            <a:chOff x="1259632" y="404664"/>
            <a:chExt cx="6624736" cy="5366084"/>
          </a:xfrm>
        </p:grpSpPr>
        <p:sp>
          <p:nvSpPr>
            <p:cNvPr id="4" name="Ορθογώνιο 3"/>
            <p:cNvSpPr/>
            <p:nvPr/>
          </p:nvSpPr>
          <p:spPr>
            <a:xfrm>
              <a:off x="1259632" y="404664"/>
              <a:ext cx="6624736" cy="5366084"/>
            </a:xfrm>
            <a:prstGeom prst="rect">
              <a:avLst/>
            </a:prstGeom>
          </p:spPr>
          <p:txBody>
            <a:bodyPr wrap="square">
              <a:spAutoFit/>
            </a:bodyPr>
            <a:lstStyle/>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3. </a:t>
              </a:r>
              <a:r>
                <a:rPr lang="el-GR" sz="2000" dirty="0">
                  <a:latin typeface="Trebuchet MS" panose="020B0603020202020204" pitchFamily="34" charset="0"/>
                  <a:ea typeface="Times New Roman" panose="02020603050405020304" pitchFamily="18" charset="0"/>
                </a:rPr>
                <a:t>Ο ομογενής δίσκος του σχήματος ισορροπεί σε λείο οριζόντιο δάπεδο.</a:t>
              </a:r>
            </a:p>
            <a:p>
              <a:pPr algn="just">
                <a:lnSpc>
                  <a:spcPct val="115000"/>
                </a:lnSpc>
                <a:spcAft>
                  <a:spcPts val="0"/>
                </a:spcAft>
              </a:pPr>
              <a:r>
                <a:rPr lang="el-GR" sz="2000" dirty="0">
                  <a:latin typeface="Trebuchet MS" panose="020B0603020202020204" pitchFamily="34" charset="0"/>
                  <a:ea typeface="Times New Roman" panose="02020603050405020304" pitchFamily="18" charset="0"/>
                </a:rPr>
                <a:t>Κάποια χρονική στιγμή ασκούμε στον δίσκο ζεύγος δυνάμεων, όπως φαίνεται στο σχήμα.</a:t>
              </a:r>
            </a:p>
            <a:p>
              <a:pPr algn="just">
                <a:lnSpc>
                  <a:spcPct val="115000"/>
                </a:lnSpc>
                <a:spcAft>
                  <a:spcPts val="0"/>
                </a:spcAft>
              </a:pP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dirty="0">
                  <a:latin typeface="Trebuchet MS" panose="020B0603020202020204" pitchFamily="34" charset="0"/>
                  <a:ea typeface="Times New Roman" panose="02020603050405020304" pitchFamily="18" charset="0"/>
                </a:rPr>
                <a:t>Η κίνηση του δίσκου είναι</a:t>
              </a:r>
            </a:p>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α.   </a:t>
              </a:r>
              <a:r>
                <a:rPr lang="el-GR" sz="2000" dirty="0">
                  <a:latin typeface="Trebuchet MS" panose="020B0603020202020204" pitchFamily="34" charset="0"/>
                  <a:ea typeface="Times New Roman" panose="02020603050405020304" pitchFamily="18" charset="0"/>
                </a:rPr>
                <a:t>μόνο στροφική με σταθερή γωνιακή ταχύτητα.</a:t>
              </a:r>
            </a:p>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β.   </a:t>
              </a:r>
              <a:r>
                <a:rPr lang="el-GR" sz="2000" dirty="0">
                  <a:latin typeface="Trebuchet MS" panose="020B0603020202020204" pitchFamily="34" charset="0"/>
                  <a:ea typeface="Times New Roman" panose="02020603050405020304" pitchFamily="18" charset="0"/>
                </a:rPr>
                <a:t>μόνο μεταφορική με σταθερή ταχύτητα.</a:t>
              </a:r>
            </a:p>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γ.   </a:t>
              </a:r>
              <a:r>
                <a:rPr lang="el-GR" sz="2000" dirty="0">
                  <a:latin typeface="Trebuchet MS" panose="020B0603020202020204" pitchFamily="34" charset="0"/>
                  <a:ea typeface="Times New Roman" panose="02020603050405020304" pitchFamily="18" charset="0"/>
                </a:rPr>
                <a:t>μόνο στροφική με σταθερή γωνιακή επιτάχυνση.</a:t>
              </a:r>
            </a:p>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δ.   </a:t>
              </a:r>
              <a:r>
                <a:rPr lang="el-GR" sz="2000" dirty="0">
                  <a:latin typeface="Trebuchet MS" panose="020B0603020202020204" pitchFamily="34" charset="0"/>
                  <a:ea typeface="Times New Roman" panose="02020603050405020304" pitchFamily="18" charset="0"/>
                </a:rPr>
                <a:t>μόνο μεταφορική με σταθερή επιτάχυνση.</a:t>
              </a:r>
            </a:p>
            <a:p>
              <a:pPr algn="r">
                <a:lnSpc>
                  <a:spcPct val="115000"/>
                </a:lnSpc>
                <a:spcAft>
                  <a:spcPts val="0"/>
                </a:spcAft>
              </a:pPr>
              <a:r>
                <a:rPr lang="el-GR" sz="1800" dirty="0" err="1">
                  <a:latin typeface="Trebuchet MS" panose="020B0603020202020204" pitchFamily="34" charset="0"/>
                  <a:ea typeface="Times New Roman" panose="02020603050405020304" pitchFamily="18" charset="0"/>
                </a:rPr>
                <a:t>Επαν</a:t>
              </a:r>
              <a:r>
                <a:rPr lang="el-GR" sz="1800" dirty="0">
                  <a:latin typeface="Trebuchet MS" panose="020B0603020202020204" pitchFamily="34" charset="0"/>
                  <a:ea typeface="Times New Roman" panose="02020603050405020304" pitchFamily="18" charset="0"/>
                </a:rPr>
                <a:t>. </a:t>
              </a:r>
              <a:r>
                <a:rPr lang="el-GR" sz="1800" dirty="0" err="1">
                  <a:latin typeface="Trebuchet MS" panose="020B0603020202020204" pitchFamily="34" charset="0"/>
                  <a:ea typeface="Times New Roman" panose="02020603050405020304" pitchFamily="18" charset="0"/>
                </a:rPr>
                <a:t>Ημερ</a:t>
              </a:r>
              <a:r>
                <a:rPr lang="el-GR" sz="1800" dirty="0">
                  <a:latin typeface="Trebuchet MS" panose="020B0603020202020204" pitchFamily="34" charset="0"/>
                  <a:ea typeface="Times New Roman" panose="02020603050405020304" pitchFamily="18" charset="0"/>
                </a:rPr>
                <a:t>. – </a:t>
              </a:r>
              <a:r>
                <a:rPr lang="el-GR" sz="1800" dirty="0" err="1">
                  <a:latin typeface="Trebuchet MS" panose="020B0603020202020204" pitchFamily="34" charset="0"/>
                  <a:ea typeface="Times New Roman" panose="02020603050405020304" pitchFamily="18" charset="0"/>
                </a:rPr>
                <a:t>Ομογ</a:t>
              </a:r>
              <a:r>
                <a:rPr lang="el-GR" sz="1800" dirty="0">
                  <a:latin typeface="Trebuchet MS" panose="020B0603020202020204" pitchFamily="34" charset="0"/>
                  <a:ea typeface="Times New Roman" panose="02020603050405020304" pitchFamily="18" charset="0"/>
                </a:rPr>
                <a:t>. 2017</a:t>
              </a:r>
            </a:p>
          </p:txBody>
        </p:sp>
        <p:pic>
          <p:nvPicPr>
            <p:cNvPr id="5" name="Εικόνα 4"/>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Lst>
            </a:blip>
            <a:stretch>
              <a:fillRect/>
            </a:stretch>
          </p:blipFill>
          <p:spPr>
            <a:xfrm>
              <a:off x="2888282" y="1988840"/>
              <a:ext cx="3367436" cy="1412588"/>
            </a:xfrm>
            <a:prstGeom prst="rect">
              <a:avLst/>
            </a:prstGeom>
          </p:spPr>
        </p:pic>
      </p:grpSp>
      <p:sp>
        <p:nvSpPr>
          <p:cNvPr id="7" name="Oval 5"/>
          <p:cNvSpPr>
            <a:spLocks noChangeArrowheads="1"/>
          </p:cNvSpPr>
          <p:nvPr/>
        </p:nvSpPr>
        <p:spPr bwMode="auto">
          <a:xfrm>
            <a:off x="1259632" y="3933056"/>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extLst>
      <p:ext uri="{BB962C8B-B14F-4D97-AF65-F5344CB8AC3E}">
        <p14:creationId xmlns:p14="http://schemas.microsoft.com/office/powerpoint/2010/main" val="175502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921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2708C5D-F7C4-4964-AEF7-656E9E8A7E0A}" type="slidenum">
              <a:rPr lang="el-GR" altLang="el-GR" sz="1400"/>
              <a:pPr>
                <a:spcBef>
                  <a:spcPct val="0"/>
                </a:spcBef>
                <a:buFontTx/>
                <a:buNone/>
              </a:pPr>
              <a:t>4</a:t>
            </a:fld>
            <a:endParaRPr lang="el-GR" altLang="el-GR" sz="1400"/>
          </a:p>
        </p:txBody>
      </p:sp>
      <p:sp>
        <p:nvSpPr>
          <p:cNvPr id="9222" name="Line 6"/>
          <p:cNvSpPr>
            <a:spLocks noChangeShapeType="1"/>
          </p:cNvSpPr>
          <p:nvPr/>
        </p:nvSpPr>
        <p:spPr bwMode="auto">
          <a:xfrm>
            <a:off x="1042988" y="1268413"/>
            <a:ext cx="2736850"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23" name="Line 7"/>
          <p:cNvSpPr>
            <a:spLocks noChangeShapeType="1"/>
          </p:cNvSpPr>
          <p:nvPr/>
        </p:nvSpPr>
        <p:spPr bwMode="auto">
          <a:xfrm flipH="1">
            <a:off x="395288" y="1268413"/>
            <a:ext cx="647700" cy="1296987"/>
          </a:xfrm>
          <a:prstGeom prst="line">
            <a:avLst/>
          </a:prstGeom>
          <a:noFill/>
          <a:ln w="9525">
            <a:solidFill>
              <a:schemeClr val="tx1"/>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el-GR"/>
          </a:p>
        </p:txBody>
      </p:sp>
      <p:sp>
        <p:nvSpPr>
          <p:cNvPr id="9224" name="Line 8"/>
          <p:cNvSpPr>
            <a:spLocks noChangeShapeType="1"/>
          </p:cNvSpPr>
          <p:nvPr/>
        </p:nvSpPr>
        <p:spPr bwMode="auto">
          <a:xfrm flipH="1">
            <a:off x="3203575" y="1268413"/>
            <a:ext cx="576263" cy="1296987"/>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28" name="Line 12"/>
          <p:cNvSpPr>
            <a:spLocks noChangeShapeType="1"/>
          </p:cNvSpPr>
          <p:nvPr/>
        </p:nvSpPr>
        <p:spPr bwMode="auto">
          <a:xfrm>
            <a:off x="1908175" y="3357563"/>
            <a:ext cx="0" cy="647700"/>
          </a:xfrm>
          <a:prstGeom prst="line">
            <a:avLst/>
          </a:prstGeom>
          <a:noFill/>
          <a:ln w="28575">
            <a:solidFill>
              <a:schemeClr va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34" name="Freeform 18"/>
          <p:cNvSpPr>
            <a:spLocks/>
          </p:cNvSpPr>
          <p:nvPr/>
        </p:nvSpPr>
        <p:spPr bwMode="auto">
          <a:xfrm>
            <a:off x="1116013" y="692150"/>
            <a:ext cx="1577975" cy="2432050"/>
          </a:xfrm>
          <a:custGeom>
            <a:avLst/>
            <a:gdLst>
              <a:gd name="T0" fmla="*/ 1244957188 w 994"/>
              <a:gd name="T1" fmla="*/ 68973370 h 1577"/>
              <a:gd name="T2" fmla="*/ 859374075 w 994"/>
              <a:gd name="T3" fmla="*/ 92757184 h 1577"/>
              <a:gd name="T4" fmla="*/ 569555313 w 994"/>
              <a:gd name="T5" fmla="*/ 366271048 h 1577"/>
              <a:gd name="T6" fmla="*/ 496471575 w 994"/>
              <a:gd name="T7" fmla="*/ 501838173 h 1577"/>
              <a:gd name="T8" fmla="*/ 398184688 w 994"/>
              <a:gd name="T9" fmla="*/ 594595357 h 1577"/>
              <a:gd name="T10" fmla="*/ 327620313 w 994"/>
              <a:gd name="T11" fmla="*/ 2147483646 h 1577"/>
              <a:gd name="T12" fmla="*/ 859374075 w 994"/>
              <a:gd name="T13" fmla="*/ 2147483646 h 1577"/>
              <a:gd name="T14" fmla="*/ 1295360313 w 994"/>
              <a:gd name="T15" fmla="*/ 2147483646 h 1577"/>
              <a:gd name="T16" fmla="*/ 2116931250 w 994"/>
              <a:gd name="T17" fmla="*/ 2147483646 h 1577"/>
              <a:gd name="T18" fmla="*/ 2147483646 w 994"/>
              <a:gd name="T19" fmla="*/ 2147483646 h 1577"/>
              <a:gd name="T20" fmla="*/ 2147483646 w 994"/>
              <a:gd name="T21" fmla="*/ 2147483646 h 1577"/>
              <a:gd name="T22" fmla="*/ 2147483646 w 994"/>
              <a:gd name="T23" fmla="*/ 2147483646 h 1577"/>
              <a:gd name="T24" fmla="*/ 2147483646 w 994"/>
              <a:gd name="T25" fmla="*/ 1964544292 h 1577"/>
              <a:gd name="T26" fmla="*/ 2147483646 w 994"/>
              <a:gd name="T27" fmla="*/ 1598273244 h 1577"/>
              <a:gd name="T28" fmla="*/ 2147483646 w 994"/>
              <a:gd name="T29" fmla="*/ 1462704577 h 1577"/>
              <a:gd name="T30" fmla="*/ 2147483646 w 994"/>
              <a:gd name="T31" fmla="*/ 1051245516 h 1577"/>
              <a:gd name="T32" fmla="*/ 1948081575 w 994"/>
              <a:gd name="T33" fmla="*/ 0 h 1577"/>
              <a:gd name="T34" fmla="*/ 1391126250 w 994"/>
              <a:gd name="T35" fmla="*/ 45189556 h 1577"/>
              <a:gd name="T36" fmla="*/ 1244957188 w 994"/>
              <a:gd name="T37" fmla="*/ 68973370 h 15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4" h="1577">
                <a:moveTo>
                  <a:pt x="494" y="29"/>
                </a:moveTo>
                <a:cubicBezTo>
                  <a:pt x="443" y="32"/>
                  <a:pt x="392" y="34"/>
                  <a:pt x="341" y="39"/>
                </a:cubicBezTo>
                <a:cubicBezTo>
                  <a:pt x="276" y="46"/>
                  <a:pt x="271" y="124"/>
                  <a:pt x="226" y="154"/>
                </a:cubicBezTo>
                <a:cubicBezTo>
                  <a:pt x="216" y="182"/>
                  <a:pt x="217" y="188"/>
                  <a:pt x="197" y="211"/>
                </a:cubicBezTo>
                <a:cubicBezTo>
                  <a:pt x="185" y="225"/>
                  <a:pt x="158" y="250"/>
                  <a:pt x="158" y="250"/>
                </a:cubicBezTo>
                <a:cubicBezTo>
                  <a:pt x="83" y="490"/>
                  <a:pt x="138" y="350"/>
                  <a:pt x="130" y="912"/>
                </a:cubicBezTo>
                <a:cubicBezTo>
                  <a:pt x="136" y="1241"/>
                  <a:pt x="0" y="1518"/>
                  <a:pt x="341" y="1546"/>
                </a:cubicBezTo>
                <a:cubicBezTo>
                  <a:pt x="399" y="1551"/>
                  <a:pt x="456" y="1552"/>
                  <a:pt x="514" y="1555"/>
                </a:cubicBezTo>
                <a:cubicBezTo>
                  <a:pt x="641" y="1577"/>
                  <a:pt x="681" y="1572"/>
                  <a:pt x="840" y="1565"/>
                </a:cubicBezTo>
                <a:cubicBezTo>
                  <a:pt x="869" y="1521"/>
                  <a:pt x="874" y="1542"/>
                  <a:pt x="907" y="1507"/>
                </a:cubicBezTo>
                <a:cubicBezTo>
                  <a:pt x="920" y="1472"/>
                  <a:pt x="944" y="1462"/>
                  <a:pt x="965" y="1431"/>
                </a:cubicBezTo>
                <a:cubicBezTo>
                  <a:pt x="990" y="1354"/>
                  <a:pt x="981" y="1393"/>
                  <a:pt x="994" y="1315"/>
                </a:cubicBezTo>
                <a:cubicBezTo>
                  <a:pt x="991" y="1152"/>
                  <a:pt x="990" y="989"/>
                  <a:pt x="984" y="826"/>
                </a:cubicBezTo>
                <a:cubicBezTo>
                  <a:pt x="982" y="781"/>
                  <a:pt x="920" y="705"/>
                  <a:pt x="898" y="672"/>
                </a:cubicBezTo>
                <a:cubicBezTo>
                  <a:pt x="885" y="653"/>
                  <a:pt x="859" y="615"/>
                  <a:pt x="859" y="615"/>
                </a:cubicBezTo>
                <a:cubicBezTo>
                  <a:pt x="869" y="555"/>
                  <a:pt x="889" y="500"/>
                  <a:pt x="907" y="442"/>
                </a:cubicBezTo>
                <a:cubicBezTo>
                  <a:pt x="901" y="209"/>
                  <a:pt x="974" y="69"/>
                  <a:pt x="773" y="0"/>
                </a:cubicBezTo>
                <a:cubicBezTo>
                  <a:pt x="699" y="8"/>
                  <a:pt x="625" y="11"/>
                  <a:pt x="552" y="19"/>
                </a:cubicBezTo>
                <a:cubicBezTo>
                  <a:pt x="455" y="30"/>
                  <a:pt x="530" y="29"/>
                  <a:pt x="494" y="29"/>
                </a:cubicBezTo>
                <a:close/>
              </a:path>
            </a:pathLst>
          </a:custGeom>
          <a:solidFill>
            <a:srgbClr val="FFFF00"/>
          </a:solidFill>
          <a:ln w="9525">
            <a:solidFill>
              <a:schemeClr val="tx1"/>
            </a:solidFill>
            <a:round/>
            <a:headEnd/>
            <a:tailEnd/>
          </a:ln>
          <a:effectLst>
            <a:outerShdw dist="107763" dir="18900000" algn="ctr" rotWithShape="0">
              <a:schemeClr val="bg2">
                <a:alpha val="50000"/>
              </a:schemeClr>
            </a:outerShdw>
          </a:effectLst>
        </p:spPr>
        <p:txBody>
          <a:bodyPr/>
          <a:lstStyle/>
          <a:p>
            <a:endParaRPr lang="el-GR"/>
          </a:p>
        </p:txBody>
      </p:sp>
      <p:sp>
        <p:nvSpPr>
          <p:cNvPr id="9235" name="Line 19"/>
          <p:cNvSpPr>
            <a:spLocks noChangeShapeType="1"/>
          </p:cNvSpPr>
          <p:nvPr/>
        </p:nvSpPr>
        <p:spPr bwMode="auto">
          <a:xfrm flipV="1">
            <a:off x="1908175" y="333375"/>
            <a:ext cx="0" cy="1511300"/>
          </a:xfrm>
          <a:prstGeom prst="line">
            <a:avLst/>
          </a:prstGeom>
          <a:noFill/>
          <a:ln w="28575">
            <a:solidFill>
              <a:schemeClr va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36" name="Line 20"/>
          <p:cNvSpPr>
            <a:spLocks noChangeShapeType="1"/>
          </p:cNvSpPr>
          <p:nvPr/>
        </p:nvSpPr>
        <p:spPr bwMode="auto">
          <a:xfrm>
            <a:off x="1908175" y="1773238"/>
            <a:ext cx="0" cy="1584325"/>
          </a:xfrm>
          <a:prstGeom prst="line">
            <a:avLst/>
          </a:prstGeom>
          <a:noFill/>
          <a:ln w="28575">
            <a:solidFill>
              <a:srgbClr val="0033CC"/>
            </a:solidFill>
            <a:prstDash val="dash"/>
            <a:round/>
            <a:headEnd/>
            <a:tailEnd/>
          </a:ln>
          <a:effectLst/>
          <a:extLst>
            <a:ext uri="{909E8E84-426E-40DD-AFC4-6F175D3DCCD1}">
              <a14:hiddenFill xmlns:a14="http://schemas.microsoft.com/office/drawing/2010/main">
                <a:noFill/>
              </a14:hiddenFill>
            </a:ext>
          </a:extLst>
        </p:spPr>
        <p:txBody>
          <a:bodyPr/>
          <a:lstStyle/>
          <a:p>
            <a:endParaRPr lang="el-GR"/>
          </a:p>
        </p:txBody>
      </p:sp>
      <p:sp>
        <p:nvSpPr>
          <p:cNvPr id="9237" name="Line 21"/>
          <p:cNvSpPr>
            <a:spLocks noChangeShapeType="1"/>
          </p:cNvSpPr>
          <p:nvPr/>
        </p:nvSpPr>
        <p:spPr bwMode="auto">
          <a:xfrm>
            <a:off x="395288" y="2565400"/>
            <a:ext cx="2808287" cy="0"/>
          </a:xfrm>
          <a:prstGeom prst="line">
            <a:avLst/>
          </a:prstGeom>
          <a:noFill/>
          <a:ln w="9525">
            <a:solidFill>
              <a:schemeClr val="tx1"/>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el-GR"/>
          </a:p>
        </p:txBody>
      </p:sp>
      <p:sp>
        <p:nvSpPr>
          <p:cNvPr id="9239" name="Line 23"/>
          <p:cNvSpPr>
            <a:spLocks noChangeShapeType="1"/>
          </p:cNvSpPr>
          <p:nvPr/>
        </p:nvSpPr>
        <p:spPr bwMode="auto">
          <a:xfrm>
            <a:off x="1908175" y="1844675"/>
            <a:ext cx="6477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40" name="Line 24"/>
          <p:cNvSpPr>
            <a:spLocks noChangeShapeType="1"/>
          </p:cNvSpPr>
          <p:nvPr/>
        </p:nvSpPr>
        <p:spPr bwMode="auto">
          <a:xfrm>
            <a:off x="1908175" y="170021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41" name="Line 25"/>
          <p:cNvSpPr>
            <a:spLocks noChangeShapeType="1"/>
          </p:cNvSpPr>
          <p:nvPr/>
        </p:nvSpPr>
        <p:spPr bwMode="auto">
          <a:xfrm>
            <a:off x="2124075" y="170021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42" name="Line 26"/>
          <p:cNvSpPr>
            <a:spLocks noChangeShapeType="1"/>
          </p:cNvSpPr>
          <p:nvPr/>
        </p:nvSpPr>
        <p:spPr bwMode="auto">
          <a:xfrm flipV="1">
            <a:off x="2484438" y="1341438"/>
            <a:ext cx="431800" cy="504825"/>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45" name="AutoShape 29"/>
          <p:cNvSpPr>
            <a:spLocks noChangeArrowheads="1"/>
          </p:cNvSpPr>
          <p:nvPr/>
        </p:nvSpPr>
        <p:spPr bwMode="auto">
          <a:xfrm>
            <a:off x="1619250" y="3284538"/>
            <a:ext cx="504825" cy="360362"/>
          </a:xfrm>
          <a:prstGeom prst="curvedRightArrow">
            <a:avLst>
              <a:gd name="adj1" fmla="val 20000"/>
              <a:gd name="adj2" fmla="val 40000"/>
              <a:gd name="adj3" fmla="val 46696"/>
            </a:avLst>
          </a:prstGeom>
          <a:solidFill>
            <a:srgbClr val="FF0000"/>
          </a:solidFill>
          <a:ln w="9525">
            <a:solidFill>
              <a:srgbClr val="FF00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9247" name="Text Box 31"/>
          <p:cNvSpPr txBox="1">
            <a:spLocks noChangeArrowheads="1"/>
          </p:cNvSpPr>
          <p:nvPr/>
        </p:nvSpPr>
        <p:spPr bwMode="auto">
          <a:xfrm>
            <a:off x="2293472" y="3587710"/>
            <a:ext cx="62639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μέτρο</a:t>
            </a:r>
            <a:r>
              <a:rPr lang="el-GR" altLang="el-GR" sz="2400" dirty="0">
                <a:solidFill>
                  <a:srgbClr val="FF0000"/>
                </a:solidFill>
                <a:latin typeface="Comic Sans MS" pitchFamily="66" charset="0"/>
              </a:rPr>
              <a:t> </a:t>
            </a:r>
            <a:r>
              <a:rPr lang="el-GR" altLang="el-GR" sz="2000" b="1" dirty="0">
                <a:latin typeface="Comic Sans MS" pitchFamily="66" charset="0"/>
              </a:rPr>
              <a:t>ίσο με το γινόμενο του μέτρου </a:t>
            </a:r>
            <a:r>
              <a:rPr lang="en-US" altLang="el-GR" sz="2000" b="1" i="1" dirty="0">
                <a:latin typeface="Comic Sans MS" pitchFamily="66" charset="0"/>
              </a:rPr>
              <a:t>F</a:t>
            </a:r>
            <a:r>
              <a:rPr lang="el-GR" altLang="el-GR" sz="2000" b="1" dirty="0">
                <a:latin typeface="Comic Sans MS" pitchFamily="66" charset="0"/>
              </a:rPr>
              <a:t> της δύναμης επί την κάθετη απόσταση  </a:t>
            </a:r>
            <a:r>
              <a:rPr lang="el-GR" altLang="el-GR" sz="2000" b="1" i="1" dirty="0">
                <a:latin typeface="Comic Sans MS" pitchFamily="66" charset="0"/>
              </a:rPr>
              <a:t>ℓ</a:t>
            </a:r>
            <a:r>
              <a:rPr lang="el-GR" altLang="el-GR" sz="2000" b="1" dirty="0">
                <a:latin typeface="Comic Sans MS" pitchFamily="66" charset="0"/>
              </a:rPr>
              <a:t>  της δύναμης από τον άξονα περιστροφής (μοχλοβραχίονας).</a:t>
            </a:r>
            <a:endParaRPr lang="en-US" altLang="el-GR" sz="2000" b="1" dirty="0">
              <a:cs typeface="Times New Roman" pitchFamily="18" charset="0"/>
            </a:endParaRPr>
          </a:p>
        </p:txBody>
      </p:sp>
      <p:sp>
        <p:nvSpPr>
          <p:cNvPr id="9248" name="Text Box 32"/>
          <p:cNvSpPr txBox="1">
            <a:spLocks noChangeArrowheads="1"/>
          </p:cNvSpPr>
          <p:nvPr/>
        </p:nvSpPr>
        <p:spPr bwMode="auto">
          <a:xfrm>
            <a:off x="2051050" y="1844675"/>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dirty="0">
                <a:solidFill>
                  <a:srgbClr val="008000"/>
                </a:solidFill>
                <a:cs typeface="Times New Roman" panose="02020603050405020304" pitchFamily="18" charset="0"/>
              </a:rPr>
              <a:t>ℓ</a:t>
            </a:r>
          </a:p>
        </p:txBody>
      </p:sp>
      <p:sp>
        <p:nvSpPr>
          <p:cNvPr id="9249" name="Text Box 33"/>
          <p:cNvSpPr txBox="1">
            <a:spLocks noChangeArrowheads="1"/>
          </p:cNvSpPr>
          <p:nvPr/>
        </p:nvSpPr>
        <p:spPr bwMode="auto">
          <a:xfrm>
            <a:off x="1619250" y="188913"/>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t>z</a:t>
            </a:r>
            <a:endParaRPr lang="el-GR" altLang="el-GR" sz="2000"/>
          </a:p>
        </p:txBody>
      </p:sp>
      <p:sp>
        <p:nvSpPr>
          <p:cNvPr id="9250" name="Text Box 34"/>
          <p:cNvSpPr txBox="1">
            <a:spLocks noChangeArrowheads="1"/>
          </p:cNvSpPr>
          <p:nvPr/>
        </p:nvSpPr>
        <p:spPr bwMode="auto">
          <a:xfrm>
            <a:off x="1547813" y="3573463"/>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t>z</a:t>
            </a:r>
            <a:r>
              <a:rPr lang="en-US" altLang="el-GR" sz="2000">
                <a:cs typeface="Times New Roman" panose="02020603050405020304" pitchFamily="18" charset="0"/>
              </a:rPr>
              <a:t>′</a:t>
            </a:r>
          </a:p>
        </p:txBody>
      </p:sp>
      <p:sp>
        <p:nvSpPr>
          <p:cNvPr id="9251" name="Text Box 35"/>
          <p:cNvSpPr txBox="1">
            <a:spLocks noChangeArrowheads="1"/>
          </p:cNvSpPr>
          <p:nvPr/>
        </p:nvSpPr>
        <p:spPr bwMode="auto">
          <a:xfrm>
            <a:off x="3467374" y="5206279"/>
            <a:ext cx="2016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l-GR" altLang="el-GR" sz="3600" b="1" i="1" dirty="0">
                <a:solidFill>
                  <a:srgbClr val="FF0000"/>
                </a:solidFill>
                <a:effectLst>
                  <a:outerShdw blurRad="38100" dist="38100" dir="2700000" algn="tl">
                    <a:srgbClr val="000000"/>
                  </a:outerShdw>
                </a:effectLst>
              </a:rPr>
              <a:t>τ</a:t>
            </a:r>
            <a:r>
              <a:rPr lang="el-GR" altLang="el-GR" sz="3600" b="1" dirty="0">
                <a:solidFill>
                  <a:srgbClr val="FF0000"/>
                </a:solidFill>
                <a:effectLst>
                  <a:outerShdw blurRad="38100" dist="38100" dir="2700000" algn="tl">
                    <a:srgbClr val="000000"/>
                  </a:outerShdw>
                </a:effectLst>
                <a:latin typeface="Comic Sans MS" pitchFamily="66" charset="0"/>
              </a:rPr>
              <a:t> = </a:t>
            </a:r>
            <a:r>
              <a:rPr lang="en-US" altLang="el-GR" sz="3600" b="1" i="1" dirty="0">
                <a:solidFill>
                  <a:srgbClr val="FF0000"/>
                </a:solidFill>
                <a:effectLst>
                  <a:outerShdw blurRad="38100" dist="38100" dir="2700000" algn="tl">
                    <a:srgbClr val="000000"/>
                  </a:outerShdw>
                </a:effectLst>
                <a:latin typeface="Comic Sans MS" pitchFamily="66" charset="0"/>
              </a:rPr>
              <a:t>F</a:t>
            </a:r>
            <a:r>
              <a:rPr lang="en-US" altLang="el-GR" sz="3600" b="1" dirty="0">
                <a:solidFill>
                  <a:srgbClr val="FF0000"/>
                </a:solidFill>
                <a:effectLst>
                  <a:outerShdw blurRad="38100" dist="38100" dir="2700000" algn="tl">
                    <a:srgbClr val="000000"/>
                  </a:outerShdw>
                </a:effectLst>
                <a:latin typeface="Comic Sans MS" pitchFamily="66" charset="0"/>
              </a:rPr>
              <a:t>.</a:t>
            </a:r>
            <a:r>
              <a:rPr lang="en-US" altLang="el-GR" sz="3600" b="1" i="1" dirty="0">
                <a:solidFill>
                  <a:srgbClr val="FF0000"/>
                </a:solidFill>
                <a:effectLst>
                  <a:outerShdw blurRad="38100" dist="38100" dir="2700000" algn="tl">
                    <a:srgbClr val="000000"/>
                  </a:outerShdw>
                </a:effectLst>
                <a:latin typeface="Comic Sans MS" pitchFamily="66" charset="0"/>
                <a:cs typeface="Times New Roman" pitchFamily="18" charset="0"/>
              </a:rPr>
              <a:t>ℓ</a:t>
            </a:r>
            <a:r>
              <a:rPr lang="en-US" altLang="el-GR" sz="3600" b="1" dirty="0">
                <a:solidFill>
                  <a:srgbClr val="FF0000"/>
                </a:solidFill>
                <a:cs typeface="Times New Roman" pitchFamily="18" charset="0"/>
              </a:rPr>
              <a:t> </a:t>
            </a:r>
          </a:p>
        </p:txBody>
      </p:sp>
      <p:pic>
        <p:nvPicPr>
          <p:cNvPr id="9252"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88913"/>
            <a:ext cx="495300" cy="463550"/>
          </a:xfrm>
          <a:prstGeom prst="rect">
            <a:avLst/>
          </a:prstGeom>
          <a:noFill/>
          <a:ln w="9525">
            <a:solidFill>
              <a:srgbClr val="FF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9254" name="Text Box 38"/>
          <p:cNvSpPr txBox="1">
            <a:spLocks noChangeArrowheads="1"/>
          </p:cNvSpPr>
          <p:nvPr/>
        </p:nvSpPr>
        <p:spPr bwMode="auto">
          <a:xfrm>
            <a:off x="6768398" y="5267835"/>
            <a:ext cx="11521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spcBef>
                <a:spcPct val="50000"/>
              </a:spcBef>
              <a:defRPr/>
            </a:pPr>
            <a:r>
              <a:rPr lang="el-GR" altLang="el-GR" sz="2800" b="1" dirty="0">
                <a:effectLst>
                  <a:outerShdw blurRad="38100" dist="38100" dir="2700000" algn="tl">
                    <a:srgbClr val="FFFFFF"/>
                  </a:outerShdw>
                </a:effectLst>
                <a:latin typeface="Comic Sans MS" pitchFamily="66" charset="0"/>
              </a:rPr>
              <a:t>Ν.</a:t>
            </a:r>
            <a:r>
              <a:rPr lang="en-US" altLang="el-GR" sz="2800" b="1" dirty="0">
                <a:effectLst>
                  <a:outerShdw blurRad="38100" dist="38100" dir="2700000" algn="tl">
                    <a:srgbClr val="FFFFFF"/>
                  </a:outerShdw>
                </a:effectLst>
                <a:latin typeface="Comic Sans MS" pitchFamily="66" charset="0"/>
              </a:rPr>
              <a:t>m</a:t>
            </a:r>
            <a:endParaRPr lang="el-GR" altLang="el-GR" sz="2800" b="1" dirty="0">
              <a:effectLst>
                <a:outerShdw blurRad="38100" dist="38100" dir="2700000" algn="tl">
                  <a:srgbClr val="FFFFFF"/>
                </a:outerShdw>
              </a:effectLst>
              <a:latin typeface="Comic Sans MS" pitchFamily="66" charset="0"/>
            </a:endParaRPr>
          </a:p>
        </p:txBody>
      </p:sp>
      <p:sp>
        <p:nvSpPr>
          <p:cNvPr id="9256" name="Text Box 40"/>
          <p:cNvSpPr txBox="1">
            <a:spLocks noChangeArrowheads="1"/>
          </p:cNvSpPr>
          <p:nvPr/>
        </p:nvSpPr>
        <p:spPr bwMode="auto">
          <a:xfrm>
            <a:off x="2268538" y="1700213"/>
            <a:ext cx="358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t>o</a:t>
            </a:r>
            <a:endParaRPr lang="el-GR" altLang="el-GR" sz="2000"/>
          </a:p>
        </p:txBody>
      </p:sp>
      <p:sp>
        <p:nvSpPr>
          <p:cNvPr id="9257" name="Oval 41"/>
          <p:cNvSpPr>
            <a:spLocks noChangeArrowheads="1"/>
          </p:cNvSpPr>
          <p:nvPr/>
        </p:nvSpPr>
        <p:spPr bwMode="auto">
          <a:xfrm>
            <a:off x="2484438" y="1773238"/>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9246" name="Text Box 30"/>
          <p:cNvSpPr txBox="1">
            <a:spLocks noChangeArrowheads="1"/>
          </p:cNvSpPr>
          <p:nvPr/>
        </p:nvSpPr>
        <p:spPr bwMode="auto">
          <a:xfrm>
            <a:off x="4742060" y="2567467"/>
            <a:ext cx="3738960" cy="114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φορά</a:t>
            </a:r>
            <a:r>
              <a:rPr lang="el-GR" altLang="el-GR" sz="2800" dirty="0">
                <a:solidFill>
                  <a:srgbClr val="FF0000"/>
                </a:solidFill>
                <a:effectLst>
                  <a:outerShdw blurRad="38100" dist="38100" dir="2700000" algn="tl">
                    <a:srgbClr val="000000"/>
                  </a:outerShdw>
                </a:effectLst>
                <a:latin typeface="Comic Sans MS" pitchFamily="66" charset="0"/>
              </a:rPr>
              <a:t> </a:t>
            </a:r>
            <a:r>
              <a:rPr lang="el-GR" altLang="el-GR" sz="2000" b="1" dirty="0">
                <a:latin typeface="Comic Sans MS" pitchFamily="66" charset="0"/>
              </a:rPr>
              <a:t>που καθορίζεται με τον κανόνα του δεξιού χεριού και</a:t>
            </a:r>
            <a:endParaRPr lang="el-GR" altLang="el-GR" sz="2000" b="1" dirty="0">
              <a:solidFill>
                <a:srgbClr val="FF0000"/>
              </a:solidFill>
              <a:latin typeface="Comic Sans MS" pitchFamily="66" charset="0"/>
            </a:endParaRPr>
          </a:p>
        </p:txBody>
      </p:sp>
      <mc:AlternateContent xmlns:mc="http://schemas.openxmlformats.org/markup-compatibility/2006" xmlns:a14="http://schemas.microsoft.com/office/drawing/2010/main">
        <mc:Choice Requires="a14">
          <p:sp>
            <p:nvSpPr>
              <p:cNvPr id="6" name="Ορθογώνιο 5"/>
              <p:cNvSpPr/>
              <p:nvPr/>
            </p:nvSpPr>
            <p:spPr>
              <a:xfrm>
                <a:off x="4716463" y="165043"/>
                <a:ext cx="3851274" cy="1636795"/>
              </a:xfrm>
              <a:prstGeom prst="rect">
                <a:avLst/>
              </a:prstGeom>
            </p:spPr>
            <p:txBody>
              <a:bodyPr wrap="square">
                <a:spAutoFit/>
              </a:bodyPr>
              <a:lstStyle/>
              <a:p>
                <a:pPr algn="just" eaLnBrk="1" hangingPunct="1">
                  <a:lnSpc>
                    <a:spcPct val="150000"/>
                  </a:lnSpc>
                  <a:spcBef>
                    <a:spcPct val="50000"/>
                  </a:spcBef>
                  <a:defRPr/>
                </a:pPr>
                <a:r>
                  <a:rPr lang="el-GR" altLang="el-GR" sz="2000" b="1" dirty="0">
                    <a:latin typeface="Comic Sans MS" pitchFamily="66" charset="0"/>
                  </a:rPr>
                  <a:t>Η</a:t>
                </a:r>
                <a:r>
                  <a:rPr lang="el-GR" altLang="el-GR" sz="2400" dirty="0">
                    <a:effectLst>
                      <a:outerShdw blurRad="38100" dist="38100" dir="2700000" algn="tl">
                        <a:srgbClr val="FFFFFF"/>
                      </a:outerShdw>
                    </a:effectLst>
                    <a:latin typeface="Comic Sans MS" pitchFamily="66" charset="0"/>
                  </a:rPr>
                  <a:t> </a:t>
                </a:r>
                <a:r>
                  <a:rPr lang="el-GR" altLang="el-GR" sz="2400" b="1" dirty="0">
                    <a:solidFill>
                      <a:srgbClr val="FF0000"/>
                    </a:solidFill>
                    <a:effectLst>
                      <a:outerShdw blurRad="38100" dist="38100" dir="2700000" algn="tl">
                        <a:srgbClr val="000000"/>
                      </a:outerShdw>
                    </a:effectLst>
                    <a:latin typeface="Comic Sans MS" pitchFamily="66" charset="0"/>
                  </a:rPr>
                  <a:t>ροπή </a:t>
                </a:r>
                <a14:m>
                  <m:oMath xmlns:m="http://schemas.openxmlformats.org/officeDocument/2006/math">
                    <m:acc>
                      <m:accPr>
                        <m:chr m:val="⃗"/>
                        <m:ctrlPr>
                          <a:rPr lang="el-GR" altLang="el-GR" sz="2400" b="1" i="1">
                            <a:solidFill>
                              <a:srgbClr val="FF0000"/>
                            </a:solidFill>
                            <a:effectLst>
                              <a:outerShdw blurRad="38100" dist="38100" dir="2700000" algn="tl">
                                <a:srgbClr val="000000"/>
                              </a:outerShdw>
                            </a:effectLst>
                            <a:latin typeface="Cambria Math" panose="02040503050406030204" pitchFamily="18" charset="0"/>
                          </a:rPr>
                        </m:ctrlPr>
                      </m:accPr>
                      <m:e>
                        <m:r>
                          <a:rPr lang="el-GR" altLang="el-GR" sz="2400" b="1" i="1">
                            <a:solidFill>
                              <a:srgbClr val="FF0000"/>
                            </a:solidFill>
                            <a:effectLst>
                              <a:outerShdw blurRad="38100" dist="38100" dir="2700000" algn="tl">
                                <a:srgbClr val="000000"/>
                              </a:outerShdw>
                            </a:effectLst>
                            <a:latin typeface="Cambria Math" panose="02040503050406030204" pitchFamily="18" charset="0"/>
                          </a:rPr>
                          <m:t>𝝉</m:t>
                        </m:r>
                      </m:e>
                    </m:acc>
                  </m:oMath>
                </a14:m>
                <a:r>
                  <a:rPr lang="el-GR" altLang="el-GR" sz="2400" b="1" dirty="0">
                    <a:effectLst>
                      <a:outerShdw blurRad="38100" dist="38100" dir="2700000" algn="tl">
                        <a:srgbClr val="FFFFFF"/>
                      </a:outerShdw>
                    </a:effectLst>
                    <a:latin typeface="Comic Sans MS" pitchFamily="66" charset="0"/>
                  </a:rPr>
                  <a:t> </a:t>
                </a:r>
                <a:r>
                  <a:rPr lang="el-GR" altLang="el-GR" sz="2000" b="1" dirty="0">
                    <a:latin typeface="Comic Sans MS" pitchFamily="66" charset="0"/>
                  </a:rPr>
                  <a:t>της δύναμης </a:t>
                </a:r>
                <a14:m>
                  <m:oMath xmlns:m="http://schemas.openxmlformats.org/officeDocument/2006/math">
                    <m:acc>
                      <m:accPr>
                        <m:chr m:val="⃗"/>
                        <m:ctrlPr>
                          <a:rPr lang="el-GR" altLang="el-GR" sz="2400" b="1" i="1">
                            <a:latin typeface="Cambria Math" panose="02040503050406030204" pitchFamily="18" charset="0"/>
                          </a:rPr>
                        </m:ctrlPr>
                      </m:accPr>
                      <m:e>
                        <m:r>
                          <a:rPr lang="en-US" altLang="el-GR" sz="2400" b="1" i="1">
                            <a:latin typeface="Cambria Math" panose="02040503050406030204" pitchFamily="18" charset="0"/>
                          </a:rPr>
                          <m:t>𝑭</m:t>
                        </m:r>
                      </m:e>
                    </m:acc>
                  </m:oMath>
                </a14:m>
                <a:r>
                  <a:rPr lang="el-GR" altLang="el-GR" sz="2000" b="1" dirty="0">
                    <a:latin typeface="Comic Sans MS" pitchFamily="66" charset="0"/>
                  </a:rPr>
                  <a:t> ως προς τον άξονα περιστροφής είναι διανυσματικό μέγεθος με</a:t>
                </a:r>
                <a:r>
                  <a:rPr lang="en-US" altLang="el-GR" sz="2000" b="1" dirty="0">
                    <a:latin typeface="Comic Sans MS" pitchFamily="66" charset="0"/>
                  </a:rPr>
                  <a:t> </a:t>
                </a:r>
              </a:p>
            </p:txBody>
          </p:sp>
        </mc:Choice>
        <mc:Fallback xmlns="">
          <p:sp>
            <p:nvSpPr>
              <p:cNvPr id="6" name="Ορθογώνιο 5"/>
              <p:cNvSpPr>
                <a:spLocks noRot="1" noChangeAspect="1" noMove="1" noResize="1" noEditPoints="1" noAdjustHandles="1" noChangeArrowheads="1" noChangeShapeType="1" noTextEdit="1"/>
              </p:cNvSpPr>
              <p:nvPr/>
            </p:nvSpPr>
            <p:spPr>
              <a:xfrm>
                <a:off x="4716463" y="165043"/>
                <a:ext cx="3851274" cy="1636795"/>
              </a:xfrm>
              <a:prstGeom prst="rect">
                <a:avLst/>
              </a:prstGeom>
              <a:blipFill>
                <a:blip r:embed="rId4"/>
                <a:stretch>
                  <a:fillRect l="-1743" r="-1743" b="-2230"/>
                </a:stretch>
              </a:blipFill>
            </p:spPr>
            <p:txBody>
              <a:bodyPr/>
              <a:lstStyle/>
              <a:p>
                <a:r>
                  <a:rPr lang="el-GR">
                    <a:noFill/>
                  </a:rPr>
                  <a:t> </a:t>
                </a:r>
              </a:p>
            </p:txBody>
          </p:sp>
        </mc:Fallback>
      </mc:AlternateContent>
      <p:sp>
        <p:nvSpPr>
          <p:cNvPr id="7" name="Ορθογώνιο 6"/>
          <p:cNvSpPr/>
          <p:nvPr/>
        </p:nvSpPr>
        <p:spPr>
          <a:xfrm>
            <a:off x="4716462" y="1705185"/>
            <a:ext cx="3204063" cy="1107996"/>
          </a:xfrm>
          <a:prstGeom prst="rect">
            <a:avLst/>
          </a:prstGeom>
        </p:spPr>
        <p:txBody>
          <a:bodyPr wrap="square">
            <a:spAutoFit/>
          </a:bodyPr>
          <a:lstStyle/>
          <a:p>
            <a:pPr algn="just" eaLnBrk="1" hangingPunct="1">
              <a:lnSpc>
                <a:spcPct val="150000"/>
              </a:lnSpc>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διεύθυνση</a:t>
            </a:r>
            <a:r>
              <a:rPr lang="el-GR" altLang="el-GR" sz="2000" dirty="0">
                <a:solidFill>
                  <a:srgbClr val="FF0000"/>
                </a:solidFill>
                <a:effectLst>
                  <a:outerShdw blurRad="38100" dist="38100" dir="2700000" algn="tl">
                    <a:srgbClr val="000000"/>
                  </a:outerShdw>
                </a:effectLst>
                <a:latin typeface="Comic Sans MS" pitchFamily="66" charset="0"/>
              </a:rPr>
              <a:t> </a:t>
            </a:r>
            <a:r>
              <a:rPr lang="el-GR" altLang="el-GR" sz="2000" b="1" dirty="0">
                <a:latin typeface="Comic Sans MS" pitchFamily="66" charset="0"/>
              </a:rPr>
              <a:t>τη διεύθυνση του άξονα περιστροφής,</a:t>
            </a:r>
            <a:r>
              <a:rPr lang="en-US" altLang="el-GR" sz="2000" b="1" dirty="0">
                <a:latin typeface="Comic Sans MS" pitchFamily="66" charset="0"/>
              </a:rPr>
              <a:t>        </a:t>
            </a:r>
          </a:p>
        </p:txBody>
      </p:sp>
      <p:sp>
        <p:nvSpPr>
          <p:cNvPr id="8" name="Ορθογώνιο 7"/>
          <p:cNvSpPr/>
          <p:nvPr/>
        </p:nvSpPr>
        <p:spPr>
          <a:xfrm>
            <a:off x="5824875" y="5179462"/>
            <a:ext cx="389850" cy="646331"/>
          </a:xfrm>
          <a:prstGeom prst="rect">
            <a:avLst/>
          </a:prstGeom>
        </p:spPr>
        <p:txBody>
          <a:bodyPr wrap="none">
            <a:spAutoFit/>
          </a:bodyPr>
          <a:lstStyle/>
          <a:p>
            <a:r>
              <a:rPr lang="el-GR" altLang="el-GR" sz="3600" b="1" i="1" dirty="0">
                <a:solidFill>
                  <a:srgbClr val="FF0000"/>
                </a:solidFill>
                <a:effectLst>
                  <a:outerShdw blurRad="38100" dist="38100" dir="2700000" algn="tl">
                    <a:srgbClr val="000000"/>
                  </a:outerShdw>
                </a:effectLst>
              </a:rPr>
              <a:t>τ</a:t>
            </a:r>
            <a:endParaRPr lang="el-GR" sz="3600" dirty="0"/>
          </a:p>
        </p:txBody>
      </p:sp>
      <p:cxnSp>
        <p:nvCxnSpPr>
          <p:cNvPr id="12" name="Ευθύγραμμο βέλος σύνδεσης 11"/>
          <p:cNvCxnSpPr/>
          <p:nvPr/>
        </p:nvCxnSpPr>
        <p:spPr>
          <a:xfrm>
            <a:off x="6318494" y="5553158"/>
            <a:ext cx="43204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Ορθογώνιο 13"/>
              <p:cNvSpPr/>
              <p:nvPr/>
            </p:nvSpPr>
            <p:spPr>
              <a:xfrm>
                <a:off x="2838451" y="1049666"/>
                <a:ext cx="412292" cy="4374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alt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altLang="el-GR" sz="2000" b="1" i="1">
                              <a:solidFill>
                                <a:srgbClr val="FF0000"/>
                              </a:solidFill>
                              <a:effectLst>
                                <a:outerShdw blurRad="38100" dist="38100" dir="2700000" algn="tl">
                                  <a:srgbClr val="000000">
                                    <a:alpha val="43137"/>
                                  </a:srgbClr>
                                </a:outerShdw>
                              </a:effectLst>
                              <a:latin typeface="Cambria Math" panose="02040503050406030204" pitchFamily="18" charset="0"/>
                            </a:rPr>
                            <m:t>𝑭</m:t>
                          </m:r>
                        </m:e>
                      </m:acc>
                    </m:oMath>
                  </m:oMathPara>
                </a14:m>
                <a:endParaRPr lang="el-GR" sz="2000" dirty="0"/>
              </a:p>
            </p:txBody>
          </p:sp>
        </mc:Choice>
        <mc:Fallback xmlns="">
          <p:sp>
            <p:nvSpPr>
              <p:cNvPr id="14" name="Ορθογώνιο 13"/>
              <p:cNvSpPr>
                <a:spLocks noRot="1" noChangeAspect="1" noMove="1" noResize="1" noEditPoints="1" noAdjustHandles="1" noChangeArrowheads="1" noChangeShapeType="1" noTextEdit="1"/>
              </p:cNvSpPr>
              <p:nvPr/>
            </p:nvSpPr>
            <p:spPr>
              <a:xfrm>
                <a:off x="2838451" y="1049666"/>
                <a:ext cx="412292" cy="437492"/>
              </a:xfrm>
              <a:prstGeom prst="rect">
                <a:avLst/>
              </a:prstGeom>
              <a:blipFill>
                <a:blip r:embed="rId5"/>
                <a:stretch>
                  <a:fillRect b="-1389"/>
                </a:stretch>
              </a:blipFill>
            </p:spPr>
            <p:txBody>
              <a:bodyPr/>
              <a:lstStyle/>
              <a:p>
                <a:r>
                  <a:rPr lang="el-GR">
                    <a:noFill/>
                  </a:rPr>
                  <a:t> </a:t>
                </a:r>
              </a:p>
            </p:txBody>
          </p:sp>
        </mc:Fallback>
      </mc:AlternateContent>
      <p:grpSp>
        <p:nvGrpSpPr>
          <p:cNvPr id="16" name="Ομάδα 15"/>
          <p:cNvGrpSpPr/>
          <p:nvPr/>
        </p:nvGrpSpPr>
        <p:grpSpPr>
          <a:xfrm>
            <a:off x="1883172" y="797795"/>
            <a:ext cx="418704" cy="1094433"/>
            <a:chOff x="3829447" y="29517"/>
            <a:chExt cx="418704" cy="1094433"/>
          </a:xfrm>
        </p:grpSpPr>
        <p:sp>
          <p:nvSpPr>
            <p:cNvPr id="2" name="Line 22"/>
            <p:cNvSpPr>
              <a:spLocks noChangeShapeType="1"/>
            </p:cNvSpPr>
            <p:nvPr/>
          </p:nvSpPr>
          <p:spPr bwMode="auto">
            <a:xfrm flipV="1">
              <a:off x="3851920" y="260350"/>
              <a:ext cx="0" cy="8636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15" name="Ορθογώνιο 14"/>
                <p:cNvSpPr/>
                <p:nvPr/>
              </p:nvSpPr>
              <p:spPr>
                <a:xfrm>
                  <a:off x="3829447" y="29517"/>
                  <a:ext cx="41870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altLang="el-GR" sz="2400" b="1" i="1">
                                <a:solidFill>
                                  <a:srgbClr val="FF0000"/>
                                </a:solidFill>
                                <a:effectLst>
                                  <a:outerShdw blurRad="38100" dist="38100" dir="2700000" algn="tl">
                                    <a:srgbClr val="000000"/>
                                  </a:outerShdw>
                                </a:effectLst>
                                <a:latin typeface="Cambria Math" panose="02040503050406030204" pitchFamily="18" charset="0"/>
                              </a:rPr>
                            </m:ctrlPr>
                          </m:accPr>
                          <m:e>
                            <m:r>
                              <a:rPr lang="el-GR" altLang="el-GR" sz="2400" b="1" i="1">
                                <a:solidFill>
                                  <a:srgbClr val="FF0000"/>
                                </a:solidFill>
                                <a:effectLst>
                                  <a:outerShdw blurRad="38100" dist="38100" dir="2700000" algn="tl">
                                    <a:srgbClr val="000000"/>
                                  </a:outerShdw>
                                </a:effectLst>
                                <a:latin typeface="Cambria Math" panose="02040503050406030204" pitchFamily="18" charset="0"/>
                              </a:rPr>
                              <m:t>𝝉</m:t>
                            </m:r>
                          </m:e>
                        </m:acc>
                      </m:oMath>
                    </m:oMathPara>
                  </a14:m>
                  <a:endParaRPr lang="el-GR" sz="2400" dirty="0"/>
                </a:p>
              </p:txBody>
            </p:sp>
          </mc:Choice>
          <mc:Fallback xmlns="">
            <p:sp>
              <p:nvSpPr>
                <p:cNvPr id="15" name="Ορθογώνιο 14"/>
                <p:cNvSpPr>
                  <a:spLocks noRot="1" noChangeAspect="1" noMove="1" noResize="1" noEditPoints="1" noAdjustHandles="1" noChangeArrowheads="1" noChangeShapeType="1" noTextEdit="1"/>
                </p:cNvSpPr>
                <p:nvPr/>
              </p:nvSpPr>
              <p:spPr>
                <a:xfrm>
                  <a:off x="3829447" y="29517"/>
                  <a:ext cx="418704" cy="461665"/>
                </a:xfrm>
                <a:prstGeom prst="rect">
                  <a:avLst/>
                </a:prstGeom>
                <a:blipFill>
                  <a:blip r:embed="rId6"/>
                  <a:stretch>
                    <a:fillRect/>
                  </a:stretch>
                </a:blipFill>
              </p:spPr>
              <p:txBody>
                <a:bodyPr/>
                <a:lstStyle/>
                <a:p>
                  <a:r>
                    <a:rPr lang="el-GR">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234"/>
                                        </p:tgtEl>
                                        <p:attrNameLst>
                                          <p:attrName>style.visibility</p:attrName>
                                        </p:attrNameLst>
                                      </p:cBhvr>
                                      <p:to>
                                        <p:strVal val="visible"/>
                                      </p:to>
                                    </p:set>
                                    <p:animEffect transition="in" filter="dissolve">
                                      <p:cBhvr>
                                        <p:cTn id="7" dur="500"/>
                                        <p:tgtEl>
                                          <p:spTgt spid="9234"/>
                                        </p:tgtEl>
                                      </p:cBhvr>
                                    </p:animEffect>
                                  </p:childTnLst>
                                </p:cTn>
                              </p:par>
                              <p:par>
                                <p:cTn id="8" presetID="9" presetClass="entr" presetSubtype="0" fill="hold" nodeType="withEffect">
                                  <p:stCondLst>
                                    <p:cond delay="0"/>
                                  </p:stCondLst>
                                  <p:childTnLst>
                                    <p:set>
                                      <p:cBhvr>
                                        <p:cTn id="9" dur="1" fill="hold">
                                          <p:stCondLst>
                                            <p:cond delay="0"/>
                                          </p:stCondLst>
                                        </p:cTn>
                                        <p:tgtEl>
                                          <p:spTgt spid="9235"/>
                                        </p:tgtEl>
                                        <p:attrNameLst>
                                          <p:attrName>style.visibility</p:attrName>
                                        </p:attrNameLst>
                                      </p:cBhvr>
                                      <p:to>
                                        <p:strVal val="visible"/>
                                      </p:to>
                                    </p:set>
                                    <p:animEffect transition="in" filter="dissolve">
                                      <p:cBhvr>
                                        <p:cTn id="10" dur="500"/>
                                        <p:tgtEl>
                                          <p:spTgt spid="9235"/>
                                        </p:tgtEl>
                                      </p:cBhvr>
                                    </p:animEffect>
                                  </p:childTnLst>
                                </p:cTn>
                              </p:par>
                              <p:par>
                                <p:cTn id="11" presetID="9" presetClass="entr" presetSubtype="0" fill="hold" nodeType="withEffect">
                                  <p:stCondLst>
                                    <p:cond delay="0"/>
                                  </p:stCondLst>
                                  <p:childTnLst>
                                    <p:set>
                                      <p:cBhvr>
                                        <p:cTn id="12" dur="1" fill="hold">
                                          <p:stCondLst>
                                            <p:cond delay="0"/>
                                          </p:stCondLst>
                                        </p:cTn>
                                        <p:tgtEl>
                                          <p:spTgt spid="9236"/>
                                        </p:tgtEl>
                                        <p:attrNameLst>
                                          <p:attrName>style.visibility</p:attrName>
                                        </p:attrNameLst>
                                      </p:cBhvr>
                                      <p:to>
                                        <p:strVal val="visible"/>
                                      </p:to>
                                    </p:set>
                                    <p:animEffect transition="in" filter="dissolve">
                                      <p:cBhvr>
                                        <p:cTn id="13" dur="500"/>
                                        <p:tgtEl>
                                          <p:spTgt spid="9236"/>
                                        </p:tgtEl>
                                      </p:cBhvr>
                                    </p:animEffect>
                                  </p:childTnLst>
                                </p:cTn>
                              </p:par>
                              <p:par>
                                <p:cTn id="14" presetID="9" presetClass="entr" presetSubtype="0" fill="hold" nodeType="withEffect">
                                  <p:stCondLst>
                                    <p:cond delay="0"/>
                                  </p:stCondLst>
                                  <p:childTnLst>
                                    <p:set>
                                      <p:cBhvr>
                                        <p:cTn id="15" dur="1" fill="hold">
                                          <p:stCondLst>
                                            <p:cond delay="0"/>
                                          </p:stCondLst>
                                        </p:cTn>
                                        <p:tgtEl>
                                          <p:spTgt spid="9228"/>
                                        </p:tgtEl>
                                        <p:attrNameLst>
                                          <p:attrName>style.visibility</p:attrName>
                                        </p:attrNameLst>
                                      </p:cBhvr>
                                      <p:to>
                                        <p:strVal val="visible"/>
                                      </p:to>
                                    </p:set>
                                    <p:animEffect transition="in" filter="dissolve">
                                      <p:cBhvr>
                                        <p:cTn id="16" dur="500"/>
                                        <p:tgtEl>
                                          <p:spTgt spid="922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249"/>
                                        </p:tgtEl>
                                        <p:attrNameLst>
                                          <p:attrName>style.visibility</p:attrName>
                                        </p:attrNameLst>
                                      </p:cBhvr>
                                      <p:to>
                                        <p:strVal val="visible"/>
                                      </p:to>
                                    </p:set>
                                    <p:animEffect transition="in" filter="dissolve">
                                      <p:cBhvr>
                                        <p:cTn id="19" dur="500"/>
                                        <p:tgtEl>
                                          <p:spTgt spid="924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250"/>
                                        </p:tgtEl>
                                        <p:attrNameLst>
                                          <p:attrName>style.visibility</p:attrName>
                                        </p:attrNameLst>
                                      </p:cBhvr>
                                      <p:to>
                                        <p:strVal val="visible"/>
                                      </p:to>
                                    </p:set>
                                    <p:animEffect transition="in" filter="dissolve">
                                      <p:cBhvr>
                                        <p:cTn id="22" dur="500"/>
                                        <p:tgtEl>
                                          <p:spTgt spid="925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245"/>
                                        </p:tgtEl>
                                        <p:attrNameLst>
                                          <p:attrName>style.visibility</p:attrName>
                                        </p:attrNameLst>
                                      </p:cBhvr>
                                      <p:to>
                                        <p:strVal val="visible"/>
                                      </p:to>
                                    </p:set>
                                    <p:animEffect transition="in" filter="dissolve">
                                      <p:cBhvr>
                                        <p:cTn id="25" dur="500"/>
                                        <p:tgtEl>
                                          <p:spTgt spid="92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9242"/>
                                        </p:tgtEl>
                                        <p:attrNameLst>
                                          <p:attrName>style.visibility</p:attrName>
                                        </p:attrNameLst>
                                      </p:cBhvr>
                                      <p:to>
                                        <p:strVal val="visible"/>
                                      </p:to>
                                    </p:set>
                                    <p:animEffect transition="in" filter="dissolve">
                                      <p:cBhvr>
                                        <p:cTn id="30" dur="500"/>
                                        <p:tgtEl>
                                          <p:spTgt spid="924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257"/>
                                        </p:tgtEl>
                                        <p:attrNameLst>
                                          <p:attrName>style.visibility</p:attrName>
                                        </p:attrNameLst>
                                      </p:cBhvr>
                                      <p:to>
                                        <p:strVal val="visible"/>
                                      </p:to>
                                    </p:set>
                                    <p:animEffect transition="in" filter="dissolve">
                                      <p:cBhvr>
                                        <p:cTn id="33" dur="500"/>
                                        <p:tgtEl>
                                          <p:spTgt spid="925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256"/>
                                        </p:tgtEl>
                                        <p:attrNameLst>
                                          <p:attrName>style.visibility</p:attrName>
                                        </p:attrNameLst>
                                      </p:cBhvr>
                                      <p:to>
                                        <p:strVal val="visible"/>
                                      </p:to>
                                    </p:set>
                                    <p:animEffect transition="in" filter="dissolve">
                                      <p:cBhvr>
                                        <p:cTn id="36" dur="500"/>
                                        <p:tgtEl>
                                          <p:spTgt spid="92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9" presetClass="entr" presetSubtype="0" fill="hold" nodeType="withEffect">
                                  <p:stCondLst>
                                    <p:cond delay="0"/>
                                  </p:stCondLst>
                                  <p:childTnLst>
                                    <p:set>
                                      <p:cBhvr>
                                        <p:cTn id="41" dur="1" fill="hold">
                                          <p:stCondLst>
                                            <p:cond delay="0"/>
                                          </p:stCondLst>
                                        </p:cTn>
                                        <p:tgtEl>
                                          <p:spTgt spid="9223"/>
                                        </p:tgtEl>
                                        <p:attrNameLst>
                                          <p:attrName>style.visibility</p:attrName>
                                        </p:attrNameLst>
                                      </p:cBhvr>
                                      <p:to>
                                        <p:strVal val="visible"/>
                                      </p:to>
                                    </p:set>
                                    <p:animEffect transition="in" filter="dissolve">
                                      <p:cBhvr>
                                        <p:cTn id="42" dur="500"/>
                                        <p:tgtEl>
                                          <p:spTgt spid="9223"/>
                                        </p:tgtEl>
                                      </p:cBhvr>
                                    </p:animEffect>
                                  </p:childTnLst>
                                </p:cTn>
                              </p:par>
                              <p:par>
                                <p:cTn id="43" presetID="9" presetClass="entr" presetSubtype="0" fill="hold" nodeType="withEffect">
                                  <p:stCondLst>
                                    <p:cond delay="0"/>
                                  </p:stCondLst>
                                  <p:childTnLst>
                                    <p:set>
                                      <p:cBhvr>
                                        <p:cTn id="44" dur="1" fill="hold">
                                          <p:stCondLst>
                                            <p:cond delay="0"/>
                                          </p:stCondLst>
                                        </p:cTn>
                                        <p:tgtEl>
                                          <p:spTgt spid="9222"/>
                                        </p:tgtEl>
                                        <p:attrNameLst>
                                          <p:attrName>style.visibility</p:attrName>
                                        </p:attrNameLst>
                                      </p:cBhvr>
                                      <p:to>
                                        <p:strVal val="visible"/>
                                      </p:to>
                                    </p:set>
                                    <p:animEffect transition="in" filter="dissolve">
                                      <p:cBhvr>
                                        <p:cTn id="45" dur="500"/>
                                        <p:tgtEl>
                                          <p:spTgt spid="9222"/>
                                        </p:tgtEl>
                                      </p:cBhvr>
                                    </p:animEffect>
                                  </p:childTnLst>
                                </p:cTn>
                              </p:par>
                              <p:par>
                                <p:cTn id="46" presetID="9" presetClass="entr" presetSubtype="0" fill="hold" nodeType="withEffect">
                                  <p:stCondLst>
                                    <p:cond delay="0"/>
                                  </p:stCondLst>
                                  <p:childTnLst>
                                    <p:set>
                                      <p:cBhvr>
                                        <p:cTn id="47" dur="1" fill="hold">
                                          <p:stCondLst>
                                            <p:cond delay="0"/>
                                          </p:stCondLst>
                                        </p:cTn>
                                        <p:tgtEl>
                                          <p:spTgt spid="9224"/>
                                        </p:tgtEl>
                                        <p:attrNameLst>
                                          <p:attrName>style.visibility</p:attrName>
                                        </p:attrNameLst>
                                      </p:cBhvr>
                                      <p:to>
                                        <p:strVal val="visible"/>
                                      </p:to>
                                    </p:set>
                                    <p:animEffect transition="in" filter="dissolve">
                                      <p:cBhvr>
                                        <p:cTn id="48" dur="500"/>
                                        <p:tgtEl>
                                          <p:spTgt spid="9224"/>
                                        </p:tgtEl>
                                      </p:cBhvr>
                                    </p:animEffect>
                                  </p:childTnLst>
                                </p:cTn>
                              </p:par>
                              <p:par>
                                <p:cTn id="49" presetID="9" presetClass="entr" presetSubtype="0" fill="hold" nodeType="withEffect">
                                  <p:stCondLst>
                                    <p:cond delay="0"/>
                                  </p:stCondLst>
                                  <p:childTnLst>
                                    <p:set>
                                      <p:cBhvr>
                                        <p:cTn id="50" dur="1" fill="hold">
                                          <p:stCondLst>
                                            <p:cond delay="0"/>
                                          </p:stCondLst>
                                        </p:cTn>
                                        <p:tgtEl>
                                          <p:spTgt spid="9237"/>
                                        </p:tgtEl>
                                        <p:attrNameLst>
                                          <p:attrName>style.visibility</p:attrName>
                                        </p:attrNameLst>
                                      </p:cBhvr>
                                      <p:to>
                                        <p:strVal val="visible"/>
                                      </p:to>
                                    </p:set>
                                    <p:animEffect transition="in" filter="dissolve">
                                      <p:cBhvr>
                                        <p:cTn id="51" dur="500"/>
                                        <p:tgtEl>
                                          <p:spTgt spid="923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9239"/>
                                        </p:tgtEl>
                                        <p:attrNameLst>
                                          <p:attrName>style.visibility</p:attrName>
                                        </p:attrNameLst>
                                      </p:cBhvr>
                                      <p:to>
                                        <p:strVal val="visible"/>
                                      </p:to>
                                    </p:set>
                                    <p:animEffect transition="in" filter="dissolve">
                                      <p:cBhvr>
                                        <p:cTn id="56" dur="500"/>
                                        <p:tgtEl>
                                          <p:spTgt spid="9239"/>
                                        </p:tgtEl>
                                      </p:cBhvr>
                                    </p:animEffect>
                                  </p:childTnLst>
                                </p:cTn>
                              </p:par>
                              <p:par>
                                <p:cTn id="57" presetID="9" presetClass="entr" presetSubtype="0" fill="hold" nodeType="withEffect">
                                  <p:stCondLst>
                                    <p:cond delay="0"/>
                                  </p:stCondLst>
                                  <p:childTnLst>
                                    <p:set>
                                      <p:cBhvr>
                                        <p:cTn id="58" dur="1" fill="hold">
                                          <p:stCondLst>
                                            <p:cond delay="0"/>
                                          </p:stCondLst>
                                        </p:cTn>
                                        <p:tgtEl>
                                          <p:spTgt spid="9241"/>
                                        </p:tgtEl>
                                        <p:attrNameLst>
                                          <p:attrName>style.visibility</p:attrName>
                                        </p:attrNameLst>
                                      </p:cBhvr>
                                      <p:to>
                                        <p:strVal val="visible"/>
                                      </p:to>
                                    </p:set>
                                    <p:animEffect transition="in" filter="dissolve">
                                      <p:cBhvr>
                                        <p:cTn id="59" dur="500"/>
                                        <p:tgtEl>
                                          <p:spTgt spid="9241"/>
                                        </p:tgtEl>
                                      </p:cBhvr>
                                    </p:animEffect>
                                  </p:childTnLst>
                                </p:cTn>
                              </p:par>
                              <p:par>
                                <p:cTn id="60" presetID="9" presetClass="entr" presetSubtype="0" fill="hold" nodeType="withEffect">
                                  <p:stCondLst>
                                    <p:cond delay="0"/>
                                  </p:stCondLst>
                                  <p:childTnLst>
                                    <p:set>
                                      <p:cBhvr>
                                        <p:cTn id="61" dur="1" fill="hold">
                                          <p:stCondLst>
                                            <p:cond delay="0"/>
                                          </p:stCondLst>
                                        </p:cTn>
                                        <p:tgtEl>
                                          <p:spTgt spid="9240"/>
                                        </p:tgtEl>
                                        <p:attrNameLst>
                                          <p:attrName>style.visibility</p:attrName>
                                        </p:attrNameLst>
                                      </p:cBhvr>
                                      <p:to>
                                        <p:strVal val="visible"/>
                                      </p:to>
                                    </p:set>
                                    <p:animEffect transition="in" filter="dissolve">
                                      <p:cBhvr>
                                        <p:cTn id="62" dur="500"/>
                                        <p:tgtEl>
                                          <p:spTgt spid="9240"/>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9248"/>
                                        </p:tgtEl>
                                        <p:attrNameLst>
                                          <p:attrName>style.visibility</p:attrName>
                                        </p:attrNameLst>
                                      </p:cBhvr>
                                      <p:to>
                                        <p:strVal val="visible"/>
                                      </p:to>
                                    </p:set>
                                    <p:animEffect transition="in" filter="dissolve">
                                      <p:cBhvr>
                                        <p:cTn id="65" dur="500"/>
                                        <p:tgtEl>
                                          <p:spTgt spid="9248"/>
                                        </p:tgtEl>
                                      </p:cBhvr>
                                    </p:animEffect>
                                  </p:childTnLst>
                                </p:cTn>
                              </p:par>
                            </p:childTnLst>
                          </p:cTn>
                        </p:par>
                        <p:par>
                          <p:cTn id="66" fill="hold">
                            <p:stCondLst>
                              <p:cond delay="500"/>
                            </p:stCondLst>
                            <p:childTnLst>
                              <p:par>
                                <p:cTn id="67" presetID="10" presetClass="entr" presetSubtype="0" fill="hold" grpId="0" nodeType="afterEffect">
                                  <p:stCondLst>
                                    <p:cond delay="5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246"/>
                                        </p:tgtEl>
                                        <p:attrNameLst>
                                          <p:attrName>style.visibility</p:attrName>
                                        </p:attrNameLst>
                                      </p:cBhvr>
                                      <p:to>
                                        <p:strVal val="visible"/>
                                      </p:to>
                                    </p:set>
                                    <p:animEffect transition="in" filter="wipe(left)">
                                      <p:cBhvr>
                                        <p:cTn id="79" dur="1500"/>
                                        <p:tgtEl>
                                          <p:spTgt spid="9246"/>
                                        </p:tgtEl>
                                      </p:cBhvr>
                                    </p:animEffect>
                                  </p:childTnLst>
                                </p:cTn>
                              </p:par>
                            </p:childTnLst>
                          </p:cTn>
                        </p:par>
                        <p:par>
                          <p:cTn id="80" fill="hold">
                            <p:stCondLst>
                              <p:cond delay="1500"/>
                            </p:stCondLst>
                            <p:childTnLst>
                              <p:par>
                                <p:cTn id="81" presetID="10" presetClass="entr" presetSubtype="0" fill="hold" nodeType="afterEffect">
                                  <p:stCondLst>
                                    <p:cond delay="50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par>
                          <p:cTn id="84" fill="hold">
                            <p:stCondLst>
                              <p:cond delay="2500"/>
                            </p:stCondLst>
                            <p:childTnLst>
                              <p:par>
                                <p:cTn id="85" presetID="9" presetClass="entr" presetSubtype="0" fill="hold" nodeType="afterEffect">
                                  <p:stCondLst>
                                    <p:cond delay="250"/>
                                  </p:stCondLst>
                                  <p:childTnLst>
                                    <p:set>
                                      <p:cBhvr>
                                        <p:cTn id="86" dur="1" fill="hold">
                                          <p:stCondLst>
                                            <p:cond delay="0"/>
                                          </p:stCondLst>
                                        </p:cTn>
                                        <p:tgtEl>
                                          <p:spTgt spid="9252"/>
                                        </p:tgtEl>
                                        <p:attrNameLst>
                                          <p:attrName>style.visibility</p:attrName>
                                        </p:attrNameLst>
                                      </p:cBhvr>
                                      <p:to>
                                        <p:strVal val="visible"/>
                                      </p:to>
                                    </p:set>
                                    <p:animEffect transition="in" filter="dissolve">
                                      <p:cBhvr>
                                        <p:cTn id="87" dur="500"/>
                                        <p:tgtEl>
                                          <p:spTgt spid="925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247"/>
                                        </p:tgtEl>
                                        <p:attrNameLst>
                                          <p:attrName>style.visibility</p:attrName>
                                        </p:attrNameLst>
                                      </p:cBhvr>
                                      <p:to>
                                        <p:strVal val="visible"/>
                                      </p:to>
                                    </p:set>
                                    <p:animEffect transition="in" filter="wipe(left)">
                                      <p:cBhvr>
                                        <p:cTn id="92" dur="2000"/>
                                        <p:tgtEl>
                                          <p:spTgt spid="9247"/>
                                        </p:tgtEl>
                                      </p:cBhvr>
                                    </p:animEffect>
                                  </p:childTnLst>
                                </p:cTn>
                              </p:par>
                            </p:childTnLst>
                          </p:cTn>
                        </p:par>
                        <p:par>
                          <p:cTn id="93" fill="hold">
                            <p:stCondLst>
                              <p:cond delay="2000"/>
                            </p:stCondLst>
                            <p:childTnLst>
                              <p:par>
                                <p:cTn id="94" presetID="22" presetClass="entr" presetSubtype="8" fill="hold" grpId="0" nodeType="afterEffect">
                                  <p:stCondLst>
                                    <p:cond delay="500"/>
                                  </p:stCondLst>
                                  <p:childTnLst>
                                    <p:set>
                                      <p:cBhvr>
                                        <p:cTn id="95" dur="1" fill="hold">
                                          <p:stCondLst>
                                            <p:cond delay="0"/>
                                          </p:stCondLst>
                                        </p:cTn>
                                        <p:tgtEl>
                                          <p:spTgt spid="9251"/>
                                        </p:tgtEl>
                                        <p:attrNameLst>
                                          <p:attrName>style.visibility</p:attrName>
                                        </p:attrNameLst>
                                      </p:cBhvr>
                                      <p:to>
                                        <p:strVal val="visible"/>
                                      </p:to>
                                    </p:set>
                                    <p:animEffect transition="in" filter="wipe(left)">
                                      <p:cBhvr>
                                        <p:cTn id="96" dur="1500"/>
                                        <p:tgtEl>
                                          <p:spTgt spid="925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fade">
                                      <p:cBhvr>
                                        <p:cTn id="101" dur="500"/>
                                        <p:tgtEl>
                                          <p:spTgt spid="8"/>
                                        </p:tgtEl>
                                      </p:cBhvr>
                                    </p:animEffect>
                                  </p:childTnLst>
                                </p:cTn>
                              </p:par>
                            </p:childTnLst>
                          </p:cTn>
                        </p:par>
                        <p:par>
                          <p:cTn id="102" fill="hold">
                            <p:stCondLst>
                              <p:cond delay="500"/>
                            </p:stCondLst>
                            <p:childTnLst>
                              <p:par>
                                <p:cTn id="103" presetID="22" presetClass="entr" presetSubtype="8" fill="hold" nodeType="afterEffect">
                                  <p:stCondLst>
                                    <p:cond delay="250"/>
                                  </p:stCondLst>
                                  <p:childTnLst>
                                    <p:set>
                                      <p:cBhvr>
                                        <p:cTn id="104" dur="1" fill="hold">
                                          <p:stCondLst>
                                            <p:cond delay="0"/>
                                          </p:stCondLst>
                                        </p:cTn>
                                        <p:tgtEl>
                                          <p:spTgt spid="12"/>
                                        </p:tgtEl>
                                        <p:attrNameLst>
                                          <p:attrName>style.visibility</p:attrName>
                                        </p:attrNameLst>
                                      </p:cBhvr>
                                      <p:to>
                                        <p:strVal val="visible"/>
                                      </p:to>
                                    </p:set>
                                    <p:animEffect transition="in" filter="wipe(left)">
                                      <p:cBhvr>
                                        <p:cTn id="105" dur="500"/>
                                        <p:tgtEl>
                                          <p:spTgt spid="12"/>
                                        </p:tgtEl>
                                      </p:cBhvr>
                                    </p:animEffect>
                                  </p:childTnLst>
                                </p:cTn>
                              </p:par>
                            </p:childTnLst>
                          </p:cTn>
                        </p:par>
                        <p:par>
                          <p:cTn id="106" fill="hold">
                            <p:stCondLst>
                              <p:cond delay="1250"/>
                            </p:stCondLst>
                            <p:childTnLst>
                              <p:par>
                                <p:cTn id="107" presetID="22" presetClass="entr" presetSubtype="8" fill="hold" grpId="0" nodeType="afterEffect">
                                  <p:stCondLst>
                                    <p:cond delay="250"/>
                                  </p:stCondLst>
                                  <p:childTnLst>
                                    <p:set>
                                      <p:cBhvr>
                                        <p:cTn id="108" dur="1" fill="hold">
                                          <p:stCondLst>
                                            <p:cond delay="0"/>
                                          </p:stCondLst>
                                        </p:cTn>
                                        <p:tgtEl>
                                          <p:spTgt spid="9254"/>
                                        </p:tgtEl>
                                        <p:attrNameLst>
                                          <p:attrName>style.visibility</p:attrName>
                                        </p:attrNameLst>
                                      </p:cBhvr>
                                      <p:to>
                                        <p:strVal val="visible"/>
                                      </p:to>
                                    </p:set>
                                    <p:animEffect transition="in" filter="wipe(left)">
                                      <p:cBhvr>
                                        <p:cTn id="109" dur="500"/>
                                        <p:tgtEl>
                                          <p:spTgt spid="9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5" grpId="0" animBg="1"/>
      <p:bldP spid="9247" grpId="0"/>
      <p:bldP spid="9248" grpId="0"/>
      <p:bldP spid="9249" grpId="0"/>
      <p:bldP spid="9250" grpId="0"/>
      <p:bldP spid="9251" grpId="0"/>
      <p:bldP spid="9254" grpId="0"/>
      <p:bldP spid="9256" grpId="0"/>
      <p:bldP spid="9257" grpId="0" animBg="1"/>
      <p:bldP spid="9246" grpId="0"/>
      <p:bldP spid="6" grpId="0"/>
      <p:bldP spid="7" grpId="0"/>
      <p:bldP spid="8"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40</a:t>
            </a:fld>
            <a:endParaRPr lang="el-GR" altLang="el-GR"/>
          </a:p>
        </p:txBody>
      </p:sp>
      <mc:AlternateContent xmlns:mc="http://schemas.openxmlformats.org/markup-compatibility/2006" xmlns:a14="http://schemas.microsoft.com/office/drawing/2010/main">
        <mc:Choice Requires="a14">
          <p:sp>
            <p:nvSpPr>
              <p:cNvPr id="4" name="Ορθογώνιο 3"/>
              <p:cNvSpPr/>
              <p:nvPr/>
            </p:nvSpPr>
            <p:spPr>
              <a:xfrm>
                <a:off x="1097614" y="548680"/>
                <a:ext cx="6948772" cy="3999108"/>
              </a:xfrm>
              <a:prstGeom prst="rect">
                <a:avLst/>
              </a:prstGeom>
            </p:spPr>
            <p:txBody>
              <a:bodyPr wrap="square">
                <a:spAutoFit/>
              </a:bodyPr>
              <a:lstStyle/>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4.  </a:t>
                </a:r>
                <a:r>
                  <a:rPr lang="el-GR" sz="2000" dirty="0">
                    <a:effectLst/>
                    <a:latin typeface="Trebuchet MS" panose="020B0603020202020204" pitchFamily="34" charset="0"/>
                    <a:ea typeface="Times New Roman" panose="02020603050405020304" pitchFamily="18" charset="0"/>
                  </a:rPr>
                  <a:t>Ένα στερεό σώμα αρχικά παραμένει ακίνητο, χωρίς να του ασκούνται δυνάμεις. Κάποια  χρονική στιγμή ασκούμε δύο δυνάμεις </a:t>
                </a:r>
                <a14:m>
                  <m:oMath xmlns:m="http://schemas.openxmlformats.org/officeDocument/2006/math">
                    <m:acc>
                      <m:accPr>
                        <m:chr m:val="⃗"/>
                        <m:ctrlPr>
                          <a:rPr lang="el-GR"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𝐹</m:t>
                        </m:r>
                      </m:e>
                    </m:acc>
                  </m:oMath>
                </a14:m>
                <a:r>
                  <a:rPr lang="el-GR" sz="2000" baseline="-25000" dirty="0">
                    <a:effectLst/>
                    <a:latin typeface="Trebuchet MS" panose="020B0603020202020204" pitchFamily="34" charset="0"/>
                    <a:ea typeface="Times New Roman" panose="02020603050405020304" pitchFamily="18" charset="0"/>
                  </a:rPr>
                  <a:t>1</a:t>
                </a:r>
                <a:r>
                  <a:rPr lang="el-GR" sz="2000" dirty="0">
                    <a:effectLst/>
                    <a:latin typeface="Trebuchet MS" panose="020B0603020202020204" pitchFamily="34" charset="0"/>
                    <a:ea typeface="Times New Roman" panose="02020603050405020304" pitchFamily="18" charset="0"/>
                  </a:rPr>
                  <a:t> και </a:t>
                </a:r>
                <a14:m>
                  <m:oMath xmlns:m="http://schemas.openxmlformats.org/officeDocument/2006/math">
                    <m:acc>
                      <m:accPr>
                        <m:chr m:val="⃗"/>
                        <m:ctrlPr>
                          <a:rPr lang="el-GR"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𝐹</m:t>
                        </m:r>
                      </m:e>
                    </m:acc>
                  </m:oMath>
                </a14:m>
                <a:r>
                  <a:rPr lang="el-GR" sz="2000" baseline="-25000" dirty="0">
                    <a:effectLst/>
                    <a:latin typeface="Trebuchet MS" panose="020B0603020202020204" pitchFamily="34" charset="0"/>
                    <a:ea typeface="Times New Roman" panose="02020603050405020304" pitchFamily="18" charset="0"/>
                  </a:rPr>
                  <a:t>2</a:t>
                </a:r>
                <a:r>
                  <a:rPr lang="el-GR" sz="2000" dirty="0">
                    <a:effectLst/>
                    <a:latin typeface="Trebuchet MS" panose="020B0603020202020204" pitchFamily="34" charset="0"/>
                    <a:ea typeface="Times New Roman" panose="02020603050405020304" pitchFamily="18" charset="0"/>
                  </a:rPr>
                  <a:t> στο σώμα. Για να εκτελέσει το σώμα μόνο στροφική κίνηση, οι δυνάμεις αυτές θα πρέπει </a:t>
                </a: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b="1" dirty="0">
                    <a:effectLst/>
                    <a:latin typeface="Trebuchet MS" panose="020B0603020202020204" pitchFamily="34" charset="0"/>
                    <a:ea typeface="Times New Roman" panose="02020603050405020304" pitchFamily="18" charset="0"/>
                  </a:rPr>
                  <a:t>α.</a:t>
                </a:r>
                <a:r>
                  <a:rPr lang="el-GR" sz="2000" dirty="0">
                    <a:effectLst/>
                    <a:latin typeface="Trebuchet MS" panose="020B0603020202020204" pitchFamily="34" charset="0"/>
                    <a:ea typeface="Times New Roman" panose="02020603050405020304" pitchFamily="18" charset="0"/>
                  </a:rPr>
                  <a:t>  να είναι κάθετες μεταξύ τους.</a:t>
                </a: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b="1" dirty="0">
                    <a:effectLst/>
                    <a:latin typeface="Trebuchet MS" panose="020B0603020202020204" pitchFamily="34" charset="0"/>
                    <a:ea typeface="Times New Roman" panose="02020603050405020304" pitchFamily="18" charset="0"/>
                  </a:rPr>
                  <a:t>β.</a:t>
                </a:r>
                <a:r>
                  <a:rPr lang="el-GR" sz="2000" dirty="0">
                    <a:effectLst/>
                    <a:latin typeface="Trebuchet MS" panose="020B0603020202020204" pitchFamily="34" charset="0"/>
                    <a:ea typeface="Times New Roman" panose="02020603050405020304" pitchFamily="18" charset="0"/>
                  </a:rPr>
                  <a:t> να έχουν μη </a:t>
                </a:r>
                <a:r>
                  <a:rPr lang="el-GR" sz="2000" dirty="0" err="1">
                    <a:effectLst/>
                    <a:latin typeface="Trebuchet MS" panose="020B0603020202020204" pitchFamily="34" charset="0"/>
                    <a:ea typeface="Times New Roman" panose="02020603050405020304" pitchFamily="18" charset="0"/>
                  </a:rPr>
                  <a:t>συνευθειακές</a:t>
                </a:r>
                <a:r>
                  <a:rPr lang="el-GR" sz="2000" dirty="0">
                    <a:effectLst/>
                    <a:latin typeface="Trebuchet MS" panose="020B0603020202020204" pitchFamily="34" charset="0"/>
                    <a:ea typeface="Times New Roman" panose="02020603050405020304" pitchFamily="18" charset="0"/>
                  </a:rPr>
                  <a:t> παράλληλες διευθύνσεις, αντίθετες φορές και άνισα μέτρα.</a:t>
                </a: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b="1" dirty="0">
                    <a:effectLst/>
                    <a:latin typeface="Trebuchet MS" panose="020B0603020202020204" pitchFamily="34" charset="0"/>
                    <a:ea typeface="Times New Roman" panose="02020603050405020304" pitchFamily="18" charset="0"/>
                  </a:rPr>
                  <a:t>γ.</a:t>
                </a:r>
                <a:r>
                  <a:rPr lang="el-GR" sz="2000" dirty="0">
                    <a:effectLst/>
                    <a:latin typeface="Trebuchet MS" panose="020B0603020202020204" pitchFamily="34" charset="0"/>
                    <a:ea typeface="Times New Roman" panose="02020603050405020304" pitchFamily="18" charset="0"/>
                  </a:rPr>
                  <a:t>  να βρίσκονται στην ίδια ευθεία και να είναι αντίθετες.</a:t>
                </a: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b="1" dirty="0">
                    <a:effectLst/>
                    <a:latin typeface="Trebuchet MS" panose="020B0603020202020204" pitchFamily="34" charset="0"/>
                    <a:ea typeface="Times New Roman" panose="02020603050405020304" pitchFamily="18" charset="0"/>
                  </a:rPr>
                  <a:t>δ.</a:t>
                </a:r>
                <a:r>
                  <a:rPr lang="el-GR" sz="2000" dirty="0">
                    <a:effectLst/>
                    <a:latin typeface="Trebuchet MS" panose="020B0603020202020204" pitchFamily="34" charset="0"/>
                    <a:ea typeface="Times New Roman" panose="02020603050405020304" pitchFamily="18" charset="0"/>
                  </a:rPr>
                  <a:t> να έχουν μη </a:t>
                </a:r>
                <a:r>
                  <a:rPr lang="el-GR" sz="2000" dirty="0" err="1">
                    <a:effectLst/>
                    <a:latin typeface="Trebuchet MS" panose="020B0603020202020204" pitchFamily="34" charset="0"/>
                    <a:ea typeface="Times New Roman" panose="02020603050405020304" pitchFamily="18" charset="0"/>
                  </a:rPr>
                  <a:t>συνευθειακές</a:t>
                </a:r>
                <a:r>
                  <a:rPr lang="el-GR" sz="2000" dirty="0">
                    <a:effectLst/>
                    <a:latin typeface="Trebuchet MS" panose="020B0603020202020204" pitchFamily="34" charset="0"/>
                    <a:ea typeface="Times New Roman" panose="02020603050405020304" pitchFamily="18" charset="0"/>
                  </a:rPr>
                  <a:t> παράλληλες διευθύνσεις, αντίθετες φορές και ίσα μέτρα.</a:t>
                </a:r>
                <a:endParaRPr lang="el-GR" sz="2000" dirty="0">
                  <a:latin typeface="Trebuchet MS" panose="020B0603020202020204" pitchFamily="34" charset="0"/>
                  <a:ea typeface="Times New Roman" panose="02020603050405020304" pitchFamily="18" charset="0"/>
                </a:endParaRPr>
              </a:p>
              <a:p>
                <a:pPr algn="r">
                  <a:lnSpc>
                    <a:spcPct val="115000"/>
                  </a:lnSpc>
                  <a:spcAft>
                    <a:spcPts val="0"/>
                  </a:spcAft>
                </a:pPr>
                <a:r>
                  <a:rPr lang="el-GR" sz="1800" dirty="0" err="1">
                    <a:effectLst/>
                    <a:latin typeface="Trebuchet MS" panose="020B0603020202020204" pitchFamily="34" charset="0"/>
                    <a:ea typeface="Times New Roman" panose="02020603050405020304" pitchFamily="18" charset="0"/>
                  </a:rPr>
                  <a:t>Επαν</a:t>
                </a:r>
                <a:r>
                  <a:rPr lang="el-GR" sz="1800" dirty="0">
                    <a:effectLst/>
                    <a:latin typeface="Trebuchet MS" panose="020B0603020202020204" pitchFamily="34" charset="0"/>
                    <a:ea typeface="Times New Roman" panose="02020603050405020304" pitchFamily="18" charset="0"/>
                  </a:rPr>
                  <a:t>. </a:t>
                </a:r>
                <a:r>
                  <a:rPr lang="el-GR" sz="1800" dirty="0" err="1">
                    <a:effectLst/>
                    <a:latin typeface="Trebuchet MS" panose="020B0603020202020204" pitchFamily="34" charset="0"/>
                    <a:ea typeface="Times New Roman" panose="02020603050405020304" pitchFamily="18" charset="0"/>
                  </a:rPr>
                  <a:t>Ημερ</a:t>
                </a:r>
                <a:r>
                  <a:rPr lang="el-GR" sz="1800" dirty="0">
                    <a:effectLst/>
                    <a:latin typeface="Trebuchet MS" panose="020B0603020202020204" pitchFamily="34" charset="0"/>
                    <a:ea typeface="Times New Roman" panose="02020603050405020304" pitchFamily="18" charset="0"/>
                  </a:rPr>
                  <a:t>. – </a:t>
                </a:r>
                <a:r>
                  <a:rPr lang="el-GR" sz="1800" dirty="0" err="1">
                    <a:effectLst/>
                    <a:latin typeface="Trebuchet MS" panose="020B0603020202020204" pitchFamily="34" charset="0"/>
                    <a:ea typeface="Times New Roman" panose="02020603050405020304" pitchFamily="18" charset="0"/>
                  </a:rPr>
                  <a:t>Ομογ</a:t>
                </a:r>
                <a:r>
                  <a:rPr lang="el-GR" sz="1800" dirty="0">
                    <a:effectLst/>
                    <a:latin typeface="Trebuchet MS" panose="020B0603020202020204" pitchFamily="34" charset="0"/>
                    <a:ea typeface="Times New Roman" panose="02020603050405020304" pitchFamily="18" charset="0"/>
                  </a:rPr>
                  <a:t>. 2020</a:t>
                </a:r>
                <a:endParaRPr lang="el-GR" sz="1800" dirty="0">
                  <a:latin typeface="Trebuchet MS" panose="020B0603020202020204" pitchFamily="34" charset="0"/>
                  <a:ea typeface="Times New Roman" panose="02020603050405020304" pitchFamily="18"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1097614" y="548680"/>
                <a:ext cx="6948772" cy="3999108"/>
              </a:xfrm>
              <a:prstGeom prst="rect">
                <a:avLst/>
              </a:prstGeom>
              <a:blipFill>
                <a:blip r:embed="rId2"/>
                <a:stretch>
                  <a:fillRect l="-877" t="-457" r="-965" b="-610"/>
                </a:stretch>
              </a:blipFill>
            </p:spPr>
            <p:txBody>
              <a:bodyPr/>
              <a:lstStyle/>
              <a:p>
                <a:r>
                  <a:rPr lang="el-GR">
                    <a:noFill/>
                  </a:rPr>
                  <a:t> </a:t>
                </a:r>
              </a:p>
            </p:txBody>
          </p:sp>
        </mc:Fallback>
      </mc:AlternateContent>
      <p:sp>
        <p:nvSpPr>
          <p:cNvPr id="5" name="Oval 5"/>
          <p:cNvSpPr>
            <a:spLocks noChangeArrowheads="1"/>
          </p:cNvSpPr>
          <p:nvPr/>
        </p:nvSpPr>
        <p:spPr bwMode="auto">
          <a:xfrm>
            <a:off x="1064777" y="3429000"/>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extLst>
      <p:ext uri="{BB962C8B-B14F-4D97-AF65-F5344CB8AC3E}">
        <p14:creationId xmlns:p14="http://schemas.microsoft.com/office/powerpoint/2010/main" val="17781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3789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7825C9B-CB9E-4D7B-BD5D-7FC5DF14F6ED}" type="slidenum">
              <a:rPr lang="el-GR" altLang="el-GR" sz="1400"/>
              <a:pPr>
                <a:spcBef>
                  <a:spcPct val="0"/>
                </a:spcBef>
                <a:buFontTx/>
                <a:buNone/>
              </a:pPr>
              <a:t>41</a:t>
            </a:fld>
            <a:endParaRPr lang="el-GR" altLang="el-GR" sz="1400"/>
          </a:p>
        </p:txBody>
      </p:sp>
      <p:grpSp>
        <p:nvGrpSpPr>
          <p:cNvPr id="2" name="Ομάδα 1"/>
          <p:cNvGrpSpPr/>
          <p:nvPr/>
        </p:nvGrpSpPr>
        <p:grpSpPr>
          <a:xfrm>
            <a:off x="495261" y="332656"/>
            <a:ext cx="8012945" cy="5170646"/>
            <a:chOff x="495261" y="332656"/>
            <a:chExt cx="8012945" cy="5170646"/>
          </a:xfrm>
        </p:grpSpPr>
        <p:sp>
          <p:nvSpPr>
            <p:cNvPr id="37894" name="Rectangle 5"/>
            <p:cNvSpPr>
              <a:spLocks noChangeArrowheads="1"/>
            </p:cNvSpPr>
            <p:nvPr/>
          </p:nvSpPr>
          <p:spPr bwMode="auto">
            <a:xfrm>
              <a:off x="504280" y="332656"/>
              <a:ext cx="604892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cs typeface="Times New Roman" panose="02020603050405020304" pitchFamily="18" charset="0"/>
                </a:rPr>
                <a:t>5</a:t>
              </a:r>
              <a:r>
                <a:rPr lang="en-US" altLang="el-GR" sz="2000" b="1" dirty="0">
                  <a:latin typeface="Trebuchet MS" panose="020B0603020202020204" pitchFamily="34" charset="0"/>
                  <a:cs typeface="Times New Roman" panose="02020603050405020304" pitchFamily="18" charset="0"/>
                </a:rPr>
                <a:t>. </a:t>
              </a:r>
              <a:r>
                <a:rPr lang="en-US" altLang="el-GR" sz="2000" dirty="0" err="1">
                  <a:solidFill>
                    <a:srgbClr val="000000"/>
                  </a:solidFill>
                  <a:latin typeface="Trebuchet MS" panose="020B0603020202020204" pitchFamily="34" charset="0"/>
                  <a:cs typeface="Times New Roman" panose="02020603050405020304" pitchFamily="18" charset="0"/>
                </a:rPr>
                <a:t>Στο</a:t>
              </a:r>
              <a:r>
                <a:rPr lang="en-US" altLang="el-GR" sz="2000" dirty="0">
                  <a:solidFill>
                    <a:srgbClr val="000000"/>
                  </a:solidFill>
                  <a:latin typeface="Trebuchet MS" panose="020B0603020202020204" pitchFamily="34" charset="0"/>
                  <a:cs typeface="Times New Roman" panose="02020603050405020304" pitchFamily="18" charset="0"/>
                </a:rPr>
                <a:t> </a:t>
              </a:r>
              <a:r>
                <a:rPr lang="en-US" altLang="el-GR" sz="2000" dirty="0" err="1">
                  <a:solidFill>
                    <a:srgbClr val="000000"/>
                  </a:solidFill>
                  <a:latin typeface="Trebuchet MS" panose="020B0603020202020204" pitchFamily="34" charset="0"/>
                  <a:cs typeface="Times New Roman" panose="02020603050405020304" pitchFamily="18" charset="0"/>
                </a:rPr>
                <a:t>σχήμ</a:t>
              </a:r>
              <a:r>
                <a:rPr lang="en-US" altLang="el-GR" sz="2000" dirty="0">
                  <a:solidFill>
                    <a:srgbClr val="000000"/>
                  </a:solidFill>
                  <a:latin typeface="Trebuchet MS" panose="020B0603020202020204" pitchFamily="34" charset="0"/>
                  <a:cs typeface="Times New Roman" panose="02020603050405020304" pitchFamily="18" charset="0"/>
                </a:rPr>
                <a:t>α φαίνεται σε τομή το σύστημα δύο ομοαξονικών κυλίνδρων με ακτίνες </a:t>
              </a:r>
              <a:r>
                <a:rPr lang="en-US" altLang="el-GR" sz="2000" i="1" dirty="0">
                  <a:solidFill>
                    <a:srgbClr val="000000"/>
                  </a:solidFill>
                  <a:latin typeface="Trebuchet MS" panose="020B0603020202020204" pitchFamily="34" charset="0"/>
                  <a:cs typeface="Times New Roman" panose="02020603050405020304" pitchFamily="18" charset="0"/>
                </a:rPr>
                <a:t>R</a:t>
              </a:r>
              <a:r>
                <a:rPr lang="en-US" altLang="el-GR" sz="2000" baseline="-30000" dirty="0">
                  <a:solidFill>
                    <a:srgbClr val="000000"/>
                  </a:solidFill>
                  <a:latin typeface="Trebuchet MS" panose="020B0603020202020204" pitchFamily="34" charset="0"/>
                  <a:cs typeface="Times New Roman" panose="02020603050405020304" pitchFamily="18" charset="0"/>
                </a:rPr>
                <a:t>1</a:t>
              </a:r>
              <a:r>
                <a:rPr lang="en-US" altLang="el-GR" sz="2000" dirty="0">
                  <a:solidFill>
                    <a:srgbClr val="000000"/>
                  </a:solidFill>
                  <a:latin typeface="Trebuchet MS" panose="020B0603020202020204" pitchFamily="34" charset="0"/>
                  <a:cs typeface="Times New Roman" panose="02020603050405020304" pitchFamily="18" charset="0"/>
                </a:rPr>
                <a:t>,</a:t>
              </a:r>
              <a:r>
                <a:rPr lang="el-GR" altLang="el-GR" sz="2000" dirty="0">
                  <a:solidFill>
                    <a:srgbClr val="000000"/>
                  </a:solidFill>
                  <a:latin typeface="Trebuchet MS" panose="020B0603020202020204" pitchFamily="34" charset="0"/>
                  <a:cs typeface="Times New Roman" panose="02020603050405020304" pitchFamily="18" charset="0"/>
                </a:rPr>
                <a:t> </a:t>
              </a:r>
              <a:r>
                <a:rPr lang="en-US" altLang="el-GR" sz="2000" i="1" dirty="0">
                  <a:solidFill>
                    <a:srgbClr val="000000"/>
                  </a:solidFill>
                  <a:latin typeface="Trebuchet MS" panose="020B0603020202020204" pitchFamily="34" charset="0"/>
                  <a:cs typeface="Times New Roman" panose="02020603050405020304" pitchFamily="18" charset="0"/>
                </a:rPr>
                <a:t>R</a:t>
              </a:r>
              <a:r>
                <a:rPr lang="en-US" altLang="el-GR" sz="2000" baseline="-30000" dirty="0">
                  <a:solidFill>
                    <a:srgbClr val="000000"/>
                  </a:solidFill>
                  <a:latin typeface="Trebuchet MS" panose="020B0603020202020204" pitchFamily="34" charset="0"/>
                  <a:cs typeface="Times New Roman" panose="02020603050405020304" pitchFamily="18" charset="0"/>
                </a:rPr>
                <a:t>2 </a:t>
              </a:r>
              <a:r>
                <a:rPr lang="en-US" altLang="el-GR" sz="2000" dirty="0" err="1">
                  <a:solidFill>
                    <a:srgbClr val="000000"/>
                  </a:solidFill>
                  <a:latin typeface="Trebuchet MS" panose="020B0603020202020204" pitchFamily="34" charset="0"/>
                  <a:cs typeface="Times New Roman" panose="02020603050405020304" pitchFamily="18" charset="0"/>
                </a:rPr>
                <a:t>με</a:t>
              </a:r>
              <a:r>
                <a:rPr lang="el-GR" altLang="el-GR" sz="2000" dirty="0">
                  <a:solidFill>
                    <a:srgbClr val="000000"/>
                  </a:solidFill>
                  <a:latin typeface="Trebuchet MS" panose="020B0603020202020204" pitchFamily="34" charset="0"/>
                  <a:cs typeface="Times New Roman" panose="02020603050405020304" pitchFamily="18" charset="0"/>
                </a:rPr>
                <a:t> </a:t>
              </a:r>
              <a:r>
                <a:rPr lang="en-US" altLang="el-GR" sz="2000" i="1" dirty="0">
                  <a:solidFill>
                    <a:srgbClr val="000000"/>
                  </a:solidFill>
                  <a:latin typeface="Trebuchet MS" panose="020B0603020202020204" pitchFamily="34" charset="0"/>
                  <a:cs typeface="Times New Roman" panose="02020603050405020304" pitchFamily="18" charset="0"/>
                </a:rPr>
                <a:t>R</a:t>
              </a:r>
              <a:r>
                <a:rPr lang="en-US" altLang="el-GR" sz="2000" baseline="-30000" dirty="0">
                  <a:solidFill>
                    <a:srgbClr val="000000"/>
                  </a:solidFill>
                  <a:latin typeface="Trebuchet MS" panose="020B0603020202020204" pitchFamily="34" charset="0"/>
                  <a:cs typeface="Times New Roman" panose="02020603050405020304" pitchFamily="18" charset="0"/>
                </a:rPr>
                <a:t>1</a:t>
              </a:r>
              <a:r>
                <a:rPr lang="el-GR" altLang="el-GR" sz="2000" baseline="-30000" dirty="0">
                  <a:solidFill>
                    <a:srgbClr val="000000"/>
                  </a:solidFill>
                  <a:latin typeface="Trebuchet MS" panose="020B0603020202020204" pitchFamily="34" charset="0"/>
                  <a:cs typeface="Times New Roman" panose="02020603050405020304" pitchFamily="18" charset="0"/>
                </a:rPr>
                <a:t> </a:t>
              </a:r>
              <a:r>
                <a:rPr lang="en-US" altLang="el-GR" sz="2000" dirty="0">
                  <a:solidFill>
                    <a:srgbClr val="000000"/>
                  </a:solidFill>
                  <a:latin typeface="Trebuchet MS" panose="020B0603020202020204" pitchFamily="34" charset="0"/>
                  <a:cs typeface="Times New Roman" panose="02020603050405020304" pitchFamily="18" charset="0"/>
                </a:rPr>
                <a:t>&gt;</a:t>
              </a:r>
              <a:r>
                <a:rPr lang="el-GR" altLang="el-GR" sz="2000" dirty="0">
                  <a:solidFill>
                    <a:srgbClr val="000000"/>
                  </a:solidFill>
                  <a:latin typeface="Trebuchet MS" panose="020B0603020202020204" pitchFamily="34" charset="0"/>
                  <a:cs typeface="Times New Roman" panose="02020603050405020304" pitchFamily="18" charset="0"/>
                </a:rPr>
                <a:t> </a:t>
              </a:r>
              <a:r>
                <a:rPr lang="en-US" altLang="el-GR" sz="2000" i="1" dirty="0">
                  <a:solidFill>
                    <a:srgbClr val="000000"/>
                  </a:solidFill>
                  <a:latin typeface="Trebuchet MS" panose="020B0603020202020204" pitchFamily="34" charset="0"/>
                  <a:cs typeface="Times New Roman" panose="02020603050405020304" pitchFamily="18" charset="0"/>
                </a:rPr>
                <a:t>R</a:t>
              </a:r>
              <a:r>
                <a:rPr lang="en-US" altLang="el-GR" sz="2000" baseline="-30000" dirty="0">
                  <a:solidFill>
                    <a:srgbClr val="000000"/>
                  </a:solidFill>
                  <a:latin typeface="Trebuchet MS" panose="020B0603020202020204" pitchFamily="34" charset="0"/>
                  <a:cs typeface="Times New Roman" panose="02020603050405020304" pitchFamily="18" charset="0"/>
                </a:rPr>
                <a:t>2 </a:t>
              </a:r>
              <a:r>
                <a:rPr lang="en-US" altLang="el-GR" sz="2000" dirty="0">
                  <a:solidFill>
                    <a:srgbClr val="000000"/>
                  </a:solidFill>
                  <a:latin typeface="Trebuchet MS" panose="020B0603020202020204" pitchFamily="34" charset="0"/>
                  <a:cs typeface="Times New Roman" panose="02020603050405020304" pitchFamily="18" charset="0"/>
                </a:rPr>
                <a:t>π</a:t>
              </a:r>
              <a:r>
                <a:rPr lang="en-US" altLang="el-GR" sz="2000" dirty="0" err="1">
                  <a:solidFill>
                    <a:srgbClr val="000000"/>
                  </a:solidFill>
                  <a:latin typeface="Trebuchet MS" panose="020B0603020202020204" pitchFamily="34" charset="0"/>
                  <a:cs typeface="Times New Roman" panose="02020603050405020304" pitchFamily="18" charset="0"/>
                </a:rPr>
                <a:t>ου</a:t>
              </a:r>
              <a:r>
                <a:rPr lang="en-US" altLang="el-GR" sz="2000" dirty="0">
                  <a:solidFill>
                    <a:srgbClr val="000000"/>
                  </a:solidFill>
                  <a:latin typeface="Trebuchet MS" panose="020B0603020202020204" pitchFamily="34" charset="0"/>
                  <a:cs typeface="Times New Roman" panose="02020603050405020304" pitchFamily="18" charset="0"/>
                </a:rPr>
                <a:t> μπ</a:t>
              </a:r>
              <a:r>
                <a:rPr lang="en-US" altLang="el-GR" sz="2000" dirty="0" err="1">
                  <a:solidFill>
                    <a:srgbClr val="000000"/>
                  </a:solidFill>
                  <a:latin typeface="Trebuchet MS" panose="020B0603020202020204" pitchFamily="34" charset="0"/>
                  <a:cs typeface="Times New Roman" panose="02020603050405020304" pitchFamily="18" charset="0"/>
                </a:rPr>
                <a:t>ορεί</a:t>
              </a:r>
              <a:r>
                <a:rPr lang="en-US" altLang="el-GR" sz="2000" dirty="0">
                  <a:solidFill>
                    <a:srgbClr val="000000"/>
                  </a:solidFill>
                  <a:latin typeface="Trebuchet MS" panose="020B0603020202020204" pitchFamily="34" charset="0"/>
                  <a:cs typeface="Times New Roman" panose="02020603050405020304" pitchFamily="18" charset="0"/>
                </a:rPr>
                <a:t> να π</a:t>
              </a:r>
              <a:r>
                <a:rPr lang="en-US" altLang="el-GR" sz="2000" dirty="0" err="1">
                  <a:solidFill>
                    <a:srgbClr val="000000"/>
                  </a:solidFill>
                  <a:latin typeface="Trebuchet MS" panose="020B0603020202020204" pitchFamily="34" charset="0"/>
                  <a:cs typeface="Times New Roman" panose="02020603050405020304" pitchFamily="18" charset="0"/>
                </a:rPr>
                <a:t>εριστρέφετ</a:t>
              </a:r>
              <a:r>
                <a:rPr lang="en-US" altLang="el-GR" sz="2000" dirty="0">
                  <a:solidFill>
                    <a:srgbClr val="000000"/>
                  </a:solidFill>
                  <a:latin typeface="Trebuchet MS" panose="020B0603020202020204" pitchFamily="34" charset="0"/>
                  <a:cs typeface="Times New Roman" panose="02020603050405020304" pitchFamily="18" charset="0"/>
                </a:rPr>
                <a:t>αι χωρίς τριβές γύρω από οριζόντιο άξονα, ο οποίος συμπίπτει με τον κατά μήκος άξονα συμμετρίας των κυλίνδρων. </a:t>
              </a:r>
              <a:endParaRPr lang="el-GR" altLang="el-GR" sz="2000" dirty="0">
                <a:solidFill>
                  <a:srgbClr val="000000"/>
                </a:solidFill>
                <a:latin typeface="Trebuchet MS" panose="020B0603020202020204" pitchFamily="34" charset="0"/>
                <a:cs typeface="Times New Roman" panose="02020603050405020304" pitchFamily="18" charset="0"/>
              </a:endParaRPr>
            </a:p>
          </p:txBody>
        </p:sp>
        <p:pic>
          <p:nvPicPr>
            <p:cNvPr id="37895"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3193" y="452841"/>
              <a:ext cx="2005013"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7"/>
            <p:cNvSpPr>
              <a:spLocks noChangeArrowheads="1"/>
            </p:cNvSpPr>
            <p:nvPr/>
          </p:nvSpPr>
          <p:spPr bwMode="auto">
            <a:xfrm>
              <a:off x="495261" y="2733313"/>
              <a:ext cx="782115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n-US" altLang="el-GR" sz="2000" dirty="0" err="1">
                  <a:solidFill>
                    <a:srgbClr val="000000"/>
                  </a:solidFill>
                  <a:latin typeface="Trebuchet MS" panose="020B0603020202020204" pitchFamily="34" charset="0"/>
                </a:rPr>
                <a:t>Εξ</a:t>
              </a:r>
              <a:r>
                <a:rPr lang="en-US" altLang="el-GR" sz="2000" dirty="0">
                  <a:solidFill>
                    <a:srgbClr val="000000"/>
                  </a:solidFill>
                  <a:latin typeface="Trebuchet MS" panose="020B0603020202020204" pitchFamily="34" charset="0"/>
                </a:rPr>
                <a:t>αιτίας των ίσων βαρών </a:t>
              </a:r>
              <a:r>
                <a:rPr lang="en-US" altLang="el-GR" sz="2000" i="1" dirty="0">
                  <a:solidFill>
                    <a:srgbClr val="000000"/>
                  </a:solidFill>
                  <a:latin typeface="Trebuchet MS" panose="020B0603020202020204" pitchFamily="34" charset="0"/>
                </a:rPr>
                <a:t>w</a:t>
              </a:r>
              <a:r>
                <a:rPr lang="en-US" altLang="el-GR" sz="2000" dirty="0">
                  <a:solidFill>
                    <a:srgbClr val="000000"/>
                  </a:solidFill>
                  <a:latin typeface="Trebuchet MS" panose="020B0603020202020204" pitchFamily="34" charset="0"/>
                </a:rPr>
                <a:t> που κρέμονται από τους δύο κυλίνδρους, πώς θα περιστραφεί το σύστημα; </a:t>
              </a:r>
              <a:endParaRPr lang="en-US" altLang="el-GR" sz="2000" dirty="0">
                <a:latin typeface="Trebuchet MS" panose="020B0603020202020204" pitchFamily="34" charset="0"/>
              </a:endParaRPr>
            </a:p>
            <a:p>
              <a:pPr algn="just" eaLnBrk="1" hangingPunct="1">
                <a:lnSpc>
                  <a:spcPct val="150000"/>
                </a:lnSpc>
                <a:spcBef>
                  <a:spcPct val="0"/>
                </a:spcBef>
                <a:buFontTx/>
                <a:buNone/>
              </a:pPr>
              <a:r>
                <a:rPr lang="en-US" altLang="el-GR" sz="2000" b="1" dirty="0">
                  <a:solidFill>
                    <a:srgbClr val="000000"/>
                  </a:solidFill>
                  <a:latin typeface="Trebuchet MS" panose="020B0603020202020204" pitchFamily="34" charset="0"/>
                </a:rPr>
                <a:t>α. </a:t>
              </a:r>
              <a:r>
                <a:rPr lang="el-GR" altLang="el-GR" sz="2000" b="1"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σύμφων</a:t>
              </a:r>
              <a:r>
                <a:rPr lang="en-US" altLang="el-GR" sz="2000" dirty="0">
                  <a:solidFill>
                    <a:srgbClr val="000000"/>
                  </a:solidFill>
                  <a:latin typeface="Trebuchet MS" panose="020B0603020202020204" pitchFamily="34" charset="0"/>
                </a:rPr>
                <a:t>α με τη φορά περιστροφής των δεικτών του ρολογιού</a:t>
              </a:r>
              <a:r>
                <a:rPr lang="el-GR" altLang="el-GR" sz="2000" dirty="0">
                  <a:solidFill>
                    <a:srgbClr val="000000"/>
                  </a:solidFill>
                  <a:latin typeface="Trebuchet MS" panose="020B0603020202020204" pitchFamily="34" charset="0"/>
                </a:rPr>
                <a:t>.</a:t>
              </a:r>
              <a:r>
                <a:rPr lang="en-US" altLang="el-GR" sz="2000" dirty="0">
                  <a:solidFill>
                    <a:srgbClr val="000000"/>
                  </a:solidFill>
                  <a:latin typeface="Trebuchet MS" panose="020B0603020202020204" pitchFamily="34" charset="0"/>
                </a:rPr>
                <a:t> </a:t>
              </a:r>
              <a:endParaRPr lang="en-US" altLang="el-GR" sz="2000" dirty="0">
                <a:latin typeface="Trebuchet MS" panose="020B0603020202020204" pitchFamily="34" charset="0"/>
              </a:endParaRPr>
            </a:p>
            <a:p>
              <a:pPr algn="just" eaLnBrk="1" hangingPunct="1">
                <a:lnSpc>
                  <a:spcPct val="150000"/>
                </a:lnSpc>
                <a:spcBef>
                  <a:spcPct val="0"/>
                </a:spcBef>
                <a:buFontTx/>
                <a:buNone/>
              </a:pPr>
              <a:r>
                <a:rPr lang="en-US" altLang="el-GR" sz="2000" b="1" dirty="0">
                  <a:solidFill>
                    <a:srgbClr val="000000"/>
                  </a:solidFill>
                  <a:latin typeface="Trebuchet MS" panose="020B0603020202020204" pitchFamily="34" charset="0"/>
                </a:rPr>
                <a:t>β. </a:t>
              </a:r>
              <a:r>
                <a:rPr lang="en-US" altLang="el-GR" sz="2000" dirty="0">
                  <a:solidFill>
                    <a:srgbClr val="000000"/>
                  </a:solidFill>
                  <a:latin typeface="Trebuchet MS" panose="020B0603020202020204" pitchFamily="34" charset="0"/>
                </a:rPr>
                <a:t>α</a:t>
              </a:r>
              <a:r>
                <a:rPr lang="en-US" altLang="el-GR" sz="2000" dirty="0" err="1">
                  <a:solidFill>
                    <a:srgbClr val="000000"/>
                  </a:solidFill>
                  <a:latin typeface="Trebuchet MS" panose="020B0603020202020204" pitchFamily="34" charset="0"/>
                </a:rPr>
                <a:t>ντίθετ</a:t>
              </a:r>
              <a:r>
                <a:rPr lang="en-US" altLang="el-GR" sz="2000" dirty="0">
                  <a:solidFill>
                    <a:srgbClr val="000000"/>
                  </a:solidFill>
                  <a:latin typeface="Trebuchet MS" panose="020B0603020202020204" pitchFamily="34" charset="0"/>
                </a:rPr>
                <a:t>α προς τη φορά περιστροφής των δεικτών του</a:t>
              </a:r>
              <a:r>
                <a:rPr lang="el-GR"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ρολογιού</a:t>
              </a:r>
              <a:r>
                <a:rPr lang="en-US" altLang="el-GR" sz="2000" dirty="0">
                  <a:solidFill>
                    <a:srgbClr val="000000"/>
                  </a:solidFill>
                  <a:latin typeface="Trebuchet MS" panose="020B0603020202020204" pitchFamily="34" charset="0"/>
                </a:rPr>
                <a:t>.</a:t>
              </a:r>
              <a:endParaRPr lang="el-GR" altLang="el-GR" sz="2000" dirty="0">
                <a:solidFill>
                  <a:srgbClr val="000000"/>
                </a:solidFill>
                <a:latin typeface="Trebuchet MS" panose="020B0603020202020204" pitchFamily="34" charset="0"/>
              </a:endParaRPr>
            </a:p>
            <a:p>
              <a:pPr algn="just" eaLnBrk="1" hangingPunct="1">
                <a:lnSpc>
                  <a:spcPct val="150000"/>
                </a:lnSpc>
                <a:spcBef>
                  <a:spcPct val="0"/>
                </a:spcBef>
                <a:buFontTx/>
                <a:buNone/>
              </a:pPr>
              <a:r>
                <a:rPr lang="el-GR" altLang="el-GR" sz="2000" dirty="0">
                  <a:solidFill>
                    <a:srgbClr val="000000"/>
                  </a:solidFill>
                  <a:latin typeface="Trebuchet MS" panose="020B0603020202020204" pitchFamily="34" charset="0"/>
                </a:rPr>
                <a:t>Να δικαιολογήσετε την απάντησή σας.</a:t>
              </a:r>
            </a:p>
            <a:p>
              <a:pPr algn="r" eaLnBrk="1" hangingPunct="1">
                <a:spcBef>
                  <a:spcPct val="0"/>
                </a:spcBef>
                <a:buFontTx/>
                <a:buNone/>
              </a:pPr>
              <a:r>
                <a:rPr lang="el-GR" altLang="el-GR" sz="1800" dirty="0" err="1">
                  <a:latin typeface="Trebuchet MS" panose="020B0603020202020204" pitchFamily="34" charset="0"/>
                </a:rPr>
                <a:t>Ομογ</a:t>
              </a:r>
              <a:r>
                <a:rPr lang="el-GR" altLang="el-GR" sz="1800" dirty="0">
                  <a:latin typeface="Trebuchet MS" panose="020B0603020202020204" pitchFamily="34" charset="0"/>
                </a:rPr>
                <a:t>. 2002</a:t>
              </a:r>
            </a:p>
          </p:txBody>
        </p:sp>
      </p:grpSp>
      <p:sp>
        <p:nvSpPr>
          <p:cNvPr id="57352" name="Oval 8"/>
          <p:cNvSpPr>
            <a:spLocks noChangeArrowheads="1"/>
          </p:cNvSpPr>
          <p:nvPr/>
        </p:nvSpPr>
        <p:spPr bwMode="auto">
          <a:xfrm>
            <a:off x="461199" y="4221088"/>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7352"/>
                                        </p:tgtEl>
                                        <p:attrNameLst>
                                          <p:attrName>style.visibility</p:attrName>
                                        </p:attrNameLst>
                                      </p:cBhvr>
                                      <p:to>
                                        <p:strVal val="visible"/>
                                      </p:to>
                                    </p:set>
                                    <p:animEffect transition="in" filter="fade">
                                      <p:cBhvr>
                                        <p:cTn id="12" dur="1000"/>
                                        <p:tgtEl>
                                          <p:spTgt spid="57352"/>
                                        </p:tgtEl>
                                      </p:cBhvr>
                                    </p:animEffect>
                                    <p:anim calcmode="lin" valueType="num">
                                      <p:cBhvr>
                                        <p:cTn id="13" dur="1000" fill="hold"/>
                                        <p:tgtEl>
                                          <p:spTgt spid="57352"/>
                                        </p:tgtEl>
                                        <p:attrNameLst>
                                          <p:attrName>ppt_x</p:attrName>
                                        </p:attrNameLst>
                                      </p:cBhvr>
                                      <p:tavLst>
                                        <p:tav tm="0">
                                          <p:val>
                                            <p:strVal val="#ppt_x"/>
                                          </p:val>
                                        </p:tav>
                                        <p:tav tm="100000">
                                          <p:val>
                                            <p:strVal val="#ppt_x"/>
                                          </p:val>
                                        </p:tav>
                                      </p:tavLst>
                                    </p:anim>
                                    <p:anim calcmode="lin" valueType="num">
                                      <p:cBhvr>
                                        <p:cTn id="14" dur="1000" fill="hold"/>
                                        <p:tgtEl>
                                          <p:spTgt spid="57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3891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E7A1F03-AAD5-4466-8CC5-07C712740518}" type="slidenum">
              <a:rPr lang="el-GR" altLang="el-GR" sz="1400"/>
              <a:pPr>
                <a:spcBef>
                  <a:spcPct val="0"/>
                </a:spcBef>
                <a:buFontTx/>
                <a:buNone/>
              </a:pPr>
              <a:t>42</a:t>
            </a:fld>
            <a:endParaRPr lang="el-GR" altLang="el-GR" sz="1400"/>
          </a:p>
        </p:txBody>
      </p:sp>
      <p:sp>
        <p:nvSpPr>
          <p:cNvPr id="58375" name="Oval 7"/>
          <p:cNvSpPr>
            <a:spLocks noChangeArrowheads="1"/>
          </p:cNvSpPr>
          <p:nvPr/>
        </p:nvSpPr>
        <p:spPr bwMode="auto">
          <a:xfrm>
            <a:off x="611188" y="4581128"/>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grpSp>
        <p:nvGrpSpPr>
          <p:cNvPr id="38918" name="Group 6"/>
          <p:cNvGrpSpPr>
            <a:grpSpLocks/>
          </p:cNvGrpSpPr>
          <p:nvPr/>
        </p:nvGrpSpPr>
        <p:grpSpPr bwMode="auto">
          <a:xfrm>
            <a:off x="611188" y="333374"/>
            <a:ext cx="7704137" cy="5592763"/>
            <a:chOff x="385" y="210"/>
            <a:chExt cx="4853" cy="3523"/>
          </a:xfrm>
        </p:grpSpPr>
        <p:pic>
          <p:nvPicPr>
            <p:cNvPr id="38920"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7" y="210"/>
              <a:ext cx="1769"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5"/>
            <p:cNvSpPr>
              <a:spLocks noChangeArrowheads="1"/>
            </p:cNvSpPr>
            <p:nvPr/>
          </p:nvSpPr>
          <p:spPr bwMode="auto">
            <a:xfrm>
              <a:off x="385" y="1639"/>
              <a:ext cx="4853" cy="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6</a:t>
              </a:r>
              <a:r>
                <a:rPr lang="en-US" altLang="el-GR" sz="2000" b="1" dirty="0">
                  <a:latin typeface="Trebuchet MS" panose="020B0603020202020204" pitchFamily="34" charset="0"/>
                </a:rPr>
                <a:t>.  </a:t>
              </a:r>
              <a:r>
                <a:rPr lang="en-US" altLang="el-GR" sz="2000" dirty="0">
                  <a:latin typeface="Trebuchet MS" panose="020B0603020202020204" pitchFamily="34" charset="0"/>
                </a:rPr>
                <a:t>Η </a:t>
              </a:r>
              <a:r>
                <a:rPr lang="en-US" altLang="el-GR" sz="2000" dirty="0" err="1">
                  <a:latin typeface="Trebuchet MS" panose="020B0603020202020204" pitchFamily="34" charset="0"/>
                </a:rPr>
                <a:t>συνολική</a:t>
              </a:r>
              <a:r>
                <a:rPr lang="en-US" altLang="el-GR" sz="2000" dirty="0">
                  <a:latin typeface="Trebuchet MS" panose="020B0603020202020204" pitchFamily="34" charset="0"/>
                </a:rPr>
                <a:t> </a:t>
              </a:r>
              <a:r>
                <a:rPr lang="en-US" altLang="el-GR" sz="2000" dirty="0" err="1">
                  <a:latin typeface="Trebuchet MS" panose="020B0603020202020204" pitchFamily="34" charset="0"/>
                </a:rPr>
                <a:t>ρο</a:t>
              </a:r>
              <a:r>
                <a:rPr lang="en-US" altLang="el-GR" sz="2000" dirty="0">
                  <a:latin typeface="Trebuchet MS" panose="020B0603020202020204" pitchFamily="34" charset="0"/>
                </a:rPr>
                <a:t>πή των δύο αντίρροπων δυνάμεων </a:t>
              </a:r>
              <a:r>
                <a:rPr lang="en-US" altLang="el-GR" sz="2000" i="1" dirty="0">
                  <a:latin typeface="Trebuchet MS" panose="020B0603020202020204" pitchFamily="34" charset="0"/>
                </a:rPr>
                <a:t>F</a:t>
              </a:r>
              <a:r>
                <a:rPr lang="en-US" altLang="el-GR" sz="2000" baseline="-30000" dirty="0">
                  <a:latin typeface="Trebuchet MS" panose="020B0603020202020204" pitchFamily="34" charset="0"/>
                </a:rPr>
                <a:t>1</a:t>
              </a:r>
              <a:r>
                <a:rPr lang="en-US" altLang="el-GR" sz="2000" dirty="0">
                  <a:latin typeface="Trebuchet MS" panose="020B0603020202020204" pitchFamily="34" charset="0"/>
                </a:rPr>
                <a:t> και </a:t>
              </a:r>
              <a:r>
                <a:rPr lang="en-US" altLang="el-GR" sz="2000" i="1" dirty="0">
                  <a:latin typeface="Trebuchet MS" panose="020B0603020202020204" pitchFamily="34" charset="0"/>
                </a:rPr>
                <a:t>F</a:t>
              </a:r>
              <a:r>
                <a:rPr lang="en-US" altLang="el-GR" sz="2000" baseline="-30000" dirty="0">
                  <a:latin typeface="Trebuchet MS" panose="020B0603020202020204" pitchFamily="34" charset="0"/>
                </a:rPr>
                <a:t>2</a:t>
              </a:r>
              <a:r>
                <a:rPr lang="en-US" altLang="el-GR" sz="2000" dirty="0">
                  <a:latin typeface="Trebuchet MS" panose="020B0603020202020204" pitchFamily="34" charset="0"/>
                </a:rPr>
                <a:t> του σχήματος, που έχουν ίδιο μέτρο, είναι</a:t>
              </a:r>
            </a:p>
            <a:p>
              <a:pPr algn="just">
                <a:lnSpc>
                  <a:spcPct val="150000"/>
                </a:lnSpc>
                <a:spcBef>
                  <a:spcPct val="0"/>
                </a:spcBef>
                <a:buFontTx/>
                <a:buNone/>
              </a:pPr>
              <a:r>
                <a:rPr lang="en-US" altLang="el-GR" sz="2000" b="1" dirty="0">
                  <a:latin typeface="Trebuchet MS" panose="020B0603020202020204" pitchFamily="34" charset="0"/>
                  <a:cs typeface="Times New Roman" panose="02020603050405020304" pitchFamily="18" charset="0"/>
                </a:rPr>
                <a:t>α.   </a:t>
              </a:r>
              <a:r>
                <a:rPr lang="en-US" altLang="el-GR" sz="2000" dirty="0" err="1">
                  <a:latin typeface="Trebuchet MS" panose="020B0603020202020204" pitchFamily="34" charset="0"/>
                  <a:cs typeface="Times New Roman" panose="02020603050405020304" pitchFamily="18" charset="0"/>
                </a:rPr>
                <a:t>μεγ</a:t>
              </a:r>
              <a:r>
                <a:rPr lang="en-US" altLang="el-GR" sz="2000" dirty="0">
                  <a:latin typeface="Trebuchet MS" panose="020B0603020202020204" pitchFamily="34" charset="0"/>
                  <a:cs typeface="Times New Roman" panose="02020603050405020304" pitchFamily="18" charset="0"/>
                </a:rPr>
                <a:t>αλύτερη ως προς το σημείο Κ.</a:t>
              </a:r>
              <a:endParaRPr lang="en-US" altLang="el-GR" sz="2000" dirty="0">
                <a:latin typeface="Trebuchet MS" panose="020B0603020202020204" pitchFamily="34" charset="0"/>
              </a:endParaRPr>
            </a:p>
            <a:p>
              <a:pPr algn="just">
                <a:lnSpc>
                  <a:spcPct val="150000"/>
                </a:lnSpc>
                <a:spcBef>
                  <a:spcPct val="0"/>
                </a:spcBef>
                <a:buFontTx/>
                <a:buNone/>
              </a:pPr>
              <a:r>
                <a:rPr lang="en-US" altLang="el-GR" sz="2000" b="1" dirty="0">
                  <a:latin typeface="Trebuchet MS" panose="020B0603020202020204" pitchFamily="34" charset="0"/>
                  <a:cs typeface="Times New Roman" panose="02020603050405020304" pitchFamily="18" charset="0"/>
                </a:rPr>
                <a:t>β.   </a:t>
              </a:r>
              <a:r>
                <a:rPr lang="en-US" altLang="el-GR" sz="2000" dirty="0" err="1">
                  <a:latin typeface="Trebuchet MS" panose="020B0603020202020204" pitchFamily="34" charset="0"/>
                  <a:cs typeface="Times New Roman" panose="02020603050405020304" pitchFamily="18" charset="0"/>
                </a:rPr>
                <a:t>μεγ</a:t>
              </a:r>
              <a:r>
                <a:rPr lang="en-US" altLang="el-GR" sz="2000" dirty="0">
                  <a:latin typeface="Trebuchet MS" panose="020B0603020202020204" pitchFamily="34" charset="0"/>
                  <a:cs typeface="Times New Roman" panose="02020603050405020304" pitchFamily="18" charset="0"/>
                </a:rPr>
                <a:t>αλύτερη ως προς το σημείο Μ.</a:t>
              </a:r>
              <a:endParaRPr lang="en-US" altLang="el-GR" sz="2000" dirty="0">
                <a:latin typeface="Trebuchet MS" panose="020B0603020202020204" pitchFamily="34" charset="0"/>
              </a:endParaRPr>
            </a:p>
            <a:p>
              <a:pPr algn="just">
                <a:lnSpc>
                  <a:spcPct val="150000"/>
                </a:lnSpc>
                <a:spcBef>
                  <a:spcPct val="0"/>
                </a:spcBef>
                <a:buFontTx/>
                <a:buNone/>
              </a:pPr>
              <a:r>
                <a:rPr lang="en-US" altLang="el-GR" sz="2000" b="1" dirty="0">
                  <a:latin typeface="Trebuchet MS" panose="020B0603020202020204" pitchFamily="34" charset="0"/>
                  <a:cs typeface="Times New Roman" panose="02020603050405020304" pitchFamily="18" charset="0"/>
                </a:rPr>
                <a:t>γ.   </a:t>
              </a:r>
              <a:r>
                <a:rPr lang="en-US" altLang="el-GR" sz="2000" dirty="0">
                  <a:latin typeface="Trebuchet MS" panose="020B0603020202020204" pitchFamily="34" charset="0"/>
                  <a:cs typeface="Times New Roman" panose="02020603050405020304" pitchFamily="18" charset="0"/>
                </a:rPr>
                <a:t>α</a:t>
              </a:r>
              <a:r>
                <a:rPr lang="en-US" altLang="el-GR" sz="2000" dirty="0" err="1">
                  <a:latin typeface="Trebuchet MS" panose="020B0603020202020204" pitchFamily="34" charset="0"/>
                  <a:cs typeface="Times New Roman" panose="02020603050405020304" pitchFamily="18" charset="0"/>
                </a:rPr>
                <a:t>νεξάρτητη</a:t>
              </a:r>
              <a:r>
                <a:rPr lang="en-US" altLang="el-GR" sz="2000" dirty="0">
                  <a:latin typeface="Trebuchet MS" panose="020B0603020202020204" pitchFamily="34" charset="0"/>
                  <a:cs typeface="Times New Roman" panose="02020603050405020304" pitchFamily="18" charset="0"/>
                </a:rPr>
                <a:t> </a:t>
              </a:r>
              <a:r>
                <a:rPr lang="en-US" altLang="el-GR" sz="2000" dirty="0" err="1">
                  <a:latin typeface="Trebuchet MS" panose="020B0603020202020204" pitchFamily="34" charset="0"/>
                  <a:cs typeface="Times New Roman" panose="02020603050405020304" pitchFamily="18" charset="0"/>
                </a:rPr>
                <a:t>του</a:t>
              </a:r>
              <a:r>
                <a:rPr lang="en-US" altLang="el-GR" sz="2000" dirty="0">
                  <a:latin typeface="Trebuchet MS" panose="020B0603020202020204" pitchFamily="34" charset="0"/>
                  <a:cs typeface="Times New Roman" panose="02020603050405020304" pitchFamily="18" charset="0"/>
                </a:rPr>
                <a:t> </a:t>
              </a:r>
              <a:r>
                <a:rPr lang="en-US" altLang="el-GR" sz="2000" dirty="0" err="1">
                  <a:latin typeface="Trebuchet MS" panose="020B0603020202020204" pitchFamily="34" charset="0"/>
                  <a:cs typeface="Times New Roman" panose="02020603050405020304" pitchFamily="18" charset="0"/>
                </a:rPr>
                <a:t>σημείου</a:t>
              </a:r>
              <a:r>
                <a:rPr lang="en-US" altLang="el-GR" sz="2000" dirty="0">
                  <a:latin typeface="Trebuchet MS" panose="020B0603020202020204" pitchFamily="34" charset="0"/>
                  <a:cs typeface="Times New Roman" panose="02020603050405020304" pitchFamily="18" charset="0"/>
                </a:rPr>
                <a:t> </a:t>
              </a:r>
              <a:r>
                <a:rPr lang="en-US" altLang="el-GR" sz="2000" dirty="0" err="1">
                  <a:latin typeface="Trebuchet MS" panose="020B0603020202020204" pitchFamily="34" charset="0"/>
                  <a:cs typeface="Times New Roman" panose="02020603050405020304" pitchFamily="18" charset="0"/>
                </a:rPr>
                <a:t>ως</a:t>
              </a:r>
              <a:r>
                <a:rPr lang="en-US" altLang="el-GR" sz="2000" dirty="0">
                  <a:latin typeface="Trebuchet MS" panose="020B0603020202020204" pitchFamily="34" charset="0"/>
                  <a:cs typeface="Times New Roman" panose="02020603050405020304" pitchFamily="18" charset="0"/>
                </a:rPr>
                <a:t> π</a:t>
              </a:r>
              <a:r>
                <a:rPr lang="en-US" altLang="el-GR" sz="2000" dirty="0" err="1">
                  <a:latin typeface="Trebuchet MS" panose="020B0603020202020204" pitchFamily="34" charset="0"/>
                  <a:cs typeface="Times New Roman" panose="02020603050405020304" pitchFamily="18" charset="0"/>
                </a:rPr>
                <a:t>ρος</a:t>
              </a:r>
              <a:r>
                <a:rPr lang="en-US" altLang="el-GR" sz="2000" dirty="0">
                  <a:latin typeface="Trebuchet MS" panose="020B0603020202020204" pitchFamily="34" charset="0"/>
                  <a:cs typeface="Times New Roman" panose="02020603050405020304" pitchFamily="18" charset="0"/>
                </a:rPr>
                <a:t> </a:t>
              </a:r>
              <a:r>
                <a:rPr lang="en-US" altLang="el-GR" sz="2000" dirty="0" err="1">
                  <a:latin typeface="Trebuchet MS" panose="020B0603020202020204" pitchFamily="34" charset="0"/>
                  <a:cs typeface="Times New Roman" panose="02020603050405020304" pitchFamily="18" charset="0"/>
                </a:rPr>
                <a:t>το</a:t>
              </a:r>
              <a:r>
                <a:rPr lang="en-US" altLang="el-GR" sz="2000" dirty="0">
                  <a:latin typeface="Trebuchet MS" panose="020B0603020202020204" pitchFamily="34" charset="0"/>
                  <a:cs typeface="Times New Roman" panose="02020603050405020304" pitchFamily="18" charset="0"/>
                </a:rPr>
                <a:t> οπ</a:t>
              </a:r>
              <a:r>
                <a:rPr lang="en-US" altLang="el-GR" sz="2000" dirty="0" err="1">
                  <a:latin typeface="Trebuchet MS" panose="020B0603020202020204" pitchFamily="34" charset="0"/>
                  <a:cs typeface="Times New Roman" panose="02020603050405020304" pitchFamily="18" charset="0"/>
                </a:rPr>
                <a:t>οίο</a:t>
              </a:r>
              <a:r>
                <a:rPr lang="en-US" altLang="el-GR" sz="2000" dirty="0">
                  <a:latin typeface="Trebuchet MS" panose="020B0603020202020204" pitchFamily="34" charset="0"/>
                  <a:cs typeface="Times New Roman" panose="02020603050405020304" pitchFamily="18" charset="0"/>
                </a:rPr>
                <a:t> υπ</a:t>
              </a:r>
              <a:r>
                <a:rPr lang="en-US" altLang="el-GR" sz="2000" dirty="0" err="1">
                  <a:latin typeface="Trebuchet MS" panose="020B0603020202020204" pitchFamily="34" charset="0"/>
                  <a:cs typeface="Times New Roman" panose="02020603050405020304" pitchFamily="18" charset="0"/>
                </a:rPr>
                <a:t>ολογίζετ</a:t>
              </a:r>
              <a:r>
                <a:rPr lang="en-US" altLang="el-GR" sz="2000" dirty="0">
                  <a:latin typeface="Trebuchet MS" panose="020B0603020202020204" pitchFamily="34" charset="0"/>
                  <a:cs typeface="Times New Roman" panose="02020603050405020304" pitchFamily="18" charset="0"/>
                </a:rPr>
                <a:t>αι.</a:t>
              </a:r>
              <a:endParaRPr lang="el-GR" altLang="el-GR" sz="2000" dirty="0">
                <a:solidFill>
                  <a:srgbClr val="000000"/>
                </a:solidFill>
                <a:latin typeface="Trebuchet MS" panose="020B0603020202020204" pitchFamily="34" charset="0"/>
                <a:cs typeface="Times New Roman" panose="02020603050405020304" pitchFamily="18" charset="0"/>
              </a:endParaRPr>
            </a:p>
            <a:p>
              <a:pPr algn="just">
                <a:lnSpc>
                  <a:spcPct val="150000"/>
                </a:lnSpc>
                <a:spcBef>
                  <a:spcPct val="0"/>
                </a:spcBef>
                <a:buFontTx/>
                <a:buNone/>
              </a:pPr>
              <a:r>
                <a:rPr lang="el-GR" altLang="el-GR" sz="2000" dirty="0">
                  <a:solidFill>
                    <a:srgbClr val="000000"/>
                  </a:solidFill>
                  <a:latin typeface="Trebuchet MS" panose="020B0603020202020204" pitchFamily="34" charset="0"/>
                  <a:cs typeface="Times New Roman" panose="02020603050405020304" pitchFamily="18" charset="0"/>
                </a:rPr>
                <a:t>Να δικαιολογήσετε την απάντησή σας.      </a:t>
              </a:r>
            </a:p>
            <a:p>
              <a:pPr algn="r">
                <a:lnSpc>
                  <a:spcPct val="150000"/>
                </a:lnSpc>
                <a:spcBef>
                  <a:spcPct val="0"/>
                </a:spcBef>
                <a:buNone/>
              </a:pPr>
              <a:r>
                <a:rPr lang="el-GR" altLang="el-GR" sz="2000" dirty="0">
                  <a:solidFill>
                    <a:srgbClr val="000000"/>
                  </a:solidFill>
                  <a:latin typeface="Trebuchet MS" panose="020B0603020202020204" pitchFamily="34" charset="0"/>
                  <a:cs typeface="Times New Roman" panose="02020603050405020304" pitchFamily="18" charset="0"/>
                </a:rPr>
                <a:t>                                            </a:t>
              </a:r>
              <a:r>
                <a:rPr lang="en-US" altLang="el-GR" sz="1800" dirty="0">
                  <a:latin typeface="Trebuchet MS" panose="020B0603020202020204" pitchFamily="34" charset="0"/>
                </a:rPr>
                <a:t>Εσπ</a:t>
              </a:r>
              <a:r>
                <a:rPr lang="en-US" altLang="el-GR" sz="1800" dirty="0" err="1">
                  <a:latin typeface="Trebuchet MS" panose="020B0603020202020204" pitchFamily="34" charset="0"/>
                </a:rPr>
                <a:t>ερ</a:t>
              </a:r>
              <a:r>
                <a:rPr lang="en-US" altLang="el-GR" sz="1800" dirty="0">
                  <a:latin typeface="Trebuchet MS" panose="020B0603020202020204" pitchFamily="34" charset="0"/>
                </a:rPr>
                <a:t>. 200</a:t>
              </a:r>
              <a:r>
                <a:rPr lang="el-GR" altLang="el-GR" sz="1800" dirty="0">
                  <a:latin typeface="Trebuchet MS" panose="020B0603020202020204" pitchFamily="34" charset="0"/>
                </a:rPr>
                <a:t>7</a:t>
              </a:r>
              <a:endParaRPr lang="en-US" altLang="el-GR" sz="1800" dirty="0">
                <a:latin typeface="Trebuchet MS" panose="020B0603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fade">
                                      <p:cBhvr>
                                        <p:cTn id="7" dur="500"/>
                                        <p:tgtEl>
                                          <p:spTgt spid="389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8375"/>
                                        </p:tgtEl>
                                        <p:attrNameLst>
                                          <p:attrName>style.visibility</p:attrName>
                                        </p:attrNameLst>
                                      </p:cBhvr>
                                      <p:to>
                                        <p:strVal val="visible"/>
                                      </p:to>
                                    </p:set>
                                    <p:animEffect transition="in" filter="fade">
                                      <p:cBhvr>
                                        <p:cTn id="12" dur="1000"/>
                                        <p:tgtEl>
                                          <p:spTgt spid="58375"/>
                                        </p:tgtEl>
                                      </p:cBhvr>
                                    </p:animEffect>
                                    <p:anim calcmode="lin" valueType="num">
                                      <p:cBhvr>
                                        <p:cTn id="13" dur="1000" fill="hold"/>
                                        <p:tgtEl>
                                          <p:spTgt spid="58375"/>
                                        </p:tgtEl>
                                        <p:attrNameLst>
                                          <p:attrName>ppt_x</p:attrName>
                                        </p:attrNameLst>
                                      </p:cBhvr>
                                      <p:tavLst>
                                        <p:tav tm="0">
                                          <p:val>
                                            <p:strVal val="#ppt_x"/>
                                          </p:val>
                                        </p:tav>
                                        <p:tav tm="100000">
                                          <p:val>
                                            <p:strVal val="#ppt_x"/>
                                          </p:val>
                                        </p:tav>
                                      </p:tavLst>
                                    </p:anim>
                                    <p:anim calcmode="lin" valueType="num">
                                      <p:cBhvr>
                                        <p:cTn id="14" dur="1000" fill="hold"/>
                                        <p:tgtEl>
                                          <p:spTgt spid="583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1126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5576F3-46C6-4DD1-9898-34E0B67956DF}" type="slidenum">
              <a:rPr lang="el-GR" altLang="el-GR" sz="1400"/>
              <a:pPr>
                <a:spcBef>
                  <a:spcPct val="0"/>
                </a:spcBef>
                <a:buFontTx/>
                <a:buNone/>
              </a:pPr>
              <a:t>5</a:t>
            </a:fld>
            <a:endParaRPr lang="el-GR" altLang="el-GR" sz="1400"/>
          </a:p>
        </p:txBody>
      </p:sp>
      <mc:AlternateContent xmlns:mc="http://schemas.openxmlformats.org/markup-compatibility/2006" xmlns:a14="http://schemas.microsoft.com/office/drawing/2010/main">
        <mc:Choice Requires="a14">
          <p:sp>
            <p:nvSpPr>
              <p:cNvPr id="14341" name="Text Box 5"/>
              <p:cNvSpPr txBox="1">
                <a:spLocks noChangeArrowheads="1"/>
              </p:cNvSpPr>
              <p:nvPr/>
            </p:nvSpPr>
            <p:spPr bwMode="auto">
              <a:xfrm>
                <a:off x="1188963" y="112881"/>
                <a:ext cx="6912123" cy="107176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algn="just" eaLnBrk="1" hangingPunct="1">
                  <a:lnSpc>
                    <a:spcPct val="150000"/>
                  </a:lnSpc>
                  <a:spcBef>
                    <a:spcPct val="50000"/>
                  </a:spcBef>
                </a:pPr>
                <a:r>
                  <a:rPr lang="el-GR" altLang="el-GR" sz="2000" b="1" dirty="0">
                    <a:latin typeface="Comic Sans MS" panose="030F0702030302020204" pitchFamily="66" charset="0"/>
                  </a:rPr>
                  <a:t>Αν η δύναμη </a:t>
                </a:r>
                <a14:m>
                  <m:oMath xmlns:m="http://schemas.openxmlformats.org/officeDocument/2006/math">
                    <m:acc>
                      <m:accPr>
                        <m:chr m:val="⃗"/>
                        <m:ctrlPr>
                          <a:rPr lang="el-GR" sz="2000" b="1" i="1">
                            <a:latin typeface="Cambria Math" panose="02040503050406030204" pitchFamily="18" charset="0"/>
                          </a:rPr>
                        </m:ctrlPr>
                      </m:accPr>
                      <m:e>
                        <m:r>
                          <a:rPr lang="en-US" sz="2000" b="1" i="1">
                            <a:latin typeface="Cambria Math" panose="02040503050406030204" pitchFamily="18" charset="0"/>
                          </a:rPr>
                          <m:t>𝑭</m:t>
                        </m:r>
                      </m:e>
                    </m:acc>
                  </m:oMath>
                </a14:m>
                <a:r>
                  <a:rPr lang="en-US" altLang="el-GR" sz="2000" b="1" dirty="0">
                    <a:latin typeface="Comic Sans MS" panose="030F0702030302020204" pitchFamily="66" charset="0"/>
                  </a:rPr>
                  <a:t> </a:t>
                </a:r>
                <a:r>
                  <a:rPr lang="el-GR" altLang="el-GR" sz="2000" b="1" dirty="0">
                    <a:latin typeface="Comic Sans MS" panose="030F0702030302020204" pitchFamily="66" charset="0"/>
                  </a:rPr>
                  <a:t>δεν είναι σε επίπεδο κάθετο στον άξονα περιστροφής, τότε την αναλύουμε σε δύο συνιστώσες</a:t>
                </a:r>
                <a:r>
                  <a:rPr lang="en-US" altLang="el-GR" sz="2000" b="1" dirty="0">
                    <a:latin typeface="Comic Sans MS" panose="030F0702030302020204" pitchFamily="66" charset="0"/>
                  </a:rPr>
                  <a:t>.</a:t>
                </a:r>
                <a:r>
                  <a:rPr lang="el-GR" altLang="el-GR" sz="2000" b="1" dirty="0">
                    <a:latin typeface="Comic Sans MS" panose="030F0702030302020204" pitchFamily="66" charset="0"/>
                  </a:rPr>
                  <a:t> </a:t>
                </a:r>
              </a:p>
            </p:txBody>
          </p:sp>
        </mc:Choice>
        <mc:Fallback xmlns="">
          <p:sp>
            <p:nvSpPr>
              <p:cNvPr id="14341" name="Text Box 5"/>
              <p:cNvSpPr txBox="1">
                <a:spLocks noRot="1" noChangeAspect="1" noMove="1" noResize="1" noEditPoints="1" noAdjustHandles="1" noChangeArrowheads="1" noChangeShapeType="1" noTextEdit="1"/>
              </p:cNvSpPr>
              <p:nvPr/>
            </p:nvSpPr>
            <p:spPr bwMode="auto">
              <a:xfrm>
                <a:off x="1188963" y="112881"/>
                <a:ext cx="6912123" cy="1071768"/>
              </a:xfrm>
              <a:prstGeom prst="rect">
                <a:avLst/>
              </a:prstGeom>
              <a:blipFill>
                <a:blip r:embed="rId3"/>
                <a:stretch>
                  <a:fillRect l="-882" r="-970" b="-4571"/>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14344" name="Text Box 8"/>
          <p:cNvSpPr txBox="1">
            <a:spLocks noChangeArrowheads="1"/>
          </p:cNvSpPr>
          <p:nvPr/>
        </p:nvSpPr>
        <p:spPr bwMode="auto">
          <a:xfrm>
            <a:off x="2519362" y="5116513"/>
            <a:ext cx="4105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l-GR" altLang="el-GR" sz="3200" b="1" i="1" dirty="0">
                <a:solidFill>
                  <a:srgbClr val="FF0000"/>
                </a:solidFill>
                <a:effectLst>
                  <a:outerShdw blurRad="38100" dist="38100" dir="2700000" algn="tl">
                    <a:srgbClr val="000000"/>
                  </a:outerShdw>
                </a:effectLst>
                <a:latin typeface="Comic Sans MS" pitchFamily="66" charset="0"/>
              </a:rPr>
              <a:t>τ</a:t>
            </a:r>
            <a:r>
              <a:rPr lang="el-GR" altLang="el-GR" sz="3200" b="1" dirty="0">
                <a:solidFill>
                  <a:srgbClr val="FF0000"/>
                </a:solidFill>
                <a:effectLst>
                  <a:outerShdw blurRad="38100" dist="38100" dir="2700000" algn="tl">
                    <a:srgbClr val="000000"/>
                  </a:outerShdw>
                </a:effectLst>
                <a:latin typeface="Comic Sans MS" pitchFamily="66" charset="0"/>
              </a:rPr>
              <a:t> = </a:t>
            </a:r>
            <a:r>
              <a:rPr lang="en-US" altLang="el-GR" sz="3200" b="1" i="1" dirty="0" err="1">
                <a:solidFill>
                  <a:srgbClr val="FF0000"/>
                </a:solidFill>
                <a:effectLst>
                  <a:outerShdw blurRad="38100" dist="38100" dir="2700000" algn="tl">
                    <a:srgbClr val="000000"/>
                  </a:outerShdw>
                </a:effectLst>
                <a:latin typeface="Comic Sans MS" pitchFamily="66" charset="0"/>
              </a:rPr>
              <a:t>F</a:t>
            </a:r>
            <a:r>
              <a:rPr lang="en-US" altLang="el-GR" sz="3200" b="1" baseline="-25000" dirty="0" err="1">
                <a:solidFill>
                  <a:srgbClr val="FF0000"/>
                </a:solidFill>
                <a:effectLst>
                  <a:outerShdw blurRad="38100" dist="38100" dir="2700000" algn="tl">
                    <a:srgbClr val="000000"/>
                  </a:outerShdw>
                </a:effectLst>
                <a:latin typeface="Comic Sans MS" pitchFamily="66" charset="0"/>
              </a:rPr>
              <a:t>x</a:t>
            </a:r>
            <a:r>
              <a:rPr lang="en-US" altLang="el-GR" sz="3200" b="1" dirty="0">
                <a:solidFill>
                  <a:srgbClr val="FF0000"/>
                </a:solidFill>
                <a:effectLst>
                  <a:outerShdw blurRad="38100" dist="38100" dir="2700000" algn="tl">
                    <a:srgbClr val="000000"/>
                  </a:outerShdw>
                </a:effectLst>
                <a:latin typeface="Comic Sans MS" pitchFamily="66" charset="0"/>
              </a:rPr>
              <a:t>.</a:t>
            </a:r>
            <a:r>
              <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rPr>
              <a:t>ℓ</a:t>
            </a:r>
            <a:r>
              <a:rPr lang="en-US" altLang="el-GR" sz="3200" b="1" dirty="0">
                <a:solidFill>
                  <a:srgbClr val="FF0000"/>
                </a:solidFill>
                <a:effectLst>
                  <a:outerShdw blurRad="38100" dist="38100" dir="2700000" algn="tl">
                    <a:srgbClr val="000000"/>
                  </a:outerShdw>
                </a:effectLst>
                <a:latin typeface="Comic Sans MS" pitchFamily="66" charset="0"/>
                <a:cs typeface="Times New Roman" pitchFamily="18" charset="0"/>
              </a:rPr>
              <a:t> = </a:t>
            </a:r>
            <a:r>
              <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rPr>
              <a:t>F</a:t>
            </a:r>
            <a:r>
              <a:rPr lang="en-US" altLang="el-GR" sz="3200" b="1" dirty="0">
                <a:solidFill>
                  <a:srgbClr val="FF0000"/>
                </a:solidFill>
                <a:effectLst>
                  <a:outerShdw blurRad="38100" dist="38100" dir="2700000" algn="tl">
                    <a:srgbClr val="000000"/>
                  </a:outerShdw>
                </a:effectLst>
                <a:latin typeface="Comic Sans MS" pitchFamily="66" charset="0"/>
                <a:cs typeface="Times New Roman" pitchFamily="18" charset="0"/>
              </a:rPr>
              <a:t>.</a:t>
            </a:r>
            <a:r>
              <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rPr>
              <a:t>ℓ</a:t>
            </a:r>
            <a:r>
              <a:rPr lang="en-US" altLang="el-GR" sz="3200" b="1" dirty="0">
                <a:solidFill>
                  <a:srgbClr val="FF0000"/>
                </a:solidFill>
                <a:effectLst>
                  <a:outerShdw blurRad="38100" dist="38100" dir="2700000" algn="tl">
                    <a:srgbClr val="000000"/>
                  </a:outerShdw>
                </a:effectLst>
                <a:latin typeface="Comic Sans MS" pitchFamily="66" charset="0"/>
                <a:cs typeface="Times New Roman" pitchFamily="18" charset="0"/>
              </a:rPr>
              <a:t>.</a:t>
            </a:r>
            <a:r>
              <a:rPr lang="el-GR" altLang="el-GR" sz="3200" b="1" dirty="0" err="1">
                <a:solidFill>
                  <a:srgbClr val="FF0000"/>
                </a:solidFill>
                <a:effectLst>
                  <a:outerShdw blurRad="38100" dist="38100" dir="2700000" algn="tl">
                    <a:srgbClr val="000000"/>
                  </a:outerShdw>
                </a:effectLst>
                <a:latin typeface="Comic Sans MS" pitchFamily="66" charset="0"/>
                <a:cs typeface="Times New Roman" pitchFamily="18" charset="0"/>
              </a:rPr>
              <a:t>συν</a:t>
            </a:r>
            <a:r>
              <a:rPr lang="el-GR" altLang="el-GR" sz="3200" b="1" i="1" dirty="0" err="1">
                <a:solidFill>
                  <a:srgbClr val="FF0000"/>
                </a:solidFill>
                <a:effectLst>
                  <a:outerShdw blurRad="38100" dist="38100" dir="2700000" algn="tl">
                    <a:srgbClr val="000000"/>
                  </a:outerShdw>
                </a:effectLst>
                <a:latin typeface="Comic Sans MS" pitchFamily="66" charset="0"/>
                <a:cs typeface="Times New Roman" pitchFamily="18" charset="0"/>
              </a:rPr>
              <a:t>φ</a:t>
            </a:r>
            <a:endPar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endParaRPr>
          </a:p>
        </p:txBody>
      </p:sp>
      <p:sp>
        <p:nvSpPr>
          <p:cNvPr id="14359" name="Text Box 23"/>
          <p:cNvSpPr txBox="1">
            <a:spLocks noChangeArrowheads="1"/>
          </p:cNvSpPr>
          <p:nvPr/>
        </p:nvSpPr>
        <p:spPr bwMode="auto">
          <a:xfrm>
            <a:off x="4284663" y="1628775"/>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b="1" i="1" dirty="0">
                <a:solidFill>
                  <a:srgbClr val="FF0000"/>
                </a:solidFill>
                <a:effectLst>
                  <a:outerShdw blurRad="38100" dist="38100" dir="2700000" algn="tl">
                    <a:srgbClr val="000000"/>
                  </a:outerShdw>
                </a:effectLst>
              </a:rPr>
              <a:t>τ</a:t>
            </a:r>
          </a:p>
        </p:txBody>
      </p:sp>
      <p:pic>
        <p:nvPicPr>
          <p:cNvPr id="14362"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268413"/>
            <a:ext cx="495300" cy="463550"/>
          </a:xfrm>
          <a:prstGeom prst="rect">
            <a:avLst/>
          </a:prstGeom>
          <a:noFill/>
          <a:ln w="9525">
            <a:solidFill>
              <a:srgbClr val="FF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4363" name="Line 27"/>
          <p:cNvSpPr>
            <a:spLocks noChangeShapeType="1"/>
          </p:cNvSpPr>
          <p:nvPr/>
        </p:nvSpPr>
        <p:spPr bwMode="auto">
          <a:xfrm>
            <a:off x="3419475" y="2132013"/>
            <a:ext cx="3384550" cy="1587"/>
          </a:xfrm>
          <a:prstGeom prst="line">
            <a:avLst/>
          </a:prstGeom>
          <a:noFill/>
          <a:ln w="19050">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64" name="Line 28"/>
          <p:cNvSpPr>
            <a:spLocks noChangeShapeType="1"/>
          </p:cNvSpPr>
          <p:nvPr/>
        </p:nvSpPr>
        <p:spPr bwMode="auto">
          <a:xfrm flipH="1">
            <a:off x="2051050" y="2132013"/>
            <a:ext cx="1368425" cy="1296987"/>
          </a:xfrm>
          <a:prstGeom prst="line">
            <a:avLst/>
          </a:prstGeom>
          <a:noFill/>
          <a:ln w="19050">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65" name="Line 29"/>
          <p:cNvSpPr>
            <a:spLocks noChangeShapeType="1"/>
          </p:cNvSpPr>
          <p:nvPr/>
        </p:nvSpPr>
        <p:spPr bwMode="auto">
          <a:xfrm flipH="1">
            <a:off x="5580063" y="2133600"/>
            <a:ext cx="1223962" cy="1295400"/>
          </a:xfrm>
          <a:prstGeom prst="line">
            <a:avLst/>
          </a:prstGeom>
          <a:noFill/>
          <a:ln w="19050">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66" name="Line 30"/>
          <p:cNvSpPr>
            <a:spLocks noChangeShapeType="1"/>
          </p:cNvSpPr>
          <p:nvPr/>
        </p:nvSpPr>
        <p:spPr bwMode="auto">
          <a:xfrm>
            <a:off x="4284663" y="3427413"/>
            <a:ext cx="0" cy="144145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67" name="Line 31"/>
          <p:cNvSpPr>
            <a:spLocks noChangeShapeType="1"/>
          </p:cNvSpPr>
          <p:nvPr/>
        </p:nvSpPr>
        <p:spPr bwMode="auto">
          <a:xfrm flipV="1">
            <a:off x="4284663" y="1412875"/>
            <a:ext cx="0" cy="129540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68" name="Line 32"/>
          <p:cNvSpPr>
            <a:spLocks noChangeShapeType="1"/>
          </p:cNvSpPr>
          <p:nvPr/>
        </p:nvSpPr>
        <p:spPr bwMode="auto">
          <a:xfrm flipH="1">
            <a:off x="4284663" y="2636838"/>
            <a:ext cx="0" cy="865187"/>
          </a:xfrm>
          <a:prstGeom prst="line">
            <a:avLst/>
          </a:prstGeom>
          <a:noFill/>
          <a:ln w="28575">
            <a:solidFill>
              <a:srgbClr val="0033CC"/>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14369" name="Line 33"/>
          <p:cNvSpPr>
            <a:spLocks noChangeShapeType="1"/>
          </p:cNvSpPr>
          <p:nvPr/>
        </p:nvSpPr>
        <p:spPr bwMode="auto">
          <a:xfrm>
            <a:off x="2051050" y="3429000"/>
            <a:ext cx="3529013" cy="0"/>
          </a:xfrm>
          <a:prstGeom prst="line">
            <a:avLst/>
          </a:prstGeom>
          <a:noFill/>
          <a:ln w="12700">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70" name="Line 34"/>
          <p:cNvSpPr>
            <a:spLocks noChangeShapeType="1"/>
          </p:cNvSpPr>
          <p:nvPr/>
        </p:nvSpPr>
        <p:spPr bwMode="auto">
          <a:xfrm flipV="1">
            <a:off x="4284663" y="1844675"/>
            <a:ext cx="0" cy="863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4371" name="Line 35"/>
          <p:cNvSpPr>
            <a:spLocks noChangeShapeType="1"/>
          </p:cNvSpPr>
          <p:nvPr/>
        </p:nvSpPr>
        <p:spPr bwMode="auto">
          <a:xfrm>
            <a:off x="4284663" y="2708275"/>
            <a:ext cx="6477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72" name="Line 36"/>
          <p:cNvSpPr>
            <a:spLocks noChangeShapeType="1"/>
          </p:cNvSpPr>
          <p:nvPr/>
        </p:nvSpPr>
        <p:spPr bwMode="auto">
          <a:xfrm>
            <a:off x="4284663" y="256381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73" name="Line 37"/>
          <p:cNvSpPr>
            <a:spLocks noChangeShapeType="1"/>
          </p:cNvSpPr>
          <p:nvPr/>
        </p:nvSpPr>
        <p:spPr bwMode="auto">
          <a:xfrm>
            <a:off x="4500563" y="256381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74" name="Line 38"/>
          <p:cNvSpPr>
            <a:spLocks noChangeShapeType="1"/>
          </p:cNvSpPr>
          <p:nvPr/>
        </p:nvSpPr>
        <p:spPr bwMode="auto">
          <a:xfrm flipV="1">
            <a:off x="4932363" y="1773238"/>
            <a:ext cx="431800" cy="9350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4375" name="Text Box 39"/>
          <p:cNvSpPr txBox="1">
            <a:spLocks noChangeArrowheads="1"/>
          </p:cNvSpPr>
          <p:nvPr/>
        </p:nvSpPr>
        <p:spPr bwMode="auto">
          <a:xfrm>
            <a:off x="5254254" y="1440843"/>
            <a:ext cx="287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l-GR" sz="1800" b="1" i="1" dirty="0">
                <a:solidFill>
                  <a:srgbClr val="FF0000"/>
                </a:solidFill>
                <a:effectLst>
                  <a:outerShdw blurRad="38100" dist="38100" dir="2700000" algn="tl">
                    <a:srgbClr val="000000"/>
                  </a:outerShdw>
                </a:effectLst>
                <a:latin typeface="Comic Sans MS" pitchFamily="66" charset="0"/>
              </a:rPr>
              <a:t>F</a:t>
            </a:r>
            <a:endParaRPr lang="el-GR" altLang="el-GR" sz="1800" b="1" i="1" dirty="0">
              <a:solidFill>
                <a:srgbClr val="FF0000"/>
              </a:solidFill>
              <a:effectLst>
                <a:outerShdw blurRad="38100" dist="38100" dir="2700000" algn="tl">
                  <a:srgbClr val="000000"/>
                </a:outerShdw>
              </a:effectLst>
              <a:latin typeface="Comic Sans MS" pitchFamily="66" charset="0"/>
            </a:endParaRPr>
          </a:p>
        </p:txBody>
      </p:sp>
      <p:sp>
        <p:nvSpPr>
          <p:cNvPr id="14376" name="AutoShape 40"/>
          <p:cNvSpPr>
            <a:spLocks noChangeArrowheads="1"/>
          </p:cNvSpPr>
          <p:nvPr/>
        </p:nvSpPr>
        <p:spPr bwMode="auto">
          <a:xfrm>
            <a:off x="3995738" y="4148138"/>
            <a:ext cx="504825" cy="360362"/>
          </a:xfrm>
          <a:prstGeom prst="curvedRightArrow">
            <a:avLst>
              <a:gd name="adj1" fmla="val 20000"/>
              <a:gd name="adj2" fmla="val 40000"/>
              <a:gd name="adj3" fmla="val 46696"/>
            </a:avLst>
          </a:prstGeom>
          <a:solidFill>
            <a:srgbClr val="FF0000"/>
          </a:solidFill>
          <a:ln w="9525">
            <a:solidFill>
              <a:srgbClr val="FF00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14377" name="Text Box 41"/>
          <p:cNvSpPr txBox="1">
            <a:spLocks noChangeArrowheads="1"/>
          </p:cNvSpPr>
          <p:nvPr/>
        </p:nvSpPr>
        <p:spPr bwMode="auto">
          <a:xfrm>
            <a:off x="3924300" y="4437063"/>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t>z</a:t>
            </a:r>
            <a:r>
              <a:rPr lang="en-US" altLang="el-GR" sz="2000">
                <a:cs typeface="Times New Roman" panose="02020603050405020304" pitchFamily="18" charset="0"/>
              </a:rPr>
              <a:t>′</a:t>
            </a:r>
          </a:p>
        </p:txBody>
      </p:sp>
      <p:sp>
        <p:nvSpPr>
          <p:cNvPr id="14378" name="Text Box 42"/>
          <p:cNvSpPr txBox="1">
            <a:spLocks noChangeArrowheads="1"/>
          </p:cNvSpPr>
          <p:nvPr/>
        </p:nvSpPr>
        <p:spPr bwMode="auto">
          <a:xfrm>
            <a:off x="4500563" y="2636838"/>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b="1" i="1">
                <a:solidFill>
                  <a:srgbClr val="008000"/>
                </a:solidFill>
                <a:effectLst>
                  <a:outerShdw blurRad="38100" dist="38100" dir="2700000" algn="tl">
                    <a:srgbClr val="000000"/>
                  </a:outerShdw>
                </a:effectLst>
                <a:cs typeface="Times New Roman" pitchFamily="18" charset="0"/>
              </a:rPr>
              <a:t>ℓ</a:t>
            </a:r>
          </a:p>
        </p:txBody>
      </p:sp>
      <p:sp>
        <p:nvSpPr>
          <p:cNvPr id="14379" name="Line 43"/>
          <p:cNvSpPr>
            <a:spLocks noChangeShapeType="1"/>
          </p:cNvSpPr>
          <p:nvPr/>
        </p:nvSpPr>
        <p:spPr bwMode="auto">
          <a:xfrm>
            <a:off x="5364163" y="1773238"/>
            <a:ext cx="0" cy="5762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80" name="Line 44"/>
          <p:cNvSpPr>
            <a:spLocks noChangeShapeType="1"/>
          </p:cNvSpPr>
          <p:nvPr/>
        </p:nvSpPr>
        <p:spPr bwMode="auto">
          <a:xfrm flipV="1">
            <a:off x="4932363" y="2349500"/>
            <a:ext cx="431800" cy="3587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81" name="Line 45"/>
          <p:cNvSpPr>
            <a:spLocks noChangeShapeType="1"/>
          </p:cNvSpPr>
          <p:nvPr/>
        </p:nvSpPr>
        <p:spPr bwMode="auto">
          <a:xfrm flipH="1">
            <a:off x="4932363" y="1773238"/>
            <a:ext cx="43180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82" name="Line 46"/>
          <p:cNvSpPr>
            <a:spLocks noChangeShapeType="1"/>
          </p:cNvSpPr>
          <p:nvPr/>
        </p:nvSpPr>
        <p:spPr bwMode="auto">
          <a:xfrm flipV="1">
            <a:off x="4932363" y="2205038"/>
            <a:ext cx="0" cy="5032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84" name="Text Box 48"/>
          <p:cNvSpPr txBox="1">
            <a:spLocks noChangeArrowheads="1"/>
          </p:cNvSpPr>
          <p:nvPr/>
        </p:nvSpPr>
        <p:spPr bwMode="auto">
          <a:xfrm>
            <a:off x="5292725" y="2205038"/>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err="1">
                <a:latin typeface="Comic Sans MS" panose="030F0702030302020204" pitchFamily="66" charset="0"/>
              </a:rPr>
              <a:t>F</a:t>
            </a:r>
            <a:r>
              <a:rPr lang="en-US" altLang="el-GR" sz="2000" baseline="-25000" dirty="0" err="1">
                <a:latin typeface="Comic Sans MS" panose="030F0702030302020204" pitchFamily="66" charset="0"/>
              </a:rPr>
              <a:t>x</a:t>
            </a:r>
            <a:endParaRPr lang="el-GR" altLang="el-GR" sz="2000" i="1" dirty="0">
              <a:latin typeface="Comic Sans MS" panose="030F0702030302020204" pitchFamily="66" charset="0"/>
            </a:endParaRPr>
          </a:p>
        </p:txBody>
      </p:sp>
      <p:sp>
        <p:nvSpPr>
          <p:cNvPr id="14385" name="Text Box 49"/>
          <p:cNvSpPr txBox="1">
            <a:spLocks noChangeArrowheads="1"/>
          </p:cNvSpPr>
          <p:nvPr/>
        </p:nvSpPr>
        <p:spPr bwMode="auto">
          <a:xfrm>
            <a:off x="4572000" y="1916113"/>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err="1">
                <a:latin typeface="Comic Sans MS" panose="030F0702030302020204" pitchFamily="66" charset="0"/>
              </a:rPr>
              <a:t>F</a:t>
            </a:r>
            <a:r>
              <a:rPr lang="en-US" altLang="el-GR" sz="2000" baseline="-25000" dirty="0" err="1">
                <a:latin typeface="Comic Sans MS" panose="030F0702030302020204" pitchFamily="66" charset="0"/>
              </a:rPr>
              <a:t>y</a:t>
            </a:r>
            <a:endParaRPr lang="el-GR" altLang="el-GR" sz="2000" i="1" dirty="0">
              <a:latin typeface="Comic Sans MS" panose="030F0702030302020204" pitchFamily="66" charset="0"/>
            </a:endParaRPr>
          </a:p>
        </p:txBody>
      </p:sp>
      <p:sp>
        <p:nvSpPr>
          <p:cNvPr id="14345" name="Text Box 9"/>
          <p:cNvSpPr txBox="1">
            <a:spLocks noChangeArrowheads="1"/>
          </p:cNvSpPr>
          <p:nvPr/>
        </p:nvSpPr>
        <p:spPr bwMode="auto">
          <a:xfrm>
            <a:off x="5003800" y="2205038"/>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i="1">
                <a:latin typeface="Comic Sans MS" panose="030F0702030302020204" pitchFamily="66" charset="0"/>
              </a:rPr>
              <a:t>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10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369"/>
                                        </p:tgtEl>
                                        <p:attrNameLst>
                                          <p:attrName>style.visibility</p:attrName>
                                        </p:attrNameLst>
                                      </p:cBhvr>
                                      <p:to>
                                        <p:strVal val="visible"/>
                                      </p:to>
                                    </p:set>
                                    <p:animEffect transition="in" filter="dissolve">
                                      <p:cBhvr>
                                        <p:cTn id="12" dur="500"/>
                                        <p:tgtEl>
                                          <p:spTgt spid="14369"/>
                                        </p:tgtEl>
                                      </p:cBhvr>
                                    </p:animEffect>
                                  </p:childTnLst>
                                </p:cTn>
                              </p:par>
                              <p:par>
                                <p:cTn id="13" presetID="9" presetClass="entr" presetSubtype="0" fill="hold" nodeType="withEffect">
                                  <p:stCondLst>
                                    <p:cond delay="0"/>
                                  </p:stCondLst>
                                  <p:childTnLst>
                                    <p:set>
                                      <p:cBhvr>
                                        <p:cTn id="14" dur="1" fill="hold">
                                          <p:stCondLst>
                                            <p:cond delay="0"/>
                                          </p:stCondLst>
                                        </p:cTn>
                                        <p:tgtEl>
                                          <p:spTgt spid="14365"/>
                                        </p:tgtEl>
                                        <p:attrNameLst>
                                          <p:attrName>style.visibility</p:attrName>
                                        </p:attrNameLst>
                                      </p:cBhvr>
                                      <p:to>
                                        <p:strVal val="visible"/>
                                      </p:to>
                                    </p:set>
                                    <p:animEffect transition="in" filter="dissolve">
                                      <p:cBhvr>
                                        <p:cTn id="15" dur="500"/>
                                        <p:tgtEl>
                                          <p:spTgt spid="14365"/>
                                        </p:tgtEl>
                                      </p:cBhvr>
                                    </p:animEffect>
                                  </p:childTnLst>
                                </p:cTn>
                              </p:par>
                              <p:par>
                                <p:cTn id="16" presetID="9" presetClass="entr" presetSubtype="0" fill="hold" nodeType="withEffect">
                                  <p:stCondLst>
                                    <p:cond delay="0"/>
                                  </p:stCondLst>
                                  <p:childTnLst>
                                    <p:set>
                                      <p:cBhvr>
                                        <p:cTn id="17" dur="1" fill="hold">
                                          <p:stCondLst>
                                            <p:cond delay="0"/>
                                          </p:stCondLst>
                                        </p:cTn>
                                        <p:tgtEl>
                                          <p:spTgt spid="14363"/>
                                        </p:tgtEl>
                                        <p:attrNameLst>
                                          <p:attrName>style.visibility</p:attrName>
                                        </p:attrNameLst>
                                      </p:cBhvr>
                                      <p:to>
                                        <p:strVal val="visible"/>
                                      </p:to>
                                    </p:set>
                                    <p:animEffect transition="in" filter="dissolve">
                                      <p:cBhvr>
                                        <p:cTn id="18" dur="500"/>
                                        <p:tgtEl>
                                          <p:spTgt spid="14363"/>
                                        </p:tgtEl>
                                      </p:cBhvr>
                                    </p:animEffect>
                                  </p:childTnLst>
                                </p:cTn>
                              </p:par>
                              <p:par>
                                <p:cTn id="19" presetID="9" presetClass="entr" presetSubtype="0" fill="hold" nodeType="withEffect">
                                  <p:stCondLst>
                                    <p:cond delay="0"/>
                                  </p:stCondLst>
                                  <p:childTnLst>
                                    <p:set>
                                      <p:cBhvr>
                                        <p:cTn id="20" dur="1" fill="hold">
                                          <p:stCondLst>
                                            <p:cond delay="0"/>
                                          </p:stCondLst>
                                        </p:cTn>
                                        <p:tgtEl>
                                          <p:spTgt spid="14364"/>
                                        </p:tgtEl>
                                        <p:attrNameLst>
                                          <p:attrName>style.visibility</p:attrName>
                                        </p:attrNameLst>
                                      </p:cBhvr>
                                      <p:to>
                                        <p:strVal val="visible"/>
                                      </p:to>
                                    </p:set>
                                    <p:animEffect transition="in" filter="dissolve">
                                      <p:cBhvr>
                                        <p:cTn id="21" dur="500"/>
                                        <p:tgtEl>
                                          <p:spTgt spid="14364"/>
                                        </p:tgtEl>
                                      </p:cBhvr>
                                    </p:animEffect>
                                  </p:childTnLst>
                                </p:cTn>
                              </p:par>
                              <p:par>
                                <p:cTn id="22" presetID="9" presetClass="entr" presetSubtype="0" fill="hold" nodeType="withEffect">
                                  <p:stCondLst>
                                    <p:cond delay="0"/>
                                  </p:stCondLst>
                                  <p:childTnLst>
                                    <p:set>
                                      <p:cBhvr>
                                        <p:cTn id="23" dur="1" fill="hold">
                                          <p:stCondLst>
                                            <p:cond delay="0"/>
                                          </p:stCondLst>
                                        </p:cTn>
                                        <p:tgtEl>
                                          <p:spTgt spid="14366"/>
                                        </p:tgtEl>
                                        <p:attrNameLst>
                                          <p:attrName>style.visibility</p:attrName>
                                        </p:attrNameLst>
                                      </p:cBhvr>
                                      <p:to>
                                        <p:strVal val="visible"/>
                                      </p:to>
                                    </p:set>
                                    <p:animEffect transition="in" filter="dissolve">
                                      <p:cBhvr>
                                        <p:cTn id="24" dur="500"/>
                                        <p:tgtEl>
                                          <p:spTgt spid="1436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377"/>
                                        </p:tgtEl>
                                        <p:attrNameLst>
                                          <p:attrName>style.visibility</p:attrName>
                                        </p:attrNameLst>
                                      </p:cBhvr>
                                      <p:to>
                                        <p:strVal val="visible"/>
                                      </p:to>
                                    </p:set>
                                    <p:animEffect transition="in" filter="dissolve">
                                      <p:cBhvr>
                                        <p:cTn id="27" dur="500"/>
                                        <p:tgtEl>
                                          <p:spTgt spid="14377"/>
                                        </p:tgtEl>
                                      </p:cBhvr>
                                    </p:animEffect>
                                  </p:childTnLst>
                                </p:cTn>
                              </p:par>
                              <p:par>
                                <p:cTn id="28" presetID="9" presetClass="entr" presetSubtype="0" fill="hold" nodeType="withEffect">
                                  <p:stCondLst>
                                    <p:cond delay="0"/>
                                  </p:stCondLst>
                                  <p:childTnLst>
                                    <p:set>
                                      <p:cBhvr>
                                        <p:cTn id="29" dur="1" fill="hold">
                                          <p:stCondLst>
                                            <p:cond delay="0"/>
                                          </p:stCondLst>
                                        </p:cTn>
                                        <p:tgtEl>
                                          <p:spTgt spid="14368"/>
                                        </p:tgtEl>
                                        <p:attrNameLst>
                                          <p:attrName>style.visibility</p:attrName>
                                        </p:attrNameLst>
                                      </p:cBhvr>
                                      <p:to>
                                        <p:strVal val="visible"/>
                                      </p:to>
                                    </p:set>
                                    <p:animEffect transition="in" filter="dissolve">
                                      <p:cBhvr>
                                        <p:cTn id="30" dur="500"/>
                                        <p:tgtEl>
                                          <p:spTgt spid="14368"/>
                                        </p:tgtEl>
                                      </p:cBhvr>
                                    </p:animEffect>
                                  </p:childTnLst>
                                </p:cTn>
                              </p:par>
                              <p:par>
                                <p:cTn id="31" presetID="9" presetClass="entr" presetSubtype="0" fill="hold" nodeType="withEffect">
                                  <p:stCondLst>
                                    <p:cond delay="0"/>
                                  </p:stCondLst>
                                  <p:childTnLst>
                                    <p:set>
                                      <p:cBhvr>
                                        <p:cTn id="32" dur="1" fill="hold">
                                          <p:stCondLst>
                                            <p:cond delay="0"/>
                                          </p:stCondLst>
                                        </p:cTn>
                                        <p:tgtEl>
                                          <p:spTgt spid="14367"/>
                                        </p:tgtEl>
                                        <p:attrNameLst>
                                          <p:attrName>style.visibility</p:attrName>
                                        </p:attrNameLst>
                                      </p:cBhvr>
                                      <p:to>
                                        <p:strVal val="visible"/>
                                      </p:to>
                                    </p:set>
                                    <p:animEffect transition="in" filter="dissolve">
                                      <p:cBhvr>
                                        <p:cTn id="33" dur="500"/>
                                        <p:tgtEl>
                                          <p:spTgt spid="1436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4376"/>
                                        </p:tgtEl>
                                        <p:attrNameLst>
                                          <p:attrName>style.visibility</p:attrName>
                                        </p:attrNameLst>
                                      </p:cBhvr>
                                      <p:to>
                                        <p:strVal val="visible"/>
                                      </p:to>
                                    </p:set>
                                    <p:animEffect transition="in" filter="dissolve">
                                      <p:cBhvr>
                                        <p:cTn id="36" dur="500"/>
                                        <p:tgtEl>
                                          <p:spTgt spid="143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374"/>
                                        </p:tgtEl>
                                        <p:attrNameLst>
                                          <p:attrName>style.visibility</p:attrName>
                                        </p:attrNameLst>
                                      </p:cBhvr>
                                      <p:to>
                                        <p:strVal val="visible"/>
                                      </p:to>
                                    </p:set>
                                    <p:animEffect transition="in" filter="wipe(down)">
                                      <p:cBhvr>
                                        <p:cTn id="41" dur="1000"/>
                                        <p:tgtEl>
                                          <p:spTgt spid="14374"/>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4375"/>
                                        </p:tgtEl>
                                        <p:attrNameLst>
                                          <p:attrName>style.visibility</p:attrName>
                                        </p:attrNameLst>
                                      </p:cBhvr>
                                      <p:to>
                                        <p:strVal val="visible"/>
                                      </p:to>
                                    </p:set>
                                    <p:animEffect transition="in" filter="fade">
                                      <p:cBhvr>
                                        <p:cTn id="45" dur="500"/>
                                        <p:tgtEl>
                                          <p:spTgt spid="1437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4378"/>
                                        </p:tgtEl>
                                        <p:attrNameLst>
                                          <p:attrName>style.visibility</p:attrName>
                                        </p:attrNameLst>
                                      </p:cBhvr>
                                      <p:to>
                                        <p:strVal val="visible"/>
                                      </p:to>
                                    </p:set>
                                    <p:animEffect transition="in" filter="dissolve">
                                      <p:cBhvr>
                                        <p:cTn id="48" dur="500"/>
                                        <p:tgtEl>
                                          <p:spTgt spid="14378"/>
                                        </p:tgtEl>
                                      </p:cBhvr>
                                    </p:animEffect>
                                  </p:childTnLst>
                                </p:cTn>
                              </p:par>
                              <p:par>
                                <p:cTn id="49" presetID="9" presetClass="entr" presetSubtype="0" fill="hold" nodeType="withEffect">
                                  <p:stCondLst>
                                    <p:cond delay="0"/>
                                  </p:stCondLst>
                                  <p:childTnLst>
                                    <p:set>
                                      <p:cBhvr>
                                        <p:cTn id="50" dur="1" fill="hold">
                                          <p:stCondLst>
                                            <p:cond delay="0"/>
                                          </p:stCondLst>
                                        </p:cTn>
                                        <p:tgtEl>
                                          <p:spTgt spid="14371"/>
                                        </p:tgtEl>
                                        <p:attrNameLst>
                                          <p:attrName>style.visibility</p:attrName>
                                        </p:attrNameLst>
                                      </p:cBhvr>
                                      <p:to>
                                        <p:strVal val="visible"/>
                                      </p:to>
                                    </p:set>
                                    <p:animEffect transition="in" filter="dissolve">
                                      <p:cBhvr>
                                        <p:cTn id="51" dur="500"/>
                                        <p:tgtEl>
                                          <p:spTgt spid="14371"/>
                                        </p:tgtEl>
                                      </p:cBhvr>
                                    </p:animEffect>
                                  </p:childTnLst>
                                </p:cTn>
                              </p:par>
                              <p:par>
                                <p:cTn id="52" presetID="9" presetClass="entr" presetSubtype="0" fill="hold" nodeType="withEffect">
                                  <p:stCondLst>
                                    <p:cond delay="0"/>
                                  </p:stCondLst>
                                  <p:childTnLst>
                                    <p:set>
                                      <p:cBhvr>
                                        <p:cTn id="53" dur="1" fill="hold">
                                          <p:stCondLst>
                                            <p:cond delay="0"/>
                                          </p:stCondLst>
                                        </p:cTn>
                                        <p:tgtEl>
                                          <p:spTgt spid="14373"/>
                                        </p:tgtEl>
                                        <p:attrNameLst>
                                          <p:attrName>style.visibility</p:attrName>
                                        </p:attrNameLst>
                                      </p:cBhvr>
                                      <p:to>
                                        <p:strVal val="visible"/>
                                      </p:to>
                                    </p:set>
                                    <p:animEffect transition="in" filter="dissolve">
                                      <p:cBhvr>
                                        <p:cTn id="54" dur="500"/>
                                        <p:tgtEl>
                                          <p:spTgt spid="14373"/>
                                        </p:tgtEl>
                                      </p:cBhvr>
                                    </p:animEffect>
                                  </p:childTnLst>
                                </p:cTn>
                              </p:par>
                              <p:par>
                                <p:cTn id="55" presetID="9" presetClass="entr" presetSubtype="0" fill="hold" nodeType="withEffect">
                                  <p:stCondLst>
                                    <p:cond delay="0"/>
                                  </p:stCondLst>
                                  <p:childTnLst>
                                    <p:set>
                                      <p:cBhvr>
                                        <p:cTn id="56" dur="1" fill="hold">
                                          <p:stCondLst>
                                            <p:cond delay="0"/>
                                          </p:stCondLst>
                                        </p:cTn>
                                        <p:tgtEl>
                                          <p:spTgt spid="14372"/>
                                        </p:tgtEl>
                                        <p:attrNameLst>
                                          <p:attrName>style.visibility</p:attrName>
                                        </p:attrNameLst>
                                      </p:cBhvr>
                                      <p:to>
                                        <p:strVal val="visible"/>
                                      </p:to>
                                    </p:set>
                                    <p:animEffect transition="in" filter="dissolve">
                                      <p:cBhvr>
                                        <p:cTn id="57" dur="500"/>
                                        <p:tgtEl>
                                          <p:spTgt spid="1437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4379"/>
                                        </p:tgtEl>
                                        <p:attrNameLst>
                                          <p:attrName>style.visibility</p:attrName>
                                        </p:attrNameLst>
                                      </p:cBhvr>
                                      <p:to>
                                        <p:strVal val="visible"/>
                                      </p:to>
                                    </p:set>
                                    <p:animEffect transition="in" filter="dissolve">
                                      <p:cBhvr>
                                        <p:cTn id="62" dur="500"/>
                                        <p:tgtEl>
                                          <p:spTgt spid="14379"/>
                                        </p:tgtEl>
                                      </p:cBhvr>
                                    </p:animEffect>
                                  </p:childTnLst>
                                </p:cTn>
                              </p:par>
                            </p:childTnLst>
                          </p:cTn>
                        </p:par>
                        <p:par>
                          <p:cTn id="63" fill="hold">
                            <p:stCondLst>
                              <p:cond delay="500"/>
                            </p:stCondLst>
                            <p:childTnLst>
                              <p:par>
                                <p:cTn id="64" presetID="22" presetClass="entr" presetSubtype="4" fill="hold" grpId="0" nodeType="afterEffect">
                                  <p:stCondLst>
                                    <p:cond delay="250"/>
                                  </p:stCondLst>
                                  <p:childTnLst>
                                    <p:set>
                                      <p:cBhvr>
                                        <p:cTn id="65" dur="1" fill="hold">
                                          <p:stCondLst>
                                            <p:cond delay="0"/>
                                          </p:stCondLst>
                                        </p:cTn>
                                        <p:tgtEl>
                                          <p:spTgt spid="14380"/>
                                        </p:tgtEl>
                                        <p:attrNameLst>
                                          <p:attrName>style.visibility</p:attrName>
                                        </p:attrNameLst>
                                      </p:cBhvr>
                                      <p:to>
                                        <p:strVal val="visible"/>
                                      </p:to>
                                    </p:set>
                                    <p:animEffect transition="in" filter="wipe(down)">
                                      <p:cBhvr>
                                        <p:cTn id="66" dur="1000"/>
                                        <p:tgtEl>
                                          <p:spTgt spid="14380"/>
                                        </p:tgtEl>
                                      </p:cBhvr>
                                    </p:animEffect>
                                  </p:childTnLst>
                                </p:cTn>
                              </p:par>
                            </p:childTnLst>
                          </p:cTn>
                        </p:par>
                        <p:par>
                          <p:cTn id="67" fill="hold">
                            <p:stCondLst>
                              <p:cond delay="1750"/>
                            </p:stCondLst>
                            <p:childTnLst>
                              <p:par>
                                <p:cTn id="68" presetID="10" presetClass="entr" presetSubtype="0" fill="hold" grpId="0" nodeType="afterEffect">
                                  <p:stCondLst>
                                    <p:cond delay="0"/>
                                  </p:stCondLst>
                                  <p:childTnLst>
                                    <p:set>
                                      <p:cBhvr>
                                        <p:cTn id="69" dur="1" fill="hold">
                                          <p:stCondLst>
                                            <p:cond delay="0"/>
                                          </p:stCondLst>
                                        </p:cTn>
                                        <p:tgtEl>
                                          <p:spTgt spid="14384"/>
                                        </p:tgtEl>
                                        <p:attrNameLst>
                                          <p:attrName>style.visibility</p:attrName>
                                        </p:attrNameLst>
                                      </p:cBhvr>
                                      <p:to>
                                        <p:strVal val="visible"/>
                                      </p:to>
                                    </p:set>
                                    <p:animEffect transition="in" filter="fade">
                                      <p:cBhvr>
                                        <p:cTn id="70" dur="500"/>
                                        <p:tgtEl>
                                          <p:spTgt spid="14384"/>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4345"/>
                                        </p:tgtEl>
                                        <p:attrNameLst>
                                          <p:attrName>style.visibility</p:attrName>
                                        </p:attrNameLst>
                                      </p:cBhvr>
                                      <p:to>
                                        <p:strVal val="visible"/>
                                      </p:to>
                                    </p:set>
                                    <p:animEffect transition="in" filter="dissolve">
                                      <p:cBhvr>
                                        <p:cTn id="73" dur="500"/>
                                        <p:tgtEl>
                                          <p:spTgt spid="1434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nodeType="clickEffect">
                                  <p:stCondLst>
                                    <p:cond delay="0"/>
                                  </p:stCondLst>
                                  <p:childTnLst>
                                    <p:set>
                                      <p:cBhvr>
                                        <p:cTn id="77" dur="1" fill="hold">
                                          <p:stCondLst>
                                            <p:cond delay="0"/>
                                          </p:stCondLst>
                                        </p:cTn>
                                        <p:tgtEl>
                                          <p:spTgt spid="14381"/>
                                        </p:tgtEl>
                                        <p:attrNameLst>
                                          <p:attrName>style.visibility</p:attrName>
                                        </p:attrNameLst>
                                      </p:cBhvr>
                                      <p:to>
                                        <p:strVal val="visible"/>
                                      </p:to>
                                    </p:set>
                                    <p:animEffect transition="in" filter="dissolve">
                                      <p:cBhvr>
                                        <p:cTn id="78" dur="500"/>
                                        <p:tgtEl>
                                          <p:spTgt spid="14381"/>
                                        </p:tgtEl>
                                      </p:cBhvr>
                                    </p:animEffect>
                                  </p:childTnLst>
                                </p:cTn>
                              </p:par>
                            </p:childTnLst>
                          </p:cTn>
                        </p:par>
                        <p:par>
                          <p:cTn id="79" fill="hold">
                            <p:stCondLst>
                              <p:cond delay="500"/>
                            </p:stCondLst>
                            <p:childTnLst>
                              <p:par>
                                <p:cTn id="80" presetID="22" presetClass="entr" presetSubtype="4" fill="hold" grpId="0" nodeType="afterEffect">
                                  <p:stCondLst>
                                    <p:cond delay="250"/>
                                  </p:stCondLst>
                                  <p:childTnLst>
                                    <p:set>
                                      <p:cBhvr>
                                        <p:cTn id="81" dur="1" fill="hold">
                                          <p:stCondLst>
                                            <p:cond delay="0"/>
                                          </p:stCondLst>
                                        </p:cTn>
                                        <p:tgtEl>
                                          <p:spTgt spid="14382"/>
                                        </p:tgtEl>
                                        <p:attrNameLst>
                                          <p:attrName>style.visibility</p:attrName>
                                        </p:attrNameLst>
                                      </p:cBhvr>
                                      <p:to>
                                        <p:strVal val="visible"/>
                                      </p:to>
                                    </p:set>
                                    <p:animEffect transition="in" filter="wipe(down)">
                                      <p:cBhvr>
                                        <p:cTn id="82" dur="1000"/>
                                        <p:tgtEl>
                                          <p:spTgt spid="14382"/>
                                        </p:tgtEl>
                                      </p:cBhvr>
                                    </p:animEffect>
                                  </p:childTnLst>
                                </p:cTn>
                              </p:par>
                            </p:childTnLst>
                          </p:cTn>
                        </p:par>
                        <p:par>
                          <p:cTn id="83" fill="hold">
                            <p:stCondLst>
                              <p:cond delay="1750"/>
                            </p:stCondLst>
                            <p:childTnLst>
                              <p:par>
                                <p:cTn id="84" presetID="10" presetClass="entr" presetSubtype="0" fill="hold" grpId="0" nodeType="afterEffect">
                                  <p:stCondLst>
                                    <p:cond delay="0"/>
                                  </p:stCondLst>
                                  <p:childTnLst>
                                    <p:set>
                                      <p:cBhvr>
                                        <p:cTn id="85" dur="1" fill="hold">
                                          <p:stCondLst>
                                            <p:cond delay="0"/>
                                          </p:stCondLst>
                                        </p:cTn>
                                        <p:tgtEl>
                                          <p:spTgt spid="14385"/>
                                        </p:tgtEl>
                                        <p:attrNameLst>
                                          <p:attrName>style.visibility</p:attrName>
                                        </p:attrNameLst>
                                      </p:cBhvr>
                                      <p:to>
                                        <p:strVal val="visible"/>
                                      </p:to>
                                    </p:set>
                                    <p:animEffect transition="in" filter="fade">
                                      <p:cBhvr>
                                        <p:cTn id="86" dur="500"/>
                                        <p:tgtEl>
                                          <p:spTgt spid="1438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4370"/>
                                        </p:tgtEl>
                                        <p:attrNameLst>
                                          <p:attrName>style.visibility</p:attrName>
                                        </p:attrNameLst>
                                      </p:cBhvr>
                                      <p:to>
                                        <p:strVal val="visible"/>
                                      </p:to>
                                    </p:set>
                                    <p:animEffect transition="in" filter="wipe(down)">
                                      <p:cBhvr>
                                        <p:cTn id="91" dur="1000"/>
                                        <p:tgtEl>
                                          <p:spTgt spid="14370"/>
                                        </p:tgtEl>
                                      </p:cBhvr>
                                    </p:animEffec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14359"/>
                                        </p:tgtEl>
                                        <p:attrNameLst>
                                          <p:attrName>style.visibility</p:attrName>
                                        </p:attrNameLst>
                                      </p:cBhvr>
                                      <p:to>
                                        <p:strVal val="visible"/>
                                      </p:to>
                                    </p:set>
                                    <p:animEffect transition="in" filter="fade">
                                      <p:cBhvr>
                                        <p:cTn id="95" dur="500"/>
                                        <p:tgtEl>
                                          <p:spTgt spid="14359"/>
                                        </p:tgtEl>
                                      </p:cBhvr>
                                    </p:animEffect>
                                  </p:childTnLst>
                                </p:cTn>
                              </p:par>
                            </p:childTnLst>
                          </p:cTn>
                        </p:par>
                        <p:par>
                          <p:cTn id="96" fill="hold">
                            <p:stCondLst>
                              <p:cond delay="1500"/>
                            </p:stCondLst>
                            <p:childTnLst>
                              <p:par>
                                <p:cTn id="97" presetID="9" presetClass="entr" presetSubtype="0" fill="hold" grpId="0" nodeType="afterEffect">
                                  <p:stCondLst>
                                    <p:cond delay="500"/>
                                  </p:stCondLst>
                                  <p:childTnLst>
                                    <p:set>
                                      <p:cBhvr>
                                        <p:cTn id="98" dur="1" fill="hold">
                                          <p:stCondLst>
                                            <p:cond delay="0"/>
                                          </p:stCondLst>
                                        </p:cTn>
                                        <p:tgtEl>
                                          <p:spTgt spid="14344"/>
                                        </p:tgtEl>
                                        <p:attrNameLst>
                                          <p:attrName>style.visibility</p:attrName>
                                        </p:attrNameLst>
                                      </p:cBhvr>
                                      <p:to>
                                        <p:strVal val="visible"/>
                                      </p:to>
                                    </p:set>
                                    <p:animEffect transition="in" filter="dissolve">
                                      <p:cBhvr>
                                        <p:cTn id="99" dur="1000"/>
                                        <p:tgtEl>
                                          <p:spTgt spid="14344"/>
                                        </p:tgtEl>
                                      </p:cBhvr>
                                    </p:animEffect>
                                  </p:childTnLst>
                                </p:cTn>
                              </p:par>
                              <p:par>
                                <p:cTn id="100" presetID="9" presetClass="entr" presetSubtype="0" fill="hold" nodeType="withEffect">
                                  <p:stCondLst>
                                    <p:cond delay="0"/>
                                  </p:stCondLst>
                                  <p:childTnLst>
                                    <p:set>
                                      <p:cBhvr>
                                        <p:cTn id="101" dur="1" fill="hold">
                                          <p:stCondLst>
                                            <p:cond delay="0"/>
                                          </p:stCondLst>
                                        </p:cTn>
                                        <p:tgtEl>
                                          <p:spTgt spid="14362"/>
                                        </p:tgtEl>
                                        <p:attrNameLst>
                                          <p:attrName>style.visibility</p:attrName>
                                        </p:attrNameLst>
                                      </p:cBhvr>
                                      <p:to>
                                        <p:strVal val="visible"/>
                                      </p:to>
                                    </p:set>
                                    <p:animEffect transition="in" filter="dissolve">
                                      <p:cBhvr>
                                        <p:cTn id="102" dur="500"/>
                                        <p:tgtEl>
                                          <p:spTgt spid="14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4" grpId="0"/>
      <p:bldP spid="14359" grpId="0"/>
      <p:bldP spid="14370" grpId="0" animBg="1"/>
      <p:bldP spid="14374" grpId="0" animBg="1"/>
      <p:bldP spid="14375" grpId="0"/>
      <p:bldP spid="14376" grpId="0" animBg="1"/>
      <p:bldP spid="14377" grpId="0"/>
      <p:bldP spid="14378" grpId="0"/>
      <p:bldP spid="14380" grpId="0" animBg="1"/>
      <p:bldP spid="14382" grpId="0" animBg="1"/>
      <p:bldP spid="14384" grpId="0"/>
      <p:bldP spid="14385" grpId="0"/>
      <p:bldP spid="143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υποσέλιδου 3"/>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13315"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D0F2B90-8A7C-4022-B8AC-F728C65A190B}" type="slidenum">
              <a:rPr lang="el-GR" altLang="el-GR" sz="1400"/>
              <a:pPr>
                <a:spcBef>
                  <a:spcPct val="0"/>
                </a:spcBef>
                <a:buFontTx/>
                <a:buNone/>
              </a:pPr>
              <a:t>6</a:t>
            </a:fld>
            <a:endParaRPr lang="el-GR" altLang="el-GR" sz="1400"/>
          </a:p>
        </p:txBody>
      </p:sp>
      <p:sp>
        <p:nvSpPr>
          <p:cNvPr id="5" name="Rectangle 2"/>
          <p:cNvSpPr txBox="1">
            <a:spLocks noChangeArrowheads="1"/>
          </p:cNvSpPr>
          <p:nvPr/>
        </p:nvSpPr>
        <p:spPr>
          <a:xfrm>
            <a:off x="1187624" y="2132856"/>
            <a:ext cx="6624736"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Ροπή δύναμης ως προς σημείο</a:t>
            </a:r>
            <a:endParaRPr lang="el-GR" altLang="el-GR" sz="36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1536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1077B3-4D31-4643-9EBE-EB6670BE9E0F}" type="slidenum">
              <a:rPr lang="el-GR" altLang="el-GR" sz="1400"/>
              <a:pPr>
                <a:spcBef>
                  <a:spcPct val="0"/>
                </a:spcBef>
                <a:buFontTx/>
                <a:buNone/>
              </a:pPr>
              <a:t>7</a:t>
            </a:fld>
            <a:endParaRPr lang="el-GR" altLang="el-GR" sz="1400"/>
          </a:p>
        </p:txBody>
      </p:sp>
      <p:sp>
        <p:nvSpPr>
          <p:cNvPr id="17412" name="Text Box 4"/>
          <p:cNvSpPr txBox="1">
            <a:spLocks noChangeArrowheads="1"/>
          </p:cNvSpPr>
          <p:nvPr/>
        </p:nvSpPr>
        <p:spPr bwMode="auto">
          <a:xfrm>
            <a:off x="1619250" y="188913"/>
            <a:ext cx="5689054"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b="1" dirty="0">
                <a:latin typeface="Comic Sans MS" pitchFamily="66" charset="0"/>
              </a:rPr>
              <a:t>Στις περιπτώσεις που δεν υπάρχει σταθερός άξονας περιστροφής χρησιμοποιείται η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έννοια της ροπής δύναμης ως προς σημείο.</a:t>
            </a:r>
          </a:p>
        </p:txBody>
      </p:sp>
      <p:sp>
        <p:nvSpPr>
          <p:cNvPr id="17415" name="Text Box 7"/>
          <p:cNvSpPr txBox="1">
            <a:spLocks noChangeArrowheads="1"/>
          </p:cNvSpPr>
          <p:nvPr/>
        </p:nvSpPr>
        <p:spPr bwMode="auto">
          <a:xfrm>
            <a:off x="3491707" y="5226417"/>
            <a:ext cx="23034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l-GR" altLang="el-GR" b="1" i="1" dirty="0">
                <a:solidFill>
                  <a:srgbClr val="FF0000"/>
                </a:solidFill>
                <a:effectLst>
                  <a:outerShdw blurRad="38100" dist="38100" dir="2700000" algn="tl">
                    <a:srgbClr val="000000"/>
                  </a:outerShdw>
                </a:effectLst>
              </a:rPr>
              <a:t>τ</a:t>
            </a:r>
            <a:r>
              <a:rPr lang="el-GR" altLang="el-GR" b="1" dirty="0">
                <a:solidFill>
                  <a:srgbClr val="FF0000"/>
                </a:solidFill>
                <a:effectLst>
                  <a:outerShdw blurRad="38100" dist="38100" dir="2700000" algn="tl">
                    <a:srgbClr val="000000"/>
                  </a:outerShdw>
                </a:effectLst>
              </a:rPr>
              <a:t> = </a:t>
            </a:r>
            <a:r>
              <a:rPr lang="en-US" altLang="el-GR" b="1" i="1" dirty="0">
                <a:solidFill>
                  <a:srgbClr val="FF0000"/>
                </a:solidFill>
                <a:effectLst>
                  <a:outerShdw blurRad="38100" dist="38100" dir="2700000" algn="tl">
                    <a:srgbClr val="000000"/>
                  </a:outerShdw>
                </a:effectLst>
                <a:latin typeface="Comic Sans MS" pitchFamily="66" charset="0"/>
              </a:rPr>
              <a:t>F</a:t>
            </a:r>
            <a:r>
              <a:rPr lang="en-US" altLang="el-GR" b="1" dirty="0">
                <a:solidFill>
                  <a:srgbClr val="FF0000"/>
                </a:solidFill>
                <a:effectLst>
                  <a:outerShdw blurRad="38100" dist="38100" dir="2700000" algn="tl">
                    <a:srgbClr val="000000"/>
                  </a:outerShdw>
                </a:effectLst>
              </a:rPr>
              <a:t>.</a:t>
            </a:r>
            <a:r>
              <a:rPr lang="en-US" altLang="el-GR" b="1" i="1" dirty="0">
                <a:solidFill>
                  <a:srgbClr val="FF0000"/>
                </a:solidFill>
                <a:effectLst>
                  <a:outerShdw blurRad="38100" dist="38100" dir="2700000" algn="tl">
                    <a:srgbClr val="000000"/>
                  </a:outerShdw>
                </a:effectLst>
                <a:cs typeface="Times New Roman" pitchFamily="18" charset="0"/>
              </a:rPr>
              <a:t>ℓ</a:t>
            </a:r>
          </a:p>
        </p:txBody>
      </p:sp>
      <p:sp>
        <p:nvSpPr>
          <p:cNvPr id="17417" name="AutoShape 9"/>
          <p:cNvSpPr>
            <a:spLocks noChangeArrowheads="1"/>
          </p:cNvSpPr>
          <p:nvPr/>
        </p:nvSpPr>
        <p:spPr bwMode="auto">
          <a:xfrm>
            <a:off x="2411413" y="3357563"/>
            <a:ext cx="5040312" cy="1296987"/>
          </a:xfrm>
          <a:prstGeom prst="parallelogram">
            <a:avLst>
              <a:gd name="adj" fmla="val 138427"/>
            </a:avLst>
          </a:prstGeom>
          <a:solidFill>
            <a:srgbClr val="00FF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17418" name="Line 10"/>
          <p:cNvSpPr>
            <a:spLocks noChangeShapeType="1"/>
          </p:cNvSpPr>
          <p:nvPr/>
        </p:nvSpPr>
        <p:spPr bwMode="auto">
          <a:xfrm>
            <a:off x="4500563" y="4652963"/>
            <a:ext cx="0"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19" name="Line 11"/>
          <p:cNvSpPr>
            <a:spLocks noChangeShapeType="1"/>
          </p:cNvSpPr>
          <p:nvPr/>
        </p:nvSpPr>
        <p:spPr bwMode="auto">
          <a:xfrm flipV="1">
            <a:off x="4500563" y="2492375"/>
            <a:ext cx="0" cy="1441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20" name="Line 12"/>
          <p:cNvSpPr>
            <a:spLocks noChangeShapeType="1"/>
          </p:cNvSpPr>
          <p:nvPr/>
        </p:nvSpPr>
        <p:spPr bwMode="auto">
          <a:xfrm>
            <a:off x="4500563" y="3933825"/>
            <a:ext cx="0" cy="71913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21" name="Line 13"/>
          <p:cNvSpPr>
            <a:spLocks noChangeShapeType="1"/>
          </p:cNvSpPr>
          <p:nvPr/>
        </p:nvSpPr>
        <p:spPr bwMode="auto">
          <a:xfrm flipV="1">
            <a:off x="4500563" y="2997200"/>
            <a:ext cx="0" cy="10080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7422" name="Text Box 14"/>
          <p:cNvSpPr txBox="1">
            <a:spLocks noChangeArrowheads="1"/>
          </p:cNvSpPr>
          <p:nvPr/>
        </p:nvSpPr>
        <p:spPr bwMode="auto">
          <a:xfrm>
            <a:off x="4067175" y="3716338"/>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a:latin typeface="Comic Sans MS" panose="030F0702030302020204" pitchFamily="66" charset="0"/>
              </a:rPr>
              <a:t>O</a:t>
            </a:r>
            <a:endParaRPr lang="el-GR" altLang="el-GR" sz="2000" b="1">
              <a:latin typeface="Comic Sans MS" panose="030F0702030302020204" pitchFamily="66" charset="0"/>
            </a:endParaRPr>
          </a:p>
        </p:txBody>
      </p:sp>
      <p:sp>
        <p:nvSpPr>
          <p:cNvPr id="17423" name="Text Box 15"/>
          <p:cNvSpPr txBox="1">
            <a:spLocks noChangeArrowheads="1"/>
          </p:cNvSpPr>
          <p:nvPr/>
        </p:nvSpPr>
        <p:spPr bwMode="auto">
          <a:xfrm>
            <a:off x="4138613" y="2800350"/>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400" b="1" i="1" dirty="0">
                <a:solidFill>
                  <a:srgbClr val="FF0000"/>
                </a:solidFill>
                <a:effectLst>
                  <a:outerShdw blurRad="38100" dist="38100" dir="2700000" algn="tl">
                    <a:srgbClr val="000000"/>
                  </a:outerShdw>
                </a:effectLst>
              </a:rPr>
              <a:t>τ</a:t>
            </a:r>
          </a:p>
        </p:txBody>
      </p:sp>
      <p:sp>
        <p:nvSpPr>
          <p:cNvPr id="17424" name="Line 16"/>
          <p:cNvSpPr>
            <a:spLocks noChangeShapeType="1"/>
          </p:cNvSpPr>
          <p:nvPr/>
        </p:nvSpPr>
        <p:spPr bwMode="auto">
          <a:xfrm flipV="1">
            <a:off x="5580063" y="3644900"/>
            <a:ext cx="863600" cy="576263"/>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7425" name="Line 17"/>
          <p:cNvSpPr>
            <a:spLocks noChangeShapeType="1"/>
          </p:cNvSpPr>
          <p:nvPr/>
        </p:nvSpPr>
        <p:spPr bwMode="auto">
          <a:xfrm>
            <a:off x="4500563" y="4005263"/>
            <a:ext cx="1366837"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26" name="Text Box 18"/>
          <p:cNvSpPr txBox="1">
            <a:spLocks noChangeArrowheads="1"/>
          </p:cNvSpPr>
          <p:nvPr/>
        </p:nvSpPr>
        <p:spPr bwMode="auto">
          <a:xfrm>
            <a:off x="6163530" y="3315953"/>
            <a:ext cx="3587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n-US" altLang="el-GR" sz="2000" b="1" i="1" dirty="0">
                <a:solidFill>
                  <a:srgbClr val="FF0000"/>
                </a:solidFill>
                <a:effectLst>
                  <a:outerShdw blurRad="38100" dist="38100" dir="2700000" algn="tl">
                    <a:srgbClr val="000000">
                      <a:alpha val="43137"/>
                    </a:srgbClr>
                  </a:outerShdw>
                </a:effectLst>
                <a:latin typeface="Comic Sans MS" pitchFamily="66" charset="0"/>
              </a:rPr>
              <a:t>F</a:t>
            </a:r>
            <a:endParaRPr lang="el-GR" altLang="el-GR" sz="2000" b="1" i="1" dirty="0">
              <a:solidFill>
                <a:srgbClr val="FF0000"/>
              </a:solidFill>
              <a:effectLst>
                <a:outerShdw blurRad="38100" dist="38100" dir="2700000" algn="tl">
                  <a:srgbClr val="000000">
                    <a:alpha val="43137"/>
                  </a:srgbClr>
                </a:outerShdw>
              </a:effectLst>
              <a:latin typeface="Comic Sans MS" pitchFamily="66" charset="0"/>
            </a:endParaRPr>
          </a:p>
        </p:txBody>
      </p:sp>
      <p:sp>
        <p:nvSpPr>
          <p:cNvPr id="17427" name="Text Box 19"/>
          <p:cNvSpPr txBox="1">
            <a:spLocks noChangeArrowheads="1"/>
          </p:cNvSpPr>
          <p:nvPr/>
        </p:nvSpPr>
        <p:spPr bwMode="auto">
          <a:xfrm>
            <a:off x="4932363" y="3933825"/>
            <a:ext cx="36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2400" b="1" i="1" dirty="0">
                <a:cs typeface="Times New Roman" pitchFamily="18" charset="0"/>
              </a:rPr>
              <a:t>ℓ</a:t>
            </a:r>
          </a:p>
        </p:txBody>
      </p:sp>
      <p:pic>
        <p:nvPicPr>
          <p:cNvPr id="1742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565400"/>
            <a:ext cx="495300" cy="463550"/>
          </a:xfrm>
          <a:prstGeom prst="rect">
            <a:avLst/>
          </a:prstGeom>
          <a:noFill/>
          <a:ln w="9525">
            <a:solidFill>
              <a:srgbClr val="FF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7429" name="Oval 21"/>
          <p:cNvSpPr>
            <a:spLocks noChangeArrowheads="1"/>
          </p:cNvSpPr>
          <p:nvPr/>
        </p:nvSpPr>
        <p:spPr bwMode="auto">
          <a:xfrm>
            <a:off x="4427538" y="3933825"/>
            <a:ext cx="73025"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17430" name="Line 22"/>
          <p:cNvSpPr>
            <a:spLocks noChangeShapeType="1"/>
          </p:cNvSpPr>
          <p:nvPr/>
        </p:nvSpPr>
        <p:spPr bwMode="auto">
          <a:xfrm flipV="1">
            <a:off x="5651500" y="3860800"/>
            <a:ext cx="2159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31" name="Line 23"/>
          <p:cNvSpPr>
            <a:spLocks noChangeShapeType="1"/>
          </p:cNvSpPr>
          <p:nvPr/>
        </p:nvSpPr>
        <p:spPr bwMode="auto">
          <a:xfrm>
            <a:off x="5867400" y="3860800"/>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left)">
                                      <p:cBhvr>
                                        <p:cTn id="7" dur="20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7"/>
                                        </p:tgtEl>
                                        <p:attrNameLst>
                                          <p:attrName>style.visibility</p:attrName>
                                        </p:attrNameLst>
                                      </p:cBhvr>
                                      <p:to>
                                        <p:strVal val="visible"/>
                                      </p:to>
                                    </p:set>
                                    <p:animEffect transition="in" filter="dissolve">
                                      <p:cBhvr>
                                        <p:cTn id="12" dur="500"/>
                                        <p:tgtEl>
                                          <p:spTgt spid="1741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7422"/>
                                        </p:tgtEl>
                                        <p:attrNameLst>
                                          <p:attrName>style.visibility</p:attrName>
                                        </p:attrNameLst>
                                      </p:cBhvr>
                                      <p:to>
                                        <p:strVal val="visible"/>
                                      </p:to>
                                    </p:set>
                                    <p:animEffect transition="in" filter="dissolve">
                                      <p:cBhvr>
                                        <p:cTn id="15" dur="500"/>
                                        <p:tgtEl>
                                          <p:spTgt spid="17422"/>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17424"/>
                                        </p:tgtEl>
                                        <p:attrNameLst>
                                          <p:attrName>style.visibility</p:attrName>
                                        </p:attrNameLst>
                                      </p:cBhvr>
                                      <p:to>
                                        <p:strVal val="visible"/>
                                      </p:to>
                                    </p:set>
                                    <p:animEffect transition="in" filter="wipe(down)">
                                      <p:cBhvr>
                                        <p:cTn id="19" dur="1000"/>
                                        <p:tgtEl>
                                          <p:spTgt spid="1742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429"/>
                                        </p:tgtEl>
                                        <p:attrNameLst>
                                          <p:attrName>style.visibility</p:attrName>
                                        </p:attrNameLst>
                                      </p:cBhvr>
                                      <p:to>
                                        <p:strVal val="visible"/>
                                      </p:to>
                                    </p:set>
                                    <p:animEffect transition="in" filter="dissolve">
                                      <p:cBhvr>
                                        <p:cTn id="22" dur="500"/>
                                        <p:tgtEl>
                                          <p:spTgt spid="1742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426"/>
                                        </p:tgtEl>
                                        <p:attrNameLst>
                                          <p:attrName>style.visibility</p:attrName>
                                        </p:attrNameLst>
                                      </p:cBhvr>
                                      <p:to>
                                        <p:strVal val="visible"/>
                                      </p:to>
                                    </p:set>
                                    <p:animEffect transition="in" filter="dissolve">
                                      <p:cBhvr>
                                        <p:cTn id="25" dur="500"/>
                                        <p:tgtEl>
                                          <p:spTgt spid="174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7425"/>
                                        </p:tgtEl>
                                        <p:attrNameLst>
                                          <p:attrName>style.visibility</p:attrName>
                                        </p:attrNameLst>
                                      </p:cBhvr>
                                      <p:to>
                                        <p:strVal val="visible"/>
                                      </p:to>
                                    </p:set>
                                    <p:animEffect transition="in" filter="dissolve">
                                      <p:cBhvr>
                                        <p:cTn id="30" dur="500"/>
                                        <p:tgtEl>
                                          <p:spTgt spid="1742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7427"/>
                                        </p:tgtEl>
                                        <p:attrNameLst>
                                          <p:attrName>style.visibility</p:attrName>
                                        </p:attrNameLst>
                                      </p:cBhvr>
                                      <p:to>
                                        <p:strVal val="visible"/>
                                      </p:to>
                                    </p:set>
                                    <p:animEffect transition="in" filter="dissolve">
                                      <p:cBhvr>
                                        <p:cTn id="33" dur="500"/>
                                        <p:tgtEl>
                                          <p:spTgt spid="17427"/>
                                        </p:tgtEl>
                                      </p:cBhvr>
                                    </p:animEffect>
                                  </p:childTnLst>
                                </p:cTn>
                              </p:par>
                              <p:par>
                                <p:cTn id="34" presetID="9" presetClass="entr" presetSubtype="0" fill="hold" nodeType="withEffect">
                                  <p:stCondLst>
                                    <p:cond delay="0"/>
                                  </p:stCondLst>
                                  <p:childTnLst>
                                    <p:set>
                                      <p:cBhvr>
                                        <p:cTn id="35" dur="1" fill="hold">
                                          <p:stCondLst>
                                            <p:cond delay="0"/>
                                          </p:stCondLst>
                                        </p:cTn>
                                        <p:tgtEl>
                                          <p:spTgt spid="17430"/>
                                        </p:tgtEl>
                                        <p:attrNameLst>
                                          <p:attrName>style.visibility</p:attrName>
                                        </p:attrNameLst>
                                      </p:cBhvr>
                                      <p:to>
                                        <p:strVal val="visible"/>
                                      </p:to>
                                    </p:set>
                                    <p:animEffect transition="in" filter="dissolve">
                                      <p:cBhvr>
                                        <p:cTn id="36" dur="500"/>
                                        <p:tgtEl>
                                          <p:spTgt spid="17430"/>
                                        </p:tgtEl>
                                      </p:cBhvr>
                                    </p:animEffect>
                                  </p:childTnLst>
                                </p:cTn>
                              </p:par>
                              <p:par>
                                <p:cTn id="37" presetID="9" presetClass="entr" presetSubtype="0" fill="hold" nodeType="withEffect">
                                  <p:stCondLst>
                                    <p:cond delay="0"/>
                                  </p:stCondLst>
                                  <p:childTnLst>
                                    <p:set>
                                      <p:cBhvr>
                                        <p:cTn id="38" dur="1" fill="hold">
                                          <p:stCondLst>
                                            <p:cond delay="0"/>
                                          </p:stCondLst>
                                        </p:cTn>
                                        <p:tgtEl>
                                          <p:spTgt spid="17431"/>
                                        </p:tgtEl>
                                        <p:attrNameLst>
                                          <p:attrName>style.visibility</p:attrName>
                                        </p:attrNameLst>
                                      </p:cBhvr>
                                      <p:to>
                                        <p:strVal val="visible"/>
                                      </p:to>
                                    </p:set>
                                    <p:animEffect transition="in" filter="dissolve">
                                      <p:cBhvr>
                                        <p:cTn id="39" dur="500"/>
                                        <p:tgtEl>
                                          <p:spTgt spid="174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7418"/>
                                        </p:tgtEl>
                                        <p:attrNameLst>
                                          <p:attrName>style.visibility</p:attrName>
                                        </p:attrNameLst>
                                      </p:cBhvr>
                                      <p:to>
                                        <p:strVal val="visible"/>
                                      </p:to>
                                    </p:set>
                                    <p:animEffect transition="in" filter="dissolve">
                                      <p:cBhvr>
                                        <p:cTn id="44" dur="500"/>
                                        <p:tgtEl>
                                          <p:spTgt spid="17418"/>
                                        </p:tgtEl>
                                      </p:cBhvr>
                                    </p:animEffect>
                                  </p:childTnLst>
                                </p:cTn>
                              </p:par>
                              <p:par>
                                <p:cTn id="45" presetID="9" presetClass="entr" presetSubtype="0" fill="hold" nodeType="withEffect">
                                  <p:stCondLst>
                                    <p:cond delay="0"/>
                                  </p:stCondLst>
                                  <p:childTnLst>
                                    <p:set>
                                      <p:cBhvr>
                                        <p:cTn id="46" dur="1" fill="hold">
                                          <p:stCondLst>
                                            <p:cond delay="0"/>
                                          </p:stCondLst>
                                        </p:cTn>
                                        <p:tgtEl>
                                          <p:spTgt spid="17420"/>
                                        </p:tgtEl>
                                        <p:attrNameLst>
                                          <p:attrName>style.visibility</p:attrName>
                                        </p:attrNameLst>
                                      </p:cBhvr>
                                      <p:to>
                                        <p:strVal val="visible"/>
                                      </p:to>
                                    </p:set>
                                    <p:animEffect transition="in" filter="dissolve">
                                      <p:cBhvr>
                                        <p:cTn id="47" dur="500"/>
                                        <p:tgtEl>
                                          <p:spTgt spid="17420"/>
                                        </p:tgtEl>
                                      </p:cBhvr>
                                    </p:animEffect>
                                  </p:childTnLst>
                                </p:cTn>
                              </p:par>
                              <p:par>
                                <p:cTn id="48" presetID="9" presetClass="entr" presetSubtype="0" fill="hold" nodeType="withEffect">
                                  <p:stCondLst>
                                    <p:cond delay="0"/>
                                  </p:stCondLst>
                                  <p:childTnLst>
                                    <p:set>
                                      <p:cBhvr>
                                        <p:cTn id="49" dur="1" fill="hold">
                                          <p:stCondLst>
                                            <p:cond delay="0"/>
                                          </p:stCondLst>
                                        </p:cTn>
                                        <p:tgtEl>
                                          <p:spTgt spid="17419"/>
                                        </p:tgtEl>
                                        <p:attrNameLst>
                                          <p:attrName>style.visibility</p:attrName>
                                        </p:attrNameLst>
                                      </p:cBhvr>
                                      <p:to>
                                        <p:strVal val="visible"/>
                                      </p:to>
                                    </p:set>
                                    <p:animEffect transition="in" filter="dissolve">
                                      <p:cBhvr>
                                        <p:cTn id="50" dur="500"/>
                                        <p:tgtEl>
                                          <p:spTgt spid="17419"/>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17421"/>
                                        </p:tgtEl>
                                        <p:attrNameLst>
                                          <p:attrName>style.visibility</p:attrName>
                                        </p:attrNameLst>
                                      </p:cBhvr>
                                      <p:to>
                                        <p:strVal val="visible"/>
                                      </p:to>
                                    </p:set>
                                    <p:animEffect transition="in" filter="wipe(down)">
                                      <p:cBhvr>
                                        <p:cTn id="54" dur="500"/>
                                        <p:tgtEl>
                                          <p:spTgt spid="1742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7423"/>
                                        </p:tgtEl>
                                        <p:attrNameLst>
                                          <p:attrName>style.visibility</p:attrName>
                                        </p:attrNameLst>
                                      </p:cBhvr>
                                      <p:to>
                                        <p:strVal val="visible"/>
                                      </p:to>
                                    </p:set>
                                    <p:animEffect transition="in" filter="dissolve">
                                      <p:cBhvr>
                                        <p:cTn id="57" dur="500"/>
                                        <p:tgtEl>
                                          <p:spTgt spid="174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7428"/>
                                        </p:tgtEl>
                                        <p:attrNameLst>
                                          <p:attrName>style.visibility</p:attrName>
                                        </p:attrNameLst>
                                      </p:cBhvr>
                                      <p:to>
                                        <p:strVal val="visible"/>
                                      </p:to>
                                    </p:set>
                                    <p:animEffect transition="in" filter="dissolve">
                                      <p:cBhvr>
                                        <p:cTn id="62" dur="500"/>
                                        <p:tgtEl>
                                          <p:spTgt spid="1742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415"/>
                                        </p:tgtEl>
                                        <p:attrNameLst>
                                          <p:attrName>style.visibility</p:attrName>
                                        </p:attrNameLst>
                                      </p:cBhvr>
                                      <p:to>
                                        <p:strVal val="visible"/>
                                      </p:to>
                                    </p:set>
                                    <p:animEffect transition="in" filter="wipe(left)">
                                      <p:cBhvr>
                                        <p:cTn id="67" dur="1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5" grpId="0"/>
      <p:bldP spid="17417" grpId="0" animBg="1"/>
      <p:bldP spid="17421" grpId="0" animBg="1"/>
      <p:bldP spid="17422" grpId="0"/>
      <p:bldP spid="17423" grpId="0"/>
      <p:bldP spid="17424" grpId="0" animBg="1"/>
      <p:bldP spid="17426" grpId="0"/>
      <p:bldP spid="17427" grpId="0"/>
      <p:bldP spid="174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1741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FBD292B-F087-4231-8C93-42208D7226E3}" type="slidenum">
              <a:rPr lang="el-GR" altLang="el-GR" sz="1400"/>
              <a:pPr>
                <a:spcBef>
                  <a:spcPct val="0"/>
                </a:spcBef>
                <a:buFontTx/>
                <a:buNone/>
              </a:pPr>
              <a:t>8</a:t>
            </a:fld>
            <a:endParaRPr lang="el-GR" altLang="el-GR" sz="1400"/>
          </a:p>
        </p:txBody>
      </p:sp>
      <p:sp>
        <p:nvSpPr>
          <p:cNvPr id="17413" name="Text Box 6"/>
          <p:cNvSpPr txBox="1">
            <a:spLocks noChangeArrowheads="1"/>
          </p:cNvSpPr>
          <p:nvPr/>
        </p:nvSpPr>
        <p:spPr bwMode="auto">
          <a:xfrm>
            <a:off x="3419475" y="5084763"/>
            <a:ext cx="4319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2400"/>
          </a:p>
        </p:txBody>
      </p:sp>
      <p:sp>
        <p:nvSpPr>
          <p:cNvPr id="13319" name="Text Box 7"/>
          <p:cNvSpPr txBox="1">
            <a:spLocks noChangeArrowheads="1"/>
          </p:cNvSpPr>
          <p:nvPr/>
        </p:nvSpPr>
        <p:spPr bwMode="auto">
          <a:xfrm>
            <a:off x="1322194" y="3911145"/>
            <a:ext cx="655272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b="1" dirty="0">
                <a:latin typeface="Comic Sans MS" pitchFamily="66" charset="0"/>
              </a:rPr>
              <a:t>Κατά σύμβαση θεωρούμε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θετική</a:t>
            </a:r>
            <a:r>
              <a:rPr lang="el-GR" altLang="el-GR" sz="2000" b="1" dirty="0">
                <a:latin typeface="Comic Sans MS" pitchFamily="66" charset="0"/>
              </a:rPr>
              <a:t> τη ροπή της δύναμης που τείνει να περιστρέψει το σώμα αντίθετα από τη φορά κίνησης των δεικτών του ρολογιού.</a:t>
            </a:r>
          </a:p>
        </p:txBody>
      </p:sp>
      <p:sp>
        <p:nvSpPr>
          <p:cNvPr id="13321" name="Freeform 9"/>
          <p:cNvSpPr>
            <a:spLocks/>
          </p:cNvSpPr>
          <p:nvPr/>
        </p:nvSpPr>
        <p:spPr bwMode="auto">
          <a:xfrm>
            <a:off x="2977722" y="959982"/>
            <a:ext cx="3241675" cy="2592388"/>
          </a:xfrm>
          <a:custGeom>
            <a:avLst/>
            <a:gdLst>
              <a:gd name="T0" fmla="*/ 858532403 w 1838"/>
              <a:gd name="T1" fmla="*/ 1089686557 h 1376"/>
              <a:gd name="T2" fmla="*/ 469704245 w 1838"/>
              <a:gd name="T3" fmla="*/ 1600809010 h 1376"/>
              <a:gd name="T4" fmla="*/ 171083896 w 1838"/>
              <a:gd name="T5" fmla="*/ 2076438732 h 1376"/>
              <a:gd name="T6" fmla="*/ 52880926 w 1838"/>
              <a:gd name="T7" fmla="*/ 2147483646 h 1376"/>
              <a:gd name="T8" fmla="*/ 320394952 w 1838"/>
              <a:gd name="T9" fmla="*/ 2147483646 h 1376"/>
              <a:gd name="T10" fmla="*/ 379496437 w 1838"/>
              <a:gd name="T11" fmla="*/ 2147483646 h 1376"/>
              <a:gd name="T12" fmla="*/ 410602760 w 1838"/>
              <a:gd name="T13" fmla="*/ 2147483646 h 1376"/>
              <a:gd name="T14" fmla="*/ 737218272 w 1838"/>
              <a:gd name="T15" fmla="*/ 2147483646 h 1376"/>
              <a:gd name="T16" fmla="*/ 1157152753 w 1838"/>
              <a:gd name="T17" fmla="*/ 2147483646 h 1376"/>
              <a:gd name="T18" fmla="*/ 1396671617 w 1838"/>
              <a:gd name="T19" fmla="*/ 2147483646 h 1376"/>
              <a:gd name="T20" fmla="*/ 1664185644 w 1838"/>
              <a:gd name="T21" fmla="*/ 2147483646 h 1376"/>
              <a:gd name="T22" fmla="*/ 2143221609 w 1838"/>
              <a:gd name="T23" fmla="*/ 2147483646 h 1376"/>
              <a:gd name="T24" fmla="*/ 2147483646 w 1838"/>
              <a:gd name="T25" fmla="*/ 2147483646 h 1376"/>
              <a:gd name="T26" fmla="*/ 2147483646 w 1838"/>
              <a:gd name="T27" fmla="*/ 2147483646 h 1376"/>
              <a:gd name="T28" fmla="*/ 2147483646 w 1838"/>
              <a:gd name="T29" fmla="*/ 2147483646 h 1376"/>
              <a:gd name="T30" fmla="*/ 2147483646 w 1838"/>
              <a:gd name="T31" fmla="*/ 2147483646 h 1376"/>
              <a:gd name="T32" fmla="*/ 2147483646 w 1838"/>
              <a:gd name="T33" fmla="*/ 2147483646 h 1376"/>
              <a:gd name="T34" fmla="*/ 2147483646 w 1838"/>
              <a:gd name="T35" fmla="*/ 2147483646 h 1376"/>
              <a:gd name="T36" fmla="*/ 2147483646 w 1838"/>
              <a:gd name="T37" fmla="*/ 2147483646 h 1376"/>
              <a:gd name="T38" fmla="*/ 2147483646 w 1838"/>
              <a:gd name="T39" fmla="*/ 1941559196 h 1376"/>
              <a:gd name="T40" fmla="*/ 2147483646 w 1838"/>
              <a:gd name="T41" fmla="*/ 1803128314 h 1376"/>
              <a:gd name="T42" fmla="*/ 2147483646 w 1838"/>
              <a:gd name="T43" fmla="*/ 1362995091 h 1376"/>
              <a:gd name="T44" fmla="*/ 2147483646 w 1838"/>
              <a:gd name="T45" fmla="*/ 1192620940 h 1376"/>
              <a:gd name="T46" fmla="*/ 2147483646 w 1838"/>
              <a:gd name="T47" fmla="*/ 1054191943 h 1376"/>
              <a:gd name="T48" fmla="*/ 2147483646 w 1838"/>
              <a:gd name="T49" fmla="*/ 883817792 h 1376"/>
              <a:gd name="T50" fmla="*/ 2147483646 w 1838"/>
              <a:gd name="T51" fmla="*/ 681498488 h 1376"/>
              <a:gd name="T52" fmla="*/ 2147483646 w 1838"/>
              <a:gd name="T53" fmla="*/ 511122453 h 1376"/>
              <a:gd name="T54" fmla="*/ 886529328 w 1838"/>
              <a:gd name="T55" fmla="*/ 713443641 h 1376"/>
              <a:gd name="T56" fmla="*/ 858532403 w 1838"/>
              <a:gd name="T57" fmla="*/ 1089686557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38" h="1376">
                <a:moveTo>
                  <a:pt x="276" y="307"/>
                </a:moveTo>
                <a:cubicBezTo>
                  <a:pt x="224" y="341"/>
                  <a:pt x="187" y="400"/>
                  <a:pt x="151" y="451"/>
                </a:cubicBezTo>
                <a:cubicBezTo>
                  <a:pt x="120" y="494"/>
                  <a:pt x="79" y="537"/>
                  <a:pt x="55" y="585"/>
                </a:cubicBezTo>
                <a:cubicBezTo>
                  <a:pt x="34" y="627"/>
                  <a:pt x="25" y="684"/>
                  <a:pt x="17" y="729"/>
                </a:cubicBezTo>
                <a:cubicBezTo>
                  <a:pt x="22" y="833"/>
                  <a:pt x="0" y="979"/>
                  <a:pt x="103" y="1046"/>
                </a:cubicBezTo>
                <a:cubicBezTo>
                  <a:pt x="109" y="1056"/>
                  <a:pt x="117" y="1065"/>
                  <a:pt x="122" y="1075"/>
                </a:cubicBezTo>
                <a:cubicBezTo>
                  <a:pt x="127" y="1084"/>
                  <a:pt x="125" y="1097"/>
                  <a:pt x="132" y="1104"/>
                </a:cubicBezTo>
                <a:cubicBezTo>
                  <a:pt x="150" y="1122"/>
                  <a:pt x="209" y="1161"/>
                  <a:pt x="237" y="1171"/>
                </a:cubicBezTo>
                <a:cubicBezTo>
                  <a:pt x="288" y="1222"/>
                  <a:pt x="307" y="1227"/>
                  <a:pt x="372" y="1257"/>
                </a:cubicBezTo>
                <a:cubicBezTo>
                  <a:pt x="398" y="1269"/>
                  <a:pt x="421" y="1291"/>
                  <a:pt x="449" y="1296"/>
                </a:cubicBezTo>
                <a:cubicBezTo>
                  <a:pt x="464" y="1299"/>
                  <a:pt x="518" y="1308"/>
                  <a:pt x="535" y="1315"/>
                </a:cubicBezTo>
                <a:cubicBezTo>
                  <a:pt x="676" y="1376"/>
                  <a:pt x="581" y="1355"/>
                  <a:pt x="689" y="1372"/>
                </a:cubicBezTo>
                <a:cubicBezTo>
                  <a:pt x="778" y="1369"/>
                  <a:pt x="868" y="1370"/>
                  <a:pt x="957" y="1363"/>
                </a:cubicBezTo>
                <a:cubicBezTo>
                  <a:pt x="1036" y="1357"/>
                  <a:pt x="1132" y="1319"/>
                  <a:pt x="1207" y="1296"/>
                </a:cubicBezTo>
                <a:cubicBezTo>
                  <a:pt x="1243" y="1271"/>
                  <a:pt x="1281" y="1261"/>
                  <a:pt x="1322" y="1248"/>
                </a:cubicBezTo>
                <a:cubicBezTo>
                  <a:pt x="1373" y="1194"/>
                  <a:pt x="1451" y="1154"/>
                  <a:pt x="1514" y="1113"/>
                </a:cubicBezTo>
                <a:cubicBezTo>
                  <a:pt x="1533" y="1100"/>
                  <a:pt x="1556" y="1091"/>
                  <a:pt x="1572" y="1075"/>
                </a:cubicBezTo>
                <a:cubicBezTo>
                  <a:pt x="1624" y="1022"/>
                  <a:pt x="1674" y="982"/>
                  <a:pt x="1735" y="940"/>
                </a:cubicBezTo>
                <a:cubicBezTo>
                  <a:pt x="1765" y="896"/>
                  <a:pt x="1779" y="849"/>
                  <a:pt x="1812" y="806"/>
                </a:cubicBezTo>
                <a:cubicBezTo>
                  <a:pt x="1808" y="720"/>
                  <a:pt x="1838" y="621"/>
                  <a:pt x="1793" y="547"/>
                </a:cubicBezTo>
                <a:cubicBezTo>
                  <a:pt x="1783" y="531"/>
                  <a:pt x="1765" y="522"/>
                  <a:pt x="1754" y="508"/>
                </a:cubicBezTo>
                <a:cubicBezTo>
                  <a:pt x="1690" y="427"/>
                  <a:pt x="1656" y="438"/>
                  <a:pt x="1581" y="384"/>
                </a:cubicBezTo>
                <a:cubicBezTo>
                  <a:pt x="1553" y="364"/>
                  <a:pt x="1537" y="346"/>
                  <a:pt x="1505" y="336"/>
                </a:cubicBezTo>
                <a:cubicBezTo>
                  <a:pt x="1472" y="314"/>
                  <a:pt x="1447" y="307"/>
                  <a:pt x="1409" y="297"/>
                </a:cubicBezTo>
                <a:cubicBezTo>
                  <a:pt x="1385" y="274"/>
                  <a:pt x="1358" y="270"/>
                  <a:pt x="1332" y="249"/>
                </a:cubicBezTo>
                <a:cubicBezTo>
                  <a:pt x="1300" y="223"/>
                  <a:pt x="1285" y="205"/>
                  <a:pt x="1245" y="192"/>
                </a:cubicBezTo>
                <a:cubicBezTo>
                  <a:pt x="1180" y="147"/>
                  <a:pt x="1210" y="160"/>
                  <a:pt x="1159" y="144"/>
                </a:cubicBezTo>
                <a:cubicBezTo>
                  <a:pt x="867" y="147"/>
                  <a:pt x="497" y="0"/>
                  <a:pt x="285" y="201"/>
                </a:cubicBezTo>
                <a:cubicBezTo>
                  <a:pt x="261" y="275"/>
                  <a:pt x="262" y="239"/>
                  <a:pt x="276" y="307"/>
                </a:cubicBezTo>
                <a:close/>
              </a:path>
            </a:pathLst>
          </a:custGeom>
          <a:solidFill>
            <a:srgbClr val="FF99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9900"/>
            </a:extrusionClr>
            <a:contourClr>
              <a:srgbClr val="FF9900"/>
            </a:contourClr>
          </a:sp3d>
          <a:extLst>
            <a:ext uri="{AF507438-7753-43E0-B8FC-AC1667EBCBE1}">
              <a14:hiddenEffects xmlns:a14="http://schemas.microsoft.com/office/drawing/2010/main">
                <a:effectLst>
                  <a:outerShdw sy="-50000" kx="-2453608" algn="bl" rotWithShape="0">
                    <a:srgbClr val="808080">
                      <a:alpha val="50000"/>
                    </a:srgbClr>
                  </a:outerShdw>
                </a:effectLst>
              </a14:hiddenEffects>
            </a:ext>
          </a:extLst>
        </p:spPr>
        <p:txBody>
          <a:bodyPr>
            <a:flatTx/>
          </a:bodyPr>
          <a:lstStyle/>
          <a:p>
            <a:endParaRPr lang="el-GR"/>
          </a:p>
        </p:txBody>
      </p:sp>
      <p:sp>
        <p:nvSpPr>
          <p:cNvPr id="13322" name="Oval 10"/>
          <p:cNvSpPr>
            <a:spLocks noChangeArrowheads="1"/>
          </p:cNvSpPr>
          <p:nvPr/>
        </p:nvSpPr>
        <p:spPr bwMode="auto">
          <a:xfrm>
            <a:off x="4140200" y="2492375"/>
            <a:ext cx="71438"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13323" name="Arc 11"/>
          <p:cNvSpPr>
            <a:spLocks/>
          </p:cNvSpPr>
          <p:nvPr/>
        </p:nvSpPr>
        <p:spPr bwMode="auto">
          <a:xfrm rot="21062438" flipH="1">
            <a:off x="3203575" y="2060575"/>
            <a:ext cx="647700" cy="974725"/>
          </a:xfrm>
          <a:custGeom>
            <a:avLst/>
            <a:gdLst>
              <a:gd name="T0" fmla="*/ 3820560 w 21600"/>
              <a:gd name="T1" fmla="*/ 0 h 41846"/>
              <a:gd name="T2" fmla="*/ 5643176 w 21600"/>
              <a:gd name="T3" fmla="*/ 22704412 h 41846"/>
              <a:gd name="T4" fmla="*/ 0 w 21600"/>
              <a:gd name="T5" fmla="*/ 11490556 h 41846"/>
              <a:gd name="T6" fmla="*/ 0 60000 65536"/>
              <a:gd name="T7" fmla="*/ 0 60000 65536"/>
              <a:gd name="T8" fmla="*/ 0 60000 65536"/>
            </a:gdLst>
            <a:ahLst/>
            <a:cxnLst>
              <a:cxn ang="T6">
                <a:pos x="T0" y="T1"/>
              </a:cxn>
              <a:cxn ang="T7">
                <a:pos x="T2" y="T3"/>
              </a:cxn>
              <a:cxn ang="T8">
                <a:pos x="T4" y="T5"/>
              </a:cxn>
            </a:cxnLst>
            <a:rect l="0" t="0" r="r" b="b"/>
            <a:pathLst>
              <a:path w="21600" h="41846" fill="none" extrusionOk="0">
                <a:moveTo>
                  <a:pt x="4248" y="0"/>
                </a:moveTo>
                <a:cubicBezTo>
                  <a:pt x="14339" y="2024"/>
                  <a:pt x="21600" y="10886"/>
                  <a:pt x="21600" y="21178"/>
                </a:cubicBezTo>
                <a:cubicBezTo>
                  <a:pt x="21600" y="30689"/>
                  <a:pt x="15377" y="39082"/>
                  <a:pt x="6276" y="41846"/>
                </a:cubicBezTo>
              </a:path>
              <a:path w="21600" h="41846" stroke="0" extrusionOk="0">
                <a:moveTo>
                  <a:pt x="4248" y="0"/>
                </a:moveTo>
                <a:cubicBezTo>
                  <a:pt x="14339" y="2024"/>
                  <a:pt x="21600" y="10886"/>
                  <a:pt x="21600" y="21178"/>
                </a:cubicBezTo>
                <a:cubicBezTo>
                  <a:pt x="21600" y="30689"/>
                  <a:pt x="15377" y="39082"/>
                  <a:pt x="6276" y="41846"/>
                </a:cubicBezTo>
                <a:lnTo>
                  <a:pt x="0" y="21178"/>
                </a:lnTo>
                <a:lnTo>
                  <a:pt x="4248" y="0"/>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324" name="Line 12"/>
          <p:cNvSpPr>
            <a:spLocks noChangeShapeType="1"/>
          </p:cNvSpPr>
          <p:nvPr/>
        </p:nvSpPr>
        <p:spPr bwMode="auto">
          <a:xfrm flipH="1" flipV="1">
            <a:off x="3841322" y="888545"/>
            <a:ext cx="1079500" cy="792162"/>
          </a:xfrm>
          <a:prstGeom prst="line">
            <a:avLst/>
          </a:prstGeom>
          <a:noFill/>
          <a:ln w="5715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3325" name="Line 13"/>
          <p:cNvSpPr>
            <a:spLocks noChangeShapeType="1"/>
          </p:cNvSpPr>
          <p:nvPr/>
        </p:nvSpPr>
        <p:spPr bwMode="auto">
          <a:xfrm flipH="1">
            <a:off x="4211637" y="2755545"/>
            <a:ext cx="865187" cy="1152525"/>
          </a:xfrm>
          <a:prstGeom prst="line">
            <a:avLst/>
          </a:prstGeom>
          <a:noFill/>
          <a:ln w="5715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3326" name="Line 14"/>
          <p:cNvSpPr>
            <a:spLocks noChangeShapeType="1"/>
          </p:cNvSpPr>
          <p:nvPr/>
        </p:nvSpPr>
        <p:spPr bwMode="auto">
          <a:xfrm flipV="1">
            <a:off x="4201685" y="1536245"/>
            <a:ext cx="504825" cy="7207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27" name="Line 15"/>
          <p:cNvSpPr>
            <a:spLocks noChangeShapeType="1"/>
          </p:cNvSpPr>
          <p:nvPr/>
        </p:nvSpPr>
        <p:spPr bwMode="auto">
          <a:xfrm>
            <a:off x="4201685" y="2328407"/>
            <a:ext cx="719137" cy="576263"/>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28" name="Text Box 16"/>
          <p:cNvSpPr txBox="1">
            <a:spLocks noChangeArrowheads="1"/>
          </p:cNvSpPr>
          <p:nvPr/>
        </p:nvSpPr>
        <p:spPr bwMode="auto">
          <a:xfrm>
            <a:off x="3769885" y="2039482"/>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latin typeface="Comic Sans MS" panose="030F0702030302020204" pitchFamily="66" charset="0"/>
              </a:rPr>
              <a:t>Ο</a:t>
            </a:r>
          </a:p>
        </p:txBody>
      </p:sp>
      <p:sp>
        <p:nvSpPr>
          <p:cNvPr id="13329" name="Text Box 17"/>
          <p:cNvSpPr txBox="1">
            <a:spLocks noChangeArrowheads="1"/>
          </p:cNvSpPr>
          <p:nvPr/>
        </p:nvSpPr>
        <p:spPr bwMode="auto">
          <a:xfrm>
            <a:off x="3985785" y="671057"/>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2000" b="1" i="1" dirty="0">
                <a:latin typeface="Comic Sans MS" pitchFamily="66" charset="0"/>
              </a:rPr>
              <a:t>F</a:t>
            </a:r>
            <a:r>
              <a:rPr lang="en-US" altLang="el-GR" sz="2000" b="1" baseline="-25000" dirty="0">
                <a:latin typeface="Comic Sans MS" pitchFamily="66" charset="0"/>
              </a:rPr>
              <a:t>1</a:t>
            </a:r>
            <a:endParaRPr lang="el-GR" altLang="el-GR" sz="2000" b="1" i="1" dirty="0">
              <a:latin typeface="Comic Sans MS" pitchFamily="66" charset="0"/>
            </a:endParaRPr>
          </a:p>
        </p:txBody>
      </p:sp>
      <p:sp>
        <p:nvSpPr>
          <p:cNvPr id="13330" name="Text Box 18"/>
          <p:cNvSpPr txBox="1">
            <a:spLocks noChangeArrowheads="1"/>
          </p:cNvSpPr>
          <p:nvPr/>
        </p:nvSpPr>
        <p:spPr bwMode="auto">
          <a:xfrm>
            <a:off x="3841322" y="3407907"/>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2000" b="1" i="1" dirty="0">
                <a:latin typeface="Comic Sans MS" pitchFamily="66" charset="0"/>
              </a:rPr>
              <a:t>F</a:t>
            </a:r>
            <a:r>
              <a:rPr lang="en-US" altLang="el-GR" sz="2000" b="1" baseline="-25000" dirty="0">
                <a:latin typeface="Comic Sans MS" pitchFamily="66" charset="0"/>
              </a:rPr>
              <a:t>2</a:t>
            </a:r>
            <a:endParaRPr lang="el-GR" altLang="el-GR" sz="2000" b="1" i="1" dirty="0">
              <a:latin typeface="Comic Sans MS" pitchFamily="66" charset="0"/>
            </a:endParaRPr>
          </a:p>
        </p:txBody>
      </p:sp>
      <p:sp>
        <p:nvSpPr>
          <p:cNvPr id="13331" name="Text Box 19"/>
          <p:cNvSpPr txBox="1">
            <a:spLocks noChangeArrowheads="1"/>
          </p:cNvSpPr>
          <p:nvPr/>
        </p:nvSpPr>
        <p:spPr bwMode="auto">
          <a:xfrm>
            <a:off x="4407632" y="1720395"/>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2400" b="1" i="1" dirty="0">
                <a:cs typeface="Times New Roman" pitchFamily="18" charset="0"/>
              </a:rPr>
              <a:t>ℓ</a:t>
            </a:r>
            <a:r>
              <a:rPr lang="en-US" altLang="el-GR" sz="2400" b="1" baseline="-25000" dirty="0">
                <a:latin typeface="Comic Sans MS" pitchFamily="66" charset="0"/>
                <a:cs typeface="Times New Roman" pitchFamily="18" charset="0"/>
              </a:rPr>
              <a:t>1</a:t>
            </a:r>
            <a:endParaRPr lang="el-GR" altLang="el-GR" sz="2400" b="1" i="1" dirty="0">
              <a:latin typeface="Comic Sans MS" pitchFamily="66" charset="0"/>
              <a:cs typeface="Times New Roman" pitchFamily="18" charset="0"/>
            </a:endParaRPr>
          </a:p>
        </p:txBody>
      </p:sp>
      <p:sp>
        <p:nvSpPr>
          <p:cNvPr id="13332" name="Text Box 20"/>
          <p:cNvSpPr txBox="1">
            <a:spLocks noChangeArrowheads="1"/>
          </p:cNvSpPr>
          <p:nvPr/>
        </p:nvSpPr>
        <p:spPr bwMode="auto">
          <a:xfrm>
            <a:off x="4274710" y="2471282"/>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2400" b="1" i="1" dirty="0">
                <a:cs typeface="Times New Roman" pitchFamily="18" charset="0"/>
              </a:rPr>
              <a:t>ℓ</a:t>
            </a:r>
            <a:r>
              <a:rPr lang="en-US" altLang="el-GR" sz="2400" b="1" baseline="-25000" dirty="0">
                <a:latin typeface="Comic Sans MS" pitchFamily="66" charset="0"/>
                <a:cs typeface="Times New Roman" pitchFamily="18" charset="0"/>
              </a:rPr>
              <a:t>2</a:t>
            </a:r>
            <a:endParaRPr lang="el-GR" altLang="el-GR" sz="2400" b="1" i="1" dirty="0">
              <a:latin typeface="Comic Sans MS" pitchFamily="66" charset="0"/>
              <a:cs typeface="Times New Roman" pitchFamily="18" charset="0"/>
            </a:endParaRPr>
          </a:p>
        </p:txBody>
      </p:sp>
      <p:sp>
        <p:nvSpPr>
          <p:cNvPr id="13333" name="Text Box 21"/>
          <p:cNvSpPr txBox="1">
            <a:spLocks noChangeArrowheads="1"/>
          </p:cNvSpPr>
          <p:nvPr/>
        </p:nvSpPr>
        <p:spPr bwMode="auto">
          <a:xfrm>
            <a:off x="3275806" y="2256176"/>
            <a:ext cx="504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800" b="1" dirty="0"/>
              <a:t>+</a:t>
            </a:r>
            <a:endParaRPr lang="el-GR" altLang="el-GR" sz="2800" b="1" dirty="0"/>
          </a:p>
        </p:txBody>
      </p:sp>
      <p:sp>
        <p:nvSpPr>
          <p:cNvPr id="13336" name="Text Box 24"/>
          <p:cNvSpPr txBox="1">
            <a:spLocks noChangeArrowheads="1"/>
          </p:cNvSpPr>
          <p:nvPr/>
        </p:nvSpPr>
        <p:spPr bwMode="auto">
          <a:xfrm>
            <a:off x="3158695" y="5376068"/>
            <a:ext cx="2879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800" b="1" i="1" dirty="0">
                <a:solidFill>
                  <a:srgbClr val="FF0000"/>
                </a:solidFill>
                <a:effectLst>
                  <a:outerShdw blurRad="38100" dist="38100" dir="2700000" algn="tl">
                    <a:srgbClr val="000000"/>
                  </a:outerShdw>
                </a:effectLst>
              </a:rPr>
              <a:t>τ</a:t>
            </a:r>
            <a:r>
              <a:rPr lang="el-GR" altLang="el-GR" sz="2400" b="1" dirty="0">
                <a:solidFill>
                  <a:srgbClr val="FF0000"/>
                </a:solidFill>
                <a:effectLst>
                  <a:outerShdw blurRad="38100" dist="38100" dir="2700000" algn="tl">
                    <a:srgbClr val="000000"/>
                  </a:outerShdw>
                </a:effectLst>
              </a:rPr>
              <a:t> = </a:t>
            </a:r>
            <a:r>
              <a:rPr lang="en-US" altLang="el-GR" sz="2400" b="1" i="1" dirty="0">
                <a:solidFill>
                  <a:srgbClr val="FF0000"/>
                </a:solidFill>
                <a:effectLst>
                  <a:outerShdw blurRad="38100" dist="38100" dir="2700000" algn="tl">
                    <a:srgbClr val="000000"/>
                  </a:outerShdw>
                </a:effectLst>
                <a:latin typeface="Comic Sans MS" pitchFamily="66" charset="0"/>
              </a:rPr>
              <a:t>F</a:t>
            </a:r>
            <a:r>
              <a:rPr lang="en-US" altLang="el-GR" sz="2400" b="1" baseline="-25000" dirty="0">
                <a:solidFill>
                  <a:srgbClr val="FF0000"/>
                </a:solidFill>
                <a:effectLst>
                  <a:outerShdw blurRad="38100" dist="38100" dir="2700000" algn="tl">
                    <a:srgbClr val="000000"/>
                  </a:outerShdw>
                </a:effectLst>
                <a:latin typeface="Comic Sans MS" pitchFamily="66" charset="0"/>
              </a:rPr>
              <a:t>1</a:t>
            </a:r>
            <a:r>
              <a:rPr lang="en-US" altLang="el-GR" sz="2400" b="1" dirty="0">
                <a:solidFill>
                  <a:srgbClr val="FF0000"/>
                </a:solidFill>
                <a:effectLst>
                  <a:outerShdw blurRad="38100" dist="38100" dir="2700000" algn="tl">
                    <a:srgbClr val="000000"/>
                  </a:outerShdw>
                </a:effectLst>
                <a:latin typeface="Comic Sans MS" pitchFamily="66" charset="0"/>
              </a:rPr>
              <a:t>. </a:t>
            </a:r>
            <a:r>
              <a:rPr lang="el-GR" altLang="el-GR" sz="2400" b="1" i="1" dirty="0">
                <a:solidFill>
                  <a:srgbClr val="FF0000"/>
                </a:solidFill>
                <a:effectLst>
                  <a:outerShdw blurRad="38100" dist="38100" dir="2700000" algn="tl">
                    <a:srgbClr val="000000"/>
                  </a:outerShdw>
                </a:effectLst>
                <a:latin typeface="Comic Sans MS" pitchFamily="66" charset="0"/>
              </a:rPr>
              <a:t>ℓ</a:t>
            </a:r>
            <a:r>
              <a:rPr lang="en-US" altLang="el-GR" sz="2400" b="1" baseline="-25000" dirty="0">
                <a:solidFill>
                  <a:srgbClr val="FF0000"/>
                </a:solidFill>
                <a:effectLst>
                  <a:outerShdw blurRad="38100" dist="38100" dir="2700000" algn="tl">
                    <a:srgbClr val="000000"/>
                  </a:outerShdw>
                </a:effectLst>
                <a:latin typeface="Comic Sans MS" pitchFamily="66" charset="0"/>
              </a:rPr>
              <a:t>1 </a:t>
            </a:r>
            <a:r>
              <a:rPr lang="en-US" altLang="el-GR" sz="2400" b="1" dirty="0">
                <a:solidFill>
                  <a:srgbClr val="FF0000"/>
                </a:solidFill>
                <a:effectLst>
                  <a:outerShdw blurRad="38100" dist="38100" dir="2700000" algn="tl">
                    <a:srgbClr val="000000"/>
                  </a:outerShdw>
                </a:effectLst>
                <a:latin typeface="Comic Sans MS" pitchFamily="66" charset="0"/>
              </a:rPr>
              <a:t>– </a:t>
            </a:r>
            <a:r>
              <a:rPr lang="en-US" altLang="el-GR" sz="2400" b="1" i="1" dirty="0">
                <a:solidFill>
                  <a:srgbClr val="FF0000"/>
                </a:solidFill>
                <a:effectLst>
                  <a:outerShdw blurRad="38100" dist="38100" dir="2700000" algn="tl">
                    <a:srgbClr val="000000"/>
                  </a:outerShdw>
                </a:effectLst>
                <a:latin typeface="Comic Sans MS" pitchFamily="66" charset="0"/>
              </a:rPr>
              <a:t>F</a:t>
            </a:r>
            <a:r>
              <a:rPr lang="en-US" altLang="el-GR" sz="2400" b="1" baseline="-25000" dirty="0">
                <a:solidFill>
                  <a:srgbClr val="FF0000"/>
                </a:solidFill>
                <a:effectLst>
                  <a:outerShdw blurRad="38100" dist="38100" dir="2700000" algn="tl">
                    <a:srgbClr val="000000"/>
                  </a:outerShdw>
                </a:effectLst>
                <a:latin typeface="Comic Sans MS" pitchFamily="66" charset="0"/>
              </a:rPr>
              <a:t>2</a:t>
            </a:r>
            <a:r>
              <a:rPr lang="en-US" altLang="el-GR" sz="2400" b="1" dirty="0">
                <a:solidFill>
                  <a:srgbClr val="FF0000"/>
                </a:solidFill>
                <a:effectLst>
                  <a:outerShdw blurRad="38100" dist="38100" dir="2700000" algn="tl">
                    <a:srgbClr val="000000"/>
                  </a:outerShdw>
                </a:effectLst>
                <a:latin typeface="Comic Sans MS" pitchFamily="66" charset="0"/>
              </a:rPr>
              <a:t>. </a:t>
            </a:r>
            <a:r>
              <a:rPr lang="el-GR" altLang="el-GR" sz="2400" b="1" i="1" dirty="0">
                <a:solidFill>
                  <a:srgbClr val="FF0000"/>
                </a:solidFill>
                <a:effectLst>
                  <a:outerShdw blurRad="38100" dist="38100" dir="2700000" algn="tl">
                    <a:srgbClr val="000000"/>
                  </a:outerShdw>
                </a:effectLst>
                <a:latin typeface="Comic Sans MS" pitchFamily="66" charset="0"/>
              </a:rPr>
              <a:t>ℓ</a:t>
            </a:r>
            <a:r>
              <a:rPr lang="en-US" altLang="el-GR" sz="2400" b="1" baseline="-25000" dirty="0">
                <a:solidFill>
                  <a:srgbClr val="FF0000"/>
                </a:solidFill>
                <a:effectLst>
                  <a:outerShdw blurRad="38100" dist="38100" dir="2700000" algn="tl">
                    <a:srgbClr val="000000"/>
                  </a:outerShdw>
                </a:effectLst>
                <a:latin typeface="Comic Sans MS" pitchFamily="66" charset="0"/>
              </a:rPr>
              <a:t>2</a:t>
            </a:r>
            <a:r>
              <a:rPr lang="en-US" altLang="el-GR" sz="2400" dirty="0">
                <a:solidFill>
                  <a:srgbClr val="FF0000"/>
                </a:solidFill>
                <a:latin typeface="Comic Sans MS" pitchFamily="66" charset="0"/>
              </a:rPr>
              <a:t> </a:t>
            </a:r>
            <a:endParaRPr lang="el-GR" altLang="el-GR" sz="2400" dirty="0">
              <a:solidFill>
                <a:srgbClr val="FF0000"/>
              </a:solidFill>
              <a:latin typeface="Comic Sans MS" pitchFamily="66" charset="0"/>
            </a:endParaRPr>
          </a:p>
        </p:txBody>
      </p:sp>
      <p:sp>
        <p:nvSpPr>
          <p:cNvPr id="21" name="Rectangle 2"/>
          <p:cNvSpPr txBox="1">
            <a:spLocks noChangeArrowheads="1"/>
          </p:cNvSpPr>
          <p:nvPr/>
        </p:nvSpPr>
        <p:spPr>
          <a:xfrm>
            <a:off x="2106191" y="159780"/>
            <a:ext cx="4861768"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ct val="50000"/>
              </a:spcBef>
              <a:defRPr/>
            </a:pPr>
            <a:r>
              <a:rPr lang="el-GR" altLang="el-GR" sz="2800" b="1" dirty="0">
                <a:solidFill>
                  <a:srgbClr val="800000"/>
                </a:solidFill>
                <a:effectLst>
                  <a:outerShdw blurRad="38100" dist="38100" dir="2700000" algn="tl">
                    <a:srgbClr val="000000"/>
                  </a:outerShdw>
                </a:effectLst>
                <a:latin typeface="Comic Sans MS" pitchFamily="66" charset="0"/>
                <a:ea typeface="+mn-ea"/>
                <a:cs typeface="+mn-cs"/>
              </a:rPr>
              <a:t>Αλγεβρική τιμή της ροπής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0" fill="hold"/>
                                        <p:tgtEl>
                                          <p:spTgt spid="21"/>
                                        </p:tgtEl>
                                        <p:attrNameLst>
                                          <p:attrName>ppt_x</p:attrName>
                                        </p:attrNameLst>
                                      </p:cBhvr>
                                      <p:tavLst>
                                        <p:tav tm="0">
                                          <p:val>
                                            <p:strVal val="#ppt_x-.2"/>
                                          </p:val>
                                        </p:tav>
                                        <p:tav tm="100000">
                                          <p:val>
                                            <p:strVal val="#ppt_x"/>
                                          </p:val>
                                        </p:tav>
                                      </p:tavLst>
                                    </p:anim>
                                    <p:anim calcmode="lin" valueType="num">
                                      <p:cBhvr>
                                        <p:cTn id="8" dur="2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 dur="2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3321"/>
                                        </p:tgtEl>
                                        <p:attrNameLst>
                                          <p:attrName>style.visibility</p:attrName>
                                        </p:attrNameLst>
                                      </p:cBhvr>
                                      <p:to>
                                        <p:strVal val="visible"/>
                                      </p:to>
                                    </p:set>
                                    <p:animEffect transition="in" filter="dissolve">
                                      <p:cBhvr>
                                        <p:cTn id="14" dur="500"/>
                                        <p:tgtEl>
                                          <p:spTgt spid="13321"/>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13324"/>
                                        </p:tgtEl>
                                        <p:attrNameLst>
                                          <p:attrName>style.visibility</p:attrName>
                                        </p:attrNameLst>
                                      </p:cBhvr>
                                      <p:to>
                                        <p:strVal val="visible"/>
                                      </p:to>
                                    </p:set>
                                    <p:animEffect transition="in" filter="wipe(down)">
                                      <p:cBhvr>
                                        <p:cTn id="18" dur="1000"/>
                                        <p:tgtEl>
                                          <p:spTgt spid="1332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329"/>
                                        </p:tgtEl>
                                        <p:attrNameLst>
                                          <p:attrName>style.visibility</p:attrName>
                                        </p:attrNameLst>
                                      </p:cBhvr>
                                      <p:to>
                                        <p:strVal val="visible"/>
                                      </p:to>
                                    </p:set>
                                    <p:animEffect transition="in" filter="dissolve">
                                      <p:cBhvr>
                                        <p:cTn id="21" dur="500"/>
                                        <p:tgtEl>
                                          <p:spTgt spid="13329"/>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3325"/>
                                        </p:tgtEl>
                                        <p:attrNameLst>
                                          <p:attrName>style.visibility</p:attrName>
                                        </p:attrNameLst>
                                      </p:cBhvr>
                                      <p:to>
                                        <p:strVal val="visible"/>
                                      </p:to>
                                    </p:set>
                                    <p:animEffect transition="in" filter="wipe(up)">
                                      <p:cBhvr>
                                        <p:cTn id="25" dur="500"/>
                                        <p:tgtEl>
                                          <p:spTgt spid="13325"/>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3330"/>
                                        </p:tgtEl>
                                        <p:attrNameLst>
                                          <p:attrName>style.visibility</p:attrName>
                                        </p:attrNameLst>
                                      </p:cBhvr>
                                      <p:to>
                                        <p:strVal val="visible"/>
                                      </p:to>
                                    </p:set>
                                    <p:animEffect transition="in" filter="dissolve">
                                      <p:cBhvr>
                                        <p:cTn id="29" dur="500"/>
                                        <p:tgtEl>
                                          <p:spTgt spid="1333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322"/>
                                        </p:tgtEl>
                                        <p:attrNameLst>
                                          <p:attrName>style.visibility</p:attrName>
                                        </p:attrNameLst>
                                      </p:cBhvr>
                                      <p:to>
                                        <p:strVal val="visible"/>
                                      </p:to>
                                    </p:set>
                                    <p:animEffect transition="in" filter="dissolve">
                                      <p:cBhvr>
                                        <p:cTn id="32" dur="500"/>
                                        <p:tgtEl>
                                          <p:spTgt spid="1332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328"/>
                                        </p:tgtEl>
                                        <p:attrNameLst>
                                          <p:attrName>style.visibility</p:attrName>
                                        </p:attrNameLst>
                                      </p:cBhvr>
                                      <p:to>
                                        <p:strVal val="visible"/>
                                      </p:to>
                                    </p:set>
                                    <p:animEffect transition="in" filter="dissolve">
                                      <p:cBhvr>
                                        <p:cTn id="35" dur="500"/>
                                        <p:tgtEl>
                                          <p:spTgt spid="1332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3326"/>
                                        </p:tgtEl>
                                        <p:attrNameLst>
                                          <p:attrName>style.visibility</p:attrName>
                                        </p:attrNameLst>
                                      </p:cBhvr>
                                      <p:to>
                                        <p:strVal val="visible"/>
                                      </p:to>
                                    </p:set>
                                    <p:animEffect transition="in" filter="dissolve">
                                      <p:cBhvr>
                                        <p:cTn id="40" dur="500"/>
                                        <p:tgtEl>
                                          <p:spTgt spid="1332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3331"/>
                                        </p:tgtEl>
                                        <p:attrNameLst>
                                          <p:attrName>style.visibility</p:attrName>
                                        </p:attrNameLst>
                                      </p:cBhvr>
                                      <p:to>
                                        <p:strVal val="visible"/>
                                      </p:to>
                                    </p:set>
                                    <p:animEffect transition="in" filter="dissolve">
                                      <p:cBhvr>
                                        <p:cTn id="43" dur="500"/>
                                        <p:tgtEl>
                                          <p:spTgt spid="13331"/>
                                        </p:tgtEl>
                                      </p:cBhvr>
                                    </p:animEffect>
                                  </p:childTnLst>
                                </p:cTn>
                              </p:par>
                              <p:par>
                                <p:cTn id="44" presetID="9" presetClass="entr" presetSubtype="0" fill="hold" nodeType="withEffect">
                                  <p:stCondLst>
                                    <p:cond delay="0"/>
                                  </p:stCondLst>
                                  <p:childTnLst>
                                    <p:set>
                                      <p:cBhvr>
                                        <p:cTn id="45" dur="1" fill="hold">
                                          <p:stCondLst>
                                            <p:cond delay="0"/>
                                          </p:stCondLst>
                                        </p:cTn>
                                        <p:tgtEl>
                                          <p:spTgt spid="13327"/>
                                        </p:tgtEl>
                                        <p:attrNameLst>
                                          <p:attrName>style.visibility</p:attrName>
                                        </p:attrNameLst>
                                      </p:cBhvr>
                                      <p:to>
                                        <p:strVal val="visible"/>
                                      </p:to>
                                    </p:set>
                                    <p:animEffect transition="in" filter="dissolve">
                                      <p:cBhvr>
                                        <p:cTn id="46" dur="500"/>
                                        <p:tgtEl>
                                          <p:spTgt spid="1332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3332"/>
                                        </p:tgtEl>
                                        <p:attrNameLst>
                                          <p:attrName>style.visibility</p:attrName>
                                        </p:attrNameLst>
                                      </p:cBhvr>
                                      <p:to>
                                        <p:strVal val="visible"/>
                                      </p:to>
                                    </p:set>
                                    <p:animEffect transition="in" filter="dissolve">
                                      <p:cBhvr>
                                        <p:cTn id="49" dur="500"/>
                                        <p:tgtEl>
                                          <p:spTgt spid="133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319"/>
                                        </p:tgtEl>
                                        <p:attrNameLst>
                                          <p:attrName>style.visibility</p:attrName>
                                        </p:attrNameLst>
                                      </p:cBhvr>
                                      <p:to>
                                        <p:strVal val="visible"/>
                                      </p:to>
                                    </p:set>
                                    <p:animEffect transition="in" filter="wipe(left)">
                                      <p:cBhvr>
                                        <p:cTn id="54" dur="2000"/>
                                        <p:tgtEl>
                                          <p:spTgt spid="13319"/>
                                        </p:tgtEl>
                                      </p:cBhvr>
                                    </p:animEffect>
                                  </p:childTnLst>
                                </p:cTn>
                              </p:par>
                            </p:childTnLst>
                          </p:cTn>
                        </p:par>
                        <p:par>
                          <p:cTn id="55" fill="hold">
                            <p:stCondLst>
                              <p:cond delay="2000"/>
                            </p:stCondLst>
                            <p:childTnLst>
                              <p:par>
                                <p:cTn id="56" presetID="22" presetClass="entr" presetSubtype="1" fill="hold" nodeType="afterEffect">
                                  <p:stCondLst>
                                    <p:cond delay="250"/>
                                  </p:stCondLst>
                                  <p:childTnLst>
                                    <p:set>
                                      <p:cBhvr>
                                        <p:cTn id="57" dur="1" fill="hold">
                                          <p:stCondLst>
                                            <p:cond delay="0"/>
                                          </p:stCondLst>
                                        </p:cTn>
                                        <p:tgtEl>
                                          <p:spTgt spid="13323"/>
                                        </p:tgtEl>
                                        <p:attrNameLst>
                                          <p:attrName>style.visibility</p:attrName>
                                        </p:attrNameLst>
                                      </p:cBhvr>
                                      <p:to>
                                        <p:strVal val="visible"/>
                                      </p:to>
                                    </p:set>
                                    <p:animEffect transition="in" filter="wipe(up)">
                                      <p:cBhvr>
                                        <p:cTn id="58" dur="1000"/>
                                        <p:tgtEl>
                                          <p:spTgt spid="1332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3333"/>
                                        </p:tgtEl>
                                        <p:attrNameLst>
                                          <p:attrName>style.visibility</p:attrName>
                                        </p:attrNameLst>
                                      </p:cBhvr>
                                      <p:to>
                                        <p:strVal val="visible"/>
                                      </p:to>
                                    </p:set>
                                    <p:animEffect transition="in" filter="dissolve">
                                      <p:cBhvr>
                                        <p:cTn id="61" dur="500"/>
                                        <p:tgtEl>
                                          <p:spTgt spid="13333"/>
                                        </p:tgtEl>
                                      </p:cBhvr>
                                    </p:animEffect>
                                  </p:childTnLst>
                                </p:cTn>
                              </p:par>
                            </p:childTnLst>
                          </p:cTn>
                        </p:par>
                        <p:par>
                          <p:cTn id="62" fill="hold">
                            <p:stCondLst>
                              <p:cond delay="3250"/>
                            </p:stCondLst>
                            <p:childTnLst>
                              <p:par>
                                <p:cTn id="63" presetID="22" presetClass="entr" presetSubtype="8" fill="hold" grpId="0" nodeType="afterEffect">
                                  <p:stCondLst>
                                    <p:cond delay="500"/>
                                  </p:stCondLst>
                                  <p:childTnLst>
                                    <p:set>
                                      <p:cBhvr>
                                        <p:cTn id="64" dur="1" fill="hold">
                                          <p:stCondLst>
                                            <p:cond delay="0"/>
                                          </p:stCondLst>
                                        </p:cTn>
                                        <p:tgtEl>
                                          <p:spTgt spid="13336"/>
                                        </p:tgtEl>
                                        <p:attrNameLst>
                                          <p:attrName>style.visibility</p:attrName>
                                        </p:attrNameLst>
                                      </p:cBhvr>
                                      <p:to>
                                        <p:strVal val="visible"/>
                                      </p:to>
                                    </p:set>
                                    <p:animEffect transition="in" filter="wipe(left)">
                                      <p:cBhvr>
                                        <p:cTn id="65" dur="1500"/>
                                        <p:tgtEl>
                                          <p:spTgt spid="13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2" grpId="0" animBg="1"/>
      <p:bldP spid="13324" grpId="0" animBg="1"/>
      <p:bldP spid="13325" grpId="0" animBg="1"/>
      <p:bldP spid="13328" grpId="0"/>
      <p:bldP spid="13329" grpId="0"/>
      <p:bldP spid="13330" grpId="0"/>
      <p:bldP spid="13331" grpId="0"/>
      <p:bldP spid="13332" grpId="0"/>
      <p:bldP spid="13333" grpId="0"/>
      <p:bldP spid="13336"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1945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B36F0A0-36D7-4DA4-B45B-9CDD7D7D7B3C}" type="slidenum">
              <a:rPr lang="el-GR" altLang="el-GR" sz="1400"/>
              <a:pPr>
                <a:spcBef>
                  <a:spcPct val="0"/>
                </a:spcBef>
                <a:buFontTx/>
                <a:buNone/>
              </a:pPr>
              <a:t>9</a:t>
            </a:fld>
            <a:endParaRPr lang="el-GR" altLang="el-GR" sz="1400"/>
          </a:p>
        </p:txBody>
      </p:sp>
      <p:sp>
        <p:nvSpPr>
          <p:cNvPr id="18436" name="Rectangle 4"/>
          <p:cNvSpPr>
            <a:spLocks noChangeArrowheads="1"/>
          </p:cNvSpPr>
          <p:nvPr/>
        </p:nvSpPr>
        <p:spPr bwMode="auto">
          <a:xfrm>
            <a:off x="1331640" y="-23435"/>
            <a:ext cx="6336704"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just" eaLnBrk="1" hangingPunct="1">
              <a:lnSpc>
                <a:spcPct val="150000"/>
              </a:lnSpc>
              <a:defRPr/>
            </a:pPr>
            <a:r>
              <a:rPr lang="en-US" altLang="el-GR" sz="2400" b="1" dirty="0" err="1">
                <a:solidFill>
                  <a:srgbClr val="FF0000"/>
                </a:solidFill>
                <a:effectLst>
                  <a:outerShdw blurRad="38100" dist="38100" dir="2700000" algn="tl">
                    <a:srgbClr val="000000"/>
                  </a:outerShdw>
                </a:effectLst>
                <a:latin typeface="Comic Sans MS" pitchFamily="66" charset="0"/>
              </a:rPr>
              <a:t>Μι</a:t>
            </a:r>
            <a:r>
              <a:rPr lang="en-US" altLang="el-GR" sz="2400" b="1" dirty="0">
                <a:solidFill>
                  <a:srgbClr val="FF0000"/>
                </a:solidFill>
                <a:effectLst>
                  <a:outerShdw blurRad="38100" dist="38100" dir="2700000" algn="tl">
                    <a:srgbClr val="000000"/>
                  </a:outerShdw>
                </a:effectLst>
                <a:latin typeface="Comic Sans MS" pitchFamily="66" charset="0"/>
              </a:rPr>
              <a:t>α δύναμη</a:t>
            </a:r>
            <a:r>
              <a:rPr lang="en-US" altLang="el-GR" sz="2400" b="1" dirty="0">
                <a:effectLst>
                  <a:outerShdw blurRad="38100" dist="38100" dir="2700000" algn="tl">
                    <a:srgbClr val="FFFFFF"/>
                  </a:outerShdw>
                </a:effectLst>
                <a:latin typeface="Comic Sans MS" pitchFamily="66" charset="0"/>
              </a:rPr>
              <a:t> </a:t>
            </a:r>
            <a:r>
              <a:rPr lang="en-US" altLang="el-GR" sz="2000" b="1" dirty="0">
                <a:latin typeface="Comic Sans MS" pitchFamily="66" charset="0"/>
              </a:rPr>
              <a:t>που ασκείται σε ένα στερεό σώμα </a:t>
            </a:r>
            <a:r>
              <a:rPr lang="en-US" altLang="el-GR" sz="2400" b="1" dirty="0">
                <a:solidFill>
                  <a:srgbClr val="FF0000"/>
                </a:solidFill>
                <a:effectLst>
                  <a:outerShdw blurRad="38100" dist="38100" dir="2700000" algn="tl">
                    <a:srgbClr val="000000"/>
                  </a:outerShdw>
                </a:effectLst>
                <a:latin typeface="Comic Sans MS" pitchFamily="66" charset="0"/>
              </a:rPr>
              <a:t>δεν δημιουργεί ροπή</a:t>
            </a:r>
            <a:r>
              <a:rPr lang="en-US" altLang="el-GR" sz="2800" b="1" dirty="0">
                <a:effectLst>
                  <a:outerShdw blurRad="38100" dist="38100" dir="2700000" algn="tl">
                    <a:srgbClr val="FFFFFF"/>
                  </a:outerShdw>
                </a:effectLst>
                <a:latin typeface="Comic Sans MS" pitchFamily="66" charset="0"/>
              </a:rPr>
              <a:t> </a:t>
            </a:r>
            <a:r>
              <a:rPr lang="en-US" altLang="el-GR" sz="2000" b="1" dirty="0">
                <a:latin typeface="Comic Sans MS" pitchFamily="66" charset="0"/>
              </a:rPr>
              <a:t>όταν</a:t>
            </a:r>
          </a:p>
          <a:p>
            <a:pPr algn="just" eaLnBrk="1" hangingPunct="1">
              <a:lnSpc>
                <a:spcPct val="150000"/>
              </a:lnSpc>
              <a:defRPr/>
            </a:pPr>
            <a:r>
              <a:rPr lang="en-US" altLang="el-GR" sz="2400" b="1" dirty="0">
                <a:latin typeface="Comic Sans MS" pitchFamily="66" charset="0"/>
              </a:rPr>
              <a:t>α.  ο </a:t>
            </a:r>
            <a:r>
              <a:rPr lang="en-US" altLang="el-GR" sz="2400" b="1" dirty="0" err="1">
                <a:latin typeface="Comic Sans MS" pitchFamily="66" charset="0"/>
              </a:rPr>
              <a:t>φορέ</a:t>
            </a:r>
            <a:r>
              <a:rPr lang="en-US" altLang="el-GR" sz="2400" b="1" dirty="0">
                <a:latin typeface="Comic Sans MS" pitchFamily="66" charset="0"/>
              </a:rPr>
              <a:t>ας της δύναμης διέρχεται από τον άξονα περιστροφής </a:t>
            </a:r>
            <a:r>
              <a:rPr lang="en-US" altLang="el-GR" sz="2000" b="1" dirty="0">
                <a:latin typeface="Comic Sans MS" pitchFamily="66" charset="0"/>
              </a:rPr>
              <a:t>(σχήματα 1 και 2),</a:t>
            </a:r>
          </a:p>
          <a:p>
            <a:pPr algn="just" eaLnBrk="1" hangingPunct="1">
              <a:lnSpc>
                <a:spcPct val="150000"/>
              </a:lnSpc>
              <a:defRPr/>
            </a:pPr>
            <a:r>
              <a:rPr lang="en-US" altLang="el-GR" sz="2400" b="1" dirty="0">
                <a:latin typeface="Comic Sans MS" pitchFamily="66" charset="0"/>
              </a:rPr>
              <a:t>β.  η </a:t>
            </a:r>
            <a:r>
              <a:rPr lang="en-US" altLang="el-GR" sz="2400" b="1" dirty="0" err="1">
                <a:latin typeface="Comic Sans MS" pitchFamily="66" charset="0"/>
              </a:rPr>
              <a:t>δύν</a:t>
            </a:r>
            <a:r>
              <a:rPr lang="en-US" altLang="el-GR" sz="2400" b="1" dirty="0">
                <a:latin typeface="Comic Sans MS" pitchFamily="66" charset="0"/>
              </a:rPr>
              <a:t>αμη βρίσκεται στο ίδιο επίπεδο με τον άξονα περιστροφής </a:t>
            </a:r>
            <a:r>
              <a:rPr lang="en-US" altLang="el-GR" sz="2000" b="1" dirty="0">
                <a:latin typeface="Comic Sans MS" pitchFamily="66" charset="0"/>
              </a:rPr>
              <a:t>(σχήμα 3).</a:t>
            </a:r>
          </a:p>
        </p:txBody>
      </p:sp>
      <p:grpSp>
        <p:nvGrpSpPr>
          <p:cNvPr id="18441" name="Group 9"/>
          <p:cNvGrpSpPr>
            <a:grpSpLocks/>
          </p:cNvGrpSpPr>
          <p:nvPr/>
        </p:nvGrpSpPr>
        <p:grpSpPr bwMode="auto">
          <a:xfrm>
            <a:off x="215329" y="3485218"/>
            <a:ext cx="8569325" cy="2562226"/>
            <a:chOff x="158" y="210"/>
            <a:chExt cx="5398" cy="1614"/>
          </a:xfrm>
        </p:grpSpPr>
        <p:pic>
          <p:nvPicPr>
            <p:cNvPr id="19462" name="Picture 5"/>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58" y="210"/>
              <a:ext cx="5398" cy="1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1247" y="1570"/>
              <a:ext cx="49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1800" dirty="0">
                  <a:latin typeface="Comic Sans MS" panose="030F0702030302020204" pitchFamily="66" charset="0"/>
                </a:rPr>
                <a:t>σχ. 1</a:t>
              </a:r>
            </a:p>
          </p:txBody>
        </p:sp>
        <p:sp>
          <p:nvSpPr>
            <p:cNvPr id="18439" name="Text Box 7"/>
            <p:cNvSpPr txBox="1">
              <a:spLocks noChangeArrowheads="1"/>
            </p:cNvSpPr>
            <p:nvPr/>
          </p:nvSpPr>
          <p:spPr bwMode="auto">
            <a:xfrm>
              <a:off x="2925" y="1570"/>
              <a:ext cx="49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1800" dirty="0">
                  <a:latin typeface="Comic Sans MS" panose="030F0702030302020204" pitchFamily="66" charset="0"/>
                </a:rPr>
                <a:t>σχ. 2</a:t>
              </a:r>
            </a:p>
          </p:txBody>
        </p:sp>
        <p:sp>
          <p:nvSpPr>
            <p:cNvPr id="18440" name="Text Box 8"/>
            <p:cNvSpPr txBox="1">
              <a:spLocks noChangeArrowheads="1"/>
            </p:cNvSpPr>
            <p:nvPr/>
          </p:nvSpPr>
          <p:spPr bwMode="auto">
            <a:xfrm>
              <a:off x="4364" y="1591"/>
              <a:ext cx="49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1800" dirty="0">
                  <a:latin typeface="Comic Sans MS" panose="030F0702030302020204" pitchFamily="66" charset="0"/>
                </a:rPr>
                <a:t>σχ. 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wipe(left)">
                                      <p:cBhvr>
                                        <p:cTn id="7" dur="1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wipe(left)">
                                      <p:cBhvr>
                                        <p:cTn id="12" dur="1500"/>
                                        <p:tgtEl>
                                          <p:spTgt spid="18436">
                                            <p:txEl>
                                              <p:pRg st="1" end="1"/>
                                            </p:txEl>
                                          </p:spTgt>
                                        </p:tgtEl>
                                      </p:cBhvr>
                                    </p:animEffect>
                                  </p:childTnLst>
                                </p:cTn>
                              </p:par>
                            </p:childTnLst>
                          </p:cTn>
                        </p:par>
                        <p:par>
                          <p:cTn id="13" fill="hold" nodeType="withGroup">
                            <p:stCondLst>
                              <p:cond delay="1500"/>
                            </p:stCondLst>
                            <p:childTnLst>
                              <p:par>
                                <p:cTn id="14" presetID="9" presetClass="entr" presetSubtype="0" fill="hold" nodeType="afterEffect">
                                  <p:stCondLst>
                                    <p:cond delay="500"/>
                                  </p:stCondLst>
                                  <p:childTnLst>
                                    <p:set>
                                      <p:cBhvr>
                                        <p:cTn id="15" dur="1" fill="hold">
                                          <p:stCondLst>
                                            <p:cond delay="0"/>
                                          </p:stCondLst>
                                        </p:cTn>
                                        <p:tgtEl>
                                          <p:spTgt spid="18441"/>
                                        </p:tgtEl>
                                        <p:attrNameLst>
                                          <p:attrName>style.visibility</p:attrName>
                                        </p:attrNameLst>
                                      </p:cBhvr>
                                      <p:to>
                                        <p:strVal val="visible"/>
                                      </p:to>
                                    </p:set>
                                    <p:animEffect transition="in" filter="dissolve">
                                      <p:cBhvr>
                                        <p:cTn id="16" dur="500"/>
                                        <p:tgtEl>
                                          <p:spTgt spid="184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8436">
                                            <p:txEl>
                                              <p:pRg st="2" end="2"/>
                                            </p:txEl>
                                          </p:spTgt>
                                        </p:tgtEl>
                                        <p:attrNameLst>
                                          <p:attrName>style.visibility</p:attrName>
                                        </p:attrNameLst>
                                      </p:cBhvr>
                                      <p:to>
                                        <p:strVal val="visible"/>
                                      </p:to>
                                    </p:set>
                                    <p:animEffect transition="in" filter="wipe(left)">
                                      <p:cBhvr>
                                        <p:cTn id="21" dur="1500"/>
                                        <p:tgtEl>
                                          <p:spTgt spid="184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Προεπιλεγμένη σχεδίαση">
  <a:themeElements>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1218</TotalTime>
  <Words>2613</Words>
  <Application>Microsoft Office PowerPoint</Application>
  <PresentationFormat>Προβολή στην οθόνη (4:3)</PresentationFormat>
  <Paragraphs>334</Paragraphs>
  <Slides>42</Slides>
  <Notes>21</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42</vt:i4>
      </vt:variant>
    </vt:vector>
  </HeadingPairs>
  <TitlesOfParts>
    <vt:vector size="50" baseType="lpstr">
      <vt:lpstr>Arial</vt:lpstr>
      <vt:lpstr>Cambria Math</vt:lpstr>
      <vt:lpstr>Comic Sans MS</vt:lpstr>
      <vt:lpstr>Times New Roman</vt:lpstr>
      <vt:lpstr>Trebuchet MS</vt:lpstr>
      <vt:lpstr>Προεπιλεγμένη σχεδίαση</vt:lpstr>
      <vt:lpstr>Εξίσωση</vt:lpstr>
      <vt:lpstr>Εικόνα Bitmap</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Μερκούρης</dc:creator>
  <cp:lastModifiedBy>Lyk_Paian</cp:lastModifiedBy>
  <cp:revision>245</cp:revision>
  <dcterms:created xsi:type="dcterms:W3CDTF">1601-01-01T00:00:00Z</dcterms:created>
  <dcterms:modified xsi:type="dcterms:W3CDTF">2021-03-11T08:01:42Z</dcterms:modified>
</cp:coreProperties>
</file>