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8" r:id="rId2"/>
    <p:sldId id="260" r:id="rId3"/>
    <p:sldId id="303" r:id="rId4"/>
    <p:sldId id="263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4" r:id="rId22"/>
    <p:sldId id="310" r:id="rId23"/>
    <p:sldId id="262" r:id="rId24"/>
    <p:sldId id="272" r:id="rId25"/>
    <p:sldId id="273" r:id="rId26"/>
    <p:sldId id="274" r:id="rId27"/>
    <p:sldId id="276" r:id="rId28"/>
    <p:sldId id="290" r:id="rId29"/>
    <p:sldId id="294" r:id="rId30"/>
    <p:sldId id="275" r:id="rId31"/>
    <p:sldId id="291" r:id="rId32"/>
    <p:sldId id="292" r:id="rId33"/>
    <p:sldId id="301" r:id="rId34"/>
    <p:sldId id="312" r:id="rId35"/>
    <p:sldId id="302" r:id="rId36"/>
    <p:sldId id="313" r:id="rId37"/>
    <p:sldId id="277" r:id="rId38"/>
    <p:sldId id="278" r:id="rId39"/>
    <p:sldId id="279" r:id="rId40"/>
    <p:sldId id="280" r:id="rId41"/>
    <p:sldId id="282" r:id="rId42"/>
    <p:sldId id="295" r:id="rId43"/>
    <p:sldId id="296" r:id="rId44"/>
    <p:sldId id="286" r:id="rId45"/>
    <p:sldId id="287" r:id="rId46"/>
    <p:sldId id="288" r:id="rId47"/>
    <p:sldId id="281" r:id="rId48"/>
    <p:sldId id="297" r:id="rId49"/>
    <p:sldId id="283" r:id="rId50"/>
    <p:sldId id="284" r:id="rId51"/>
    <p:sldId id="285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B2C8-FB11-4C35-B781-A666FA1997F9}" type="datetimeFigureOut">
              <a:rPr lang="el-GR" smtClean="0"/>
              <a:t>10/3/2021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F8169-150E-4D08-B192-B0CD2AC8FD0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25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86C3-0545-48A0-9101-E4852881BD3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C6A9-0E37-42AF-9B67-F8949E66F4D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0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0FE6-AE40-41A7-B7D0-4884192137A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AB60-2B34-439C-B0E7-F7F97E1300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4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2782-1EF5-4E7A-9C63-101285F987ED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DD3D-C78C-4B5B-A9B1-D04C3B5ADB90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7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AFB8-9CC0-49BD-B92C-176279125EDF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BAD7-9418-4DF2-8A8B-0625343F4D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2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AEA9-3D50-47E6-BA34-7DD29CCB6EA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0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A590-6A0A-452E-8E04-AAF453261E4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A83C-B321-48DE-8AF4-61EE36C56F9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EA33-EAB9-4928-A41A-B972C36368B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6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1DC9-7154-4F15-991B-15796C7BF19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2F23-B385-4739-9CF3-5513AD8C685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E860-730C-4783-837F-3EED23F2F7E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2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1440-712C-43E8-8962-4C4DE3EBD28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.png"/><Relationship Id="rId7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0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1.png"/><Relationship Id="rId18" Type="http://schemas.openxmlformats.org/officeDocument/2006/relationships/image" Target="../media/image41.png"/><Relationship Id="rId3" Type="http://schemas.openxmlformats.org/officeDocument/2006/relationships/image" Target="../media/image37.png"/><Relationship Id="rId12" Type="http://schemas.openxmlformats.org/officeDocument/2006/relationships/image" Target="../media/image36.emf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6.emf"/><Relationship Id="rId15" Type="http://schemas.openxmlformats.org/officeDocument/2006/relationships/image" Target="../media/image1.png"/><Relationship Id="rId4" Type="http://schemas.openxmlformats.org/officeDocument/2006/relationships/oleObject" Target="../embeddings/oleObject6.bin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el/simulation/charges-and-fields" TargetMode="External"/><Relationship Id="rId3" Type="http://schemas.openxmlformats.org/officeDocument/2006/relationships/hyperlink" Target="https://www.youtube.com/watch?v=oE0MDQ6D06Y&amp;ab_channel=schooldoctor" TargetMode="External"/><Relationship Id="rId7" Type="http://schemas.openxmlformats.org/officeDocument/2006/relationships/hyperlink" Target="https://www.lam-lab.com/kataskeyes-sxoleio-projects/v-lykeioy-fysiki-kateythynsis/dynamiki-energeia-a-pollon-fortion-v-varytikoy-pedioy/" TargetMode="External"/><Relationship Id="rId2" Type="http://schemas.openxmlformats.org/officeDocument/2006/relationships/hyperlink" Target="https://www.youtube.com/watch?v=U53fl0mfJ9M&amp;ab_channel=StavrosLouverdi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hysiclessons.blogspot.com/2012/12/blog-post_17.html" TargetMode="External"/><Relationship Id="rId5" Type="http://schemas.openxmlformats.org/officeDocument/2006/relationships/hyperlink" Target="https://www.youtube.com/watch?v=fP-8xqo0UEM&amp;ab_channel=ZimZamPhysics" TargetMode="External"/><Relationship Id="rId4" Type="http://schemas.openxmlformats.org/officeDocument/2006/relationships/hyperlink" Target="https://www.youtube.com/watch?v=2ZayYXIh1MY&amp;ab_channel=Lab4u" TargetMode="External"/><Relationship Id="rId9" Type="http://schemas.openxmlformats.org/officeDocument/2006/relationships/hyperlink" Target="https://ylikonet.gr/tag/2-9-%ce%b7%ce%bb%ce%b5%ce%ba-%cf%80%ce%b5%ce%b4%ce%af%ce%bf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0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3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7" y="778008"/>
            <a:ext cx="1098324" cy="104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900623" y="162129"/>
            <a:ext cx="2558888" cy="774086"/>
          </a:xfrm>
          <a:prstGeom prst="wedgeRoundRectCallout">
            <a:avLst>
              <a:gd name="adj1" fmla="val -59642"/>
              <a:gd name="adj2" fmla="val 4738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917231" y="1103470"/>
            <a:ext cx="9238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Η μονάδα μέτρησης του ηλεκτρικού φορτίου στο 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SI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το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 ………………………….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9093785" y="1120632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 (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Κουλόμπ)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1900623" y="1675101"/>
                <a:ext cx="8787150" cy="15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000" b="1" dirty="0">
                    <a:latin typeface="Comic Sans MS" pitchFamily="66" charset="0"/>
                  </a:rPr>
                  <a:t>Το μέτρο της έντασης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sz="2000" b="1" i="1" smtClean="0">
                                <a:latin typeface="Cambria Math" panose="02040503050406030204" pitchFamily="18" charset="0"/>
                              </a:rPr>
                              <m:t>𝜠</m:t>
                            </m:r>
                          </m:e>
                        </m:acc>
                      </m:e>
                      <m:sub>
                        <m:r>
                          <a:rPr lang="el-GR" altLang="el-GR" sz="2000" b="1" i="0" smtClean="0">
                            <a:latin typeface="Cambria Math" panose="02040503050406030204" pitchFamily="18" charset="0"/>
                          </a:rPr>
                          <m:t>𝚨</m:t>
                        </m:r>
                      </m:sub>
                    </m:sSub>
                  </m:oMath>
                </a14:m>
                <a:r>
                  <a:rPr lang="el-GR" altLang="el-GR" sz="2000" b="1" dirty="0">
                    <a:latin typeface="Comic Sans MS" pitchFamily="66" charset="0"/>
                  </a:rPr>
                  <a:t> σε σημείο Α πεδίου </a:t>
                </a:r>
                <a:r>
                  <a:rPr lang="en-US" altLang="el-GR" sz="2000" b="1" dirty="0">
                    <a:latin typeface="Comic Sans MS" pitchFamily="66" charset="0"/>
                  </a:rPr>
                  <a:t>Coulomb</a:t>
                </a:r>
                <a:r>
                  <a:rPr lang="el-GR" altLang="el-GR" sz="2000" b="1" dirty="0">
                    <a:latin typeface="Comic Sans MS" pitchFamily="66" charset="0"/>
                  </a:rPr>
                  <a:t> που απέχει απόσταση </a:t>
                </a:r>
                <a:r>
                  <a:rPr lang="en-US" altLang="el-GR" sz="2000" b="1" i="1" dirty="0">
                    <a:latin typeface="Comic Sans MS" pitchFamily="66" charset="0"/>
                  </a:rPr>
                  <a:t>r</a:t>
                </a:r>
                <a:r>
                  <a:rPr lang="en-US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latin typeface="Comic Sans MS" pitchFamily="66" charset="0"/>
                  </a:rPr>
                  <a:t>από ηλεκτρικό φορτίο </a:t>
                </a:r>
                <a:r>
                  <a:rPr lang="en-US" altLang="el-GR" sz="2000" b="1" i="1" dirty="0">
                    <a:latin typeface="Comic Sans MS" pitchFamily="66" charset="0"/>
                  </a:rPr>
                  <a:t>Q</a:t>
                </a:r>
                <a:r>
                  <a:rPr lang="en-US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latin typeface="Comic Sans MS" pitchFamily="66" charset="0"/>
                  </a:rPr>
                  <a:t>που δημιουργεί το πεδίο, υπολογίζεται από τη σχέση </a:t>
                </a:r>
                <a:r>
                  <a:rPr lang="el-GR" altLang="el-GR" sz="2000" b="1" i="1" dirty="0">
                    <a:latin typeface="Comic Sans MS" pitchFamily="66" charset="0"/>
                  </a:rPr>
                  <a:t>Ε</a:t>
                </a:r>
                <a:r>
                  <a:rPr lang="en-US" altLang="el-GR" sz="2000" b="1" baseline="-25000" dirty="0">
                    <a:latin typeface="Comic Sans MS" pitchFamily="66" charset="0"/>
                  </a:rPr>
                  <a:t>A</a:t>
                </a:r>
                <a:r>
                  <a:rPr lang="el-GR" altLang="el-GR" sz="2000" b="1" baseline="-25000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latin typeface="Comic Sans MS" pitchFamily="66" charset="0"/>
                  </a:rPr>
                  <a:t>= ……………</a:t>
                </a:r>
                <a:r>
                  <a:rPr lang="en-US" altLang="el-GR" sz="2000" b="1" dirty="0">
                    <a:latin typeface="Comic Sans MS" pitchFamily="66" charset="0"/>
                  </a:rPr>
                  <a:t>, </a:t>
                </a:r>
                <a:r>
                  <a:rPr lang="el-GR" altLang="el-GR" sz="2000" b="1" dirty="0">
                    <a:latin typeface="Comic Sans MS" pitchFamily="66" charset="0"/>
                  </a:rPr>
                  <a:t>όπου </a:t>
                </a:r>
                <a:r>
                  <a:rPr lang="en-US" altLang="el-GR" sz="2000" b="1" i="1" dirty="0">
                    <a:latin typeface="Comic Sans MS" pitchFamily="66" charset="0"/>
                  </a:rPr>
                  <a:t>k</a:t>
                </a:r>
                <a:r>
                  <a:rPr lang="en-US" altLang="el-GR" sz="2000" b="1" baseline="-25000" dirty="0">
                    <a:latin typeface="Comic Sans MS" pitchFamily="66" charset="0"/>
                  </a:rPr>
                  <a:t>c</a:t>
                </a:r>
                <a:r>
                  <a:rPr lang="en-US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latin typeface="Comic Sans MS" pitchFamily="66" charset="0"/>
                  </a:rPr>
                  <a:t>η ηλεκτρική σταθερά. </a:t>
                </a: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23" y="1675101"/>
                <a:ext cx="8787150" cy="1533433"/>
              </a:xfrm>
              <a:prstGeom prst="rect">
                <a:avLst/>
              </a:prstGeom>
              <a:blipFill>
                <a:blip r:embed="rId3"/>
                <a:stretch>
                  <a:fillRect l="-763" r="-694" b="-2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Ορθογώνιο 21"/>
              <p:cNvSpPr/>
              <p:nvPr/>
            </p:nvSpPr>
            <p:spPr>
              <a:xfrm>
                <a:off x="5871462" y="2604213"/>
                <a:ext cx="864275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Ορθογώνιο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62" y="2604213"/>
                <a:ext cx="864275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900623" y="3321206"/>
            <a:ext cx="89712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Το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δυναμικό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σ’ ένα σημείο Α ηλεκτρικού πεδίου είναι …………………… μέγεθος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και ορίζεται από το πηλίκο του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……………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της δύναμης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που ασκεί το πεδίο σ’ ένα φορτίο</a:t>
            </a:r>
            <a:r>
              <a:rPr lang="en-US" altLang="el-GR" sz="2000" b="1" dirty="0">
                <a:latin typeface="Comic Sans MS" pitchFamily="66" charset="0"/>
              </a:rPr>
              <a:t>-</a:t>
            </a:r>
            <a:r>
              <a:rPr lang="el-GR" altLang="el-GR" sz="2000" b="1" dirty="0">
                <a:latin typeface="Comic Sans MS" pitchFamily="66" charset="0"/>
              </a:rPr>
              <a:t>υπόθεμα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 για να μεταφερθεί αυτό από το Α εκτός του πεδίου, προς το …………… αυτό.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8342812" y="3387580"/>
            <a:ext cx="13612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μονόμετρο</a:t>
            </a:r>
            <a:endParaRPr lang="el-GR" sz="2000" dirty="0"/>
          </a:p>
        </p:txBody>
      </p:sp>
      <p:sp>
        <p:nvSpPr>
          <p:cNvPr id="25" name="Ορθογώνιο 24"/>
          <p:cNvSpPr/>
          <p:nvPr/>
        </p:nvSpPr>
        <p:spPr>
          <a:xfrm>
            <a:off x="5852457" y="3787690"/>
            <a:ext cx="8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έργου</a:t>
            </a:r>
            <a:endParaRPr lang="el-GR" sz="2000" dirty="0"/>
          </a:p>
        </p:txBody>
      </p:sp>
      <p:sp>
        <p:nvSpPr>
          <p:cNvPr id="26" name="Ορθογώνιο 25"/>
          <p:cNvSpPr/>
          <p:nvPr/>
        </p:nvSpPr>
        <p:spPr>
          <a:xfrm>
            <a:off x="3923849" y="4724228"/>
            <a:ext cx="944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φορτίο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71462" y="4654284"/>
                <a:ext cx="2040203" cy="734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𝐀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𝐀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62" y="4654284"/>
                <a:ext cx="2040203" cy="734304"/>
              </a:xfrm>
              <a:prstGeom prst="rect">
                <a:avLst/>
              </a:prstGeom>
              <a:blipFill>
                <a:blip r:embed="rId5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F1D24370-019D-4701-A1B5-E88DFCCC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8284-4534-4D6D-9C6C-793EE23A18B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EF546BD-D1EE-4DDF-9F00-280591C7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8098" y="1560576"/>
            <a:ext cx="75758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Ηλεκτρική Δυναμική Ενέργεια </a:t>
            </a:r>
            <a:r>
              <a:rPr lang="en-US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σημειακών ηλεκτρικών φορτίων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F480B4F-C2A3-44A2-8A71-EFDB46AB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4F5A-3401-48F2-97DC-44BA0A7C310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AFADA61-90AA-4D28-8863-2B748D08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17064" y="547382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δυναμική ενέργεια </a:t>
            </a:r>
            <a:r>
              <a:rPr lang="el-GR" altLang="el-GR" sz="2000" b="1" dirty="0">
                <a:latin typeface="Comic Sans MS" panose="030F0702030302020204" pitchFamily="66" charset="0"/>
              </a:rPr>
              <a:t>που αποθηκεύεται σ’ ένα σύστημα</a:t>
            </a:r>
            <a:r>
              <a:rPr lang="el-GR" alt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τριών σημειακών φορτίων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 ίση με το έργο που απαιτείται για τη μεταφορά ένα-ένα των φορτίων από το άπειρο (πολύ μακριά) μέχρι τη θέση τους.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4" y="92931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Ομάδα 1"/>
          <p:cNvGrpSpPr/>
          <p:nvPr/>
        </p:nvGrpSpPr>
        <p:grpSpPr>
          <a:xfrm>
            <a:off x="1130999" y="2988495"/>
            <a:ext cx="2124265" cy="2574132"/>
            <a:chOff x="1130999" y="2988495"/>
            <a:chExt cx="2124265" cy="257413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426464" y="2988495"/>
              <a:ext cx="1562100" cy="2362200"/>
              <a:chOff x="288" y="2277"/>
              <a:chExt cx="984" cy="1488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288" y="2277"/>
                <a:ext cx="984" cy="1488"/>
                <a:chOff x="288" y="2277"/>
                <a:chExt cx="984" cy="1488"/>
              </a:xfrm>
            </p:grpSpPr>
            <p:sp>
              <p:nvSpPr>
                <p:cNvPr id="21" name="Oval 6"/>
                <p:cNvSpPr>
                  <a:spLocks noChangeArrowheads="1"/>
                </p:cNvSpPr>
                <p:nvPr/>
              </p:nvSpPr>
              <p:spPr bwMode="auto">
                <a:xfrm>
                  <a:off x="288" y="2496"/>
                  <a:ext cx="96" cy="9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" name="Oval 7"/>
                <p:cNvSpPr>
                  <a:spLocks noChangeArrowheads="1"/>
                </p:cNvSpPr>
                <p:nvPr/>
              </p:nvSpPr>
              <p:spPr bwMode="auto">
                <a:xfrm>
                  <a:off x="816" y="3600"/>
                  <a:ext cx="96" cy="9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3" name="Oval 8"/>
                <p:cNvSpPr>
                  <a:spLocks noChangeArrowheads="1"/>
                </p:cNvSpPr>
                <p:nvPr/>
              </p:nvSpPr>
              <p:spPr bwMode="auto">
                <a:xfrm>
                  <a:off x="1104" y="2640"/>
                  <a:ext cx="96" cy="96"/>
                </a:xfrm>
                <a:prstGeom prst="ellipse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93" y="2277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q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32" y="2421"/>
                  <a:ext cx="240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q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2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85" y="3552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q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3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36" y="2592"/>
                <a:ext cx="480" cy="1008"/>
                <a:chOff x="336" y="2592"/>
                <a:chExt cx="480" cy="1008"/>
              </a:xfrm>
            </p:grpSpPr>
            <p:sp>
              <p:nvSpPr>
                <p:cNvPr id="1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84" y="2976"/>
                  <a:ext cx="2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r</a:t>
                  </a:r>
                  <a:r>
                    <a:rPr lang="en-US" altLang="el-GR" sz="1600" i="1" baseline="-25000" dirty="0">
                      <a:effectLst/>
                      <a:latin typeface="Comic Sans MS" panose="030F0702030302020204" pitchFamily="66" charset="0"/>
                    </a:rPr>
                    <a:t>3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1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336" y="2592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624" y="3216"/>
                  <a:ext cx="192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384" y="2415"/>
                <a:ext cx="720" cy="273"/>
                <a:chOff x="384" y="2415"/>
                <a:chExt cx="720" cy="273"/>
              </a:xfrm>
            </p:grpSpPr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3" y="2415"/>
                  <a:ext cx="336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r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12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384" y="2544"/>
                  <a:ext cx="28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816" y="2640"/>
                  <a:ext cx="28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864" y="2736"/>
                <a:ext cx="384" cy="864"/>
                <a:chOff x="864" y="2736"/>
                <a:chExt cx="384" cy="864"/>
              </a:xfrm>
            </p:grpSpPr>
            <p:sp>
              <p:nvSpPr>
                <p:cNvPr id="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12" y="2976"/>
                  <a:ext cx="336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sz="1600" i="1" dirty="0">
                      <a:effectLst/>
                      <a:latin typeface="Comic Sans MS" panose="030F0702030302020204" pitchFamily="66" charset="0"/>
                    </a:rPr>
                    <a:t>r</a:t>
                  </a:r>
                  <a:r>
                    <a:rPr lang="en-US" altLang="el-GR" sz="1600" baseline="-25000" dirty="0">
                      <a:effectLst/>
                      <a:latin typeface="Comic Sans MS" panose="030F0702030302020204" pitchFamily="66" charset="0"/>
                    </a:rPr>
                    <a:t>23</a:t>
                  </a:r>
                  <a:endParaRPr lang="el-GR" altLang="el-GR" sz="1600" dirty="0">
                    <a:effectLst/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56" y="2736"/>
                  <a:ext cx="96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864" y="3216"/>
                  <a:ext cx="144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130999" y="3139112"/>
              <a:ext cx="4065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dirty="0">
                  <a:effectLst/>
                  <a:latin typeface="Comic Sans MS" panose="030F0702030302020204" pitchFamily="66" charset="0"/>
                </a:rPr>
                <a:t>Α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48674" y="3506936"/>
              <a:ext cx="4065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dirty="0">
                  <a:effectLst/>
                  <a:latin typeface="Comic Sans MS" panose="030F0702030302020204" pitchFamily="66" charset="0"/>
                </a:rPr>
                <a:t>Β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2137569" y="5224489"/>
              <a:ext cx="40659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dirty="0">
                  <a:effectLst/>
                  <a:latin typeface="Comic Sans MS" panose="030F0702030302020204" pitchFamily="66" charset="0"/>
                </a:rPr>
                <a:t>Γ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86884" y="2940720"/>
                <a:ext cx="4968476" cy="816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84" y="2940720"/>
                <a:ext cx="4968476" cy="816570"/>
              </a:xfrm>
              <a:prstGeom prst="rect">
                <a:avLst/>
              </a:prstGeom>
              <a:blipFill>
                <a:blip r:embed="rId3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057006" y="4092197"/>
            <a:ext cx="6428232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Η ενέργεια του συστήματος είναι ίση με το άθροισμα των ενεργειών που έχουν τα φορτία ανά ζεύγη.</a:t>
            </a:r>
          </a:p>
        </p:txBody>
      </p:sp>
      <p:sp>
        <p:nvSpPr>
          <p:cNvPr id="30" name="Θέση ημερομηνίας 29">
            <a:extLst>
              <a:ext uri="{FF2B5EF4-FFF2-40B4-BE49-F238E27FC236}">
                <a16:creationId xmlns:a16="http://schemas.microsoft.com/office/drawing/2014/main" id="{6C76C5AE-C83F-4FEB-ADA3-095A2C2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8344-25B5-4BCB-9F76-8D287D32CB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3B63818-82BE-4E6B-8CA3-16CB0253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1040" y="200845"/>
            <a:ext cx="3560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Παράδειγμα   </a:t>
            </a:r>
            <a:r>
              <a:rPr lang="en-US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.6   (σελ. </a:t>
            </a:r>
            <a:r>
              <a:rPr lang="en-US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156</a:t>
            </a:r>
            <a:r>
              <a:rPr lang="el-GR" alt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701040" y="460772"/>
                <a:ext cx="10527792" cy="2106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dirty="0">
                    <a:latin typeface="Trebuchet MS" panose="020B0603020202020204" pitchFamily="34" charset="0"/>
                  </a:rPr>
                  <a:t>Σφαιρίδιο μάζας </a:t>
                </a:r>
                <a:r>
                  <a:rPr lang="en-US" altLang="el-GR" i="1" dirty="0">
                    <a:latin typeface="Trebuchet MS" panose="020B0603020202020204" pitchFamily="34" charset="0"/>
                  </a:rPr>
                  <a:t>m</a:t>
                </a:r>
                <a:r>
                  <a:rPr lang="en-US" altLang="el-GR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= 22</a:t>
                </a:r>
                <a:r>
                  <a:rPr lang="en-US" altLang="el-GR" sz="1400" dirty="0">
                    <a:latin typeface="Trebuchet MS" panose="020B0603020202020204" pitchFamily="34" charset="0"/>
                  </a:rPr>
                  <a:t>x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10</a:t>
                </a:r>
                <a:r>
                  <a:rPr lang="en-US" altLang="el-GR" baseline="30000" dirty="0">
                    <a:latin typeface="Trebuchet MS" panose="020B0603020202020204" pitchFamily="34" charset="0"/>
                  </a:rPr>
                  <a:t>-5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kg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 φορτισμένο με θετικό φορτίο </a:t>
                </a:r>
                <a:r>
                  <a:rPr lang="en-US" altLang="el-GR" i="1" dirty="0">
                    <a:latin typeface="Trebuchet MS" panose="020B0603020202020204" pitchFamily="34" charset="0"/>
                  </a:rPr>
                  <a:t>q</a:t>
                </a:r>
                <a:r>
                  <a:rPr lang="en-US" altLang="el-GR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= 11</a:t>
                </a:r>
                <a:r>
                  <a:rPr lang="en-US" altLang="el-GR" sz="1400" dirty="0">
                    <a:latin typeface="Trebuchet MS" panose="020B0603020202020204" pitchFamily="34" charset="0"/>
                  </a:rPr>
                  <a:t>x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10</a:t>
                </a:r>
                <a:r>
                  <a:rPr lang="en-US" altLang="el-GR" baseline="30000" dirty="0">
                    <a:latin typeface="Trebuchet MS" panose="020B0603020202020204" pitchFamily="34" charset="0"/>
                  </a:rPr>
                  <a:t>-7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C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βάλλεται με αρχική ταχύτητα </a:t>
                </a:r>
                <a:r>
                  <a:rPr lang="el-GR" altLang="el-GR" i="1" dirty="0">
                    <a:latin typeface="Trebuchet MS" panose="020B0603020202020204" pitchFamily="34" charset="0"/>
                  </a:rPr>
                  <a:t>υ</a:t>
                </a:r>
                <a:r>
                  <a:rPr lang="el-GR" altLang="el-GR" baseline="-25000" dirty="0">
                    <a:latin typeface="Trebuchet MS" panose="020B0603020202020204" pitchFamily="34" charset="0"/>
                  </a:rPr>
                  <a:t>0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=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30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l-G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προς δεύτερο σφαιρίδιο με μάζα </a:t>
                </a:r>
                <a:r>
                  <a:rPr lang="en-US" altLang="el-GR" i="1" dirty="0">
                    <a:latin typeface="Trebuchet MS" panose="020B0603020202020204" pitchFamily="34" charset="0"/>
                  </a:rPr>
                  <a:t>m</a:t>
                </a:r>
                <a:r>
                  <a:rPr lang="en-US" altLang="el-GR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= 2</a:t>
                </a:r>
                <a:r>
                  <a:rPr lang="en-US" altLang="el-GR" i="1" dirty="0">
                    <a:latin typeface="Trebuchet MS" panose="020B0603020202020204" pitchFamily="34" charset="0"/>
                  </a:rPr>
                  <a:t>m</a:t>
                </a:r>
                <a:r>
                  <a:rPr lang="en-US" altLang="el-GR" baseline="-25000" dirty="0">
                    <a:latin typeface="Trebuchet MS" panose="020B0603020202020204" pitchFamily="34" charset="0"/>
                  </a:rPr>
                  <a:t>1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και φορτίο </a:t>
                </a:r>
                <a:r>
                  <a:rPr lang="en-US" altLang="el-GR" i="1" dirty="0">
                    <a:latin typeface="Trebuchet MS" panose="020B0603020202020204" pitchFamily="34" charset="0"/>
                  </a:rPr>
                  <a:t>q</a:t>
                </a:r>
                <a:r>
                  <a:rPr lang="en-US" altLang="el-GR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= 2</a:t>
                </a:r>
                <a:r>
                  <a:rPr lang="en-US" altLang="el-GR" i="1" dirty="0">
                    <a:latin typeface="Trebuchet MS" panose="020B0603020202020204" pitchFamily="34" charset="0"/>
                  </a:rPr>
                  <a:t>q</a:t>
                </a:r>
                <a:r>
                  <a:rPr lang="en-US" altLang="el-GR" baseline="-25000" dirty="0">
                    <a:latin typeface="Trebuchet MS" panose="020B0603020202020204" pitchFamily="34" charset="0"/>
                  </a:rPr>
                  <a:t>1 </a:t>
                </a:r>
                <a:r>
                  <a:rPr lang="el-GR" altLang="el-GR" dirty="0"/>
                  <a:t>που είναι αρχικά ακίνητο σε απόσταση </a:t>
                </a:r>
                <a:r>
                  <a:rPr lang="en-US" altLang="el-GR" i="1" dirty="0"/>
                  <a:t>d</a:t>
                </a:r>
                <a:r>
                  <a:rPr lang="en-US" altLang="el-GR" dirty="0"/>
                  <a:t> = 2m</a:t>
                </a:r>
                <a:r>
                  <a:rPr lang="el-GR" altLang="el-GR" dirty="0"/>
                  <a:t> από το πρώτο. Αν τα σφαιρίδια βρίσκονται πάνω σε οριζόντιο, λείο και μονωτικό δάπεδο, να βρεθεί η ελάχιστη απόσταση </a:t>
                </a:r>
                <a:r>
                  <a:rPr lang="en-US" altLang="el-GR" i="1" dirty="0"/>
                  <a:t>L </a:t>
                </a:r>
                <a:r>
                  <a:rPr lang="el-GR" altLang="el-GR" dirty="0"/>
                  <a:t>στην οποία θα πλησιάσουν.</a:t>
                </a:r>
                <a:r>
                  <a:rPr lang="en-US" altLang="el-GR" dirty="0"/>
                  <a:t> </a:t>
                </a:r>
                <a:r>
                  <a:rPr lang="el-GR" altLang="el-GR" dirty="0"/>
                  <a:t>Δίνεται</a:t>
                </a:r>
                <a:r>
                  <a:rPr lang="en-US" altLang="el-G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l-GR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el-GR" sz="1600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m:rPr>
                        <m:sty m:val="p"/>
                      </m:rPr>
                      <a:rPr lang="en-US" altLang="el-GR" sz="1600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altLang="el-G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16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el-GR" sz="16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alt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altLang="el-GR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l-GR" dirty="0"/>
                  <a:t> .</a:t>
                </a:r>
                <a:endParaRPr lang="el-GR" altLang="el-GR" dirty="0"/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460772"/>
                <a:ext cx="10527792" cy="2106474"/>
              </a:xfrm>
              <a:prstGeom prst="rect">
                <a:avLst/>
              </a:prstGeom>
              <a:blipFill>
                <a:blip r:embed="rId2"/>
                <a:stretch>
                  <a:fillRect l="-463" r="-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50027"/>
              </p:ext>
            </p:extLst>
          </p:nvPr>
        </p:nvGraphicFramePr>
        <p:xfrm>
          <a:off x="701040" y="2798064"/>
          <a:ext cx="10527792" cy="1509713"/>
        </p:xfrm>
        <a:graphic>
          <a:graphicData uri="http://schemas.openxmlformats.org/drawingml/2006/table">
            <a:tbl>
              <a:tblPr/>
              <a:tblGrid>
                <a:gridCol w="10527792">
                  <a:extLst>
                    <a:ext uri="{9D8B030D-6E8A-4147-A177-3AD203B41FA5}">
                      <a16:colId xmlns:a16="http://schemas.microsoft.com/office/drawing/2014/main" val="384318504"/>
                    </a:ext>
                  </a:extLst>
                </a:gridCol>
              </a:tblGrid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Παρατήρηση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: Για τη λύση του προβλήματος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θα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χρησιμοποιήσ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ου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με την αρχή διατήρησης της μηχανικής ενέργειας. Όμως, το πεδίο που δημιουργείται από κινούμενα φορτία είναι ηλεκτρομαγνητικό πεδίο και όταν, όπως συμβαίνει στο πρόβλημά μας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τα φορτία επιταχύνονται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ένα μέρος της ενέργειάς τους μεταφέρεται με τη μορφή ηλεκτρομαγνητικής ακτινοβολίας στο περιβάλλον.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688961"/>
                  </a:ext>
                </a:extLst>
              </a:tr>
            </a:tbl>
          </a:graphicData>
        </a:graphic>
      </p:graphicFrame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CB055E-9EBF-4B8B-92CD-6BC1DF06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2E33-C560-448B-AC1E-2116CC66FE7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25E80BD-B001-4CE8-AB03-919BB977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60611"/>
              </p:ext>
            </p:extLst>
          </p:nvPr>
        </p:nvGraphicFramePr>
        <p:xfrm>
          <a:off x="1440470" y="177606"/>
          <a:ext cx="3145028" cy="109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Εικόνα bitmap" r:id="rId3" imgW="3438095" imgH="1200318" progId="Paint.Picture">
                  <p:embed/>
                </p:oleObj>
              </mc:Choice>
              <mc:Fallback>
                <p:oleObj name="Εικόνα bitmap" r:id="rId3" imgW="3438095" imgH="1200318" progId="Paint.Picture">
                  <p:embed/>
                  <p:pic>
                    <p:nvPicPr>
                      <p:cNvPr id="71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470" y="177606"/>
                        <a:ext cx="3145028" cy="109776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FFFFCC">
                              <a:shade val="30000"/>
                              <a:satMod val="115000"/>
                            </a:srgbClr>
                          </a:gs>
                          <a:gs pos="50000">
                            <a:srgbClr val="FFFFCC">
                              <a:shade val="67500"/>
                              <a:satMod val="115000"/>
                            </a:srgbClr>
                          </a:gs>
                          <a:gs pos="100000">
                            <a:srgbClr val="FFFFCC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956" y="458021"/>
            <a:ext cx="1169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Trebuchet MS" panose="020B0603020202020204" pitchFamily="34" charset="0"/>
              </a:rPr>
              <a:t>Αρχικά</a:t>
            </a:r>
            <a:r>
              <a:rPr lang="en-US" altLang="el-GR" sz="2000" b="1" dirty="0">
                <a:latin typeface="Trebuchet MS" panose="020B0603020202020204" pitchFamily="34" charset="0"/>
              </a:rPr>
              <a:t>:</a:t>
            </a:r>
            <a:endParaRPr lang="el-GR" alt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85498" y="264825"/>
            <a:ext cx="38519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anose="020B0603020202020204" pitchFamily="34" charset="0"/>
              </a:rPr>
              <a:t>Τελικά</a:t>
            </a:r>
            <a:r>
              <a:rPr lang="en-US" altLang="el-GR" sz="2000" b="1" dirty="0">
                <a:latin typeface="Trebuchet MS" panose="020B0603020202020204" pitchFamily="34" charset="0"/>
              </a:rPr>
              <a:t>: </a:t>
            </a:r>
            <a:r>
              <a:rPr lang="el-GR" altLang="el-GR" sz="1600" b="1" dirty="0">
                <a:latin typeface="Trebuchet MS" panose="020B0603020202020204" pitchFamily="34" charset="0"/>
              </a:rPr>
              <a:t>(τη στιγμή που βρίσκονται στην ελάχιστη μεταξύ τους απόσταση)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61856"/>
              </p:ext>
            </p:extLst>
          </p:nvPr>
        </p:nvGraphicFramePr>
        <p:xfrm>
          <a:off x="8326247" y="69156"/>
          <a:ext cx="3347593" cy="131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Εικόνα bitmap" r:id="rId5" imgW="2933333" imgH="1152381" progId="Paint.Picture">
                  <p:embed/>
                </p:oleObj>
              </mc:Choice>
              <mc:Fallback>
                <p:oleObj name="Εικόνα bitmap" r:id="rId5" imgW="2933333" imgH="1152381" progId="Paint.Picture">
                  <p:embed/>
                  <p:pic>
                    <p:nvPicPr>
                      <p:cNvPr id="716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247" y="69156"/>
                        <a:ext cx="3347593" cy="1314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Ορθογώνιο 9"/>
          <p:cNvSpPr/>
          <p:nvPr/>
        </p:nvSpPr>
        <p:spPr>
          <a:xfrm>
            <a:off x="704534" y="1287659"/>
            <a:ext cx="10782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Οι δυνάμεις ανάμεσα στα σφαιρίδια είναι </a:t>
            </a:r>
            <a:r>
              <a:rPr lang="el-GR" sz="1600" dirty="0" err="1">
                <a:solidFill>
                  <a:srgbClr val="242021"/>
                </a:solidFill>
                <a:latin typeface="Trebuchet MS" panose="020B0603020202020204" pitchFamily="34" charset="0"/>
              </a:rPr>
              <a:t>απωστικές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. Έτσι το σώμα μάζας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επιβραδύνεται και το σώμα μάζας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επιταχύνεται. Όσο η ταχύτητα 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είναι μεγαλύτερη της ταχύτητας 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η απόσταση μεταξύ των σωμάτων μικραίνει. Κάποια στιγμή οι ταχύτητές τους θα γίνουν ίσες και στη συνέχεια η ταχύτητα 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θα γίνει μεγαλύτερη από την ταχύτητα του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(τότε η απόσταση μεταξύ τους θα μεγαλώνει). Τα σώματα θα βρεθούν στην ελάχιστη δυνατή απόσταση μεταξύ τους τη στιγμή κατά την οποία οι ταχύτητές τους θα εξισωθούν</a:t>
            </a:r>
            <a:r>
              <a:rPr lang="el-GR" sz="1600" dirty="0">
                <a:latin typeface="Trebuchet MS" panose="020B0603020202020204" pitchFamily="34" charset="0"/>
              </a:rPr>
              <a:t>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υ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υ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2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=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υ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. Η μηχανική ενέργεια του συστήματος διατηρείται. Αν θεωρήσουμε ως αρχική θέση τη θέση από την</a:t>
            </a:r>
            <a:r>
              <a:rPr lang="en-US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οποία βάλλεται το σφαιρίδιο </a:t>
            </a:r>
            <a:r>
              <a:rPr lang="el-GR" sz="1600" i="1" dirty="0">
                <a:solidFill>
                  <a:srgbClr val="242021"/>
                </a:solidFill>
                <a:latin typeface="Trebuchet MS" panose="020B0603020202020204" pitchFamily="34" charset="0"/>
              </a:rPr>
              <a:t>m</a:t>
            </a:r>
            <a:r>
              <a:rPr lang="el-GR" sz="1600" baseline="-25000" dirty="0">
                <a:solidFill>
                  <a:srgbClr val="242021"/>
                </a:solidFill>
                <a:latin typeface="Trebuchet MS" panose="020B0603020202020204" pitchFamily="34" charset="0"/>
              </a:rPr>
              <a:t>1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και ως τελική τη θέση που τα σφαιρίδια βρίσκονται στην ελάχιστη απόσταση</a:t>
            </a:r>
            <a:r>
              <a:rPr lang="en-US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μεταξύ τους, θα ισχύει</a:t>
            </a:r>
            <a:r>
              <a:rPr lang="en-US" sz="1600" dirty="0">
                <a:solidFill>
                  <a:srgbClr val="242021"/>
                </a:solidFill>
                <a:latin typeface="Trebuchet MS" panose="020B0603020202020204" pitchFamily="34" charset="0"/>
              </a:rPr>
              <a:t>:</a:t>
            </a:r>
            <a:endParaRPr lang="en-US" sz="1600" dirty="0">
              <a:solidFill>
                <a:srgbClr val="242021"/>
              </a:solidFill>
              <a:latin typeface="TimesNewRomanPS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4850008" y="3870710"/>
                <a:ext cx="550689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008" y="3870710"/>
                <a:ext cx="550689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1653428" y="4474474"/>
                <a:ext cx="4132029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428" y="4474474"/>
                <a:ext cx="4132029" cy="71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Ορθογώνιο 14"/>
          <p:cNvSpPr/>
          <p:nvPr/>
        </p:nvSpPr>
        <p:spPr>
          <a:xfrm>
            <a:off x="1491330" y="4021848"/>
            <a:ext cx="2776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Κ</a:t>
            </a:r>
            <a:r>
              <a:rPr lang="el-GR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αρχ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l-GR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αρχ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Κ</a:t>
            </a:r>
            <a:r>
              <a:rPr lang="el-GR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τελ</a:t>
            </a:r>
            <a:r>
              <a:rPr lang="el-G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l-GR" sz="20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τελ</a:t>
            </a:r>
            <a:endParaRPr lang="el-GR" sz="20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6676480" y="4489459"/>
            <a:ext cx="4472752" cy="785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dirty="0">
                <a:latin typeface="Trebuchet MS" panose="020B0603020202020204" pitchFamily="34" charset="0"/>
              </a:rPr>
              <a:t>Επειδή στο σύστημα δεν ασκούνται εξωτερικές δυνάμεις, η ορμή του συστήματος διατηρείται. </a:t>
            </a:r>
            <a:endParaRPr lang="el-GR" dirty="0">
              <a:latin typeface="Trebuchet MS" panose="020B0603020202020204" pitchFamily="34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078509" y="5328664"/>
            <a:ext cx="2231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>
            <a:off x="5309645" y="552514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>
          <a:xfrm>
            <a:off x="5785457" y="5320409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 = 3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l-G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Ευθύγραμμο βέλος σύνδεσης 26"/>
          <p:cNvCxnSpPr/>
          <p:nvPr/>
        </p:nvCxnSpPr>
        <p:spPr>
          <a:xfrm>
            <a:off x="7263747" y="552514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47259" y="5275252"/>
                <a:ext cx="746423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𝜐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259" y="5275252"/>
                <a:ext cx="746423" cy="4742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Ευθύγραμμο βέλος σύνδεσης 28"/>
          <p:cNvCxnSpPr/>
          <p:nvPr/>
        </p:nvCxnSpPr>
        <p:spPr>
          <a:xfrm>
            <a:off x="4314764" y="4221903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>
            <a:off x="10328140" y="4225374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/>
          <p:cNvCxnSpPr/>
          <p:nvPr/>
        </p:nvCxnSpPr>
        <p:spPr>
          <a:xfrm>
            <a:off x="1221014" y="490260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85457" y="4662054"/>
            <a:ext cx="4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Ορθογώνιο 32"/>
              <p:cNvSpPr/>
              <p:nvPr/>
            </p:nvSpPr>
            <p:spPr>
              <a:xfrm>
                <a:off x="1095465" y="5258448"/>
                <a:ext cx="1564403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αρχ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τελ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l-GR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3" name="Ορθογώνιο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5" y="5258448"/>
                <a:ext cx="1564403" cy="394019"/>
              </a:xfrm>
              <a:prstGeom prst="rect">
                <a:avLst/>
              </a:prstGeom>
              <a:blipFill>
                <a:blip r:embed="rId10"/>
                <a:stretch>
                  <a:fillRect t="-20313"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Ευθύγραμμο βέλος σύνδεσης 33"/>
          <p:cNvCxnSpPr/>
          <p:nvPr/>
        </p:nvCxnSpPr>
        <p:spPr>
          <a:xfrm>
            <a:off x="2629674" y="5525145"/>
            <a:ext cx="438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45162" y="5315454"/>
            <a:ext cx="4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(</a:t>
            </a:r>
            <a:r>
              <a:rPr lang="en-US" dirty="0"/>
              <a:t>2</a:t>
            </a:r>
            <a:r>
              <a:rPr lang="el-G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Ορθογώνιο 35"/>
              <p:cNvSpPr/>
              <p:nvPr/>
            </p:nvSpPr>
            <p:spPr>
              <a:xfrm>
                <a:off x="1105500" y="5759123"/>
                <a:ext cx="771750" cy="433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36" name="Ορθογώνιο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500" y="5759123"/>
                <a:ext cx="771750" cy="4339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914150" y="5652467"/>
                <a:ext cx="3578608" cy="721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l-G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50" y="5652467"/>
                <a:ext cx="3578608" cy="7213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9EA9759-94BC-40D9-AFBB-A84DFF9C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71DD-2E4B-4106-93BC-8532A0E702B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72DCF49-0EBB-4537-9083-E9261585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  <p:bldP spid="20" grpId="0"/>
      <p:bldP spid="21" grpId="0"/>
      <p:bldP spid="26" grpId="0"/>
      <p:bldP spid="28" grpId="0"/>
      <p:bldP spid="32" grpId="0"/>
      <p:bldP spid="33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55638" y="369665"/>
            <a:ext cx="6480721" cy="6727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Ομογενές ηλεκτρικό πεδίο</a:t>
            </a:r>
          </a:p>
        </p:txBody>
      </p:sp>
      <p:pic>
        <p:nvPicPr>
          <p:cNvPr id="5122" name="Picture 2" descr="C:\Users\Merkouris\Desktop\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10" y="921829"/>
            <a:ext cx="9527317" cy="46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5671059-3123-4F68-B2CB-0DBEB775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851-A193-4CBD-B55D-FC2FF0F2569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A75315FB-AE79-4F29-B204-2D3E9B97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/>
              <p:cNvSpPr txBox="1">
                <a:spLocks noChangeArrowheads="1"/>
              </p:cNvSpPr>
              <p:nvPr/>
            </p:nvSpPr>
            <p:spPr bwMode="auto">
              <a:xfrm>
                <a:off x="3000681" y="181958"/>
                <a:ext cx="5736919" cy="126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Ομογενές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latin typeface="Comic Sans MS" pitchFamily="66" charset="0"/>
                  </a:rPr>
                  <a:t>ονομάζεται το πεδίο στο οποίο η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altLang="el-GR" sz="2000" b="1" dirty="0">
                    <a:latin typeface="Comic Sans MS" pitchFamily="66" charset="0"/>
                  </a:rPr>
                  <a:t> είναι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</a:t>
                </a:r>
                <a:r>
                  <a:rPr lang="el-GR" altLang="el-GR" sz="2000" b="1" dirty="0">
                    <a:latin typeface="Comic Sans MS" pitchFamily="66" charset="0"/>
                  </a:rPr>
                  <a:t> σε κάθε σημείο του.</a:t>
                </a:r>
              </a:p>
            </p:txBody>
          </p:sp>
        </mc:Choice>
        <mc:Fallback xmlns="">
          <p:sp>
            <p:nvSpPr>
              <p:cNvPr id="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681" y="181958"/>
                <a:ext cx="5736919" cy="1267463"/>
              </a:xfrm>
              <a:prstGeom prst="rect">
                <a:avLst/>
              </a:prstGeom>
              <a:blipFill>
                <a:blip r:embed="rId2"/>
                <a:stretch>
                  <a:fillRect r="-531"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24" y="69969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9574176" y="3829885"/>
            <a:ext cx="922690" cy="1992654"/>
            <a:chOff x="7066526" y="4162766"/>
            <a:chExt cx="922690" cy="1992654"/>
          </a:xfrm>
        </p:grpSpPr>
        <p:cxnSp>
          <p:nvCxnSpPr>
            <p:cNvPr id="23" name="Ευθύγραμμο βέλος σύνδεσης 22"/>
            <p:cNvCxnSpPr/>
            <p:nvPr/>
          </p:nvCxnSpPr>
          <p:spPr>
            <a:xfrm>
              <a:off x="7066526" y="4433434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ύγραμμο βέλος σύνδεσης 24"/>
            <p:cNvCxnSpPr/>
            <p:nvPr/>
          </p:nvCxnSpPr>
          <p:spPr>
            <a:xfrm>
              <a:off x="7066526" y="5301789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7066526" y="5589821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/>
            <p:nvPr/>
          </p:nvCxnSpPr>
          <p:spPr>
            <a:xfrm>
              <a:off x="7066526" y="5877853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>
              <a:off x="7066526" y="6155420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7066526" y="4725725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>
              <a:off x="7066526" y="5013757"/>
              <a:ext cx="9226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/>
            <p:nvPr/>
          </p:nvCxnSpPr>
          <p:spPr>
            <a:xfrm>
              <a:off x="7066526" y="4162766"/>
              <a:ext cx="922690" cy="8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Ομάδα 53"/>
          <p:cNvGrpSpPr/>
          <p:nvPr/>
        </p:nvGrpSpPr>
        <p:grpSpPr>
          <a:xfrm>
            <a:off x="9985963" y="4269380"/>
            <a:ext cx="450869" cy="333938"/>
            <a:chOff x="7380312" y="4895984"/>
            <a:chExt cx="450869" cy="333938"/>
          </a:xfrm>
        </p:grpSpPr>
        <p:cxnSp>
          <p:nvCxnSpPr>
            <p:cNvPr id="49" name="Ευθύγραμμο βέλος σύνδεσης 48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7487241" y="4895984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241" y="4895984"/>
                  <a:ext cx="343940" cy="3339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Ομάδα 55"/>
          <p:cNvGrpSpPr/>
          <p:nvPr/>
        </p:nvGrpSpPr>
        <p:grpSpPr>
          <a:xfrm>
            <a:off x="9726330" y="3753154"/>
            <a:ext cx="487234" cy="333938"/>
            <a:chOff x="7380312" y="4916346"/>
            <a:chExt cx="487234" cy="333938"/>
          </a:xfrm>
        </p:grpSpPr>
        <p:cxnSp>
          <p:nvCxnSpPr>
            <p:cNvPr id="57" name="Ευθύγραμμο βέλος σύνδεσης 56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523606" y="4916346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3606" y="4916346"/>
                  <a:ext cx="343940" cy="3339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Ομάδα 58"/>
          <p:cNvGrpSpPr/>
          <p:nvPr/>
        </p:nvGrpSpPr>
        <p:grpSpPr>
          <a:xfrm>
            <a:off x="10030937" y="5473268"/>
            <a:ext cx="465929" cy="333938"/>
            <a:chOff x="7380312" y="4910502"/>
            <a:chExt cx="465929" cy="333938"/>
          </a:xfrm>
        </p:grpSpPr>
        <p:cxnSp>
          <p:nvCxnSpPr>
            <p:cNvPr id="60" name="Ευθύγραμμο βέλος σύνδεσης 59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502301" y="4910502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301" y="4910502"/>
                  <a:ext cx="343940" cy="33393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Ομάδα 61"/>
          <p:cNvGrpSpPr/>
          <p:nvPr/>
        </p:nvGrpSpPr>
        <p:grpSpPr>
          <a:xfrm>
            <a:off x="9629109" y="4851299"/>
            <a:ext cx="481029" cy="333938"/>
            <a:chOff x="7380312" y="4900853"/>
            <a:chExt cx="481029" cy="333938"/>
          </a:xfrm>
        </p:grpSpPr>
        <p:cxnSp>
          <p:nvCxnSpPr>
            <p:cNvPr id="63" name="Ευθύγραμμο βέλος σύνδεσης 62"/>
            <p:cNvCxnSpPr/>
            <p:nvPr/>
          </p:nvCxnSpPr>
          <p:spPr>
            <a:xfrm flipV="1">
              <a:off x="7380312" y="5153447"/>
              <a:ext cx="243978" cy="3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517401" y="4900853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7401" y="4900853"/>
                  <a:ext cx="343940" cy="33393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Ορθογώνιο 4"/>
          <p:cNvSpPr/>
          <p:nvPr/>
        </p:nvSpPr>
        <p:spPr>
          <a:xfrm>
            <a:off x="1799451" y="3626565"/>
            <a:ext cx="6917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Οι δυναμικές γραμμές του πεδίου είναι παράλληλες, ίδιας φοράς και </a:t>
            </a:r>
            <a:r>
              <a:rPr lang="el-GR" altLang="el-GR" sz="2000" b="1" dirty="0" err="1">
                <a:latin typeface="Comic Sans MS" pitchFamily="66" charset="0"/>
              </a:rPr>
              <a:t>ισαπέχουσες</a:t>
            </a:r>
            <a:r>
              <a:rPr lang="el-GR" altLang="el-GR" sz="2000" b="1" dirty="0">
                <a:latin typeface="Comic Sans MS" pitchFamily="66" charset="0"/>
              </a:rPr>
              <a:t>. Ξεκινούν από θετικά φορτία και καταλήγουν σε αρνητικά.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799451" y="1777714"/>
            <a:ext cx="7981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Ομογενές ηλεκτρικό πεδίο δημιουργείται ανάμεσα σε δύο μεταλλικές πλάκες (οπλισμοί), παράλληλα τοποθετημένες η μία ως προς την άλλη, που έχουν ίσο</a:t>
            </a:r>
            <a:r>
              <a:rPr lang="en-US" altLang="el-GR" sz="2000" b="1" dirty="0">
                <a:latin typeface="Comic Sans MS" pitchFamily="66" charset="0"/>
              </a:rPr>
              <a:t>,</a:t>
            </a:r>
            <a:r>
              <a:rPr lang="el-GR" altLang="el-GR" sz="2000" b="1" dirty="0">
                <a:latin typeface="Comic Sans MS" pitchFamily="66" charset="0"/>
              </a:rPr>
              <a:t> αλλά ετερώνυμο φορτίο.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9196271" y="3531931"/>
            <a:ext cx="1596433" cy="2342295"/>
            <a:chOff x="6419278" y="4134447"/>
            <a:chExt cx="1596433" cy="2342295"/>
          </a:xfrm>
        </p:grpSpPr>
        <p:pic>
          <p:nvPicPr>
            <p:cNvPr id="9218" name="Picture 2" descr="C:\Users\Merkouris\Desktop\Φ ΒΤ(18)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366" y="4381373"/>
              <a:ext cx="1452345" cy="2095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19278" y="4134447"/>
              <a:ext cx="495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+Q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95766" y="4134447"/>
              <a:ext cx="495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-Q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Θέση ημερομηνίας 9">
            <a:extLst>
              <a:ext uri="{FF2B5EF4-FFF2-40B4-BE49-F238E27FC236}">
                <a16:creationId xmlns:a16="http://schemas.microsoft.com/office/drawing/2014/main" id="{1E793DEA-B8BA-406D-9863-06C8D0BA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1497-A7EC-4BFB-82D8-32C4894F67A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694DBE90-6770-4F2B-956B-EA7502AC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2567608" y="969068"/>
            <a:ext cx="25202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Κατακόρυφο πεδίο </a:t>
            </a:r>
            <a:r>
              <a:rPr lang="en-US" altLang="el-GR" sz="1600" b="1" dirty="0">
                <a:latin typeface="Comic Sans MS" pitchFamily="66" charset="0"/>
              </a:rPr>
              <a:t>(</a:t>
            </a:r>
            <a:r>
              <a:rPr lang="el-GR" altLang="el-GR" sz="1600" b="1" dirty="0">
                <a:latin typeface="Comic Sans MS" pitchFamily="66" charset="0"/>
              </a:rPr>
              <a:t>οι δυναμικές γραμμές είναι κατακόρυφες)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065329" y="953178"/>
            <a:ext cx="232273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Οριζόντιο πεδίο </a:t>
            </a:r>
            <a:r>
              <a:rPr lang="en-US" altLang="el-GR" sz="1600" b="1" dirty="0">
                <a:latin typeface="Comic Sans MS" pitchFamily="66" charset="0"/>
              </a:rPr>
              <a:t>(</a:t>
            </a:r>
            <a:r>
              <a:rPr lang="el-GR" altLang="el-GR" sz="1600" b="1" dirty="0">
                <a:latin typeface="Comic Sans MS" pitchFamily="66" charset="0"/>
              </a:rPr>
              <a:t>οι δυναμικές γραμμές είναι οριζόντιες)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2361418" y="1949823"/>
            <a:ext cx="3174097" cy="1524468"/>
            <a:chOff x="684211" y="2264895"/>
            <a:chExt cx="3174097" cy="1524468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84211" y="2264895"/>
              <a:ext cx="3174097" cy="1524468"/>
              <a:chOff x="431" y="2205"/>
              <a:chExt cx="2677" cy="1361"/>
            </a:xfrm>
          </p:grpSpPr>
          <p:pic>
            <p:nvPicPr>
              <p:cNvPr id="6" name="Picture 8" descr="n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205"/>
                <a:ext cx="2677" cy="13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>
                <a:off x="2154" y="2614"/>
                <a:ext cx="0" cy="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21595" y="2911124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95" y="2911124"/>
                  <a:ext cx="343940" cy="3339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7330272" y="1845731"/>
            <a:ext cx="1944265" cy="2363328"/>
            <a:chOff x="5489626" y="1958900"/>
            <a:chExt cx="2376265" cy="3174097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5489626" y="1958900"/>
              <a:ext cx="2376265" cy="3174097"/>
              <a:chOff x="5580063" y="2008655"/>
              <a:chExt cx="2376265" cy="3174097"/>
            </a:xfrm>
          </p:grpSpPr>
          <p:grpSp>
            <p:nvGrpSpPr>
              <p:cNvPr id="22" name="Ομάδα 21"/>
              <p:cNvGrpSpPr/>
              <p:nvPr/>
            </p:nvGrpSpPr>
            <p:grpSpPr>
              <a:xfrm rot="16200000">
                <a:off x="5181147" y="2407571"/>
                <a:ext cx="3174097" cy="2376265"/>
                <a:chOff x="684211" y="2264895"/>
                <a:chExt cx="3174097" cy="1524468"/>
              </a:xfrm>
            </p:grpSpPr>
            <p:grpSp>
              <p:nvGrpSpPr>
                <p:cNvPr id="23" name="Group 30"/>
                <p:cNvGrpSpPr>
                  <a:grpSpLocks/>
                </p:cNvGrpSpPr>
                <p:nvPr/>
              </p:nvGrpSpPr>
              <p:grpSpPr bwMode="auto">
                <a:xfrm>
                  <a:off x="684211" y="2264895"/>
                  <a:ext cx="3174097" cy="1524468"/>
                  <a:chOff x="431" y="2205"/>
                  <a:chExt cx="2677" cy="1361"/>
                </a:xfrm>
              </p:grpSpPr>
              <p:pic>
                <p:nvPicPr>
                  <p:cNvPr id="25" name="Picture 8" descr="n27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1" y="2205"/>
                    <a:ext cx="2677" cy="136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54" y="2614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 rot="5400000">
                      <a:off x="2695594" y="2877502"/>
                      <a:ext cx="267969" cy="4485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1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𝜠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400" b="1" i="1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2695594" y="2877502"/>
                      <a:ext cx="267969" cy="4485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" name="TextBox 7"/>
              <p:cNvSpPr txBox="1"/>
              <p:nvPr/>
            </p:nvSpPr>
            <p:spPr>
              <a:xfrm>
                <a:off x="7468210" y="2329255"/>
                <a:ext cx="195411" cy="2356169"/>
              </a:xfrm>
              <a:prstGeom prst="rect">
                <a:avLst/>
              </a:prstGeom>
              <a:solidFill>
                <a:srgbClr val="C9FFC9"/>
              </a:solidFill>
            </p:spPr>
            <p:txBody>
              <a:bodyPr wrap="square" rtlCol="0">
                <a:spAutoFit/>
              </a:bodyPr>
              <a:lstStyle/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348397" y="1981971"/>
              <a:ext cx="289000" cy="289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Comic Sans MS" panose="030F0702030302020204" pitchFamily="66" charset="0"/>
              </a:endParaRPr>
            </a:p>
            <a:p>
              <a:r>
                <a:rPr lang="en-US" sz="1200" b="1" dirty="0">
                  <a:latin typeface="Comic Sans MS" panose="030F0702030302020204" pitchFamily="66" charset="0"/>
                </a:rPr>
                <a:t>__________</a:t>
              </a:r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3102255" y="3618802"/>
            <a:ext cx="1623140" cy="2017713"/>
            <a:chOff x="1578255" y="3849151"/>
            <a:chExt cx="1623140" cy="2017713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 rot="5400000">
              <a:off x="1361561" y="4065845"/>
              <a:ext cx="2017713" cy="1584325"/>
              <a:chOff x="3696" y="2205"/>
              <a:chExt cx="1271" cy="998"/>
            </a:xfrm>
          </p:grpSpPr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V="1">
                <a:off x="3696" y="2205"/>
                <a:ext cx="1271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3696" y="2523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3696" y="2840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3696" y="3203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4105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4241" y="3022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30861" y="5099231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0861" y="5099231"/>
                  <a:ext cx="343940" cy="3339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57455" y="4858008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455" y="4858008"/>
                  <a:ext cx="343940" cy="3339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7300169" y="4480814"/>
            <a:ext cx="2062163" cy="1155700"/>
            <a:chOff x="5946825" y="4136181"/>
            <a:chExt cx="2062163" cy="1155700"/>
          </a:xfrm>
        </p:grpSpPr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5946825" y="4136181"/>
              <a:ext cx="2062163" cy="1155700"/>
              <a:chOff x="3668" y="2205"/>
              <a:chExt cx="1299" cy="728"/>
            </a:xfrm>
          </p:grpSpPr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V="1">
                <a:off x="3668" y="2205"/>
                <a:ext cx="1271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3686" y="2451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3696" y="2661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696" y="2933"/>
                <a:ext cx="12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4105" y="2387"/>
                <a:ext cx="4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4210" y="2813"/>
                <a:ext cx="409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153838" y="4164501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838" y="4164501"/>
                  <a:ext cx="343940" cy="33393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337760" y="4848910"/>
                  <a:ext cx="343940" cy="333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1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𝜠</m:t>
                            </m:r>
                          </m:e>
                        </m:acc>
                      </m:oMath>
                    </m:oMathPara>
                  </a14:m>
                  <a:endParaRPr lang="el-GR" sz="1400" b="1" i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760" y="4848910"/>
                  <a:ext cx="343940" cy="33393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2855639" y="251374"/>
            <a:ext cx="6480721" cy="51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Μορφές ομογενούς ηλεκτρικού πεδίου</a:t>
            </a:r>
          </a:p>
          <a:p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Θέση ημερομηνίας 15">
            <a:extLst>
              <a:ext uri="{FF2B5EF4-FFF2-40B4-BE49-F238E27FC236}">
                <a16:creationId xmlns:a16="http://schemas.microsoft.com/office/drawing/2014/main" id="{AF748D6E-28E1-4724-9CE0-0BA597DA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B890-96CC-410B-A254-0700481132B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829D1CC1-1001-4E67-A41F-968312EB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17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64" y="86643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6313" y="344680"/>
            <a:ext cx="767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Γενικά, στη φύση τα ηλεκτρικά πεδία εμφανίζονται ανομοιογενή και κάθε σημείο στο χώρο έχει διαφορετική ένταση.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5207" y="1541541"/>
            <a:ext cx="6701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Προσεγγιστικά μπορούμε να θεωρούμε ότι υπάρχει ομογενές πεδίο ανάμεσα σε δύο νοητές επιφάνειες που δεν απέχουν πολύ (τοπικά ομογενές).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Π.χ. ανάμεσα στην επιφάνεια της γης και τα σύννεφα. </a:t>
            </a:r>
            <a:r>
              <a:rPr lang="el-GR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3" name="Picture 3" descr="C:\Users\Merkouris\Desktop\chargegraphic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04" y="3661730"/>
            <a:ext cx="2906896" cy="23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85902E9-1A49-4E60-B203-6B42B676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6B80-890A-4A0F-9BD4-1BC2EDA429F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651839C-2CCC-4259-8E40-0FCBB971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883664" y="351377"/>
            <a:ext cx="8421624" cy="134940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Σχέση Έντασης και Διαφοράς Δυναμικού στο Ομογενές Ηλεκτροστατικό Πεδίο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3299" y="-1333537"/>
            <a:ext cx="5102352" cy="10277423"/>
          </a:xfrm>
          <a:prstGeom prst="rect">
            <a:avLst/>
          </a:prstGeom>
        </p:spPr>
      </p:pic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6661E906-0D51-41A0-A1D4-823FB79D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A10D-A4D9-4971-9F98-438898165CC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7E88589D-C2A9-4779-A229-45F0436D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956169" y="356190"/>
            <a:ext cx="2736850" cy="2614613"/>
            <a:chOff x="158" y="1026"/>
            <a:chExt cx="1724" cy="164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95" y="1344"/>
              <a:ext cx="226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529" y="1344"/>
              <a:ext cx="217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58" y="102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429" y="1026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8532433" y="1066421"/>
            <a:ext cx="1584325" cy="1728788"/>
            <a:chOff x="521" y="1434"/>
            <a:chExt cx="998" cy="1089"/>
          </a:xfrm>
        </p:grpSpPr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521" y="143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21" y="170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21" y="197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521" y="225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521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8666226" y="1652278"/>
            <a:ext cx="1320305" cy="604735"/>
            <a:chOff x="951357" y="3504855"/>
            <a:chExt cx="1320305" cy="604735"/>
          </a:xfrm>
        </p:grpSpPr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951357" y="3771036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dirty="0">
                  <a:latin typeface="Comic Sans MS" pitchFamily="66" charset="0"/>
                </a:rPr>
                <a:t>A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839862" y="3504855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b="1" dirty="0">
                  <a:latin typeface="Comic Sans MS" pitchFamily="66" charset="0"/>
                </a:rPr>
                <a:t>.</a:t>
              </a:r>
              <a:r>
                <a:rPr lang="en-US" altLang="el-GR" sz="1600" b="1" dirty="0">
                  <a:latin typeface="Comic Sans MS" pitchFamily="66" charset="0"/>
                </a:rPr>
                <a:t>B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8963490" y="1903486"/>
            <a:ext cx="534448" cy="368499"/>
            <a:chOff x="2501901" y="3108509"/>
            <a:chExt cx="534448" cy="368499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2501901" y="3125641"/>
              <a:ext cx="360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560000" y="3108509"/>
                  <a:ext cx="476349" cy="36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000" y="3108509"/>
                  <a:ext cx="476349" cy="3684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Ομάδα 29"/>
          <p:cNvGrpSpPr/>
          <p:nvPr/>
        </p:nvGrpSpPr>
        <p:grpSpPr>
          <a:xfrm>
            <a:off x="8762602" y="1601351"/>
            <a:ext cx="432048" cy="372317"/>
            <a:chOff x="714290" y="2794054"/>
            <a:chExt cx="432048" cy="372317"/>
          </a:xfrm>
        </p:grpSpPr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827089" y="3068643"/>
              <a:ext cx="103225" cy="9772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4290" y="2794054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>
                  <a:latin typeface="Comic Sans MS" panose="030F0702030302020204" pitchFamily="66" charset="0"/>
                </a:rPr>
                <a:t>+</a:t>
              </a:r>
              <a:r>
                <a:rPr lang="en-US" sz="1400" i="1" dirty="0">
                  <a:latin typeface="Comic Sans MS" panose="030F0702030302020204" pitchFamily="66" charset="0"/>
                </a:rPr>
                <a:t>q</a:t>
              </a:r>
              <a:endParaRPr lang="el-GR" sz="1400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9040434" y="2273724"/>
            <a:ext cx="1154111" cy="402931"/>
            <a:chOff x="2709866" y="3563355"/>
            <a:chExt cx="1154111" cy="402931"/>
          </a:xfrm>
        </p:grpSpPr>
        <p:grpSp>
          <p:nvGrpSpPr>
            <p:cNvPr id="34" name="Group 45"/>
            <p:cNvGrpSpPr>
              <a:grpSpLocks/>
            </p:cNvGrpSpPr>
            <p:nvPr/>
          </p:nvGrpSpPr>
          <p:grpSpPr bwMode="auto">
            <a:xfrm>
              <a:off x="2709866" y="3571880"/>
              <a:ext cx="1082672" cy="257790"/>
              <a:chOff x="747" y="2271"/>
              <a:chExt cx="652" cy="3726296"/>
            </a:xfrm>
          </p:grpSpPr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>
                <a:off x="747" y="3728567"/>
                <a:ext cx="409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7" name="Object 43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218" y="2271"/>
                  <a:ext cx="181" cy="23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191" name="Εξίσωση" r:id="rId4" imgW="161857" imgH="209460" progId="Equation.3">
                          <p:embed/>
                        </p:oleObj>
                      </mc:Choice>
                      <mc:Fallback>
                        <p:oleObj name="Εξίσωση" r:id="rId4" imgW="161857" imgH="209460" progId="Equation.3">
                          <p:embed/>
                          <p:pic>
                            <p:nvPicPr>
                              <p:cNvPr id="17428" name="Object 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18" y="2271"/>
                                <a:ext cx="181" cy="23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7428" name="Object 43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218" y="2271"/>
                  <a:ext cx="181" cy="23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433" name="Εξίσωση" r:id="rId11" imgW="161857" imgH="209460" progId="Equation.3">
                          <p:embed/>
                        </p:oleObj>
                      </mc:Choice>
                      <mc:Fallback>
                        <p:oleObj name="Εξίσωση" r:id="rId11" imgW="161857" imgH="209460" progId="Equation.3">
                          <p:embed/>
                          <p:pic>
                            <p:nvPicPr>
                              <p:cNvPr id="17428" name="Object 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18" y="2271"/>
                                <a:ext cx="181" cy="23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201037" y="3563355"/>
                  <a:ext cx="662940" cy="402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037" y="3563355"/>
                  <a:ext cx="662940" cy="4029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1003605" y="2309074"/>
            <a:ext cx="227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Comic Sans MS" panose="030F0702030302020204" pitchFamily="66" charset="0"/>
              </a:rPr>
              <a:t>W</a:t>
            </a:r>
            <a:r>
              <a:rPr lang="en-US" sz="2000" b="1" i="1" baseline="-25000" dirty="0">
                <a:latin typeface="Comic Sans MS" panose="030F0702030302020204" pitchFamily="66" charset="0"/>
              </a:rPr>
              <a:t>F</a:t>
            </a:r>
            <a:r>
              <a:rPr lang="en-US" sz="2000" b="1" baseline="-25000" dirty="0">
                <a:latin typeface="Comic Sans MS" panose="030F0702030302020204" pitchFamily="66" charset="0"/>
              </a:rPr>
              <a:t>(A</a:t>
            </a:r>
            <a:r>
              <a:rPr lang="en-US" sz="20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2000" b="1" baseline="-25000" dirty="0">
                <a:latin typeface="Comic Sans MS" panose="030F0702030302020204" pitchFamily="66" charset="0"/>
              </a:rPr>
              <a:t>B)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>= </a:t>
            </a:r>
            <a:r>
              <a:rPr lang="en-US" sz="2800" b="1" i="1" dirty="0">
                <a:latin typeface="Comic Sans MS" panose="030F0702030302020204" pitchFamily="66" charset="0"/>
              </a:rPr>
              <a:t>F.x</a:t>
            </a:r>
            <a:endParaRPr lang="el-GR" sz="2800" b="1" i="1" baseline="-25000" dirty="0">
              <a:latin typeface="Comic Sans MS" panose="030F0702030302020204" pitchFamily="66" charset="0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8532432" y="4519678"/>
            <a:ext cx="2160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omic Sans MS" panose="030F0702030302020204" pitchFamily="66" charset="0"/>
              </a:rPr>
              <a:t>W</a:t>
            </a:r>
            <a:r>
              <a:rPr lang="en-US" sz="2000" b="1" baseline="-25000" dirty="0">
                <a:latin typeface="Comic Sans MS" panose="030F0702030302020204" pitchFamily="66" charset="0"/>
              </a:rPr>
              <a:t>AB</a:t>
            </a:r>
            <a:r>
              <a:rPr lang="en-US" sz="2800" b="1" dirty="0">
                <a:latin typeface="Comic Sans MS" panose="030F0702030302020204" pitchFamily="66" charset="0"/>
              </a:rPr>
              <a:t> = </a:t>
            </a:r>
            <a:r>
              <a:rPr lang="en-US" sz="2800" b="1" i="1" dirty="0" err="1">
                <a:latin typeface="Comic Sans MS" panose="030F0702030302020204" pitchFamily="66" charset="0"/>
              </a:rPr>
              <a:t>q.V</a:t>
            </a:r>
            <a:r>
              <a:rPr lang="en-US" sz="2000" b="1" baseline="-25000" dirty="0" err="1">
                <a:latin typeface="Comic Sans MS" panose="030F0702030302020204" pitchFamily="66" charset="0"/>
              </a:rPr>
              <a:t>AB</a:t>
            </a:r>
            <a:endParaRPr lang="el-GR" sz="2000" baseline="-25000" dirty="0"/>
          </a:p>
        </p:txBody>
      </p:sp>
      <p:sp>
        <p:nvSpPr>
          <p:cNvPr id="41" name="Ορθογώνιο 40"/>
          <p:cNvSpPr/>
          <p:nvPr/>
        </p:nvSpPr>
        <p:spPr>
          <a:xfrm>
            <a:off x="3282696" y="3206840"/>
            <a:ext cx="2487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Comic Sans MS" panose="030F0702030302020204" pitchFamily="66" charset="0"/>
              </a:rPr>
              <a:t>E.q.x </a:t>
            </a:r>
            <a:r>
              <a:rPr lang="en-US" sz="2800" b="1" dirty="0">
                <a:latin typeface="Comic Sans MS" panose="030F0702030302020204" pitchFamily="66" charset="0"/>
              </a:rPr>
              <a:t>= </a:t>
            </a:r>
            <a:r>
              <a:rPr lang="en-US" sz="2800" b="1" i="1" dirty="0" err="1">
                <a:latin typeface="Comic Sans MS" panose="030F0702030302020204" pitchFamily="66" charset="0"/>
              </a:rPr>
              <a:t>q.V</a:t>
            </a:r>
            <a:r>
              <a:rPr lang="en-US" sz="2000" b="1" baseline="-25000" dirty="0" err="1">
                <a:latin typeface="Comic Sans MS" panose="030F0702030302020204" pitchFamily="66" charset="0"/>
              </a:rPr>
              <a:t>AB</a:t>
            </a:r>
            <a:endParaRPr lang="el-GR" sz="2000" baseline="-25000" dirty="0"/>
          </a:p>
        </p:txBody>
      </p:sp>
      <p:grpSp>
        <p:nvGrpSpPr>
          <p:cNvPr id="42" name="Ομάδα 41"/>
          <p:cNvGrpSpPr/>
          <p:nvPr/>
        </p:nvGrpSpPr>
        <p:grpSpPr>
          <a:xfrm>
            <a:off x="3722524" y="3261767"/>
            <a:ext cx="1364713" cy="476481"/>
            <a:chOff x="4379569" y="3145395"/>
            <a:chExt cx="1364713" cy="476481"/>
          </a:xfrm>
        </p:grpSpPr>
        <p:cxnSp>
          <p:nvCxnSpPr>
            <p:cNvPr id="43" name="Ευθεία γραμμή σύνδεσης 42"/>
            <p:cNvCxnSpPr/>
            <p:nvPr/>
          </p:nvCxnSpPr>
          <p:spPr>
            <a:xfrm flipH="1">
              <a:off x="4379569" y="3146095"/>
              <a:ext cx="325580" cy="475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Ευθεία γραμμή σύνδεσης 43"/>
            <p:cNvCxnSpPr/>
            <p:nvPr/>
          </p:nvCxnSpPr>
          <p:spPr>
            <a:xfrm flipH="1">
              <a:off x="5419641" y="3145395"/>
              <a:ext cx="324641" cy="475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27891" y="3971939"/>
                <a:ext cx="1996777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91" y="3971939"/>
                <a:ext cx="1996777" cy="1014317"/>
              </a:xfrm>
              <a:prstGeom prst="rect">
                <a:avLst/>
              </a:prstGeom>
              <a:blipFill>
                <a:blip r:embed="rId14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8910263" y="3776018"/>
            <a:ext cx="140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F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E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latin typeface="Comic Sans MS" panose="030F0702030302020204" pitchFamily="66" charset="0"/>
              </a:rPr>
              <a:t>q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6" y="63781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21407" y="356190"/>
                <a:ext cx="5544247" cy="180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latin typeface="Comic Sans MS" panose="030F0702030302020204" pitchFamily="66" charset="0"/>
                  </a:rPr>
                  <a:t>Στο διπλανό ομογενές πεδίο ένα θετικό φορτίο </a:t>
                </a:r>
                <a:r>
                  <a:rPr lang="en-US" b="1" dirty="0">
                    <a:latin typeface="Comic Sans MS" panose="030F0702030302020204" pitchFamily="66" charset="0"/>
                  </a:rPr>
                  <a:t>+</a:t>
                </a:r>
                <a:r>
                  <a:rPr lang="en-US" b="1" i="1" dirty="0">
                    <a:latin typeface="Comic Sans MS" panose="030F0702030302020204" pitchFamily="66" charset="0"/>
                  </a:rPr>
                  <a:t>q</a:t>
                </a:r>
                <a:r>
                  <a:rPr lang="el-GR" b="1" i="1" dirty="0">
                    <a:latin typeface="Comic Sans MS" panose="030F0702030302020204" pitchFamily="66" charset="0"/>
                  </a:rPr>
                  <a:t> </a:t>
                </a:r>
                <a:r>
                  <a:rPr lang="en-US" b="1" i="1" dirty="0">
                    <a:latin typeface="Comic Sans MS" panose="030F0702030302020204" pitchFamily="66" charset="0"/>
                  </a:rPr>
                  <a:t>“</a:t>
                </a:r>
                <a:r>
                  <a:rPr lang="el-GR" b="1" dirty="0">
                    <a:latin typeface="Comic Sans MS" panose="030F0702030302020204" pitchFamily="66" charset="0"/>
                  </a:rPr>
                  <a:t>αφήνεται</a:t>
                </a:r>
                <a:r>
                  <a:rPr lang="en-US" b="1" dirty="0">
                    <a:latin typeface="Comic Sans MS" panose="030F0702030302020204" pitchFamily="66" charset="0"/>
                  </a:rPr>
                  <a:t>”</a:t>
                </a:r>
                <a:r>
                  <a:rPr lang="el-GR" b="1" dirty="0">
                    <a:latin typeface="Comic Sans MS" panose="030F0702030302020204" pitchFamily="66" charset="0"/>
                  </a:rPr>
                  <a:t> στο </a:t>
                </a:r>
                <a:r>
                  <a:rPr lang="el-GR" b="1" dirty="0">
                    <a:effectLst/>
                    <a:latin typeface="Comic Sans MS" panose="030F0702030302020204" pitchFamily="66" charset="0"/>
                  </a:rPr>
                  <a:t>σημείο Α. Με την επίδραση της σταθερής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b="1" dirty="0">
                    <a:latin typeface="Comic Sans MS" panose="030F0702030302020204" pitchFamily="66" charset="0"/>
                  </a:rPr>
                  <a:t> από το πεδίο, θα κινηθεί κατά μήκος της δυναμικής γραμμής μέχρι το Β. </a:t>
                </a:r>
                <a:r>
                  <a:rPr lang="en-US" b="1" dirty="0">
                    <a:latin typeface="Comic Sans MS" panose="030F0702030302020204" pitchFamily="66" charset="0"/>
                  </a:rPr>
                  <a:t> </a:t>
                </a:r>
                <a:r>
                  <a:rPr lang="el-GR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407" y="356190"/>
                <a:ext cx="5544247" cy="1804725"/>
              </a:xfrm>
              <a:prstGeom prst="rect">
                <a:avLst/>
              </a:prstGeom>
              <a:blipFill>
                <a:blip r:embed="rId16"/>
                <a:stretch>
                  <a:fillRect l="-880" r="-880" b="-20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282696" y="2401407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(1)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06322" y="3821699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(2)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97052" y="2273724"/>
                <a:ext cx="389530" cy="5123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52" y="2273724"/>
                <a:ext cx="389530" cy="5123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Ορθογώνιο 51"/>
          <p:cNvSpPr/>
          <p:nvPr/>
        </p:nvSpPr>
        <p:spPr>
          <a:xfrm>
            <a:off x="4263396" y="2273724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Comic Sans MS" panose="030F0702030302020204" pitchFamily="66" charset="0"/>
              </a:rPr>
              <a:t>W</a:t>
            </a:r>
            <a:r>
              <a:rPr lang="en-US" sz="2000" b="1" baseline="-25000" dirty="0">
                <a:latin typeface="Comic Sans MS" panose="030F0702030302020204" pitchFamily="66" charset="0"/>
              </a:rPr>
              <a:t>AB</a:t>
            </a:r>
            <a:r>
              <a:rPr lang="en-US" sz="2800" b="1" dirty="0">
                <a:latin typeface="Comic Sans MS" panose="030F0702030302020204" pitchFamily="66" charset="0"/>
              </a:rPr>
              <a:t> = </a:t>
            </a:r>
            <a:r>
              <a:rPr lang="en-US" sz="2800" b="1" i="1" dirty="0">
                <a:latin typeface="Comic Sans MS" panose="030F0702030302020204" pitchFamily="66" charset="0"/>
              </a:rPr>
              <a:t>E.q.x</a:t>
            </a:r>
            <a:endParaRPr lang="el-GR" sz="2800" b="1" i="1" baseline="-2500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53596" y="2363702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(3)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93020" y="4647702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(4)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05177" y="3390990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(3)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772443" y="3225164"/>
                <a:ext cx="389530" cy="51238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sz="2400" b="1" dirty="0">
                  <a:effectLst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43" y="3225164"/>
                <a:ext cx="389530" cy="5123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Ομάδα 60"/>
          <p:cNvGrpSpPr/>
          <p:nvPr/>
        </p:nvGrpSpPr>
        <p:grpSpPr>
          <a:xfrm>
            <a:off x="8917489" y="1373288"/>
            <a:ext cx="761395" cy="338554"/>
            <a:chOff x="3218537" y="5572139"/>
            <a:chExt cx="761395" cy="338554"/>
          </a:xfrm>
        </p:grpSpPr>
        <p:sp>
          <p:nvSpPr>
            <p:cNvPr id="58" name="TextBox 57"/>
            <p:cNvSpPr txBox="1"/>
            <p:nvPr/>
          </p:nvSpPr>
          <p:spPr>
            <a:xfrm>
              <a:off x="3459730" y="5572139"/>
              <a:ext cx="301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x</a:t>
              </a:r>
              <a:endParaRPr lang="el-GR" sz="1600" dirty="0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3716584" y="5774056"/>
              <a:ext cx="263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 flipH="1" flipV="1">
              <a:off x="3218537" y="5774055"/>
              <a:ext cx="275054" cy="6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A2FF95-C280-400E-A207-49A0D347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FF27-0410-4FC9-A9E8-829137A309C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C0F1030D-7963-42F8-BE79-32320847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81205" y="525726"/>
            <a:ext cx="8528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Το δυναμικό </a:t>
            </a:r>
            <a:r>
              <a:rPr lang="en-US" altLang="el-GR" sz="2000" b="1" i="1" dirty="0">
                <a:latin typeface="Comic Sans MS" pitchFamily="66" charset="0"/>
              </a:rPr>
              <a:t>V</a:t>
            </a:r>
            <a:r>
              <a:rPr lang="en-US" altLang="el-GR" sz="2000" b="1" baseline="-25000" dirty="0">
                <a:latin typeface="Comic Sans MS" pitchFamily="66" charset="0"/>
              </a:rPr>
              <a:t>A</a:t>
            </a:r>
            <a:r>
              <a:rPr lang="el-GR" altLang="el-GR" sz="2000" b="1" dirty="0">
                <a:latin typeface="Comic Sans MS" pitchFamily="66" charset="0"/>
              </a:rPr>
              <a:t> σε σημείο Α πεδίου </a:t>
            </a:r>
            <a:r>
              <a:rPr lang="en-US" altLang="el-GR" sz="2000" b="1" dirty="0">
                <a:latin typeface="Comic Sans MS" pitchFamily="66" charset="0"/>
              </a:rPr>
              <a:t>Coulomb</a:t>
            </a:r>
            <a:r>
              <a:rPr lang="el-GR" altLang="el-GR" sz="2000" b="1" dirty="0">
                <a:latin typeface="Comic Sans MS" pitchFamily="66" charset="0"/>
              </a:rPr>
              <a:t> που απέχει απόσταση </a:t>
            </a:r>
            <a:r>
              <a:rPr lang="en-US" altLang="el-GR" sz="2000" b="1" i="1" dirty="0">
                <a:latin typeface="Comic Sans MS" pitchFamily="66" charset="0"/>
              </a:rPr>
              <a:t>r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ηλεκτρικό φορτίο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που δημιουργεί το πεδίο, υπολογίζεται από τη σχέση </a:t>
            </a:r>
            <a:r>
              <a:rPr lang="en-US" altLang="el-GR" sz="2000" b="1" i="1" dirty="0">
                <a:latin typeface="Comic Sans MS" pitchFamily="66" charset="0"/>
              </a:rPr>
              <a:t>V</a:t>
            </a:r>
            <a:r>
              <a:rPr lang="en-US" altLang="el-GR" sz="2000" b="1" baseline="-25000" dirty="0">
                <a:latin typeface="Comic Sans MS" pitchFamily="66" charset="0"/>
              </a:rPr>
              <a:t>A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= ……………</a:t>
            </a:r>
            <a:r>
              <a:rPr lang="en-US" altLang="el-GR" sz="2000" b="1" dirty="0">
                <a:latin typeface="Comic Sans MS" pitchFamily="66" charset="0"/>
              </a:rPr>
              <a:t>, </a:t>
            </a: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n-US" altLang="el-GR" sz="2000" b="1" baseline="-25000" dirty="0">
                <a:latin typeface="Comic Sans MS" pitchFamily="66" charset="0"/>
              </a:rPr>
              <a:t>c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η ηλεκτρική σταθερά.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3770044" y="1417274"/>
                <a:ext cx="791114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𝑸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44" y="1417274"/>
                <a:ext cx="791114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781204" y="2248945"/>
            <a:ext cx="87343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διαφορά δυναμικού </a:t>
            </a:r>
            <a:r>
              <a:rPr lang="en-US" altLang="el-GR" sz="2000" b="1" i="1" dirty="0">
                <a:latin typeface="Comic Sans MS" pitchFamily="66" charset="0"/>
              </a:rPr>
              <a:t>V</a:t>
            </a:r>
            <a:r>
              <a:rPr lang="en-US" altLang="el-GR" sz="2000" b="1" baseline="-25000" dirty="0">
                <a:latin typeface="Comic Sans MS" pitchFamily="66" charset="0"/>
              </a:rPr>
              <a:t>AB </a:t>
            </a:r>
            <a:r>
              <a:rPr lang="el-GR" altLang="el-GR" sz="2000" b="1" dirty="0">
                <a:latin typeface="Comic Sans MS" pitchFamily="66" charset="0"/>
              </a:rPr>
              <a:t>μας δίνει το έργο της ……………… του πεδίου ανά μονάδα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………………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κατά τη μετακίνηση του φορτίου από το Α στο Β.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7871544" y="2283082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δύναμης</a:t>
            </a:r>
            <a:endParaRPr lang="el-GR" sz="2000" dirty="0"/>
          </a:p>
        </p:txBody>
      </p:sp>
      <p:sp>
        <p:nvSpPr>
          <p:cNvPr id="27" name="Ορθογώνιο 26"/>
          <p:cNvSpPr/>
          <p:nvPr/>
        </p:nvSpPr>
        <p:spPr>
          <a:xfrm>
            <a:off x="3260185" y="2736380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φορτίου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06848" y="3224727"/>
                <a:ext cx="1750230" cy="72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48" y="3224727"/>
                <a:ext cx="1750230" cy="720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Ορθογώνιο 28"/>
          <p:cNvSpPr/>
          <p:nvPr/>
        </p:nvSpPr>
        <p:spPr>
          <a:xfrm>
            <a:off x="1781204" y="3955770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Η μονάδα μέτρησης του δυναμικού και της διαφοράς δυναμικού στο 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SI 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είναι το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 …………………</a:t>
            </a:r>
            <a:r>
              <a:rPr lang="el-GR" sz="2000" b="1" dirty="0">
                <a:solidFill>
                  <a:prstClr val="black"/>
                </a:solidFill>
                <a:latin typeface="Comic Sans MS" pitchFamily="66" charset="0"/>
              </a:rPr>
              <a:t>…</a:t>
            </a:r>
            <a:r>
              <a:rPr lang="en-US" sz="20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0" name="Ορθογώνιο 29"/>
          <p:cNvSpPr/>
          <p:nvPr/>
        </p:nvSpPr>
        <p:spPr>
          <a:xfrm>
            <a:off x="2981262" y="4454138"/>
            <a:ext cx="1356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(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Βολτ)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81204" y="4908164"/>
            <a:ext cx="92098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 έργο μιας συντηρητικής δύναμης εξαρτάται μόνο από την …………… και την …………… θέση του σώματος και όχι από την διαδρομή που αυτό ακολουθεί.</a:t>
            </a:r>
            <a:endParaRPr lang="el-GR" altLang="el-GR" sz="2000" dirty="0"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990761" y="4921027"/>
            <a:ext cx="957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</a:t>
            </a:r>
            <a:endParaRPr lang="el-GR" sz="2000" dirty="0"/>
          </a:p>
        </p:txBody>
      </p:sp>
      <p:sp>
        <p:nvSpPr>
          <p:cNvPr id="17" name="Ορθογώνιο 16"/>
          <p:cNvSpPr/>
          <p:nvPr/>
        </p:nvSpPr>
        <p:spPr>
          <a:xfrm>
            <a:off x="1855555" y="5415996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τελική</a:t>
            </a:r>
            <a:endParaRPr lang="el-GR" sz="2000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9150DB-AB52-4EFC-A0A9-5B24CA3F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4991-0D3A-4CE3-935F-521A98911D8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E1A5A38-D708-4B95-93D4-DA0455E3F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5" grpId="0"/>
      <p:bldP spid="26" grpId="0"/>
      <p:bldP spid="27" grpId="0"/>
      <p:bldP spid="28" grpId="0"/>
      <p:bldP spid="29" grpId="0"/>
      <p:bldP spid="30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2" y="47481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5188" y="170272"/>
            <a:ext cx="4361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Αν τα σημεία Α και Β είναι τα άκρα μιας δυναμικής γραμμής, τότε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87672" y="431197"/>
                <a:ext cx="199677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672" y="431197"/>
                <a:ext cx="1996777" cy="898964"/>
              </a:xfrm>
              <a:prstGeom prst="rect">
                <a:avLst/>
              </a:prstGeom>
              <a:blipFill>
                <a:blip r:embed="rId3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8347394" y="87130"/>
            <a:ext cx="2736850" cy="2614613"/>
            <a:chOff x="158" y="1026"/>
            <a:chExt cx="1724" cy="1647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95" y="1344"/>
              <a:ext cx="226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29" y="1344"/>
              <a:ext cx="217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58" y="102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429" y="1026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8942708" y="295923"/>
            <a:ext cx="1584325" cy="2787439"/>
            <a:chOff x="2370139" y="1775037"/>
            <a:chExt cx="1584325" cy="2787439"/>
          </a:xfrm>
        </p:grpSpPr>
        <p:sp>
          <p:nvSpPr>
            <p:cNvPr id="13" name="TextBox 12"/>
            <p:cNvSpPr txBox="1"/>
            <p:nvPr/>
          </p:nvSpPr>
          <p:spPr>
            <a:xfrm>
              <a:off x="2924923" y="177503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Comic Sans MS" panose="030F0702030302020204" pitchFamily="66" charset="0"/>
                </a:rPr>
                <a:t>ℓ</a:t>
              </a:r>
              <a:endParaRPr lang="el-GR" sz="2000" dirty="0"/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2370139" y="2028826"/>
              <a:ext cx="1584325" cy="2533650"/>
              <a:chOff x="533" y="1278"/>
              <a:chExt cx="998" cy="1596"/>
            </a:xfrm>
          </p:grpSpPr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855" y="2622"/>
                <a:ext cx="36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l-GR" sz="2000" b="1" i="1" dirty="0">
                    <a:latin typeface="Comic Sans MS" pitchFamily="66" charset="0"/>
                  </a:rPr>
                  <a:t>V</a:t>
                </a:r>
                <a:endParaRPr lang="el-GR" altLang="el-GR" sz="2000" b="1" i="1" dirty="0">
                  <a:latin typeface="Comic Sans MS" pitchFamily="66" charset="0"/>
                </a:endParaRPr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1168" y="275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533" y="2758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1064" y="1278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565" y="1278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8923658" y="797361"/>
            <a:ext cx="1584325" cy="1728788"/>
            <a:chOff x="521" y="1434"/>
            <a:chExt cx="998" cy="1089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21" y="143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521" y="170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521" y="197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521" y="225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521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8347393" y="3168871"/>
            <a:ext cx="2736850" cy="2614613"/>
            <a:chOff x="158" y="1026"/>
            <a:chExt cx="1724" cy="1647"/>
          </a:xfrm>
        </p:grpSpPr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295" y="1344"/>
              <a:ext cx="226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+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529" y="1344"/>
              <a:ext cx="217" cy="13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400" dirty="0"/>
                <a:t>-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58" y="1026"/>
              <a:ext cx="4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+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1429" y="1026"/>
              <a:ext cx="4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l-GR" sz="20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-</a:t>
              </a:r>
              <a:r>
                <a:rPr lang="en-US" altLang="el-GR" sz="2000" b="1" i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Q</a:t>
              </a:r>
              <a:endParaRPr lang="el-GR" altLang="el-GR" sz="2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1" name="Group 49"/>
          <p:cNvGrpSpPr>
            <a:grpSpLocks/>
          </p:cNvGrpSpPr>
          <p:nvPr/>
        </p:nvGrpSpPr>
        <p:grpSpPr bwMode="auto">
          <a:xfrm>
            <a:off x="8922862" y="3814143"/>
            <a:ext cx="1584325" cy="1728788"/>
            <a:chOff x="521" y="1434"/>
            <a:chExt cx="998" cy="1089"/>
          </a:xfrm>
        </p:grpSpPr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521" y="143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521" y="170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521" y="197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521" y="225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521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1" name="Ομάδα 40"/>
          <p:cNvGrpSpPr/>
          <p:nvPr/>
        </p:nvGrpSpPr>
        <p:grpSpPr>
          <a:xfrm>
            <a:off x="8787070" y="4803354"/>
            <a:ext cx="518474" cy="537394"/>
            <a:chOff x="5606484" y="2815801"/>
            <a:chExt cx="518474" cy="537394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5606484" y="3014641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dirty="0">
                  <a:latin typeface="Comic Sans MS" pitchFamily="66" charset="0"/>
                </a:rPr>
                <a:t>A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grpSp>
          <p:nvGrpSpPr>
            <p:cNvPr id="38" name="Ομάδα 37"/>
            <p:cNvGrpSpPr/>
            <p:nvPr/>
          </p:nvGrpSpPr>
          <p:grpSpPr>
            <a:xfrm>
              <a:off x="5692910" y="2815801"/>
              <a:ext cx="432048" cy="353070"/>
              <a:chOff x="566559" y="2813301"/>
              <a:chExt cx="432048" cy="353070"/>
            </a:xfrm>
          </p:grpSpPr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827089" y="3068643"/>
                <a:ext cx="103225" cy="977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6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6559" y="281330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latin typeface="Comic Sans MS" panose="030F0702030302020204" pitchFamily="66" charset="0"/>
                  </a:rPr>
                  <a:t>+</a:t>
                </a:r>
                <a:r>
                  <a:rPr lang="en-US" sz="1400" i="1" dirty="0">
                    <a:latin typeface="Comic Sans MS" panose="030F0702030302020204" pitchFamily="66" charset="0"/>
                  </a:rPr>
                  <a:t>q</a:t>
                </a:r>
                <a:endParaRPr lang="el-GR" sz="1400" i="1" dirty="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9746523" y="4141178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1600" b="1" dirty="0">
                <a:latin typeface="Comic Sans MS" pitchFamily="66" charset="0"/>
              </a:rPr>
              <a:t>B</a:t>
            </a:r>
            <a:endParaRPr lang="el-GR" altLang="el-GR" sz="1600" b="1" dirty="0">
              <a:latin typeface="Comic Sans MS" pitchFamily="66" charset="0"/>
            </a:endParaRPr>
          </a:p>
        </p:txBody>
      </p:sp>
      <p:cxnSp>
        <p:nvCxnSpPr>
          <p:cNvPr id="44" name="Ευθεία γραμμή σύνδεσης 43"/>
          <p:cNvCxnSpPr/>
          <p:nvPr/>
        </p:nvCxnSpPr>
        <p:spPr>
          <a:xfrm flipV="1">
            <a:off x="9217315" y="4416552"/>
            <a:ext cx="667349" cy="6507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Ομάδα 44"/>
          <p:cNvGrpSpPr/>
          <p:nvPr/>
        </p:nvGrpSpPr>
        <p:grpSpPr>
          <a:xfrm>
            <a:off x="9245334" y="5095814"/>
            <a:ext cx="534448" cy="368499"/>
            <a:chOff x="2501901" y="3108509"/>
            <a:chExt cx="534448" cy="368499"/>
          </a:xfrm>
        </p:grpSpPr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2501901" y="3125641"/>
              <a:ext cx="36036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60000" y="3108509"/>
                  <a:ext cx="476349" cy="36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0000" y="3108509"/>
                  <a:ext cx="476349" cy="368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Ευθεία γραμμή σύνδεσης 49"/>
          <p:cNvCxnSpPr/>
          <p:nvPr/>
        </p:nvCxnSpPr>
        <p:spPr>
          <a:xfrm>
            <a:off x="9892032" y="4416552"/>
            <a:ext cx="0" cy="691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Ομάδα 50"/>
          <p:cNvGrpSpPr/>
          <p:nvPr/>
        </p:nvGrpSpPr>
        <p:grpSpPr>
          <a:xfrm>
            <a:off x="9160909" y="5261142"/>
            <a:ext cx="731123" cy="338554"/>
            <a:chOff x="3218537" y="5572139"/>
            <a:chExt cx="731123" cy="338554"/>
          </a:xfrm>
        </p:grpSpPr>
        <p:sp>
          <p:nvSpPr>
            <p:cNvPr id="52" name="TextBox 51"/>
            <p:cNvSpPr txBox="1"/>
            <p:nvPr/>
          </p:nvSpPr>
          <p:spPr>
            <a:xfrm>
              <a:off x="3459730" y="5572139"/>
              <a:ext cx="301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x</a:t>
              </a:r>
              <a:endParaRPr lang="el-GR" sz="1600" dirty="0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3686312" y="5774055"/>
              <a:ext cx="263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 flipH="1" flipV="1">
              <a:off x="3218537" y="5774055"/>
              <a:ext cx="275054" cy="6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9735330" y="4838995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1600" b="1" dirty="0">
                <a:latin typeface="Comic Sans MS" pitchFamily="66" charset="0"/>
              </a:rPr>
              <a:t>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09064" y="1210804"/>
            <a:ext cx="468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Αν τα σημεία Α και Β δεν βρίσκονται στην ίδια δυναμική γραμμή, τότε</a:t>
            </a:r>
          </a:p>
        </p:txBody>
      </p:sp>
      <p:sp>
        <p:nvSpPr>
          <p:cNvPr id="57" name="Ορθογώνιο 56"/>
          <p:cNvSpPr/>
          <p:nvPr/>
        </p:nvSpPr>
        <p:spPr>
          <a:xfrm>
            <a:off x="1335761" y="2310072"/>
            <a:ext cx="2381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W</a:t>
            </a:r>
            <a:r>
              <a:rPr lang="en-US" b="1" baseline="-25000" dirty="0">
                <a:latin typeface="Comic Sans MS" panose="030F0702030302020204" pitchFamily="66" charset="0"/>
              </a:rPr>
              <a:t>AB</a:t>
            </a:r>
            <a:r>
              <a:rPr lang="el-GR" b="1" baseline="-25000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n-US" sz="2400" b="1" i="1" dirty="0">
                <a:latin typeface="Comic Sans MS" panose="030F0702030302020204" pitchFamily="66" charset="0"/>
              </a:rPr>
              <a:t>W</a:t>
            </a:r>
            <a:r>
              <a:rPr lang="en-US" b="1" baseline="-25000" dirty="0">
                <a:latin typeface="Comic Sans MS" panose="030F0702030302020204" pitchFamily="66" charset="0"/>
              </a:rPr>
              <a:t>A</a:t>
            </a:r>
            <a:r>
              <a:rPr lang="el-GR" b="1" baseline="-25000" dirty="0">
                <a:latin typeface="Comic Sans MS" panose="030F0702030302020204" pitchFamily="66" charset="0"/>
              </a:rPr>
              <a:t>Γ </a:t>
            </a:r>
            <a:r>
              <a:rPr lang="el-GR" b="1" dirty="0">
                <a:latin typeface="Comic Sans MS" panose="030F0702030302020204" pitchFamily="66" charset="0"/>
              </a:rPr>
              <a:t>+ </a:t>
            </a:r>
            <a:r>
              <a:rPr lang="en-US" sz="2400" b="1" i="1" dirty="0">
                <a:latin typeface="Comic Sans MS" panose="030F0702030302020204" pitchFamily="66" charset="0"/>
              </a:rPr>
              <a:t>W</a:t>
            </a:r>
            <a:r>
              <a:rPr lang="el-GR" b="1" baseline="-25000" dirty="0">
                <a:latin typeface="Comic Sans MS" panose="030F0702030302020204" pitchFamily="66" charset="0"/>
              </a:rPr>
              <a:t>Γ</a:t>
            </a:r>
            <a:r>
              <a:rPr lang="en-US" b="1" baseline="-25000" dirty="0">
                <a:latin typeface="Comic Sans MS" panose="030F0702030302020204" pitchFamily="66" charset="0"/>
              </a:rPr>
              <a:t>B</a:t>
            </a:r>
            <a:endParaRPr lang="el-GR" dirty="0"/>
          </a:p>
        </p:txBody>
      </p:sp>
      <p:sp>
        <p:nvSpPr>
          <p:cNvPr id="58" name="Ορθογώνιο 57"/>
          <p:cNvSpPr/>
          <p:nvPr/>
        </p:nvSpPr>
        <p:spPr>
          <a:xfrm>
            <a:off x="3686267" y="2339619"/>
            <a:ext cx="1067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n-US" sz="2400" b="1" i="1" dirty="0">
                <a:latin typeface="Comic Sans MS" panose="030F0702030302020204" pitchFamily="66" charset="0"/>
              </a:rPr>
              <a:t>W</a:t>
            </a:r>
            <a:r>
              <a:rPr lang="en-US" b="1" baseline="-25000" dirty="0">
                <a:latin typeface="Comic Sans MS" panose="030F0702030302020204" pitchFamily="66" charset="0"/>
              </a:rPr>
              <a:t>A</a:t>
            </a:r>
            <a:r>
              <a:rPr lang="el-GR" b="1" baseline="-25000" dirty="0">
                <a:latin typeface="Comic Sans MS" panose="030F0702030302020204" pitchFamily="66" charset="0"/>
              </a:rPr>
              <a:t>Γ</a:t>
            </a:r>
            <a:endParaRPr lang="el-GR" dirty="0"/>
          </a:p>
        </p:txBody>
      </p:sp>
      <p:grpSp>
        <p:nvGrpSpPr>
          <p:cNvPr id="62" name="Ομάδα 61"/>
          <p:cNvGrpSpPr/>
          <p:nvPr/>
        </p:nvGrpSpPr>
        <p:grpSpPr>
          <a:xfrm>
            <a:off x="3107623" y="2111304"/>
            <a:ext cx="761524" cy="646043"/>
            <a:chOff x="2764496" y="3153710"/>
            <a:chExt cx="761524" cy="646043"/>
          </a:xfrm>
        </p:grpSpPr>
        <p:cxnSp>
          <p:nvCxnSpPr>
            <p:cNvPr id="60" name="Ευθεία γραμμή σύνδεσης 59"/>
            <p:cNvCxnSpPr/>
            <p:nvPr/>
          </p:nvCxnSpPr>
          <p:spPr>
            <a:xfrm flipH="1">
              <a:off x="2764496" y="3338088"/>
              <a:ext cx="320040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023100" y="3153710"/>
              <a:ext cx="502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Comic Sans MS" panose="030F0702030302020204" pitchFamily="66" charset="0"/>
                </a:rPr>
                <a:t>=0</a:t>
              </a:r>
            </a:p>
          </p:txBody>
        </p:sp>
      </p:grpSp>
      <p:sp>
        <p:nvSpPr>
          <p:cNvPr id="63" name="Ορθογώνιο 62"/>
          <p:cNvSpPr/>
          <p:nvPr/>
        </p:nvSpPr>
        <p:spPr>
          <a:xfrm>
            <a:off x="4628741" y="2357022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>
                <a:latin typeface="Comic Sans MS" panose="030F0702030302020204" pitchFamily="66" charset="0"/>
              </a:rPr>
              <a:t>F.x</a:t>
            </a:r>
            <a:endParaRPr lang="el-GR" sz="2400" b="1" i="1" baseline="-25000" dirty="0">
              <a:latin typeface="Comic Sans MS" panose="030F0702030302020204" pitchFamily="66" charset="0"/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5563544" y="2346178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l-GR" sz="2400" b="1" i="1" dirty="0">
                <a:latin typeface="Comic Sans MS" panose="030F0702030302020204" pitchFamily="66" charset="0"/>
              </a:rPr>
              <a:t> </a:t>
            </a:r>
            <a:r>
              <a:rPr lang="en-US" sz="2400" b="1" i="1" dirty="0">
                <a:latin typeface="Comic Sans MS" panose="030F0702030302020204" pitchFamily="66" charset="0"/>
              </a:rPr>
              <a:t>E.q.x</a:t>
            </a:r>
            <a:endParaRPr lang="el-GR" sz="2400" b="1" i="1" baseline="-25000" dirty="0">
              <a:latin typeface="Comic Sans MS" panose="030F0702030302020204" pitchFamily="66" charset="0"/>
            </a:endParaRPr>
          </a:p>
        </p:txBody>
      </p:sp>
      <p:sp>
        <p:nvSpPr>
          <p:cNvPr id="65" name="Ορθογώνιο 64"/>
          <p:cNvSpPr/>
          <p:nvPr/>
        </p:nvSpPr>
        <p:spPr>
          <a:xfrm>
            <a:off x="1332468" y="2822495"/>
            <a:ext cx="1965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W</a:t>
            </a:r>
            <a:r>
              <a:rPr lang="en-US" sz="2000" b="1" baseline="-25000" dirty="0">
                <a:latin typeface="Comic Sans MS" panose="030F0702030302020204" pitchFamily="66" charset="0"/>
              </a:rPr>
              <a:t>AB</a:t>
            </a:r>
            <a:r>
              <a:rPr lang="en-US" sz="2800" b="1" dirty="0"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n-US" sz="2400" b="1" i="1" dirty="0" err="1">
                <a:latin typeface="Comic Sans MS" panose="030F0702030302020204" pitchFamily="66" charset="0"/>
              </a:rPr>
              <a:t>q.V</a:t>
            </a:r>
            <a:r>
              <a:rPr lang="en-US" sz="2000" b="1" baseline="-25000" dirty="0" err="1">
                <a:latin typeface="Comic Sans MS" panose="030F0702030302020204" pitchFamily="66" charset="0"/>
              </a:rPr>
              <a:t>AB</a:t>
            </a:r>
            <a:endParaRPr lang="el-GR" sz="2000" baseline="-25000" dirty="0"/>
          </a:p>
        </p:txBody>
      </p:sp>
      <p:sp>
        <p:nvSpPr>
          <p:cNvPr id="66" name="Ορθογώνιο 65"/>
          <p:cNvSpPr/>
          <p:nvPr/>
        </p:nvSpPr>
        <p:spPr>
          <a:xfrm>
            <a:off x="2484716" y="3380126"/>
            <a:ext cx="2487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E.q.x </a:t>
            </a:r>
            <a:r>
              <a:rPr lang="en-US" sz="2400" b="1" dirty="0">
                <a:latin typeface="Comic Sans MS" panose="030F0702030302020204" pitchFamily="66" charset="0"/>
              </a:rPr>
              <a:t>= </a:t>
            </a:r>
            <a:r>
              <a:rPr lang="en-US" sz="2400" b="1" i="1" dirty="0" err="1">
                <a:latin typeface="Comic Sans MS" panose="030F0702030302020204" pitchFamily="66" charset="0"/>
              </a:rPr>
              <a:t>q.V</a:t>
            </a:r>
            <a:r>
              <a:rPr lang="en-US" sz="2000" b="1" baseline="-25000" dirty="0" err="1">
                <a:latin typeface="Comic Sans MS" panose="030F0702030302020204" pitchFamily="66" charset="0"/>
              </a:rPr>
              <a:t>AB</a:t>
            </a:r>
            <a:endParaRPr lang="el-GR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007408" y="3390962"/>
                <a:ext cx="389530" cy="512384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1" smtClean="0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sz="2400" b="1" dirty="0">
                  <a:effectLst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408" y="3390962"/>
                <a:ext cx="389530" cy="512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606196" y="3552808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</a:rPr>
              <a:t>5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49895" y="2401174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</a:rPr>
              <a:t>5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84091" y="2960937"/>
            <a:ext cx="46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</a:rPr>
              <a:t>6</a:t>
            </a:r>
            <a:r>
              <a:rPr lang="en-US" sz="1600" dirty="0">
                <a:latin typeface="Comic Sans MS" panose="030F0702030302020204" pitchFamily="66" charset="0"/>
              </a:rPr>
              <a:t>)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2798150" y="3415009"/>
            <a:ext cx="1297723" cy="476353"/>
            <a:chOff x="4379569" y="3145523"/>
            <a:chExt cx="1297723" cy="476353"/>
          </a:xfrm>
        </p:grpSpPr>
        <p:cxnSp>
          <p:nvCxnSpPr>
            <p:cNvPr id="72" name="Ευθεία γραμμή σύνδεσης 71"/>
            <p:cNvCxnSpPr/>
            <p:nvPr/>
          </p:nvCxnSpPr>
          <p:spPr>
            <a:xfrm flipH="1">
              <a:off x="4379569" y="3146095"/>
              <a:ext cx="325580" cy="475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Ευθεία γραμμή σύνδεσης 72"/>
            <p:cNvCxnSpPr/>
            <p:nvPr/>
          </p:nvCxnSpPr>
          <p:spPr>
            <a:xfrm flipH="1">
              <a:off x="5352651" y="3145523"/>
              <a:ext cx="324641" cy="475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128586" y="3087063"/>
                <a:ext cx="199677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86" y="3087063"/>
                <a:ext cx="1996777" cy="898964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Ευθύγραμμο βέλος σύνδεσης 75"/>
          <p:cNvCxnSpPr/>
          <p:nvPr/>
        </p:nvCxnSpPr>
        <p:spPr>
          <a:xfrm>
            <a:off x="4698668" y="3592670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14843" y="4020438"/>
            <a:ext cx="7404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Σε ομογενές ηλεκτρικό πεδίο, η Ένταση του πεδίου είναι ίση με το πηλίκο της Διαφοράς Δυναμικού δύο οποιωνδήποτε σημείων του ηλεκτρικού πεδίου προς την απόσταση τους, μετρημένη κατά μήκος μιας δυναμικής γραμμής.   </a:t>
            </a:r>
          </a:p>
        </p:txBody>
      </p:sp>
      <p:grpSp>
        <p:nvGrpSpPr>
          <p:cNvPr id="80" name="Ομάδα 79"/>
          <p:cNvGrpSpPr/>
          <p:nvPr/>
        </p:nvGrpSpPr>
        <p:grpSpPr>
          <a:xfrm>
            <a:off x="8598731" y="1485461"/>
            <a:ext cx="2269613" cy="342564"/>
            <a:chOff x="8598731" y="1485461"/>
            <a:chExt cx="2269613" cy="342564"/>
          </a:xfrm>
        </p:grpSpPr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8598731" y="1489471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dirty="0">
                  <a:latin typeface="Comic Sans MS" pitchFamily="66" charset="0"/>
                </a:rPr>
                <a:t>A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10400031" y="1485461"/>
              <a:ext cx="4683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dirty="0">
                  <a:latin typeface="Comic Sans MS" pitchFamily="66" charset="0"/>
                </a:rPr>
                <a:t>Β</a:t>
              </a:r>
            </a:p>
          </p:txBody>
        </p:sp>
      </p:grpSp>
      <p:sp>
        <p:nvSpPr>
          <p:cNvPr id="43" name="Θέση ημερομηνίας 42">
            <a:extLst>
              <a:ext uri="{FF2B5EF4-FFF2-40B4-BE49-F238E27FC236}">
                <a16:creationId xmlns:a16="http://schemas.microsoft.com/office/drawing/2014/main" id="{2B70433F-7443-40BC-97E4-077C3884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BB03-F51F-474D-907E-D0425EBB88F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EB148649-BB46-4339-A14E-50220ECC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2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32208" y="197267"/>
            <a:ext cx="2981280" cy="5110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Παρατηρήσεις</a:t>
            </a:r>
          </a:p>
          <a:p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3980" y="708324"/>
                <a:ext cx="9060180" cy="5126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Αν γνωρίζουμε τη διαφορά δυναμικού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sz="2000" b="1" baseline="-25000" dirty="0">
                    <a:latin typeface="Comic Sans MS" panose="030F0702030302020204" pitchFamily="66" charset="0"/>
                  </a:rPr>
                  <a:t>AB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μεταξύ των σημείων Α και Β που απέχουν απόσταση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μπορούμε να υπολογίσουμε το μέτρο της Έντασης του πεδίου από την σχέση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𝚨𝚩</m:t>
                            </m:r>
                          </m:sub>
                        </m:sSub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Η σχέση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με την οποία υπολογίζουμε την ένταση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ισχύει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για ομογενές ηλεκτρικό πεδίο και όχι για πεδίο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Coulomb.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  <a:endParaRPr lang="en-US" sz="2000" b="1" dirty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Από τη σχέση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προκύπτει μια επιπλέον (και πιο συχνά χρησιμοποιούμενη) μονάδα μέτρησης για την ένταση του ηλεκτρικού πεδίου στο σύστημα 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SI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η 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𝐕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den>
                    </m:f>
                    <m:r>
                      <a:rPr lang="el-GR" sz="2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" y="708324"/>
                <a:ext cx="9060180" cy="5126147"/>
              </a:xfrm>
              <a:prstGeom prst="rect">
                <a:avLst/>
              </a:prstGeom>
              <a:blipFill>
                <a:blip r:embed="rId2"/>
                <a:stretch>
                  <a:fillRect l="-606" r="-6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B468813-3F9E-4B75-81AB-015BEB39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F3FF-E252-4E61-A11B-F2F6010ECF3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E84301B2-FA42-4E8A-84A7-3300707E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6333" y="689279"/>
                <a:ext cx="8389500" cy="338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Αφού το ομογενές ηλεκτρικό πεδίο έχει σε όλα τα σημεία του την ίδια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𝜠</m:t>
                        </m:r>
                      </m:e>
                    </m:acc>
                  </m:oMath>
                </a14:m>
                <a:r>
                  <a:rPr lang="el-GR" sz="20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αυτή δεν είναι ούτε ανάλογη της διαφοράς δυναμικού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ούτε αντιστρόφως ανάλογη της απόστασης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.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000" b="1" dirty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Η διαφορά δυναμικού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μεταβάλλεται ανάλογα με την απόσταση </a:t>
                </a:r>
                <a:r>
                  <a:rPr lang="en-US" sz="2000" b="1" i="1" dirty="0"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1000" b="1" dirty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Το δυναμικό ελαττώνεται γραμμικά κατά μήκος μιας δυναμικής γραμμής του πεδίου.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333" y="689279"/>
                <a:ext cx="8389500" cy="3380092"/>
              </a:xfrm>
              <a:prstGeom prst="rect">
                <a:avLst/>
              </a:prstGeom>
              <a:blipFill>
                <a:blip r:embed="rId2"/>
                <a:stretch>
                  <a:fillRect l="-654" r="-726" b="-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9979" y="4145759"/>
                <a:ext cx="1482526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79" y="4145759"/>
                <a:ext cx="1482526" cy="783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4726601" y="4270815"/>
                <a:ext cx="16619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i="1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601" y="4270815"/>
                <a:ext cx="1661993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6948971" y="4270815"/>
                <a:ext cx="22032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i="1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71" y="4270815"/>
                <a:ext cx="2203231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5184899" y="4837804"/>
                <a:ext cx="24073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99" y="4837804"/>
                <a:ext cx="2407389" cy="461665"/>
              </a:xfrm>
              <a:prstGeom prst="rect">
                <a:avLst/>
              </a:prstGeom>
              <a:blipFill>
                <a:blip r:embed="rId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ύγραμμο βέλος σύνδεσης 9"/>
          <p:cNvCxnSpPr/>
          <p:nvPr/>
        </p:nvCxnSpPr>
        <p:spPr>
          <a:xfrm>
            <a:off x="4106337" y="4548903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6388594" y="4531416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9177616" y="4511265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4525137" y="5108315"/>
            <a:ext cx="5464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3A820B-5D06-4A4A-93E4-F6DDBC09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C097-3091-4D99-A70B-081F26D5D6D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42C3397D-AE28-438A-A6F5-E3B72CF0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083" y="233217"/>
            <a:ext cx="83158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διευθύνσεις όπου μπορείτε να βρείτε αναρτήσεις με θέμα 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Δυναμική ενέργεια πολλών σημειακών φορτίων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432034" y="1475741"/>
            <a:ext cx="8727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τον Σταύρο </a:t>
            </a:r>
            <a:r>
              <a:rPr lang="el-GR" sz="2000" b="1" dirty="0" err="1">
                <a:latin typeface="Comic Sans MS" panose="030F0702030302020204" pitchFamily="66" charset="0"/>
              </a:rPr>
              <a:t>Λουβερδή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τον ιστότοπο </a:t>
            </a:r>
            <a:r>
              <a:rPr lang="en-US" sz="2000" b="1" dirty="0" err="1">
                <a:latin typeface="Comic Sans MS" panose="030F0702030302020204" pitchFamily="66" charset="0"/>
              </a:rPr>
              <a:t>schooldoctor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υπολογισμού Ηλεκτρικής Ενέργειας συστήματος φορτίων από τον ιστότοπο </a:t>
            </a:r>
            <a:r>
              <a:rPr lang="en-US" sz="2000" b="1" dirty="0">
                <a:latin typeface="Comic Sans MS" panose="030F0702030302020204" pitchFamily="66" charset="0"/>
              </a:rPr>
              <a:t>Lab4u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παρουσίαση από τον ιστότοπο </a:t>
            </a:r>
            <a:r>
              <a:rPr lang="en-US" sz="2000" b="1" dirty="0" err="1">
                <a:latin typeface="Comic Sans MS" panose="030F0702030302020204" pitchFamily="66" charset="0"/>
              </a:rPr>
              <a:t>ZimZam</a:t>
            </a:r>
            <a:r>
              <a:rPr lang="en-US" sz="2000" b="1" dirty="0">
                <a:latin typeface="Comic Sans MS" panose="030F0702030302020204" pitchFamily="66" charset="0"/>
              </a:rPr>
              <a:t> Physics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Παρουσίαση θεωρίας από τον ιστότοπο </a:t>
            </a:r>
            <a:r>
              <a:rPr lang="en-US" sz="2000" b="1" dirty="0" err="1">
                <a:latin typeface="Comic Sans MS" panose="030F0702030302020204" pitchFamily="66" charset="0"/>
              </a:rPr>
              <a:t>physiclessons</a:t>
            </a:r>
            <a:r>
              <a:rPr lang="el-GR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Παρουσίαση θεωρίας από τον ιστότοπο </a:t>
            </a:r>
            <a:r>
              <a:rPr lang="en-US" sz="2000" b="1" dirty="0" err="1">
                <a:latin typeface="Comic Sans MS" panose="030F0702030302020204" pitchFamily="66" charset="0"/>
              </a:rPr>
              <a:t>LamLab</a:t>
            </a:r>
            <a:r>
              <a:rPr lang="en-US" sz="2000" b="1" dirty="0">
                <a:latin typeface="Comic Sans MS" panose="030F0702030302020204" pitchFamily="66" charset="0"/>
              </a:rPr>
              <a:t> 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Προσομοίωση </a:t>
            </a:r>
            <a:r>
              <a:rPr lang="en-US" sz="2000" b="1" dirty="0">
                <a:latin typeface="Comic Sans MS" panose="030F0702030302020204" pitchFamily="66" charset="0"/>
              </a:rPr>
              <a:t>“</a:t>
            </a:r>
            <a:r>
              <a:rPr lang="el-GR" sz="2000" b="1" dirty="0">
                <a:latin typeface="Comic Sans MS" panose="030F0702030302020204" pitchFamily="66" charset="0"/>
              </a:rPr>
              <a:t>Φορτία και Πεδία</a:t>
            </a:r>
            <a:r>
              <a:rPr lang="en-US" sz="2000" b="1" dirty="0">
                <a:latin typeface="Comic Sans MS" panose="030F0702030302020204" pitchFamily="66" charset="0"/>
              </a:rPr>
              <a:t>”</a:t>
            </a:r>
            <a:r>
              <a:rPr lang="el-GR" sz="2000" b="1" dirty="0">
                <a:latin typeface="Comic Sans MS" panose="030F0702030302020204" pitchFamily="66" charset="0"/>
              </a:rPr>
              <a:t> από το </a:t>
            </a:r>
            <a:r>
              <a:rPr lang="en-US" sz="2000" b="1" dirty="0" err="1">
                <a:latin typeface="Comic Sans MS" panose="030F0702030302020204" pitchFamily="66" charset="0"/>
              </a:rPr>
              <a:t>Phet</a:t>
            </a:r>
            <a:r>
              <a:rPr lang="en-US" sz="2000" b="1" dirty="0">
                <a:latin typeface="Comic Sans MS" panose="030F0702030302020204" pitchFamily="66" charset="0"/>
              </a:rPr>
              <a:t>-Colorado  </a:t>
            </a:r>
            <a:r>
              <a:rPr lang="el-GR" sz="2000" b="1" dirty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Ερωτήσεις και ασκήσεις από το Υλικό Φυσικής-Χημείας  </a:t>
            </a:r>
            <a:r>
              <a:rPr lang="el-GR" sz="2000" b="1" dirty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BB78C51-1354-46B3-B176-B224B639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C1AA-EC9D-433A-9ABA-F226F7EFA62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9212958-5276-4AF0-A6F1-19BE26F0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93915" y="1903485"/>
            <a:ext cx="6004169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 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187)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8A1BC8B-44C0-4641-8037-00E25ADEB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B337-1E8F-49D1-B3B6-0F9EC007A0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8074D21-CFF7-454A-A78A-A52659BF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74885" y="380054"/>
            <a:ext cx="100408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8.  </a:t>
            </a:r>
            <a:r>
              <a:rPr lang="el-GR" sz="2000" dirty="0">
                <a:latin typeface="Trebuchet MS" panose="020B0603020202020204" pitchFamily="34" charset="0"/>
              </a:rPr>
              <a:t>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, μετακινείται μέσα σε ηλεκτρικό πεδίο, από το σημείο Α στο σημείο Β. Το έργο της δύναμης του πεδίου: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dirty="0">
                <a:latin typeface="Trebuchet MS" panose="020B0603020202020204" pitchFamily="34" charset="0"/>
              </a:rPr>
              <a:t>Είναι μικρότερο αν το φορτίο ακολουθήσει την πιο σύντομη διαδρομή.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 </a:t>
            </a:r>
            <a:r>
              <a:rPr lang="el-GR" sz="2000" dirty="0">
                <a:latin typeface="Trebuchet MS" panose="020B0603020202020204" pitchFamily="34" charset="0"/>
              </a:rPr>
              <a:t>Είναι ίδιο σε όλες τις δυνατές διαδρομές.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Εξαρτάται από την ταχύτητα με την οποία μετακινείται το φορτίο.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 </a:t>
            </a:r>
            <a:r>
              <a:rPr lang="el-GR" sz="2000" dirty="0">
                <a:latin typeface="Trebuchet MS" panose="020B0603020202020204" pitchFamily="34" charset="0"/>
              </a:rPr>
              <a:t>Εξαρτάται από το πόσο χρόνο διαρκεί η μετακίνηση.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απάντηση.</a:t>
            </a:r>
          </a:p>
        </p:txBody>
      </p:sp>
      <p:sp>
        <p:nvSpPr>
          <p:cNvPr id="6" name="Οβάλ 5"/>
          <p:cNvSpPr/>
          <p:nvPr/>
        </p:nvSpPr>
        <p:spPr>
          <a:xfrm>
            <a:off x="1274885" y="186136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3A7510-1C33-4966-964D-A6B0A979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DC78-397B-4D3C-8879-C0224827318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008FF5D-7382-4DD5-ABC5-9012237B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58007" y="487725"/>
            <a:ext cx="10075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9.  </a:t>
            </a:r>
            <a:r>
              <a:rPr lang="el-GR" sz="2000" dirty="0">
                <a:latin typeface="Trebuchet MS" panose="020B0603020202020204" pitchFamily="34" charset="0"/>
              </a:rPr>
              <a:t>Συμπληρώστε τα κενά.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Εάν μετακινηθεί ένα σημειακό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από σημείο Α σε σημείο Β, μέσα σε ηλεκτρικό πεδίο, το έργο της δύναμης του πεδίου είναι ίσο με το γινόμενο ……… …………………     ………………… των δύο σημείων επί το φορτίο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που μετακινείται. Το έργο αυτό είναι ανεξάρτητο της ………………… που ακολουθεί το φορτίο κατά τη μετακίνησή του από το Α στο Β. Τέτοια πεδία, όπως το ηλεκτρικό, που το έργο τους εξαρτάται μόνο από την αρχική και τελική θέση του σώματος που μετακινείται ονομάζονται ………………………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3792" y="1411747"/>
            <a:ext cx="205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της    διαφοράς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167735" y="1875865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δυναμικού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974847" y="2354472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διαδρομής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817156" y="328904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συντηρητικά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058006" y="3970496"/>
            <a:ext cx="10075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10.  </a:t>
            </a:r>
            <a:r>
              <a:rPr lang="el-GR" sz="2000" dirty="0">
                <a:latin typeface="Trebuchet MS" panose="020B0603020202020204" pitchFamily="34" charset="0"/>
              </a:rPr>
              <a:t>Το </a:t>
            </a:r>
            <a:r>
              <a:rPr lang="el-GR" sz="2000" dirty="0" err="1">
                <a:latin typeface="Trebuchet MS" panose="020B0603020202020204" pitchFamily="34" charset="0"/>
              </a:rPr>
              <a:t>ηλεκτρονιοβόλτ</a:t>
            </a:r>
            <a:r>
              <a:rPr lang="el-GR" sz="2000" dirty="0">
                <a:latin typeface="Trebuchet MS" panose="020B0603020202020204" pitchFamily="34" charset="0"/>
              </a:rPr>
              <a:t> (</a:t>
            </a:r>
            <a:r>
              <a:rPr lang="el-GR" sz="2000" dirty="0" err="1">
                <a:latin typeface="Trebuchet MS" panose="020B0603020202020204" pitchFamily="34" charset="0"/>
              </a:rPr>
              <a:t>eV</a:t>
            </a:r>
            <a:r>
              <a:rPr lang="el-GR" sz="2000" dirty="0">
                <a:latin typeface="Trebuchet MS" panose="020B0603020202020204" pitchFamily="34" charset="0"/>
              </a:rPr>
              <a:t>) είναι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dirty="0">
                <a:latin typeface="Trebuchet MS" panose="020B0603020202020204" pitchFamily="34" charset="0"/>
              </a:rPr>
              <a:t>το φορτίο του ηλεκτρονίου;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 β)  </a:t>
            </a:r>
            <a:r>
              <a:rPr lang="el-GR" sz="2000" dirty="0">
                <a:latin typeface="Trebuchet MS" panose="020B0603020202020204" pitchFamily="34" charset="0"/>
              </a:rPr>
              <a:t>μονάδα δυναμικού;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μονάδα έντασης ηλεκτρικού πεδίου;                    </a:t>
            </a:r>
            <a:r>
              <a:rPr lang="el-GR" sz="2000" b="1" dirty="0">
                <a:latin typeface="Trebuchet MS" panose="020B0603020202020204" pitchFamily="34" charset="0"/>
              </a:rPr>
              <a:t> δ)  </a:t>
            </a:r>
            <a:r>
              <a:rPr lang="el-GR" sz="2000" dirty="0">
                <a:latin typeface="Trebuchet MS" panose="020B0603020202020204" pitchFamily="34" charset="0"/>
              </a:rPr>
              <a:t>μονάδα έργου ή ενέργειας;</a:t>
            </a:r>
          </a:p>
        </p:txBody>
      </p:sp>
      <p:sp>
        <p:nvSpPr>
          <p:cNvPr id="10" name="Οβάλ 9"/>
          <p:cNvSpPr/>
          <p:nvPr/>
        </p:nvSpPr>
        <p:spPr>
          <a:xfrm>
            <a:off x="7136189" y="500616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Θέση ημερομηνίας 10">
            <a:extLst>
              <a:ext uri="{FF2B5EF4-FFF2-40B4-BE49-F238E27FC236}">
                <a16:creationId xmlns:a16="http://schemas.microsoft.com/office/drawing/2014/main" id="{B702510B-B125-4C76-ACBA-34B37982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BDD6-9FC1-4291-835A-4EBADAC2904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03AD6E0-8C5A-4A92-B984-2C0D655E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362456" y="308878"/>
            <a:ext cx="91805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11.  </a:t>
            </a:r>
            <a:r>
              <a:rPr lang="el-GR" sz="2000" dirty="0">
                <a:latin typeface="Trebuchet MS" panose="020B0603020202020204" pitchFamily="34" charset="0"/>
              </a:rPr>
              <a:t>Το δυναμικό του ηλεκτρικού πεδίου σε ένα σημείο που απέχει απόσταση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από το σημειακό φορτίο στο οποίο οφείλεται το πεδίο είναι -200V. Ένα άλλο σημείο που απέχει απόσταση 2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από το σημειακό φορτίο έχει δυναμικό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dirty="0">
                <a:latin typeface="Trebuchet MS" panose="020B0603020202020204" pitchFamily="34" charset="0"/>
              </a:rPr>
              <a:t>-100 V;                 </a:t>
            </a:r>
            <a:r>
              <a:rPr lang="el-GR" sz="2000" b="1" dirty="0">
                <a:latin typeface="Trebuchet MS" panose="020B0603020202020204" pitchFamily="34" charset="0"/>
              </a:rPr>
              <a:t>β)  </a:t>
            </a:r>
            <a:r>
              <a:rPr lang="el-GR" sz="2000" dirty="0">
                <a:latin typeface="Trebuchet MS" panose="020B0603020202020204" pitchFamily="34" charset="0"/>
              </a:rPr>
              <a:t>-50 V;                     </a:t>
            </a: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-200 V;                 </a:t>
            </a:r>
            <a:r>
              <a:rPr lang="el-GR" sz="2000" b="1" dirty="0">
                <a:latin typeface="Trebuchet MS" panose="020B0603020202020204" pitchFamily="34" charset="0"/>
              </a:rPr>
              <a:t>δ)  </a:t>
            </a:r>
            <a:r>
              <a:rPr lang="el-GR" sz="2000" dirty="0">
                <a:latin typeface="Trebuchet MS" panose="020B0603020202020204" pitchFamily="34" charset="0"/>
              </a:rPr>
              <a:t>-400 V;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Δικαιολογήστε την απάντησή σας.</a:t>
            </a:r>
          </a:p>
        </p:txBody>
      </p:sp>
      <p:sp>
        <p:nvSpPr>
          <p:cNvPr id="5" name="Οβάλ 4"/>
          <p:cNvSpPr/>
          <p:nvPr/>
        </p:nvSpPr>
        <p:spPr>
          <a:xfrm>
            <a:off x="1362456" y="1824053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362456" y="2793549"/>
            <a:ext cx="9518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12.  </a:t>
            </a:r>
            <a:r>
              <a:rPr lang="el-GR" sz="2000" dirty="0">
                <a:latin typeface="Trebuchet MS" panose="020B0603020202020204" pitchFamily="34" charset="0"/>
              </a:rPr>
              <a:t>Δύο σημειακά φορτία +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και -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είναι τοποθετημένα στα σημεία Α και Β ευθύγραμμου τμήματος ΑΒ. Ποια από τις προτάσεις που ακολουθούν είναι σωστή;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dirty="0">
                <a:latin typeface="Trebuchet MS" panose="020B0603020202020204" pitchFamily="34" charset="0"/>
              </a:rPr>
              <a:t>Η ένταση του ηλεκτρικού πεδίου στο μέσο Μ του τμήματος ΑΒ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 </a:t>
            </a:r>
            <a:r>
              <a:rPr lang="el-GR" sz="2000" dirty="0">
                <a:latin typeface="Trebuchet MS" panose="020B0603020202020204" pitchFamily="34" charset="0"/>
              </a:rPr>
              <a:t>Το δυναμικό του ηλεκτρικού πεδίου στο μέσο Μ του τμήματος ΑΒ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Η δυναμική ενέργεια του συστήματος των δύο φορτίων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 </a:t>
            </a:r>
            <a:r>
              <a:rPr lang="el-GR" sz="2000" dirty="0">
                <a:latin typeface="Trebuchet MS" panose="020B0603020202020204" pitchFamily="34" charset="0"/>
              </a:rPr>
              <a:t>Η δυναμική ενέργεια του συστήματος των δύο φορτίων είναι θετική.</a:t>
            </a:r>
          </a:p>
        </p:txBody>
      </p:sp>
      <p:sp>
        <p:nvSpPr>
          <p:cNvPr id="7" name="Οβάλ 6"/>
          <p:cNvSpPr/>
          <p:nvPr/>
        </p:nvSpPr>
        <p:spPr>
          <a:xfrm>
            <a:off x="1362456" y="429311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Θέση ημερομηνίας 7">
            <a:extLst>
              <a:ext uri="{FF2B5EF4-FFF2-40B4-BE49-F238E27FC236}">
                <a16:creationId xmlns:a16="http://schemas.microsoft.com/office/drawing/2014/main" id="{8FCA3DCC-56AE-4140-82D7-DE5549F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B84B-D97B-45D2-B005-07656E6CAF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8D5B61-7B30-4744-8BC9-06ECA251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08176" y="363742"/>
            <a:ext cx="957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13.  </a:t>
            </a:r>
            <a:r>
              <a:rPr lang="el-GR" sz="2000" dirty="0">
                <a:latin typeface="Trebuchet MS" panose="020B0603020202020204" pitchFamily="34" charset="0"/>
              </a:rPr>
              <a:t>Διατρέχοντας μια δυναμική γραμμή κατά τη φορά της έντασης, τα δυναμικά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αυξάνονται.</a:t>
            </a:r>
            <a:r>
              <a:rPr lang="en-US" sz="2000" dirty="0">
                <a:latin typeface="Trebuchet MS" panose="020B0603020202020204" pitchFamily="34" charset="0"/>
              </a:rPr>
              <a:t> 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β)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ελαττώνονται.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έχουν την ίδια τιμή.</a:t>
            </a:r>
            <a:r>
              <a:rPr lang="en-US" sz="2000" dirty="0">
                <a:latin typeface="Trebuchet MS" panose="020B0603020202020204" pitchFamily="34" charset="0"/>
              </a:rPr>
              <a:t>                                 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b="1" dirty="0">
                <a:latin typeface="Trebuchet MS" panose="020B0603020202020204" pitchFamily="34" charset="0"/>
              </a:rPr>
              <a:t> δ) </a:t>
            </a: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τίποτα από τα παραπάνω.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απάντηση.</a:t>
            </a:r>
          </a:p>
        </p:txBody>
      </p:sp>
      <p:sp>
        <p:nvSpPr>
          <p:cNvPr id="8" name="Οβάλ 7"/>
          <p:cNvSpPr/>
          <p:nvPr/>
        </p:nvSpPr>
        <p:spPr>
          <a:xfrm>
            <a:off x="6757416" y="971875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404112" y="2483811"/>
            <a:ext cx="9943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14.  </a:t>
            </a:r>
            <a:r>
              <a:rPr lang="el-GR" sz="2000" dirty="0">
                <a:latin typeface="Trebuchet MS" panose="020B0603020202020204" pitchFamily="34" charset="0"/>
              </a:rPr>
              <a:t>Ένα αρνητικό φορτίο, αφήνεται μέσα σε ηλεκτρικό πεδίο. Το φορτίο θα κινηθεί: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dirty="0">
                <a:latin typeface="Trebuchet MS" panose="020B0603020202020204" pitchFamily="34" charset="0"/>
              </a:rPr>
              <a:t>Προς τα εκεί που τα δυναμικά αυξάνονται.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 </a:t>
            </a:r>
            <a:r>
              <a:rPr lang="el-GR" sz="2000" dirty="0">
                <a:latin typeface="Trebuchet MS" panose="020B0603020202020204" pitchFamily="34" charset="0"/>
              </a:rPr>
              <a:t>Προς τα εκεί που τα δυναμικά μειώνονται.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Προς την κατεύθυνση που το δυναμικό έχει την ίδια τιμή.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 </a:t>
            </a:r>
            <a:r>
              <a:rPr lang="el-GR" sz="2000" dirty="0">
                <a:latin typeface="Trebuchet MS" panose="020B0603020202020204" pitchFamily="34" charset="0"/>
              </a:rPr>
              <a:t>Η κατεύθυνση στην οποία θα κινηθεί δεν έχει να κάνει με το δυναμικό.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Δικαιολογήστε την απάντησή σας.</a:t>
            </a:r>
          </a:p>
        </p:txBody>
      </p:sp>
      <p:sp>
        <p:nvSpPr>
          <p:cNvPr id="10" name="Οβάλ 9"/>
          <p:cNvSpPr/>
          <p:nvPr/>
        </p:nvSpPr>
        <p:spPr>
          <a:xfrm>
            <a:off x="1404112" y="3081091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3E5A78E-6795-4421-AF77-DDE6AA48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A2C7-29CC-4D52-825A-124F838649E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480939C-FBBC-43FA-B9DC-D2FA30C0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537188" y="492179"/>
            <a:ext cx="91176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17.  </a:t>
            </a:r>
            <a:r>
              <a:rPr lang="el-GR" sz="2000" dirty="0">
                <a:latin typeface="Trebuchet MS" panose="020B0603020202020204" pitchFamily="34" charset="0"/>
              </a:rPr>
              <a:t>Η διαφορά δυναμικού μεταξύ δύο σημείων Α και Β, που βρίσκονται πάνω στην ίδια δυναμική γραμμή μέσα σε ομογενές ηλεκτρικό πεδίο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α)  </a:t>
            </a:r>
            <a:r>
              <a:rPr lang="el-GR" sz="2000" dirty="0">
                <a:latin typeface="Trebuchet MS" panose="020B0603020202020204" pitchFamily="34" charset="0"/>
              </a:rPr>
              <a:t>δεν εξαρτάται από την απόσταση των σημείων Α και Β.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β)  </a:t>
            </a:r>
            <a:r>
              <a:rPr lang="el-GR" sz="2000" dirty="0">
                <a:latin typeface="Trebuchet MS" panose="020B0603020202020204" pitchFamily="34" charset="0"/>
              </a:rPr>
              <a:t>είναι ανάλογη με την απόστασή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γ)  </a:t>
            </a:r>
            <a:r>
              <a:rPr lang="el-GR" sz="2000" dirty="0">
                <a:latin typeface="Trebuchet MS" panose="020B0603020202020204" pitchFamily="34" charset="0"/>
              </a:rPr>
              <a:t>είναι ανάλογη με το τετράγωνο της απόστασής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δ)  </a:t>
            </a:r>
            <a:r>
              <a:rPr lang="el-GR" sz="2000" dirty="0">
                <a:latin typeface="Trebuchet MS" panose="020B0603020202020204" pitchFamily="34" charset="0"/>
              </a:rPr>
              <a:t>είναι αντίστροφα ανάλογη με την απόστασή τους.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Επιλέξτε τη σωστή απάντηση.</a:t>
            </a:r>
          </a:p>
        </p:txBody>
      </p:sp>
      <p:sp>
        <p:nvSpPr>
          <p:cNvPr id="5" name="Οβάλ 4"/>
          <p:cNvSpPr/>
          <p:nvPr/>
        </p:nvSpPr>
        <p:spPr>
          <a:xfrm>
            <a:off x="1537188" y="1973490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081C456C-88C5-4ADB-8CEA-5BE9105D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D5D2-5234-4BDD-B841-491670B371A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FAE1FE9-63D4-4530-87B3-5300736D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40408" y="4443572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>
                <a:latin typeface="Comic Sans MS" pitchFamily="66" charset="0"/>
              </a:rPr>
              <a:t>Κάθε ηλεκτρικό φορτίο κινείται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αυθόρμητα</a:t>
            </a:r>
            <a:r>
              <a:rPr lang="en-US" altLang="el-GR" sz="2000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 από θέση …………………… προς θέση ……………………… ηλεκτρικής δυναμικής ενέργειας. </a:t>
            </a:r>
            <a:endParaRPr lang="el-GR" sz="2000" dirty="0"/>
          </a:p>
        </p:txBody>
      </p:sp>
      <p:sp>
        <p:nvSpPr>
          <p:cNvPr id="8" name="Ορθογώνιο 7"/>
          <p:cNvSpPr/>
          <p:nvPr/>
        </p:nvSpPr>
        <p:spPr>
          <a:xfrm>
            <a:off x="8748744" y="4527088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υψηλότερης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04349" y="4927198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χαμηλότερης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40408" y="2153478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Ένα θετικό φορτίο θα κινηθεί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αυθόρμητα</a:t>
            </a:r>
            <a:r>
              <a:rPr lang="en-US" altLang="el-GR" sz="2000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 από θέση ……………… προς θέση ……………… δυναμικού,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8503325" y="2187205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446528" y="2660769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740408" y="3298525"/>
            <a:ext cx="8528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Ένα αρνητικό φορτίο θα κινηθεί </a:t>
            </a:r>
            <a:r>
              <a:rPr lang="en-US" altLang="el-GR" sz="2000" b="1" dirty="0">
                <a:latin typeface="Comic Sans MS" pitchFamily="66" charset="0"/>
              </a:rPr>
              <a:t>“</a:t>
            </a:r>
            <a:r>
              <a:rPr lang="el-GR" altLang="el-GR" sz="2000" b="1" dirty="0">
                <a:latin typeface="Comic Sans MS" pitchFamily="66" charset="0"/>
              </a:rPr>
              <a:t>αυθόρμητα</a:t>
            </a:r>
            <a:r>
              <a:rPr lang="en-US" altLang="el-GR" sz="2000" b="1" dirty="0">
                <a:latin typeface="Comic Sans MS" pitchFamily="66" charset="0"/>
              </a:rPr>
              <a:t>”</a:t>
            </a:r>
            <a:r>
              <a:rPr lang="el-GR" altLang="el-GR" sz="2000" b="1" dirty="0">
                <a:latin typeface="Comic Sans MS" pitchFamily="66" charset="0"/>
              </a:rPr>
              <a:t> από θέση ………………… προς θέση ……………… δυναμικού,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9006026" y="3347040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205917" y="380635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υψηλού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847088" y="530058"/>
            <a:ext cx="806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έργο της δύναμης του πεδίου για να μετακινηθεί μία μάζα από σημείο Α του πεδίου στο άπειρο είναι ίσο με την </a:t>
            </a:r>
            <a:r>
              <a:rPr lang="el-GR" sz="2000" b="1" dirty="0" err="1">
                <a:latin typeface="Comic Sans MS" panose="030F0702030302020204" pitchFamily="66" charset="0"/>
              </a:rPr>
              <a:t>βαρυτική</a:t>
            </a:r>
            <a:r>
              <a:rPr lang="el-GR" sz="2000" b="1" dirty="0">
                <a:latin typeface="Comic Sans MS" panose="030F0702030302020204" pitchFamily="66" charset="0"/>
              </a:rPr>
              <a:t> …………………  ………………… στο Α.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1999912" y="1473185"/>
            <a:ext cx="2514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δυναμική   ενέργεια 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6173366" y="1505532"/>
                <a:ext cx="2076402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0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l-GR" sz="20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366" y="1505532"/>
                <a:ext cx="2076402" cy="421590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13604" y="2691623"/>
            <a:ext cx="37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2348" y="3806356"/>
            <a:ext cx="37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ή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ECBA220-28BA-4E55-AF4B-739A9D97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725E-529F-4CF4-BEAB-E87ADB4DB96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9C036BE-E472-408A-BE08-17F46D7C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27385" y="1613339"/>
            <a:ext cx="7737230" cy="81333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εκτός του σχολικού βιβλίου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06F3917-51C2-4110-B2F5-948D8CFF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3E46-8023-452F-BA6B-C8903E5C65C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2C686DA-3F83-4C47-B8B2-49676B7E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16624" y="417485"/>
            <a:ext cx="9856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1.  </a:t>
            </a:r>
            <a:r>
              <a:rPr lang="el-GR" sz="2000" dirty="0">
                <a:latin typeface="Trebuchet MS" panose="020B0603020202020204" pitchFamily="34" charset="0"/>
              </a:rPr>
              <a:t>Δύο </a:t>
            </a:r>
            <a:r>
              <a:rPr lang="el-GR" sz="2000" dirty="0" err="1">
                <a:latin typeface="Trebuchet MS" panose="020B0603020202020204" pitchFamily="34" charset="0"/>
              </a:rPr>
              <a:t>ομόσημα</a:t>
            </a:r>
            <a:r>
              <a:rPr lang="el-GR" sz="2000" dirty="0">
                <a:latin typeface="Trebuchet MS" panose="020B0603020202020204" pitchFamily="34" charset="0"/>
              </a:rPr>
              <a:t> φορτία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,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βρίσκονται σε απόσταση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μεταξύ τους. Αν τα φορτία τοποθετηθούν σε απόσταση 2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, η δυναμική τους ενέργεια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διπλασιάζεται.  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υποδιπλασιάζεται.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τετραπλασιάζεται.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παραμένει σταθερή.</a:t>
            </a:r>
          </a:p>
        </p:txBody>
      </p:sp>
      <p:sp>
        <p:nvSpPr>
          <p:cNvPr id="6" name="Οβάλ 5"/>
          <p:cNvSpPr/>
          <p:nvPr/>
        </p:nvSpPr>
        <p:spPr>
          <a:xfrm>
            <a:off x="6830157" y="1463536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116624" y="2551837"/>
            <a:ext cx="98561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Έστω σύστημα τριών </a:t>
            </a:r>
            <a:r>
              <a:rPr lang="el-GR" sz="2000" dirty="0" err="1">
                <a:latin typeface="Trebuchet MS" panose="020B0603020202020204" pitchFamily="34" charset="0"/>
              </a:rPr>
              <a:t>ομόσημα</a:t>
            </a:r>
            <a:r>
              <a:rPr lang="el-GR" sz="2000" dirty="0">
                <a:latin typeface="Trebuchet MS" panose="020B0603020202020204" pitchFamily="34" charset="0"/>
              </a:rPr>
              <a:t> φορτισμένων σωματιδίων. Αν διπλασιάσουμε το φορτίο του καθενός σωματιδίου διατηρώντας τις θέσεις τους σταθερές, τότε η ολική ηλεκτρική δυναμική ενέργεια του συστήματος των τριών σωματιδίων θα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παραμείνει ίδια.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διπλασιασθεί.    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τριπλασιασθεί.                                               </a:t>
            </a:r>
            <a:r>
              <a:rPr lang="el-GR" sz="2000" b="1" dirty="0">
                <a:latin typeface="Trebuchet MS" panose="020B0603020202020204" pitchFamily="34" charset="0"/>
              </a:rPr>
              <a:t> δ.  </a:t>
            </a:r>
            <a:r>
              <a:rPr lang="el-GR" sz="2000" dirty="0">
                <a:latin typeface="Trebuchet MS" panose="020B0603020202020204" pitchFamily="34" charset="0"/>
              </a:rPr>
              <a:t>τετραπλασιασθεί.</a:t>
            </a:r>
          </a:p>
        </p:txBody>
      </p:sp>
      <p:sp>
        <p:nvSpPr>
          <p:cNvPr id="8" name="Οβάλ 7"/>
          <p:cNvSpPr/>
          <p:nvPr/>
        </p:nvSpPr>
        <p:spPr>
          <a:xfrm>
            <a:off x="6830157" y="4482229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E5580C3-9C1F-4414-87BF-FE96F1FD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A653-217B-4ADB-AFD9-70C64420C66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0FB6FF5-DC2D-4CBF-8159-A273EA4A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1588476" y="252690"/>
                <a:ext cx="9196581" cy="2912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rebuchet MS" panose="020B0603020202020204" pitchFamily="34" charset="0"/>
                  </a:rPr>
                  <a:t>3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Δύο σημειακά σωματίδια που φέρουν φορτία –2e και 2e βρίσκονται ακίνητα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μεταξύ τους. Η ηλεκτρική δυναμική ενέργεια του συστήματος είναι: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          </a:t>
                </a:r>
                <a:r>
                  <a:rPr lang="en-US" sz="2000" dirty="0">
                    <a:latin typeface="Trebuchet MS" panose="020B0603020202020204" pitchFamily="34" charset="0"/>
                  </a:rPr>
                  <a:t>        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β.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           </a:t>
                </a:r>
                <a:endParaRPr lang="en-US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          </a:t>
                </a:r>
                <a:r>
                  <a:rPr lang="en-US" sz="2000" dirty="0">
                    <a:latin typeface="Trebuchet MS" panose="020B0603020202020204" pitchFamily="34" charset="0"/>
                  </a:rPr>
                  <a:t>         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δ. 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476" y="252690"/>
                <a:ext cx="9196581" cy="2912720"/>
              </a:xfrm>
              <a:prstGeom prst="rect">
                <a:avLst/>
              </a:prstGeom>
              <a:blipFill>
                <a:blip r:embed="rId2"/>
                <a:stretch>
                  <a:fillRect l="-729" r="-6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Οβάλ 20"/>
          <p:cNvSpPr/>
          <p:nvPr/>
        </p:nvSpPr>
        <p:spPr>
          <a:xfrm>
            <a:off x="1588476" y="2668083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588476" y="3490546"/>
            <a:ext cx="9196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4.  </a:t>
            </a:r>
            <a:r>
              <a:rPr lang="el-GR" sz="2000" dirty="0">
                <a:latin typeface="Trebuchet MS" panose="020B0603020202020204" pitchFamily="34" charset="0"/>
              </a:rPr>
              <a:t>Δύο σημεία Α και Β ομογενούς ηλεκτρικού πεδίου έχουν δυναμικά </a:t>
            </a:r>
            <a:r>
              <a:rPr lang="en-US" sz="2000" i="1" dirty="0">
                <a:latin typeface="Trebuchet MS" panose="020B0603020202020204" pitchFamily="34" charset="0"/>
              </a:rPr>
              <a:t>V</a:t>
            </a:r>
            <a:r>
              <a:rPr lang="en-US" sz="2000" baseline="-25000" dirty="0">
                <a:latin typeface="Trebuchet MS" panose="020B0603020202020204" pitchFamily="34" charset="0"/>
              </a:rPr>
              <a:t>A</a:t>
            </a:r>
            <a:r>
              <a:rPr lang="en-US" sz="2000" dirty="0">
                <a:latin typeface="Trebuchet MS" panose="020B0603020202020204" pitchFamily="34" charset="0"/>
              </a:rPr>
              <a:t> = 20V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i="1" dirty="0">
                <a:latin typeface="Trebuchet MS" panose="020B0603020202020204" pitchFamily="34" charset="0"/>
              </a:rPr>
              <a:t>V</a:t>
            </a:r>
            <a:r>
              <a:rPr lang="el-GR" sz="2000" baseline="-25000" dirty="0">
                <a:latin typeface="Trebuchet MS" panose="020B0603020202020204" pitchFamily="34" charset="0"/>
              </a:rPr>
              <a:t>Β</a:t>
            </a:r>
            <a:r>
              <a:rPr lang="en-US" sz="2000" dirty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-1</a:t>
            </a:r>
            <a:r>
              <a:rPr lang="en-US" sz="2000" dirty="0">
                <a:latin typeface="Trebuchet MS" panose="020B0603020202020204" pitchFamily="34" charset="0"/>
              </a:rPr>
              <a:t>0V</a:t>
            </a:r>
            <a:r>
              <a:rPr lang="el-GR" sz="2000" dirty="0">
                <a:latin typeface="Trebuchet MS" panose="020B0603020202020204" pitchFamily="34" charset="0"/>
              </a:rPr>
              <a:t>. Στο μέσο του ευθύγραμμου τμήματος ΑΒ, το δυναμικό είναι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μηδέν</a:t>
            </a:r>
            <a:r>
              <a:rPr lang="en-US" sz="2000" dirty="0"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                 </a:t>
            </a: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5</a:t>
            </a:r>
            <a:r>
              <a:rPr lang="en-US" sz="2000" dirty="0">
                <a:latin typeface="Trebuchet MS" panose="020B0603020202020204" pitchFamily="34" charset="0"/>
              </a:rPr>
              <a:t>V.                     </a:t>
            </a: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10</a:t>
            </a:r>
            <a:r>
              <a:rPr lang="en-US" sz="2000" dirty="0">
                <a:latin typeface="Trebuchet MS" panose="020B0603020202020204" pitchFamily="34" charset="0"/>
              </a:rPr>
              <a:t>V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              </a:t>
            </a: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-10</a:t>
            </a:r>
            <a:r>
              <a:rPr lang="en-US" sz="2000" dirty="0">
                <a:latin typeface="Trebuchet MS" panose="020B0603020202020204" pitchFamily="34" charset="0"/>
              </a:rPr>
              <a:t>V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  <a:r>
              <a:rPr lang="en-US" sz="2000" dirty="0">
                <a:latin typeface="Trebuchet MS" panose="020B0603020202020204" pitchFamily="34" charset="0"/>
              </a:rPr>
              <a:t>                    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" name="Οβάλ 6"/>
          <p:cNvSpPr/>
          <p:nvPr/>
        </p:nvSpPr>
        <p:spPr>
          <a:xfrm>
            <a:off x="4109915" y="4545274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4DAF90-CA4C-40AA-8079-E758D38D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B7A6-F6CF-43A9-89C0-80F8F53B26C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267EF9F-4D5E-4922-ADD4-C2D6D7B8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  <p:bldP spid="2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026" y="290146"/>
            <a:ext cx="93579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5</a:t>
            </a:r>
            <a:r>
              <a:rPr lang="en-US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Το σύστημα δύο σημειακών ηλεκτρικών φορτίων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που βρίσκονται σε απόσταση </a:t>
            </a:r>
            <a:r>
              <a:rPr lang="en-US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, έχει ηλεκτρική δυναμική ενέργεια -1 </a:t>
            </a:r>
            <a:r>
              <a:rPr lang="en-US" sz="2000" dirty="0">
                <a:latin typeface="Trebuchet MS" panose="020B0603020202020204" pitchFamily="34" charset="0"/>
              </a:rPr>
              <a:t>J. </a:t>
            </a:r>
            <a:r>
              <a:rPr lang="el-GR" sz="2000" dirty="0">
                <a:latin typeface="Trebuchet MS" panose="020B0603020202020204" pitchFamily="34" charset="0"/>
              </a:rPr>
              <a:t>Από αυτά συμπεραίνουμε</a:t>
            </a:r>
            <a:r>
              <a:rPr lang="en-US" sz="2000" dirty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Αν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 φορτία αφεθούν ελεύθερα θα κινηθούν ευθύγραμμα και ομαλά.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Τα φορτία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είναι ετερώνυμα.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Όταν η απόσταση των φορτίων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n-US" sz="2000" i="1" dirty="0">
                <a:latin typeface="Trebuchet MS" panose="020B0603020202020204" pitchFamily="34" charset="0"/>
              </a:rPr>
              <a:t>q</a:t>
            </a:r>
            <a:r>
              <a:rPr lang="en-US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διπλασιαστεί, η ηλεκτρική δυναμική ενέργεια του συστήματος θα γίνει -2</a:t>
            </a:r>
            <a:r>
              <a:rPr lang="en-US" sz="2000" dirty="0">
                <a:latin typeface="Trebuchet MS" panose="020B0603020202020204" pitchFamily="34" charset="0"/>
              </a:rPr>
              <a:t> J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Οι δυνάμεις αλληλεπίδρασης ανάμεσα στα δύο φορτία είναι </a:t>
            </a:r>
            <a:r>
              <a:rPr lang="el-GR" sz="2000" dirty="0" err="1">
                <a:latin typeface="Trebuchet MS" panose="020B0603020202020204" pitchFamily="34" charset="0"/>
              </a:rPr>
              <a:t>απωστικές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1417026" y="1771457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6DE5004-B84B-4EA2-8CB6-6D71033C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2C713-3D3C-4A6B-82E6-4ABA8E76007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F2D6ABF-4E5E-431A-AED0-7DF30688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A6C6C6-6949-43A2-BB70-14D9B4FC0D55}" type="slidenum">
              <a:rPr lang="el-GR" altLang="el-GR">
                <a:latin typeface="+mn-lt"/>
              </a:rPr>
              <a:pPr eaLnBrk="1" hangingPunct="1"/>
              <a:t>34</a:t>
            </a:fld>
            <a:endParaRPr lang="el-GR" altLang="el-GR" dirty="0">
              <a:latin typeface="+mn-lt"/>
            </a:endParaRP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006715" y="188641"/>
            <a:ext cx="83534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6. </a:t>
            </a:r>
            <a:r>
              <a:rPr lang="el-GR" altLang="el-GR" sz="2000" dirty="0">
                <a:latin typeface="Trebuchet MS" panose="020B0603020202020204" pitchFamily="34" charset="0"/>
              </a:rPr>
              <a:t>Η σταγόνα στο παρακάτω σχήμα ισορροπεί ανάμεσα στις δύο φορτισμένες πλάκες.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981200" y="3276600"/>
            <a:ext cx="8077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Χαρακτηρίστε με </a:t>
            </a:r>
            <a:r>
              <a:rPr lang="el-GR" altLang="el-GR" sz="2000" b="1" dirty="0">
                <a:latin typeface="Trebuchet MS" panose="020B0603020202020204" pitchFamily="34" charset="0"/>
              </a:rPr>
              <a:t>Σ</a:t>
            </a:r>
            <a:r>
              <a:rPr lang="el-GR" altLang="el-GR" sz="2000" dirty="0">
                <a:latin typeface="Trebuchet MS" panose="020B0603020202020204" pitchFamily="34" charset="0"/>
              </a:rPr>
              <a:t> τις σωστές και με </a:t>
            </a:r>
            <a:r>
              <a:rPr lang="el-GR" altLang="el-GR" sz="2000" b="1" dirty="0">
                <a:latin typeface="Trebuchet MS" panose="020B0603020202020204" pitchFamily="34" charset="0"/>
              </a:rPr>
              <a:t>Λ</a:t>
            </a:r>
            <a:r>
              <a:rPr lang="en-US" altLang="el-GR" sz="2000" b="1" dirty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τις λανθασμένες προτάσεις που γράφονται  παρακάτω.        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α.  </a:t>
            </a:r>
            <a:r>
              <a:rPr lang="el-GR" altLang="el-GR" sz="2000" dirty="0">
                <a:latin typeface="Trebuchet MS" panose="020B0603020202020204" pitchFamily="34" charset="0"/>
              </a:rPr>
              <a:t>Στη σταγόνα ασκούνται δύο δυνάμεις.</a:t>
            </a:r>
            <a:endParaRPr lang="en-US" altLang="el-GR" sz="2000" dirty="0">
              <a:latin typeface="Trebuchet MS" panose="020B060302020202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β.</a:t>
            </a:r>
            <a:r>
              <a:rPr lang="el-GR" altLang="el-GR" sz="2000" dirty="0">
                <a:latin typeface="Trebuchet MS" panose="020B0603020202020204" pitchFamily="34" charset="0"/>
              </a:rPr>
              <a:t>  Το φορτίο της σταγόνας είναι αρνητικό.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γ.</a:t>
            </a:r>
            <a:r>
              <a:rPr lang="el-GR" altLang="el-GR" sz="2000" dirty="0">
                <a:latin typeface="Trebuchet MS" panose="020B0603020202020204" pitchFamily="34" charset="0"/>
              </a:rPr>
              <a:t>  Το βάρος της σταγόνας είναι αμελητέο.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Trebuchet MS" panose="020B0603020202020204" pitchFamily="34" charset="0"/>
              </a:rPr>
              <a:t>δ.</a:t>
            </a:r>
            <a:r>
              <a:rPr lang="el-GR" altLang="el-GR" sz="2000" dirty="0">
                <a:latin typeface="Trebuchet MS" panose="020B0603020202020204" pitchFamily="34" charset="0"/>
              </a:rPr>
              <a:t> Η συνισταμένη των δυνάμεων στη σταγόνα είναι μηδέν.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951538" y="20605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400">
              <a:latin typeface="Times New Roman" pitchFamily="18" charset="0"/>
            </a:endParaRPr>
          </a:p>
        </p:txBody>
      </p:sp>
      <p:grpSp>
        <p:nvGrpSpPr>
          <p:cNvPr id="98309" name="Group 5"/>
          <p:cNvGrpSpPr>
            <a:grpSpLocks/>
          </p:cNvGrpSpPr>
          <p:nvPr/>
        </p:nvGrpSpPr>
        <p:grpSpPr bwMode="auto">
          <a:xfrm>
            <a:off x="4727575" y="1341438"/>
            <a:ext cx="2592388" cy="1858962"/>
            <a:chOff x="2018" y="845"/>
            <a:chExt cx="1633" cy="1171"/>
          </a:xfrm>
        </p:grpSpPr>
        <p:grpSp>
          <p:nvGrpSpPr>
            <p:cNvPr id="6166" name="Group 6"/>
            <p:cNvGrpSpPr>
              <a:grpSpLocks/>
            </p:cNvGrpSpPr>
            <p:nvPr/>
          </p:nvGrpSpPr>
          <p:grpSpPr bwMode="auto">
            <a:xfrm>
              <a:off x="2018" y="845"/>
              <a:ext cx="1633" cy="1171"/>
              <a:chOff x="2018" y="845"/>
              <a:chExt cx="1633" cy="1171"/>
            </a:xfrm>
          </p:grpSpPr>
          <p:grpSp>
            <p:nvGrpSpPr>
              <p:cNvPr id="6168" name="Group 7"/>
              <p:cNvGrpSpPr>
                <a:grpSpLocks/>
              </p:cNvGrpSpPr>
              <p:nvPr/>
            </p:nvGrpSpPr>
            <p:grpSpPr bwMode="auto">
              <a:xfrm>
                <a:off x="2018" y="845"/>
                <a:ext cx="1588" cy="952"/>
                <a:chOff x="2018" y="845"/>
                <a:chExt cx="1588" cy="952"/>
              </a:xfrm>
            </p:grpSpPr>
            <p:sp>
              <p:nvSpPr>
                <p:cNvPr id="6170" name="Line 8"/>
                <p:cNvSpPr>
                  <a:spLocks noChangeShapeType="1"/>
                </p:cNvSpPr>
                <p:nvPr/>
              </p:nvSpPr>
              <p:spPr bwMode="auto">
                <a:xfrm>
                  <a:off x="2109" y="1117"/>
                  <a:ext cx="145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71" name="Line 9"/>
                <p:cNvSpPr>
                  <a:spLocks noChangeShapeType="1"/>
                </p:cNvSpPr>
                <p:nvPr/>
              </p:nvSpPr>
              <p:spPr bwMode="auto">
                <a:xfrm>
                  <a:off x="2154" y="1797"/>
                  <a:ext cx="145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18" y="845"/>
                  <a:ext cx="15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l-GR" sz="2400">
                      <a:latin typeface="Times New Roman" pitchFamily="18" charset="0"/>
                    </a:rPr>
                    <a:t>+   +   +   +   +   +   </a:t>
                  </a:r>
                  <a:endParaRPr lang="el-GR" altLang="el-GR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169" name="Text Box 1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158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l-GR" sz="2400">
                    <a:latin typeface="Times New Roman" pitchFamily="18" charset="0"/>
                  </a:rPr>
                  <a:t>-   -   -   -   -   -   -   </a:t>
                </a:r>
                <a:endParaRPr lang="el-GR" altLang="el-GR" sz="2400">
                  <a:latin typeface="Times New Roman" pitchFamily="18" charset="0"/>
                </a:endParaRPr>
              </a:p>
            </p:txBody>
          </p:sp>
        </p:grpSp>
        <p:sp>
          <p:nvSpPr>
            <p:cNvPr id="6167" name="Oval 12"/>
            <p:cNvSpPr>
              <a:spLocks noChangeArrowheads="1"/>
            </p:cNvSpPr>
            <p:nvPr/>
          </p:nvSpPr>
          <p:spPr bwMode="auto">
            <a:xfrm>
              <a:off x="2880" y="1344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98317" name="Group 13"/>
          <p:cNvGrpSpPr>
            <a:grpSpLocks/>
          </p:cNvGrpSpPr>
          <p:nvPr/>
        </p:nvGrpSpPr>
        <p:grpSpPr bwMode="auto">
          <a:xfrm>
            <a:off x="6019800" y="2276478"/>
            <a:ext cx="609600" cy="414338"/>
            <a:chOff x="2832" y="1434"/>
            <a:chExt cx="384" cy="261"/>
          </a:xfrm>
        </p:grpSpPr>
        <p:sp>
          <p:nvSpPr>
            <p:cNvPr id="6164" name="Line 14"/>
            <p:cNvSpPr>
              <a:spLocks noChangeShapeType="1"/>
            </p:cNvSpPr>
            <p:nvPr/>
          </p:nvSpPr>
          <p:spPr bwMode="auto">
            <a:xfrm>
              <a:off x="2925" y="1434"/>
              <a:ext cx="0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6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32" y="1482"/>
                  <a:ext cx="3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sz="1600" b="1" i="1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6165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2" y="1482"/>
                  <a:ext cx="384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7264088" y="426219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r>
              <a:rPr lang="el-GR" altLang="el-G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l-GR" altLang="el-G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7595393" y="51103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7487482" y="465313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r>
              <a:rPr lang="el-GR" altLang="el-G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l-GR" altLang="el-G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8894035" y="558924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r>
              <a:rPr lang="el-GR" altLang="el-GR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l-GR" altLang="el-G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6159" name="Object 2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615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6172676" y="1765532"/>
            <a:ext cx="485189" cy="368499"/>
            <a:chOff x="4648675" y="1765531"/>
            <a:chExt cx="485189" cy="368499"/>
          </a:xfrm>
        </p:grpSpPr>
        <p:sp>
          <p:nvSpPr>
            <p:cNvPr id="6160" name="Line 22"/>
            <p:cNvSpPr>
              <a:spLocks noChangeShapeType="1"/>
            </p:cNvSpPr>
            <p:nvPr/>
          </p:nvSpPr>
          <p:spPr bwMode="auto">
            <a:xfrm flipV="1">
              <a:off x="4648675" y="1844670"/>
              <a:ext cx="0" cy="28893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678290" y="1765531"/>
                  <a:ext cx="455574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16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solidFill>
                                <a:srgbClr val="8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a14:m>
                  <a:r>
                    <a:rPr lang="el-GR" sz="1600" b="1" baseline="-25000" dirty="0">
                      <a:solidFill>
                        <a:srgbClr val="800000"/>
                      </a:solidFill>
                    </a:rPr>
                    <a:t>ηλ</a:t>
                  </a:r>
                  <a:endParaRPr lang="el-GR" sz="1600" b="1" dirty="0">
                    <a:solidFill>
                      <a:srgbClr val="8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290" y="1765531"/>
                  <a:ext cx="455574" cy="3684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Ομάδα 4"/>
          <p:cNvGrpSpPr/>
          <p:nvPr/>
        </p:nvGrpSpPr>
        <p:grpSpPr>
          <a:xfrm>
            <a:off x="7126884" y="2062161"/>
            <a:ext cx="365805" cy="489622"/>
            <a:chOff x="5602883" y="2062161"/>
            <a:chExt cx="365805" cy="489622"/>
          </a:xfrm>
        </p:grpSpPr>
        <p:sp>
          <p:nvSpPr>
            <p:cNvPr id="6162" name="Line 19"/>
            <p:cNvSpPr>
              <a:spLocks noChangeShapeType="1"/>
            </p:cNvSpPr>
            <p:nvPr/>
          </p:nvSpPr>
          <p:spPr bwMode="auto">
            <a:xfrm>
              <a:off x="5621211" y="2062161"/>
              <a:ext cx="0" cy="43180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602883" y="2183284"/>
                  <a:ext cx="36580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l-GR" sz="16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883" y="2183284"/>
                  <a:ext cx="365805" cy="3684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Ελεύθερη σχεδίαση 6"/>
          <p:cNvSpPr/>
          <p:nvPr/>
        </p:nvSpPr>
        <p:spPr>
          <a:xfrm>
            <a:off x="6096000" y="2368139"/>
            <a:ext cx="384216" cy="338328"/>
          </a:xfrm>
          <a:custGeom>
            <a:avLst/>
            <a:gdLst>
              <a:gd name="connsiteX0" fmla="*/ 365928 w 384216"/>
              <a:gd name="connsiteY0" fmla="*/ 18288 h 338328"/>
              <a:gd name="connsiteX1" fmla="*/ 265344 w 384216"/>
              <a:gd name="connsiteY1" fmla="*/ 0 h 338328"/>
              <a:gd name="connsiteX2" fmla="*/ 128184 w 384216"/>
              <a:gd name="connsiteY2" fmla="*/ 9144 h 338328"/>
              <a:gd name="connsiteX3" fmla="*/ 64176 w 384216"/>
              <a:gd name="connsiteY3" fmla="*/ 27432 h 338328"/>
              <a:gd name="connsiteX4" fmla="*/ 18456 w 384216"/>
              <a:gd name="connsiteY4" fmla="*/ 82296 h 338328"/>
              <a:gd name="connsiteX5" fmla="*/ 9312 w 384216"/>
              <a:gd name="connsiteY5" fmla="*/ 219456 h 338328"/>
              <a:gd name="connsiteX6" fmla="*/ 18456 w 384216"/>
              <a:gd name="connsiteY6" fmla="*/ 246888 h 338328"/>
              <a:gd name="connsiteX7" fmla="*/ 45888 w 384216"/>
              <a:gd name="connsiteY7" fmla="*/ 265176 h 338328"/>
              <a:gd name="connsiteX8" fmla="*/ 64176 w 384216"/>
              <a:gd name="connsiteY8" fmla="*/ 292608 h 338328"/>
              <a:gd name="connsiteX9" fmla="*/ 119040 w 384216"/>
              <a:gd name="connsiteY9" fmla="*/ 310896 h 338328"/>
              <a:gd name="connsiteX10" fmla="*/ 192192 w 384216"/>
              <a:gd name="connsiteY10" fmla="*/ 338328 h 338328"/>
              <a:gd name="connsiteX11" fmla="*/ 301920 w 384216"/>
              <a:gd name="connsiteY11" fmla="*/ 329184 h 338328"/>
              <a:gd name="connsiteX12" fmla="*/ 356784 w 384216"/>
              <a:gd name="connsiteY12" fmla="*/ 292608 h 338328"/>
              <a:gd name="connsiteX13" fmla="*/ 384216 w 384216"/>
              <a:gd name="connsiteY13" fmla="*/ 201168 h 338328"/>
              <a:gd name="connsiteX14" fmla="*/ 375072 w 384216"/>
              <a:gd name="connsiteY14" fmla="*/ 54864 h 338328"/>
              <a:gd name="connsiteX15" fmla="*/ 365928 w 384216"/>
              <a:gd name="connsiteY15" fmla="*/ 18288 h 33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4216" h="338328">
                <a:moveTo>
                  <a:pt x="365928" y="18288"/>
                </a:moveTo>
                <a:cubicBezTo>
                  <a:pt x="347640" y="9144"/>
                  <a:pt x="277043" y="0"/>
                  <a:pt x="265344" y="0"/>
                </a:cubicBezTo>
                <a:cubicBezTo>
                  <a:pt x="219523" y="0"/>
                  <a:pt x="173904" y="6096"/>
                  <a:pt x="128184" y="9144"/>
                </a:cubicBezTo>
                <a:cubicBezTo>
                  <a:pt x="123307" y="10363"/>
                  <a:pt x="72047" y="22185"/>
                  <a:pt x="64176" y="27432"/>
                </a:cubicBezTo>
                <a:cubicBezTo>
                  <a:pt x="43054" y="41513"/>
                  <a:pt x="31950" y="62054"/>
                  <a:pt x="18456" y="82296"/>
                </a:cubicBezTo>
                <a:cubicBezTo>
                  <a:pt x="-1768" y="163194"/>
                  <a:pt x="-6208" y="141854"/>
                  <a:pt x="9312" y="219456"/>
                </a:cubicBezTo>
                <a:cubicBezTo>
                  <a:pt x="11202" y="228907"/>
                  <a:pt x="12435" y="239362"/>
                  <a:pt x="18456" y="246888"/>
                </a:cubicBezTo>
                <a:cubicBezTo>
                  <a:pt x="25321" y="255470"/>
                  <a:pt x="36744" y="259080"/>
                  <a:pt x="45888" y="265176"/>
                </a:cubicBezTo>
                <a:cubicBezTo>
                  <a:pt x="51984" y="274320"/>
                  <a:pt x="54857" y="286783"/>
                  <a:pt x="64176" y="292608"/>
                </a:cubicBezTo>
                <a:cubicBezTo>
                  <a:pt x="80523" y="302825"/>
                  <a:pt x="103000" y="300203"/>
                  <a:pt x="119040" y="310896"/>
                </a:cubicBezTo>
                <a:cubicBezTo>
                  <a:pt x="159404" y="337805"/>
                  <a:pt x="135696" y="327029"/>
                  <a:pt x="192192" y="338328"/>
                </a:cubicBezTo>
                <a:cubicBezTo>
                  <a:pt x="228768" y="335280"/>
                  <a:pt x="266556" y="339007"/>
                  <a:pt x="301920" y="329184"/>
                </a:cubicBezTo>
                <a:cubicBezTo>
                  <a:pt x="323098" y="323301"/>
                  <a:pt x="356784" y="292608"/>
                  <a:pt x="356784" y="292608"/>
                </a:cubicBezTo>
                <a:cubicBezTo>
                  <a:pt x="379046" y="225822"/>
                  <a:pt x="370397" y="256446"/>
                  <a:pt x="384216" y="201168"/>
                </a:cubicBezTo>
                <a:cubicBezTo>
                  <a:pt x="381168" y="152400"/>
                  <a:pt x="380187" y="103459"/>
                  <a:pt x="375072" y="54864"/>
                </a:cubicBezTo>
                <a:cubicBezTo>
                  <a:pt x="374063" y="45278"/>
                  <a:pt x="384216" y="27432"/>
                  <a:pt x="365928" y="1828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38224ACE-239D-43C1-BC7E-5C10357D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EACB-EABC-41C7-B647-AF730F1ECB9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D6A1286-789B-40CD-9C2E-E04F2184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20" grpId="0"/>
      <p:bldP spid="98321" grpId="0"/>
      <p:bldP spid="98328" grpId="0"/>
      <p:bldP spid="98329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1283677" y="509954"/>
            <a:ext cx="9197930" cy="4247317"/>
            <a:chOff x="1283677" y="509954"/>
            <a:chExt cx="9197930" cy="4247317"/>
          </a:xfrm>
        </p:grpSpPr>
        <p:grpSp>
          <p:nvGrpSpPr>
            <p:cNvPr id="28" name="Ομάδα 27"/>
            <p:cNvGrpSpPr/>
            <p:nvPr/>
          </p:nvGrpSpPr>
          <p:grpSpPr>
            <a:xfrm>
              <a:off x="8897282" y="647892"/>
              <a:ext cx="1584325" cy="1728788"/>
              <a:chOff x="8906074" y="841322"/>
              <a:chExt cx="1584325" cy="1728788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8906074" y="841322"/>
                <a:ext cx="1584325" cy="1728788"/>
                <a:chOff x="8906074" y="841322"/>
                <a:chExt cx="1584325" cy="1728788"/>
              </a:xfrm>
            </p:grpSpPr>
            <p:grpSp>
              <p:nvGrpSpPr>
                <p:cNvPr id="14" name="Ομάδα 13"/>
                <p:cNvGrpSpPr/>
                <p:nvPr/>
              </p:nvGrpSpPr>
              <p:grpSpPr>
                <a:xfrm>
                  <a:off x="8906074" y="841322"/>
                  <a:ext cx="1584325" cy="1728788"/>
                  <a:chOff x="8923658" y="797361"/>
                  <a:chExt cx="1584325" cy="1728788"/>
                </a:xfrm>
              </p:grpSpPr>
              <p:grpSp>
                <p:nvGrpSpPr>
                  <p:cNvPr id="11" name="Ομάδα 10"/>
                  <p:cNvGrpSpPr/>
                  <p:nvPr/>
                </p:nvGrpSpPr>
                <p:grpSpPr>
                  <a:xfrm>
                    <a:off x="8923658" y="797361"/>
                    <a:ext cx="1584325" cy="1728788"/>
                    <a:chOff x="8923658" y="797361"/>
                    <a:chExt cx="1584325" cy="1728788"/>
                  </a:xfrm>
                </p:grpSpPr>
                <p:grpSp>
                  <p:nvGrpSpPr>
                    <p:cNvPr id="5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23658" y="797361"/>
                      <a:ext cx="1584325" cy="1728788"/>
                      <a:chOff x="521" y="1434"/>
                      <a:chExt cx="998" cy="1089"/>
                    </a:xfrm>
                  </p:grpSpPr>
                  <p:sp>
                    <p:nvSpPr>
                      <p:cNvPr id="6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434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7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706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8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979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9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251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0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523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" name="TextBox 1"/>
                        <p:cNvSpPr txBox="1"/>
                        <p:nvPr/>
                      </p:nvSpPr>
                      <p:spPr>
                        <a:xfrm>
                          <a:off x="10160000" y="857169"/>
                          <a:ext cx="206210" cy="31059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l-GR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l-GR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" name="TextBox 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160000" y="857169"/>
                          <a:ext cx="206210" cy="310598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6471" r="-23529" b="-784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>
                    <a:off x="9302262" y="1104313"/>
                    <a:ext cx="0" cy="9900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8985738" y="935036"/>
                  <a:ext cx="4879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dirty="0">
                      <a:latin typeface="Trebuchet MS" panose="020B0603020202020204" pitchFamily="34" charset="0"/>
                    </a:rPr>
                    <a:t>Α .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8985738" y="1925073"/>
                  <a:ext cx="4923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dirty="0">
                      <a:latin typeface="Trebuchet MS" panose="020B0603020202020204" pitchFamily="34" charset="0"/>
                    </a:rPr>
                    <a:t>Β .</a:t>
                  </a:r>
                </a:p>
              </p:txBody>
            </p:sp>
          </p:grpSp>
          <p:grpSp>
            <p:nvGrpSpPr>
              <p:cNvPr id="26" name="Ομάδα 25"/>
              <p:cNvGrpSpPr/>
              <p:nvPr/>
            </p:nvGrpSpPr>
            <p:grpSpPr>
              <a:xfrm>
                <a:off x="9284678" y="1573823"/>
                <a:ext cx="167054" cy="117434"/>
                <a:chOff x="2286000" y="2020876"/>
                <a:chExt cx="167054" cy="117434"/>
              </a:xfrm>
            </p:grpSpPr>
            <p:cxnSp>
              <p:nvCxnSpPr>
                <p:cNvPr id="21" name="Ευθεία γραμμή σύνδεσης 20"/>
                <p:cNvCxnSpPr/>
                <p:nvPr/>
              </p:nvCxnSpPr>
              <p:spPr>
                <a:xfrm>
                  <a:off x="2453054" y="2020876"/>
                  <a:ext cx="0" cy="11743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Ευθεία γραμμή σύνδεσης 24"/>
                <p:cNvCxnSpPr/>
                <p:nvPr/>
              </p:nvCxnSpPr>
              <p:spPr>
                <a:xfrm>
                  <a:off x="2286000" y="2020876"/>
                  <a:ext cx="16705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/>
            <p:cNvSpPr txBox="1"/>
            <p:nvPr/>
          </p:nvSpPr>
          <p:spPr>
            <a:xfrm>
              <a:off x="1283677" y="509954"/>
              <a:ext cx="702456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7.  </a:t>
              </a:r>
              <a:r>
                <a:rPr lang="el-GR" sz="2000" dirty="0">
                  <a:latin typeface="Trebuchet MS" panose="020B0603020202020204" pitchFamily="34" charset="0"/>
                </a:rPr>
                <a:t>Στο διπλανό σχήμα βλέπουμε τα σημεία Α και Β που βρίσκονται μέσα σε ομογενές ηλεκτρικό πεδίο. Το έργο κατά την μετακίνηση φορτίου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n-US" sz="2000" i="1" dirty="0">
                  <a:latin typeface="Trebuchet MS" panose="020B0603020202020204" pitchFamily="34" charset="0"/>
                </a:rPr>
                <a:t>q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μεταξύ των σημείων Α και Β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α.  </a:t>
              </a:r>
              <a:r>
                <a:rPr lang="el-GR" sz="2000" dirty="0">
                  <a:latin typeface="Trebuchet MS" panose="020B0603020202020204" pitchFamily="34" charset="0"/>
                </a:rPr>
                <a:t>είναι πάντα μηδέν.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β. </a:t>
              </a:r>
              <a:r>
                <a:rPr lang="el-GR" sz="2000" dirty="0">
                  <a:latin typeface="Trebuchet MS" panose="020B0603020202020204" pitchFamily="34" charset="0"/>
                </a:rPr>
                <a:t>εξαρτάται από την διαδρομή που θα ακολουθήσει το φορτίο.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 </a:t>
              </a:r>
              <a:r>
                <a:rPr lang="el-GR" sz="2000" dirty="0">
                  <a:latin typeface="Trebuchet MS" panose="020B0603020202020204" pitchFamily="34" charset="0"/>
                </a:rPr>
                <a:t>είναι αρνητικό.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δ. </a:t>
              </a:r>
              <a:r>
                <a:rPr lang="el-GR" sz="2000" dirty="0">
                  <a:latin typeface="Trebuchet MS" panose="020B0603020202020204" pitchFamily="34" charset="0"/>
                </a:rPr>
                <a:t>δεν μπορεί να υπολογιστεί γιατί δεν δίνονται τα απαραίτητα στοιχεία.</a:t>
              </a:r>
            </a:p>
          </p:txBody>
        </p:sp>
      </p:grpSp>
      <p:sp>
        <p:nvSpPr>
          <p:cNvPr id="32" name="Οβάλ 31"/>
          <p:cNvSpPr/>
          <p:nvPr/>
        </p:nvSpPr>
        <p:spPr>
          <a:xfrm>
            <a:off x="1283677" y="2012656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Θέση ημερομηνίας 11">
            <a:extLst>
              <a:ext uri="{FF2B5EF4-FFF2-40B4-BE49-F238E27FC236}">
                <a16:creationId xmlns:a16="http://schemas.microsoft.com/office/drawing/2014/main" id="{450AE3DC-5439-478D-9941-899536C52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E063-939B-4DFE-AE8B-F1B277F07F8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43C00EB-8C71-4710-82C3-048FF83E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6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Οβάλ 41"/>
          <p:cNvSpPr/>
          <p:nvPr/>
        </p:nvSpPr>
        <p:spPr>
          <a:xfrm>
            <a:off x="1288429" y="3301960"/>
            <a:ext cx="369277" cy="36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4" name="Ομάδα 23"/>
          <p:cNvGrpSpPr/>
          <p:nvPr/>
        </p:nvGrpSpPr>
        <p:grpSpPr>
          <a:xfrm>
            <a:off x="1288429" y="435797"/>
            <a:ext cx="9229754" cy="3785652"/>
            <a:chOff x="1288429" y="435797"/>
            <a:chExt cx="9229754" cy="3785652"/>
          </a:xfrm>
        </p:grpSpPr>
        <p:grpSp>
          <p:nvGrpSpPr>
            <p:cNvPr id="41" name="Ομάδα 40"/>
            <p:cNvGrpSpPr/>
            <p:nvPr/>
          </p:nvGrpSpPr>
          <p:grpSpPr>
            <a:xfrm>
              <a:off x="1288429" y="435797"/>
              <a:ext cx="9229754" cy="3785652"/>
              <a:chOff x="1288429" y="435797"/>
              <a:chExt cx="9229754" cy="3785652"/>
            </a:xfrm>
          </p:grpSpPr>
          <p:grpSp>
            <p:nvGrpSpPr>
              <p:cNvPr id="40" name="Ομάδα 39"/>
              <p:cNvGrpSpPr/>
              <p:nvPr/>
            </p:nvGrpSpPr>
            <p:grpSpPr>
              <a:xfrm>
                <a:off x="8933858" y="785052"/>
                <a:ext cx="1584325" cy="1728788"/>
                <a:chOff x="8897282" y="647892"/>
                <a:chExt cx="1584325" cy="1728788"/>
              </a:xfrm>
            </p:grpSpPr>
            <p:grpSp>
              <p:nvGrpSpPr>
                <p:cNvPr id="6" name="Ομάδα 5"/>
                <p:cNvGrpSpPr/>
                <p:nvPr/>
              </p:nvGrpSpPr>
              <p:grpSpPr>
                <a:xfrm>
                  <a:off x="8897282" y="647892"/>
                  <a:ext cx="1584325" cy="1728788"/>
                  <a:chOff x="8906074" y="841322"/>
                  <a:chExt cx="1584325" cy="1728788"/>
                </a:xfrm>
              </p:grpSpPr>
              <p:grpSp>
                <p:nvGrpSpPr>
                  <p:cNvPr id="13" name="Ομάδα 12"/>
                  <p:cNvGrpSpPr/>
                  <p:nvPr/>
                </p:nvGrpSpPr>
                <p:grpSpPr>
                  <a:xfrm>
                    <a:off x="8906074" y="841322"/>
                    <a:ext cx="1584325" cy="1728788"/>
                    <a:chOff x="8923658" y="797361"/>
                    <a:chExt cx="1584325" cy="1728788"/>
                  </a:xfrm>
                </p:grpSpPr>
                <p:grpSp>
                  <p:nvGrpSpPr>
                    <p:cNvPr id="15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23658" y="797361"/>
                      <a:ext cx="1584325" cy="1728788"/>
                      <a:chOff x="521" y="1434"/>
                      <a:chExt cx="998" cy="1089"/>
                    </a:xfrm>
                  </p:grpSpPr>
                  <p:sp>
                    <p:nvSpPr>
                      <p:cNvPr id="17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434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706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1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1979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0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251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2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1" y="2523"/>
                        <a:ext cx="9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" name="TextBox 15"/>
                        <p:cNvSpPr txBox="1"/>
                        <p:nvPr/>
                      </p:nvSpPr>
                      <p:spPr>
                        <a:xfrm>
                          <a:off x="9967644" y="2202849"/>
                          <a:ext cx="181140" cy="27616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l-GR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l-GR" sz="1600" b="1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6" name="TextBox 1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67644" y="2202849"/>
                          <a:ext cx="181140" cy="276166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26667" r="-23333" b="-4348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985738" y="935036"/>
                    <a:ext cx="48797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dirty="0">
                        <a:latin typeface="Trebuchet MS" panose="020B0603020202020204" pitchFamily="34" charset="0"/>
                      </a:rPr>
                      <a:t>Α .</a:t>
                    </a: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860099" y="1691257"/>
                    <a:ext cx="49236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dirty="0">
                        <a:latin typeface="Trebuchet MS" panose="020B0603020202020204" pitchFamily="34" charset="0"/>
                      </a:rPr>
                      <a:t>. Β</a:t>
                    </a:r>
                  </a:p>
                </p:txBody>
              </p:sp>
            </p:grpSp>
            <p:grpSp>
              <p:nvGrpSpPr>
                <p:cNvPr id="39" name="Ομάδα 38"/>
                <p:cNvGrpSpPr/>
                <p:nvPr/>
              </p:nvGrpSpPr>
              <p:grpSpPr>
                <a:xfrm>
                  <a:off x="8959567" y="767890"/>
                  <a:ext cx="1305498" cy="969470"/>
                  <a:chOff x="8959567" y="767890"/>
                  <a:chExt cx="1305498" cy="969470"/>
                </a:xfrm>
              </p:grpSpPr>
              <p:cxnSp>
                <p:nvCxnSpPr>
                  <p:cNvPr id="25" name="Ευθεία γραμμή σύνδεσης 24"/>
                  <p:cNvCxnSpPr/>
                  <p:nvPr/>
                </p:nvCxnSpPr>
                <p:spPr>
                  <a:xfrm>
                    <a:off x="9275886" y="954844"/>
                    <a:ext cx="700218" cy="78251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9412252" y="976541"/>
                    <a:ext cx="4389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Trebuchet MS" panose="020B0603020202020204" pitchFamily="34" charset="0"/>
                      </a:rPr>
                      <a:t>(1)</a:t>
                    </a:r>
                    <a:endParaRPr lang="el-GR" sz="1400" dirty="0"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959567" y="1403890"/>
                    <a:ext cx="438912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</a:rPr>
                      <a:t>(2)</a:t>
                    </a:r>
                    <a:endParaRPr lang="el-GR" sz="1400" b="1" dirty="0">
                      <a:solidFill>
                        <a:srgbClr val="FF0000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9810827" y="767890"/>
                    <a:ext cx="45423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0033CC"/>
                        </a:solidFill>
                        <a:latin typeface="Trebuchet MS" panose="020B0603020202020204" pitchFamily="34" charset="0"/>
                      </a:rPr>
                      <a:t>(3)</a:t>
                    </a:r>
                    <a:endParaRPr lang="el-GR" sz="1400" b="1" dirty="0">
                      <a:solidFill>
                        <a:srgbClr val="0033CC"/>
                      </a:solidFill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38" name="Ορθογώνιο 37"/>
              <p:cNvSpPr/>
              <p:nvPr/>
            </p:nvSpPr>
            <p:spPr>
              <a:xfrm>
                <a:off x="1288429" y="435797"/>
                <a:ext cx="725918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rebuchet MS" panose="020B0603020202020204" pitchFamily="34" charset="0"/>
                  </a:rPr>
                  <a:t>8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Στο διπλανό σχήμα βλέπουμε τα σημεία Α και Β που βρίσκονται μέσα σε ομογενές ηλεκτρικό πεδίο. Το έργο κατά την μετακίνηση φορτίου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q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μεταξύ των σημείων Α και Β είναι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μεγαλύτερο, αν το φορτίο ακολουθήσει την διαδρομή (1).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μεγαλύτερο, αν το φορτίο ακολουθήσει την διαδρομή </a:t>
                </a:r>
                <a:r>
                  <a:rPr lang="el-GR" sz="20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(2)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μεγαλύτερο, αν το φορτίο ακολουθήσει την διαδρομή </a:t>
                </a:r>
                <a:r>
                  <a:rPr lang="el-GR" sz="2000" dirty="0">
                    <a:solidFill>
                      <a:srgbClr val="0033CC"/>
                    </a:solidFill>
                    <a:latin typeface="Trebuchet MS" panose="020B0603020202020204" pitchFamily="34" charset="0"/>
                  </a:rPr>
                  <a:t>(3)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ίδιο, ανεξάρτητα της διαδρομής που θα ακολουθήσει  το φορτίο.</a:t>
                </a:r>
              </a:p>
            </p:txBody>
          </p:sp>
        </p:grpSp>
        <p:grpSp>
          <p:nvGrpSpPr>
            <p:cNvPr id="23" name="Ομάδα 22"/>
            <p:cNvGrpSpPr/>
            <p:nvPr/>
          </p:nvGrpSpPr>
          <p:grpSpPr>
            <a:xfrm>
              <a:off x="9189720" y="859536"/>
              <a:ext cx="969264" cy="987552"/>
              <a:chOff x="9189720" y="859536"/>
              <a:chExt cx="969264" cy="987552"/>
            </a:xfrm>
          </p:grpSpPr>
          <p:sp>
            <p:nvSpPr>
              <p:cNvPr id="2" name="Ελεύθερη σχεδίαση 1"/>
              <p:cNvSpPr/>
              <p:nvPr/>
            </p:nvSpPr>
            <p:spPr>
              <a:xfrm>
                <a:off x="9189720" y="1097280"/>
                <a:ext cx="795602" cy="749808"/>
              </a:xfrm>
              <a:custGeom>
                <a:avLst/>
                <a:gdLst>
                  <a:gd name="connsiteX0" fmla="*/ 137160 w 795602"/>
                  <a:gd name="connsiteY0" fmla="*/ 0 h 749808"/>
                  <a:gd name="connsiteX1" fmla="*/ 54864 w 795602"/>
                  <a:gd name="connsiteY1" fmla="*/ 18288 h 749808"/>
                  <a:gd name="connsiteX2" fmla="*/ 36576 w 795602"/>
                  <a:gd name="connsiteY2" fmla="*/ 45720 h 749808"/>
                  <a:gd name="connsiteX3" fmla="*/ 18288 w 795602"/>
                  <a:gd name="connsiteY3" fmla="*/ 100584 h 749808"/>
                  <a:gd name="connsiteX4" fmla="*/ 9144 w 795602"/>
                  <a:gd name="connsiteY4" fmla="*/ 128016 h 749808"/>
                  <a:gd name="connsiteX5" fmla="*/ 0 w 795602"/>
                  <a:gd name="connsiteY5" fmla="*/ 210312 h 749808"/>
                  <a:gd name="connsiteX6" fmla="*/ 27432 w 795602"/>
                  <a:gd name="connsiteY6" fmla="*/ 347472 h 749808"/>
                  <a:gd name="connsiteX7" fmla="*/ 36576 w 795602"/>
                  <a:gd name="connsiteY7" fmla="*/ 374904 h 749808"/>
                  <a:gd name="connsiteX8" fmla="*/ 64008 w 795602"/>
                  <a:gd name="connsiteY8" fmla="*/ 402336 h 749808"/>
                  <a:gd name="connsiteX9" fmla="*/ 82296 w 795602"/>
                  <a:gd name="connsiteY9" fmla="*/ 429768 h 749808"/>
                  <a:gd name="connsiteX10" fmla="*/ 164592 w 795602"/>
                  <a:gd name="connsiteY10" fmla="*/ 502920 h 749808"/>
                  <a:gd name="connsiteX11" fmla="*/ 219456 w 795602"/>
                  <a:gd name="connsiteY11" fmla="*/ 539496 h 749808"/>
                  <a:gd name="connsiteX12" fmla="*/ 283464 w 795602"/>
                  <a:gd name="connsiteY12" fmla="*/ 585216 h 749808"/>
                  <a:gd name="connsiteX13" fmla="*/ 338328 w 795602"/>
                  <a:gd name="connsiteY13" fmla="*/ 603504 h 749808"/>
                  <a:gd name="connsiteX14" fmla="*/ 365760 w 795602"/>
                  <a:gd name="connsiteY14" fmla="*/ 612648 h 749808"/>
                  <a:gd name="connsiteX15" fmla="*/ 448056 w 795602"/>
                  <a:gd name="connsiteY15" fmla="*/ 649224 h 749808"/>
                  <a:gd name="connsiteX16" fmla="*/ 475488 w 795602"/>
                  <a:gd name="connsiteY16" fmla="*/ 658368 h 749808"/>
                  <a:gd name="connsiteX17" fmla="*/ 539496 w 795602"/>
                  <a:gd name="connsiteY17" fmla="*/ 685800 h 749808"/>
                  <a:gd name="connsiteX18" fmla="*/ 566928 w 795602"/>
                  <a:gd name="connsiteY18" fmla="*/ 694944 h 749808"/>
                  <a:gd name="connsiteX19" fmla="*/ 612648 w 795602"/>
                  <a:gd name="connsiteY19" fmla="*/ 704088 h 749808"/>
                  <a:gd name="connsiteX20" fmla="*/ 685800 w 795602"/>
                  <a:gd name="connsiteY20" fmla="*/ 722376 h 749808"/>
                  <a:gd name="connsiteX21" fmla="*/ 768096 w 795602"/>
                  <a:gd name="connsiteY21" fmla="*/ 749808 h 749808"/>
                  <a:gd name="connsiteX22" fmla="*/ 795528 w 795602"/>
                  <a:gd name="connsiteY22" fmla="*/ 731520 h 74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95602" h="749808">
                    <a:moveTo>
                      <a:pt x="137160" y="0"/>
                    </a:moveTo>
                    <a:cubicBezTo>
                      <a:pt x="136599" y="94"/>
                      <a:pt x="66712" y="8810"/>
                      <a:pt x="54864" y="18288"/>
                    </a:cubicBezTo>
                    <a:cubicBezTo>
                      <a:pt x="46282" y="25153"/>
                      <a:pt x="41039" y="35677"/>
                      <a:pt x="36576" y="45720"/>
                    </a:cubicBezTo>
                    <a:cubicBezTo>
                      <a:pt x="28747" y="63336"/>
                      <a:pt x="24384" y="82296"/>
                      <a:pt x="18288" y="100584"/>
                    </a:cubicBezTo>
                    <a:lnTo>
                      <a:pt x="9144" y="128016"/>
                    </a:lnTo>
                    <a:cubicBezTo>
                      <a:pt x="6096" y="155448"/>
                      <a:pt x="0" y="182711"/>
                      <a:pt x="0" y="210312"/>
                    </a:cubicBezTo>
                    <a:cubicBezTo>
                      <a:pt x="0" y="277949"/>
                      <a:pt x="8289" y="290043"/>
                      <a:pt x="27432" y="347472"/>
                    </a:cubicBezTo>
                    <a:cubicBezTo>
                      <a:pt x="30480" y="356616"/>
                      <a:pt x="29760" y="368088"/>
                      <a:pt x="36576" y="374904"/>
                    </a:cubicBezTo>
                    <a:cubicBezTo>
                      <a:pt x="45720" y="384048"/>
                      <a:pt x="55729" y="392402"/>
                      <a:pt x="64008" y="402336"/>
                    </a:cubicBezTo>
                    <a:cubicBezTo>
                      <a:pt x="71043" y="410779"/>
                      <a:pt x="74995" y="421554"/>
                      <a:pt x="82296" y="429768"/>
                    </a:cubicBezTo>
                    <a:cubicBezTo>
                      <a:pt x="183917" y="544092"/>
                      <a:pt x="99075" y="448322"/>
                      <a:pt x="164592" y="502920"/>
                    </a:cubicBezTo>
                    <a:cubicBezTo>
                      <a:pt x="210255" y="540973"/>
                      <a:pt x="171247" y="523426"/>
                      <a:pt x="219456" y="539496"/>
                    </a:cubicBezTo>
                    <a:cubicBezTo>
                      <a:pt x="224369" y="543180"/>
                      <a:pt x="272524" y="580354"/>
                      <a:pt x="283464" y="585216"/>
                    </a:cubicBezTo>
                    <a:cubicBezTo>
                      <a:pt x="301080" y="593045"/>
                      <a:pt x="320040" y="597408"/>
                      <a:pt x="338328" y="603504"/>
                    </a:cubicBezTo>
                    <a:cubicBezTo>
                      <a:pt x="347472" y="606552"/>
                      <a:pt x="357740" y="607301"/>
                      <a:pt x="365760" y="612648"/>
                    </a:cubicBezTo>
                    <a:cubicBezTo>
                      <a:pt x="409232" y="641629"/>
                      <a:pt x="382766" y="627461"/>
                      <a:pt x="448056" y="649224"/>
                    </a:cubicBezTo>
                    <a:cubicBezTo>
                      <a:pt x="457200" y="652272"/>
                      <a:pt x="467468" y="653021"/>
                      <a:pt x="475488" y="658368"/>
                    </a:cubicBezTo>
                    <a:cubicBezTo>
                      <a:pt x="517249" y="686209"/>
                      <a:pt x="487830" y="671038"/>
                      <a:pt x="539496" y="685800"/>
                    </a:cubicBezTo>
                    <a:cubicBezTo>
                      <a:pt x="548764" y="688448"/>
                      <a:pt x="557577" y="692606"/>
                      <a:pt x="566928" y="694944"/>
                    </a:cubicBezTo>
                    <a:cubicBezTo>
                      <a:pt x="582006" y="698713"/>
                      <a:pt x="597504" y="700593"/>
                      <a:pt x="612648" y="704088"/>
                    </a:cubicBezTo>
                    <a:cubicBezTo>
                      <a:pt x="637139" y="709740"/>
                      <a:pt x="685800" y="722376"/>
                      <a:pt x="685800" y="722376"/>
                    </a:cubicBezTo>
                    <a:cubicBezTo>
                      <a:pt x="718922" y="744457"/>
                      <a:pt x="718818" y="749808"/>
                      <a:pt x="768096" y="749808"/>
                    </a:cubicBezTo>
                    <a:cubicBezTo>
                      <a:pt x="798420" y="749808"/>
                      <a:pt x="795528" y="747106"/>
                      <a:pt x="795528" y="73152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Ελεύθερη σχεδίαση 21"/>
              <p:cNvSpPr/>
              <p:nvPr/>
            </p:nvSpPr>
            <p:spPr>
              <a:xfrm>
                <a:off x="9336024" y="859536"/>
                <a:ext cx="822960" cy="932741"/>
              </a:xfrm>
              <a:custGeom>
                <a:avLst/>
                <a:gdLst>
                  <a:gd name="connsiteX0" fmla="*/ 0 w 822960"/>
                  <a:gd name="connsiteY0" fmla="*/ 237744 h 932741"/>
                  <a:gd name="connsiteX1" fmla="*/ 118872 w 822960"/>
                  <a:gd name="connsiteY1" fmla="*/ 182880 h 932741"/>
                  <a:gd name="connsiteX2" fmla="*/ 146304 w 822960"/>
                  <a:gd name="connsiteY2" fmla="*/ 164592 h 932741"/>
                  <a:gd name="connsiteX3" fmla="*/ 210312 w 822960"/>
                  <a:gd name="connsiteY3" fmla="*/ 118872 h 932741"/>
                  <a:gd name="connsiteX4" fmla="*/ 219456 w 822960"/>
                  <a:gd name="connsiteY4" fmla="*/ 82296 h 932741"/>
                  <a:gd name="connsiteX5" fmla="*/ 292608 w 822960"/>
                  <a:gd name="connsiteY5" fmla="*/ 27432 h 932741"/>
                  <a:gd name="connsiteX6" fmla="*/ 320040 w 822960"/>
                  <a:gd name="connsiteY6" fmla="*/ 9144 h 932741"/>
                  <a:gd name="connsiteX7" fmla="*/ 347472 w 822960"/>
                  <a:gd name="connsiteY7" fmla="*/ 0 h 932741"/>
                  <a:gd name="connsiteX8" fmla="*/ 429768 w 822960"/>
                  <a:gd name="connsiteY8" fmla="*/ 27432 h 932741"/>
                  <a:gd name="connsiteX9" fmla="*/ 475488 w 822960"/>
                  <a:gd name="connsiteY9" fmla="*/ 91440 h 932741"/>
                  <a:gd name="connsiteX10" fmla="*/ 493776 w 822960"/>
                  <a:gd name="connsiteY10" fmla="*/ 164592 h 932741"/>
                  <a:gd name="connsiteX11" fmla="*/ 512064 w 822960"/>
                  <a:gd name="connsiteY11" fmla="*/ 201168 h 932741"/>
                  <a:gd name="connsiteX12" fmla="*/ 530352 w 822960"/>
                  <a:gd name="connsiteY12" fmla="*/ 256032 h 932741"/>
                  <a:gd name="connsiteX13" fmla="*/ 576072 w 822960"/>
                  <a:gd name="connsiteY13" fmla="*/ 320040 h 932741"/>
                  <a:gd name="connsiteX14" fmla="*/ 603504 w 822960"/>
                  <a:gd name="connsiteY14" fmla="*/ 338328 h 932741"/>
                  <a:gd name="connsiteX15" fmla="*/ 640080 w 822960"/>
                  <a:gd name="connsiteY15" fmla="*/ 374904 h 932741"/>
                  <a:gd name="connsiteX16" fmla="*/ 731520 w 822960"/>
                  <a:gd name="connsiteY16" fmla="*/ 429768 h 932741"/>
                  <a:gd name="connsiteX17" fmla="*/ 758952 w 822960"/>
                  <a:gd name="connsiteY17" fmla="*/ 438912 h 932741"/>
                  <a:gd name="connsiteX18" fmla="*/ 813816 w 822960"/>
                  <a:gd name="connsiteY18" fmla="*/ 475488 h 932741"/>
                  <a:gd name="connsiteX19" fmla="*/ 822960 w 822960"/>
                  <a:gd name="connsiteY19" fmla="*/ 502920 h 932741"/>
                  <a:gd name="connsiteX20" fmla="*/ 795528 w 822960"/>
                  <a:gd name="connsiteY20" fmla="*/ 557784 h 932741"/>
                  <a:gd name="connsiteX21" fmla="*/ 740664 w 822960"/>
                  <a:gd name="connsiteY21" fmla="*/ 576072 h 932741"/>
                  <a:gd name="connsiteX22" fmla="*/ 685800 w 822960"/>
                  <a:gd name="connsiteY22" fmla="*/ 612648 h 932741"/>
                  <a:gd name="connsiteX23" fmla="*/ 667512 w 822960"/>
                  <a:gd name="connsiteY23" fmla="*/ 640080 h 932741"/>
                  <a:gd name="connsiteX24" fmla="*/ 667512 w 822960"/>
                  <a:gd name="connsiteY24" fmla="*/ 777240 h 932741"/>
                  <a:gd name="connsiteX25" fmla="*/ 694944 w 822960"/>
                  <a:gd name="connsiteY25" fmla="*/ 804672 h 932741"/>
                  <a:gd name="connsiteX26" fmla="*/ 694944 w 822960"/>
                  <a:gd name="connsiteY26" fmla="*/ 886968 h 932741"/>
                  <a:gd name="connsiteX27" fmla="*/ 667512 w 822960"/>
                  <a:gd name="connsiteY27" fmla="*/ 905256 h 932741"/>
                  <a:gd name="connsiteX28" fmla="*/ 640080 w 822960"/>
                  <a:gd name="connsiteY28" fmla="*/ 932688 h 9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22960" h="932741">
                    <a:moveTo>
                      <a:pt x="0" y="237744"/>
                    </a:moveTo>
                    <a:cubicBezTo>
                      <a:pt x="37981" y="222552"/>
                      <a:pt x="85935" y="204838"/>
                      <a:pt x="118872" y="182880"/>
                    </a:cubicBezTo>
                    <a:cubicBezTo>
                      <a:pt x="128016" y="176784"/>
                      <a:pt x="136762" y="170044"/>
                      <a:pt x="146304" y="164592"/>
                    </a:cubicBezTo>
                    <a:cubicBezTo>
                      <a:pt x="202470" y="132497"/>
                      <a:pt x="165629" y="163555"/>
                      <a:pt x="210312" y="118872"/>
                    </a:cubicBezTo>
                    <a:cubicBezTo>
                      <a:pt x="213360" y="106680"/>
                      <a:pt x="211049" y="91637"/>
                      <a:pt x="219456" y="82296"/>
                    </a:cubicBezTo>
                    <a:cubicBezTo>
                      <a:pt x="239846" y="59640"/>
                      <a:pt x="267247" y="44339"/>
                      <a:pt x="292608" y="27432"/>
                    </a:cubicBezTo>
                    <a:cubicBezTo>
                      <a:pt x="301752" y="21336"/>
                      <a:pt x="310210" y="14059"/>
                      <a:pt x="320040" y="9144"/>
                    </a:cubicBezTo>
                    <a:cubicBezTo>
                      <a:pt x="328661" y="4833"/>
                      <a:pt x="338328" y="3048"/>
                      <a:pt x="347472" y="0"/>
                    </a:cubicBezTo>
                    <a:cubicBezTo>
                      <a:pt x="382578" y="7021"/>
                      <a:pt x="400323" y="6400"/>
                      <a:pt x="429768" y="27432"/>
                    </a:cubicBezTo>
                    <a:cubicBezTo>
                      <a:pt x="452214" y="43465"/>
                      <a:pt x="466832" y="65473"/>
                      <a:pt x="475488" y="91440"/>
                    </a:cubicBezTo>
                    <a:cubicBezTo>
                      <a:pt x="483436" y="115285"/>
                      <a:pt x="482536" y="142111"/>
                      <a:pt x="493776" y="164592"/>
                    </a:cubicBezTo>
                    <a:cubicBezTo>
                      <a:pt x="499872" y="176784"/>
                      <a:pt x="507002" y="188512"/>
                      <a:pt x="512064" y="201168"/>
                    </a:cubicBezTo>
                    <a:cubicBezTo>
                      <a:pt x="519223" y="219066"/>
                      <a:pt x="519659" y="239992"/>
                      <a:pt x="530352" y="256032"/>
                    </a:cubicBezTo>
                    <a:cubicBezTo>
                      <a:pt x="540736" y="271608"/>
                      <a:pt x="564730" y="308698"/>
                      <a:pt x="576072" y="320040"/>
                    </a:cubicBezTo>
                    <a:cubicBezTo>
                      <a:pt x="583843" y="327811"/>
                      <a:pt x="595160" y="331176"/>
                      <a:pt x="603504" y="338328"/>
                    </a:cubicBezTo>
                    <a:cubicBezTo>
                      <a:pt x="616595" y="349549"/>
                      <a:pt x="626616" y="364133"/>
                      <a:pt x="640080" y="374904"/>
                    </a:cubicBezTo>
                    <a:cubicBezTo>
                      <a:pt x="665082" y="394905"/>
                      <a:pt x="700839" y="416619"/>
                      <a:pt x="731520" y="429768"/>
                    </a:cubicBezTo>
                    <a:cubicBezTo>
                      <a:pt x="740379" y="433565"/>
                      <a:pt x="750526" y="434231"/>
                      <a:pt x="758952" y="438912"/>
                    </a:cubicBezTo>
                    <a:cubicBezTo>
                      <a:pt x="778165" y="449586"/>
                      <a:pt x="813816" y="475488"/>
                      <a:pt x="813816" y="475488"/>
                    </a:cubicBezTo>
                    <a:cubicBezTo>
                      <a:pt x="816864" y="484632"/>
                      <a:pt x="822960" y="493281"/>
                      <a:pt x="822960" y="502920"/>
                    </a:cubicBezTo>
                    <a:cubicBezTo>
                      <a:pt x="822960" y="514753"/>
                      <a:pt x="804774" y="552005"/>
                      <a:pt x="795528" y="557784"/>
                    </a:cubicBezTo>
                    <a:cubicBezTo>
                      <a:pt x="779181" y="568001"/>
                      <a:pt x="756704" y="565379"/>
                      <a:pt x="740664" y="576072"/>
                    </a:cubicBezTo>
                    <a:lnTo>
                      <a:pt x="685800" y="612648"/>
                    </a:lnTo>
                    <a:cubicBezTo>
                      <a:pt x="679704" y="621792"/>
                      <a:pt x="672427" y="630250"/>
                      <a:pt x="667512" y="640080"/>
                    </a:cubicBezTo>
                    <a:cubicBezTo>
                      <a:pt x="646900" y="681304"/>
                      <a:pt x="657041" y="737975"/>
                      <a:pt x="667512" y="777240"/>
                    </a:cubicBezTo>
                    <a:cubicBezTo>
                      <a:pt x="670844" y="789735"/>
                      <a:pt x="685800" y="795528"/>
                      <a:pt x="694944" y="804672"/>
                    </a:cubicBezTo>
                    <a:cubicBezTo>
                      <a:pt x="705489" y="836307"/>
                      <a:pt x="714255" y="848345"/>
                      <a:pt x="694944" y="886968"/>
                    </a:cubicBezTo>
                    <a:cubicBezTo>
                      <a:pt x="690029" y="896798"/>
                      <a:pt x="676656" y="899160"/>
                      <a:pt x="667512" y="905256"/>
                    </a:cubicBezTo>
                    <a:cubicBezTo>
                      <a:pt x="647533" y="935224"/>
                      <a:pt x="660214" y="932688"/>
                      <a:pt x="640080" y="932688"/>
                    </a:cubicBezTo>
                  </a:path>
                </a:pathLst>
              </a:custGeom>
              <a:noFill/>
              <a:ln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2CAAFF5-F09C-46D0-9C0E-B0DA11E3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BBCB-B540-41BC-AB8D-C2EF68F0B8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6B6689B-3E79-4CEA-B397-B4885084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93915" y="1903485"/>
            <a:ext cx="6004169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Ασκήσεις 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194)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ED934C6-C402-412D-BE38-F5246392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64EA-42B0-409D-B121-0DD08C76695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DB304E7-8DC3-4571-84A9-47775B0C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1521069" y="459185"/>
                <a:ext cx="9038492" cy="374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rebuchet MS" panose="020B0603020202020204" pitchFamily="34" charset="0"/>
                  </a:rPr>
                  <a:t>55.  </a:t>
                </a:r>
                <a:r>
                  <a:rPr lang="el-GR" sz="2000" dirty="0">
                    <a:latin typeface="Trebuchet MS" panose="020B0603020202020204" pitchFamily="34" charset="0"/>
                  </a:rPr>
                  <a:t>Στις κορυφές Β και Γ ορθογωνίου τριγώνου ΑΒΓ, με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 = 90°, βρίσκονται τα φορτία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4×10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−8 </a:t>
                </a:r>
                <a:r>
                  <a:rPr lang="el-GR" sz="2000" dirty="0">
                    <a:latin typeface="Trebuchet MS" panose="020B0603020202020204" pitchFamily="34" charset="0"/>
                  </a:rPr>
                  <a:t>C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= 5×10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−8 </a:t>
                </a:r>
                <a:r>
                  <a:rPr lang="el-GR" sz="2000" dirty="0">
                    <a:latin typeface="Trebuchet MS" panose="020B0603020202020204" pitchFamily="34" charset="0"/>
                  </a:rPr>
                  <a:t>C. Αν AB = 3cm και ΑΓ = 4cm, να υπολογιστούν: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α)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Τα δυναμικά στα σημεία Α και Μ, όπου Μ το μέσον της ΒΓ.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β)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έργο που παράγεται από το ηλεκτρικό πεδίο κατά τη μετακίνηση φορτίου 2×10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-10</a:t>
                </a:r>
                <a:r>
                  <a:rPr lang="el-GR" sz="2000" dirty="0">
                    <a:latin typeface="Trebuchet MS" panose="020B0603020202020204" pitchFamily="34" charset="0"/>
                  </a:rPr>
                  <a:t> C από το σημείο Α στο Μ.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Δίνεται: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>
                    <a:latin typeface="Trebuchet MS" panose="020B0603020202020204" pitchFamily="34" charset="0"/>
                  </a:rPr>
                  <a:t>9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69" y="459185"/>
                <a:ext cx="9038492" cy="3742691"/>
              </a:xfrm>
              <a:prstGeom prst="rect">
                <a:avLst/>
              </a:prstGeom>
              <a:blipFill>
                <a:blip r:embed="rId2"/>
                <a:stretch>
                  <a:fillRect l="-742" r="-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96153" y="4082310"/>
            <a:ext cx="616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23250 V,   </a:t>
            </a:r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M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32400 V,    </a:t>
            </a:r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W</a:t>
            </a:r>
            <a:r>
              <a:rPr lang="en-US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AM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-183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×10</a:t>
            </a:r>
            <a:r>
              <a:rPr lang="el-GR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−8</a:t>
            </a:r>
            <a:r>
              <a:rPr lang="en-US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J 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521D68-69BC-473D-8E5F-29F86D4E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3CCD-B457-4FCD-8AC9-B50E453AB5D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C8233D7-A9F1-4F09-84FE-30EC68C3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693984" y="404336"/>
                <a:ext cx="8979877" cy="1880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rebuchet MS" panose="020B0603020202020204" pitchFamily="34" charset="0"/>
                  </a:rPr>
                  <a:t>56.  </a:t>
                </a:r>
                <a:r>
                  <a:rPr lang="el-GR" sz="2000" dirty="0">
                    <a:latin typeface="Trebuchet MS" panose="020B0603020202020204" pitchFamily="34" charset="0"/>
                  </a:rPr>
                  <a:t>Σε κάθε κορυφή ενός ισόπλευρου τριγώνου ΑΒΓ, πλευράς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 = 30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,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βρίσκεται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2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μC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υπολογιστεί η ενέργεια του συστήματος των τριών φορτίων. Δίνεται: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>
                    <a:latin typeface="Trebuchet MS" panose="020B0603020202020204" pitchFamily="34" charset="0"/>
                  </a:rPr>
                  <a:t>9 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84" y="404336"/>
                <a:ext cx="8979877" cy="1880515"/>
              </a:xfrm>
              <a:prstGeom prst="rect">
                <a:avLst/>
              </a:prstGeom>
              <a:blipFill>
                <a:blip r:embed="rId2"/>
                <a:stretch>
                  <a:fillRect l="-747" r="-6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45060" y="1778725"/>
            <a:ext cx="18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U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36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×10</a:t>
            </a:r>
            <a:r>
              <a:rPr lang="el-GR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−</a:t>
            </a:r>
            <a:r>
              <a:rPr lang="en-US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2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J 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F014090-18DE-4918-A4D1-6BC736BF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2063-2789-4C51-9BBD-9E286C715C6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359F141-4A13-41A1-BB59-5C0D7096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3476" y="273555"/>
            <a:ext cx="8385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l-GR" alt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Αλληλεπίδραση 2 σημειακών ηλεκτρικών φορτίων</a:t>
            </a:r>
            <a:endParaRPr lang="el-GR" altLang="el-G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990117-5BB4-4D8C-980C-0DC04901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1652-F9CB-4D66-8835-E7AC9F4301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C115241-BE18-47C5-B1F7-B7A9AC44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1408176" y="529441"/>
                <a:ext cx="9692640" cy="4188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rebuchet MS" panose="020B0603020202020204" pitchFamily="34" charset="0"/>
                  </a:rPr>
                  <a:t>57.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Ακίνητο σημειακό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μC</a:t>
                </a:r>
                <a:r>
                  <a:rPr lang="el-GR" sz="2000" dirty="0">
                    <a:latin typeface="Trebuchet MS" panose="020B0603020202020204" pitchFamily="34" charset="0"/>
                  </a:rPr>
                  <a:t>, βρίσκεται στο σημείο Α. Μικρή σφαίρα με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g και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20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nC</a:t>
                </a:r>
                <a:r>
                  <a:rPr lang="el-GR" sz="2000" dirty="0">
                    <a:latin typeface="Trebuchet MS" panose="020B0603020202020204" pitchFamily="34" charset="0"/>
                  </a:rPr>
                  <a:t> βρίσκεται στο σημείο Β, στο ίδιο οριζόντιο επίπεδο με το Α και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30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από αυτό. Αν η σφαίρα που βρίσκεται στο σημείο Β αφεθεί ελεύθερη,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λόγω της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απωστικής</a:t>
                </a:r>
                <a:r>
                  <a:rPr lang="el-GR" sz="2000" dirty="0">
                    <a:latin typeface="Trebuchet MS" panose="020B0603020202020204" pitchFamily="34" charset="0"/>
                  </a:rPr>
                  <a:t> δύναμης που δέχεται, κινείται χωρίς τριβές. Να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υπολογίσετε την ταχύτητά της: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α) 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Όταν βρίσκεται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= 60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 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β) 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Όταν βρίσκεται σε πολύ μεγάλη απόσταση από το σημείο Α.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Δίνεται:</a:t>
                </a:r>
                <a:r>
                  <a:rPr lang="en-US" sz="2000" dirty="0">
                    <a:latin typeface="Trebuchet MS" panose="020B0603020202020204" pitchFamily="34" charset="0"/>
                  </a:rPr>
                  <a:t> 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>
                    <a:latin typeface="Trebuchet MS" panose="020B0603020202020204" pitchFamily="34" charset="0"/>
                  </a:rPr>
                  <a:t>9 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176" y="529441"/>
                <a:ext cx="9692640" cy="4188839"/>
              </a:xfrm>
              <a:prstGeom prst="rect">
                <a:avLst/>
              </a:prstGeom>
              <a:blipFill>
                <a:blip r:embed="rId2"/>
                <a:stretch>
                  <a:fillRect l="-629" r="-6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04988" y="4263620"/>
                <a:ext cx="3108543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𝛂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l-GR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88" y="4263620"/>
                <a:ext cx="3108543" cy="5314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390A69-FCC8-4E3C-875E-65225034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FFA5-56A3-468A-A72E-A4958782632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0CA4114-DB0B-44B6-A250-A0E1AD49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71956" y="354598"/>
            <a:ext cx="9848088" cy="18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58.  </a:t>
            </a:r>
            <a:r>
              <a:rPr lang="el-GR" sz="2000" dirty="0">
                <a:latin typeface="Trebuchet MS" panose="020B0603020202020204" pitchFamily="34" charset="0"/>
              </a:rPr>
              <a:t>Σε ομογενές ηλεκτρικό πεδίο, κατά μήκος μιας δυναμικής γραμμής,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βρίσκονται διαδοχικά τα σημεία A, Β και Γ. Εάν </a:t>
            </a:r>
            <a:r>
              <a:rPr lang="el-GR" sz="2000" i="1" dirty="0">
                <a:latin typeface="Trebuchet MS" panose="020B0603020202020204" pitchFamily="34" charset="0"/>
              </a:rPr>
              <a:t>V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-</a:t>
            </a:r>
            <a:r>
              <a:rPr lang="el-GR" sz="2000" i="1" dirty="0">
                <a:latin typeface="Trebuchet MS" panose="020B0603020202020204" pitchFamily="34" charset="0"/>
              </a:rPr>
              <a:t>V</a:t>
            </a:r>
            <a:r>
              <a:rPr lang="el-GR" sz="2000" baseline="-25000" dirty="0">
                <a:latin typeface="Trebuchet MS" panose="020B0603020202020204" pitchFamily="34" charset="0"/>
              </a:rPr>
              <a:t>B</a:t>
            </a:r>
            <a:r>
              <a:rPr lang="el-GR" sz="2000" dirty="0">
                <a:latin typeface="Trebuchet MS" panose="020B0603020202020204" pitchFamily="34" charset="0"/>
              </a:rPr>
              <a:t> = 5V και οι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αποστάσεις μεταξύ των σημείων είναι ΑΒ =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 και ΒΓ = </a:t>
            </a:r>
            <a:r>
              <a:rPr lang="el-GR" sz="2000" i="1" dirty="0">
                <a:latin typeface="Trebuchet MS" panose="020B0603020202020204" pitchFamily="34" charset="0"/>
              </a:rPr>
              <a:t>x</a:t>
            </a:r>
            <a:r>
              <a:rPr lang="el-GR" sz="2000" dirty="0">
                <a:latin typeface="Trebuchet MS" panose="020B0603020202020204" pitchFamily="34" charset="0"/>
              </a:rPr>
              <a:t>, ποια είναι η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διαφορά δυναμικού ανάμεσα στα σημεία Α-Γ και Β-Γ;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8491595" y="2037046"/>
            <a:ext cx="2528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A</a:t>
            </a:r>
            <a:r>
              <a:rPr lang="el-GR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Γ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0V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l-GR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ΒΓ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5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1171956" y="2627134"/>
                <a:ext cx="9848088" cy="3195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59.  </a:t>
                </a:r>
                <a:r>
                  <a:rPr lang="el-GR" sz="2000" dirty="0">
                    <a:latin typeface="Trebuchet MS" panose="020B0603020202020204" pitchFamily="34" charset="0"/>
                  </a:rPr>
                  <a:t>Ο αέρας είναι μονωτής, αλλά για ηλεκτρικό πεδίο έντασης μεγαλύτερης από 3×10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6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γίνεται αγωγός (δημιουργείται ηλεκτρικός σπινθήρας). Η απόσταση μεταξύ των ηλεκτροδίων σε ένα μπουζί είναι περίπου 0,5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mm</a:t>
                </a:r>
                <a:r>
                  <a:rPr lang="el-GR" sz="2000" dirty="0">
                    <a:latin typeface="Trebuchet MS" panose="020B0603020202020204" pitchFamily="34" charset="0"/>
                  </a:rPr>
                  <a:t>. Πόση είναι η ελάχιστη διαφορά δυναμικού που πρέπει να εφαρμοστεί στα ηλεκτρόδια, ώστε να παραχθεί ηλεκτρικός σπινθήρας; Θεωρήστε το πεδίο που δημιουργείται ανάμεσα στα ηλεκτρόδια ομογενές.</a:t>
                </a: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956" y="2627134"/>
                <a:ext cx="9848088" cy="3195618"/>
              </a:xfrm>
              <a:prstGeom prst="rect">
                <a:avLst/>
              </a:prstGeom>
              <a:blipFill>
                <a:blip r:embed="rId2"/>
                <a:stretch>
                  <a:fillRect l="-619" r="-619" b="-5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9350997" y="5422642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l-GR" sz="2000" b="1" baseline="-25000" dirty="0">
                <a:solidFill>
                  <a:srgbClr val="FF0000"/>
                </a:solidFill>
                <a:latin typeface="Trebuchet MS" panose="020B0603020202020204" pitchFamily="34" charset="0"/>
              </a:rPr>
              <a:t>ελ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1500 V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FB97295-B818-4E84-AD3B-F6D7ED57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B7D7-6F2A-4F4E-8756-53CF49A1D6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85321AC-086F-4DE5-B223-C44417C9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1435608" y="426411"/>
                <a:ext cx="9299448" cy="268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60. </a:t>
                </a:r>
                <a:r>
                  <a:rPr lang="el-GR" sz="2000" dirty="0">
                    <a:latin typeface="Trebuchet MS" panose="020B0603020202020204" pitchFamily="34" charset="0"/>
                  </a:rPr>
                  <a:t>Στο ομογενές ηλεκτρικό πεδίο που υπάρχει ανάμεσα σε δυο οριζόντιες πλάκες με φορτία +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–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, αιωρείται (ισορροπεί) σωματίδιο μάζας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-3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kg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φορτίου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5×10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−7 </a:t>
                </a:r>
                <a:r>
                  <a:rPr lang="el-GR" sz="2000" dirty="0">
                    <a:latin typeface="Trebuchet MS" panose="020B0603020202020204" pitchFamily="34" charset="0"/>
                  </a:rPr>
                  <a:t>C. Αν οι δύο πλάκες απέχουν μεταξύ τους απόσταση     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l</a:t>
                </a:r>
                <a:r>
                  <a:rPr lang="el-GR" sz="2000" dirty="0">
                    <a:latin typeface="Trebuchet MS" panose="020B0603020202020204" pitchFamily="34" charset="0"/>
                  </a:rPr>
                  <a:t> = 2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, να υπολογιστεί η διαφορά δυναμικού που παρουσιάζουν.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Δίνεται</a:t>
                </a:r>
                <a:r>
                  <a:rPr lang="en-US" sz="2000" dirty="0">
                    <a:latin typeface="Trebuchet MS" panose="020B0603020202020204" pitchFamily="34" charset="0"/>
                  </a:rPr>
                  <a:t>: 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g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426411"/>
                <a:ext cx="9299448" cy="2680349"/>
              </a:xfrm>
              <a:prstGeom prst="rect">
                <a:avLst/>
              </a:prstGeom>
              <a:blipFill>
                <a:blip r:embed="rId2"/>
                <a:stretch>
                  <a:fillRect l="-721" r="-6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9305277" y="2467793"/>
            <a:ext cx="1351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V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4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00 V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0635024-094E-4B7A-BB2B-D094B5C2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2F39-5952-4B22-9B04-2755E052792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38C10DA-2A53-4E0B-A290-8F5BBEE4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1252728" y="475917"/>
                <a:ext cx="9628632" cy="360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rebuchet MS" panose="020B0603020202020204" pitchFamily="34" charset="0"/>
                  </a:rPr>
                  <a:t>61.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Ανάμεσα σε δύο παράλληλες κατακόρυφες μεταλλικές πλάκες, που είναι φορτισμένες με φορτία +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–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, ισορροπεί μια μικρή φορτισμένη σφαίρα εκκρεμούς, σε θέση τέτοια ώστε το νήμα του να σχηματίζει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γωνία 6° με την κατακόρυφο. Οι δύο παράλληλες μεταλλικές πλάκες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απέχουν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d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παρουσιάζουν διαφορά δυναμικού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V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200 V. Η σφαίρα του εκκρεμούς έχει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2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mg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υπολογιστεί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φορτίο της σφαίρας. </a:t>
                </a:r>
                <a:endParaRPr lang="en-US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Δίνονται</a:t>
                </a:r>
                <a:r>
                  <a:rPr lang="en-US" sz="2000" dirty="0">
                    <a:latin typeface="Trebuchet MS" panose="020B0603020202020204" pitchFamily="34" charset="0"/>
                  </a:rPr>
                  <a:t>: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g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>
                    <a:latin typeface="Trebuchet MS" panose="020B0603020202020204" pitchFamily="34" charset="0"/>
                  </a:rPr>
                  <a:t>,</a:t>
                </a:r>
                <a:r>
                  <a:rPr lang="en-US" sz="2400" dirty="0">
                    <a:latin typeface="Trebuchet MS" panose="020B0603020202020204" pitchFamily="34" charset="0"/>
                  </a:rPr>
                  <a:t>  </a:t>
                </a:r>
                <a:r>
                  <a:rPr lang="el-GR" sz="2000" dirty="0">
                    <a:latin typeface="Trebuchet MS" panose="020B0603020202020204" pitchFamily="34" charset="0"/>
                  </a:rPr>
                  <a:t>εφ6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0</a:t>
                </a:r>
                <a:r>
                  <a:rPr lang="el-GR" sz="2000" dirty="0">
                    <a:latin typeface="Trebuchet MS" panose="020B0603020202020204" pitchFamily="34" charset="0"/>
                  </a:rPr>
                  <a:t> = 0,1.</a:t>
                </a: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28" y="475917"/>
                <a:ext cx="9628632" cy="3603679"/>
              </a:xfrm>
              <a:prstGeom prst="rect">
                <a:avLst/>
              </a:prstGeom>
              <a:blipFill>
                <a:blip r:embed="rId2"/>
                <a:stretch>
                  <a:fillRect l="-697" r="-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528048" y="3502152"/>
            <a:ext cx="135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q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10</a:t>
            </a:r>
            <a:r>
              <a:rPr lang="el-GR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-9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1269D5D-8C1B-4BA0-A3EA-BDB65B2F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43DD-5584-4C7E-A233-ED4B45BA367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0201AE5-9B56-4E95-8BDF-D1D7AD32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407138" y="1630923"/>
            <a:ext cx="7377723" cy="112317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Ασκήσεις εκτός του σχολικού βιβλίου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EC758F8-774A-4FD9-95DB-BC182C13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58B8-724B-4394-9CD5-CFCB9B4C0AC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5A8BA7A-B48E-4306-97A5-FC763463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697156" y="260227"/>
            <a:ext cx="10453445" cy="5753225"/>
            <a:chOff x="697156" y="260227"/>
            <a:chExt cx="10453445" cy="5753225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8301038" y="513372"/>
              <a:ext cx="2849563" cy="735013"/>
              <a:chOff x="1949" y="-236"/>
              <a:chExt cx="1795" cy="463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2025" y="-50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l-G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1949" y="-199"/>
                <a:ext cx="1795" cy="426"/>
                <a:chOff x="1949" y="-199"/>
                <a:chExt cx="1795" cy="426"/>
              </a:xfrm>
            </p:grpSpPr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949" y="-199"/>
                  <a:ext cx="229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 i="1" dirty="0">
                      <a:latin typeface="Trebuchet MS" panose="020B0603020202020204" pitchFamily="34" charset="0"/>
                    </a:rPr>
                    <a:t>Q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92" y="11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>
                      <a:latin typeface="Trebuchet MS" panose="020B0603020202020204" pitchFamily="34" charset="0"/>
                    </a:rPr>
                    <a:t>A</a:t>
                  </a:r>
                  <a:endParaRPr lang="el-GR" altLang="el-GR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5" name="Line 11"/>
                <p:cNvSpPr>
                  <a:spLocks noChangeShapeType="1"/>
                </p:cNvSpPr>
                <p:nvPr/>
              </p:nvSpPr>
              <p:spPr bwMode="auto">
                <a:xfrm>
                  <a:off x="2077" y="4"/>
                  <a:ext cx="166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l-G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20" y="4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>
                      <a:latin typeface="Trebuchet MS" panose="020B0603020202020204" pitchFamily="34" charset="0"/>
                    </a:rPr>
                    <a:t>Β</a:t>
                  </a:r>
                  <a:endParaRPr lang="el-GR" altLang="el-GR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32" y="4"/>
                  <a:ext cx="216" cy="2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l-GR" altLang="el-GR" sz="1200">
                      <a:latin typeface="Trebuchet MS" panose="020B0603020202020204" pitchFamily="34" charset="0"/>
                    </a:rPr>
                    <a:t>Γ</a:t>
                  </a:r>
                  <a:endParaRPr lang="el-GR" altLang="el-GR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3432" y="-23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l-GR" altLang="el-GR" sz="2800" b="1"/>
                  <a:t>.</a:t>
                </a: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520" y="-23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l-GR" altLang="el-GR" sz="2800" b="1"/>
                  <a:t>.</a:t>
                </a:r>
              </a:p>
            </p:txBody>
          </p:sp>
        </p:grpSp>
        <p:sp>
          <p:nvSpPr>
            <p:cNvPr id="2" name="Ορθογώνιο 1"/>
            <p:cNvSpPr/>
            <p:nvPr/>
          </p:nvSpPr>
          <p:spPr>
            <a:xfrm>
              <a:off x="697156" y="260227"/>
              <a:ext cx="7124700" cy="133882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l-GR" altLang="el-GR" b="1" dirty="0">
                  <a:latin typeface="Trebuchet MS" panose="020B0603020202020204" pitchFamily="34" charset="0"/>
                </a:rPr>
                <a:t>1. </a:t>
              </a:r>
              <a:r>
                <a:rPr lang="el-GR" altLang="el-GR" dirty="0">
                  <a:latin typeface="Trebuchet MS" panose="020B0603020202020204" pitchFamily="34" charset="0"/>
                </a:rPr>
                <a:t>Στο σημείο Α υπάρχει φορτίο </a:t>
              </a:r>
              <a:r>
                <a:rPr lang="en-US" altLang="el-GR" i="1" dirty="0">
                  <a:latin typeface="Trebuchet MS" panose="020B0603020202020204" pitchFamily="34" charset="0"/>
                </a:rPr>
                <a:t>Q</a:t>
              </a:r>
              <a:r>
                <a:rPr lang="el-GR" altLang="el-GR" i="1" dirty="0">
                  <a:latin typeface="Trebuchet MS" panose="020B0603020202020204" pitchFamily="34" charset="0"/>
                </a:rPr>
                <a:t> </a:t>
              </a:r>
              <a:r>
                <a:rPr lang="el-GR" altLang="el-GR" dirty="0">
                  <a:latin typeface="Trebuchet MS" panose="020B0603020202020204" pitchFamily="34" charset="0"/>
                </a:rPr>
                <a:t>= -2.10</a:t>
              </a:r>
              <a:r>
                <a:rPr lang="el-GR" altLang="el-GR" baseline="30000" dirty="0">
                  <a:latin typeface="Trebuchet MS" panose="020B0603020202020204" pitchFamily="34" charset="0"/>
                </a:rPr>
                <a:t>-3</a:t>
              </a:r>
              <a:r>
                <a:rPr lang="el-GR" altLang="el-GR" dirty="0">
                  <a:latin typeface="Trebuchet MS" panose="020B0603020202020204" pitchFamily="34" charset="0"/>
                </a:rPr>
                <a:t>μ</a:t>
              </a:r>
              <a:r>
                <a:rPr lang="en-US" altLang="el-GR" dirty="0">
                  <a:latin typeface="Trebuchet MS" panose="020B0603020202020204" pitchFamily="34" charset="0"/>
                </a:rPr>
                <a:t>C</a:t>
              </a:r>
              <a:r>
                <a:rPr lang="el-GR" altLang="el-GR" dirty="0">
                  <a:latin typeface="Trebuchet MS" panose="020B0603020202020204" pitchFamily="34" charset="0"/>
                </a:rPr>
                <a:t>. Τα σημεία Β και Γ απέχουν από το Α αποστάσεις </a:t>
              </a:r>
              <a:r>
                <a:rPr lang="en-US" altLang="el-GR" i="1" dirty="0" err="1">
                  <a:latin typeface="Trebuchet MS" panose="020B0603020202020204" pitchFamily="34" charset="0"/>
                </a:rPr>
                <a:t>r</a:t>
              </a:r>
              <a:r>
                <a:rPr lang="en-US" altLang="el-GR" baseline="-25000" dirty="0" err="1">
                  <a:latin typeface="Trebuchet MS" panose="020B0603020202020204" pitchFamily="34" charset="0"/>
                </a:rPr>
                <a:t>B</a:t>
              </a:r>
              <a:r>
                <a:rPr lang="el-GR" altLang="el-GR" dirty="0">
                  <a:latin typeface="Trebuchet MS" panose="020B0603020202020204" pitchFamily="34" charset="0"/>
                </a:rPr>
                <a:t> = 2</a:t>
              </a:r>
              <a:r>
                <a:rPr lang="en-US" altLang="el-GR" dirty="0">
                  <a:latin typeface="Trebuchet MS" panose="020B0603020202020204" pitchFamily="34" charset="0"/>
                </a:rPr>
                <a:t>cm </a:t>
              </a:r>
              <a:r>
                <a:rPr lang="el-GR" altLang="el-GR" dirty="0">
                  <a:latin typeface="Trebuchet MS" panose="020B0603020202020204" pitchFamily="34" charset="0"/>
                </a:rPr>
                <a:t>και </a:t>
              </a:r>
              <a:r>
                <a:rPr lang="en-US" altLang="el-GR" i="1" dirty="0">
                  <a:latin typeface="Trebuchet MS" panose="020B0603020202020204" pitchFamily="34" charset="0"/>
                </a:rPr>
                <a:t>r</a:t>
              </a:r>
              <a:r>
                <a:rPr lang="el-GR" altLang="el-GR" baseline="-25000" dirty="0">
                  <a:latin typeface="Trebuchet MS" panose="020B0603020202020204" pitchFamily="34" charset="0"/>
                </a:rPr>
                <a:t>Γ</a:t>
              </a:r>
              <a:r>
                <a:rPr lang="el-GR" altLang="el-GR" dirty="0">
                  <a:latin typeface="Trebuchet MS" panose="020B0603020202020204" pitchFamily="34" charset="0"/>
                </a:rPr>
                <a:t> = 6</a:t>
              </a:r>
              <a:r>
                <a:rPr lang="en-US" altLang="el-GR" dirty="0">
                  <a:latin typeface="Trebuchet MS" panose="020B0603020202020204" pitchFamily="34" charset="0"/>
                </a:rPr>
                <a:t>cm</a:t>
              </a:r>
              <a:r>
                <a:rPr lang="el-GR" altLang="el-GR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l-GR" altLang="el-GR" dirty="0">
                  <a:latin typeface="Trebuchet MS" panose="020B0603020202020204" pitchFamily="34" charset="0"/>
                </a:rPr>
                <a:t>Ζητούνται να βρεθούν τα παρακάτω:</a:t>
              </a:r>
              <a:endParaRPr lang="en-US" altLang="el-GR" dirty="0"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Ορθογώνιο 22"/>
                <p:cNvSpPr/>
                <p:nvPr/>
              </p:nvSpPr>
              <p:spPr>
                <a:xfrm>
                  <a:off x="697156" y="1482788"/>
                  <a:ext cx="10205306" cy="4530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α.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 ένταση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alt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alt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el-GR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a14:m>
                  <a:r>
                    <a:rPr lang="en-US" altLang="el-GR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του ηλεκτρικού πεδίου στο σημείο Β.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β.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δυναμικό </a:t>
                  </a:r>
                  <a:r>
                    <a:rPr lang="en-US" altLang="el-GR" i="1" dirty="0">
                      <a:latin typeface="Trebuchet MS" panose="020B0603020202020204" pitchFamily="34" charset="0"/>
                    </a:rPr>
                    <a:t>V</a:t>
                  </a:r>
                  <a:r>
                    <a:rPr lang="en-US" altLang="el-GR" baseline="-25000" dirty="0">
                      <a:latin typeface="Trebuchet MS" panose="020B0603020202020204" pitchFamily="34" charset="0"/>
                    </a:rPr>
                    <a:t>B</a:t>
                  </a:r>
                  <a:r>
                    <a:rPr lang="en-US" altLang="el-GR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στο σημείο Β</a:t>
                  </a:r>
                  <a:r>
                    <a:rPr lang="en-US" altLang="el-GR" dirty="0">
                      <a:latin typeface="Trebuchet MS" panose="020B0603020202020204" pitchFamily="34" charset="0"/>
                    </a:rPr>
                    <a:t>.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γ.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 δύναμη που θα δεχτεί δοκιμαστικό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= 2mC, αν βρεθεί στο Γ.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δ.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δυναμικό στο Γ, αν η διαφορά δυναμικού ανάμεσα στο Β και στο Γ είναι -600V.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ε.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Η ηλεκτρική δυναμική ενέργεια που έχει το σύστημα, όταν το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βρίσκεται στο Γ.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στ.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όταν βρίσκεται στο Γ έχει αρνητική δυναμική ενέργεια. Τι σημαίνει αυτό για το έργο της δύναμης του πεδίου κατά τη μεταφορά του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από το Γ στο άπειρο;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ζ.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Εκτιμήστε, αν το φορτίο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μπορεί να κινηθεί </a:t>
                  </a:r>
                  <a:r>
                    <a:rPr lang="en-US" altLang="el-GR" dirty="0">
                      <a:latin typeface="Trebuchet MS" panose="020B0603020202020204" pitchFamily="34" charset="0"/>
                    </a:rPr>
                    <a:t>"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αυθόρμητα</a:t>
                  </a:r>
                  <a:r>
                    <a:rPr lang="en-US" altLang="el-GR" dirty="0">
                      <a:latin typeface="Trebuchet MS" panose="020B0603020202020204" pitchFamily="34" charset="0"/>
                    </a:rPr>
                    <a:t>"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από το Γ στο Β. 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b="1" dirty="0">
                      <a:latin typeface="Trebuchet MS" panose="020B0603020202020204" pitchFamily="34" charset="0"/>
                    </a:rPr>
                    <a:t>η.  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Το έργο της δύναμης του πεδίου για τη μεταφορά του </a:t>
                  </a:r>
                  <a:r>
                    <a:rPr lang="el-GR" altLang="el-GR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από το Γ στο Β.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dirty="0">
                      <a:latin typeface="Trebuchet MS" panose="020B0603020202020204" pitchFamily="34" charset="0"/>
                    </a:rPr>
                    <a:t>Δίνεται: </a:t>
                  </a:r>
                  <a:r>
                    <a:rPr lang="en-US" altLang="el-GR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altLang="el-GR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l-GR" altLang="el-GR" dirty="0">
                      <a:latin typeface="Trebuchet MS" panose="020B0603020202020204" pitchFamily="34" charset="0"/>
                    </a:rPr>
                    <a:t> = 9.10</a:t>
                  </a:r>
                  <a:r>
                    <a:rPr lang="el-GR" altLang="el-GR" baseline="30000" dirty="0">
                      <a:latin typeface="Trebuchet MS" panose="020B0603020202020204" pitchFamily="34" charset="0"/>
                    </a:rPr>
                    <a:t>9</a:t>
                  </a:r>
                  <a:r>
                    <a:rPr lang="el-GR" altLang="el-GR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l-GR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el-GR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alt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altLang="el-G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altLang="el-GR" dirty="0"/>
                    <a:t> .</a:t>
                  </a:r>
                  <a:endParaRPr lang="el-GR" altLang="el-GR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Ορθογώνιο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56" y="1482788"/>
                  <a:ext cx="10205306" cy="4530664"/>
                </a:xfrm>
                <a:prstGeom prst="rect">
                  <a:avLst/>
                </a:prstGeom>
                <a:blipFill>
                  <a:blip r:embed="rId2"/>
                  <a:stretch>
                    <a:fillRect l="-478" r="-53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91031" y="1524636"/>
                <a:ext cx="1518529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>
                    <a:solidFill>
                      <a:srgbClr val="FF0000"/>
                    </a:solidFill>
                  </a:rPr>
                  <a:t>Ε</a:t>
                </a:r>
                <a:r>
                  <a:rPr lang="el-GR" b="1" baseline="-25000" dirty="0">
                    <a:solidFill>
                      <a:srgbClr val="FF0000"/>
                    </a:solidFill>
                  </a:rPr>
                  <a:t>Β</a:t>
                </a:r>
                <a:r>
                  <a:rPr lang="el-GR" b="1" dirty="0">
                    <a:solidFill>
                      <a:srgbClr val="FF0000"/>
                    </a:solidFill>
                  </a:rPr>
                  <a:t> = 4,5.10</a:t>
                </a:r>
                <a:r>
                  <a:rPr lang="el-GR" b="1" baseline="30000" dirty="0">
                    <a:solidFill>
                      <a:srgbClr val="FF0000"/>
                    </a:solidFill>
                  </a:rPr>
                  <a:t>4</a:t>
                </a:r>
                <a:r>
                  <a:rPr lang="el-G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31" y="1524636"/>
                <a:ext cx="1518529" cy="491738"/>
              </a:xfrm>
              <a:prstGeom prst="rect">
                <a:avLst/>
              </a:prstGeom>
              <a:blipFill>
                <a:blip r:embed="rId3"/>
                <a:stretch>
                  <a:fillRect l="-3200"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Ομάδα 28"/>
          <p:cNvGrpSpPr/>
          <p:nvPr/>
        </p:nvGrpSpPr>
        <p:grpSpPr>
          <a:xfrm>
            <a:off x="8677990" y="546147"/>
            <a:ext cx="700960" cy="337356"/>
            <a:chOff x="8677990" y="546147"/>
            <a:chExt cx="700960" cy="337356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 flipH="1">
              <a:off x="8857456" y="883503"/>
              <a:ext cx="521494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8677990" y="546147"/>
                  <a:ext cx="443776" cy="3339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7990" y="546147"/>
                  <a:ext cx="443776" cy="3339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Ορθογώνιο 29"/>
          <p:cNvSpPr/>
          <p:nvPr/>
        </p:nvSpPr>
        <p:spPr>
          <a:xfrm>
            <a:off x="4352346" y="2016374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l-GR" b="1" baseline="-25000" dirty="0">
                <a:solidFill>
                  <a:srgbClr val="FF0000"/>
                </a:solidFill>
              </a:rPr>
              <a:t>Β</a:t>
            </a:r>
            <a:r>
              <a:rPr lang="el-GR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-900V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1" name="Ορθογώνιο 30"/>
          <p:cNvSpPr/>
          <p:nvPr/>
        </p:nvSpPr>
        <p:spPr>
          <a:xfrm>
            <a:off x="8483600" y="2407173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l-GR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10N</a:t>
            </a:r>
            <a:endParaRPr lang="el-GR" dirty="0"/>
          </a:p>
        </p:txBody>
      </p:sp>
      <p:grpSp>
        <p:nvGrpSpPr>
          <p:cNvPr id="36" name="Ομάδα 35"/>
          <p:cNvGrpSpPr/>
          <p:nvPr/>
        </p:nvGrpSpPr>
        <p:grpSpPr>
          <a:xfrm>
            <a:off x="10533888" y="624578"/>
            <a:ext cx="260167" cy="254523"/>
            <a:chOff x="9033302" y="625562"/>
            <a:chExt cx="260167" cy="254523"/>
          </a:xfrm>
        </p:grpSpPr>
        <p:cxnSp>
          <p:nvCxnSpPr>
            <p:cNvPr id="33" name="Ευθύγραμμο βέλος σύνδεσης 32"/>
            <p:cNvCxnSpPr/>
            <p:nvPr/>
          </p:nvCxnSpPr>
          <p:spPr>
            <a:xfrm flipH="1">
              <a:off x="9033302" y="880085"/>
              <a:ext cx="260167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066769" y="625562"/>
                  <a:ext cx="155491" cy="2416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4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69" y="625562"/>
                  <a:ext cx="155491" cy="241605"/>
                </a:xfrm>
                <a:prstGeom prst="rect">
                  <a:avLst/>
                </a:prstGeom>
                <a:blipFill>
                  <a:blip r:embed="rId5"/>
                  <a:stretch>
                    <a:fillRect l="-26923" r="-23077" b="-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Ορθογώνιο 36"/>
          <p:cNvSpPr/>
          <p:nvPr/>
        </p:nvSpPr>
        <p:spPr>
          <a:xfrm>
            <a:off x="9559074" y="2827367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l-GR" b="1" baseline="-25000" dirty="0">
                <a:solidFill>
                  <a:srgbClr val="FF0000"/>
                </a:solidFill>
              </a:rPr>
              <a:t>Γ</a:t>
            </a:r>
            <a:r>
              <a:rPr lang="el-GR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l-GR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00V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8" name="Ορθογώνιο 37"/>
          <p:cNvSpPr/>
          <p:nvPr/>
        </p:nvSpPr>
        <p:spPr>
          <a:xfrm>
            <a:off x="10133623" y="326924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U </a:t>
            </a:r>
            <a:r>
              <a:rPr lang="el-GR" b="1" dirty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-0,6 J</a:t>
            </a:r>
            <a:endParaRPr lang="el-GR" dirty="0"/>
          </a:p>
        </p:txBody>
      </p:sp>
      <p:sp>
        <p:nvSpPr>
          <p:cNvPr id="39" name="Ορθογώνιο 38"/>
          <p:cNvSpPr/>
          <p:nvPr/>
        </p:nvSpPr>
        <p:spPr>
          <a:xfrm>
            <a:off x="8677990" y="4927546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W</a:t>
            </a:r>
            <a:r>
              <a:rPr lang="el-GR" b="1" baseline="-25000" dirty="0">
                <a:solidFill>
                  <a:srgbClr val="FF0000"/>
                </a:solidFill>
              </a:rPr>
              <a:t>Γ</a:t>
            </a:r>
            <a:r>
              <a:rPr lang="en-US" b="1" baseline="-25000" dirty="0">
                <a:solidFill>
                  <a:srgbClr val="FF0000"/>
                </a:solidFill>
              </a:rPr>
              <a:t>B</a:t>
            </a:r>
            <a:r>
              <a:rPr lang="el-GR" b="1" dirty="0">
                <a:solidFill>
                  <a:srgbClr val="FF0000"/>
                </a:solidFill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1,2 J</a:t>
            </a:r>
            <a:endParaRPr lang="el-GR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0692250" y="597833"/>
            <a:ext cx="269001" cy="29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l-GR" sz="1200" i="1" dirty="0">
                <a:latin typeface="Trebuchet MS" panose="020B0603020202020204" pitchFamily="34" charset="0"/>
              </a:rPr>
              <a:t>q</a:t>
            </a:r>
            <a:endParaRPr lang="el-GR" altLang="el-GR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7990" y="4476038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rebuchet MS" panose="020B0603020202020204" pitchFamily="34" charset="0"/>
              </a:rPr>
              <a:t>Μπορεί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D1F52B8-5475-4274-8ECC-330F786D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C4A-BF00-4FBE-A840-0B684B2993C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3FCD2B1-1144-4245-AD54-F77C32B2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7" grpId="0"/>
      <p:bldP spid="38" grpId="0"/>
      <p:bldP spid="39" grpId="0"/>
      <p:bldP spid="40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237171" y="242715"/>
            <a:ext cx="9995325" cy="4060407"/>
            <a:chOff x="1237171" y="242715"/>
            <a:chExt cx="9995325" cy="4060407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600" y="714503"/>
              <a:ext cx="2494896" cy="223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8"/>
                <p:cNvSpPr>
                  <a:spLocks noChangeArrowheads="1"/>
                </p:cNvSpPr>
                <p:nvPr/>
              </p:nvSpPr>
              <p:spPr bwMode="auto">
                <a:xfrm>
                  <a:off x="1237171" y="242715"/>
                  <a:ext cx="7500429" cy="4060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pPr algn="just" eaLnBrk="1" hangingPunct="1">
                    <a:lnSpc>
                      <a:spcPct val="150000"/>
                    </a:lnSpc>
                    <a:defRPr/>
                  </a:pPr>
                  <a:r>
                    <a:rPr lang="en-US" altLang="el-GR" sz="2000" b="1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2.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Στις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κορυφές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Β και Γ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ορθογωνίου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ισοσκελούς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τριγώνου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ΑΒΓ </a:t>
                  </a:r>
                  <a:r>
                    <a:rPr lang="en-US" altLang="el-GR" sz="2000" dirty="0" err="1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με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l-G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el-G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= 90</a:t>
                  </a:r>
                  <a:r>
                    <a:rPr lang="en-US" altLang="el-GR" sz="2000" baseline="30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altLang="el-GR" sz="2000" dirty="0">
                      <a:latin typeface="Trebuchet MS" panose="020B0603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β</a:t>
                  </a:r>
                  <a:r>
                    <a:rPr lang="en-US" altLang="el-GR" sz="2000" dirty="0" err="1">
                      <a:latin typeface="Trebuchet MS" panose="020B0603020202020204" pitchFamily="34" charset="0"/>
                    </a:rPr>
                    <a:t>ρίσκοντ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αι ακίνητα σημειακά φορτία </a:t>
                  </a:r>
                  <a:r>
                    <a:rPr lang="en-US" alt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n-US" altLang="el-GR" sz="2000" baseline="-25000" dirty="0">
                      <a:latin typeface="Trebuchet MS" panose="020B0603020202020204" pitchFamily="34" charset="0"/>
                    </a:rPr>
                    <a:t>B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 = 2·10</a:t>
                  </a:r>
                  <a:r>
                    <a:rPr lang="en-US" altLang="el-GR" sz="2000" baseline="30000" dirty="0">
                      <a:latin typeface="Trebuchet MS" panose="020B0603020202020204" pitchFamily="34" charset="0"/>
                    </a:rPr>
                    <a:t>-8 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C και </a:t>
                  </a:r>
                  <a:r>
                    <a:rPr lang="en-US" alt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n-US" altLang="el-GR" sz="2000" baseline="-25000" dirty="0">
                      <a:latin typeface="Trebuchet MS" panose="020B0603020202020204" pitchFamily="34" charset="0"/>
                    </a:rPr>
                    <a:t>Γ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 = 5·10</a:t>
                  </a:r>
                  <a:r>
                    <a:rPr lang="en-US" altLang="el-GR" sz="2000" baseline="30000" dirty="0">
                      <a:latin typeface="Trebuchet MS" panose="020B0603020202020204" pitchFamily="34" charset="0"/>
                    </a:rPr>
                    <a:t>-8 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C.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n-US" altLang="el-GR" sz="2000" dirty="0" err="1">
                      <a:latin typeface="Trebuchet MS" panose="020B0603020202020204" pitchFamily="34" charset="0"/>
                    </a:rPr>
                    <a:t>Αν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 ΑΒ = ΑΓ = 5cm,  να υπ</a:t>
                  </a:r>
                  <a:r>
                    <a:rPr lang="en-US" altLang="el-GR" sz="2000" dirty="0" err="1">
                      <a:latin typeface="Trebuchet MS" panose="020B0603020202020204" pitchFamily="34" charset="0"/>
                    </a:rPr>
                    <a:t>ολογίσετε</a:t>
                  </a:r>
                  <a:r>
                    <a:rPr lang="en-US" altLang="el-GR" sz="2000" dirty="0">
                      <a:latin typeface="Trebuchet MS" panose="020B0603020202020204" pitchFamily="34" charset="0"/>
                    </a:rPr>
                    <a:t>: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α. 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Τη δυναμική ενέργεια του συστήματος.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β. 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Το δυναμικό στο σημείο Α.                                                       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b="1" dirty="0">
                      <a:latin typeface="Trebuchet MS" panose="020B0603020202020204" pitchFamily="34" charset="0"/>
                    </a:rPr>
                    <a:t>γ. 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Το έργο που απαιτείται για τη μεταφορά ενός σημειακού ηλεκτρικού φορτίου </a:t>
                  </a:r>
                  <a:r>
                    <a:rPr lang="el-GR" alt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 = 2 </a:t>
                  </a:r>
                  <a:r>
                    <a:rPr lang="el-GR" altLang="el-GR" sz="2000" dirty="0" err="1">
                      <a:latin typeface="Trebuchet MS" panose="020B0603020202020204" pitchFamily="34" charset="0"/>
                    </a:rPr>
                    <a:t>μCb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 από το άπειρο στο σημείο Α.                                 </a:t>
                  </a:r>
                </a:p>
                <a:p>
                  <a:pPr algn="just">
                    <a:lnSpc>
                      <a:spcPct val="150000"/>
                    </a:lnSpc>
                    <a:defRPr/>
                  </a:pPr>
                  <a:r>
                    <a:rPr lang="el-GR" altLang="el-GR" sz="2000" dirty="0">
                      <a:latin typeface="Trebuchet MS" panose="020B0603020202020204" pitchFamily="34" charset="0"/>
                    </a:rPr>
                    <a:t>Δίνεται: </a:t>
                  </a:r>
                  <a:r>
                    <a:rPr lang="en-US" altLang="el-GR" sz="2000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altLang="el-GR" sz="2000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l-GR" altLang="el-GR" sz="2000" dirty="0">
                      <a:latin typeface="Trebuchet MS" panose="020B0603020202020204" pitchFamily="34" charset="0"/>
                    </a:rPr>
                    <a:t> = 9.10</a:t>
                  </a:r>
                  <a:r>
                    <a:rPr lang="el-GR" altLang="el-GR" sz="2000" baseline="30000" dirty="0">
                      <a:latin typeface="Trebuchet MS" panose="020B0603020202020204" pitchFamily="34" charset="0"/>
                    </a:rPr>
                    <a:t>9</a:t>
                  </a:r>
                  <a:r>
                    <a:rPr lang="el-GR" altLang="el-GR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altLang="el-G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l-GR" sz="20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altLang="el-GR" sz="20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altLang="el-G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altLang="el-G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altLang="el-G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altLang="el-GR" sz="2000" dirty="0"/>
                    <a:t> .</a:t>
                  </a:r>
                  <a:endParaRPr lang="el-GR" alt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7171" y="242715"/>
                  <a:ext cx="7500429" cy="4060407"/>
                </a:xfrm>
                <a:prstGeom prst="rect">
                  <a:avLst/>
                </a:prstGeom>
                <a:blipFill>
                  <a:blip r:embed="rId3"/>
                  <a:stretch>
                    <a:fillRect l="-894" r="-8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9380" y="1762237"/>
                <a:ext cx="1920847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𝐉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endParaRPr lang="el-G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380" y="1762237"/>
                <a:ext cx="1920847" cy="337785"/>
              </a:xfrm>
              <a:prstGeom prst="rect">
                <a:avLst/>
              </a:prstGeom>
              <a:blipFill>
                <a:blip r:embed="rId4"/>
                <a:stretch>
                  <a:fillRect l="-4444" r="-2540" b="-2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/>
          <p:cNvSpPr/>
          <p:nvPr/>
        </p:nvSpPr>
        <p:spPr>
          <a:xfrm>
            <a:off x="5118608" y="219630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V</a:t>
            </a:r>
            <a:r>
              <a:rPr lang="en-US" sz="2000" b="1" baseline="-25000" dirty="0">
                <a:solidFill>
                  <a:srgbClr val="FF0000"/>
                </a:solidFill>
              </a:rPr>
              <a:t>A</a:t>
            </a:r>
            <a:r>
              <a:rPr lang="el-GR" sz="2000" b="1" dirty="0">
                <a:solidFill>
                  <a:srgbClr val="FF0000"/>
                </a:solidFill>
              </a:rPr>
              <a:t> = </a:t>
            </a:r>
            <a:r>
              <a:rPr lang="en-US" sz="2000" b="1" dirty="0">
                <a:solidFill>
                  <a:srgbClr val="FF0000"/>
                </a:solidFill>
              </a:rPr>
              <a:t>12,6.10</a:t>
            </a:r>
            <a:r>
              <a:rPr 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sz="2000" b="1" dirty="0">
                <a:solidFill>
                  <a:srgbClr val="FF0000"/>
                </a:solidFill>
              </a:rPr>
              <a:t> V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  <p:sp>
        <p:nvSpPr>
          <p:cNvPr id="9" name="Ορθογώνιο 8"/>
          <p:cNvSpPr/>
          <p:nvPr/>
        </p:nvSpPr>
        <p:spPr>
          <a:xfrm>
            <a:off x="8272582" y="3099964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W</a:t>
            </a:r>
            <a:r>
              <a:rPr lang="el-GR" sz="2000" b="1" baseline="-25000" dirty="0">
                <a:solidFill>
                  <a:srgbClr val="FF0000"/>
                </a:solidFill>
              </a:rPr>
              <a:t>∞</a:t>
            </a:r>
            <a:r>
              <a:rPr lang="en-US" sz="2000" b="1" baseline="-25000" dirty="0">
                <a:solidFill>
                  <a:srgbClr val="FF0000"/>
                </a:solidFill>
              </a:rPr>
              <a:t>A</a:t>
            </a:r>
            <a:r>
              <a:rPr lang="el-GR" sz="2000" b="1" dirty="0">
                <a:solidFill>
                  <a:srgbClr val="FF0000"/>
                </a:solidFill>
              </a:rPr>
              <a:t> = </a:t>
            </a:r>
            <a:r>
              <a:rPr lang="en-US" sz="2000" b="1" dirty="0">
                <a:solidFill>
                  <a:srgbClr val="FF0000"/>
                </a:solidFill>
              </a:rPr>
              <a:t>-25,2.10</a:t>
            </a:r>
            <a:r>
              <a:rPr lang="en-US" sz="2000" b="1" baseline="30000" dirty="0">
                <a:solidFill>
                  <a:srgbClr val="FF0000"/>
                </a:solidFill>
              </a:rPr>
              <a:t>-3</a:t>
            </a:r>
            <a:r>
              <a:rPr lang="en-US" sz="2000" b="1" dirty="0">
                <a:solidFill>
                  <a:srgbClr val="FF0000"/>
                </a:solidFill>
              </a:rPr>
              <a:t> J</a:t>
            </a:r>
            <a:endParaRPr lang="el-GR" sz="2000" dirty="0"/>
          </a:p>
        </p:txBody>
      </p:sp>
      <p:sp>
        <p:nvSpPr>
          <p:cNvPr id="10" name="Θέση ημερομηνίας 9">
            <a:extLst>
              <a:ext uri="{FF2B5EF4-FFF2-40B4-BE49-F238E27FC236}">
                <a16:creationId xmlns:a16="http://schemas.microsoft.com/office/drawing/2014/main" id="{E8B6D0A7-EC1F-40B9-846F-874918F8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FB57-4A52-4037-BEA3-12165BDFDF0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0A6034-2F7B-4ECE-AB24-CC680B86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713905" y="1867859"/>
            <a:ext cx="6536973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Προβλήματα 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20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D8C09DA-F838-4C92-94B4-8E56BC04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36CA-A4E1-425C-9177-8BB99D9FB94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943EF16-0CE6-42F3-BA98-9074359C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62152" y="413480"/>
            <a:ext cx="10419080" cy="4889773"/>
            <a:chOff x="962152" y="413480"/>
            <a:chExt cx="10419080" cy="4889773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9250" y="413480"/>
              <a:ext cx="3661982" cy="246922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962152" y="2961073"/>
                  <a:ext cx="9964928" cy="23421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Trebuchet MS" panose="020B0603020202020204" pitchFamily="34" charset="0"/>
                    </a:rPr>
                    <a:t>Υπολογίστε την ταχύτητά του τη στιγμή που θα φτάσει στη βάση του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πλάγιου επιπέδου. Θεωρήστε ότι η κίνηση του Σ γίνεται χωρίς τριβές.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Trebuchet MS" panose="020B0603020202020204" pitchFamily="34" charset="0"/>
                    </a:rPr>
                    <a:t>Εφαρμογή για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l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3 m,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d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1 m,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φ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30°.</a:t>
                  </a:r>
                  <a:endParaRPr lang="en-US" sz="2000" dirty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Trebuchet MS" panose="020B0603020202020204" pitchFamily="34" charset="0"/>
                    </a:rPr>
                    <a:t>Δίνονται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: 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g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10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400" dirty="0">
                      <a:latin typeface="Trebuchet MS" panose="020B0603020202020204" pitchFamily="34" charset="0"/>
                    </a:rPr>
                    <a:t> 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, </a:t>
                  </a:r>
                  <a:r>
                    <a:rPr lang="en-US" sz="2000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sz="2000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= 9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×10</a:t>
                  </a:r>
                  <a:r>
                    <a:rPr lang="en-US" sz="2000" baseline="30000" dirty="0">
                      <a:latin typeface="Trebuchet MS" panose="020B0603020202020204" pitchFamily="34" charset="0"/>
                    </a:rPr>
                    <a:t>9 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152" y="2961073"/>
                  <a:ext cx="9964928" cy="2342180"/>
                </a:xfrm>
                <a:prstGeom prst="rect">
                  <a:avLst/>
                </a:prstGeom>
                <a:blipFill>
                  <a:blip r:embed="rId3"/>
                  <a:stretch>
                    <a:fillRect l="-673" r="-5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Ορθογώνιο 6"/>
            <p:cNvSpPr/>
            <p:nvPr/>
          </p:nvSpPr>
          <p:spPr>
            <a:xfrm>
              <a:off x="962152" y="609980"/>
              <a:ext cx="6645656" cy="235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>
                  <a:latin typeface="Trebuchet MS" panose="020B0603020202020204" pitchFamily="34" charset="0"/>
                </a:rPr>
                <a:t>95. </a:t>
              </a:r>
              <a:r>
                <a:rPr lang="el-GR" sz="2000" dirty="0">
                  <a:latin typeface="Trebuchet MS" panose="020B0603020202020204" pitchFamily="34" charset="0"/>
                </a:rPr>
                <a:t>Σώμα που έχει φορτίο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= 2×10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−7 </a:t>
              </a:r>
              <a:r>
                <a:rPr lang="el-GR" sz="2000" dirty="0">
                  <a:latin typeface="Trebuchet MS" panose="020B0603020202020204" pitchFamily="34" charset="0"/>
                </a:rPr>
                <a:t>C είναι στερεωμένο στην κορυφή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πλάγιου επιπέδου. Το σωματίδιο Σ έχει μάζα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latin typeface="Trebuchet MS" panose="020B0603020202020204" pitchFamily="34" charset="0"/>
                </a:rPr>
                <a:t> = 1 </a:t>
              </a:r>
              <a:r>
                <a:rPr lang="el-GR" sz="2000" dirty="0" err="1">
                  <a:latin typeface="Trebuchet MS" panose="020B0603020202020204" pitchFamily="34" charset="0"/>
                </a:rPr>
                <a:t>mg</a:t>
              </a:r>
              <a:r>
                <a:rPr lang="el-GR" sz="2000" dirty="0">
                  <a:latin typeface="Trebuchet MS" panose="020B0603020202020204" pitchFamily="34" charset="0"/>
                </a:rPr>
                <a:t> και φορτίο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i="1" dirty="0">
                  <a:latin typeface="Trebuchet MS" panose="020B0603020202020204" pitchFamily="34" charset="0"/>
                </a:rPr>
                <a:t>q</a:t>
              </a:r>
              <a:r>
                <a:rPr lang="el-GR" sz="2000" dirty="0">
                  <a:latin typeface="Trebuchet MS" panose="020B0603020202020204" pitchFamily="34" charset="0"/>
                </a:rPr>
                <a:t> = 3×10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−8 </a:t>
              </a:r>
              <a:r>
                <a:rPr lang="el-GR" sz="2000" dirty="0">
                  <a:latin typeface="Trebuchet MS" panose="020B0603020202020204" pitchFamily="34" charset="0"/>
                </a:rPr>
                <a:t>C. Το σωματίδιο Σ αφήνεται ελεύθερο σε ένα σημείο του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πλάγιου επιπέδου που απέχει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d</a:t>
              </a:r>
              <a:r>
                <a:rPr lang="el-GR" sz="2000" dirty="0">
                  <a:latin typeface="Trebuchet MS" panose="020B0603020202020204" pitchFamily="34" charset="0"/>
                </a:rPr>
                <a:t> από το φορτισμένο σώμα.</a:t>
              </a:r>
              <a:r>
                <a:rPr lang="en-US" sz="2000" dirty="0">
                  <a:latin typeface="Trebuchet MS" panose="020B0603020202020204" pitchFamily="34" charset="0"/>
                </a:rPr>
                <a:t> </a:t>
              </a:r>
              <a:endParaRPr lang="el-GR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9413139" y="4822823"/>
                <a:ext cx="1513941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𝝊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139" y="4822823"/>
                <a:ext cx="1513941" cy="623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16524DD3-23F6-4676-B0BA-D804932A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AAD9-7704-47EC-8F94-F1CD1388B57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A64649E-3DE5-490C-B0D8-C1687825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133856" y="475917"/>
                <a:ext cx="9592056" cy="326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96.  </a:t>
                </a:r>
                <a:r>
                  <a:rPr lang="el-GR" sz="2000" dirty="0">
                    <a:latin typeface="Trebuchet MS" panose="020B0603020202020204" pitchFamily="34" charset="0"/>
                  </a:rPr>
                  <a:t>Σφαιρικός αγωγός με ακτίνα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= 10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2×10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−7 </a:t>
                </a:r>
                <a:r>
                  <a:rPr lang="el-GR" sz="2000" dirty="0">
                    <a:latin typeface="Trebuchet MS" panose="020B0603020202020204" pitchFamily="34" charset="0"/>
                  </a:rPr>
                  <a:t>C, έχει μια λεπτή οπή, κατά μήκος μιας διαμέτρου.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d</a:t>
                </a:r>
                <a:r>
                  <a:rPr lang="el-GR" sz="2000" dirty="0">
                    <a:latin typeface="Trebuchet MS" panose="020B0603020202020204" pitchFamily="34" charset="0"/>
                  </a:rPr>
                  <a:t> = 30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cm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 κέντρο της και στην προέκταση της ευθείας που ορίζει η οπή, αφήνεται σημειακό φορτίο, με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= 0,5×10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−6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kg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φορτίο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q</a:t>
                </a:r>
                <a:r>
                  <a:rPr lang="el-GR" sz="2000" dirty="0">
                    <a:latin typeface="Trebuchet MS" panose="020B0603020202020204" pitchFamily="34" charset="0"/>
                  </a:rPr>
                  <a:t> = −4×10</a:t>
                </a:r>
                <a:r>
                  <a:rPr lang="el-GR" sz="2000" baseline="30000" dirty="0">
                    <a:latin typeface="Trebuchet MS" panose="020B0603020202020204" pitchFamily="34" charset="0"/>
                  </a:rPr>
                  <a:t>−9 </a:t>
                </a:r>
                <a:r>
                  <a:rPr lang="el-GR" sz="2000" dirty="0">
                    <a:latin typeface="Trebuchet MS" panose="020B0603020202020204" pitchFamily="34" charset="0"/>
                  </a:rPr>
                  <a:t>C, το οποίο κινείται προς τη σφαίρα. Το φορτίο μπαίνει στην οπή και διαπερνά τη σφαίρα. Να υπολογιστεί η χρονική διάρκεια της κίνησης του φορτίου μέσα στην οπή. Δίνεται</a:t>
                </a:r>
                <a:r>
                  <a:rPr lang="en-US" sz="2000" dirty="0">
                    <a:latin typeface="Trebuchet MS" panose="020B0603020202020204" pitchFamily="34" charset="0"/>
                  </a:rPr>
                  <a:t>:  </a:t>
                </a:r>
                <a:r>
                  <a:rPr lang="en-US" sz="2000" i="1" dirty="0">
                    <a:latin typeface="Trebuchet MS" panose="020B0603020202020204" pitchFamily="34" charset="0"/>
                  </a:rPr>
                  <a:t>k</a:t>
                </a:r>
                <a:r>
                  <a:rPr lang="en-US" sz="2000" baseline="-25000" dirty="0">
                    <a:latin typeface="Trebuchet MS" panose="020B0603020202020204" pitchFamily="34" charset="0"/>
                  </a:rPr>
                  <a:t>c</a:t>
                </a:r>
                <a:r>
                  <a:rPr lang="en-US" sz="2000" dirty="0">
                    <a:latin typeface="Trebuchet MS" panose="020B0603020202020204" pitchFamily="34" charset="0"/>
                  </a:rPr>
                  <a:t> = 9</a:t>
                </a:r>
                <a:r>
                  <a:rPr lang="el-GR" sz="2000" dirty="0">
                    <a:latin typeface="Trebuchet MS" panose="020B0603020202020204" pitchFamily="34" charset="0"/>
                  </a:rPr>
                  <a:t>×10</a:t>
                </a:r>
                <a:r>
                  <a:rPr lang="en-US" sz="2000" baseline="30000" dirty="0">
                    <a:latin typeface="Trebuchet MS" panose="020B0603020202020204" pitchFamily="34" charset="0"/>
                  </a:rPr>
                  <a:t>9 </a:t>
                </a:r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rebuchet MS" panose="020B0603020202020204" pitchFamily="34" charset="0"/>
                  </a:rPr>
                  <a:t> </a:t>
                </a:r>
                <a:r>
                  <a:rPr lang="el-GR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56" y="475917"/>
                <a:ext cx="9592056" cy="3265509"/>
              </a:xfrm>
              <a:prstGeom prst="rect">
                <a:avLst/>
              </a:prstGeom>
              <a:blipFill>
                <a:blip r:embed="rId2"/>
                <a:stretch>
                  <a:fillRect l="-635" r="-5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06256" y="3741426"/>
            <a:ext cx="172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Δ</a:t>
            </a:r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14,4 </a:t>
            </a:r>
            <a:r>
              <a:rPr lang="en-US" sz="20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ms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3A963CD-05E5-4120-83BA-F8B9A79E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8728-9A23-48FF-8AA7-8BD83B0580A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1B52355-8A1B-4C15-BBCD-C5E48AAF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9" y="7553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24455" y="849643"/>
            <a:ext cx="847578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Ένα θετικό ηλεκτρικό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 </a:t>
            </a:r>
            <a:r>
              <a:rPr lang="el-GR" altLang="el-GR" sz="2000" b="1" dirty="0">
                <a:latin typeface="Comic Sans MS" panose="030F0702030302020204" pitchFamily="66" charset="0"/>
              </a:rPr>
              <a:t>μπορεί να έρθει σ’ αυτό το χώρο</a:t>
            </a:r>
            <a:r>
              <a:rPr lang="en-US" altLang="el-GR" sz="2000" b="1" dirty="0">
                <a:latin typeface="Comic Sans MS" panose="030F0702030302020204" pitchFamily="66" charset="0"/>
              </a:rPr>
              <a:t>, </a:t>
            </a:r>
            <a:r>
              <a:rPr lang="el-GR" altLang="el-GR" sz="2000" b="1" dirty="0">
                <a:latin typeface="Comic Sans MS" panose="030F0702030302020204" pitchFamily="66" charset="0"/>
              </a:rPr>
              <a:t>στο σημείο </a:t>
            </a:r>
            <a:r>
              <a:rPr lang="en-US" altLang="el-GR" sz="2000" b="1" dirty="0">
                <a:latin typeface="Comic Sans MS" panose="030F0702030302020204" pitchFamily="66" charset="0"/>
              </a:rPr>
              <a:t>A,</a:t>
            </a:r>
            <a:r>
              <a:rPr lang="el-GR" altLang="el-GR" sz="2000" b="1" dirty="0">
                <a:latin typeface="Comic Sans MS" panose="030F0702030302020204" pitchFamily="66" charset="0"/>
              </a:rPr>
              <a:t> ανεμπόδιστα.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 </a:t>
            </a:r>
            <a:r>
              <a:rPr lang="el-GR" altLang="el-GR" sz="2000" b="1" dirty="0">
                <a:latin typeface="Comic Sans MS" panose="030F0702030302020204" pitchFamily="66" charset="0"/>
              </a:rPr>
              <a:t>θα δημιουργήσει γύρω του (στατικό) ηλεκτρικό πεδίο.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Θέλουμε ένα θετικό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</a:t>
            </a:r>
            <a:r>
              <a:rPr lang="el-GR" altLang="el-GR" sz="2000" b="1" dirty="0">
                <a:latin typeface="Comic Sans MS" panose="030F0702030302020204" pitchFamily="66" charset="0"/>
              </a:rPr>
              <a:t> να έρθει από πολύ μακριά </a:t>
            </a:r>
            <a:r>
              <a:rPr lang="el-GR" altLang="el-GR" sz="1600" b="1" dirty="0">
                <a:latin typeface="Comic Sans MS" panose="030F0702030302020204" pitchFamily="66" charset="0"/>
              </a:rPr>
              <a:t>(έξω από το πεδίο) </a:t>
            </a:r>
            <a:r>
              <a:rPr lang="el-GR" altLang="el-GR" sz="2000" b="1" dirty="0">
                <a:latin typeface="Comic Sans MS" panose="030F0702030302020204" pitchFamily="66" charset="0"/>
              </a:rPr>
              <a:t>στο σημείο Β </a:t>
            </a:r>
            <a:r>
              <a:rPr lang="el-GR" altLang="el-GR" sz="1600" b="1" dirty="0">
                <a:latin typeface="Comic Sans MS" panose="030F0702030302020204" pitchFamily="66" charset="0"/>
              </a:rPr>
              <a:t>(μέσα στο πεδίο).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4454" y="252342"/>
            <a:ext cx="8634046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Να υποθέσω ότι υπάρχει ένας χώρος που είναι κενός </a:t>
            </a:r>
            <a:r>
              <a:rPr lang="el-GR" sz="1600" b="1" dirty="0">
                <a:latin typeface="Comic Sans MS" panose="030F0702030302020204" pitchFamily="66" charset="0"/>
              </a:rPr>
              <a:t>(δεν υπάρχει πεδίο).</a:t>
            </a:r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2666250" y="3833508"/>
            <a:ext cx="2998699" cy="2053981"/>
          </a:xfrm>
          <a:custGeom>
            <a:avLst/>
            <a:gdLst>
              <a:gd name="T0" fmla="*/ 278 w 2618"/>
              <a:gd name="T1" fmla="*/ 336 h 2001"/>
              <a:gd name="T2" fmla="*/ 202 w 2618"/>
              <a:gd name="T3" fmla="*/ 1383 h 2001"/>
              <a:gd name="T4" fmla="*/ 346 w 2618"/>
              <a:gd name="T5" fmla="*/ 1652 h 2001"/>
              <a:gd name="T6" fmla="*/ 413 w 2618"/>
              <a:gd name="T7" fmla="*/ 1728 h 2001"/>
              <a:gd name="T8" fmla="*/ 480 w 2618"/>
              <a:gd name="T9" fmla="*/ 1767 h 2001"/>
              <a:gd name="T10" fmla="*/ 701 w 2618"/>
              <a:gd name="T11" fmla="*/ 1892 h 2001"/>
              <a:gd name="T12" fmla="*/ 826 w 2618"/>
              <a:gd name="T13" fmla="*/ 1940 h 2001"/>
              <a:gd name="T14" fmla="*/ 1133 w 2618"/>
              <a:gd name="T15" fmla="*/ 1949 h 2001"/>
              <a:gd name="T16" fmla="*/ 1776 w 2618"/>
              <a:gd name="T17" fmla="*/ 1959 h 2001"/>
              <a:gd name="T18" fmla="*/ 1824 w 2618"/>
              <a:gd name="T19" fmla="*/ 1920 h 2001"/>
              <a:gd name="T20" fmla="*/ 2035 w 2618"/>
              <a:gd name="T21" fmla="*/ 1882 h 2001"/>
              <a:gd name="T22" fmla="*/ 2342 w 2618"/>
              <a:gd name="T23" fmla="*/ 1796 h 2001"/>
              <a:gd name="T24" fmla="*/ 2419 w 2618"/>
              <a:gd name="T25" fmla="*/ 1738 h 2001"/>
              <a:gd name="T26" fmla="*/ 2525 w 2618"/>
              <a:gd name="T27" fmla="*/ 1642 h 2001"/>
              <a:gd name="T28" fmla="*/ 2486 w 2618"/>
              <a:gd name="T29" fmla="*/ 1181 h 2001"/>
              <a:gd name="T30" fmla="*/ 2429 w 2618"/>
              <a:gd name="T31" fmla="*/ 1095 h 2001"/>
              <a:gd name="T32" fmla="*/ 2400 w 2618"/>
              <a:gd name="T33" fmla="*/ 1076 h 2001"/>
              <a:gd name="T34" fmla="*/ 2323 w 2618"/>
              <a:gd name="T35" fmla="*/ 989 h 2001"/>
              <a:gd name="T36" fmla="*/ 2285 w 2618"/>
              <a:gd name="T37" fmla="*/ 932 h 2001"/>
              <a:gd name="T38" fmla="*/ 2208 w 2618"/>
              <a:gd name="T39" fmla="*/ 836 h 2001"/>
              <a:gd name="T40" fmla="*/ 2179 w 2618"/>
              <a:gd name="T41" fmla="*/ 778 h 2001"/>
              <a:gd name="T42" fmla="*/ 2198 w 2618"/>
              <a:gd name="T43" fmla="*/ 500 h 2001"/>
              <a:gd name="T44" fmla="*/ 2189 w 2618"/>
              <a:gd name="T45" fmla="*/ 413 h 2001"/>
              <a:gd name="T46" fmla="*/ 2016 w 2618"/>
              <a:gd name="T47" fmla="*/ 240 h 2001"/>
              <a:gd name="T48" fmla="*/ 1958 w 2618"/>
              <a:gd name="T49" fmla="*/ 192 h 2001"/>
              <a:gd name="T50" fmla="*/ 1814 w 2618"/>
              <a:gd name="T51" fmla="*/ 183 h 2001"/>
              <a:gd name="T52" fmla="*/ 1680 w 2618"/>
              <a:gd name="T53" fmla="*/ 135 h 2001"/>
              <a:gd name="T54" fmla="*/ 1574 w 2618"/>
              <a:gd name="T55" fmla="*/ 106 h 2001"/>
              <a:gd name="T56" fmla="*/ 1373 w 2618"/>
              <a:gd name="T57" fmla="*/ 0 h 2001"/>
              <a:gd name="T58" fmla="*/ 605 w 2618"/>
              <a:gd name="T59" fmla="*/ 29 h 2001"/>
              <a:gd name="T60" fmla="*/ 547 w 2618"/>
              <a:gd name="T61" fmla="*/ 48 h 2001"/>
              <a:gd name="T62" fmla="*/ 480 w 2618"/>
              <a:gd name="T63" fmla="*/ 116 h 2001"/>
              <a:gd name="T64" fmla="*/ 346 w 2618"/>
              <a:gd name="T65" fmla="*/ 154 h 2001"/>
              <a:gd name="T66" fmla="*/ 298 w 2618"/>
              <a:gd name="T67" fmla="*/ 202 h 2001"/>
              <a:gd name="T68" fmla="*/ 278 w 2618"/>
              <a:gd name="T69" fmla="*/ 221 h 2001"/>
              <a:gd name="T70" fmla="*/ 278 w 2618"/>
              <a:gd name="T71" fmla="*/ 336 h 20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18" h="2001">
                <a:moveTo>
                  <a:pt x="278" y="336"/>
                </a:moveTo>
                <a:cubicBezTo>
                  <a:pt x="92" y="659"/>
                  <a:pt x="0" y="990"/>
                  <a:pt x="202" y="1383"/>
                </a:cubicBezTo>
                <a:cubicBezTo>
                  <a:pt x="222" y="1492"/>
                  <a:pt x="278" y="1568"/>
                  <a:pt x="346" y="1652"/>
                </a:cubicBezTo>
                <a:cubicBezTo>
                  <a:pt x="370" y="1681"/>
                  <a:pt x="373" y="1707"/>
                  <a:pt x="413" y="1728"/>
                </a:cubicBezTo>
                <a:cubicBezTo>
                  <a:pt x="431" y="1737"/>
                  <a:pt x="464" y="1753"/>
                  <a:pt x="480" y="1767"/>
                </a:cubicBezTo>
                <a:cubicBezTo>
                  <a:pt x="563" y="1837"/>
                  <a:pt x="597" y="1869"/>
                  <a:pt x="701" y="1892"/>
                </a:cubicBezTo>
                <a:cubicBezTo>
                  <a:pt x="745" y="1902"/>
                  <a:pt x="781" y="1938"/>
                  <a:pt x="826" y="1940"/>
                </a:cubicBezTo>
                <a:cubicBezTo>
                  <a:pt x="928" y="1946"/>
                  <a:pt x="1031" y="1946"/>
                  <a:pt x="1133" y="1949"/>
                </a:cubicBezTo>
                <a:cubicBezTo>
                  <a:pt x="1329" y="2001"/>
                  <a:pt x="1623" y="1962"/>
                  <a:pt x="1776" y="1959"/>
                </a:cubicBezTo>
                <a:cubicBezTo>
                  <a:pt x="1793" y="1948"/>
                  <a:pt x="1805" y="1927"/>
                  <a:pt x="1824" y="1920"/>
                </a:cubicBezTo>
                <a:cubicBezTo>
                  <a:pt x="1889" y="1896"/>
                  <a:pt x="1968" y="1900"/>
                  <a:pt x="2035" y="1882"/>
                </a:cubicBezTo>
                <a:cubicBezTo>
                  <a:pt x="2137" y="1854"/>
                  <a:pt x="2238" y="1816"/>
                  <a:pt x="2342" y="1796"/>
                </a:cubicBezTo>
                <a:cubicBezTo>
                  <a:pt x="2365" y="1773"/>
                  <a:pt x="2396" y="1761"/>
                  <a:pt x="2419" y="1738"/>
                </a:cubicBezTo>
                <a:cubicBezTo>
                  <a:pt x="2497" y="1660"/>
                  <a:pt x="2461" y="1690"/>
                  <a:pt x="2525" y="1642"/>
                </a:cubicBezTo>
                <a:cubicBezTo>
                  <a:pt x="2607" y="1517"/>
                  <a:pt x="2618" y="1267"/>
                  <a:pt x="2486" y="1181"/>
                </a:cubicBezTo>
                <a:cubicBezTo>
                  <a:pt x="2442" y="1114"/>
                  <a:pt x="2461" y="1143"/>
                  <a:pt x="2429" y="1095"/>
                </a:cubicBezTo>
                <a:cubicBezTo>
                  <a:pt x="2423" y="1085"/>
                  <a:pt x="2409" y="1083"/>
                  <a:pt x="2400" y="1076"/>
                </a:cubicBezTo>
                <a:cubicBezTo>
                  <a:pt x="2373" y="1053"/>
                  <a:pt x="2345" y="1017"/>
                  <a:pt x="2323" y="989"/>
                </a:cubicBezTo>
                <a:cubicBezTo>
                  <a:pt x="2309" y="971"/>
                  <a:pt x="2298" y="951"/>
                  <a:pt x="2285" y="932"/>
                </a:cubicBezTo>
                <a:cubicBezTo>
                  <a:pt x="2263" y="898"/>
                  <a:pt x="2227" y="873"/>
                  <a:pt x="2208" y="836"/>
                </a:cubicBezTo>
                <a:cubicBezTo>
                  <a:pt x="2165" y="751"/>
                  <a:pt x="2237" y="866"/>
                  <a:pt x="2179" y="778"/>
                </a:cubicBezTo>
                <a:cubicBezTo>
                  <a:pt x="2158" y="690"/>
                  <a:pt x="2177" y="588"/>
                  <a:pt x="2198" y="500"/>
                </a:cubicBezTo>
                <a:cubicBezTo>
                  <a:pt x="2195" y="471"/>
                  <a:pt x="2195" y="441"/>
                  <a:pt x="2189" y="413"/>
                </a:cubicBezTo>
                <a:cubicBezTo>
                  <a:pt x="2173" y="343"/>
                  <a:pt x="2070" y="278"/>
                  <a:pt x="2016" y="240"/>
                </a:cubicBezTo>
                <a:cubicBezTo>
                  <a:pt x="1996" y="225"/>
                  <a:pt x="1983" y="197"/>
                  <a:pt x="1958" y="192"/>
                </a:cubicBezTo>
                <a:cubicBezTo>
                  <a:pt x="1911" y="182"/>
                  <a:pt x="1862" y="186"/>
                  <a:pt x="1814" y="183"/>
                </a:cubicBezTo>
                <a:cubicBezTo>
                  <a:pt x="1766" y="170"/>
                  <a:pt x="1726" y="152"/>
                  <a:pt x="1680" y="135"/>
                </a:cubicBezTo>
                <a:cubicBezTo>
                  <a:pt x="1646" y="122"/>
                  <a:pt x="1609" y="118"/>
                  <a:pt x="1574" y="106"/>
                </a:cubicBezTo>
                <a:cubicBezTo>
                  <a:pt x="1514" y="46"/>
                  <a:pt x="1454" y="21"/>
                  <a:pt x="1373" y="0"/>
                </a:cubicBezTo>
                <a:cubicBezTo>
                  <a:pt x="1072" y="13"/>
                  <a:pt x="957" y="23"/>
                  <a:pt x="605" y="29"/>
                </a:cubicBezTo>
                <a:cubicBezTo>
                  <a:pt x="586" y="35"/>
                  <a:pt x="566" y="42"/>
                  <a:pt x="547" y="48"/>
                </a:cubicBezTo>
                <a:cubicBezTo>
                  <a:pt x="517" y="58"/>
                  <a:pt x="510" y="107"/>
                  <a:pt x="480" y="116"/>
                </a:cubicBezTo>
                <a:cubicBezTo>
                  <a:pt x="435" y="130"/>
                  <a:pt x="390" y="138"/>
                  <a:pt x="346" y="154"/>
                </a:cubicBezTo>
                <a:cubicBezTo>
                  <a:pt x="330" y="170"/>
                  <a:pt x="314" y="186"/>
                  <a:pt x="298" y="202"/>
                </a:cubicBezTo>
                <a:cubicBezTo>
                  <a:pt x="291" y="208"/>
                  <a:pt x="278" y="221"/>
                  <a:pt x="278" y="221"/>
                </a:cubicBezTo>
                <a:cubicBezTo>
                  <a:pt x="274" y="232"/>
                  <a:pt x="229" y="336"/>
                  <a:pt x="278" y="3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3332285" y="4557104"/>
            <a:ext cx="5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omic Sans MS" panose="030F0702030302020204" pitchFamily="66" charset="0"/>
              </a:rPr>
              <a:t>Α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600450" y="4712880"/>
            <a:ext cx="375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1600" b="1" i="1" dirty="0">
                <a:latin typeface="Comic Sans MS" panose="030F0702030302020204" pitchFamily="66" charset="0"/>
              </a:rPr>
              <a:t>q</a:t>
            </a:r>
            <a:r>
              <a:rPr lang="en-US" altLang="el-GR" sz="1600" b="1" baseline="-25000" dirty="0">
                <a:latin typeface="Comic Sans MS" panose="030F0702030302020204" pitchFamily="66" charset="0"/>
              </a:rPr>
              <a:t>1</a:t>
            </a:r>
            <a:endParaRPr lang="el-GR" sz="1600" dirty="0"/>
          </a:p>
        </p:txBody>
      </p:sp>
      <p:grpSp>
        <p:nvGrpSpPr>
          <p:cNvPr id="22" name="Ομάδα 21"/>
          <p:cNvGrpSpPr/>
          <p:nvPr/>
        </p:nvGrpSpPr>
        <p:grpSpPr>
          <a:xfrm>
            <a:off x="7038958" y="3730168"/>
            <a:ext cx="2998699" cy="2053981"/>
            <a:chOff x="7038958" y="3730168"/>
            <a:chExt cx="2998699" cy="2053981"/>
          </a:xfrm>
        </p:grpSpPr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7038958" y="3730168"/>
              <a:ext cx="2998699" cy="2053981"/>
            </a:xfrm>
            <a:custGeom>
              <a:avLst/>
              <a:gdLst>
                <a:gd name="T0" fmla="*/ 278 w 2618"/>
                <a:gd name="T1" fmla="*/ 336 h 2001"/>
                <a:gd name="T2" fmla="*/ 202 w 2618"/>
                <a:gd name="T3" fmla="*/ 1383 h 2001"/>
                <a:gd name="T4" fmla="*/ 346 w 2618"/>
                <a:gd name="T5" fmla="*/ 1652 h 2001"/>
                <a:gd name="T6" fmla="*/ 413 w 2618"/>
                <a:gd name="T7" fmla="*/ 1728 h 2001"/>
                <a:gd name="T8" fmla="*/ 480 w 2618"/>
                <a:gd name="T9" fmla="*/ 1767 h 2001"/>
                <a:gd name="T10" fmla="*/ 701 w 2618"/>
                <a:gd name="T11" fmla="*/ 1892 h 2001"/>
                <a:gd name="T12" fmla="*/ 826 w 2618"/>
                <a:gd name="T13" fmla="*/ 1940 h 2001"/>
                <a:gd name="T14" fmla="*/ 1133 w 2618"/>
                <a:gd name="T15" fmla="*/ 1949 h 2001"/>
                <a:gd name="T16" fmla="*/ 1776 w 2618"/>
                <a:gd name="T17" fmla="*/ 1959 h 2001"/>
                <a:gd name="T18" fmla="*/ 1824 w 2618"/>
                <a:gd name="T19" fmla="*/ 1920 h 2001"/>
                <a:gd name="T20" fmla="*/ 2035 w 2618"/>
                <a:gd name="T21" fmla="*/ 1882 h 2001"/>
                <a:gd name="T22" fmla="*/ 2342 w 2618"/>
                <a:gd name="T23" fmla="*/ 1796 h 2001"/>
                <a:gd name="T24" fmla="*/ 2419 w 2618"/>
                <a:gd name="T25" fmla="*/ 1738 h 2001"/>
                <a:gd name="T26" fmla="*/ 2525 w 2618"/>
                <a:gd name="T27" fmla="*/ 1642 h 2001"/>
                <a:gd name="T28" fmla="*/ 2486 w 2618"/>
                <a:gd name="T29" fmla="*/ 1181 h 2001"/>
                <a:gd name="T30" fmla="*/ 2429 w 2618"/>
                <a:gd name="T31" fmla="*/ 1095 h 2001"/>
                <a:gd name="T32" fmla="*/ 2400 w 2618"/>
                <a:gd name="T33" fmla="*/ 1076 h 2001"/>
                <a:gd name="T34" fmla="*/ 2323 w 2618"/>
                <a:gd name="T35" fmla="*/ 989 h 2001"/>
                <a:gd name="T36" fmla="*/ 2285 w 2618"/>
                <a:gd name="T37" fmla="*/ 932 h 2001"/>
                <a:gd name="T38" fmla="*/ 2208 w 2618"/>
                <a:gd name="T39" fmla="*/ 836 h 2001"/>
                <a:gd name="T40" fmla="*/ 2179 w 2618"/>
                <a:gd name="T41" fmla="*/ 778 h 2001"/>
                <a:gd name="T42" fmla="*/ 2198 w 2618"/>
                <a:gd name="T43" fmla="*/ 500 h 2001"/>
                <a:gd name="T44" fmla="*/ 2189 w 2618"/>
                <a:gd name="T45" fmla="*/ 413 h 2001"/>
                <a:gd name="T46" fmla="*/ 2016 w 2618"/>
                <a:gd name="T47" fmla="*/ 240 h 2001"/>
                <a:gd name="T48" fmla="*/ 1958 w 2618"/>
                <a:gd name="T49" fmla="*/ 192 h 2001"/>
                <a:gd name="T50" fmla="*/ 1814 w 2618"/>
                <a:gd name="T51" fmla="*/ 183 h 2001"/>
                <a:gd name="T52" fmla="*/ 1680 w 2618"/>
                <a:gd name="T53" fmla="*/ 135 h 2001"/>
                <a:gd name="T54" fmla="*/ 1574 w 2618"/>
                <a:gd name="T55" fmla="*/ 106 h 2001"/>
                <a:gd name="T56" fmla="*/ 1373 w 2618"/>
                <a:gd name="T57" fmla="*/ 0 h 2001"/>
                <a:gd name="T58" fmla="*/ 605 w 2618"/>
                <a:gd name="T59" fmla="*/ 29 h 2001"/>
                <a:gd name="T60" fmla="*/ 547 w 2618"/>
                <a:gd name="T61" fmla="*/ 48 h 2001"/>
                <a:gd name="T62" fmla="*/ 480 w 2618"/>
                <a:gd name="T63" fmla="*/ 116 h 2001"/>
                <a:gd name="T64" fmla="*/ 346 w 2618"/>
                <a:gd name="T65" fmla="*/ 154 h 2001"/>
                <a:gd name="T66" fmla="*/ 298 w 2618"/>
                <a:gd name="T67" fmla="*/ 202 h 2001"/>
                <a:gd name="T68" fmla="*/ 278 w 2618"/>
                <a:gd name="T69" fmla="*/ 221 h 2001"/>
                <a:gd name="T70" fmla="*/ 278 w 2618"/>
                <a:gd name="T71" fmla="*/ 336 h 20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18" h="2001">
                  <a:moveTo>
                    <a:pt x="278" y="336"/>
                  </a:moveTo>
                  <a:cubicBezTo>
                    <a:pt x="92" y="659"/>
                    <a:pt x="0" y="990"/>
                    <a:pt x="202" y="1383"/>
                  </a:cubicBezTo>
                  <a:cubicBezTo>
                    <a:pt x="222" y="1492"/>
                    <a:pt x="278" y="1568"/>
                    <a:pt x="346" y="1652"/>
                  </a:cubicBezTo>
                  <a:cubicBezTo>
                    <a:pt x="370" y="1681"/>
                    <a:pt x="373" y="1707"/>
                    <a:pt x="413" y="1728"/>
                  </a:cubicBezTo>
                  <a:cubicBezTo>
                    <a:pt x="431" y="1737"/>
                    <a:pt x="464" y="1753"/>
                    <a:pt x="480" y="1767"/>
                  </a:cubicBezTo>
                  <a:cubicBezTo>
                    <a:pt x="563" y="1837"/>
                    <a:pt x="597" y="1869"/>
                    <a:pt x="701" y="1892"/>
                  </a:cubicBezTo>
                  <a:cubicBezTo>
                    <a:pt x="745" y="1902"/>
                    <a:pt x="781" y="1938"/>
                    <a:pt x="826" y="1940"/>
                  </a:cubicBezTo>
                  <a:cubicBezTo>
                    <a:pt x="928" y="1946"/>
                    <a:pt x="1031" y="1946"/>
                    <a:pt x="1133" y="1949"/>
                  </a:cubicBezTo>
                  <a:cubicBezTo>
                    <a:pt x="1329" y="2001"/>
                    <a:pt x="1623" y="1962"/>
                    <a:pt x="1776" y="1959"/>
                  </a:cubicBezTo>
                  <a:cubicBezTo>
                    <a:pt x="1793" y="1948"/>
                    <a:pt x="1805" y="1927"/>
                    <a:pt x="1824" y="1920"/>
                  </a:cubicBezTo>
                  <a:cubicBezTo>
                    <a:pt x="1889" y="1896"/>
                    <a:pt x="1968" y="1900"/>
                    <a:pt x="2035" y="1882"/>
                  </a:cubicBezTo>
                  <a:cubicBezTo>
                    <a:pt x="2137" y="1854"/>
                    <a:pt x="2238" y="1816"/>
                    <a:pt x="2342" y="1796"/>
                  </a:cubicBezTo>
                  <a:cubicBezTo>
                    <a:pt x="2365" y="1773"/>
                    <a:pt x="2396" y="1761"/>
                    <a:pt x="2419" y="1738"/>
                  </a:cubicBezTo>
                  <a:cubicBezTo>
                    <a:pt x="2497" y="1660"/>
                    <a:pt x="2461" y="1690"/>
                    <a:pt x="2525" y="1642"/>
                  </a:cubicBezTo>
                  <a:cubicBezTo>
                    <a:pt x="2607" y="1517"/>
                    <a:pt x="2618" y="1267"/>
                    <a:pt x="2486" y="1181"/>
                  </a:cubicBezTo>
                  <a:cubicBezTo>
                    <a:pt x="2442" y="1114"/>
                    <a:pt x="2461" y="1143"/>
                    <a:pt x="2429" y="1095"/>
                  </a:cubicBezTo>
                  <a:cubicBezTo>
                    <a:pt x="2423" y="1085"/>
                    <a:pt x="2409" y="1083"/>
                    <a:pt x="2400" y="1076"/>
                  </a:cubicBezTo>
                  <a:cubicBezTo>
                    <a:pt x="2373" y="1053"/>
                    <a:pt x="2345" y="1017"/>
                    <a:pt x="2323" y="989"/>
                  </a:cubicBezTo>
                  <a:cubicBezTo>
                    <a:pt x="2309" y="971"/>
                    <a:pt x="2298" y="951"/>
                    <a:pt x="2285" y="932"/>
                  </a:cubicBezTo>
                  <a:cubicBezTo>
                    <a:pt x="2263" y="898"/>
                    <a:pt x="2227" y="873"/>
                    <a:pt x="2208" y="836"/>
                  </a:cubicBezTo>
                  <a:cubicBezTo>
                    <a:pt x="2165" y="751"/>
                    <a:pt x="2237" y="866"/>
                    <a:pt x="2179" y="778"/>
                  </a:cubicBezTo>
                  <a:cubicBezTo>
                    <a:pt x="2158" y="690"/>
                    <a:pt x="2177" y="588"/>
                    <a:pt x="2198" y="500"/>
                  </a:cubicBezTo>
                  <a:cubicBezTo>
                    <a:pt x="2195" y="471"/>
                    <a:pt x="2195" y="441"/>
                    <a:pt x="2189" y="413"/>
                  </a:cubicBezTo>
                  <a:cubicBezTo>
                    <a:pt x="2173" y="343"/>
                    <a:pt x="2070" y="278"/>
                    <a:pt x="2016" y="240"/>
                  </a:cubicBezTo>
                  <a:cubicBezTo>
                    <a:pt x="1996" y="225"/>
                    <a:pt x="1983" y="197"/>
                    <a:pt x="1958" y="192"/>
                  </a:cubicBezTo>
                  <a:cubicBezTo>
                    <a:pt x="1911" y="182"/>
                    <a:pt x="1862" y="186"/>
                    <a:pt x="1814" y="183"/>
                  </a:cubicBezTo>
                  <a:cubicBezTo>
                    <a:pt x="1766" y="170"/>
                    <a:pt x="1726" y="152"/>
                    <a:pt x="1680" y="135"/>
                  </a:cubicBezTo>
                  <a:cubicBezTo>
                    <a:pt x="1646" y="122"/>
                    <a:pt x="1609" y="118"/>
                    <a:pt x="1574" y="106"/>
                  </a:cubicBezTo>
                  <a:cubicBezTo>
                    <a:pt x="1514" y="46"/>
                    <a:pt x="1454" y="21"/>
                    <a:pt x="1373" y="0"/>
                  </a:cubicBezTo>
                  <a:cubicBezTo>
                    <a:pt x="1072" y="13"/>
                    <a:pt x="957" y="23"/>
                    <a:pt x="605" y="29"/>
                  </a:cubicBezTo>
                  <a:cubicBezTo>
                    <a:pt x="586" y="35"/>
                    <a:pt x="566" y="42"/>
                    <a:pt x="547" y="48"/>
                  </a:cubicBezTo>
                  <a:cubicBezTo>
                    <a:pt x="517" y="58"/>
                    <a:pt x="510" y="107"/>
                    <a:pt x="480" y="116"/>
                  </a:cubicBezTo>
                  <a:cubicBezTo>
                    <a:pt x="435" y="130"/>
                    <a:pt x="390" y="138"/>
                    <a:pt x="346" y="154"/>
                  </a:cubicBezTo>
                  <a:cubicBezTo>
                    <a:pt x="330" y="170"/>
                    <a:pt x="314" y="186"/>
                    <a:pt x="298" y="202"/>
                  </a:cubicBezTo>
                  <a:cubicBezTo>
                    <a:pt x="291" y="208"/>
                    <a:pt x="278" y="221"/>
                    <a:pt x="278" y="221"/>
                  </a:cubicBezTo>
                  <a:cubicBezTo>
                    <a:pt x="274" y="232"/>
                    <a:pt x="229" y="336"/>
                    <a:pt x="278" y="33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70523" y="4554273"/>
              <a:ext cx="536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  <a:r>
                <a:rPr lang="el-GR" sz="2000" b="1" dirty="0">
                  <a:latin typeface="Comic Sans MS" panose="030F0702030302020204" pitchFamily="66" charset="0"/>
                </a:rPr>
                <a:t>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7838688" y="4710049"/>
              <a:ext cx="3754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1600" b="1" i="1" dirty="0">
                  <a:latin typeface="Comic Sans MS" panose="030F0702030302020204" pitchFamily="66" charset="0"/>
                </a:rPr>
                <a:t>q</a:t>
              </a:r>
              <a:r>
                <a:rPr lang="en-US" altLang="el-GR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29155" y="4012081"/>
            <a:ext cx="44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.</a:t>
            </a:r>
            <a:r>
              <a:rPr lang="el-GR" sz="1600" b="1" dirty="0">
                <a:latin typeface="Comic Sans MS" panose="030F0702030302020204" pitchFamily="66" charset="0"/>
              </a:rPr>
              <a:t>Β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63732"/>
              </p:ext>
            </p:extLst>
          </p:nvPr>
        </p:nvGraphicFramePr>
        <p:xfrm>
          <a:off x="5498939" y="3705808"/>
          <a:ext cx="332019" cy="2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Εξίσωση" r:id="rId4" imgW="164880" imgH="126720" progId="Equation.3">
                  <p:embed/>
                </p:oleObj>
              </mc:Choice>
              <mc:Fallback>
                <p:oleObj name="Εξίσωση" r:id="rId4" imgW="164880" imgH="126720" progId="Equation.3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939" y="3705808"/>
                        <a:ext cx="332019" cy="25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71136"/>
              </p:ext>
            </p:extLst>
          </p:nvPr>
        </p:nvGraphicFramePr>
        <p:xfrm>
          <a:off x="10071778" y="3450409"/>
          <a:ext cx="332019" cy="2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name="Εξίσωση" r:id="rId6" imgW="164880" imgH="126720" progId="Equation.3">
                  <p:embed/>
                </p:oleObj>
              </mc:Choice>
              <mc:Fallback>
                <p:oleObj name="Εξίσωση" r:id="rId6" imgW="164880" imgH="126720" progId="Equation.3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1778" y="3450409"/>
                        <a:ext cx="332019" cy="25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Ορθογώνιο 19"/>
          <p:cNvSpPr/>
          <p:nvPr/>
        </p:nvSpPr>
        <p:spPr>
          <a:xfrm>
            <a:off x="10071778" y="3622653"/>
            <a:ext cx="375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1600" b="1" i="1" dirty="0">
                <a:latin typeface="Comic Sans MS" panose="030F0702030302020204" pitchFamily="66" charset="0"/>
              </a:rPr>
              <a:t>q</a:t>
            </a:r>
            <a:r>
              <a:rPr lang="el-GR" altLang="el-GR" sz="1600" b="1" baseline="-25000" dirty="0">
                <a:latin typeface="Comic Sans MS" panose="030F0702030302020204" pitchFamily="66" charset="0"/>
              </a:rPr>
              <a:t>2</a:t>
            </a:r>
            <a:endParaRPr lang="el-GR" sz="1600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095641-4BDA-4335-8F13-50E748A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0C59-800F-4FA8-B3C6-1D628A243C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9C12B51-02BC-43F0-95C8-E49B60C6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5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26464" y="521637"/>
            <a:ext cx="90251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rebuchet MS" panose="020B0603020202020204" pitchFamily="34" charset="0"/>
              </a:rPr>
              <a:t>97.  </a:t>
            </a:r>
            <a:r>
              <a:rPr lang="el-GR" sz="2000" dirty="0">
                <a:latin typeface="Trebuchet MS" panose="020B0603020202020204" pitchFamily="34" charset="0"/>
              </a:rPr>
              <a:t>Δυο μικρές φορτισμένες σφαίρες που έχουν ίσα φορτία </a:t>
            </a:r>
            <a:r>
              <a:rPr lang="el-GR" sz="2000" i="1" dirty="0">
                <a:latin typeface="Trebuchet MS" panose="020B0603020202020204" pitchFamily="34" charset="0"/>
              </a:rPr>
              <a:t>q</a:t>
            </a:r>
            <a:r>
              <a:rPr lang="el-GR" sz="2000" dirty="0">
                <a:latin typeface="Trebuchet MS" panose="020B0603020202020204" pitchFamily="34" charset="0"/>
              </a:rPr>
              <a:t> και μάζες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2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αντίστοιχα, είναι ενωμένες με λεπτό νήμα και ισορροπούν σε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λείο οριζόντιο επίπεδο σε απόσταση </a:t>
            </a:r>
            <a:r>
              <a:rPr lang="el-GR" sz="2000" i="1" dirty="0">
                <a:latin typeface="Trebuchet MS" panose="020B0603020202020204" pitchFamily="34" charset="0"/>
              </a:rPr>
              <a:t>l</a:t>
            </a:r>
            <a:r>
              <a:rPr lang="el-GR" sz="2000" dirty="0">
                <a:latin typeface="Trebuchet MS" panose="020B0603020202020204" pitchFamily="34" charset="0"/>
              </a:rPr>
              <a:t> μεταξύ τους. Κάποια στιγμή το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νήμα σπάει και οι σφαίρες αρχίζουν να κινούνται λόγω των </a:t>
            </a:r>
            <a:r>
              <a:rPr lang="el-GR" sz="2000" dirty="0" err="1">
                <a:latin typeface="Trebuchet MS" panose="020B0603020202020204" pitchFamily="34" charset="0"/>
              </a:rPr>
              <a:t>απωστικών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δυνάμεων που αναπτύσσονται μεταξύ τους. Να υπολογιστεί η ταχύτητα που θα έχει κάθε σφαίρα τη στιγμή που η απόσταση ανάμεσά τους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θα έχει γίνει 2</a:t>
            </a:r>
            <a:r>
              <a:rPr lang="el-GR" sz="2000" i="1" dirty="0">
                <a:latin typeface="Trebuchet MS" panose="020B0603020202020204" pitchFamily="34" charset="0"/>
              </a:rPr>
              <a:t>l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Δίνεται η σταθερά </a:t>
            </a:r>
            <a:r>
              <a:rPr lang="en-US" sz="2000" i="1" dirty="0">
                <a:latin typeface="Trebuchet MS" panose="020B0603020202020204" pitchFamily="34" charset="0"/>
              </a:rPr>
              <a:t>k</a:t>
            </a:r>
            <a:r>
              <a:rPr lang="el-GR" sz="2000" baseline="-25000" dirty="0">
                <a:latin typeface="Trebuchet MS" panose="020B0603020202020204" pitchFamily="34" charset="0"/>
              </a:rPr>
              <a:t>c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67244" y="3597353"/>
                <a:ext cx="2663230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𝒍𝒎</m:t>
                              </m:r>
                            </m:den>
                          </m:f>
                        </m:e>
                      </m:ra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,  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244" y="3597353"/>
                <a:ext cx="2663230" cy="9093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041967-2254-4B23-8680-D1A3DDEF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8634-74DF-4BE8-80A0-0F22B3E2039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03ABF2F-318B-4B1C-BB3F-06192B1F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045464" y="453130"/>
            <a:ext cx="10265664" cy="4961653"/>
            <a:chOff x="1045464" y="453130"/>
            <a:chExt cx="10265664" cy="4961653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5580" y="453130"/>
              <a:ext cx="2475548" cy="27248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1045464" y="588242"/>
                  <a:ext cx="7888224" cy="25519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latin typeface="Trebuchet MS" panose="020B0603020202020204" pitchFamily="34" charset="0"/>
                    </a:rPr>
                    <a:t>98. 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Ένα σημειακό φορτίο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7×10</a:t>
                  </a:r>
                  <a:r>
                    <a:rPr lang="el-GR" sz="2000" baseline="30000" dirty="0">
                      <a:latin typeface="Trebuchet MS" panose="020B0603020202020204" pitchFamily="34" charset="0"/>
                    </a:rPr>
                    <a:t>−6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C είναι τοποθετημένο σε ύψος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h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3,6 m από το έδαφος. Από το σημείο Α που βρίσκεται σε ύψος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από το έδαφος αφήνεται μια μικρή σφαίρα μάζας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m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10</a:t>
                  </a:r>
                  <a:r>
                    <a:rPr lang="el-GR" sz="2000" baseline="30000" dirty="0">
                      <a:latin typeface="Trebuchet MS" panose="020B0603020202020204" pitchFamily="34" charset="0"/>
                    </a:rPr>
                    <a:t>−3 </a:t>
                  </a:r>
                  <a:r>
                    <a:rPr lang="el-GR" sz="2000" dirty="0" err="1">
                      <a:latin typeface="Trebuchet MS" panose="020B0603020202020204" pitchFamily="34" charset="0"/>
                    </a:rPr>
                    <a:t>kg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που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φτάνει στο έδαφος (στο σημείο Γ) με ταχύτητα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υ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8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" y="588242"/>
                  <a:ext cx="7888224" cy="2551981"/>
                </a:xfrm>
                <a:prstGeom prst="rect">
                  <a:avLst/>
                </a:prstGeom>
                <a:blipFill>
                  <a:blip r:embed="rId3"/>
                  <a:stretch>
                    <a:fillRect l="-850" r="-7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1045464" y="3072603"/>
                  <a:ext cx="8391144" cy="23421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α)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φορτισμένη η μικρή σφαίρα ή όχι;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>
                      <a:latin typeface="Trebuchet MS" panose="020B0603020202020204" pitchFamily="34" charset="0"/>
                    </a:rPr>
                    <a:t>β) </a:t>
                  </a:r>
                  <a:r>
                    <a:rPr lang="en-US" sz="2000" b="1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Αν αποδειχθεί ότι είναι φορτισμένη να υπολογιστεί το φορτίο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της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q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>
                      <a:latin typeface="Trebuchet MS" panose="020B0603020202020204" pitchFamily="34" charset="0"/>
                    </a:rPr>
                    <a:t>Δίνονται:  </a:t>
                  </a:r>
                  <a:r>
                    <a:rPr lang="en-US" sz="2000" i="1" dirty="0">
                      <a:latin typeface="Trebuchet MS" panose="020B0603020202020204" pitchFamily="34" charset="0"/>
                    </a:rPr>
                    <a:t>k</a:t>
                  </a:r>
                  <a:r>
                    <a:rPr lang="en-US" sz="2000" baseline="-25000" dirty="0">
                      <a:latin typeface="Trebuchet MS" panose="020B0603020202020204" pitchFamily="34" charset="0"/>
                    </a:rPr>
                    <a:t>c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= 9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×10</a:t>
                  </a:r>
                  <a:r>
                    <a:rPr lang="en-US" sz="2000" baseline="30000" dirty="0">
                      <a:latin typeface="Trebuchet MS" panose="020B0603020202020204" pitchFamily="34" charset="0"/>
                    </a:rPr>
                    <a:t>9 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,   </a:t>
                  </a:r>
                  <a:r>
                    <a:rPr lang="en-US" sz="2000" i="1" dirty="0">
                      <a:latin typeface="Trebuchet MS" panose="020B0603020202020204" pitchFamily="34" charset="0"/>
                    </a:rPr>
                    <a:t>g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 = 10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l-GR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n-US" sz="2000" dirty="0">
                      <a:latin typeface="Trebuchet MS" panose="020B0603020202020204" pitchFamily="34" charset="0"/>
                    </a:rPr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el-GR" sz="20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64" y="3072603"/>
                  <a:ext cx="8391144" cy="2342180"/>
                </a:xfrm>
                <a:prstGeom prst="rect">
                  <a:avLst/>
                </a:prstGeom>
                <a:blipFill>
                  <a:blip r:embed="rId4"/>
                  <a:stretch>
                    <a:fillRect l="-79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/>
          <p:cNvSpPr txBox="1"/>
          <p:nvPr/>
        </p:nvSpPr>
        <p:spPr>
          <a:xfrm>
            <a:off x="8257032" y="4919472"/>
            <a:ext cx="2843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ναι</a:t>
            </a:r>
            <a:r>
              <a:rPr lang="el-GR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,   </a:t>
            </a:r>
            <a:r>
              <a:rPr lang="en-US" sz="20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q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0,8×10</a:t>
            </a:r>
            <a:r>
              <a:rPr lang="el-GR" sz="2000" b="1" baseline="30000" dirty="0">
                <a:solidFill>
                  <a:srgbClr val="FF0000"/>
                </a:solidFill>
                <a:latin typeface="Trebuchet MS" panose="020B0603020202020204" pitchFamily="34" charset="0"/>
              </a:rPr>
              <a:t>-6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C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E2E32A-E803-4DA8-B208-268E5F79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34DB-F599-480B-919A-D4C9F1748A0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9330284-636D-4D36-B6E5-DFFEC4DB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97740" y="319896"/>
            <a:ext cx="903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Για να γίνει αυτό θα πρέπει σ’ όλη τη διαδρομή ν’ ασκούμε μια δύναμη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F</a:t>
            </a:r>
            <a:r>
              <a:rPr lang="el-GR" altLang="el-GR" sz="2000" b="1" dirty="0">
                <a:latin typeface="Comic Sans MS" panose="030F0702030302020204" pitchFamily="66" charset="0"/>
              </a:rPr>
              <a:t>'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η οποία να είναι αντίθετη της όλο και αυξανόμενης δύναμης του πεδίου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F</a:t>
            </a:r>
            <a:r>
              <a:rPr lang="el-GR" altLang="el-GR" sz="2000" b="1" dirty="0">
                <a:latin typeface="Comic Sans MS" panose="030F0702030302020204" pitchFamily="66" charset="0"/>
              </a:rPr>
              <a:t>.  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54620"/>
              </p:ext>
            </p:extLst>
          </p:nvPr>
        </p:nvGraphicFramePr>
        <p:xfrm>
          <a:off x="3833581" y="2815004"/>
          <a:ext cx="332019" cy="25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Εξίσωση" r:id="rId3" imgW="164880" imgH="126720" progId="Equation.3">
                  <p:embed/>
                </p:oleObj>
              </mc:Choice>
              <mc:Fallback>
                <p:oleObj name="Εξίσωση" r:id="rId3" imgW="164880" imgH="126720" progId="Equation.3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581" y="2815004"/>
                        <a:ext cx="332019" cy="255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Ομάδα 26"/>
          <p:cNvGrpSpPr/>
          <p:nvPr/>
        </p:nvGrpSpPr>
        <p:grpSpPr>
          <a:xfrm>
            <a:off x="789573" y="3013682"/>
            <a:ext cx="4529811" cy="2781047"/>
            <a:chOff x="789573" y="3013682"/>
            <a:chExt cx="4529811" cy="2781047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789573" y="3013682"/>
              <a:ext cx="4529811" cy="2781047"/>
              <a:chOff x="1127901" y="3757866"/>
              <a:chExt cx="4529811" cy="2781047"/>
            </a:xfrm>
          </p:grpSpPr>
          <p:sp>
            <p:nvSpPr>
              <p:cNvPr id="6" name="Freeform 30"/>
              <p:cNvSpPr>
                <a:spLocks/>
              </p:cNvSpPr>
              <p:nvPr/>
            </p:nvSpPr>
            <p:spPr bwMode="auto">
              <a:xfrm>
                <a:off x="1127901" y="3757866"/>
                <a:ext cx="4529811" cy="2781047"/>
              </a:xfrm>
              <a:custGeom>
                <a:avLst/>
                <a:gdLst>
                  <a:gd name="T0" fmla="*/ 278 w 2618"/>
                  <a:gd name="T1" fmla="*/ 336 h 2001"/>
                  <a:gd name="T2" fmla="*/ 202 w 2618"/>
                  <a:gd name="T3" fmla="*/ 1383 h 2001"/>
                  <a:gd name="T4" fmla="*/ 346 w 2618"/>
                  <a:gd name="T5" fmla="*/ 1652 h 2001"/>
                  <a:gd name="T6" fmla="*/ 413 w 2618"/>
                  <a:gd name="T7" fmla="*/ 1728 h 2001"/>
                  <a:gd name="T8" fmla="*/ 480 w 2618"/>
                  <a:gd name="T9" fmla="*/ 1767 h 2001"/>
                  <a:gd name="T10" fmla="*/ 701 w 2618"/>
                  <a:gd name="T11" fmla="*/ 1892 h 2001"/>
                  <a:gd name="T12" fmla="*/ 826 w 2618"/>
                  <a:gd name="T13" fmla="*/ 1940 h 2001"/>
                  <a:gd name="T14" fmla="*/ 1133 w 2618"/>
                  <a:gd name="T15" fmla="*/ 1949 h 2001"/>
                  <a:gd name="T16" fmla="*/ 1776 w 2618"/>
                  <a:gd name="T17" fmla="*/ 1959 h 2001"/>
                  <a:gd name="T18" fmla="*/ 1824 w 2618"/>
                  <a:gd name="T19" fmla="*/ 1920 h 2001"/>
                  <a:gd name="T20" fmla="*/ 2035 w 2618"/>
                  <a:gd name="T21" fmla="*/ 1882 h 2001"/>
                  <a:gd name="T22" fmla="*/ 2342 w 2618"/>
                  <a:gd name="T23" fmla="*/ 1796 h 2001"/>
                  <a:gd name="T24" fmla="*/ 2419 w 2618"/>
                  <a:gd name="T25" fmla="*/ 1738 h 2001"/>
                  <a:gd name="T26" fmla="*/ 2525 w 2618"/>
                  <a:gd name="T27" fmla="*/ 1642 h 2001"/>
                  <a:gd name="T28" fmla="*/ 2486 w 2618"/>
                  <a:gd name="T29" fmla="*/ 1181 h 2001"/>
                  <a:gd name="T30" fmla="*/ 2429 w 2618"/>
                  <a:gd name="T31" fmla="*/ 1095 h 2001"/>
                  <a:gd name="T32" fmla="*/ 2400 w 2618"/>
                  <a:gd name="T33" fmla="*/ 1076 h 2001"/>
                  <a:gd name="T34" fmla="*/ 2323 w 2618"/>
                  <a:gd name="T35" fmla="*/ 989 h 2001"/>
                  <a:gd name="T36" fmla="*/ 2285 w 2618"/>
                  <a:gd name="T37" fmla="*/ 932 h 2001"/>
                  <a:gd name="T38" fmla="*/ 2208 w 2618"/>
                  <a:gd name="T39" fmla="*/ 836 h 2001"/>
                  <a:gd name="T40" fmla="*/ 2179 w 2618"/>
                  <a:gd name="T41" fmla="*/ 778 h 2001"/>
                  <a:gd name="T42" fmla="*/ 2198 w 2618"/>
                  <a:gd name="T43" fmla="*/ 500 h 2001"/>
                  <a:gd name="T44" fmla="*/ 2189 w 2618"/>
                  <a:gd name="T45" fmla="*/ 413 h 2001"/>
                  <a:gd name="T46" fmla="*/ 2016 w 2618"/>
                  <a:gd name="T47" fmla="*/ 240 h 2001"/>
                  <a:gd name="T48" fmla="*/ 1958 w 2618"/>
                  <a:gd name="T49" fmla="*/ 192 h 2001"/>
                  <a:gd name="T50" fmla="*/ 1814 w 2618"/>
                  <a:gd name="T51" fmla="*/ 183 h 2001"/>
                  <a:gd name="T52" fmla="*/ 1680 w 2618"/>
                  <a:gd name="T53" fmla="*/ 135 h 2001"/>
                  <a:gd name="T54" fmla="*/ 1574 w 2618"/>
                  <a:gd name="T55" fmla="*/ 106 h 2001"/>
                  <a:gd name="T56" fmla="*/ 1373 w 2618"/>
                  <a:gd name="T57" fmla="*/ 0 h 2001"/>
                  <a:gd name="T58" fmla="*/ 605 w 2618"/>
                  <a:gd name="T59" fmla="*/ 29 h 2001"/>
                  <a:gd name="T60" fmla="*/ 547 w 2618"/>
                  <a:gd name="T61" fmla="*/ 48 h 2001"/>
                  <a:gd name="T62" fmla="*/ 480 w 2618"/>
                  <a:gd name="T63" fmla="*/ 116 h 2001"/>
                  <a:gd name="T64" fmla="*/ 346 w 2618"/>
                  <a:gd name="T65" fmla="*/ 154 h 2001"/>
                  <a:gd name="T66" fmla="*/ 298 w 2618"/>
                  <a:gd name="T67" fmla="*/ 202 h 2001"/>
                  <a:gd name="T68" fmla="*/ 278 w 2618"/>
                  <a:gd name="T69" fmla="*/ 221 h 2001"/>
                  <a:gd name="T70" fmla="*/ 278 w 2618"/>
                  <a:gd name="T71" fmla="*/ 336 h 20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618" h="2001">
                    <a:moveTo>
                      <a:pt x="278" y="336"/>
                    </a:moveTo>
                    <a:cubicBezTo>
                      <a:pt x="92" y="659"/>
                      <a:pt x="0" y="990"/>
                      <a:pt x="202" y="1383"/>
                    </a:cubicBezTo>
                    <a:cubicBezTo>
                      <a:pt x="222" y="1492"/>
                      <a:pt x="278" y="1568"/>
                      <a:pt x="346" y="1652"/>
                    </a:cubicBezTo>
                    <a:cubicBezTo>
                      <a:pt x="370" y="1681"/>
                      <a:pt x="373" y="1707"/>
                      <a:pt x="413" y="1728"/>
                    </a:cubicBezTo>
                    <a:cubicBezTo>
                      <a:pt x="431" y="1737"/>
                      <a:pt x="464" y="1753"/>
                      <a:pt x="480" y="1767"/>
                    </a:cubicBezTo>
                    <a:cubicBezTo>
                      <a:pt x="563" y="1837"/>
                      <a:pt x="597" y="1869"/>
                      <a:pt x="701" y="1892"/>
                    </a:cubicBezTo>
                    <a:cubicBezTo>
                      <a:pt x="745" y="1902"/>
                      <a:pt x="781" y="1938"/>
                      <a:pt x="826" y="1940"/>
                    </a:cubicBezTo>
                    <a:cubicBezTo>
                      <a:pt x="928" y="1946"/>
                      <a:pt x="1031" y="1946"/>
                      <a:pt x="1133" y="1949"/>
                    </a:cubicBezTo>
                    <a:cubicBezTo>
                      <a:pt x="1329" y="2001"/>
                      <a:pt x="1623" y="1962"/>
                      <a:pt x="1776" y="1959"/>
                    </a:cubicBezTo>
                    <a:cubicBezTo>
                      <a:pt x="1793" y="1948"/>
                      <a:pt x="1805" y="1927"/>
                      <a:pt x="1824" y="1920"/>
                    </a:cubicBezTo>
                    <a:cubicBezTo>
                      <a:pt x="1889" y="1896"/>
                      <a:pt x="1968" y="1900"/>
                      <a:pt x="2035" y="1882"/>
                    </a:cubicBezTo>
                    <a:cubicBezTo>
                      <a:pt x="2137" y="1854"/>
                      <a:pt x="2238" y="1816"/>
                      <a:pt x="2342" y="1796"/>
                    </a:cubicBezTo>
                    <a:cubicBezTo>
                      <a:pt x="2365" y="1773"/>
                      <a:pt x="2396" y="1761"/>
                      <a:pt x="2419" y="1738"/>
                    </a:cubicBezTo>
                    <a:cubicBezTo>
                      <a:pt x="2497" y="1660"/>
                      <a:pt x="2461" y="1690"/>
                      <a:pt x="2525" y="1642"/>
                    </a:cubicBezTo>
                    <a:cubicBezTo>
                      <a:pt x="2607" y="1517"/>
                      <a:pt x="2618" y="1267"/>
                      <a:pt x="2486" y="1181"/>
                    </a:cubicBezTo>
                    <a:cubicBezTo>
                      <a:pt x="2442" y="1114"/>
                      <a:pt x="2461" y="1143"/>
                      <a:pt x="2429" y="1095"/>
                    </a:cubicBezTo>
                    <a:cubicBezTo>
                      <a:pt x="2423" y="1085"/>
                      <a:pt x="2409" y="1083"/>
                      <a:pt x="2400" y="1076"/>
                    </a:cubicBezTo>
                    <a:cubicBezTo>
                      <a:pt x="2373" y="1053"/>
                      <a:pt x="2345" y="1017"/>
                      <a:pt x="2323" y="989"/>
                    </a:cubicBezTo>
                    <a:cubicBezTo>
                      <a:pt x="2309" y="971"/>
                      <a:pt x="2298" y="951"/>
                      <a:pt x="2285" y="932"/>
                    </a:cubicBezTo>
                    <a:cubicBezTo>
                      <a:pt x="2263" y="898"/>
                      <a:pt x="2227" y="873"/>
                      <a:pt x="2208" y="836"/>
                    </a:cubicBezTo>
                    <a:cubicBezTo>
                      <a:pt x="2165" y="751"/>
                      <a:pt x="2237" y="866"/>
                      <a:pt x="2179" y="778"/>
                    </a:cubicBezTo>
                    <a:cubicBezTo>
                      <a:pt x="2158" y="690"/>
                      <a:pt x="2177" y="588"/>
                      <a:pt x="2198" y="500"/>
                    </a:cubicBezTo>
                    <a:cubicBezTo>
                      <a:pt x="2195" y="471"/>
                      <a:pt x="2195" y="441"/>
                      <a:pt x="2189" y="413"/>
                    </a:cubicBezTo>
                    <a:cubicBezTo>
                      <a:pt x="2173" y="343"/>
                      <a:pt x="2070" y="278"/>
                      <a:pt x="2016" y="240"/>
                    </a:cubicBezTo>
                    <a:cubicBezTo>
                      <a:pt x="1996" y="225"/>
                      <a:pt x="1983" y="197"/>
                      <a:pt x="1958" y="192"/>
                    </a:cubicBezTo>
                    <a:cubicBezTo>
                      <a:pt x="1911" y="182"/>
                      <a:pt x="1862" y="186"/>
                      <a:pt x="1814" y="183"/>
                    </a:cubicBezTo>
                    <a:cubicBezTo>
                      <a:pt x="1766" y="170"/>
                      <a:pt x="1726" y="152"/>
                      <a:pt x="1680" y="135"/>
                    </a:cubicBezTo>
                    <a:cubicBezTo>
                      <a:pt x="1646" y="122"/>
                      <a:pt x="1609" y="118"/>
                      <a:pt x="1574" y="106"/>
                    </a:cubicBezTo>
                    <a:cubicBezTo>
                      <a:pt x="1514" y="46"/>
                      <a:pt x="1454" y="21"/>
                      <a:pt x="1373" y="0"/>
                    </a:cubicBezTo>
                    <a:cubicBezTo>
                      <a:pt x="1072" y="13"/>
                      <a:pt x="957" y="23"/>
                      <a:pt x="605" y="29"/>
                    </a:cubicBezTo>
                    <a:cubicBezTo>
                      <a:pt x="586" y="35"/>
                      <a:pt x="566" y="42"/>
                      <a:pt x="547" y="48"/>
                    </a:cubicBezTo>
                    <a:cubicBezTo>
                      <a:pt x="517" y="58"/>
                      <a:pt x="510" y="107"/>
                      <a:pt x="480" y="116"/>
                    </a:cubicBezTo>
                    <a:cubicBezTo>
                      <a:pt x="435" y="130"/>
                      <a:pt x="390" y="138"/>
                      <a:pt x="346" y="154"/>
                    </a:cubicBezTo>
                    <a:cubicBezTo>
                      <a:pt x="330" y="170"/>
                      <a:pt x="314" y="186"/>
                      <a:pt x="298" y="202"/>
                    </a:cubicBezTo>
                    <a:cubicBezTo>
                      <a:pt x="291" y="208"/>
                      <a:pt x="278" y="221"/>
                      <a:pt x="278" y="221"/>
                    </a:cubicBezTo>
                    <a:cubicBezTo>
                      <a:pt x="274" y="232"/>
                      <a:pt x="229" y="336"/>
                      <a:pt x="278" y="3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29628" y="5177656"/>
                <a:ext cx="550141" cy="41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Α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.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1812179" y="5385292"/>
                <a:ext cx="385091" cy="3513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i="1" dirty="0">
                    <a:latin typeface="Comic Sans MS" panose="030F0702030302020204" pitchFamily="66" charset="0"/>
                  </a:rPr>
                  <a:t>q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sz="1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336900" y="4033362"/>
              <a:ext cx="44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latin typeface="Comic Sans MS" panose="030F0702030302020204" pitchFamily="66" charset="0"/>
                </a:rPr>
                <a:t>.</a:t>
              </a:r>
              <a:r>
                <a:rPr lang="el-GR" sz="1600" b="1" dirty="0">
                  <a:latin typeface="Comic Sans MS" panose="030F0702030302020204" pitchFamily="66" charset="0"/>
                </a:rPr>
                <a:t>Β</a:t>
              </a: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2899277" y="3386691"/>
            <a:ext cx="1150003" cy="918528"/>
            <a:chOff x="2899277" y="3386691"/>
            <a:chExt cx="1150003" cy="918528"/>
          </a:xfrm>
        </p:grpSpPr>
        <p:sp>
          <p:nvSpPr>
            <p:cNvPr id="10" name="Ορθογώνιο 9"/>
            <p:cNvSpPr/>
            <p:nvPr/>
          </p:nvSpPr>
          <p:spPr>
            <a:xfrm rot="21382243">
              <a:off x="2966786" y="3475364"/>
              <a:ext cx="6073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l-GR" sz="1600" b="1" i="1" dirty="0">
                  <a:latin typeface="Comic Sans MS" panose="030F0702030302020204" pitchFamily="66" charset="0"/>
                </a:rPr>
                <a:t>q</a:t>
              </a:r>
              <a:r>
                <a:rPr lang="el-GR" altLang="el-GR" sz="1600" b="1" baseline="-25000" dirty="0">
                  <a:latin typeface="Comic Sans MS" panose="030F0702030302020204" pitchFamily="66" charset="0"/>
                </a:rPr>
                <a:t>2 </a:t>
              </a:r>
              <a:r>
                <a:rPr lang="el-GR" sz="2000" b="1" dirty="0">
                  <a:latin typeface="Comic Sans MS" panose="030F0702030302020204" pitchFamily="66" charset="0"/>
                </a:rPr>
                <a:t>.</a:t>
              </a:r>
              <a:endParaRPr lang="el-GR" sz="2000" dirty="0"/>
            </a:p>
          </p:txBody>
        </p:sp>
        <p:grpSp>
          <p:nvGrpSpPr>
            <p:cNvPr id="25" name="Ομάδα 24"/>
            <p:cNvGrpSpPr/>
            <p:nvPr/>
          </p:nvGrpSpPr>
          <p:grpSpPr>
            <a:xfrm rot="21382243">
              <a:off x="2899277" y="3386691"/>
              <a:ext cx="1150003" cy="918528"/>
              <a:chOff x="3325297" y="4173789"/>
              <a:chExt cx="1150003" cy="918528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3325297" y="4271502"/>
                <a:ext cx="903541" cy="529569"/>
                <a:chOff x="3325297" y="4271502"/>
                <a:chExt cx="903541" cy="529569"/>
              </a:xfrm>
            </p:grpSpPr>
            <p:cxnSp>
              <p:nvCxnSpPr>
                <p:cNvPr id="15" name="Ευθύγραμμο βέλος σύνδεσης 14"/>
                <p:cNvCxnSpPr/>
                <p:nvPr/>
              </p:nvCxnSpPr>
              <p:spPr>
                <a:xfrm flipV="1">
                  <a:off x="3771569" y="4271502"/>
                  <a:ext cx="457269" cy="27065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H="1">
                  <a:off x="3325297" y="4542154"/>
                  <a:ext cx="446272" cy="25891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Ορθογώνιο 22"/>
              <p:cNvSpPr/>
              <p:nvPr/>
            </p:nvSpPr>
            <p:spPr>
              <a:xfrm>
                <a:off x="3325297" y="4753763"/>
                <a:ext cx="3994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l-GR" altLang="el-GR" sz="1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'</a:t>
                </a:r>
                <a:endParaRPr lang="el-GR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Ορθογώνιο 23"/>
              <p:cNvSpPr/>
              <p:nvPr/>
            </p:nvSpPr>
            <p:spPr>
              <a:xfrm>
                <a:off x="4165600" y="4173789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l-GR" sz="1600" b="1" i="1" dirty="0">
                    <a:latin typeface="Comic Sans MS" panose="030F0702030302020204" pitchFamily="66" charset="0"/>
                  </a:rPr>
                  <a:t>F</a:t>
                </a:r>
                <a:endParaRPr lang="el-GR" sz="1600" dirty="0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629628" y="1527048"/>
            <a:ext cx="8648228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Συνεπώς, το έργο της δύναμης </a:t>
            </a:r>
            <a:r>
              <a:rPr lang="en-US" altLang="el-GR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l-GR" altLang="el-GR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που απαιτείται για την μεταφορά του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sz="2000" b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στο Β είναι αντίθετο του έργου της δύναμης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πεδίου.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48473" y="2923731"/>
                <a:ext cx="3214919" cy="550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l-G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el-GR" sz="24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(∞→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→∞) 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73" y="2923731"/>
                <a:ext cx="3214919" cy="5500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63392" y="3013682"/>
                <a:ext cx="1540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sub>
                      </m:sSub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392" y="3013682"/>
                <a:ext cx="1540871" cy="369332"/>
              </a:xfrm>
              <a:prstGeom prst="rect">
                <a:avLst/>
              </a:prstGeom>
              <a:blipFill>
                <a:blip r:embed="rId6"/>
                <a:stretch>
                  <a:fillRect l="-1581" r="-395" b="-262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09953" y="3925700"/>
                <a:ext cx="2323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953" y="3925700"/>
                <a:ext cx="2323649" cy="369332"/>
              </a:xfrm>
              <a:prstGeom prst="rect">
                <a:avLst/>
              </a:prstGeom>
              <a:blipFill>
                <a:blip r:embed="rId7"/>
                <a:stretch>
                  <a:fillRect l="-1050" r="-4199" b="-327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Ορθογώνιο 50"/>
              <p:cNvSpPr/>
              <p:nvPr/>
            </p:nvSpPr>
            <p:spPr>
              <a:xfrm>
                <a:off x="7235055" y="3879534"/>
                <a:ext cx="1331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1" name="Ορθογώνιο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55" y="3879534"/>
                <a:ext cx="1331197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03234" y="3811695"/>
                <a:ext cx="1183081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234" y="3811695"/>
                <a:ext cx="1183081" cy="529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686315" y="3803062"/>
                <a:ext cx="1183081" cy="529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000" b="1" i="0" dirty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315" y="3803062"/>
                <a:ext cx="1183081" cy="529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Ομάδα 68"/>
          <p:cNvGrpSpPr/>
          <p:nvPr/>
        </p:nvGrpSpPr>
        <p:grpSpPr>
          <a:xfrm rot="21033437">
            <a:off x="1767370" y="4627340"/>
            <a:ext cx="914206" cy="378919"/>
            <a:chOff x="6320849" y="5060832"/>
            <a:chExt cx="914206" cy="378919"/>
          </a:xfrm>
        </p:grpSpPr>
        <p:grpSp>
          <p:nvGrpSpPr>
            <p:cNvPr id="54" name="Ομάδα 53"/>
            <p:cNvGrpSpPr/>
            <p:nvPr/>
          </p:nvGrpSpPr>
          <p:grpSpPr>
            <a:xfrm rot="253222">
              <a:off x="6320849" y="5080108"/>
              <a:ext cx="666407" cy="359643"/>
              <a:chOff x="1451349" y="4565523"/>
              <a:chExt cx="657297" cy="386331"/>
            </a:xfrm>
          </p:grpSpPr>
          <p:cxnSp>
            <p:nvCxnSpPr>
              <p:cNvPr id="55" name="Ευθύγραμμο βέλος σύνδεσης 54"/>
              <p:cNvCxnSpPr/>
              <p:nvPr/>
            </p:nvCxnSpPr>
            <p:spPr>
              <a:xfrm rot="21346778" flipH="1">
                <a:off x="1451349" y="4827304"/>
                <a:ext cx="279727" cy="124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1730470" y="4565523"/>
                <a:ext cx="37817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r</a:t>
                </a:r>
                <a:endParaRPr lang="el-GR" sz="1600" b="1" i="1" dirty="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67" name="Ευθύγραμμο βέλος σύνδεσης 66"/>
            <p:cNvCxnSpPr/>
            <p:nvPr/>
          </p:nvCxnSpPr>
          <p:spPr>
            <a:xfrm flipV="1">
              <a:off x="6869428" y="5060832"/>
              <a:ext cx="365627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Ομάδα 15"/>
          <p:cNvGrpSpPr/>
          <p:nvPr/>
        </p:nvGrpSpPr>
        <p:grpSpPr>
          <a:xfrm>
            <a:off x="6689429" y="3613860"/>
            <a:ext cx="775254" cy="770922"/>
            <a:chOff x="6689429" y="3613860"/>
            <a:chExt cx="775254" cy="770922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 flipH="1">
              <a:off x="6689429" y="3855781"/>
              <a:ext cx="283464" cy="529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38976" y="3613860"/>
              <a:ext cx="52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  <a:endParaRPr lang="el-GR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9850415" y="3004389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415" y="3004389"/>
                <a:ext cx="48282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9F75B0-8C7A-456B-9E1F-E422F0C1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7B6B-01E6-47A1-B099-7D4F0F867D2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0B46BE9-C8DE-42FE-9AED-10C729BC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6" grpId="0"/>
      <p:bldP spid="49" grpId="0"/>
      <p:bldP spid="50" grpId="0"/>
      <p:bldP spid="51" grpId="0"/>
      <p:bldP spid="52" grpId="0"/>
      <p:bldP spid="5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9" y="75530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05363" y="786077"/>
            <a:ext cx="3878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ηλεκτρική (δυναμική) ενέργεια,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140371" y="247468"/>
            <a:ext cx="7387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Τα δύο ηλεκτρικά φορτία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 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err="1">
                <a:latin typeface="Comic Sans MS" panose="030F0702030302020204" pitchFamily="66" charset="0"/>
              </a:rPr>
              <a:t>αλληλεπιδρούν</a:t>
            </a:r>
            <a:r>
              <a:rPr lang="el-GR" altLang="el-GR" sz="2000" b="1" dirty="0">
                <a:latin typeface="Comic Sans MS" panose="030F0702030302020204" pitchFamily="66" charset="0"/>
              </a:rPr>
              <a:t>. Έτσι, στο σύστημά τους αποθηκεύεται </a:t>
            </a:r>
            <a:endParaRPr lang="en-US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371" y="1186187"/>
            <a:ext cx="738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που είναι ίση με το έργο της δύναμης του πεδίου για να μετακινηθεί 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sz="2000" b="1" dirty="0">
                <a:latin typeface="Comic Sans MS" panose="030F0702030302020204" pitchFamily="66" charset="0"/>
              </a:rPr>
              <a:t>από το Β στο άπειρο (</a:t>
            </a:r>
            <a:r>
              <a:rPr lang="en-US" sz="2000" b="1" i="1" dirty="0">
                <a:latin typeface="Comic Sans MS" panose="030F0702030302020204" pitchFamily="66" charset="0"/>
              </a:rPr>
              <a:t>U</a:t>
            </a:r>
            <a:r>
              <a:rPr lang="en-US" sz="2000" b="1" baseline="-25000" dirty="0">
                <a:latin typeface="Comic Sans MS" panose="030F0702030302020204" pitchFamily="66" charset="0"/>
              </a:rPr>
              <a:t>∞</a:t>
            </a:r>
            <a:r>
              <a:rPr lang="en-US" sz="2000" b="1" dirty="0">
                <a:latin typeface="Comic Sans MS" panose="030F0702030302020204" pitchFamily="66" charset="0"/>
              </a:rPr>
              <a:t> = 0).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dirty="0"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8164" y="2466004"/>
                <a:ext cx="2014398" cy="741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164" y="2466004"/>
                <a:ext cx="2014398" cy="741229"/>
              </a:xfrm>
              <a:prstGeom prst="rect">
                <a:avLst/>
              </a:prstGeom>
              <a:blipFill>
                <a:blip r:embed="rId3"/>
                <a:stretch>
                  <a:fillRect r="-303" b="-6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48195" y="3309604"/>
            <a:ext cx="84118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ίδιο αποτέλεσμα προκύπτει για την ηλεκτρική δυναμική ενέργεια, ό,τι πρόσημο κι αν έχουν τα φορτία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Στην αριθμητική αντικατάσταση των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>
                <a:latin typeface="Comic Sans MS" panose="030F0702030302020204" pitchFamily="66" charset="0"/>
              </a:rPr>
              <a:t>για τον υπολογισμό της ηλεκτρικής ενέργειας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U</a:t>
            </a:r>
            <a:r>
              <a:rPr lang="en-US" altLang="el-GR" sz="2000" b="1" dirty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παίρνουμε υπ’ όψη μας τα πρόσημά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Η ηλεκτρική δυναμική ενέργεια </a:t>
            </a:r>
            <a:r>
              <a:rPr lang="en-US" sz="2000" b="1" i="1" dirty="0">
                <a:latin typeface="Comic Sans MS" panose="030F0702030302020204" pitchFamily="66" charset="0"/>
              </a:rPr>
              <a:t>U</a:t>
            </a:r>
            <a:r>
              <a:rPr lang="el-GR" sz="2000" b="1" dirty="0">
                <a:latin typeface="Comic Sans MS" panose="030F0702030302020204" pitchFamily="66" charset="0"/>
              </a:rPr>
              <a:t> μπορεί να είναι θετική ή αρνητική.</a:t>
            </a:r>
          </a:p>
        </p:txBody>
      </p:sp>
      <p:sp>
        <p:nvSpPr>
          <p:cNvPr id="10" name="Θέση ημερομηνίας 9">
            <a:extLst>
              <a:ext uri="{FF2B5EF4-FFF2-40B4-BE49-F238E27FC236}">
                <a16:creationId xmlns:a16="http://schemas.microsoft.com/office/drawing/2014/main" id="{3C1C7F96-0BF6-4F35-9524-DB7B5539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C45E-7294-48BF-8499-FE37361C735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5B8546F-7881-43CF-9AC1-A73681A1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12848" y="116136"/>
            <a:ext cx="73060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Ποια είναι η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φυσική σημασία του </a:t>
            </a:r>
            <a:r>
              <a:rPr lang="el-GR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προσήμου</a:t>
            </a:r>
            <a:r>
              <a:rPr lang="el-GR" alt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ηλεκτρικής δυναμικής ενέργειας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44168" y="1947672"/>
            <a:ext cx="933602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Τα φορτία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είναι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ομώνυμα. </a:t>
            </a:r>
            <a:endParaRPr lang="en-US" altLang="el-GR" sz="2400" b="1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Τότε η δυναμική ενέργεια του συστήματος είναι θετική (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0)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>
                <a:latin typeface="Comic Sans MS" panose="030F0702030302020204" pitchFamily="66" charset="0"/>
              </a:rPr>
              <a:t>δεν είναι δέσμιο του πεδίου που δημιουργεί το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dirty="0">
                <a:latin typeface="Comic Sans MS" panose="030F0702030302020204" pitchFamily="66" charset="0"/>
              </a:rPr>
              <a:t>.</a:t>
            </a:r>
            <a:endParaRPr lang="en-US" altLang="el-GR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Αν 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>
                <a:latin typeface="Comic Sans MS" panose="030F0702030302020204" pitchFamily="66" charset="0"/>
              </a:rPr>
              <a:t>αφεθεί ελεύθερο σ’ ένα σημείο του πεδίου θα κινηθεί </a:t>
            </a:r>
            <a:r>
              <a:rPr lang="en-US" altLang="el-GR" sz="2000" b="1" dirty="0">
                <a:latin typeface="Comic Sans MS" panose="030F0702030302020204" pitchFamily="66" charset="0"/>
              </a:rPr>
              <a:t>“</a:t>
            </a:r>
            <a:r>
              <a:rPr lang="el-GR" altLang="el-GR" sz="2000" b="1" dirty="0">
                <a:latin typeface="Comic Sans MS" panose="030F0702030302020204" pitchFamily="66" charset="0"/>
              </a:rPr>
              <a:t>αυθόρμητα</a:t>
            </a:r>
            <a:r>
              <a:rPr lang="en-US" altLang="el-GR" sz="2000" b="1" dirty="0">
                <a:latin typeface="Comic Sans MS" panose="030F0702030302020204" pitchFamily="66" charset="0"/>
              </a:rPr>
              <a:t>”</a:t>
            </a:r>
            <a:r>
              <a:rPr lang="el-GR" altLang="el-GR" sz="2000" b="1" dirty="0">
                <a:latin typeface="Comic Sans MS" panose="030F0702030302020204" pitchFamily="66" charset="0"/>
              </a:rPr>
              <a:t> (με την επίδραση του πεδίου) προς το άπειρο (εκτός πεδίου).</a:t>
            </a:r>
            <a:r>
              <a:rPr lang="el-GR" altLang="el-G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Συνεπώς,</a:t>
            </a: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δυναμική ενέργεια του συστήματος ελαττώνεται.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80" y="644722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17F6102-4ECC-4795-AE0A-2B1A80E9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67F-8FE4-4010-A8D1-3A677C0947C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3DB6081-BDED-4597-BF3C-6E6E9F7C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90472" y="832104"/>
            <a:ext cx="859854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Τα φορτία</a:t>
            </a:r>
            <a:r>
              <a:rPr lang="en-US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είναι</a:t>
            </a:r>
            <a:r>
              <a:rPr lang="el-GR" altLang="el-GR" sz="2400" b="1" baseline="-25000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ετερώνυμα. </a:t>
            </a:r>
            <a:endParaRPr lang="en-US" altLang="el-GR" sz="2400" b="1" dirty="0"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Τότε η δυναμική ενέργεια του συστήματος είναι αρνητική (</a:t>
            </a:r>
            <a:r>
              <a:rPr lang="en-US" alt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&lt;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0)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algn="just">
              <a:spcBef>
                <a:spcPct val="50000"/>
              </a:spcBef>
            </a:pPr>
            <a:endParaRPr lang="el-GR" altLang="el-GR" sz="2000" b="1" dirty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 δέσμιο του πεδίου που δημιουργεί το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altLang="el-GR" sz="2000" b="1" dirty="0">
                <a:latin typeface="Comic Sans MS" panose="030F0702030302020204" pitchFamily="66" charset="0"/>
              </a:rPr>
              <a:t>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Αν το φορτίο </a:t>
            </a:r>
            <a:r>
              <a:rPr lang="en-US" altLang="el-GR" sz="2000" b="1" i="1" dirty="0">
                <a:latin typeface="Comic Sans MS" panose="030F0702030302020204" pitchFamily="66" charset="0"/>
              </a:rPr>
              <a:t>q</a:t>
            </a:r>
            <a:r>
              <a:rPr lang="el-GR" alt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altLang="el-GR" sz="2000" b="1" dirty="0">
                <a:latin typeface="Comic Sans MS" panose="030F0702030302020204" pitchFamily="66" charset="0"/>
              </a:rPr>
              <a:t>αφεθεί ελεύθερο σ’ ένα σημείο του πεδίου δεν θα κινηθεί </a:t>
            </a:r>
            <a:r>
              <a:rPr lang="en-US" altLang="el-GR" sz="2000" b="1" dirty="0">
                <a:latin typeface="Comic Sans MS" panose="030F0702030302020204" pitchFamily="66" charset="0"/>
              </a:rPr>
              <a:t>“</a:t>
            </a:r>
            <a:r>
              <a:rPr lang="el-GR" altLang="el-GR" sz="2000" b="1" dirty="0">
                <a:latin typeface="Comic Sans MS" panose="030F0702030302020204" pitchFamily="66" charset="0"/>
              </a:rPr>
              <a:t>αυθόρμητα</a:t>
            </a:r>
            <a:r>
              <a:rPr lang="en-US" altLang="el-GR" sz="2000" b="1" dirty="0">
                <a:latin typeface="Comic Sans MS" panose="030F0702030302020204" pitchFamily="66" charset="0"/>
              </a:rPr>
              <a:t>”</a:t>
            </a:r>
            <a:r>
              <a:rPr lang="el-GR" altLang="el-GR" sz="2000" b="1" dirty="0">
                <a:latin typeface="Comic Sans MS" panose="030F0702030302020204" pitchFamily="66" charset="0"/>
              </a:rPr>
              <a:t> προς το άπειρο, αλλά χρειάζεται να του προσφερθεί ενέργεια.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Συνεπώς,</a:t>
            </a:r>
            <a:r>
              <a:rPr lang="el-GR" altLang="el-GR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δυναμική ενέργεια του συστήματος αυξάνεται.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8382D50-DE3F-4E04-8A04-F345F16C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7C6E-655A-4513-9429-BF7355FA8D2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AA2337E-1FDC-423C-A7AD-4D3DDAC1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5076</Words>
  <Application>Microsoft Office PowerPoint</Application>
  <PresentationFormat>Ευρεία οθόνη</PresentationFormat>
  <Paragraphs>559</Paragraphs>
  <Slides>51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51</vt:i4>
      </vt:variant>
    </vt:vector>
  </HeadingPairs>
  <TitlesOfParts>
    <vt:vector size="62" baseType="lpstr">
      <vt:lpstr>Arial</vt:lpstr>
      <vt:lpstr>Calibri</vt:lpstr>
      <vt:lpstr>Cambria Math</vt:lpstr>
      <vt:lpstr>Comic Sans MS</vt:lpstr>
      <vt:lpstr>Times New Roman</vt:lpstr>
      <vt:lpstr>TimesNewRomanPSMT</vt:lpstr>
      <vt:lpstr>Trebuchet MS</vt:lpstr>
      <vt:lpstr>Verdana</vt:lpstr>
      <vt:lpstr>2_Θέμα του Office</vt:lpstr>
      <vt:lpstr>Εξίσωση</vt:lpstr>
      <vt:lpstr>Εικόνα bitmap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Ερωτήσεις από το σχολικό βιβλίο ( από σελ. 187)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Ερωτήσεις εκτός του σχολικού βιβλίου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Ασκήσεις από το σχολικό βιβλίο ( από σελ. 194)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Ασκήσεις εκτός του σχολικού βιβλίου</vt:lpstr>
      <vt:lpstr>Παρουσίαση του PowerPoint</vt:lpstr>
      <vt:lpstr>Παρουσίαση του PowerPoint</vt:lpstr>
      <vt:lpstr>Προβλήματα από το σχολικό βιβλίο ( από σελ. 201)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Lyk_Paian</cp:lastModifiedBy>
  <cp:revision>219</cp:revision>
  <dcterms:created xsi:type="dcterms:W3CDTF">2021-02-09T19:09:27Z</dcterms:created>
  <dcterms:modified xsi:type="dcterms:W3CDTF">2021-03-10T07:47:37Z</dcterms:modified>
</cp:coreProperties>
</file>