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57" r:id="rId6"/>
    <p:sldId id="258" r:id="rId7"/>
    <p:sldId id="259" r:id="rId8"/>
    <p:sldId id="260" r:id="rId9"/>
    <p:sldId id="261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11" Type="http://schemas.openxmlformats.org/officeDocument/2006/relationships/image" Target="../media/image33.wmf"/><Relationship Id="rId5" Type="http://schemas.openxmlformats.org/officeDocument/2006/relationships/image" Target="../media/image27.wmf"/><Relationship Id="rId10" Type="http://schemas.openxmlformats.org/officeDocument/2006/relationships/image" Target="../media/image32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image" Target="../media/image46.wmf"/><Relationship Id="rId18" Type="http://schemas.openxmlformats.org/officeDocument/2006/relationships/image" Target="../media/image51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12" Type="http://schemas.openxmlformats.org/officeDocument/2006/relationships/image" Target="../media/image45.wmf"/><Relationship Id="rId17" Type="http://schemas.openxmlformats.org/officeDocument/2006/relationships/image" Target="../media/image50.wmf"/><Relationship Id="rId2" Type="http://schemas.openxmlformats.org/officeDocument/2006/relationships/image" Target="../media/image35.wmf"/><Relationship Id="rId16" Type="http://schemas.openxmlformats.org/officeDocument/2006/relationships/image" Target="../media/image49.wmf"/><Relationship Id="rId20" Type="http://schemas.openxmlformats.org/officeDocument/2006/relationships/image" Target="../media/image53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11" Type="http://schemas.openxmlformats.org/officeDocument/2006/relationships/image" Target="../media/image44.wmf"/><Relationship Id="rId5" Type="http://schemas.openxmlformats.org/officeDocument/2006/relationships/image" Target="../media/image38.wmf"/><Relationship Id="rId15" Type="http://schemas.openxmlformats.org/officeDocument/2006/relationships/image" Target="../media/image48.wmf"/><Relationship Id="rId10" Type="http://schemas.openxmlformats.org/officeDocument/2006/relationships/image" Target="../media/image43.wmf"/><Relationship Id="rId19" Type="http://schemas.openxmlformats.org/officeDocument/2006/relationships/image" Target="../media/image52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Relationship Id="rId14" Type="http://schemas.openxmlformats.org/officeDocument/2006/relationships/image" Target="../media/image4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4" Type="http://schemas.openxmlformats.org/officeDocument/2006/relationships/image" Target="../media/image5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image" Target="../media/image71.wmf"/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12" Type="http://schemas.openxmlformats.org/officeDocument/2006/relationships/image" Target="../media/image70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11" Type="http://schemas.openxmlformats.org/officeDocument/2006/relationships/image" Target="../media/image69.wmf"/><Relationship Id="rId5" Type="http://schemas.openxmlformats.org/officeDocument/2006/relationships/image" Target="../media/image63.wmf"/><Relationship Id="rId10" Type="http://schemas.openxmlformats.org/officeDocument/2006/relationships/image" Target="../media/image68.wmf"/><Relationship Id="rId4" Type="http://schemas.openxmlformats.org/officeDocument/2006/relationships/image" Target="../media/image62.wmf"/><Relationship Id="rId9" Type="http://schemas.openxmlformats.org/officeDocument/2006/relationships/image" Target="../media/image6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6" Type="http://schemas.openxmlformats.org/officeDocument/2006/relationships/image" Target="../media/image77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3" Type="http://schemas.openxmlformats.org/officeDocument/2006/relationships/image" Target="../media/image81.wmf"/><Relationship Id="rId7" Type="http://schemas.openxmlformats.org/officeDocument/2006/relationships/image" Target="../media/image85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84.wmf"/><Relationship Id="rId11" Type="http://schemas.openxmlformats.org/officeDocument/2006/relationships/image" Target="../media/image89.wmf"/><Relationship Id="rId5" Type="http://schemas.openxmlformats.org/officeDocument/2006/relationships/image" Target="../media/image83.wmf"/><Relationship Id="rId10" Type="http://schemas.openxmlformats.org/officeDocument/2006/relationships/image" Target="../media/image88.wmf"/><Relationship Id="rId4" Type="http://schemas.openxmlformats.org/officeDocument/2006/relationships/image" Target="../media/image82.wmf"/><Relationship Id="rId9" Type="http://schemas.openxmlformats.org/officeDocument/2006/relationships/image" Target="../media/image8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A5FB-F60F-4BCF-9E4B-5F9424CE03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8514F29-240D-4D26-8C93-A1B194B2F0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A5FB-F60F-4BCF-9E4B-5F9424CE03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4F29-240D-4D26-8C93-A1B194B2F0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A5FB-F60F-4BCF-9E4B-5F9424CE03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4F29-240D-4D26-8C93-A1B194B2F0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A5FB-F60F-4BCF-9E4B-5F9424CE03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8514F29-240D-4D26-8C93-A1B194B2F0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A5FB-F60F-4BCF-9E4B-5F9424CE03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4F29-240D-4D26-8C93-A1B194B2F0E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A5FB-F60F-4BCF-9E4B-5F9424CE03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4F29-240D-4D26-8C93-A1B194B2F0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A5FB-F60F-4BCF-9E4B-5F9424CE03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8514F29-240D-4D26-8C93-A1B194B2F0E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A5FB-F60F-4BCF-9E4B-5F9424CE03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4F29-240D-4D26-8C93-A1B194B2F0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A5FB-F60F-4BCF-9E4B-5F9424CE03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4F29-240D-4D26-8C93-A1B194B2F0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A5FB-F60F-4BCF-9E4B-5F9424CE03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4F29-240D-4D26-8C93-A1B194B2F0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A5FB-F60F-4BCF-9E4B-5F9424CE03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14F29-240D-4D26-8C93-A1B194B2F0E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A9A5FB-F60F-4BCF-9E4B-5F9424CE03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8514F29-240D-4D26-8C93-A1B194B2F0E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0.wmf"/><Relationship Id="rId26" Type="http://schemas.openxmlformats.org/officeDocument/2006/relationships/image" Target="../media/image14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3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Relationship Id="rId22" Type="http://schemas.openxmlformats.org/officeDocument/2006/relationships/image" Target="../media/image12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oleObject" Target="../embeddings/oleObject77.bin"/><Relationship Id="rId18" Type="http://schemas.openxmlformats.org/officeDocument/2006/relationships/image" Target="../media/image86.wmf"/><Relationship Id="rId3" Type="http://schemas.openxmlformats.org/officeDocument/2006/relationships/oleObject" Target="../embeddings/oleObject72.bin"/><Relationship Id="rId21" Type="http://schemas.openxmlformats.org/officeDocument/2006/relationships/oleObject" Target="../embeddings/oleObject81.bin"/><Relationship Id="rId7" Type="http://schemas.openxmlformats.org/officeDocument/2006/relationships/oleObject" Target="../embeddings/oleObject74.bin"/><Relationship Id="rId12" Type="http://schemas.openxmlformats.org/officeDocument/2006/relationships/image" Target="../media/image83.wmf"/><Relationship Id="rId17" Type="http://schemas.openxmlformats.org/officeDocument/2006/relationships/oleObject" Target="../embeddings/oleObject7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5.wmf"/><Relationship Id="rId20" Type="http://schemas.openxmlformats.org/officeDocument/2006/relationships/image" Target="../media/image87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80.wmf"/><Relationship Id="rId11" Type="http://schemas.openxmlformats.org/officeDocument/2006/relationships/oleObject" Target="../embeddings/oleObject76.bin"/><Relationship Id="rId24" Type="http://schemas.openxmlformats.org/officeDocument/2006/relationships/image" Target="../media/image89.wmf"/><Relationship Id="rId5" Type="http://schemas.openxmlformats.org/officeDocument/2006/relationships/oleObject" Target="../embeddings/oleObject73.bin"/><Relationship Id="rId15" Type="http://schemas.openxmlformats.org/officeDocument/2006/relationships/oleObject" Target="../embeddings/oleObject78.bin"/><Relationship Id="rId23" Type="http://schemas.openxmlformats.org/officeDocument/2006/relationships/oleObject" Target="../embeddings/oleObject82.bin"/><Relationship Id="rId10" Type="http://schemas.openxmlformats.org/officeDocument/2006/relationships/image" Target="../media/image82.wmf"/><Relationship Id="rId19" Type="http://schemas.openxmlformats.org/officeDocument/2006/relationships/oleObject" Target="../embeddings/oleObject80.bin"/><Relationship Id="rId4" Type="http://schemas.openxmlformats.org/officeDocument/2006/relationships/image" Target="../media/image79.wmf"/><Relationship Id="rId9" Type="http://schemas.openxmlformats.org/officeDocument/2006/relationships/oleObject" Target="../embeddings/oleObject75.bin"/><Relationship Id="rId14" Type="http://schemas.openxmlformats.org/officeDocument/2006/relationships/image" Target="../media/image84.wmf"/><Relationship Id="rId22" Type="http://schemas.openxmlformats.org/officeDocument/2006/relationships/image" Target="../media/image8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21.wmf"/><Relationship Id="rId3" Type="http://schemas.openxmlformats.org/officeDocument/2006/relationships/image" Target="../media/image22.jpeg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23.bin"/><Relationship Id="rId18" Type="http://schemas.openxmlformats.org/officeDocument/2006/relationships/image" Target="../media/image30.wmf"/><Relationship Id="rId3" Type="http://schemas.openxmlformats.org/officeDocument/2006/relationships/oleObject" Target="../embeddings/oleObject18.bin"/><Relationship Id="rId21" Type="http://schemas.openxmlformats.org/officeDocument/2006/relationships/oleObject" Target="../embeddings/oleObject27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7.wmf"/><Relationship Id="rId1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9.wmf"/><Relationship Id="rId20" Type="http://schemas.openxmlformats.org/officeDocument/2006/relationships/image" Target="../media/image31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2.bin"/><Relationship Id="rId24" Type="http://schemas.openxmlformats.org/officeDocument/2006/relationships/image" Target="../media/image33.wmf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23" Type="http://schemas.openxmlformats.org/officeDocument/2006/relationships/oleObject" Target="../embeddings/oleObject28.bin"/><Relationship Id="rId10" Type="http://schemas.openxmlformats.org/officeDocument/2006/relationships/image" Target="../media/image26.wmf"/><Relationship Id="rId19" Type="http://schemas.openxmlformats.org/officeDocument/2006/relationships/oleObject" Target="../embeddings/oleObject26.bin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8.wmf"/><Relationship Id="rId22" Type="http://schemas.openxmlformats.org/officeDocument/2006/relationships/image" Target="../media/image32.wmf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4.bin"/><Relationship Id="rId18" Type="http://schemas.openxmlformats.org/officeDocument/2006/relationships/image" Target="../media/image41.wmf"/><Relationship Id="rId26" Type="http://schemas.openxmlformats.org/officeDocument/2006/relationships/image" Target="../media/image45.wmf"/><Relationship Id="rId39" Type="http://schemas.openxmlformats.org/officeDocument/2006/relationships/oleObject" Target="../embeddings/oleObject47.bin"/><Relationship Id="rId21" Type="http://schemas.openxmlformats.org/officeDocument/2006/relationships/oleObject" Target="../embeddings/oleObject38.bin"/><Relationship Id="rId34" Type="http://schemas.openxmlformats.org/officeDocument/2006/relationships/image" Target="../media/image49.wmf"/><Relationship Id="rId42" Type="http://schemas.openxmlformats.org/officeDocument/2006/relationships/image" Target="../media/image53.wmf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0.wmf"/><Relationship Id="rId20" Type="http://schemas.openxmlformats.org/officeDocument/2006/relationships/image" Target="../media/image42.wmf"/><Relationship Id="rId29" Type="http://schemas.openxmlformats.org/officeDocument/2006/relationships/oleObject" Target="../embeddings/oleObject42.bin"/><Relationship Id="rId41" Type="http://schemas.openxmlformats.org/officeDocument/2006/relationships/oleObject" Target="../embeddings/oleObject48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3.bin"/><Relationship Id="rId24" Type="http://schemas.openxmlformats.org/officeDocument/2006/relationships/image" Target="../media/image44.wmf"/><Relationship Id="rId32" Type="http://schemas.openxmlformats.org/officeDocument/2006/relationships/image" Target="../media/image48.wmf"/><Relationship Id="rId37" Type="http://schemas.openxmlformats.org/officeDocument/2006/relationships/oleObject" Target="../embeddings/oleObject46.bin"/><Relationship Id="rId40" Type="http://schemas.openxmlformats.org/officeDocument/2006/relationships/image" Target="../media/image52.wmf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23" Type="http://schemas.openxmlformats.org/officeDocument/2006/relationships/oleObject" Target="../embeddings/oleObject39.bin"/><Relationship Id="rId28" Type="http://schemas.openxmlformats.org/officeDocument/2006/relationships/image" Target="../media/image46.wmf"/><Relationship Id="rId36" Type="http://schemas.openxmlformats.org/officeDocument/2006/relationships/image" Target="../media/image50.wmf"/><Relationship Id="rId10" Type="http://schemas.openxmlformats.org/officeDocument/2006/relationships/image" Target="../media/image37.wmf"/><Relationship Id="rId19" Type="http://schemas.openxmlformats.org/officeDocument/2006/relationships/oleObject" Target="../embeddings/oleObject37.bin"/><Relationship Id="rId31" Type="http://schemas.openxmlformats.org/officeDocument/2006/relationships/oleObject" Target="../embeddings/oleObject43.bin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9.wmf"/><Relationship Id="rId22" Type="http://schemas.openxmlformats.org/officeDocument/2006/relationships/image" Target="../media/image43.wmf"/><Relationship Id="rId27" Type="http://schemas.openxmlformats.org/officeDocument/2006/relationships/oleObject" Target="../embeddings/oleObject41.bin"/><Relationship Id="rId30" Type="http://schemas.openxmlformats.org/officeDocument/2006/relationships/image" Target="../media/image47.wmf"/><Relationship Id="rId35" Type="http://schemas.openxmlformats.org/officeDocument/2006/relationships/oleObject" Target="../embeddings/oleObject45.bin"/><Relationship Id="rId8" Type="http://schemas.openxmlformats.org/officeDocument/2006/relationships/image" Target="../media/image36.wmf"/><Relationship Id="rId3" Type="http://schemas.openxmlformats.org/officeDocument/2006/relationships/oleObject" Target="../embeddings/oleObject29.bin"/><Relationship Id="rId12" Type="http://schemas.openxmlformats.org/officeDocument/2006/relationships/image" Target="../media/image38.wmf"/><Relationship Id="rId17" Type="http://schemas.openxmlformats.org/officeDocument/2006/relationships/oleObject" Target="../embeddings/oleObject36.bin"/><Relationship Id="rId25" Type="http://schemas.openxmlformats.org/officeDocument/2006/relationships/oleObject" Target="../embeddings/oleObject40.bin"/><Relationship Id="rId33" Type="http://schemas.openxmlformats.org/officeDocument/2006/relationships/oleObject" Target="../embeddings/oleObject44.bin"/><Relationship Id="rId38" Type="http://schemas.openxmlformats.org/officeDocument/2006/relationships/image" Target="../media/image5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3" Type="http://schemas.openxmlformats.org/officeDocument/2006/relationships/image" Target="../media/image58.png"/><Relationship Id="rId7" Type="http://schemas.openxmlformats.org/officeDocument/2006/relationships/image" Target="../media/image5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0.bin"/><Relationship Id="rId11" Type="http://schemas.openxmlformats.org/officeDocument/2006/relationships/image" Target="../media/image57.wmf"/><Relationship Id="rId5" Type="http://schemas.openxmlformats.org/officeDocument/2006/relationships/image" Target="../media/image54.wmf"/><Relationship Id="rId10" Type="http://schemas.openxmlformats.org/officeDocument/2006/relationships/oleObject" Target="../embeddings/oleObject52.bin"/><Relationship Id="rId4" Type="http://schemas.openxmlformats.org/officeDocument/2006/relationships/oleObject" Target="../embeddings/oleObject49.bin"/><Relationship Id="rId9" Type="http://schemas.openxmlformats.org/officeDocument/2006/relationships/image" Target="../media/image5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oleObject" Target="../embeddings/oleObject58.bin"/><Relationship Id="rId18" Type="http://schemas.openxmlformats.org/officeDocument/2006/relationships/image" Target="../media/image66.wmf"/><Relationship Id="rId26" Type="http://schemas.openxmlformats.org/officeDocument/2006/relationships/image" Target="../media/image70.wmf"/><Relationship Id="rId3" Type="http://schemas.openxmlformats.org/officeDocument/2006/relationships/oleObject" Target="../embeddings/oleObject53.bin"/><Relationship Id="rId21" Type="http://schemas.openxmlformats.org/officeDocument/2006/relationships/oleObject" Target="../embeddings/oleObject62.bin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63.wmf"/><Relationship Id="rId17" Type="http://schemas.openxmlformats.org/officeDocument/2006/relationships/oleObject" Target="../embeddings/oleObject60.bin"/><Relationship Id="rId25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5.wmf"/><Relationship Id="rId20" Type="http://schemas.openxmlformats.org/officeDocument/2006/relationships/image" Target="../media/image67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60.wmf"/><Relationship Id="rId11" Type="http://schemas.openxmlformats.org/officeDocument/2006/relationships/oleObject" Target="../embeddings/oleObject57.bin"/><Relationship Id="rId24" Type="http://schemas.openxmlformats.org/officeDocument/2006/relationships/image" Target="../media/image69.wmf"/><Relationship Id="rId5" Type="http://schemas.openxmlformats.org/officeDocument/2006/relationships/oleObject" Target="../embeddings/oleObject54.bin"/><Relationship Id="rId15" Type="http://schemas.openxmlformats.org/officeDocument/2006/relationships/oleObject" Target="../embeddings/oleObject59.bin"/><Relationship Id="rId23" Type="http://schemas.openxmlformats.org/officeDocument/2006/relationships/oleObject" Target="../embeddings/oleObject63.bin"/><Relationship Id="rId28" Type="http://schemas.openxmlformats.org/officeDocument/2006/relationships/image" Target="../media/image71.wmf"/><Relationship Id="rId10" Type="http://schemas.openxmlformats.org/officeDocument/2006/relationships/image" Target="../media/image62.wmf"/><Relationship Id="rId19" Type="http://schemas.openxmlformats.org/officeDocument/2006/relationships/oleObject" Target="../embeddings/oleObject61.bin"/><Relationship Id="rId4" Type="http://schemas.openxmlformats.org/officeDocument/2006/relationships/image" Target="../media/image59.wmf"/><Relationship Id="rId9" Type="http://schemas.openxmlformats.org/officeDocument/2006/relationships/oleObject" Target="../embeddings/oleObject56.bin"/><Relationship Id="rId14" Type="http://schemas.openxmlformats.org/officeDocument/2006/relationships/image" Target="../media/image64.wmf"/><Relationship Id="rId22" Type="http://schemas.openxmlformats.org/officeDocument/2006/relationships/image" Target="../media/image68.wmf"/><Relationship Id="rId27" Type="http://schemas.openxmlformats.org/officeDocument/2006/relationships/oleObject" Target="../embeddings/oleObject6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13" Type="http://schemas.openxmlformats.org/officeDocument/2006/relationships/image" Target="../media/image76.wmf"/><Relationship Id="rId3" Type="http://schemas.openxmlformats.org/officeDocument/2006/relationships/image" Target="../media/image78.jpeg"/><Relationship Id="rId7" Type="http://schemas.openxmlformats.org/officeDocument/2006/relationships/image" Target="../media/image73.wmf"/><Relationship Id="rId12" Type="http://schemas.openxmlformats.org/officeDocument/2006/relationships/oleObject" Target="../embeddings/oleObject7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7.bin"/><Relationship Id="rId11" Type="http://schemas.openxmlformats.org/officeDocument/2006/relationships/image" Target="../media/image75.wmf"/><Relationship Id="rId5" Type="http://schemas.openxmlformats.org/officeDocument/2006/relationships/image" Target="../media/image72.wmf"/><Relationship Id="rId15" Type="http://schemas.openxmlformats.org/officeDocument/2006/relationships/image" Target="../media/image77.wmf"/><Relationship Id="rId10" Type="http://schemas.openxmlformats.org/officeDocument/2006/relationships/oleObject" Target="../embeddings/oleObject69.bin"/><Relationship Id="rId4" Type="http://schemas.openxmlformats.org/officeDocument/2006/relationships/oleObject" Target="../embeddings/oleObject66.bin"/><Relationship Id="rId9" Type="http://schemas.openxmlformats.org/officeDocument/2006/relationships/image" Target="../media/image74.wmf"/><Relationship Id="rId14" Type="http://schemas.openxmlformats.org/officeDocument/2006/relationships/oleObject" Target="../embeddings/oleObject7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Κυκλικεσ</a:t>
            </a:r>
            <a:r>
              <a:rPr lang="el-GR" dirty="0"/>
              <a:t> </a:t>
            </a:r>
            <a:r>
              <a:rPr lang="el-GR" dirty="0" err="1"/>
              <a:t>κινησεισ</a:t>
            </a:r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500034" y="1428736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dirty="0"/>
              <a:t>1. Το ρολόι δείχνει 12. Σε πόση ώρα ο λεπτοδείκτης και ο ωροδείκτης θα σχηματίσουν ορθή γωνία για πρώτη φορά;</a:t>
            </a:r>
          </a:p>
        </p:txBody>
      </p:sp>
      <p:sp>
        <p:nvSpPr>
          <p:cNvPr id="6" name="5 - Έλλειψη"/>
          <p:cNvSpPr/>
          <p:nvPr/>
        </p:nvSpPr>
        <p:spPr>
          <a:xfrm>
            <a:off x="928662" y="2428868"/>
            <a:ext cx="1785950" cy="17859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8" name="7 - Ευθύγραμμο βέλος σύνδεσης"/>
          <p:cNvCxnSpPr>
            <a:endCxn id="6" idx="0"/>
          </p:cNvCxnSpPr>
          <p:nvPr/>
        </p:nvCxnSpPr>
        <p:spPr>
          <a:xfrm rot="5400000" flipH="1" flipV="1">
            <a:off x="1361815" y="2887228"/>
            <a:ext cx="918181" cy="14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/>
          <p:cNvCxnSpPr/>
          <p:nvPr/>
        </p:nvCxnSpPr>
        <p:spPr>
          <a:xfrm rot="5400000" flipH="1" flipV="1">
            <a:off x="1535502" y="3079630"/>
            <a:ext cx="569344" cy="1588"/>
          </a:xfrm>
          <a:prstGeom prst="straightConnector1">
            <a:avLst/>
          </a:prstGeom>
          <a:ln w="1524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3461952" y="2460498"/>
            <a:ext cx="1785950" cy="17859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5" name="14 - Ευθύγραμμο βέλος σύνδεσης"/>
          <p:cNvCxnSpPr>
            <a:endCxn id="14" idx="0"/>
          </p:cNvCxnSpPr>
          <p:nvPr/>
        </p:nvCxnSpPr>
        <p:spPr>
          <a:xfrm rot="5400000" flipH="1" flipV="1">
            <a:off x="3895105" y="2918858"/>
            <a:ext cx="918181" cy="14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/>
          <p:nvPr/>
        </p:nvCxnSpPr>
        <p:spPr>
          <a:xfrm rot="5400000" flipH="1" flipV="1">
            <a:off x="4068792" y="3111260"/>
            <a:ext cx="569344" cy="1588"/>
          </a:xfrm>
          <a:prstGeom prst="straightConnector1">
            <a:avLst/>
          </a:prstGeom>
          <a:ln w="1524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>
            <a:off x="4347713" y="3407435"/>
            <a:ext cx="810883" cy="3623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5400000" flipH="1" flipV="1">
            <a:off x="4264967" y="3017809"/>
            <a:ext cx="521257" cy="282591"/>
          </a:xfrm>
          <a:prstGeom prst="straightConnector1">
            <a:avLst/>
          </a:prstGeom>
          <a:ln w="1524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Ελεύθερη σχεδίαση"/>
          <p:cNvSpPr/>
          <p:nvPr/>
        </p:nvSpPr>
        <p:spPr>
          <a:xfrm>
            <a:off x="4356340" y="3105509"/>
            <a:ext cx="376686" cy="448574"/>
          </a:xfrm>
          <a:custGeom>
            <a:avLst/>
            <a:gdLst>
              <a:gd name="connsiteX0" fmla="*/ 0 w 376686"/>
              <a:gd name="connsiteY0" fmla="*/ 0 h 448574"/>
              <a:gd name="connsiteX1" fmla="*/ 267418 w 376686"/>
              <a:gd name="connsiteY1" fmla="*/ 112144 h 448574"/>
              <a:gd name="connsiteX2" fmla="*/ 362309 w 376686"/>
              <a:gd name="connsiteY2" fmla="*/ 388189 h 448574"/>
              <a:gd name="connsiteX3" fmla="*/ 353683 w 376686"/>
              <a:gd name="connsiteY3" fmla="*/ 448574 h 44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686" h="448574">
                <a:moveTo>
                  <a:pt x="0" y="0"/>
                </a:moveTo>
                <a:cubicBezTo>
                  <a:pt x="103516" y="23723"/>
                  <a:pt x="207033" y="47446"/>
                  <a:pt x="267418" y="112144"/>
                </a:cubicBezTo>
                <a:cubicBezTo>
                  <a:pt x="327803" y="176842"/>
                  <a:pt x="347932" y="332117"/>
                  <a:pt x="362309" y="388189"/>
                </a:cubicBezTo>
                <a:cubicBezTo>
                  <a:pt x="376686" y="444261"/>
                  <a:pt x="365184" y="446417"/>
                  <a:pt x="353683" y="448574"/>
                </a:cubicBezTo>
              </a:path>
            </a:pathLst>
          </a:cu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666890" y="3088257"/>
          <a:ext cx="3524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Εξίσωση" r:id="rId3" imgW="190500" imgH="228600" progId="Equation.3">
                  <p:embed/>
                </p:oleObj>
              </mc:Choice>
              <mc:Fallback>
                <p:oleObj name="Εξίσωση" r:id="rId3" imgW="1905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6890" y="3088257"/>
                        <a:ext cx="352425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30 - Ελεύθερη σχεδίαση"/>
          <p:cNvSpPr/>
          <p:nvPr/>
        </p:nvSpPr>
        <p:spPr>
          <a:xfrm>
            <a:off x="4387970" y="2809335"/>
            <a:ext cx="261667" cy="184031"/>
          </a:xfrm>
          <a:custGeom>
            <a:avLst/>
            <a:gdLst>
              <a:gd name="connsiteX0" fmla="*/ 0 w 376686"/>
              <a:gd name="connsiteY0" fmla="*/ 0 h 448574"/>
              <a:gd name="connsiteX1" fmla="*/ 267418 w 376686"/>
              <a:gd name="connsiteY1" fmla="*/ 112144 h 448574"/>
              <a:gd name="connsiteX2" fmla="*/ 362309 w 376686"/>
              <a:gd name="connsiteY2" fmla="*/ 388189 h 448574"/>
              <a:gd name="connsiteX3" fmla="*/ 353683 w 376686"/>
              <a:gd name="connsiteY3" fmla="*/ 448574 h 44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686" h="448574">
                <a:moveTo>
                  <a:pt x="0" y="0"/>
                </a:moveTo>
                <a:cubicBezTo>
                  <a:pt x="103516" y="23723"/>
                  <a:pt x="207033" y="47446"/>
                  <a:pt x="267418" y="112144"/>
                </a:cubicBezTo>
                <a:cubicBezTo>
                  <a:pt x="327803" y="176842"/>
                  <a:pt x="347932" y="332117"/>
                  <a:pt x="362309" y="388189"/>
                </a:cubicBezTo>
                <a:cubicBezTo>
                  <a:pt x="376686" y="444261"/>
                  <a:pt x="365184" y="446417"/>
                  <a:pt x="353683" y="448574"/>
                </a:cubicBezTo>
              </a:path>
            </a:pathLst>
          </a:cu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4440238" y="2476500"/>
          <a:ext cx="37623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Εξίσωση" r:id="rId5" imgW="203040" imgH="228600" progId="Equation.3">
                  <p:embed/>
                </p:oleObj>
              </mc:Choice>
              <mc:Fallback>
                <p:oleObj name="Εξίσωση" r:id="rId5" imgW="20304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0238" y="2476500"/>
                        <a:ext cx="376237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564038" y="1915064"/>
          <a:ext cx="1915064" cy="957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Εξίσωση" r:id="rId7" imgW="787058" imgH="393529" progId="Equation.3">
                  <p:embed/>
                </p:oleObj>
              </mc:Choice>
              <mc:Fallback>
                <p:oleObj name="Εξίσωση" r:id="rId7" imgW="787058" imgH="393529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4038" y="1915064"/>
                        <a:ext cx="1915064" cy="9575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129396" y="4605787"/>
          <a:ext cx="237172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Εξίσωση" r:id="rId9" imgW="1295400" imgH="431800" progId="Equation.3">
                  <p:embed/>
                </p:oleObj>
              </mc:Choice>
              <mc:Fallback>
                <p:oleObj name="Εξίσωση" r:id="rId9" imgW="1295400" imgH="4318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96" y="4605787"/>
                        <a:ext cx="2371725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5460520" y="3679705"/>
          <a:ext cx="24003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Εξίσωση" r:id="rId11" imgW="1307532" imgH="482391" progId="Equation.3">
                  <p:embed/>
                </p:oleObj>
              </mc:Choice>
              <mc:Fallback>
                <p:oleObj name="Εξίσωση" r:id="rId11" imgW="1307532" imgH="482391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0520" y="3679705"/>
                        <a:ext cx="240030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2613803" y="4580087"/>
          <a:ext cx="23526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Εξίσωση" r:id="rId13" imgW="1282700" imgH="482600" progId="Equation.3">
                  <p:embed/>
                </p:oleObj>
              </mc:Choice>
              <mc:Fallback>
                <p:oleObj name="Εξίσωση" r:id="rId13" imgW="1282700" imgH="482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3803" y="4580087"/>
                        <a:ext cx="2352675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5193102" y="4655029"/>
          <a:ext cx="193357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Εξίσωση" r:id="rId15" imgW="1054100" imgH="431800" progId="Equation.3">
                  <p:embed/>
                </p:oleObj>
              </mc:Choice>
              <mc:Fallback>
                <p:oleObj name="Εξίσωση" r:id="rId15" imgW="1054100" imgH="4318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3102" y="4655029"/>
                        <a:ext cx="1933575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0" y="7705725"/>
          <a:ext cx="28384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Εξίσωση" r:id="rId17" imgW="1548728" imgH="393529" progId="Equation.3">
                  <p:embed/>
                </p:oleObj>
              </mc:Choice>
              <mc:Fallback>
                <p:oleObj name="Εξίσωση" r:id="rId17" imgW="1548728" imgH="393529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705725"/>
                        <a:ext cx="283845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0" y="8429625"/>
          <a:ext cx="183832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Εξίσωση" r:id="rId19" imgW="1002865" imgH="203112" progId="Equation.3">
                  <p:embed/>
                </p:oleObj>
              </mc:Choice>
              <mc:Fallback>
                <p:oleObj name="Εξίσωση" r:id="rId19" imgW="1002865" imgH="203112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8429625"/>
                        <a:ext cx="1838325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1971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3314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6000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7248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842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050" name="Object 26"/>
          <p:cNvGraphicFramePr>
            <a:graphicFrameLocks noChangeAspect="1"/>
          </p:cNvGraphicFramePr>
          <p:nvPr/>
        </p:nvGraphicFramePr>
        <p:xfrm>
          <a:off x="5434641" y="2838090"/>
          <a:ext cx="22860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Εξίσωση" r:id="rId21" imgW="1244600" imgH="393700" progId="Equation.3">
                  <p:embed/>
                </p:oleObj>
              </mc:Choice>
              <mc:Fallback>
                <p:oleObj name="Εξίσωση" r:id="rId21" imgW="1244600" imgH="39370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4641" y="2838090"/>
                        <a:ext cx="22860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3" name="Object 29"/>
          <p:cNvGraphicFramePr>
            <a:graphicFrameLocks noChangeAspect="1"/>
          </p:cNvGraphicFramePr>
          <p:nvPr/>
        </p:nvGraphicFramePr>
        <p:xfrm>
          <a:off x="396815" y="5615796"/>
          <a:ext cx="28384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Εξίσωση" r:id="rId23" imgW="1548728" imgH="393529" progId="Equation.3">
                  <p:embed/>
                </p:oleObj>
              </mc:Choice>
              <mc:Fallback>
                <p:oleObj name="Εξίσωση" r:id="rId23" imgW="1548728" imgH="393529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15" y="5615796"/>
                        <a:ext cx="283845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2" name="Object 28"/>
          <p:cNvGraphicFramePr>
            <a:graphicFrameLocks noChangeAspect="1"/>
          </p:cNvGraphicFramePr>
          <p:nvPr/>
        </p:nvGraphicFramePr>
        <p:xfrm>
          <a:off x="3390182" y="5796232"/>
          <a:ext cx="183832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Εξίσωση" r:id="rId25" imgW="1002865" imgH="203112" progId="Equation.3">
                  <p:embed/>
                </p:oleObj>
              </mc:Choice>
              <mc:Fallback>
                <p:oleObj name="Εξίσωση" r:id="rId25" imgW="1002865" imgH="203112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0182" y="5796232"/>
                        <a:ext cx="1838325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nimBg="1" autoUpdateAnimBg="0"/>
      <p:bldP spid="14" grpId="0" animBg="1" autoUpdateAnimBg="0"/>
      <p:bldP spid="25" grpId="0" animBg="1" autoUpdateAnimBg="0"/>
      <p:bldP spid="31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Έλλειψη"/>
          <p:cNvSpPr/>
          <p:nvPr/>
        </p:nvSpPr>
        <p:spPr>
          <a:xfrm>
            <a:off x="359319" y="375782"/>
            <a:ext cx="1785950" cy="1785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2 - Έλλειψη"/>
          <p:cNvSpPr/>
          <p:nvPr/>
        </p:nvSpPr>
        <p:spPr>
          <a:xfrm>
            <a:off x="1173193" y="310551"/>
            <a:ext cx="155275" cy="1466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Έλλειψη"/>
          <p:cNvSpPr/>
          <p:nvPr/>
        </p:nvSpPr>
        <p:spPr>
          <a:xfrm>
            <a:off x="1170317" y="2093343"/>
            <a:ext cx="155275" cy="14665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rot="10800000" flipV="1">
            <a:off x="828135" y="2355010"/>
            <a:ext cx="465826" cy="8627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 rot="10800000" flipV="1">
            <a:off x="902897" y="255916"/>
            <a:ext cx="465826" cy="8627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2380891" y="577970"/>
            <a:ext cx="6469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dirty="0"/>
              <a:t>Το κόκκινο και το πράσινο είναι την στιγμή μηδέν </a:t>
            </a:r>
            <a:r>
              <a:rPr lang="el-GR" dirty="0" err="1"/>
              <a:t>αντιδιαμετρικά</a:t>
            </a:r>
            <a:r>
              <a:rPr lang="el-GR" dirty="0"/>
              <a:t>.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2378016" y="1058174"/>
            <a:ext cx="6469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dirty="0"/>
              <a:t>Το κόκκινο έχει διπλάσια ταχύτητα από το πράσινο.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2288877" y="1598762"/>
            <a:ext cx="6469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dirty="0"/>
              <a:t>Α. Που θα συναντηθούν για πρώτη φορά;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2346386" y="2139350"/>
            <a:ext cx="6469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dirty="0"/>
              <a:t>Β. Που θα συναντηθούν για Τρίτη φορά;</a:t>
            </a:r>
          </a:p>
        </p:txBody>
      </p:sp>
      <p:sp>
        <p:nvSpPr>
          <p:cNvPr id="12" name="11 - Έλλειψη"/>
          <p:cNvSpPr/>
          <p:nvPr/>
        </p:nvSpPr>
        <p:spPr>
          <a:xfrm>
            <a:off x="503092" y="3176491"/>
            <a:ext cx="1785950" cy="1785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Έλλειψη"/>
          <p:cNvSpPr/>
          <p:nvPr/>
        </p:nvSpPr>
        <p:spPr>
          <a:xfrm>
            <a:off x="1403226" y="3111260"/>
            <a:ext cx="155275" cy="1466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Έλλειψη"/>
          <p:cNvSpPr/>
          <p:nvPr/>
        </p:nvSpPr>
        <p:spPr>
          <a:xfrm>
            <a:off x="1314090" y="4894052"/>
            <a:ext cx="155275" cy="14665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8" name="17 - Ευθεία γραμμή σύνδεσης"/>
          <p:cNvCxnSpPr/>
          <p:nvPr/>
        </p:nvCxnSpPr>
        <p:spPr>
          <a:xfrm rot="16200000" flipH="1" flipV="1">
            <a:off x="544900" y="3975340"/>
            <a:ext cx="1782792" cy="89136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 rot="10800000" flipV="1">
            <a:off x="747387" y="4028536"/>
            <a:ext cx="684599" cy="655106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889450" y="3562708"/>
          <a:ext cx="465562" cy="612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Εξίσωση" r:id="rId3" imgW="164880" imgH="215640" progId="Equation.3">
                  <p:embed/>
                </p:oleObj>
              </mc:Choice>
              <mc:Fallback>
                <p:oleObj name="Εξίσωση" r:id="rId3" imgW="1648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450" y="3562708"/>
                        <a:ext cx="465562" cy="6127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927430" y="4252823"/>
          <a:ext cx="486947" cy="595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0" name="Εξίσωση" r:id="rId5" imgW="177480" imgH="215640" progId="Equation.3">
                  <p:embed/>
                </p:oleObj>
              </mc:Choice>
              <mc:Fallback>
                <p:oleObj name="Εξίσωση" r:id="rId5" imgW="1774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430" y="4252823"/>
                        <a:ext cx="486947" cy="5954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23 - Αντικείμενο"/>
          <p:cNvGraphicFramePr>
            <a:graphicFrameLocks noChangeAspect="1"/>
          </p:cNvGraphicFramePr>
          <p:nvPr/>
        </p:nvGraphicFramePr>
        <p:xfrm>
          <a:off x="2706776" y="2587804"/>
          <a:ext cx="1705381" cy="517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1" name="Εξίσωση" r:id="rId7" imgW="711000" imgH="215640" progId="Equation.3">
                  <p:embed/>
                </p:oleObj>
              </mc:Choice>
              <mc:Fallback>
                <p:oleObj name="Εξίσωση" r:id="rId7" imgW="71100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6776" y="2587804"/>
                        <a:ext cx="1705381" cy="5177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2624707" y="3107067"/>
          <a:ext cx="2130425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2" name="Εξίσωση" r:id="rId9" imgW="888840" imgH="431640" progId="Equation.3">
                  <p:embed/>
                </p:oleObj>
              </mc:Choice>
              <mc:Fallback>
                <p:oleObj name="Εξίσωση" r:id="rId9" imgW="88884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4707" y="3107067"/>
                        <a:ext cx="2130425" cy="1035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25 - Δεξιό άγκιστρο"/>
          <p:cNvSpPr/>
          <p:nvPr/>
        </p:nvSpPr>
        <p:spPr>
          <a:xfrm>
            <a:off x="4960188" y="2907102"/>
            <a:ext cx="414068" cy="897147"/>
          </a:xfrm>
          <a:prstGeom prst="rightBrace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7" name="Object 15"/>
          <p:cNvGraphicFramePr>
            <a:graphicFrameLocks noChangeAspect="1"/>
          </p:cNvGraphicFramePr>
          <p:nvPr/>
        </p:nvGraphicFramePr>
        <p:xfrm>
          <a:off x="5491582" y="3159125"/>
          <a:ext cx="9525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3" name="Εξίσωση" r:id="rId11" imgW="520560" imgH="215640" progId="Equation.3">
                  <p:embed/>
                </p:oleObj>
              </mc:Choice>
              <mc:Fallback>
                <p:oleObj name="Εξίσωση" r:id="rId11" imgW="52056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1582" y="3159125"/>
                        <a:ext cx="95250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6418562" y="2999116"/>
          <a:ext cx="118586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4" name="Εξίσωση" r:id="rId13" imgW="647640" imgH="393480" progId="Equation.3">
                  <p:embed/>
                </p:oleObj>
              </mc:Choice>
              <mc:Fallback>
                <p:oleObj name="Εξίσωση" r:id="rId13" imgW="64764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8562" y="2999116"/>
                        <a:ext cx="1185862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28 - TextBox"/>
          <p:cNvSpPr txBox="1"/>
          <p:nvPr/>
        </p:nvSpPr>
        <p:spPr>
          <a:xfrm>
            <a:off x="2429774" y="4318957"/>
            <a:ext cx="6469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dirty="0"/>
              <a:t>Β. Όταν συναντώνται για τρίτη φορά:</a:t>
            </a:r>
          </a:p>
        </p:txBody>
      </p:sp>
      <p:graphicFrame>
        <p:nvGraphicFramePr>
          <p:cNvPr id="30" name="29 - Αντικείμενο"/>
          <p:cNvGraphicFramePr>
            <a:graphicFrameLocks noChangeAspect="1"/>
          </p:cNvGraphicFramePr>
          <p:nvPr/>
        </p:nvGraphicFramePr>
        <p:xfrm>
          <a:off x="1941304" y="4810456"/>
          <a:ext cx="2716961" cy="439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5" name="Εξίσωση" r:id="rId15" imgW="1333440" imgH="215640" progId="Equation.3">
                  <p:embed/>
                </p:oleObj>
              </mc:Choice>
              <mc:Fallback>
                <p:oleObj name="Εξίσωση" r:id="rId15" imgW="133344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1304" y="4810456"/>
                        <a:ext cx="2716961" cy="4397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5"/>
          <p:cNvGraphicFramePr>
            <a:graphicFrameLocks noChangeAspect="1"/>
          </p:cNvGraphicFramePr>
          <p:nvPr/>
        </p:nvGraphicFramePr>
        <p:xfrm>
          <a:off x="2932381" y="5437308"/>
          <a:ext cx="1536100" cy="746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6" name="Εξίσωση" r:id="rId17" imgW="888840" imgH="431640" progId="Equation.3">
                  <p:embed/>
                </p:oleObj>
              </mc:Choice>
              <mc:Fallback>
                <p:oleObj name="Εξίσωση" r:id="rId17" imgW="88884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2381" y="5437308"/>
                        <a:ext cx="1536100" cy="7463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31 - Δεξιό άγκιστρο"/>
          <p:cNvSpPr/>
          <p:nvPr/>
        </p:nvSpPr>
        <p:spPr>
          <a:xfrm>
            <a:off x="4707147" y="5009072"/>
            <a:ext cx="414068" cy="897147"/>
          </a:xfrm>
          <a:prstGeom prst="rightBrace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33" name="Object 15"/>
          <p:cNvGraphicFramePr>
            <a:graphicFrameLocks noChangeAspect="1"/>
          </p:cNvGraphicFramePr>
          <p:nvPr/>
        </p:nvGraphicFramePr>
        <p:xfrm>
          <a:off x="5199063" y="5295900"/>
          <a:ext cx="1068387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" name="Εξίσωση" r:id="rId19" imgW="583920" imgH="215640" progId="Equation.3">
                  <p:embed/>
                </p:oleObj>
              </mc:Choice>
              <mc:Fallback>
                <p:oleObj name="Εξίσωση" r:id="rId19" imgW="583920" imgH="215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9063" y="5295900"/>
                        <a:ext cx="1068387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7"/>
          <p:cNvGraphicFramePr>
            <a:graphicFrameLocks noChangeAspect="1"/>
          </p:cNvGraphicFramePr>
          <p:nvPr/>
        </p:nvGraphicFramePr>
        <p:xfrm>
          <a:off x="6268289" y="5143710"/>
          <a:ext cx="1325563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8" name="Εξίσωση" r:id="rId21" imgW="723600" imgH="393480" progId="Equation.3">
                  <p:embed/>
                </p:oleObj>
              </mc:Choice>
              <mc:Fallback>
                <p:oleObj name="Εξίσωση" r:id="rId21" imgW="723600" imgH="393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8289" y="5143710"/>
                        <a:ext cx="1325563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6264185" y="5808034"/>
          <a:ext cx="1093787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9" name="Εξίσωση" r:id="rId23" imgW="596880" imgH="393480" progId="Equation.3">
                  <p:embed/>
                </p:oleObj>
              </mc:Choice>
              <mc:Fallback>
                <p:oleObj name="Εξίσωση" r:id="rId23" imgW="59688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4185" y="5808034"/>
                        <a:ext cx="1093787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85185E-6 C -0.01007 -0.00254 -0.01892 -0.00231 -0.02882 -0.00116 C -0.03177 0.00023 -0.03507 0.00046 -0.03767 0.00255 C -0.04358 0.00671 -0.03733 0.00371 -0.04323 0.00625 C -0.04497 0.00787 -0.0467 0.00972 -0.04844 0.01134 C -0.04948 0.01227 -0.05035 0.01296 -0.05122 0.01389 C -0.05208 0.01482 -0.05399 0.01644 -0.05399 0.01667 C -0.05573 0.02014 -0.06146 0.02616 -0.06476 0.02778 C -0.06806 0.03472 -0.06458 0.02917 -0.0691 0.03264 C -0.07118 0.03403 -0.07465 0.03773 -0.07465 0.03796 C -0.07691 0.04236 -0.07917 0.04213 -0.08177 0.04653 C -0.0875 0.05695 -0.08281 0.05162 -0.08802 0.05671 C -0.09063 0.06667 -0.08663 0.05417 -0.09167 0.06296 C -0.09201 0.06389 -0.09201 0.06551 -0.09236 0.06667 C -0.0934 0.06945 -0.09531 0.07153 -0.09601 0.07431 C -0.09722 0.07847 -0.09792 0.08195 -0.09965 0.08565 C -0.10122 0.09213 -0.10365 0.09792 -0.10521 0.1044 C -0.10573 0.10695 -0.10677 0.11204 -0.10677 0.11227 C -0.10833 0.1294 -0.10833 0.13912 -0.10729 0.15834 C -0.10695 0.16389 -0.10226 0.17361 -0.10226 0.17384 C -0.1007 0.17963 -0.0974 0.18796 -0.09601 0.19236 C -0.09462 0.19676 -0.09549 0.19769 -0.09427 0.2 C -0.09167 0.20255 -0.09115 0.20278 -0.08889 0.20625 C -0.08837 0.20741 -0.08802 0.20903 -0.08715 0.20996 C -0.0849 0.21273 -0.08038 0.21459 -0.0783 0.21759 " pathEditMode="relative" rAng="0" ptsTypes="ffffffffffffffffffffaffff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00" y="1070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17 -0.00347 -0.00642 -0.00393 -0.01146 -0.00486 C -0.01875 -0.00856 -0.02639 -0.00833 -0.03403 -0.00995 C -0.03663 -0.01134 -0.0401 -0.01204 -0.04254 -0.01389 C -0.0474 -0.01759 -0.05226 -0.02153 -0.05764 -0.02384 C -0.06215 -0.02986 -0.0592 -0.02639 -0.06615 -0.03264 C -0.06701 -0.03356 -0.06892 -0.03518 -0.06892 -0.03518 C -0.07014 -0.03935 -0.07135 -0.03958 -0.07361 -0.04259 " pathEditMode="relative" ptsTypes="fffffffA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 animBg="1"/>
      <p:bldP spid="13" grpId="0" animBg="1"/>
      <p:bldP spid="13" grpId="1" animBg="1"/>
      <p:bldP spid="14" grpId="0" animBg="1"/>
      <p:bldP spid="14" grpId="1" animBg="1"/>
      <p:bldP spid="26" grpId="0" animBg="1"/>
      <p:bldP spid="29" grpId="0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13 - Εικόνα" descr="Screenshot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214" y="819510"/>
            <a:ext cx="7391212" cy="3984325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Screenshot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37" y="209550"/>
            <a:ext cx="6715125" cy="64389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Screenshot_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289" y="279998"/>
            <a:ext cx="6204478" cy="2463201"/>
          </a:xfrm>
          <a:prstGeom prst="rect">
            <a:avLst/>
          </a:prstGeom>
        </p:spPr>
      </p:pic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539150" y="3079630"/>
          <a:ext cx="1626697" cy="569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Εξίσωση" r:id="rId4" imgW="495000" imgH="177480" progId="Equation.3">
                  <p:embed/>
                </p:oleObj>
              </mc:Choice>
              <mc:Fallback>
                <p:oleObj name="Εξίσωση" r:id="rId4" imgW="49500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150" y="3079630"/>
                        <a:ext cx="1626697" cy="5693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640751" y="3860680"/>
          <a:ext cx="1710292" cy="569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Εξίσωση" r:id="rId6" imgW="520560" imgH="177480" progId="Equation.3">
                  <p:embed/>
                </p:oleObj>
              </mc:Choice>
              <mc:Fallback>
                <p:oleObj name="Εξίσωση" r:id="rId6" imgW="52056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751" y="3860680"/>
                        <a:ext cx="1710292" cy="5693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- Δεξιό άγκιστρο"/>
          <p:cNvSpPr/>
          <p:nvPr/>
        </p:nvSpPr>
        <p:spPr>
          <a:xfrm>
            <a:off x="2389516" y="3303917"/>
            <a:ext cx="414068" cy="897147"/>
          </a:xfrm>
          <a:prstGeom prst="rightBrace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2934059" y="3142392"/>
          <a:ext cx="1370522" cy="1188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Εξίσωση" r:id="rId8" imgW="444240" imgH="393480" progId="Equation.3">
                  <p:embed/>
                </p:oleObj>
              </mc:Choice>
              <mc:Fallback>
                <p:oleObj name="Εξίσωση" r:id="rId8" imgW="44424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4059" y="3142392"/>
                        <a:ext cx="1370522" cy="11880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4529946" y="3128602"/>
          <a:ext cx="2207283" cy="1115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Εξίσωση" r:id="rId10" imgW="761760" imgH="393480" progId="Equation.3">
                  <p:embed/>
                </p:oleObj>
              </mc:Choice>
              <mc:Fallback>
                <p:oleObj name="Εξίσωση" r:id="rId10" imgW="76176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9946" y="3128602"/>
                        <a:ext cx="2207283" cy="11155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1519328" y="4588774"/>
          <a:ext cx="4486275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" name="Εξίσωση" r:id="rId12" imgW="1955520" imgH="482400" progId="Equation.3">
                  <p:embed/>
                </p:oleObj>
              </mc:Choice>
              <mc:Fallback>
                <p:oleObj name="Εξίσωση" r:id="rId12" imgW="1955520" imgH="4824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328" y="4588774"/>
                        <a:ext cx="4486275" cy="106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181154" y="368401"/>
            <a:ext cx="862641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/>
              <a:t>2. </a:t>
            </a:r>
            <a:r>
              <a:rPr lang="el-GR" dirty="0"/>
              <a:t>Ένας μύλος παιδικής χαράς έχει ακτίνα 2</a:t>
            </a:r>
            <a:r>
              <a:rPr lang="en-US" dirty="0"/>
              <a:t>m</a:t>
            </a:r>
            <a:r>
              <a:rPr lang="el-GR" dirty="0"/>
              <a:t>. Εκτελεί μια περιστροφή σε χρόνο 2</a:t>
            </a:r>
            <a:r>
              <a:rPr lang="en-US" dirty="0"/>
              <a:t>s</a:t>
            </a:r>
            <a:r>
              <a:rPr lang="el-GR" dirty="0"/>
              <a:t>. Βρείτε: </a:t>
            </a:r>
          </a:p>
          <a:p>
            <a:r>
              <a:rPr lang="el-GR" dirty="0"/>
              <a:t>Τη συχνότητα, την γωνιακή ταχύτητα, την γραμμική ταχύτητα και την κεντρομόλο επιτάχυνση ενός σημείου της περιφερείας του. Επίσης βρείτε την κεντρομόλο επιτάχυνση ενός σημείου του που απέχει 1</a:t>
            </a:r>
            <a:r>
              <a:rPr lang="en-US" dirty="0"/>
              <a:t>m </a:t>
            </a:r>
            <a:r>
              <a:rPr lang="el-GR" dirty="0"/>
              <a:t>από το κέντρο του μύλου.</a:t>
            </a: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254480" y="1896944"/>
          <a:ext cx="78105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Εξίσωση" r:id="rId3" imgW="431640" imgH="393480" progId="Equation.3">
                  <p:embed/>
                </p:oleObj>
              </mc:Choice>
              <mc:Fallback>
                <p:oleObj name="Εξίσωση" r:id="rId3" imgW="4316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480" y="1896944"/>
                        <a:ext cx="781050" cy="712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1068478" y="1905839"/>
          <a:ext cx="142398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Εξίσωση" r:id="rId5" imgW="787320" imgH="393480" progId="Equation.3">
                  <p:embed/>
                </p:oleObj>
              </mc:Choice>
              <mc:Fallback>
                <p:oleObj name="Εξίσωση" r:id="rId5" imgW="78732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478" y="1905839"/>
                        <a:ext cx="1423988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4067355" y="2112605"/>
          <a:ext cx="1193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Εξίσωση" r:id="rId7" imgW="660240" imgH="203040" progId="Equation.3">
                  <p:embed/>
                </p:oleObj>
              </mc:Choice>
              <mc:Fallback>
                <p:oleObj name="Εξίσωση" r:id="rId7" imgW="66024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355" y="2112605"/>
                        <a:ext cx="11938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5313872" y="1950739"/>
          <a:ext cx="96520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Εξίσωση" r:id="rId9" imgW="533160" imgH="393480" progId="Equation.3">
                  <p:embed/>
                </p:oleObj>
              </mc:Choice>
              <mc:Fallback>
                <p:oleObj name="Εξίσωση" r:id="rId9" imgW="53316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3872" y="1950739"/>
                        <a:ext cx="965200" cy="712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485476" y="3309518"/>
          <a:ext cx="1033463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Εξίσωση" r:id="rId11" imgW="558720" imgH="177480" progId="Equation.3">
                  <p:embed/>
                </p:oleObj>
              </mc:Choice>
              <mc:Fallback>
                <p:oleObj name="Εξίσωση" r:id="rId11" imgW="55872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476" y="3309518"/>
                        <a:ext cx="1033463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1533225" y="3138787"/>
          <a:ext cx="89535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Εξίσωση" r:id="rId13" imgW="495000" imgH="393480" progId="Equation.3">
                  <p:embed/>
                </p:oleObj>
              </mc:Choice>
              <mc:Fallback>
                <p:oleObj name="Εξίσωση" r:id="rId13" imgW="49500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225" y="3138787"/>
                        <a:ext cx="895350" cy="712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Object 9"/>
          <p:cNvGraphicFramePr>
            <a:graphicFrameLocks noChangeAspect="1"/>
          </p:cNvGraphicFramePr>
          <p:nvPr/>
        </p:nvGraphicFramePr>
        <p:xfrm>
          <a:off x="3484353" y="3026284"/>
          <a:ext cx="941388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name="Εξίσωση" r:id="rId15" imgW="520560" imgH="419040" progId="Equation.3">
                  <p:embed/>
                </p:oleObj>
              </mc:Choice>
              <mc:Fallback>
                <p:oleObj name="Εξίσωση" r:id="rId15" imgW="520560" imgH="419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4353" y="3026284"/>
                        <a:ext cx="941388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4494003" y="3053481"/>
          <a:ext cx="78105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Εξίσωση" r:id="rId17" imgW="431640" imgH="419040" progId="Equation.3">
                  <p:embed/>
                </p:oleObj>
              </mc:Choice>
              <mc:Fallback>
                <p:oleObj name="Εξίσωση" r:id="rId17" imgW="431640" imgH="4190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4003" y="3053481"/>
                        <a:ext cx="781050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11"/>
          <p:cNvGraphicFramePr>
            <a:graphicFrameLocks noChangeAspect="1"/>
          </p:cNvGraphicFramePr>
          <p:nvPr/>
        </p:nvGraphicFramePr>
        <p:xfrm>
          <a:off x="5229645" y="3093378"/>
          <a:ext cx="89535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Εξίσωση" r:id="rId19" imgW="495000" imgH="393480" progId="Equation.3">
                  <p:embed/>
                </p:oleObj>
              </mc:Choice>
              <mc:Fallback>
                <p:oleObj name="Εξίσωση" r:id="rId19" imgW="495000" imgH="393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9645" y="3093378"/>
                        <a:ext cx="895350" cy="712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8" name="Object 12"/>
          <p:cNvGraphicFramePr>
            <a:graphicFrameLocks noChangeAspect="1"/>
          </p:cNvGraphicFramePr>
          <p:nvPr/>
        </p:nvGraphicFramePr>
        <p:xfrm>
          <a:off x="943515" y="4521170"/>
          <a:ext cx="1217613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Εξίσωση" r:id="rId21" imgW="660240" imgH="228600" progId="Equation.3">
                  <p:embed/>
                </p:oleObj>
              </mc:Choice>
              <mc:Fallback>
                <p:oleObj name="Εξίσωση" r:id="rId21" imgW="66024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3515" y="4521170"/>
                        <a:ext cx="1217613" cy="41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9" name="Object 13"/>
          <p:cNvGraphicFramePr>
            <a:graphicFrameLocks noChangeAspect="1"/>
          </p:cNvGraphicFramePr>
          <p:nvPr/>
        </p:nvGraphicFramePr>
        <p:xfrm>
          <a:off x="2184760" y="4435984"/>
          <a:ext cx="1654175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0" name="Εξίσωση" r:id="rId23" imgW="914400" imgH="393480" progId="Equation.3">
                  <p:embed/>
                </p:oleObj>
              </mc:Choice>
              <mc:Fallback>
                <p:oleObj name="Εξίσωση" r:id="rId23" imgW="914400" imgH="393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760" y="4435984"/>
                        <a:ext cx="1654175" cy="712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 noChangeAspect="1"/>
          </p:cNvGrpSpPr>
          <p:nvPr/>
        </p:nvGrpSpPr>
        <p:grpSpPr bwMode="auto">
          <a:xfrm>
            <a:off x="480024" y="914400"/>
            <a:ext cx="3289862" cy="1652558"/>
            <a:chOff x="2882" y="1882"/>
            <a:chExt cx="2283" cy="1146"/>
          </a:xfrm>
        </p:grpSpPr>
        <p:sp>
          <p:nvSpPr>
            <p:cNvPr id="15363" name="AutoShape 3"/>
            <p:cNvSpPr>
              <a:spLocks noChangeAspect="1" noChangeArrowheads="1"/>
            </p:cNvSpPr>
            <p:nvPr/>
          </p:nvSpPr>
          <p:spPr bwMode="auto">
            <a:xfrm>
              <a:off x="2882" y="1882"/>
              <a:ext cx="2283" cy="114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364" name="Oval 4"/>
            <p:cNvSpPr>
              <a:spLocks noChangeArrowheads="1"/>
            </p:cNvSpPr>
            <p:nvPr/>
          </p:nvSpPr>
          <p:spPr bwMode="auto">
            <a:xfrm>
              <a:off x="3056" y="2087"/>
              <a:ext cx="800" cy="8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365" name="Oval 5"/>
            <p:cNvSpPr>
              <a:spLocks noChangeArrowheads="1"/>
            </p:cNvSpPr>
            <p:nvPr/>
          </p:nvSpPr>
          <p:spPr bwMode="auto">
            <a:xfrm>
              <a:off x="4574" y="2229"/>
              <a:ext cx="400" cy="4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366" name="Line 6"/>
            <p:cNvSpPr>
              <a:spLocks noChangeShapeType="1"/>
            </p:cNvSpPr>
            <p:nvPr/>
          </p:nvSpPr>
          <p:spPr bwMode="auto">
            <a:xfrm>
              <a:off x="3437" y="2087"/>
              <a:ext cx="1375" cy="1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sm" len="sm"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367" name="Line 7"/>
            <p:cNvSpPr>
              <a:spLocks noChangeShapeType="1"/>
            </p:cNvSpPr>
            <p:nvPr/>
          </p:nvSpPr>
          <p:spPr bwMode="auto">
            <a:xfrm flipV="1">
              <a:off x="3451" y="2630"/>
              <a:ext cx="1340" cy="2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368" name="Arc 8"/>
            <p:cNvSpPr>
              <a:spLocks/>
            </p:cNvSpPr>
            <p:nvPr/>
          </p:nvSpPr>
          <p:spPr bwMode="auto">
            <a:xfrm flipH="1">
              <a:off x="2971" y="2017"/>
              <a:ext cx="212" cy="30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graphicFrame>
          <p:nvGraphicFramePr>
            <p:cNvPr id="15369" name="Object 9"/>
            <p:cNvGraphicFramePr>
              <a:graphicFrameLocks noChangeAspect="1"/>
            </p:cNvGraphicFramePr>
            <p:nvPr/>
          </p:nvGraphicFramePr>
          <p:xfrm>
            <a:off x="3291" y="2145"/>
            <a:ext cx="282" cy="3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92" name="Equation" r:id="rId3" imgW="152268" imgH="164957" progId="Equation.DSMT4">
                    <p:embed/>
                  </p:oleObj>
                </mc:Choice>
                <mc:Fallback>
                  <p:oleObj name="Equation" r:id="rId3" imgW="152268" imgH="164957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1" y="2145"/>
                          <a:ext cx="282" cy="3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70" name="Object 10"/>
            <p:cNvGraphicFramePr>
              <a:graphicFrameLocks noChangeAspect="1"/>
            </p:cNvGraphicFramePr>
            <p:nvPr/>
          </p:nvGraphicFramePr>
          <p:xfrm>
            <a:off x="4809" y="1934"/>
            <a:ext cx="281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93" name="Equation" r:id="rId5" imgW="152268" imgH="164957" progId="Equation.DSMT4">
                    <p:embed/>
                  </p:oleObj>
                </mc:Choice>
                <mc:Fallback>
                  <p:oleObj name="Equation" r:id="rId5" imgW="152268" imgH="164957" progId="Equation.DSMT4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9" y="1934"/>
                          <a:ext cx="281" cy="3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10 - Ορθογώνιο"/>
          <p:cNvSpPr/>
          <p:nvPr/>
        </p:nvSpPr>
        <p:spPr>
          <a:xfrm>
            <a:off x="3916391" y="861536"/>
            <a:ext cx="50809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/>
              <a:t>3. </a:t>
            </a:r>
            <a:r>
              <a:rPr lang="el-GR" dirty="0"/>
              <a:t>Ο μεγάλος τροχός περιστρέφεται εκτελώντας 2 στροφές κάθε δευτερόλεπτο. Η ακτίνα του είναι 0,2</a:t>
            </a:r>
            <a:r>
              <a:rPr lang="en-US" dirty="0"/>
              <a:t>m</a:t>
            </a:r>
            <a:r>
              <a:rPr lang="el-GR" dirty="0"/>
              <a:t>. Η ακτίνα του μικρού τροχού είναι 0,1</a:t>
            </a:r>
            <a:r>
              <a:rPr lang="en-US" dirty="0"/>
              <a:t>m</a:t>
            </a:r>
            <a:r>
              <a:rPr lang="el-GR" dirty="0"/>
              <a:t>. Βρείτε τις ταχύτητες των σημείων Α και Β και τις κεντρομόλους επιταχύνσεις τους.</a:t>
            </a:r>
          </a:p>
        </p:txBody>
      </p:sp>
      <p:cxnSp>
        <p:nvCxnSpPr>
          <p:cNvPr id="14" name="13 - Ευθύγραμμο βέλος σύνδεσης"/>
          <p:cNvCxnSpPr>
            <a:stCxn id="15364" idx="0"/>
          </p:cNvCxnSpPr>
          <p:nvPr/>
        </p:nvCxnSpPr>
        <p:spPr>
          <a:xfrm rot="16200000" flipH="1" flipV="1">
            <a:off x="930791" y="857194"/>
            <a:ext cx="23562" cy="729203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ύγραμμο βέλος σύνδεσης"/>
          <p:cNvCxnSpPr/>
          <p:nvPr/>
        </p:nvCxnSpPr>
        <p:spPr>
          <a:xfrm rot="10800000">
            <a:off x="2553420" y="1345721"/>
            <a:ext cx="734955" cy="59828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785003" y="475621"/>
          <a:ext cx="431321" cy="77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4" name="Εξίσωση" r:id="rId7" imgW="126720" imgH="228600" progId="Equation.3">
                  <p:embed/>
                </p:oleObj>
              </mc:Choice>
              <mc:Fallback>
                <p:oleObj name="Εξίσωση" r:id="rId7" imgW="12672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003" y="475621"/>
                        <a:ext cx="431321" cy="776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2" name="Object 12"/>
          <p:cNvGraphicFramePr>
            <a:graphicFrameLocks noChangeAspect="1"/>
          </p:cNvGraphicFramePr>
          <p:nvPr/>
        </p:nvGraphicFramePr>
        <p:xfrm>
          <a:off x="2725408" y="597258"/>
          <a:ext cx="431800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5" name="Εξίσωση" r:id="rId9" imgW="126720" imgH="228600" progId="Equation.3">
                  <p:embed/>
                </p:oleObj>
              </mc:Choice>
              <mc:Fallback>
                <p:oleObj name="Εξίσωση" r:id="rId9" imgW="12672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5408" y="597258"/>
                        <a:ext cx="431800" cy="776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3" name="Object 13"/>
          <p:cNvGraphicFramePr>
            <a:graphicFrameLocks noChangeAspect="1"/>
          </p:cNvGraphicFramePr>
          <p:nvPr/>
        </p:nvGraphicFramePr>
        <p:xfrm>
          <a:off x="465827" y="2744368"/>
          <a:ext cx="126365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6" name="Εξίσωση" r:id="rId11" imgW="685800" imgH="215640" progId="Equation.3">
                  <p:embed/>
                </p:oleObj>
              </mc:Choice>
              <mc:Fallback>
                <p:oleObj name="Εξίσωση" r:id="rId11" imgW="685800" imgH="2156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827" y="2744368"/>
                        <a:ext cx="126365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4" name="Object 14"/>
          <p:cNvGraphicFramePr>
            <a:graphicFrameLocks noChangeAspect="1"/>
          </p:cNvGraphicFramePr>
          <p:nvPr/>
        </p:nvGraphicFramePr>
        <p:xfrm>
          <a:off x="439948" y="3317785"/>
          <a:ext cx="126365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7" name="Εξίσωση" r:id="rId13" imgW="685800" imgH="215640" progId="Equation.3">
                  <p:embed/>
                </p:oleObj>
              </mc:Choice>
              <mc:Fallback>
                <p:oleObj name="Εξίσωση" r:id="rId13" imgW="685800" imgH="2156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948" y="3317785"/>
                        <a:ext cx="126365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21 - Δεξιό άγκιστρο"/>
          <p:cNvSpPr/>
          <p:nvPr/>
        </p:nvSpPr>
        <p:spPr>
          <a:xfrm>
            <a:off x="1897811" y="2829464"/>
            <a:ext cx="414068" cy="897147"/>
          </a:xfrm>
          <a:prstGeom prst="rightBrace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5375" name="Object 15"/>
          <p:cNvGraphicFramePr>
            <a:graphicFrameLocks noChangeAspect="1"/>
          </p:cNvGraphicFramePr>
          <p:nvPr/>
        </p:nvGraphicFramePr>
        <p:xfrm>
          <a:off x="2294627" y="3080799"/>
          <a:ext cx="220662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8" name="Εξίσωση" r:id="rId15" imgW="1206360" imgH="215640" progId="Equation.3">
                  <p:embed/>
                </p:oleObj>
              </mc:Choice>
              <mc:Fallback>
                <p:oleObj name="Εξίσωση" r:id="rId15" imgW="1206360" imgH="2156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4627" y="3080799"/>
                        <a:ext cx="2206625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6" name="Object 16"/>
          <p:cNvGraphicFramePr>
            <a:graphicFrameLocks noChangeAspect="1"/>
          </p:cNvGraphicFramePr>
          <p:nvPr/>
        </p:nvGraphicFramePr>
        <p:xfrm>
          <a:off x="4540250" y="3106738"/>
          <a:ext cx="225266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9" name="Εξίσωση" r:id="rId17" imgW="1231560" imgH="215640" progId="Equation.3">
                  <p:embed/>
                </p:oleObj>
              </mc:Choice>
              <mc:Fallback>
                <p:oleObj name="Εξίσωση" r:id="rId17" imgW="1231560" imgH="21564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0" y="3106738"/>
                        <a:ext cx="2252663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7" name="Object 17"/>
          <p:cNvGraphicFramePr>
            <a:graphicFrameLocks noChangeAspect="1"/>
          </p:cNvGraphicFramePr>
          <p:nvPr/>
        </p:nvGraphicFramePr>
        <p:xfrm>
          <a:off x="6848925" y="3097931"/>
          <a:ext cx="146367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" name="Εξίσωση" r:id="rId19" imgW="799920" imgH="215640" progId="Equation.3">
                  <p:embed/>
                </p:oleObj>
              </mc:Choice>
              <mc:Fallback>
                <p:oleObj name="Εξίσωση" r:id="rId19" imgW="799920" imgH="21564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8925" y="3097931"/>
                        <a:ext cx="1463675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9" name="Object 19"/>
          <p:cNvGraphicFramePr>
            <a:graphicFrameLocks noChangeAspect="1"/>
          </p:cNvGraphicFramePr>
          <p:nvPr/>
        </p:nvGraphicFramePr>
        <p:xfrm>
          <a:off x="276405" y="4073436"/>
          <a:ext cx="24368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1" name="Εξίσωση" r:id="rId21" imgW="1333440" imgH="215640" progId="Equation.3">
                  <p:embed/>
                </p:oleObj>
              </mc:Choice>
              <mc:Fallback>
                <p:oleObj name="Εξίσωση" r:id="rId21" imgW="1333440" imgH="21564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405" y="4073436"/>
                        <a:ext cx="2436813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0" name="Object 20"/>
          <p:cNvGraphicFramePr>
            <a:graphicFrameLocks noChangeAspect="1"/>
          </p:cNvGraphicFramePr>
          <p:nvPr/>
        </p:nvGraphicFramePr>
        <p:xfrm>
          <a:off x="2760812" y="4099614"/>
          <a:ext cx="22987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2" name="Εξίσωση" r:id="rId23" imgW="1257120" imgH="215640" progId="Equation.3">
                  <p:embed/>
                </p:oleObj>
              </mc:Choice>
              <mc:Fallback>
                <p:oleObj name="Εξίσωση" r:id="rId23" imgW="1257120" imgH="21564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0812" y="4099614"/>
                        <a:ext cx="22987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2" name="Object 22"/>
          <p:cNvGraphicFramePr>
            <a:graphicFrameLocks noChangeAspect="1"/>
          </p:cNvGraphicFramePr>
          <p:nvPr/>
        </p:nvGraphicFramePr>
        <p:xfrm>
          <a:off x="517616" y="4836364"/>
          <a:ext cx="126365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3" name="Εξίσωση" r:id="rId25" imgW="685800" imgH="215640" progId="Equation.3">
                  <p:embed/>
                </p:oleObj>
              </mc:Choice>
              <mc:Fallback>
                <p:oleObj name="Εξίσωση" r:id="rId25" imgW="685800" imgH="21564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616" y="4836364"/>
                        <a:ext cx="126365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3" name="Object 23"/>
          <p:cNvGraphicFramePr>
            <a:graphicFrameLocks noChangeAspect="1"/>
          </p:cNvGraphicFramePr>
          <p:nvPr/>
        </p:nvGraphicFramePr>
        <p:xfrm>
          <a:off x="1854559" y="4824533"/>
          <a:ext cx="14716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4" name="Εξίσωση" r:id="rId27" imgW="799920" imgH="215640" progId="Equation.3">
                  <p:embed/>
                </p:oleObj>
              </mc:Choice>
              <mc:Fallback>
                <p:oleObj name="Εξίσωση" r:id="rId27" imgW="799920" imgH="21564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4559" y="4824533"/>
                        <a:ext cx="1471613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5" name="Object 25"/>
          <p:cNvGraphicFramePr>
            <a:graphicFrameLocks noChangeAspect="1"/>
          </p:cNvGraphicFramePr>
          <p:nvPr/>
        </p:nvGraphicFramePr>
        <p:xfrm>
          <a:off x="3372809" y="4652005"/>
          <a:ext cx="107950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5" name="Εξίσωση" r:id="rId29" imgW="596880" imgH="393480" progId="Equation.3">
                  <p:embed/>
                </p:oleObj>
              </mc:Choice>
              <mc:Fallback>
                <p:oleObj name="Εξίσωση" r:id="rId29" imgW="596880" imgH="39348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2809" y="4652005"/>
                        <a:ext cx="1079500" cy="712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6" name="Object 26"/>
          <p:cNvGraphicFramePr>
            <a:graphicFrameLocks noChangeAspect="1"/>
          </p:cNvGraphicFramePr>
          <p:nvPr/>
        </p:nvGraphicFramePr>
        <p:xfrm>
          <a:off x="189661" y="5428382"/>
          <a:ext cx="1147763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6" name="Εξίσωση" r:id="rId31" imgW="634680" imgH="457200" progId="Equation.3">
                  <p:embed/>
                </p:oleObj>
              </mc:Choice>
              <mc:Fallback>
                <p:oleObj name="Εξίσωση" r:id="rId31" imgW="634680" imgH="45720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661" y="5428382"/>
                        <a:ext cx="1147763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7" name="Object 27"/>
          <p:cNvGraphicFramePr>
            <a:graphicFrameLocks noChangeAspect="1"/>
          </p:cNvGraphicFramePr>
          <p:nvPr/>
        </p:nvGraphicFramePr>
        <p:xfrm>
          <a:off x="1296478" y="5445156"/>
          <a:ext cx="126365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7" name="Εξίσωση" r:id="rId33" imgW="698400" imgH="444240" progId="Equation.3">
                  <p:embed/>
                </p:oleObj>
              </mc:Choice>
              <mc:Fallback>
                <p:oleObj name="Εξίσωση" r:id="rId33" imgW="698400" imgH="44424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478" y="5445156"/>
                        <a:ext cx="1263650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8" name="Object 28"/>
          <p:cNvGraphicFramePr>
            <a:graphicFrameLocks noChangeAspect="1"/>
          </p:cNvGraphicFramePr>
          <p:nvPr/>
        </p:nvGraphicFramePr>
        <p:xfrm>
          <a:off x="2521669" y="5492841"/>
          <a:ext cx="87312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8" name="Εξίσωση" r:id="rId35" imgW="495000" imgH="393480" progId="Equation.3">
                  <p:embed/>
                </p:oleObj>
              </mc:Choice>
              <mc:Fallback>
                <p:oleObj name="Εξίσωση" r:id="rId35" imgW="495000" imgH="393480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1669" y="5492841"/>
                        <a:ext cx="873125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9" name="Object 29"/>
          <p:cNvGraphicFramePr>
            <a:graphicFrameLocks noChangeAspect="1"/>
          </p:cNvGraphicFramePr>
          <p:nvPr/>
        </p:nvGraphicFramePr>
        <p:xfrm>
          <a:off x="4398844" y="5436529"/>
          <a:ext cx="1147762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9" name="Εξίσωση" r:id="rId37" imgW="634680" imgH="457200" progId="Equation.3">
                  <p:embed/>
                </p:oleObj>
              </mc:Choice>
              <mc:Fallback>
                <p:oleObj name="Εξίσωση" r:id="rId37" imgW="634680" imgH="457200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8844" y="5436529"/>
                        <a:ext cx="1147762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0" name="Object 30"/>
          <p:cNvGraphicFramePr>
            <a:graphicFrameLocks noChangeAspect="1"/>
          </p:cNvGraphicFramePr>
          <p:nvPr/>
        </p:nvGraphicFramePr>
        <p:xfrm>
          <a:off x="5506919" y="5453991"/>
          <a:ext cx="126365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0" name="Εξίσωση" r:id="rId39" imgW="698400" imgH="444240" progId="Equation.3">
                  <p:embed/>
                </p:oleObj>
              </mc:Choice>
              <mc:Fallback>
                <p:oleObj name="Εξίσωση" r:id="rId39" imgW="698400" imgH="444240" progId="Equation.3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6919" y="5453991"/>
                        <a:ext cx="1263650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1" name="Object 31"/>
          <p:cNvGraphicFramePr>
            <a:graphicFrameLocks noChangeAspect="1"/>
          </p:cNvGraphicFramePr>
          <p:nvPr/>
        </p:nvGraphicFramePr>
        <p:xfrm>
          <a:off x="6730881" y="5501616"/>
          <a:ext cx="87312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1" name="Εξίσωση" r:id="rId41" imgW="495000" imgH="393480" progId="Equation.3">
                  <p:embed/>
                </p:oleObj>
              </mc:Choice>
              <mc:Fallback>
                <p:oleObj name="Εξίσωση" r:id="rId41" imgW="495000" imgH="393480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0881" y="5501616"/>
                        <a:ext cx="873125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aaaaa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88189"/>
            <a:ext cx="2941608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Ορθογώνιο"/>
          <p:cNvSpPr/>
          <p:nvPr/>
        </p:nvSpPr>
        <p:spPr>
          <a:xfrm>
            <a:off x="3459191" y="427355"/>
            <a:ext cx="550365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/>
              <a:t>4. </a:t>
            </a:r>
            <a:r>
              <a:rPr lang="el-GR" dirty="0"/>
              <a:t>Τα σώματα Α και Β του σχήματος εκτελούν ομαλές κυκλικές κινήσεις με ταχύτητες ίδιου μέτρου (υ). </a:t>
            </a:r>
            <a:endParaRPr lang="en-US" dirty="0"/>
          </a:p>
          <a:p>
            <a:pPr lvl="0"/>
            <a:r>
              <a:rPr lang="el-GR" dirty="0"/>
              <a:t>H ακτίνα της τροχιάς του Α είναι διπλάσια αυτής του Β. Να συμπληρώσετε τις παρακάτω προτάσεις με κάποια από τις λέξεις: ίση, διπλάσια, τετραπλάσια, μισή. Στην συνέχεια να δικαιολογήσετε κάθε πρόταση.</a:t>
            </a:r>
          </a:p>
          <a:p>
            <a:r>
              <a:rPr lang="el-GR" dirty="0"/>
              <a:t>	Α. Το σώμα Α έχει ............... περίοδο με/από το σώμα Β.</a:t>
            </a:r>
          </a:p>
          <a:p>
            <a:r>
              <a:rPr lang="el-GR" dirty="0"/>
              <a:t>	Β. Το σώμα Α έχει ............... γωνιακή ταχύτητα με/από το σώμα Β.</a:t>
            </a: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810763" y="3892880"/>
          <a:ext cx="1533913" cy="1058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Εξίσωση" r:id="rId4" imgW="571320" imgH="393480" progId="Equation.3">
                  <p:embed/>
                </p:oleObj>
              </mc:Choice>
              <mc:Fallback>
                <p:oleObj name="Εξίσωση" r:id="rId4" imgW="5713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763" y="3892880"/>
                        <a:ext cx="1533913" cy="10586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2993246" y="3936012"/>
          <a:ext cx="1973889" cy="765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Εξίσωση" r:id="rId6" imgW="558720" imgH="215640" progId="Equation.3">
                  <p:embed/>
                </p:oleObj>
              </mc:Choice>
              <mc:Fallback>
                <p:oleObj name="Εξίσωση" r:id="rId6" imgW="5587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3246" y="3936012"/>
                        <a:ext cx="1973889" cy="7653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698620" y="4962556"/>
          <a:ext cx="1228980" cy="955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Εξίσωση" r:id="rId8" imgW="507960" imgH="393480" progId="Equation.3">
                  <p:embed/>
                </p:oleObj>
              </mc:Choice>
              <mc:Fallback>
                <p:oleObj name="Εξίσωση" r:id="rId8" imgW="50796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620" y="4962556"/>
                        <a:ext cx="1228980" cy="9551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2999926" y="5116722"/>
          <a:ext cx="215265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Εξίσωση" r:id="rId10" imgW="609480" imgH="215640" progId="Equation.3">
                  <p:embed/>
                </p:oleObj>
              </mc:Choice>
              <mc:Fallback>
                <p:oleObj name="Εξίσωση" r:id="rId10" imgW="6094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9926" y="5116722"/>
                        <a:ext cx="2152650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 noChangeAspect="1"/>
          </p:cNvGrpSpPr>
          <p:nvPr/>
        </p:nvGrpSpPr>
        <p:grpSpPr bwMode="auto">
          <a:xfrm>
            <a:off x="602951" y="595223"/>
            <a:ext cx="2637120" cy="1681552"/>
            <a:chOff x="3009" y="1946"/>
            <a:chExt cx="1500" cy="955"/>
          </a:xfrm>
        </p:grpSpPr>
        <p:sp>
          <p:nvSpPr>
            <p:cNvPr id="17411" name="AutoShape 3"/>
            <p:cNvSpPr>
              <a:spLocks noChangeAspect="1" noChangeArrowheads="1"/>
            </p:cNvSpPr>
            <p:nvPr/>
          </p:nvSpPr>
          <p:spPr bwMode="auto">
            <a:xfrm>
              <a:off x="3009" y="1946"/>
              <a:ext cx="1500" cy="95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412" name="Oval 4"/>
            <p:cNvSpPr>
              <a:spLocks noChangeArrowheads="1"/>
            </p:cNvSpPr>
            <p:nvPr/>
          </p:nvSpPr>
          <p:spPr bwMode="auto">
            <a:xfrm>
              <a:off x="3056" y="2087"/>
              <a:ext cx="800" cy="8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413" name="Oval 5"/>
            <p:cNvSpPr>
              <a:spLocks noChangeArrowheads="1"/>
            </p:cNvSpPr>
            <p:nvPr/>
          </p:nvSpPr>
          <p:spPr bwMode="auto">
            <a:xfrm>
              <a:off x="3918" y="2307"/>
              <a:ext cx="400" cy="4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414" name="Arc 6"/>
            <p:cNvSpPr>
              <a:spLocks/>
            </p:cNvSpPr>
            <p:nvPr/>
          </p:nvSpPr>
          <p:spPr bwMode="auto">
            <a:xfrm rot="6537998" flipH="1">
              <a:off x="4170" y="2207"/>
              <a:ext cx="212" cy="30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graphicFrame>
          <p:nvGraphicFramePr>
            <p:cNvPr id="17415" name="Object 7"/>
            <p:cNvGraphicFramePr>
              <a:graphicFrameLocks noChangeAspect="1"/>
            </p:cNvGraphicFramePr>
            <p:nvPr/>
          </p:nvGraphicFramePr>
          <p:xfrm>
            <a:off x="3453" y="2159"/>
            <a:ext cx="282" cy="3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33" name="Equation" r:id="rId3" imgW="152268" imgH="164957" progId="Equation.DSMT4">
                    <p:embed/>
                  </p:oleObj>
                </mc:Choice>
                <mc:Fallback>
                  <p:oleObj name="Equation" r:id="rId3" imgW="152268" imgH="164957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3" y="2159"/>
                          <a:ext cx="282" cy="3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16" name="Object 8"/>
            <p:cNvGraphicFramePr>
              <a:graphicFrameLocks noChangeAspect="1"/>
            </p:cNvGraphicFramePr>
            <p:nvPr/>
          </p:nvGraphicFramePr>
          <p:xfrm>
            <a:off x="3948" y="2280"/>
            <a:ext cx="282" cy="3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34" name="Equation" r:id="rId5" imgW="152268" imgH="164957" progId="Equation.DSMT4">
                    <p:embed/>
                  </p:oleObj>
                </mc:Choice>
                <mc:Fallback>
                  <p:oleObj name="Equation" r:id="rId5" imgW="152268" imgH="164957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48" y="2280"/>
                          <a:ext cx="282" cy="30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17" name="Arc 9"/>
            <p:cNvSpPr>
              <a:spLocks/>
            </p:cNvSpPr>
            <p:nvPr/>
          </p:nvSpPr>
          <p:spPr bwMode="auto">
            <a:xfrm rot="-2889432">
              <a:off x="3354" y="1930"/>
              <a:ext cx="211" cy="24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418" name="Oval 10"/>
            <p:cNvSpPr>
              <a:spLocks noChangeArrowheads="1"/>
            </p:cNvSpPr>
            <p:nvPr/>
          </p:nvSpPr>
          <p:spPr bwMode="auto">
            <a:xfrm>
              <a:off x="3770" y="2455"/>
              <a:ext cx="79" cy="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419" name="Oval 11"/>
            <p:cNvSpPr>
              <a:spLocks noChangeArrowheads="1"/>
            </p:cNvSpPr>
            <p:nvPr/>
          </p:nvSpPr>
          <p:spPr bwMode="auto">
            <a:xfrm>
              <a:off x="3891" y="2454"/>
              <a:ext cx="79" cy="81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3493698" y="595222"/>
            <a:ext cx="542601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5.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l-GR" dirty="0"/>
              <a:t> </a:t>
            </a:r>
          </a:p>
          <a:p>
            <a:pPr lvl="0"/>
            <a:r>
              <a:rPr lang="el-GR" dirty="0"/>
              <a:t>Οι δύο δίσκοι περιστρέφονται με περιόδους 2</a:t>
            </a:r>
            <a:r>
              <a:rPr lang="en-US" dirty="0"/>
              <a:t>s </a:t>
            </a:r>
            <a:r>
              <a:rPr lang="el-GR" dirty="0"/>
              <a:t>και 3</a:t>
            </a:r>
            <a:r>
              <a:rPr lang="en-US" dirty="0"/>
              <a:t>s</a:t>
            </a:r>
            <a:r>
              <a:rPr lang="el-GR" dirty="0"/>
              <a:t>. Σε πόση ώρα τα δύο μπαλάκια θα ξαναπλησιάσουν για πρώτη φορά;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421" name="Object 13"/>
          <p:cNvGraphicFramePr>
            <a:graphicFrameLocks noChangeAspect="1"/>
          </p:cNvGraphicFramePr>
          <p:nvPr/>
        </p:nvGraphicFramePr>
        <p:xfrm>
          <a:off x="1955800" y="2703513"/>
          <a:ext cx="4476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5" name="Εξίσωση" r:id="rId7" imgW="126720" imgH="164880" progId="Equation.3">
                  <p:embed/>
                </p:oleObj>
              </mc:Choice>
              <mc:Fallback>
                <p:oleObj name="Εξίσωση" r:id="rId7" imgW="126720" imgH="1648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5800" y="2703513"/>
                        <a:ext cx="447675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2" name="Object 14"/>
          <p:cNvGraphicFramePr>
            <a:graphicFrameLocks noChangeAspect="1"/>
          </p:cNvGraphicFramePr>
          <p:nvPr/>
        </p:nvGraphicFramePr>
        <p:xfrm>
          <a:off x="3111979" y="2721006"/>
          <a:ext cx="4476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Εξίσωση" r:id="rId9" imgW="126720" imgH="164880" progId="Equation.3">
                  <p:embed/>
                </p:oleObj>
              </mc:Choice>
              <mc:Fallback>
                <p:oleObj name="Εξίσωση" r:id="rId9" imgW="126720" imgH="1648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979" y="2721006"/>
                        <a:ext cx="447675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3" name="Object 15"/>
          <p:cNvGraphicFramePr>
            <a:graphicFrameLocks noChangeAspect="1"/>
          </p:cNvGraphicFramePr>
          <p:nvPr/>
        </p:nvGraphicFramePr>
        <p:xfrm>
          <a:off x="4259263" y="2698750"/>
          <a:ext cx="447675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Εξίσωση" r:id="rId11" imgW="126720" imgH="177480" progId="Equation.3">
                  <p:embed/>
                </p:oleObj>
              </mc:Choice>
              <mc:Fallback>
                <p:oleObj name="Εξίσωση" r:id="rId11" imgW="126720" imgH="17748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9263" y="2698750"/>
                        <a:ext cx="447675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4" name="Object 16"/>
          <p:cNvGraphicFramePr>
            <a:graphicFrameLocks noChangeAspect="1"/>
          </p:cNvGraphicFramePr>
          <p:nvPr/>
        </p:nvGraphicFramePr>
        <p:xfrm>
          <a:off x="5326063" y="2716213"/>
          <a:ext cx="403225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8" name="Εξίσωση" r:id="rId13" imgW="114120" imgH="177480" progId="Equation.3">
                  <p:embed/>
                </p:oleObj>
              </mc:Choice>
              <mc:Fallback>
                <p:oleObj name="Εξίσωση" r:id="rId13" imgW="114120" imgH="1774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6063" y="2716213"/>
                        <a:ext cx="403225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5" name="Object 17"/>
          <p:cNvGraphicFramePr>
            <a:graphicFrameLocks noChangeAspect="1"/>
          </p:cNvGraphicFramePr>
          <p:nvPr/>
        </p:nvGraphicFramePr>
        <p:xfrm>
          <a:off x="6370638" y="2725738"/>
          <a:ext cx="627062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9" name="Εξίσωση" r:id="rId15" imgW="177480" imgH="177480" progId="Equation.3">
                  <p:embed/>
                </p:oleObj>
              </mc:Choice>
              <mc:Fallback>
                <p:oleObj name="Εξίσωση" r:id="rId15" imgW="177480" imgH="1774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0638" y="2725738"/>
                        <a:ext cx="627062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6" name="Object 18"/>
          <p:cNvGraphicFramePr>
            <a:graphicFrameLocks noChangeAspect="1"/>
          </p:cNvGraphicFramePr>
          <p:nvPr/>
        </p:nvGraphicFramePr>
        <p:xfrm>
          <a:off x="7414224" y="2922617"/>
          <a:ext cx="1165225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0" name="Εξίσωση" r:id="rId17" imgW="330120" imgH="75960" progId="Equation.3">
                  <p:embed/>
                </p:oleObj>
              </mc:Choice>
              <mc:Fallback>
                <p:oleObj name="Εξίσωση" r:id="rId17" imgW="330120" imgH="7596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4224" y="2922617"/>
                        <a:ext cx="1165225" cy="271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7" name="Object 19"/>
          <p:cNvGraphicFramePr>
            <a:graphicFrameLocks noChangeAspect="1"/>
          </p:cNvGraphicFramePr>
          <p:nvPr/>
        </p:nvGraphicFramePr>
        <p:xfrm>
          <a:off x="2020888" y="3889375"/>
          <a:ext cx="403225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1" name="Εξίσωση" r:id="rId19" imgW="114120" imgH="177480" progId="Equation.3">
                  <p:embed/>
                </p:oleObj>
              </mc:Choice>
              <mc:Fallback>
                <p:oleObj name="Εξίσωση" r:id="rId19" imgW="114120" imgH="1774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0888" y="3889375"/>
                        <a:ext cx="403225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8" name="Object 20"/>
          <p:cNvGraphicFramePr>
            <a:graphicFrameLocks noChangeAspect="1"/>
          </p:cNvGraphicFramePr>
          <p:nvPr/>
        </p:nvGraphicFramePr>
        <p:xfrm>
          <a:off x="3154363" y="3906838"/>
          <a:ext cx="447675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" name="Εξίσωση" r:id="rId21" imgW="126720" imgH="177480" progId="Equation.3">
                  <p:embed/>
                </p:oleObj>
              </mc:Choice>
              <mc:Fallback>
                <p:oleObj name="Εξίσωση" r:id="rId21" imgW="126720" imgH="17748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4363" y="3906838"/>
                        <a:ext cx="447675" cy="633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9" name="Object 21"/>
          <p:cNvGraphicFramePr>
            <a:graphicFrameLocks noChangeAspect="1"/>
          </p:cNvGraphicFramePr>
          <p:nvPr/>
        </p:nvGraphicFramePr>
        <p:xfrm>
          <a:off x="4324350" y="3906838"/>
          <a:ext cx="403225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3" name="Εξίσωση" r:id="rId23" imgW="114120" imgH="177480" progId="Equation.3">
                  <p:embed/>
                </p:oleObj>
              </mc:Choice>
              <mc:Fallback>
                <p:oleObj name="Εξίσωση" r:id="rId23" imgW="114120" imgH="17748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4350" y="3906838"/>
                        <a:ext cx="403225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0" name="Object 22"/>
          <p:cNvGraphicFramePr>
            <a:graphicFrameLocks noChangeAspect="1"/>
          </p:cNvGraphicFramePr>
          <p:nvPr/>
        </p:nvGraphicFramePr>
        <p:xfrm>
          <a:off x="5257800" y="3946525"/>
          <a:ext cx="627063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4" name="Εξίσωση" r:id="rId25" imgW="177480" imgH="164880" progId="Equation.3">
                  <p:embed/>
                </p:oleObj>
              </mc:Choice>
              <mc:Fallback>
                <p:oleObj name="Εξίσωση" r:id="rId25" imgW="177480" imgH="16488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946525"/>
                        <a:ext cx="627063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2" name="Object 24"/>
          <p:cNvGraphicFramePr>
            <a:graphicFrameLocks noChangeAspect="1"/>
          </p:cNvGraphicFramePr>
          <p:nvPr/>
        </p:nvGraphicFramePr>
        <p:xfrm>
          <a:off x="6249299" y="4113273"/>
          <a:ext cx="1165225" cy="27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5" name="Εξίσωση" r:id="rId27" imgW="330120" imgH="75960" progId="Equation.3">
                  <p:embed/>
                </p:oleObj>
              </mc:Choice>
              <mc:Fallback>
                <p:oleObj name="Εξίσωση" r:id="rId27" imgW="330120" imgH="75960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9299" y="4113273"/>
                        <a:ext cx="1165225" cy="271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23 - Έλλειψη"/>
          <p:cNvSpPr/>
          <p:nvPr/>
        </p:nvSpPr>
        <p:spPr>
          <a:xfrm rot="2015583">
            <a:off x="3475740" y="2508979"/>
            <a:ext cx="936024" cy="2253351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0" grpId="0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podilato-orient-steed-eco-29-mauro-mple-2020-600x600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6430" y="319178"/>
            <a:ext cx="2441276" cy="2449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TextBox"/>
          <p:cNvSpPr txBox="1"/>
          <p:nvPr/>
        </p:nvSpPr>
        <p:spPr>
          <a:xfrm>
            <a:off x="2950235" y="577970"/>
            <a:ext cx="59004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dirty="0"/>
              <a:t>Ο τροχός έχει ακτίνα 40 </a:t>
            </a:r>
            <a:r>
              <a:rPr lang="en-US" dirty="0"/>
              <a:t>cm</a:t>
            </a:r>
            <a:r>
              <a:rPr lang="el-GR" dirty="0"/>
              <a:t>. </a:t>
            </a:r>
          </a:p>
          <a:p>
            <a:r>
              <a:rPr lang="el-GR" dirty="0"/>
              <a:t>Το γρανάζι του πεταλιού ακτίνα10 </a:t>
            </a:r>
            <a:r>
              <a:rPr lang="en-US" dirty="0"/>
              <a:t>cm</a:t>
            </a:r>
            <a:r>
              <a:rPr lang="el-GR" dirty="0"/>
              <a:t>.</a:t>
            </a:r>
          </a:p>
          <a:p>
            <a:r>
              <a:rPr lang="el-GR" dirty="0"/>
              <a:t>Το γρανάζι του τροχού ακτίνα 5 </a:t>
            </a:r>
            <a:r>
              <a:rPr lang="en-US" dirty="0"/>
              <a:t>cm</a:t>
            </a:r>
            <a:r>
              <a:rPr lang="el-GR" dirty="0"/>
              <a:t>.</a:t>
            </a:r>
          </a:p>
          <a:p>
            <a:r>
              <a:rPr lang="el-GR" dirty="0"/>
              <a:t> </a:t>
            </a:r>
          </a:p>
          <a:p>
            <a:r>
              <a:rPr lang="el-GR" dirty="0"/>
              <a:t>Πόσο θα προχωρήσει το ποδήλατο αν κάνουμε μία </a:t>
            </a:r>
            <a:r>
              <a:rPr lang="el-GR" dirty="0" err="1"/>
              <a:t>πεταλιά</a:t>
            </a:r>
            <a:r>
              <a:rPr lang="el-GR" dirty="0"/>
              <a:t>;</a:t>
            </a:r>
          </a:p>
          <a:p>
            <a:endParaRPr lang="el-GR" dirty="0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46147" y="2863970"/>
          <a:ext cx="1169407" cy="1371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Εξίσωση" r:id="rId4" imgW="660240" imgH="774360" progId="Equation.3">
                  <p:embed/>
                </p:oleObj>
              </mc:Choice>
              <mc:Fallback>
                <p:oleObj name="Εξίσωση" r:id="rId4" imgW="660240" imgH="7743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47" y="2863970"/>
                        <a:ext cx="1169407" cy="13718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1409939" y="3036948"/>
          <a:ext cx="872863" cy="113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Εξίσωση" r:id="rId6" imgW="342720" imgH="457200" progId="Equation.3">
                  <p:embed/>
                </p:oleObj>
              </mc:Choice>
              <mc:Fallback>
                <p:oleObj name="Εξίσωση" r:id="rId6" imgW="34272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9939" y="3036948"/>
                        <a:ext cx="872863" cy="113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2306128" y="3026525"/>
          <a:ext cx="906070" cy="1131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Εξίσωση" r:id="rId8" imgW="368280" imgH="457200" progId="Equation.3">
                  <p:embed/>
                </p:oleObj>
              </mc:Choice>
              <mc:Fallback>
                <p:oleObj name="Εξίσωση" r:id="rId8" imgW="36828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128" y="3026525"/>
                        <a:ext cx="906070" cy="11314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3274085" y="2537814"/>
          <a:ext cx="970112" cy="2165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Εξίσωση" r:id="rId10" imgW="380880" imgH="850680" progId="Equation.3">
                  <p:embed/>
                </p:oleObj>
              </mc:Choice>
              <mc:Fallback>
                <p:oleObj name="Εξίσωση" r:id="rId10" imgW="380880" imgH="8506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4085" y="2537814"/>
                        <a:ext cx="970112" cy="21655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4329023" y="3381645"/>
          <a:ext cx="614325" cy="419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Εξίσωση" r:id="rId12" imgW="241200" imgH="164880" progId="Equation.3">
                  <p:embed/>
                </p:oleObj>
              </mc:Choice>
              <mc:Fallback>
                <p:oleObj name="Εξίσωση" r:id="rId12" imgW="24120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9023" y="3381645"/>
                        <a:ext cx="614325" cy="4198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10 - TextBox"/>
          <p:cNvSpPr txBox="1"/>
          <p:nvPr/>
        </p:nvSpPr>
        <p:spPr>
          <a:xfrm>
            <a:off x="577970" y="4580626"/>
            <a:ext cx="7384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γρανάζι κάνει 2 στροφές. Ο τροχός το ίδιο.</a:t>
            </a:r>
          </a:p>
        </p:txBody>
      </p:sp>
      <p:sp>
        <p:nvSpPr>
          <p:cNvPr id="12" name="11 - TextBox"/>
          <p:cNvSpPr txBox="1"/>
          <p:nvPr/>
        </p:nvSpPr>
        <p:spPr>
          <a:xfrm>
            <a:off x="445698" y="5276490"/>
            <a:ext cx="7384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Προχωρεί 2 περιφέρειες, ήτοι:</a:t>
            </a:r>
          </a:p>
        </p:txBody>
      </p:sp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3643462" y="5260767"/>
          <a:ext cx="1804740" cy="458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0" name="Εξίσωση" r:id="rId14" imgW="787320" imgH="203040" progId="Equation.3">
                  <p:embed/>
                </p:oleObj>
              </mc:Choice>
              <mc:Fallback>
                <p:oleObj name="Εξίσωση" r:id="rId14" imgW="78732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462" y="5260767"/>
                        <a:ext cx="1804740" cy="4585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3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146</TotalTime>
  <Words>271</Words>
  <Application>Microsoft Office PowerPoint</Application>
  <PresentationFormat>Προβολή στην οθόνη (4:3)</PresentationFormat>
  <Paragraphs>23</Paragraphs>
  <Slides>10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10</vt:i4>
      </vt:variant>
    </vt:vector>
  </HeadingPairs>
  <TitlesOfParts>
    <vt:vector size="17" baseType="lpstr">
      <vt:lpstr>Arial</vt:lpstr>
      <vt:lpstr>Franklin Gothic Book</vt:lpstr>
      <vt:lpstr>Franklin Gothic Medium</vt:lpstr>
      <vt:lpstr>Wingdings 2</vt:lpstr>
      <vt:lpstr>Διαστημικό</vt:lpstr>
      <vt:lpstr>Εξίσωση</vt:lpstr>
      <vt:lpstr>Equation</vt:lpstr>
      <vt:lpstr>Κυκλικεσ κινησεισ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Κυκλικεσ κινησεισ</dc:title>
  <dc:creator>Χρήστης των Windows</dc:creator>
  <cp:lastModifiedBy>ioannis kokkinis</cp:lastModifiedBy>
  <cp:revision>46</cp:revision>
  <dcterms:created xsi:type="dcterms:W3CDTF">2020-11-03T08:17:59Z</dcterms:created>
  <dcterms:modified xsi:type="dcterms:W3CDTF">2020-11-11T04:54:58Z</dcterms:modified>
</cp:coreProperties>
</file>