
<file path=[Content_Types].xml><?xml version="1.0" encoding="utf-8"?>
<Types xmlns="http://schemas.openxmlformats.org/package/2006/content-types">
  <Default Extension="652159+00_00" ContentType="image/gi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0" r:id="rId2"/>
    <p:sldId id="280" r:id="rId3"/>
    <p:sldId id="281" r:id="rId4"/>
    <p:sldId id="277" r:id="rId5"/>
    <p:sldId id="278" r:id="rId6"/>
    <p:sldId id="274" r:id="rId7"/>
    <p:sldId id="275" r:id="rId8"/>
    <p:sldId id="276" r:id="rId9"/>
    <p:sldId id="261" r:id="rId10"/>
    <p:sldId id="262" r:id="rId11"/>
    <p:sldId id="297" r:id="rId12"/>
    <p:sldId id="257" r:id="rId13"/>
    <p:sldId id="298" r:id="rId14"/>
    <p:sldId id="299" r:id="rId15"/>
    <p:sldId id="300" r:id="rId16"/>
    <p:sldId id="301" r:id="rId17"/>
    <p:sldId id="303" r:id="rId18"/>
    <p:sldId id="306" r:id="rId19"/>
    <p:sldId id="258" r:id="rId20"/>
    <p:sldId id="296" r:id="rId21"/>
    <p:sldId id="302" r:id="rId22"/>
    <p:sldId id="307" r:id="rId23"/>
    <p:sldId id="271" r:id="rId24"/>
    <p:sldId id="272" r:id="rId25"/>
    <p:sldId id="282" r:id="rId26"/>
    <p:sldId id="293" r:id="rId27"/>
    <p:sldId id="308" r:id="rId28"/>
    <p:sldId id="312" r:id="rId29"/>
    <p:sldId id="313" r:id="rId30"/>
    <p:sldId id="309" r:id="rId31"/>
    <p:sldId id="310" r:id="rId3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8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9A9DB-C3B6-4D92-8CFD-447BA541F07B}" type="datetimeFigureOut">
              <a:rPr lang="el-GR" smtClean="0"/>
              <a:t>28/1/2021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F22E5-07A9-4C56-8AAD-920D394D7D8C}" type="slidenum">
              <a:rPr lang="el-GR" smtClean="0"/>
              <a:t>‹#›</a:t>
            </a:fld>
            <a:endParaRPr lang="el-GR"/>
          </a:p>
        </p:txBody>
      </p:sp>
    </p:spTree>
    <p:extLst>
      <p:ext uri="{BB962C8B-B14F-4D97-AF65-F5344CB8AC3E}">
        <p14:creationId xmlns:p14="http://schemas.microsoft.com/office/powerpoint/2010/main" val="323123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6F885E-F3CE-4222-B95A-B725A9DF8B94}" type="slidenum">
              <a:rPr lang="el-GR" altLang="el-GR">
                <a:latin typeface="Times New Roman" pitchFamily="18" charset="0"/>
              </a:rPr>
              <a:pPr/>
              <a:t>8</a:t>
            </a:fld>
            <a:endParaRPr lang="el-GR" altLang="el-GR">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l-GR" altLang="el-GR"/>
          </a:p>
        </p:txBody>
      </p:sp>
    </p:spTree>
    <p:extLst>
      <p:ext uri="{BB962C8B-B14F-4D97-AF65-F5344CB8AC3E}">
        <p14:creationId xmlns:p14="http://schemas.microsoft.com/office/powerpoint/2010/main" val="2812794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B7FF1E64-063A-4427-B689-721840F7CD80}" type="datetime1">
              <a:rPr lang="el-GR" smtClean="0">
                <a:solidFill>
                  <a:prstClr val="black">
                    <a:tint val="75000"/>
                  </a:prstClr>
                </a:solidFill>
              </a:rPr>
              <a:t>28/1/2021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www.merkopanas.blogspot.gr</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4815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4077237-94F9-4EC7-B2F4-B95D3A580EA2}" type="datetime1">
              <a:rPr lang="el-GR" smtClean="0">
                <a:solidFill>
                  <a:prstClr val="black">
                    <a:tint val="75000"/>
                  </a:prstClr>
                </a:solidFill>
              </a:rPr>
              <a:t>28/1/2021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www.merkopanas.blogspot.gr</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6513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BF0439C-D51A-438F-866A-44A5CF3DC11D}" type="datetime1">
              <a:rPr lang="el-GR" smtClean="0">
                <a:solidFill>
                  <a:prstClr val="black">
                    <a:tint val="75000"/>
                  </a:prstClr>
                </a:solidFill>
              </a:rPr>
              <a:t>28/1/2021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www.merkopanas.blogspot.gr</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05239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914400" y="609600"/>
            <a:ext cx="10363200" cy="54864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
          <p:cNvSpPr>
            <a:spLocks noGrp="1" noChangeArrowheads="1"/>
          </p:cNvSpPr>
          <p:nvPr>
            <p:ph type="dt" sz="half" idx="10"/>
          </p:nvPr>
        </p:nvSpPr>
        <p:spPr>
          <a:ln/>
        </p:spPr>
        <p:txBody>
          <a:bodyPr/>
          <a:lstStyle>
            <a:lvl1pPr>
              <a:defRPr/>
            </a:lvl1pPr>
          </a:lstStyle>
          <a:p>
            <a:pPr>
              <a:defRPr/>
            </a:pPr>
            <a:fld id="{19E7CE1A-AC84-421C-B47D-9667CEDFA293}" type="datetime1">
              <a:rPr lang="el-GR" smtClean="0">
                <a:solidFill>
                  <a:prstClr val="black">
                    <a:tint val="75000"/>
                  </a:prstClr>
                </a:solidFill>
              </a:rPr>
              <a:t>28/1/2021</a:t>
            </a:fld>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a:solidFill>
                  <a:prstClr val="black">
                    <a:tint val="75000"/>
                  </a:prstClr>
                </a:solidFill>
              </a:rPr>
              <a:t>Μερκ. Παναγιωτόπουλος - Φυσικός        www.merkopanas.blogspot.gr</a:t>
            </a: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852145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914400" y="609600"/>
            <a:ext cx="10363200" cy="1143000"/>
          </a:xfrm>
        </p:spPr>
        <p:txBody>
          <a:bodyPr/>
          <a:lstStyle/>
          <a:p>
            <a:r>
              <a:rPr lang="el-GR"/>
              <a:t>Στυλ κύριου τίτλου</a:t>
            </a:r>
          </a:p>
        </p:txBody>
      </p:sp>
      <p:sp>
        <p:nvSpPr>
          <p:cNvPr id="3" name="Θέση περιεχομένου 2"/>
          <p:cNvSpPr>
            <a:spLocks noGrp="1"/>
          </p:cNvSpPr>
          <p:nvPr>
            <p:ph sz="quarter" idx="1"/>
          </p:nvPr>
        </p:nvSpPr>
        <p:spPr>
          <a:xfrm>
            <a:off x="914400" y="19812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914400" y="41148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περιεχομένου 5"/>
          <p:cNvSpPr>
            <a:spLocks noGrp="1"/>
          </p:cNvSpPr>
          <p:nvPr>
            <p:ph sz="quarter" idx="4"/>
          </p:nvPr>
        </p:nvSpPr>
        <p:spPr>
          <a:xfrm>
            <a:off x="6197600" y="41148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fld id="{FB4A41D2-0997-4891-AC55-27C56B027BDA}" type="datetime1">
              <a:rPr lang="el-GR" altLang="el-GR" smtClean="0">
                <a:solidFill>
                  <a:prstClr val="black">
                    <a:tint val="75000"/>
                  </a:prstClr>
                </a:solidFill>
              </a:rPr>
              <a:t>28/1/2021</a:t>
            </a:fld>
            <a:endParaRPr lang="el-GR" altLang="el-GR">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solidFill>
                  <a:prstClr val="black">
                    <a:tint val="75000"/>
                  </a:prstClr>
                </a:solidFill>
              </a:rPr>
              <a:t>Μερκ. Παναγιωτόπουλος - 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C89482F6-6567-444F-9A04-38D96E42A2C9}"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3300202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a:t>Στυλ κύριου τίτλου</a:t>
            </a:r>
          </a:p>
        </p:txBody>
      </p:sp>
      <p:sp>
        <p:nvSpPr>
          <p:cNvPr id="3" name="Θέση περιεχομένου 2"/>
          <p:cNvSpPr>
            <a:spLocks noGrp="1"/>
          </p:cNvSpPr>
          <p:nvPr>
            <p:ph sz="half" idx="1"/>
          </p:nvPr>
        </p:nvSpPr>
        <p:spPr>
          <a:xfrm>
            <a:off x="914400" y="1981200"/>
            <a:ext cx="508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6197600" y="41148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4"/>
          <p:cNvSpPr>
            <a:spLocks noGrp="1" noChangeArrowheads="1"/>
          </p:cNvSpPr>
          <p:nvPr>
            <p:ph type="dt" sz="half" idx="10"/>
          </p:nvPr>
        </p:nvSpPr>
        <p:spPr>
          <a:ln/>
        </p:spPr>
        <p:txBody>
          <a:bodyPr/>
          <a:lstStyle>
            <a:lvl1pPr>
              <a:defRPr/>
            </a:lvl1pPr>
          </a:lstStyle>
          <a:p>
            <a:pPr>
              <a:defRPr/>
            </a:pPr>
            <a:fld id="{BBC5D61E-5160-4206-875F-145130BB159F}" type="datetime1">
              <a:rPr lang="el-GR" altLang="el-GR" smtClean="0">
                <a:solidFill>
                  <a:prstClr val="black">
                    <a:tint val="75000"/>
                  </a:prstClr>
                </a:solidFill>
              </a:rPr>
              <a:t>28/1/2021</a:t>
            </a:fld>
            <a:endParaRPr lang="el-GR" altLang="el-GR">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l-GR" altLang="el-GR">
                <a:solidFill>
                  <a:prstClr val="black">
                    <a:tint val="75000"/>
                  </a:prstClr>
                </a:solidFill>
              </a:rPr>
              <a:t>Μερκ. Παναγιωτόπουλος - Φυσικός        www.merkopanas.blogspot.gr</a:t>
            </a:r>
          </a:p>
        </p:txBody>
      </p:sp>
      <p:sp>
        <p:nvSpPr>
          <p:cNvPr id="8" name="Rectangle 6"/>
          <p:cNvSpPr>
            <a:spLocks noGrp="1" noChangeArrowheads="1"/>
          </p:cNvSpPr>
          <p:nvPr>
            <p:ph type="sldNum" sz="quarter" idx="12"/>
          </p:nvPr>
        </p:nvSpPr>
        <p:spPr>
          <a:ln/>
        </p:spPr>
        <p:txBody>
          <a:bodyPr/>
          <a:lstStyle>
            <a:lvl1pPr>
              <a:defRPr/>
            </a:lvl1pPr>
          </a:lstStyle>
          <a:p>
            <a:pPr>
              <a:defRPr/>
            </a:pPr>
            <a:fld id="{8323AF50-8782-40CF-8B53-39F564DB54A3}"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3750808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a:t>Στυλ κύριου τίτλου</a:t>
            </a:r>
          </a:p>
        </p:txBody>
      </p:sp>
      <p:sp>
        <p:nvSpPr>
          <p:cNvPr id="3" name="Θέση περιεχομένου 2"/>
          <p:cNvSpPr>
            <a:spLocks noGrp="1"/>
          </p:cNvSpPr>
          <p:nvPr>
            <p:ph sz="half" idx="1"/>
          </p:nvPr>
        </p:nvSpPr>
        <p:spPr>
          <a:xfrm>
            <a:off x="914400" y="1981200"/>
            <a:ext cx="103632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914400" y="4114800"/>
            <a:ext cx="103632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914400" y="6248400"/>
            <a:ext cx="2540000" cy="457200"/>
          </a:xfrm>
        </p:spPr>
        <p:txBody>
          <a:bodyPr/>
          <a:lstStyle>
            <a:lvl1pPr>
              <a:defRPr/>
            </a:lvl1pPr>
          </a:lstStyle>
          <a:p>
            <a:pPr>
              <a:defRPr/>
            </a:pPr>
            <a:fld id="{D808E1ED-F71B-4B8F-8BAB-5A3765A82FD3}" type="datetime1">
              <a:rPr lang="el-GR" altLang="el-GR" smtClean="0">
                <a:solidFill>
                  <a:prstClr val="black">
                    <a:tint val="75000"/>
                  </a:prstClr>
                </a:solidFill>
              </a:rPr>
              <a:t>28/1/2021</a:t>
            </a:fld>
            <a:endParaRPr lang="el-GR" altLang="el-GR">
              <a:solidFill>
                <a:prstClr val="black">
                  <a:tint val="75000"/>
                </a:prstClr>
              </a:solidFill>
            </a:endParaRPr>
          </a:p>
        </p:txBody>
      </p:sp>
      <p:sp>
        <p:nvSpPr>
          <p:cNvPr id="6" name="Θέση υποσέλιδου 5"/>
          <p:cNvSpPr>
            <a:spLocks noGrp="1"/>
          </p:cNvSpPr>
          <p:nvPr>
            <p:ph type="ftr" sz="quarter" idx="11"/>
          </p:nvPr>
        </p:nvSpPr>
        <p:spPr>
          <a:xfrm>
            <a:off x="4165600" y="6248400"/>
            <a:ext cx="3860800" cy="457200"/>
          </a:xfrm>
        </p:spPr>
        <p:txBody>
          <a:bodyPr/>
          <a:lstStyle>
            <a:lvl1pPr>
              <a:defRPr/>
            </a:lvl1pPr>
          </a:lstStyle>
          <a:p>
            <a:pPr>
              <a:defRPr/>
            </a:pPr>
            <a:r>
              <a:rPr lang="el-GR" altLang="el-GR">
                <a:solidFill>
                  <a:prstClr val="black">
                    <a:tint val="75000"/>
                  </a:prstClr>
                </a:solidFill>
              </a:rPr>
              <a:t>Μερκ. Παναγιωτόπουλος - Φυσικός        www.merkopanas.blogspot.gr</a:t>
            </a:r>
          </a:p>
        </p:txBody>
      </p:sp>
      <p:sp>
        <p:nvSpPr>
          <p:cNvPr id="7" name="Θέση αριθμού διαφάνειας 6"/>
          <p:cNvSpPr>
            <a:spLocks noGrp="1"/>
          </p:cNvSpPr>
          <p:nvPr>
            <p:ph type="sldNum" sz="quarter" idx="12"/>
          </p:nvPr>
        </p:nvSpPr>
        <p:spPr>
          <a:xfrm>
            <a:off x="8737600" y="6248400"/>
            <a:ext cx="2540000" cy="457200"/>
          </a:xfrm>
        </p:spPr>
        <p:txBody>
          <a:bodyPr/>
          <a:lstStyle>
            <a:lvl1pPr>
              <a:defRPr/>
            </a:lvl1pPr>
          </a:lstStyle>
          <a:p>
            <a:pPr>
              <a:defRPr/>
            </a:pPr>
            <a:fld id="{945A2E8E-A6A2-4C00-8D22-066B12895CBB}"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177544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F33AFF4-EACA-4731-898C-B2F2CF52171F}" type="datetime1">
              <a:rPr lang="el-GR" smtClean="0">
                <a:solidFill>
                  <a:prstClr val="black">
                    <a:tint val="75000"/>
                  </a:prstClr>
                </a:solidFill>
              </a:rPr>
              <a:t>28/1/2021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www.merkopanas.blogspot.gr</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3020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9E7A0A3-9EF8-436F-A7F2-01D72AB68F7E}" type="datetime1">
              <a:rPr lang="el-GR" smtClean="0">
                <a:solidFill>
                  <a:prstClr val="black">
                    <a:tint val="75000"/>
                  </a:prstClr>
                </a:solidFill>
              </a:rPr>
              <a:t>28/1/2021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www.merkopanas.blogspot.gr</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6729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4D139E40-7F26-49A6-B457-5BA3F9BDEF4B}" type="datetime1">
              <a:rPr lang="el-GR" smtClean="0">
                <a:solidFill>
                  <a:prstClr val="black">
                    <a:tint val="75000"/>
                  </a:prstClr>
                </a:solidFill>
              </a:rPr>
              <a:t>28/1/2021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www.merkopanas.blogspot.gr</a:t>
            </a: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6179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16FCCEA2-37BE-4875-9CA5-5EC6BA735BDD}" type="datetime1">
              <a:rPr lang="el-GR" smtClean="0">
                <a:solidFill>
                  <a:prstClr val="black">
                    <a:tint val="75000"/>
                  </a:prstClr>
                </a:solidFill>
              </a:rPr>
              <a:t>28/1/2021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www.merkopanas.blogspot.gr</a:t>
            </a: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8838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EE22233F-4B64-4629-A417-158FA20AF4CB}" type="datetime1">
              <a:rPr lang="el-GR" smtClean="0">
                <a:solidFill>
                  <a:prstClr val="black">
                    <a:tint val="75000"/>
                  </a:prstClr>
                </a:solidFill>
              </a:rPr>
              <a:t>28/1/2021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www.merkopanas.blogspot.gr</a:t>
            </a: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4969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68178C6-2622-48EE-AC7B-28735B29D827}" type="datetime1">
              <a:rPr lang="el-GR" smtClean="0">
                <a:solidFill>
                  <a:prstClr val="black">
                    <a:tint val="75000"/>
                  </a:prstClr>
                </a:solidFill>
              </a:rPr>
              <a:t>28/1/2021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www.merkopanas.blogspot.gr</a:t>
            </a: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2156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DB2C383-CEB2-451F-8E48-DC342073977F}" type="datetime1">
              <a:rPr lang="el-GR" smtClean="0">
                <a:solidFill>
                  <a:prstClr val="black">
                    <a:tint val="75000"/>
                  </a:prstClr>
                </a:solidFill>
              </a:rPr>
              <a:t>28/1/2021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www.merkopanas.blogspot.gr</a:t>
            </a: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8584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048B7EE-2FFA-4E1E-99D7-D94B4F849E20}" type="datetime1">
              <a:rPr lang="el-GR" smtClean="0">
                <a:solidFill>
                  <a:prstClr val="black">
                    <a:tint val="75000"/>
                  </a:prstClr>
                </a:solidFill>
              </a:rPr>
              <a:t>28/1/2021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www.merkopanas.blogspot.gr</a:t>
            </a: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9211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BFFBA-C08F-4808-BAFA-FB6CAD9B6B42}" type="datetime1">
              <a:rPr lang="el-GR" smtClean="0">
                <a:solidFill>
                  <a:prstClr val="black">
                    <a:tint val="75000"/>
                  </a:prstClr>
                </a:solidFill>
              </a:rPr>
              <a:t>28/1/2021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solidFill>
                  <a:prstClr val="black">
                    <a:tint val="75000"/>
                  </a:prstClr>
                </a:solidFill>
              </a:rPr>
              <a:t>Μερκ. Παναγιωτόπουλος - Φυσικός        www.merkopanas.blogspot.gr</a:t>
            </a: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43505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52159+00_00"/><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ki/%CE%A0%CE%B5%CE%AF%CF%81%CE%B1%CE%BC%CE%B1_%CF%84%CE%BF%CF%85_%CE%9A%CE%AC%CE%B2%CE%B5%CE%BD%CF%84%CE%B9%CF%82" TargetMode="External"/><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80.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image" Target="../media/image350.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650.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hyperlink" Target="http://www.seilias.gr/index.php?option=com_content&amp;task=view&amp;id=164&amp;Itemid=32&amp;catid=21" TargetMode="External"/><Relationship Id="rId5" Type="http://schemas.openxmlformats.org/officeDocument/2006/relationships/image" Target="../media/image630.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00.png"/><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64.png"/><Relationship Id="rId11" Type="http://schemas.microsoft.com/office/2007/relationships/hdphoto" Target="../media/hdphoto2.wdp"/><Relationship Id="rId5" Type="http://schemas.openxmlformats.org/officeDocument/2006/relationships/image" Target="../media/image510.png"/><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80.png"/><Relationship Id="rId14" Type="http://schemas.microsoft.com/office/2007/relationships/hdphoto" Target="../media/hdphoto3.wdp"/></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phet.colorado.edu/el/simulation/gravity-force-lab" TargetMode="External"/><Relationship Id="rId2" Type="http://schemas.openxmlformats.org/officeDocument/2006/relationships/hyperlink" Target="https://www.youtube.com/watch?v=QasZWJmZpmE&amp;ab_channel=KhanAcademyGreek" TargetMode="External"/><Relationship Id="rId1" Type="http://schemas.openxmlformats.org/officeDocument/2006/relationships/slideLayout" Target="../slideLayouts/slideLayout6.xml"/><Relationship Id="rId6" Type="http://schemas.openxmlformats.org/officeDocument/2006/relationships/hyperlink" Target="https://ylikonet.gr/tag/2-10-%ce%b2%ce%b1%cf%81%cf%8d%cf%84%ce%b7%cf%84%ce%b1/" TargetMode="External"/><Relationship Id="rId5" Type="http://schemas.openxmlformats.org/officeDocument/2006/relationships/hyperlink" Target="https://www.youtube.com/watch?v=j5yxciWG2Gw&amp;ab_channel=CosmosEduThessCosmosEducationThessaloniki" TargetMode="External"/><Relationship Id="rId4" Type="http://schemas.openxmlformats.org/officeDocument/2006/relationships/hyperlink" Target="http://users.ntua.gr/ytheod/cavendish/cavendish.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9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1.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6.xml"/><Relationship Id="rId6" Type="http://schemas.openxmlformats.org/officeDocument/2006/relationships/image" Target="../media/image77.png"/><Relationship Id="rId11" Type="http://schemas.openxmlformats.org/officeDocument/2006/relationships/image" Target="../media/image83.png"/><Relationship Id="rId5" Type="http://schemas.openxmlformats.org/officeDocument/2006/relationships/image" Target="../media/image76.png"/><Relationship Id="rId10" Type="http://schemas.openxmlformats.org/officeDocument/2006/relationships/image" Target="../media/image82.png"/><Relationship Id="rId4" Type="http://schemas.openxmlformats.org/officeDocument/2006/relationships/image" Target="../media/image75.png"/><Relationship Id="rId9" Type="http://schemas.openxmlformats.org/officeDocument/2006/relationships/image" Target="../media/image8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9.jpe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merkopanas.blogspot.com/2019/09/1791-michael-faraday.html" TargetMode="Externa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hyperlink" Target="http://merkopanas.blogspot.com/2020/01/1643-isaac-newton.html" TargetMode="External"/><Relationship Id="rId3" Type="http://schemas.openxmlformats.org/officeDocument/2006/relationships/image" Target="../media/image29.png"/><Relationship Id="rId7" Type="http://schemas.openxmlformats.org/officeDocument/2006/relationships/image" Target="../media/image21.jpg"/><Relationship Id="rId2" Type="http://schemas.openxmlformats.org/officeDocument/2006/relationships/image" Target="../media/image281.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282.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a:t>
            </a:fld>
            <a:endParaRPr lang="el-GR">
              <a:solidFill>
                <a:prstClr val="black">
                  <a:tint val="75000"/>
                </a:prstClr>
              </a:solidFill>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96"/>
            <a:ext cx="12192000" cy="6853604"/>
          </a:xfrm>
          <a:prstGeom prst="rect">
            <a:avLst/>
          </a:prstGeom>
        </p:spPr>
      </p:pic>
      <p:sp>
        <p:nvSpPr>
          <p:cNvPr id="5" name="Text Box 4"/>
          <p:cNvSpPr txBox="1">
            <a:spLocks noChangeArrowheads="1"/>
          </p:cNvSpPr>
          <p:nvPr/>
        </p:nvSpPr>
        <p:spPr bwMode="auto">
          <a:xfrm>
            <a:off x="3931531" y="390863"/>
            <a:ext cx="43289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sz="3600" b="1" dirty="0">
                <a:solidFill>
                  <a:schemeClr val="bg1"/>
                </a:solidFill>
                <a:effectLst>
                  <a:outerShdw blurRad="38100" dist="38100" dir="2700000" algn="tl">
                    <a:srgbClr val="000000">
                      <a:alpha val="43137"/>
                    </a:srgbClr>
                  </a:outerShdw>
                </a:effectLst>
                <a:latin typeface="Comic Sans MS" panose="030F0702030302020204" pitchFamily="66" charset="0"/>
              </a:rPr>
              <a:t>Το </a:t>
            </a:r>
            <a:r>
              <a:rPr lang="el-GR" sz="3600" b="1" dirty="0" err="1">
                <a:solidFill>
                  <a:schemeClr val="bg1"/>
                </a:solidFill>
                <a:latin typeface="Comic Sans MS" panose="030F0702030302020204" pitchFamily="66" charset="0"/>
              </a:rPr>
              <a:t>Βαρυτικό</a:t>
            </a:r>
            <a:r>
              <a:rPr lang="el-GR" sz="3600" b="1" dirty="0">
                <a:solidFill>
                  <a:schemeClr val="bg1"/>
                </a:solidFill>
                <a:effectLst>
                  <a:outerShdw blurRad="38100" dist="38100" dir="2700000" algn="tl">
                    <a:srgbClr val="000000">
                      <a:alpha val="43137"/>
                    </a:srgbClr>
                  </a:outerShdw>
                </a:effectLst>
                <a:latin typeface="Comic Sans MS" panose="030F0702030302020204" pitchFamily="66" charset="0"/>
              </a:rPr>
              <a:t> Πεδίο</a:t>
            </a:r>
          </a:p>
        </p:txBody>
      </p:sp>
      <p:sp>
        <p:nvSpPr>
          <p:cNvPr id="6" name="Θέση ημερομηνίας 5">
            <a:extLst>
              <a:ext uri="{FF2B5EF4-FFF2-40B4-BE49-F238E27FC236}">
                <a16:creationId xmlns:a16="http://schemas.microsoft.com/office/drawing/2014/main" id="{B8492BA5-9B04-499A-899F-9631B917DFE6}"/>
              </a:ext>
            </a:extLst>
          </p:cNvPr>
          <p:cNvSpPr>
            <a:spLocks noGrp="1"/>
          </p:cNvSpPr>
          <p:nvPr>
            <p:ph type="dt" sz="half" idx="10"/>
          </p:nvPr>
        </p:nvSpPr>
        <p:spPr/>
        <p:txBody>
          <a:bodyPr/>
          <a:lstStyle/>
          <a:p>
            <a:fld id="{AC28C7A4-0684-44E4-904B-119CD1042586}"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212433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9"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ppt_x</p:attrName>
                                        </p:attrNameLst>
                                      </p:cBhvr>
                                      <p:tavLst>
                                        <p:tav tm="0">
                                          <p:val>
                                            <p:strVal val="#ppt_x-.2"/>
                                          </p:val>
                                        </p:tav>
                                        <p:tav tm="100000">
                                          <p:val>
                                            <p:strVal val="#ppt_x"/>
                                          </p:val>
                                        </p:tav>
                                      </p:tavLst>
                                    </p:anim>
                                    <p:anim calcmode="lin" valueType="num">
                                      <p:cBhvr>
                                        <p:cTn id="12"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10</a:t>
            </a:fld>
            <a:endParaRPr lang="el-GR">
              <a:solidFill>
                <a:prstClr val="black">
                  <a:tint val="75000"/>
                </a:prstClr>
              </a:solidFill>
            </a:endParaRPr>
          </a:p>
        </p:txBody>
      </p:sp>
      <p:sp>
        <p:nvSpPr>
          <p:cNvPr id="7" name="Ορθογώνιο 6"/>
          <p:cNvSpPr/>
          <p:nvPr/>
        </p:nvSpPr>
        <p:spPr>
          <a:xfrm>
            <a:off x="1429079" y="386615"/>
            <a:ext cx="9333842" cy="461665"/>
          </a:xfrm>
          <a:prstGeom prst="rect">
            <a:avLst/>
          </a:prstGeom>
        </p:spPr>
        <p:txBody>
          <a:bodyPr wrap="square">
            <a:spAutoFit/>
          </a:bodyPr>
          <a:lstStyle/>
          <a:p>
            <a:r>
              <a:rPr lang="en-US" sz="2000" b="1" dirty="0">
                <a:latin typeface="Comic Sans MS" panose="030F0702030302020204" pitchFamily="66" charset="0"/>
              </a:rPr>
              <a:t>O</a:t>
            </a:r>
            <a:r>
              <a:rPr lang="el-GR" b="1" dirty="0">
                <a:latin typeface="Comic Sans MS" panose="030F0702030302020204" pitchFamily="66" charset="0"/>
              </a:rPr>
              <a:t>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νόμος</a:t>
            </a:r>
            <a:r>
              <a:rPr lang="el-GR" b="1" dirty="0">
                <a:latin typeface="Comic Sans MS" panose="030F0702030302020204" pitchFamily="66" charset="0"/>
              </a:rPr>
              <a:t> της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Παγκόσμιας Έλξης</a:t>
            </a:r>
            <a:r>
              <a:rPr lang="el-GR" b="1" dirty="0">
                <a:latin typeface="Comic Sans MS" panose="030F0702030302020204" pitchFamily="66" charset="0"/>
              </a:rPr>
              <a:t> του </a:t>
            </a:r>
            <a:r>
              <a:rPr lang="en-US" sz="2400" b="1" dirty="0">
                <a:solidFill>
                  <a:srgbClr val="FF0000"/>
                </a:solidFill>
                <a:effectLst>
                  <a:outerShdw blurRad="38100" dist="38100" dir="2700000" algn="tl">
                    <a:srgbClr val="000000">
                      <a:alpha val="43137"/>
                    </a:srgbClr>
                  </a:outerShdw>
                </a:effectLst>
                <a:latin typeface="Comic Sans MS" panose="030F0702030302020204" pitchFamily="66" charset="0"/>
              </a:rPr>
              <a:t>Newton</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a:latin typeface="Comic Sans MS" panose="030F0702030302020204" pitchFamily="66" charset="0"/>
              </a:rPr>
              <a:t>εκφράζεται από τη σχέση</a:t>
            </a:r>
            <a:endParaRPr lang="el-GR" sz="2400" dirty="0">
              <a:solidFill>
                <a:srgbClr val="FF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8" name="Ορθογώνιο 7"/>
              <p:cNvSpPr/>
              <p:nvPr/>
            </p:nvSpPr>
            <p:spPr>
              <a:xfrm>
                <a:off x="4732233" y="949719"/>
                <a:ext cx="2347694" cy="8335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r>
                        <a:rPr lang="en-US" sz="2800" b="1">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𝑮</m:t>
                      </m:r>
                      <m:f>
                        <m:f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𝒎</m:t>
                              </m:r>
                            </m:e>
                            <m:sub>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𝟏</m:t>
                              </m:r>
                            </m:sub>
                          </m:sSub>
                          <m:sSub>
                            <m:sSub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𝒎</m:t>
                              </m:r>
                            </m:e>
                            <m:sub>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𝟐</m:t>
                              </m:r>
                            </m:sub>
                          </m:sSub>
                        </m:num>
                        <m:den>
                          <m:sSup>
                            <m:sSup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2800" b="1" i="1">
                                  <a:solidFill>
                                    <a:srgbClr val="FF0000"/>
                                  </a:solidFill>
                                  <a:effectLst>
                                    <a:outerShdw blurRad="38100" dist="38100" dir="2700000" algn="tl">
                                      <a:srgbClr val="000000">
                                        <a:alpha val="43137"/>
                                      </a:srgbClr>
                                    </a:outerShdw>
                                  </a:effectLst>
                                  <a:latin typeface="Cambria Math"/>
                                </a:rPr>
                                <m:t>𝒓</m:t>
                              </m:r>
                            </m:e>
                            <m:sup>
                              <m:r>
                                <a:rPr lang="en-US" sz="2800" b="1">
                                  <a:solidFill>
                                    <a:srgbClr val="FF0000"/>
                                  </a:solidFill>
                                  <a:effectLst>
                                    <a:outerShdw blurRad="38100" dist="38100" dir="2700000" algn="tl">
                                      <a:srgbClr val="000000">
                                        <a:alpha val="43137"/>
                                      </a:srgbClr>
                                    </a:outerShdw>
                                  </a:effectLst>
                                  <a:latin typeface="Cambria Math"/>
                                </a:rPr>
                                <m:t>𝟐</m:t>
                              </m:r>
                            </m:sup>
                          </m:sSup>
                        </m:den>
                      </m:f>
                    </m:oMath>
                  </m:oMathPara>
                </a14:m>
                <a:endParaRPr lang="el-GR" sz="2800" dirty="0">
                  <a:solidFill>
                    <a:srgbClr val="FF0000"/>
                  </a:solidFill>
                  <a:effectLst>
                    <a:outerShdw blurRad="38100" dist="38100" dir="2700000" algn="tl">
                      <a:srgbClr val="000000">
                        <a:alpha val="43137"/>
                      </a:srgbClr>
                    </a:outerShdw>
                  </a:effectLst>
                </a:endParaRPr>
              </a:p>
            </p:txBody>
          </p:sp>
        </mc:Choice>
        <mc:Fallback xmlns="">
          <p:sp>
            <p:nvSpPr>
              <p:cNvPr id="8" name="Ορθογώνιο 7"/>
              <p:cNvSpPr>
                <a:spLocks noRot="1" noChangeAspect="1" noMove="1" noResize="1" noEditPoints="1" noAdjustHandles="1" noChangeArrowheads="1" noChangeShapeType="1" noTextEdit="1"/>
              </p:cNvSpPr>
              <p:nvPr/>
            </p:nvSpPr>
            <p:spPr>
              <a:xfrm>
                <a:off x="4732233" y="949719"/>
                <a:ext cx="2347694" cy="833562"/>
              </a:xfrm>
              <a:prstGeom prst="rect">
                <a:avLst/>
              </a:prstGeom>
              <a:blipFill>
                <a:blip r:embed="rId2"/>
                <a:stretch>
                  <a:fillRect/>
                </a:stretch>
              </a:blipFill>
            </p:spPr>
            <p:txBody>
              <a:bodyPr/>
              <a:lstStyle/>
              <a:p>
                <a:r>
                  <a:rPr lang="el-GR">
                    <a:noFill/>
                  </a:rPr>
                  <a:t> </a:t>
                </a:r>
              </a:p>
            </p:txBody>
          </p:sp>
        </mc:Fallback>
      </mc:AlternateContent>
      <p:sp>
        <p:nvSpPr>
          <p:cNvPr id="9" name="Ορθογώνιο 8"/>
          <p:cNvSpPr/>
          <p:nvPr/>
        </p:nvSpPr>
        <p:spPr>
          <a:xfrm>
            <a:off x="1640840" y="1884720"/>
            <a:ext cx="8984549" cy="1477328"/>
          </a:xfrm>
          <a:prstGeom prst="rect">
            <a:avLst/>
          </a:prstGeom>
        </p:spPr>
        <p:txBody>
          <a:bodyPr wrap="square">
            <a:spAutoFit/>
          </a:bodyPr>
          <a:lstStyle/>
          <a:p>
            <a:pPr algn="just">
              <a:lnSpc>
                <a:spcPct val="150000"/>
              </a:lnSpc>
            </a:pPr>
            <a:r>
              <a:rPr lang="el-GR" sz="2000" b="1" dirty="0">
                <a:solidFill>
                  <a:srgbClr val="202122"/>
                </a:solidFill>
                <a:latin typeface="Comic Sans MS" panose="030F0702030302020204" pitchFamily="66" charset="0"/>
              </a:rPr>
              <a:t>Το μέτρο των ελκτικών δυνάμεων μεταξύ δύο </a:t>
            </a:r>
            <a:r>
              <a:rPr lang="en-US" sz="2000" b="1" dirty="0">
                <a:solidFill>
                  <a:srgbClr val="202122"/>
                </a:solidFill>
                <a:latin typeface="Comic Sans MS" panose="030F0702030302020204" pitchFamily="66" charset="0"/>
              </a:rPr>
              <a:t>(</a:t>
            </a:r>
            <a:r>
              <a:rPr lang="el-GR" sz="2000" b="1" dirty="0">
                <a:solidFill>
                  <a:srgbClr val="202122"/>
                </a:solidFill>
                <a:latin typeface="Comic Sans MS" panose="030F0702030302020204" pitchFamily="66" charset="0"/>
              </a:rPr>
              <a:t>ουράνιων ή επίγειων</a:t>
            </a:r>
            <a:r>
              <a:rPr lang="en-US" sz="2000" b="1" dirty="0">
                <a:solidFill>
                  <a:srgbClr val="202122"/>
                </a:solidFill>
                <a:latin typeface="Comic Sans MS" panose="030F0702030302020204" pitchFamily="66" charset="0"/>
              </a:rPr>
              <a:t>)</a:t>
            </a:r>
            <a:r>
              <a:rPr lang="el-GR" sz="2000" b="1" dirty="0">
                <a:solidFill>
                  <a:srgbClr val="202122"/>
                </a:solidFill>
                <a:latin typeface="Comic Sans MS" panose="030F0702030302020204" pitchFamily="66" charset="0"/>
              </a:rPr>
              <a:t> σωμάτων είναι ανάλογο του γινομένου των </a:t>
            </a:r>
            <a:r>
              <a:rPr lang="el-GR" sz="2000" b="1" dirty="0">
                <a:latin typeface="Comic Sans MS" panose="030F0702030302020204" pitchFamily="66" charset="0"/>
              </a:rPr>
              <a:t>μαζών</a:t>
            </a:r>
            <a:r>
              <a:rPr lang="el-GR" sz="2000" b="1" dirty="0">
                <a:solidFill>
                  <a:srgbClr val="202122"/>
                </a:solidFill>
                <a:latin typeface="Comic Sans MS" panose="030F0702030302020204" pitchFamily="66" charset="0"/>
              </a:rPr>
              <a:t> τους και αντιστρόφως ανάλογο του τετραγώνου</a:t>
            </a:r>
            <a:r>
              <a:rPr lang="en-US" sz="2000" b="1" dirty="0">
                <a:solidFill>
                  <a:srgbClr val="202122"/>
                </a:solidFill>
                <a:latin typeface="Comic Sans MS" panose="030F0702030302020204" pitchFamily="66" charset="0"/>
              </a:rPr>
              <a:t> </a:t>
            </a:r>
            <a:r>
              <a:rPr lang="el-GR" sz="2000" b="1" dirty="0">
                <a:solidFill>
                  <a:srgbClr val="202122"/>
                </a:solidFill>
                <a:latin typeface="Comic Sans MS" panose="030F0702030302020204" pitchFamily="66" charset="0"/>
              </a:rPr>
              <a:t>της απόστασης μεταξύ των </a:t>
            </a:r>
            <a:r>
              <a:rPr lang="el-GR" sz="2000" b="1" dirty="0">
                <a:latin typeface="Comic Sans MS" panose="030F0702030302020204" pitchFamily="66" charset="0"/>
              </a:rPr>
              <a:t>κέντρων μάζας</a:t>
            </a:r>
            <a:r>
              <a:rPr lang="el-GR" sz="2000" b="1" dirty="0">
                <a:solidFill>
                  <a:srgbClr val="202122"/>
                </a:solidFill>
                <a:latin typeface="Comic Sans MS" panose="030F0702030302020204" pitchFamily="66" charset="0"/>
              </a:rPr>
              <a:t> τους.</a:t>
            </a:r>
            <a:endParaRPr lang="el-GR" sz="2000" b="1" dirty="0">
              <a:solidFill>
                <a:srgbClr val="202122"/>
              </a:solidFill>
              <a:effectLst/>
              <a:latin typeface="Comic Sans MS" panose="030F0702030302020204" pitchFamily="66" charset="0"/>
            </a:endParaRPr>
          </a:p>
        </p:txBody>
      </p:sp>
      <p:sp>
        <p:nvSpPr>
          <p:cNvPr id="10" name="TextBox 9"/>
          <p:cNvSpPr txBox="1"/>
          <p:nvPr/>
        </p:nvSpPr>
        <p:spPr>
          <a:xfrm>
            <a:off x="1615440" y="3490776"/>
            <a:ext cx="8961120" cy="877356"/>
          </a:xfrm>
          <a:prstGeom prst="rect">
            <a:avLst/>
          </a:prstGeom>
          <a:noFill/>
        </p:spPr>
        <p:txBody>
          <a:bodyPr wrap="square" rtlCol="0">
            <a:spAutoFit/>
          </a:bodyPr>
          <a:lstStyle/>
          <a:p>
            <a:pPr algn="just">
              <a:lnSpc>
                <a:spcPct val="150000"/>
              </a:lnSpc>
            </a:pPr>
            <a:r>
              <a:rPr lang="el-GR" b="1" dirty="0">
                <a:latin typeface="Comic Sans MS" panose="030F0702030302020204" pitchFamily="66" charset="0"/>
              </a:rPr>
              <a:t>Τις μάζες </a:t>
            </a:r>
            <a:r>
              <a:rPr lang="en-US" b="1" i="1" dirty="0">
                <a:latin typeface="Comic Sans MS" panose="030F0702030302020204" pitchFamily="66" charset="0"/>
              </a:rPr>
              <a:t>m</a:t>
            </a:r>
            <a:r>
              <a:rPr lang="en-US" b="1" baseline="-25000" dirty="0">
                <a:latin typeface="Comic Sans MS" panose="030F0702030302020204" pitchFamily="66" charset="0"/>
              </a:rPr>
              <a:t>1</a:t>
            </a:r>
            <a:r>
              <a:rPr lang="en-US" b="1" dirty="0">
                <a:latin typeface="Comic Sans MS" panose="030F0702030302020204" pitchFamily="66" charset="0"/>
              </a:rPr>
              <a:t> </a:t>
            </a:r>
            <a:r>
              <a:rPr lang="el-GR" b="1" dirty="0">
                <a:latin typeface="Comic Sans MS" panose="030F0702030302020204" pitchFamily="66" charset="0"/>
              </a:rPr>
              <a:t>και </a:t>
            </a:r>
            <a:r>
              <a:rPr lang="en-US" b="1" i="1" dirty="0">
                <a:latin typeface="Comic Sans MS" panose="030F0702030302020204" pitchFamily="66" charset="0"/>
              </a:rPr>
              <a:t>m</a:t>
            </a:r>
            <a:r>
              <a:rPr lang="en-US" b="1" baseline="-25000" dirty="0">
                <a:latin typeface="Comic Sans MS" panose="030F0702030302020204" pitchFamily="66" charset="0"/>
              </a:rPr>
              <a:t>2</a:t>
            </a:r>
            <a:r>
              <a:rPr lang="en-US" b="1" dirty="0">
                <a:latin typeface="Comic Sans MS" panose="030F0702030302020204" pitchFamily="66" charset="0"/>
              </a:rPr>
              <a:t> </a:t>
            </a:r>
            <a:r>
              <a:rPr lang="el-GR" b="1" dirty="0">
                <a:latin typeface="Comic Sans MS" panose="030F0702030302020204" pitchFamily="66" charset="0"/>
              </a:rPr>
              <a:t>θα τις θεωρούμε σημειακές. Αν τα σώματα έχουν (μικρές) διαστάσεις, θα θεωρούμε ότι η μάζα τους είναι συγκεντρωμένη στο κέντρο μάζας. </a:t>
            </a:r>
          </a:p>
        </p:txBody>
      </p:sp>
      <p:sp>
        <p:nvSpPr>
          <p:cNvPr id="11" name="TextBox 10"/>
          <p:cNvSpPr txBox="1"/>
          <p:nvPr/>
        </p:nvSpPr>
        <p:spPr>
          <a:xfrm>
            <a:off x="2372042" y="4398488"/>
            <a:ext cx="7522144" cy="1107996"/>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Η </a:t>
            </a:r>
            <a:r>
              <a:rPr lang="en-US" sz="2400" b="1" dirty="0">
                <a:solidFill>
                  <a:srgbClr val="FF0000"/>
                </a:solidFill>
                <a:effectLst>
                  <a:outerShdw blurRad="38100" dist="38100" dir="2700000" algn="tl">
                    <a:srgbClr val="000000">
                      <a:alpha val="43137"/>
                    </a:srgbClr>
                  </a:outerShdw>
                </a:effectLst>
                <a:latin typeface="Comic Sans MS" panose="030F0702030302020204" pitchFamily="66" charset="0"/>
              </a:rPr>
              <a:t>G</a:t>
            </a:r>
            <a:r>
              <a:rPr lang="en-US" sz="2000" b="1" dirty="0">
                <a:latin typeface="Comic Sans MS" panose="030F0702030302020204" pitchFamily="66" charset="0"/>
              </a:rPr>
              <a:t> </a:t>
            </a:r>
            <a:r>
              <a:rPr lang="el-GR" sz="2000" b="1" dirty="0">
                <a:latin typeface="Comic Sans MS" panose="030F0702030302020204" pitchFamily="66" charset="0"/>
              </a:rPr>
              <a:t>είναι μια σταθερά αναλογίας, έχει</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σταθερή τιμή οπουδήποτε στο σύμπαν</a:t>
            </a:r>
            <a:r>
              <a:rPr lang="el-GR" sz="2000" b="1" dirty="0">
                <a:latin typeface="Comic Sans MS" panose="030F0702030302020204" pitchFamily="66" charset="0"/>
              </a:rPr>
              <a:t> και έχει υπολογιστεί </a:t>
            </a:r>
            <a:r>
              <a:rPr lang="el-GR" sz="2000" b="1" dirty="0">
                <a:latin typeface="Comic Sans MS" panose="030F0702030302020204" pitchFamily="66" charset="0"/>
                <a:hlinkClick r:id="rId3"/>
              </a:rPr>
              <a:t>πειραματικά</a:t>
            </a:r>
            <a:r>
              <a:rPr lang="el-GR" sz="2000" b="1" dirty="0">
                <a:latin typeface="Comic Sans MS" panose="030F0702030302020204" pitchFamily="66" charset="0"/>
              </a:rPr>
              <a:t>.</a:t>
            </a:r>
          </a:p>
        </p:txBody>
      </p:sp>
      <p:sp>
        <p:nvSpPr>
          <p:cNvPr id="2" name="Θέση ημερομηνίας 1">
            <a:extLst>
              <a:ext uri="{FF2B5EF4-FFF2-40B4-BE49-F238E27FC236}">
                <a16:creationId xmlns:a16="http://schemas.microsoft.com/office/drawing/2014/main" id="{811F1212-9C57-468F-97C6-460D81B0F7C3}"/>
              </a:ext>
            </a:extLst>
          </p:cNvPr>
          <p:cNvSpPr>
            <a:spLocks noGrp="1"/>
          </p:cNvSpPr>
          <p:nvPr>
            <p:ph type="dt" sz="half" idx="10"/>
          </p:nvPr>
        </p:nvSpPr>
        <p:spPr/>
        <p:txBody>
          <a:bodyPr/>
          <a:lstStyle/>
          <a:p>
            <a:fld id="{55B4CA5F-4B85-4C90-8E18-E4DA4D1B9A71}"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371050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par>
                          <p:cTn id="8" fill="hold">
                            <p:stCondLst>
                              <p:cond delay="1500"/>
                            </p:stCondLst>
                            <p:childTnLst>
                              <p:par>
                                <p:cTn id="9" presetID="22" presetClass="entr" presetSubtype="8"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11</a:t>
            </a:fld>
            <a:endParaRPr lang="el-GR" dirty="0">
              <a:solidFill>
                <a:prstClr val="black"/>
              </a:solidFill>
            </a:endParaRPr>
          </a:p>
        </p:txBody>
      </p:sp>
      <mc:AlternateContent xmlns:mc="http://schemas.openxmlformats.org/markup-compatibility/2006" xmlns:a14="http://schemas.microsoft.com/office/drawing/2010/main">
        <mc:Choice Requires="a14">
          <p:sp>
            <p:nvSpPr>
              <p:cNvPr id="7" name="TextBox 6"/>
              <p:cNvSpPr txBox="1"/>
              <p:nvPr/>
            </p:nvSpPr>
            <p:spPr>
              <a:xfrm>
                <a:off x="4462412" y="805233"/>
                <a:ext cx="2715453" cy="8335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r>
                        <a:rPr lang="en-US" sz="2800" b="1" i="1">
                          <a:solidFill>
                            <a:srgbClr val="FF0000"/>
                          </a:solidFill>
                          <a:effectLst>
                            <a:outerShdw blurRad="38100" dist="38100" dir="2700000" algn="tl">
                              <a:srgbClr val="000000">
                                <a:alpha val="43137"/>
                              </a:srgbClr>
                            </a:outerShdw>
                          </a:effectLst>
                          <a:latin typeface="Cambria Math"/>
                        </a:rPr>
                        <m:t>=  </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𝑮</m:t>
                      </m:r>
                      <m:f>
                        <m:f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𝒎</m:t>
                              </m:r>
                            </m:e>
                            <m:sub>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𝟏</m:t>
                              </m:r>
                            </m:sub>
                          </m:sSub>
                          <m:sSub>
                            <m:sSub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𝒎</m:t>
                              </m:r>
                            </m:e>
                            <m:sub>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sub>
                          </m:sSub>
                        </m:num>
                        <m:den>
                          <m:sSup>
                            <m:sSup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2800" b="1" i="1">
                                  <a:solidFill>
                                    <a:srgbClr val="FF0000"/>
                                  </a:solidFill>
                                  <a:effectLst>
                                    <a:outerShdw blurRad="38100" dist="38100" dir="2700000" algn="tl">
                                      <a:srgbClr val="000000">
                                        <a:alpha val="43137"/>
                                      </a:srgbClr>
                                    </a:outerShdw>
                                  </a:effectLst>
                                  <a:latin typeface="Cambria Math"/>
                                </a:rPr>
                                <m:t>𝒓</m:t>
                              </m:r>
                            </m:e>
                            <m:sup>
                              <m:r>
                                <a:rPr lang="en-US" sz="2800" b="1" i="1">
                                  <a:solidFill>
                                    <a:srgbClr val="FF0000"/>
                                  </a:solidFill>
                                  <a:effectLst>
                                    <a:outerShdw blurRad="38100" dist="38100" dir="2700000" algn="tl">
                                      <a:srgbClr val="000000">
                                        <a:alpha val="43137"/>
                                      </a:srgbClr>
                                    </a:outerShdw>
                                  </a:effectLst>
                                  <a:latin typeface="Cambria Math"/>
                                </a:rPr>
                                <m:t>𝟐</m:t>
                              </m:r>
                            </m:sup>
                          </m:sSup>
                        </m:den>
                      </m:f>
                    </m:oMath>
                  </m:oMathPara>
                </a14:m>
                <a:endParaRPr lang="el-GR" sz="28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462412" y="805233"/>
                <a:ext cx="2715453" cy="833562"/>
              </a:xfrm>
              <a:prstGeom prst="rect">
                <a:avLst/>
              </a:prstGeom>
              <a:blipFill>
                <a:blip r:embed="rId2"/>
                <a:stretch>
                  <a:fillRect/>
                </a:stretch>
              </a:blipFill>
            </p:spPr>
            <p:txBody>
              <a:bodyPr/>
              <a:lstStyle/>
              <a:p>
                <a:r>
                  <a:rPr lang="el-GR">
                    <a:noFill/>
                  </a:rPr>
                  <a:t> </a:t>
                </a:r>
              </a:p>
            </p:txBody>
          </p:sp>
        </mc:Fallback>
      </mc:AlternateContent>
      <p:grpSp>
        <p:nvGrpSpPr>
          <p:cNvPr id="15" name="Ομάδα 14"/>
          <p:cNvGrpSpPr/>
          <p:nvPr/>
        </p:nvGrpSpPr>
        <p:grpSpPr>
          <a:xfrm>
            <a:off x="1536124" y="1731769"/>
            <a:ext cx="7898423" cy="4632737"/>
            <a:chOff x="1536124" y="1731769"/>
            <a:chExt cx="7898423" cy="4632737"/>
          </a:xfrm>
        </p:grpSpPr>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562" y="1731769"/>
              <a:ext cx="6925971" cy="4271560"/>
            </a:xfrm>
            <a:prstGeom prst="rect">
              <a:avLst/>
            </a:prstGeom>
          </p:spPr>
        </p:pic>
        <p:sp>
          <p:nvSpPr>
            <p:cNvPr id="11" name="TextBox 10"/>
            <p:cNvSpPr txBox="1"/>
            <p:nvPr/>
          </p:nvSpPr>
          <p:spPr>
            <a:xfrm>
              <a:off x="1536124" y="1731769"/>
              <a:ext cx="870438" cy="369332"/>
            </a:xfrm>
            <a:prstGeom prst="rect">
              <a:avLst/>
            </a:prstGeom>
            <a:noFill/>
          </p:spPr>
          <p:txBody>
            <a:bodyPr wrap="square" rtlCol="0">
              <a:spAutoFit/>
            </a:bodyPr>
            <a:lstStyle/>
            <a:p>
              <a:r>
                <a:rPr lang="en-US" b="1" i="1" dirty="0">
                  <a:latin typeface="Comic Sans MS" panose="030F0702030302020204" pitchFamily="66" charset="0"/>
                </a:rPr>
                <a:t>F</a:t>
              </a:r>
              <a:r>
                <a:rPr lang="en-US" b="1" dirty="0">
                  <a:latin typeface="Comic Sans MS" panose="030F0702030302020204" pitchFamily="66" charset="0"/>
                </a:rPr>
                <a:t> / N</a:t>
              </a:r>
              <a:endParaRPr lang="el-GR" b="1" dirty="0">
                <a:latin typeface="Comic Sans MS" panose="030F0702030302020204" pitchFamily="66" charset="0"/>
              </a:endParaRPr>
            </a:p>
          </p:txBody>
        </p:sp>
        <p:sp>
          <p:nvSpPr>
            <p:cNvPr id="12" name="TextBox 11"/>
            <p:cNvSpPr txBox="1"/>
            <p:nvPr/>
          </p:nvSpPr>
          <p:spPr>
            <a:xfrm>
              <a:off x="8564109" y="5995174"/>
              <a:ext cx="870438" cy="369332"/>
            </a:xfrm>
            <a:prstGeom prst="rect">
              <a:avLst/>
            </a:prstGeom>
            <a:noFill/>
          </p:spPr>
          <p:txBody>
            <a:bodyPr wrap="square" rtlCol="0">
              <a:spAutoFit/>
            </a:bodyPr>
            <a:lstStyle/>
            <a:p>
              <a:r>
                <a:rPr lang="en-US" b="1" i="1" dirty="0">
                  <a:latin typeface="Comic Sans MS" panose="030F0702030302020204" pitchFamily="66" charset="0"/>
                </a:rPr>
                <a:t>r</a:t>
              </a:r>
              <a:r>
                <a:rPr lang="en-US" b="1" dirty="0">
                  <a:latin typeface="Comic Sans MS" panose="030F0702030302020204" pitchFamily="66" charset="0"/>
                </a:rPr>
                <a:t> / m</a:t>
              </a:r>
              <a:endParaRPr lang="el-GR" b="1" dirty="0">
                <a:latin typeface="Comic Sans MS" panose="030F0702030302020204" pitchFamily="66" charset="0"/>
              </a:endParaRPr>
            </a:p>
          </p:txBody>
        </p:sp>
      </p:grpSp>
      <mc:AlternateContent xmlns:mc="http://schemas.openxmlformats.org/markup-compatibility/2006" xmlns:a14="http://schemas.microsoft.com/office/drawing/2010/main">
        <mc:Choice Requires="a14">
          <p:sp>
            <p:nvSpPr>
              <p:cNvPr id="13" name="TextBox 12"/>
              <p:cNvSpPr txBox="1"/>
              <p:nvPr/>
            </p:nvSpPr>
            <p:spPr>
              <a:xfrm>
                <a:off x="5640265" y="2971800"/>
                <a:ext cx="1537600"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effectLst/>
                          <a:latin typeface="Cambria Math" panose="02040503050406030204" pitchFamily="18" charset="0"/>
                        </a:rPr>
                        <m:t>𝑭</m:t>
                      </m:r>
                      <m:r>
                        <a:rPr lang="en-US" sz="2000" b="1" i="1" smtClean="0">
                          <a:solidFill>
                            <a:srgbClr val="FF0000"/>
                          </a:solidFill>
                          <a:effectLst/>
                          <a:latin typeface="Cambria Math" panose="02040503050406030204" pitchFamily="18" charset="0"/>
                        </a:rPr>
                        <m:t>=</m:t>
                      </m:r>
                      <m:r>
                        <a:rPr lang="el-GR" sz="2000" b="1" i="1" smtClean="0">
                          <a:solidFill>
                            <a:srgbClr val="FF0000"/>
                          </a:solidFill>
                          <a:effectLst/>
                          <a:latin typeface="Cambria Math" panose="02040503050406030204" pitchFamily="18" charset="0"/>
                        </a:rPr>
                        <m:t>𝝈𝝉𝜶𝜽</m:t>
                      </m:r>
                      <m:r>
                        <a:rPr lang="el-GR" sz="2000" b="1" i="1" smtClean="0">
                          <a:solidFill>
                            <a:srgbClr val="FF0000"/>
                          </a:solidFill>
                          <a:effectLst/>
                          <a:latin typeface="Cambria Math" panose="02040503050406030204" pitchFamily="18" charset="0"/>
                        </a:rPr>
                        <m:t>. </m:t>
                      </m:r>
                      <m:f>
                        <m:fPr>
                          <m:ctrlPr>
                            <a:rPr lang="el-GR" sz="2000" b="1" i="1" smtClean="0">
                              <a:solidFill>
                                <a:srgbClr val="FF0000"/>
                              </a:solidFill>
                              <a:effectLst/>
                              <a:latin typeface="Cambria Math" panose="02040503050406030204" pitchFamily="18" charset="0"/>
                            </a:rPr>
                          </m:ctrlPr>
                        </m:fPr>
                        <m:num>
                          <m:r>
                            <a:rPr lang="en-US" sz="2000" b="1" i="1" smtClean="0">
                              <a:solidFill>
                                <a:srgbClr val="FF0000"/>
                              </a:solidFill>
                              <a:effectLst/>
                              <a:latin typeface="Cambria Math" panose="02040503050406030204" pitchFamily="18" charset="0"/>
                            </a:rPr>
                            <m:t>𝟏</m:t>
                          </m:r>
                        </m:num>
                        <m:den>
                          <m:sSup>
                            <m:sSupPr>
                              <m:ctrlPr>
                                <a:rPr lang="el-GR" sz="2000" b="1" i="1" smtClean="0">
                                  <a:solidFill>
                                    <a:srgbClr val="FF0000"/>
                                  </a:solidFill>
                                  <a:effectLst/>
                                  <a:latin typeface="Cambria Math" panose="02040503050406030204" pitchFamily="18" charset="0"/>
                                </a:rPr>
                              </m:ctrlPr>
                            </m:sSupPr>
                            <m:e>
                              <m:r>
                                <a:rPr lang="en-US" sz="2000" b="1" i="1" smtClean="0">
                                  <a:solidFill>
                                    <a:srgbClr val="FF0000"/>
                                  </a:solidFill>
                                  <a:effectLst/>
                                  <a:latin typeface="Cambria Math" panose="02040503050406030204" pitchFamily="18" charset="0"/>
                                </a:rPr>
                                <m:t>𝒓</m:t>
                              </m:r>
                            </m:e>
                            <m:sup>
                              <m:r>
                                <a:rPr lang="el-GR" sz="2000" b="1" i="1" smtClean="0">
                                  <a:solidFill>
                                    <a:srgbClr val="FF0000"/>
                                  </a:solidFill>
                                  <a:effectLst/>
                                  <a:latin typeface="Cambria Math" panose="02040503050406030204" pitchFamily="18" charset="0"/>
                                </a:rPr>
                                <m:t>𝟐</m:t>
                              </m:r>
                            </m:sup>
                          </m:sSup>
                        </m:den>
                      </m:f>
                    </m:oMath>
                  </m:oMathPara>
                </a14:m>
                <a:endParaRPr lang="el-GR" sz="2000" b="1" dirty="0">
                  <a:solidFill>
                    <a:srgbClr val="FF0000"/>
                  </a:solidFill>
                  <a:effectLs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640265" y="2971800"/>
                <a:ext cx="1537600" cy="576183"/>
              </a:xfrm>
              <a:prstGeom prst="rect">
                <a:avLst/>
              </a:prstGeom>
              <a:blipFill>
                <a:blip r:embed="rId4"/>
                <a:stretch>
                  <a:fillRect/>
                </a:stretch>
              </a:blipFill>
            </p:spPr>
            <p:txBody>
              <a:bodyPr/>
              <a:lstStyle/>
              <a:p>
                <a:r>
                  <a:rPr lang="el-GR">
                    <a:noFill/>
                  </a:rPr>
                  <a:t> </a:t>
                </a:r>
              </a:p>
            </p:txBody>
          </p:sp>
        </mc:Fallback>
      </mc:AlternateContent>
      <p:sp>
        <p:nvSpPr>
          <p:cNvPr id="14" name="Text Box 4"/>
          <p:cNvSpPr txBox="1">
            <a:spLocks noChangeArrowheads="1"/>
          </p:cNvSpPr>
          <p:nvPr/>
        </p:nvSpPr>
        <p:spPr bwMode="auto">
          <a:xfrm>
            <a:off x="2506212" y="250594"/>
            <a:ext cx="7179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r>
              <a:rPr lang="el-GR" altLang="el-GR" sz="2400" b="1" dirty="0">
                <a:solidFill>
                  <a:srgbClr val="800000"/>
                </a:solidFill>
                <a:effectLst>
                  <a:outerShdw blurRad="38100" dist="38100" dir="2700000" algn="tl">
                    <a:srgbClr val="000000">
                      <a:alpha val="43137"/>
                    </a:srgbClr>
                  </a:outerShdw>
                </a:effectLst>
                <a:latin typeface="Comic Sans MS" pitchFamily="66" charset="0"/>
              </a:rPr>
              <a:t>Γραφική παράσταση</a:t>
            </a:r>
            <a:r>
              <a:rPr lang="en-GB" altLang="el-GR" sz="2400" b="1" dirty="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Δύναμη </a:t>
            </a:r>
            <a:r>
              <a:rPr lang="en-US" altLang="el-GR" sz="2400" b="1" dirty="0">
                <a:solidFill>
                  <a:srgbClr val="800000"/>
                </a:solidFill>
                <a:effectLst>
                  <a:outerShdw blurRad="38100" dist="38100" dir="2700000" algn="tl">
                    <a:srgbClr val="000000">
                      <a:alpha val="43137"/>
                    </a:srgbClr>
                  </a:outerShdw>
                </a:effectLst>
                <a:latin typeface="Comic Sans MS" pitchFamily="66" charset="0"/>
              </a:rPr>
              <a:t>(</a:t>
            </a:r>
            <a:r>
              <a:rPr lang="en-US" altLang="el-GR" sz="2400" b="1" i="1" dirty="0">
                <a:solidFill>
                  <a:srgbClr val="800000"/>
                </a:solidFill>
                <a:effectLst>
                  <a:outerShdw blurRad="38100" dist="38100" dir="2700000" algn="tl">
                    <a:srgbClr val="000000">
                      <a:alpha val="43137"/>
                    </a:srgbClr>
                  </a:outerShdw>
                </a:effectLst>
                <a:latin typeface="Comic Sans MS" pitchFamily="66" charset="0"/>
              </a:rPr>
              <a:t>F</a:t>
            </a:r>
            <a:r>
              <a:rPr lang="en-US" altLang="el-GR" sz="2400" b="1" dirty="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 Απόσταση</a:t>
            </a:r>
            <a:r>
              <a:rPr lang="en-GB" altLang="el-GR" sz="2400" b="1" i="1" dirty="0">
                <a:solidFill>
                  <a:srgbClr val="800000"/>
                </a:solidFill>
                <a:effectLst>
                  <a:outerShdw blurRad="38100" dist="38100" dir="2700000" algn="tl">
                    <a:srgbClr val="000000">
                      <a:alpha val="43137"/>
                    </a:srgbClr>
                  </a:outerShdw>
                </a:effectLst>
                <a:latin typeface="Comic Sans MS" pitchFamily="66" charset="0"/>
              </a:rPr>
              <a:t> </a:t>
            </a:r>
            <a:r>
              <a:rPr lang="en-GB" altLang="el-GR" sz="2400" b="1" dirty="0">
                <a:solidFill>
                  <a:srgbClr val="800000"/>
                </a:solidFill>
                <a:effectLst>
                  <a:outerShdw blurRad="38100" dist="38100" dir="2700000" algn="tl">
                    <a:srgbClr val="000000">
                      <a:alpha val="43137"/>
                    </a:srgbClr>
                  </a:outerShdw>
                </a:effectLst>
                <a:latin typeface="Comic Sans MS" pitchFamily="66" charset="0"/>
              </a:rPr>
              <a:t>(</a:t>
            </a:r>
            <a:r>
              <a:rPr lang="en-GB" altLang="el-GR" sz="2400" b="1" i="1" dirty="0">
                <a:solidFill>
                  <a:srgbClr val="800000"/>
                </a:solidFill>
                <a:effectLst>
                  <a:outerShdw blurRad="38100" dist="38100" dir="2700000" algn="tl">
                    <a:srgbClr val="000000">
                      <a:alpha val="43137"/>
                    </a:srgbClr>
                  </a:outerShdw>
                </a:effectLst>
                <a:latin typeface="Comic Sans MS" pitchFamily="66" charset="0"/>
              </a:rPr>
              <a:t>r</a:t>
            </a:r>
            <a:r>
              <a:rPr lang="en-GB" altLang="el-GR" sz="2400" b="1" dirty="0">
                <a:solidFill>
                  <a:srgbClr val="800000"/>
                </a:solidFill>
                <a:effectLst>
                  <a:outerShdw blurRad="38100" dist="38100" dir="2700000" algn="tl">
                    <a:srgbClr val="000000">
                      <a:alpha val="43137"/>
                    </a:srgbClr>
                  </a:outerShdw>
                </a:effectLst>
                <a:latin typeface="Comic Sans MS" pitchFamily="66" charset="0"/>
              </a:rPr>
              <a:t>)</a:t>
            </a:r>
            <a:endParaRPr lang="el-GR" altLang="el-GR" sz="24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4" name="Θέση ημερομηνίας 3">
            <a:extLst>
              <a:ext uri="{FF2B5EF4-FFF2-40B4-BE49-F238E27FC236}">
                <a16:creationId xmlns:a16="http://schemas.microsoft.com/office/drawing/2014/main" id="{AF45337D-BB43-4177-AFAE-5A45ED588E62}"/>
              </a:ext>
            </a:extLst>
          </p:cNvPr>
          <p:cNvSpPr>
            <a:spLocks noGrp="1"/>
          </p:cNvSpPr>
          <p:nvPr>
            <p:ph type="dt" sz="half" idx="10"/>
          </p:nvPr>
        </p:nvSpPr>
        <p:spPr/>
        <p:txBody>
          <a:bodyPr/>
          <a:lstStyle/>
          <a:p>
            <a:fld id="{2834E324-0EA0-4656-A0D5-AB72E01AF714}"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335186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500" fill="hold"/>
                                        <p:tgtEl>
                                          <p:spTgt spid="14"/>
                                        </p:tgtEl>
                                        <p:attrNameLst>
                                          <p:attrName>ppt_x</p:attrName>
                                        </p:attrNameLst>
                                      </p:cBhvr>
                                      <p:tavLst>
                                        <p:tav tm="0">
                                          <p:val>
                                            <p:strVal val="#ppt_x-.2"/>
                                          </p:val>
                                        </p:tav>
                                        <p:tav tm="100000">
                                          <p:val>
                                            <p:strVal val="#ppt_x"/>
                                          </p:val>
                                        </p:tav>
                                      </p:tavLst>
                                    </p:anim>
                                    <p:anim calcmode="lin" valueType="num">
                                      <p:cBhvr>
                                        <p:cTn id="8" dur="1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500"/>
                                        <p:tgtEl>
                                          <p:spTgt spid="14"/>
                                        </p:tgtEl>
                                      </p:cBhvr>
                                    </p:animEffect>
                                  </p:childTnLst>
                                </p:cTn>
                              </p:par>
                            </p:childTnLst>
                          </p:cTn>
                        </p:par>
                        <p:par>
                          <p:cTn id="10" fill="hold">
                            <p:stCondLst>
                              <p:cond delay="1500"/>
                            </p:stCondLst>
                            <p:childTnLst>
                              <p:par>
                                <p:cTn id="11" presetID="22" presetClass="entr" presetSubtype="8" fill="hold" grpId="0" nodeType="after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25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2000"/>
                                        <p:tgtEl>
                                          <p:spTgt spid="15"/>
                                        </p:tgtEl>
                                      </p:cBhvr>
                                    </p:animEffect>
                                  </p:childTnLst>
                                </p:cTn>
                              </p:par>
                            </p:childTnLst>
                          </p:cTn>
                        </p:par>
                        <p:par>
                          <p:cTn id="19" fill="hold">
                            <p:stCondLst>
                              <p:cond delay="2000"/>
                            </p:stCondLst>
                            <p:childTnLst>
                              <p:par>
                                <p:cTn id="20" presetID="22" presetClass="entr" presetSubtype="8"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53439-851E-44AD-84B1-B6BFC3D0C743}"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760" y="1411700"/>
            <a:ext cx="4868008" cy="3894406"/>
          </a:xfrm>
          <a:prstGeom prst="rect">
            <a:avLst/>
          </a:prstGeom>
        </p:spPr>
      </p:pic>
      <p:sp>
        <p:nvSpPr>
          <p:cNvPr id="9" name="Text Box 4"/>
          <p:cNvSpPr txBox="1">
            <a:spLocks noChangeArrowheads="1"/>
          </p:cNvSpPr>
          <p:nvPr/>
        </p:nvSpPr>
        <p:spPr bwMode="auto">
          <a:xfrm>
            <a:off x="3117947" y="444897"/>
            <a:ext cx="54256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defRPr/>
            </a:pPr>
            <a:r>
              <a:rPr lang="el-GR" altLang="el-GR" sz="3200" b="1" dirty="0">
                <a:solidFill>
                  <a:srgbClr val="800000"/>
                </a:solidFill>
                <a:effectLst>
                  <a:outerShdw blurRad="38100" dist="38100" dir="2700000" algn="tl">
                    <a:srgbClr val="000000">
                      <a:alpha val="43137"/>
                    </a:srgbClr>
                  </a:outerShdw>
                </a:effectLst>
                <a:latin typeface="Comic Sans MS" pitchFamily="66" charset="0"/>
              </a:rPr>
              <a:t>Στοιχεία Βαρυτικού Πεδίου</a:t>
            </a:r>
          </a:p>
        </p:txBody>
      </p:sp>
      <p:sp>
        <p:nvSpPr>
          <p:cNvPr id="5" name="Θέση ημερομηνίας 4">
            <a:extLst>
              <a:ext uri="{FF2B5EF4-FFF2-40B4-BE49-F238E27FC236}">
                <a16:creationId xmlns:a16="http://schemas.microsoft.com/office/drawing/2014/main" id="{EF003E6B-0B43-4E2B-9A77-55F2762F37D2}"/>
              </a:ext>
            </a:extLst>
          </p:cNvPr>
          <p:cNvSpPr>
            <a:spLocks noGrp="1"/>
          </p:cNvSpPr>
          <p:nvPr>
            <p:ph type="dt" sz="half" idx="10"/>
          </p:nvPr>
        </p:nvSpPr>
        <p:spPr/>
        <p:txBody>
          <a:bodyPr/>
          <a:lstStyle/>
          <a:p>
            <a:fld id="{72342EC1-E7CB-469F-A505-CA85CEAE64E3}"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97501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ppt_x</p:attrName>
                                        </p:attrNameLst>
                                      </p:cBhvr>
                                      <p:tavLst>
                                        <p:tav tm="0">
                                          <p:val>
                                            <p:strVal val="#ppt_x-.2"/>
                                          </p:val>
                                        </p:tav>
                                        <p:tav tm="100000">
                                          <p:val>
                                            <p:strVal val="#ppt_x"/>
                                          </p:val>
                                        </p:tav>
                                      </p:tavLst>
                                    </p:anim>
                                    <p:anim calcmode="lin" valueType="num">
                                      <p:cBhvr>
                                        <p:cTn id="8" dur="2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2000"/>
                                        <p:tgtEl>
                                          <p:spTgt spid="9"/>
                                        </p:tgtEl>
                                      </p:cBhvr>
                                    </p:animEffect>
                                  </p:childTnLst>
                                </p:cTn>
                              </p:par>
                            </p:childTnLst>
                          </p:cTn>
                        </p:par>
                        <p:par>
                          <p:cTn id="10" fill="hold">
                            <p:stCondLst>
                              <p:cond delay="2000"/>
                            </p:stCondLst>
                            <p:childTnLst>
                              <p:par>
                                <p:cTn id="11" presetID="10" presetClass="entr" presetSubtype="0" fill="hold"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13</a:t>
            </a:fld>
            <a:endParaRPr lang="el-GR" dirty="0">
              <a:solidFill>
                <a:prstClr val="black"/>
              </a:solidFill>
            </a:endParaRPr>
          </a:p>
        </p:txBody>
      </p:sp>
      <p:sp>
        <p:nvSpPr>
          <p:cNvPr id="4" name="TextBox 3"/>
          <p:cNvSpPr txBox="1"/>
          <p:nvPr/>
        </p:nvSpPr>
        <p:spPr>
          <a:xfrm>
            <a:off x="2495600" y="508030"/>
            <a:ext cx="7544512" cy="4724370"/>
          </a:xfrm>
          <a:prstGeom prst="rect">
            <a:avLst/>
          </a:prstGeom>
          <a:noFill/>
        </p:spPr>
        <p:txBody>
          <a:bodyPr wrap="square" rtlCol="0">
            <a:spAutoFit/>
          </a:bodyPr>
          <a:lstStyle/>
          <a:p>
            <a:pPr algn="just"/>
            <a:r>
              <a:rPr lang="el-GR" sz="2000" b="1" dirty="0">
                <a:latin typeface="Comic Sans MS" panose="030F0702030302020204" pitchFamily="66" charset="0"/>
              </a:rPr>
              <a:t>Ένα </a:t>
            </a:r>
            <a:r>
              <a:rPr lang="el-GR" sz="2000" b="1" dirty="0" err="1">
                <a:latin typeface="Comic Sans MS" panose="030F0702030302020204" pitchFamily="66" charset="0"/>
              </a:rPr>
              <a:t>βαρυτικό</a:t>
            </a:r>
            <a:r>
              <a:rPr lang="el-GR" sz="2000" b="1" dirty="0">
                <a:latin typeface="Comic Sans MS" panose="030F0702030302020204" pitchFamily="66" charset="0"/>
              </a:rPr>
              <a:t> πεδίο μπορούμε να το περιγράψουμε είτε με</a:t>
            </a:r>
          </a:p>
          <a:p>
            <a:pPr algn="just"/>
            <a:endParaRPr lang="el-GR" sz="2000" b="1" dirty="0">
              <a:latin typeface="Comic Sans MS" panose="030F0702030302020204" pitchFamily="66" charset="0"/>
            </a:endParaRPr>
          </a:p>
          <a:p>
            <a:pPr algn="ctr"/>
            <a:endParaRPr lang="en-US" altLang="el-GR" sz="1200" b="1" dirty="0">
              <a:solidFill>
                <a:schemeClr val="hlink"/>
              </a:solidFill>
              <a:effectLst>
                <a:outerShdw blurRad="38100" dist="38100" dir="2700000" algn="tl">
                  <a:srgbClr val="000000">
                    <a:alpha val="43137"/>
                  </a:srgbClr>
                </a:outerShdw>
              </a:effectLst>
              <a:latin typeface="Comic Sans MS" pitchFamily="66" charset="0"/>
            </a:endParaRPr>
          </a:p>
          <a:p>
            <a:pPr algn="ctr"/>
            <a:endParaRPr lang="el-GR" altLang="el-GR" sz="1200" b="1" dirty="0">
              <a:solidFill>
                <a:schemeClr val="hlink"/>
              </a:solidFill>
              <a:effectLst>
                <a:outerShdw blurRad="38100" dist="38100" dir="2700000" algn="tl">
                  <a:srgbClr val="000000">
                    <a:alpha val="43137"/>
                  </a:srgbClr>
                </a:outerShdw>
              </a:effectLst>
              <a:latin typeface="Comic Sans MS" pitchFamily="66" charset="0"/>
            </a:endParaRPr>
          </a:p>
          <a:p>
            <a:pPr marL="342900" indent="-342900" algn="just">
              <a:spcBef>
                <a:spcPct val="50000"/>
              </a:spcBef>
              <a:buFont typeface="Arial" panose="020B0604020202020204" pitchFamily="34" charset="0"/>
              <a:buChar char="•"/>
              <a:defRPr/>
            </a:pPr>
            <a:r>
              <a:rPr lang="el-GR" altLang="el-GR" sz="2400" b="1" dirty="0">
                <a:solidFill>
                  <a:srgbClr val="FF0000"/>
                </a:solidFill>
                <a:effectLst>
                  <a:outerShdw blurRad="38100" dist="38100" dir="2700000" algn="tl">
                    <a:srgbClr val="000000">
                      <a:alpha val="43137"/>
                    </a:srgbClr>
                  </a:outerShdw>
                </a:effectLst>
                <a:latin typeface="Comic Sans MS" pitchFamily="66" charset="0"/>
              </a:rPr>
              <a:t> Ένταση </a:t>
            </a:r>
            <a:r>
              <a:rPr lang="el-GR" altLang="el-GR" sz="2400" b="1" dirty="0">
                <a:latin typeface="Comic Sans MS" pitchFamily="66" charset="0"/>
              </a:rPr>
              <a:t>(σ’ ένα σημείο) του βαρυτικού πεδίου</a:t>
            </a:r>
            <a:r>
              <a:rPr lang="en-US" altLang="el-GR" sz="2400" b="1" dirty="0">
                <a:latin typeface="Comic Sans MS" pitchFamily="66" charset="0"/>
              </a:rPr>
              <a:t>,</a:t>
            </a:r>
            <a:endParaRPr lang="el-GR" altLang="el-GR" sz="2400" b="1" dirty="0">
              <a:latin typeface="Comic Sans MS" pitchFamily="66" charset="0"/>
            </a:endParaRPr>
          </a:p>
          <a:p>
            <a:pPr algn="just">
              <a:spcBef>
                <a:spcPct val="50000"/>
              </a:spcBef>
              <a:defRPr/>
            </a:pPr>
            <a:endParaRPr lang="el-GR" altLang="el-GR" sz="1400" b="1" dirty="0">
              <a:latin typeface="Comic Sans MS" pitchFamily="66" charset="0"/>
            </a:endParaRPr>
          </a:p>
          <a:p>
            <a:pPr marL="342900" indent="-342900" algn="just">
              <a:spcBef>
                <a:spcPct val="50000"/>
              </a:spcBef>
              <a:buFont typeface="Arial" panose="020B0604020202020204" pitchFamily="34" charset="0"/>
              <a:buChar char="•"/>
              <a:defRPr/>
            </a:pPr>
            <a:r>
              <a:rPr lang="el-GR" altLang="el-GR" sz="2400" b="1" dirty="0">
                <a:solidFill>
                  <a:srgbClr val="FF0000"/>
                </a:solidFill>
                <a:effectLst>
                  <a:outerShdw blurRad="38100" dist="38100" dir="2700000" algn="tl">
                    <a:srgbClr val="000000">
                      <a:alpha val="43137"/>
                    </a:srgbClr>
                  </a:outerShdw>
                </a:effectLst>
                <a:latin typeface="Comic Sans MS" pitchFamily="66" charset="0"/>
              </a:rPr>
              <a:t> Δυναμικό </a:t>
            </a:r>
            <a:r>
              <a:rPr lang="el-GR" altLang="el-GR" sz="2400" b="1" dirty="0">
                <a:latin typeface="Comic Sans MS" pitchFamily="66" charset="0"/>
              </a:rPr>
              <a:t>(σ’ ένα σημείο) του βαρυτικού πεδίου.</a:t>
            </a:r>
          </a:p>
          <a:p>
            <a:pPr algn="just"/>
            <a:endParaRPr lang="el-GR" altLang="el-GR" sz="2400" b="1" dirty="0">
              <a:solidFill>
                <a:schemeClr val="hlink"/>
              </a:solidFill>
              <a:effectLst>
                <a:outerShdw blurRad="38100" dist="38100" dir="2700000" algn="tl">
                  <a:srgbClr val="000000">
                    <a:alpha val="43137"/>
                  </a:srgbClr>
                </a:outerShdw>
              </a:effectLst>
              <a:latin typeface="Comic Sans MS" pitchFamily="66" charset="0"/>
            </a:endParaRPr>
          </a:p>
          <a:p>
            <a:r>
              <a:rPr lang="el-GR" sz="2000" b="1" dirty="0">
                <a:latin typeface="Comic Sans MS" panose="030F0702030302020204" pitchFamily="66" charset="0"/>
              </a:rPr>
              <a:t> είτε με </a:t>
            </a:r>
          </a:p>
          <a:p>
            <a:endParaRPr lang="el-GR" sz="2000" b="1" dirty="0">
              <a:latin typeface="Comic Sans MS" panose="030F0702030302020204" pitchFamily="66" charset="0"/>
            </a:endParaRPr>
          </a:p>
          <a:p>
            <a:pPr algn="ctr"/>
            <a:endParaRPr lang="en-US" altLang="el-GR" sz="1200" b="1" dirty="0">
              <a:solidFill>
                <a:schemeClr val="hlink"/>
              </a:solidFill>
              <a:effectLst>
                <a:outerShdw blurRad="38100" dist="38100" dir="2700000" algn="tl">
                  <a:srgbClr val="000000">
                    <a:alpha val="43137"/>
                  </a:srgbClr>
                </a:outerShdw>
              </a:effectLst>
              <a:latin typeface="Comic Sans MS" pitchFamily="66" charset="0"/>
            </a:endParaRPr>
          </a:p>
          <a:p>
            <a:pPr algn="ctr"/>
            <a:endParaRPr lang="en-US" altLang="el-GR" sz="1200" b="1" dirty="0">
              <a:solidFill>
                <a:schemeClr val="hlink"/>
              </a:solidFill>
              <a:effectLst>
                <a:outerShdw blurRad="38100" dist="38100" dir="2700000" algn="tl">
                  <a:srgbClr val="000000">
                    <a:alpha val="43137"/>
                  </a:srgbClr>
                </a:outerShdw>
              </a:effectLst>
              <a:latin typeface="Comic Sans MS" pitchFamily="66" charset="0"/>
            </a:endParaRPr>
          </a:p>
          <a:p>
            <a:pPr algn="ctr"/>
            <a:endParaRPr lang="el-GR" altLang="el-GR" sz="1200" b="1" dirty="0">
              <a:solidFill>
                <a:schemeClr val="hlink"/>
              </a:solidFill>
              <a:effectLst>
                <a:outerShdw blurRad="38100" dist="38100" dir="2700000" algn="tl">
                  <a:srgbClr val="000000">
                    <a:alpha val="43137"/>
                  </a:srgbClr>
                </a:outerShdw>
              </a:effectLst>
              <a:latin typeface="Comic Sans MS" pitchFamily="66" charset="0"/>
            </a:endParaRPr>
          </a:p>
          <a:p>
            <a:pPr marL="342900" indent="-342900">
              <a:buFont typeface="Arial" panose="020B0604020202020204" pitchFamily="34" charset="0"/>
              <a:buChar char="•"/>
            </a:pPr>
            <a:r>
              <a:rPr lang="el-GR" altLang="el-GR" sz="2400" b="1" dirty="0">
                <a:solidFill>
                  <a:srgbClr val="FF0000"/>
                </a:solidFill>
                <a:effectLst>
                  <a:outerShdw blurRad="38100" dist="38100" dir="2700000" algn="tl">
                    <a:srgbClr val="000000">
                      <a:alpha val="43137"/>
                    </a:srgbClr>
                  </a:outerShdw>
                </a:effectLst>
                <a:latin typeface="Comic Sans MS" pitchFamily="66" charset="0"/>
              </a:rPr>
              <a:t> </a:t>
            </a:r>
            <a:r>
              <a:rPr lang="el-GR" altLang="el-GR" sz="2400" b="1" dirty="0" err="1">
                <a:solidFill>
                  <a:srgbClr val="FF0000"/>
                </a:solidFill>
                <a:effectLst>
                  <a:outerShdw blurRad="38100" dist="38100" dir="2700000" algn="tl">
                    <a:srgbClr val="000000">
                      <a:alpha val="43137"/>
                    </a:srgbClr>
                  </a:outerShdw>
                </a:effectLst>
                <a:latin typeface="Comic Sans MS" pitchFamily="66" charset="0"/>
              </a:rPr>
              <a:t>Βαρυτικές</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 Δυναμικές γραμμές.</a:t>
            </a:r>
          </a:p>
          <a:p>
            <a:pPr algn="ctr"/>
            <a:endParaRPr lang="el-GR" sz="2000" b="1" dirty="0">
              <a:latin typeface="Comic Sans MS" panose="030F0702030302020204" pitchFamily="66" charset="0"/>
            </a:endParaRPr>
          </a:p>
        </p:txBody>
      </p:sp>
      <p:sp>
        <p:nvSpPr>
          <p:cNvPr id="5" name="Text Box 4"/>
          <p:cNvSpPr txBox="1">
            <a:spLocks noChangeArrowheads="1"/>
          </p:cNvSpPr>
          <p:nvPr/>
        </p:nvSpPr>
        <p:spPr bwMode="auto">
          <a:xfrm>
            <a:off x="4007768" y="1052736"/>
            <a:ext cx="38884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altLang="el-GR" sz="2800" b="1" dirty="0">
                <a:solidFill>
                  <a:srgbClr val="800000"/>
                </a:solidFill>
                <a:effectLst>
                  <a:outerShdw blurRad="38100" dist="38100" dir="2700000" algn="tl">
                    <a:srgbClr val="000000">
                      <a:alpha val="43137"/>
                    </a:srgbClr>
                  </a:outerShdw>
                </a:effectLst>
                <a:latin typeface="Comic Sans MS" pitchFamily="66" charset="0"/>
              </a:rPr>
              <a:t>Α.   Φυσικά μεγέθη</a:t>
            </a:r>
          </a:p>
        </p:txBody>
      </p:sp>
      <p:sp>
        <p:nvSpPr>
          <p:cNvPr id="6" name="Text Box 4"/>
          <p:cNvSpPr txBox="1">
            <a:spLocks noChangeArrowheads="1"/>
          </p:cNvSpPr>
          <p:nvPr/>
        </p:nvSpPr>
        <p:spPr bwMode="auto">
          <a:xfrm>
            <a:off x="4151784" y="3645024"/>
            <a:ext cx="42484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altLang="el-GR" sz="2800" b="1" dirty="0">
                <a:solidFill>
                  <a:srgbClr val="800000"/>
                </a:solidFill>
                <a:effectLst>
                  <a:outerShdw blurRad="38100" dist="38100" dir="2700000" algn="tl">
                    <a:srgbClr val="000000">
                      <a:alpha val="43137"/>
                    </a:srgbClr>
                  </a:outerShdw>
                </a:effectLst>
                <a:latin typeface="Comic Sans MS" pitchFamily="66" charset="0"/>
              </a:rPr>
              <a:t>Β.   Γεωμετρικό τρόπο</a:t>
            </a:r>
          </a:p>
        </p:txBody>
      </p:sp>
      <p:sp>
        <p:nvSpPr>
          <p:cNvPr id="7" name="Θέση ημερομηνίας 6">
            <a:extLst>
              <a:ext uri="{FF2B5EF4-FFF2-40B4-BE49-F238E27FC236}">
                <a16:creationId xmlns:a16="http://schemas.microsoft.com/office/drawing/2014/main" id="{EF48948C-A153-4AB9-973C-F64C05525ACE}"/>
              </a:ext>
            </a:extLst>
          </p:cNvPr>
          <p:cNvSpPr>
            <a:spLocks noGrp="1"/>
          </p:cNvSpPr>
          <p:nvPr>
            <p:ph type="dt" sz="half" idx="10"/>
          </p:nvPr>
        </p:nvSpPr>
        <p:spPr/>
        <p:txBody>
          <a:bodyPr/>
          <a:lstStyle/>
          <a:p>
            <a:fld id="{C556AA2F-30C2-4745-A752-F5481279EFB5}"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280347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par>
                          <p:cTn id="8" fill="hold">
                            <p:stCondLst>
                              <p:cond delay="1500"/>
                            </p:stCondLst>
                            <p:childTnLst>
                              <p:par>
                                <p:cTn id="9" presetID="29"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p:cTn id="11" dur="1500" fill="hold"/>
                                        <p:tgtEl>
                                          <p:spTgt spid="5"/>
                                        </p:tgtEl>
                                        <p:attrNameLst>
                                          <p:attrName>ppt_x</p:attrName>
                                        </p:attrNameLst>
                                      </p:cBhvr>
                                      <p:tavLst>
                                        <p:tav tm="0">
                                          <p:val>
                                            <p:strVal val="#ppt_x-.2"/>
                                          </p:val>
                                        </p:tav>
                                        <p:tav tm="100000">
                                          <p:val>
                                            <p:strVal val="#ppt_x"/>
                                          </p:val>
                                        </p:tav>
                                      </p:tavLst>
                                    </p:anim>
                                    <p:anim calcmode="lin" valueType="num">
                                      <p:cBhvr>
                                        <p:cTn id="12"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1500"/>
                                        <p:tgtEl>
                                          <p:spTgt spid="5"/>
                                        </p:tgtEl>
                                      </p:cBhvr>
                                    </p:animEffect>
                                  </p:childTnLst>
                                </p:cTn>
                              </p:par>
                            </p:childTnLst>
                          </p:cTn>
                        </p:par>
                        <p:par>
                          <p:cTn id="14" fill="hold">
                            <p:stCondLst>
                              <p:cond delay="3500"/>
                            </p:stCondLst>
                            <p:childTnLst>
                              <p:par>
                                <p:cTn id="15" presetID="10" presetClass="entr" presetSubtype="0" fill="hold" nodeType="afterEffect">
                                  <p:stCondLst>
                                    <p:cond delay="50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fade">
                                      <p:cBhvr>
                                        <p:cTn id="17" dur="500"/>
                                        <p:tgtEl>
                                          <p:spTgt spid="4">
                                            <p:txEl>
                                              <p:pRg st="8" end="8"/>
                                            </p:txEl>
                                          </p:spTgt>
                                        </p:tgtEl>
                                      </p:cBhvr>
                                    </p:animEffect>
                                  </p:childTnLst>
                                </p:cTn>
                              </p:par>
                            </p:childTnLst>
                          </p:cTn>
                        </p:par>
                        <p:par>
                          <p:cTn id="18" fill="hold">
                            <p:stCondLst>
                              <p:cond delay="4500"/>
                            </p:stCondLst>
                            <p:childTnLst>
                              <p:par>
                                <p:cTn id="19" presetID="29" presetClass="entr" presetSubtype="0" fill="hold" grpId="0" nodeType="after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p:cTn id="21" dur="1500" fill="hold"/>
                                        <p:tgtEl>
                                          <p:spTgt spid="6"/>
                                        </p:tgtEl>
                                        <p:attrNameLst>
                                          <p:attrName>ppt_x</p:attrName>
                                        </p:attrNameLst>
                                      </p:cBhvr>
                                      <p:tavLst>
                                        <p:tav tm="0">
                                          <p:val>
                                            <p:strVal val="#ppt_x-.2"/>
                                          </p:val>
                                        </p:tav>
                                        <p:tav tm="100000">
                                          <p:val>
                                            <p:strVal val="#ppt_x"/>
                                          </p:val>
                                        </p:tav>
                                      </p:tavLst>
                                    </p:anim>
                                    <p:anim calcmode="lin" valueType="num">
                                      <p:cBhvr>
                                        <p:cTn id="22" dur="1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wipe(left)">
                                      <p:cBhvr>
                                        <p:cTn id="28" dur="1500"/>
                                        <p:tgtEl>
                                          <p:spTgt spid="4">
                                            <p:txEl>
                                              <p:pRg st="4" end="4"/>
                                            </p:txEl>
                                          </p:spTgt>
                                        </p:tgtEl>
                                      </p:cBhvr>
                                    </p:animEffect>
                                  </p:childTnLst>
                                </p:cTn>
                              </p:par>
                            </p:childTnLst>
                          </p:cTn>
                        </p:par>
                        <p:par>
                          <p:cTn id="29" fill="hold">
                            <p:stCondLst>
                              <p:cond delay="1500"/>
                            </p:stCondLst>
                            <p:childTnLst>
                              <p:par>
                                <p:cTn id="30" presetID="22" presetClass="entr" presetSubtype="8" fill="hold" nodeType="afterEffect">
                                  <p:stCondLst>
                                    <p:cond delay="50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1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animEffect transition="in" filter="wipe(left)">
                                      <p:cBhvr>
                                        <p:cTn id="37" dur="1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14</a:t>
            </a:fld>
            <a:endParaRPr lang="el-GR" dirty="0">
              <a:solidFill>
                <a:prstClr val="black"/>
              </a:solidFill>
            </a:endParaRPr>
          </a:p>
        </p:txBody>
      </p:sp>
      <p:sp>
        <p:nvSpPr>
          <p:cNvPr id="5" name="Freeform 30"/>
          <p:cNvSpPr>
            <a:spLocks/>
          </p:cNvSpPr>
          <p:nvPr/>
        </p:nvSpPr>
        <p:spPr bwMode="auto">
          <a:xfrm>
            <a:off x="1511755" y="882650"/>
            <a:ext cx="4156075" cy="3176588"/>
          </a:xfrm>
          <a:custGeom>
            <a:avLst/>
            <a:gdLst>
              <a:gd name="T0" fmla="*/ 278 w 2618"/>
              <a:gd name="T1" fmla="*/ 336 h 2001"/>
              <a:gd name="T2" fmla="*/ 202 w 2618"/>
              <a:gd name="T3" fmla="*/ 1383 h 2001"/>
              <a:gd name="T4" fmla="*/ 346 w 2618"/>
              <a:gd name="T5" fmla="*/ 1652 h 2001"/>
              <a:gd name="T6" fmla="*/ 413 w 2618"/>
              <a:gd name="T7" fmla="*/ 1728 h 2001"/>
              <a:gd name="T8" fmla="*/ 480 w 2618"/>
              <a:gd name="T9" fmla="*/ 1767 h 2001"/>
              <a:gd name="T10" fmla="*/ 701 w 2618"/>
              <a:gd name="T11" fmla="*/ 1892 h 2001"/>
              <a:gd name="T12" fmla="*/ 826 w 2618"/>
              <a:gd name="T13" fmla="*/ 1940 h 2001"/>
              <a:gd name="T14" fmla="*/ 1133 w 2618"/>
              <a:gd name="T15" fmla="*/ 1949 h 2001"/>
              <a:gd name="T16" fmla="*/ 1776 w 2618"/>
              <a:gd name="T17" fmla="*/ 1959 h 2001"/>
              <a:gd name="T18" fmla="*/ 1824 w 2618"/>
              <a:gd name="T19" fmla="*/ 1920 h 2001"/>
              <a:gd name="T20" fmla="*/ 2035 w 2618"/>
              <a:gd name="T21" fmla="*/ 1882 h 2001"/>
              <a:gd name="T22" fmla="*/ 2342 w 2618"/>
              <a:gd name="T23" fmla="*/ 1796 h 2001"/>
              <a:gd name="T24" fmla="*/ 2419 w 2618"/>
              <a:gd name="T25" fmla="*/ 1738 h 2001"/>
              <a:gd name="T26" fmla="*/ 2525 w 2618"/>
              <a:gd name="T27" fmla="*/ 1642 h 2001"/>
              <a:gd name="T28" fmla="*/ 2486 w 2618"/>
              <a:gd name="T29" fmla="*/ 1181 h 2001"/>
              <a:gd name="T30" fmla="*/ 2429 w 2618"/>
              <a:gd name="T31" fmla="*/ 1095 h 2001"/>
              <a:gd name="T32" fmla="*/ 2400 w 2618"/>
              <a:gd name="T33" fmla="*/ 1076 h 2001"/>
              <a:gd name="T34" fmla="*/ 2323 w 2618"/>
              <a:gd name="T35" fmla="*/ 989 h 2001"/>
              <a:gd name="T36" fmla="*/ 2285 w 2618"/>
              <a:gd name="T37" fmla="*/ 932 h 2001"/>
              <a:gd name="T38" fmla="*/ 2208 w 2618"/>
              <a:gd name="T39" fmla="*/ 836 h 2001"/>
              <a:gd name="T40" fmla="*/ 2179 w 2618"/>
              <a:gd name="T41" fmla="*/ 778 h 2001"/>
              <a:gd name="T42" fmla="*/ 2198 w 2618"/>
              <a:gd name="T43" fmla="*/ 500 h 2001"/>
              <a:gd name="T44" fmla="*/ 2189 w 2618"/>
              <a:gd name="T45" fmla="*/ 413 h 2001"/>
              <a:gd name="T46" fmla="*/ 2016 w 2618"/>
              <a:gd name="T47" fmla="*/ 240 h 2001"/>
              <a:gd name="T48" fmla="*/ 1958 w 2618"/>
              <a:gd name="T49" fmla="*/ 192 h 2001"/>
              <a:gd name="T50" fmla="*/ 1814 w 2618"/>
              <a:gd name="T51" fmla="*/ 183 h 2001"/>
              <a:gd name="T52" fmla="*/ 1680 w 2618"/>
              <a:gd name="T53" fmla="*/ 135 h 2001"/>
              <a:gd name="T54" fmla="*/ 1574 w 2618"/>
              <a:gd name="T55" fmla="*/ 106 h 2001"/>
              <a:gd name="T56" fmla="*/ 1373 w 2618"/>
              <a:gd name="T57" fmla="*/ 0 h 2001"/>
              <a:gd name="T58" fmla="*/ 605 w 2618"/>
              <a:gd name="T59" fmla="*/ 29 h 2001"/>
              <a:gd name="T60" fmla="*/ 547 w 2618"/>
              <a:gd name="T61" fmla="*/ 48 h 2001"/>
              <a:gd name="T62" fmla="*/ 480 w 2618"/>
              <a:gd name="T63" fmla="*/ 116 h 2001"/>
              <a:gd name="T64" fmla="*/ 346 w 2618"/>
              <a:gd name="T65" fmla="*/ 154 h 2001"/>
              <a:gd name="T66" fmla="*/ 298 w 2618"/>
              <a:gd name="T67" fmla="*/ 202 h 2001"/>
              <a:gd name="T68" fmla="*/ 278 w 2618"/>
              <a:gd name="T69" fmla="*/ 221 h 2001"/>
              <a:gd name="T70" fmla="*/ 278 w 2618"/>
              <a:gd name="T71" fmla="*/ 336 h 20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18" h="2001">
                <a:moveTo>
                  <a:pt x="278" y="336"/>
                </a:moveTo>
                <a:cubicBezTo>
                  <a:pt x="92" y="659"/>
                  <a:pt x="0" y="990"/>
                  <a:pt x="202" y="1383"/>
                </a:cubicBezTo>
                <a:cubicBezTo>
                  <a:pt x="222" y="1492"/>
                  <a:pt x="278" y="1568"/>
                  <a:pt x="346" y="1652"/>
                </a:cubicBezTo>
                <a:cubicBezTo>
                  <a:pt x="370" y="1681"/>
                  <a:pt x="373" y="1707"/>
                  <a:pt x="413" y="1728"/>
                </a:cubicBezTo>
                <a:cubicBezTo>
                  <a:pt x="431" y="1737"/>
                  <a:pt x="464" y="1753"/>
                  <a:pt x="480" y="1767"/>
                </a:cubicBezTo>
                <a:cubicBezTo>
                  <a:pt x="563" y="1837"/>
                  <a:pt x="597" y="1869"/>
                  <a:pt x="701" y="1892"/>
                </a:cubicBezTo>
                <a:cubicBezTo>
                  <a:pt x="745" y="1902"/>
                  <a:pt x="781" y="1938"/>
                  <a:pt x="826" y="1940"/>
                </a:cubicBezTo>
                <a:cubicBezTo>
                  <a:pt x="928" y="1946"/>
                  <a:pt x="1031" y="1946"/>
                  <a:pt x="1133" y="1949"/>
                </a:cubicBezTo>
                <a:cubicBezTo>
                  <a:pt x="1329" y="2001"/>
                  <a:pt x="1623" y="1962"/>
                  <a:pt x="1776" y="1959"/>
                </a:cubicBezTo>
                <a:cubicBezTo>
                  <a:pt x="1793" y="1948"/>
                  <a:pt x="1805" y="1927"/>
                  <a:pt x="1824" y="1920"/>
                </a:cubicBezTo>
                <a:cubicBezTo>
                  <a:pt x="1889" y="1896"/>
                  <a:pt x="1968" y="1900"/>
                  <a:pt x="2035" y="1882"/>
                </a:cubicBezTo>
                <a:cubicBezTo>
                  <a:pt x="2137" y="1854"/>
                  <a:pt x="2238" y="1816"/>
                  <a:pt x="2342" y="1796"/>
                </a:cubicBezTo>
                <a:cubicBezTo>
                  <a:pt x="2365" y="1773"/>
                  <a:pt x="2396" y="1761"/>
                  <a:pt x="2419" y="1738"/>
                </a:cubicBezTo>
                <a:cubicBezTo>
                  <a:pt x="2497" y="1660"/>
                  <a:pt x="2461" y="1690"/>
                  <a:pt x="2525" y="1642"/>
                </a:cubicBezTo>
                <a:cubicBezTo>
                  <a:pt x="2607" y="1517"/>
                  <a:pt x="2618" y="1267"/>
                  <a:pt x="2486" y="1181"/>
                </a:cubicBezTo>
                <a:cubicBezTo>
                  <a:pt x="2442" y="1114"/>
                  <a:pt x="2461" y="1143"/>
                  <a:pt x="2429" y="1095"/>
                </a:cubicBezTo>
                <a:cubicBezTo>
                  <a:pt x="2423" y="1085"/>
                  <a:pt x="2409" y="1083"/>
                  <a:pt x="2400" y="1076"/>
                </a:cubicBezTo>
                <a:cubicBezTo>
                  <a:pt x="2373" y="1053"/>
                  <a:pt x="2345" y="1017"/>
                  <a:pt x="2323" y="989"/>
                </a:cubicBezTo>
                <a:cubicBezTo>
                  <a:pt x="2309" y="971"/>
                  <a:pt x="2298" y="951"/>
                  <a:pt x="2285" y="932"/>
                </a:cubicBezTo>
                <a:cubicBezTo>
                  <a:pt x="2263" y="898"/>
                  <a:pt x="2227" y="873"/>
                  <a:pt x="2208" y="836"/>
                </a:cubicBezTo>
                <a:cubicBezTo>
                  <a:pt x="2165" y="751"/>
                  <a:pt x="2237" y="866"/>
                  <a:pt x="2179" y="778"/>
                </a:cubicBezTo>
                <a:cubicBezTo>
                  <a:pt x="2158" y="690"/>
                  <a:pt x="2177" y="588"/>
                  <a:pt x="2198" y="500"/>
                </a:cubicBezTo>
                <a:cubicBezTo>
                  <a:pt x="2195" y="471"/>
                  <a:pt x="2195" y="441"/>
                  <a:pt x="2189" y="413"/>
                </a:cubicBezTo>
                <a:cubicBezTo>
                  <a:pt x="2173" y="343"/>
                  <a:pt x="2070" y="278"/>
                  <a:pt x="2016" y="240"/>
                </a:cubicBezTo>
                <a:cubicBezTo>
                  <a:pt x="1996" y="225"/>
                  <a:pt x="1983" y="197"/>
                  <a:pt x="1958" y="192"/>
                </a:cubicBezTo>
                <a:cubicBezTo>
                  <a:pt x="1911" y="182"/>
                  <a:pt x="1862" y="186"/>
                  <a:pt x="1814" y="183"/>
                </a:cubicBezTo>
                <a:cubicBezTo>
                  <a:pt x="1766" y="170"/>
                  <a:pt x="1726" y="152"/>
                  <a:pt x="1680" y="135"/>
                </a:cubicBezTo>
                <a:cubicBezTo>
                  <a:pt x="1646" y="122"/>
                  <a:pt x="1609" y="118"/>
                  <a:pt x="1574" y="106"/>
                </a:cubicBezTo>
                <a:cubicBezTo>
                  <a:pt x="1514" y="46"/>
                  <a:pt x="1454" y="21"/>
                  <a:pt x="1373" y="0"/>
                </a:cubicBezTo>
                <a:cubicBezTo>
                  <a:pt x="1072" y="13"/>
                  <a:pt x="957" y="23"/>
                  <a:pt x="605" y="29"/>
                </a:cubicBezTo>
                <a:cubicBezTo>
                  <a:pt x="586" y="35"/>
                  <a:pt x="566" y="42"/>
                  <a:pt x="547" y="48"/>
                </a:cubicBezTo>
                <a:cubicBezTo>
                  <a:pt x="517" y="58"/>
                  <a:pt x="510" y="107"/>
                  <a:pt x="480" y="116"/>
                </a:cubicBezTo>
                <a:cubicBezTo>
                  <a:pt x="435" y="130"/>
                  <a:pt x="390" y="138"/>
                  <a:pt x="346" y="154"/>
                </a:cubicBezTo>
                <a:cubicBezTo>
                  <a:pt x="330" y="170"/>
                  <a:pt x="314" y="186"/>
                  <a:pt x="298" y="202"/>
                </a:cubicBezTo>
                <a:cubicBezTo>
                  <a:pt x="291" y="208"/>
                  <a:pt x="278" y="221"/>
                  <a:pt x="278" y="221"/>
                </a:cubicBezTo>
                <a:cubicBezTo>
                  <a:pt x="274" y="232"/>
                  <a:pt x="229" y="336"/>
                  <a:pt x="278" y="336"/>
                </a:cubicBezTo>
                <a:close/>
              </a:path>
            </a:pathLst>
          </a:custGeom>
          <a:solidFill>
            <a:schemeClr val="accent1">
              <a:lumMod val="20000"/>
              <a:lumOff val="80000"/>
            </a:schemeClr>
          </a:solidFill>
          <a:ln w="9525">
            <a:noFill/>
            <a:round/>
            <a:headEnd/>
            <a:tailEnd/>
          </a:ln>
          <a:effectLst/>
          <a:extLst/>
        </p:spPr>
        <p:txBody>
          <a:bodyPr/>
          <a:lstStyle/>
          <a:p>
            <a:endParaRPr lang="el-GR"/>
          </a:p>
        </p:txBody>
      </p:sp>
      <p:grpSp>
        <p:nvGrpSpPr>
          <p:cNvPr id="26" name="Ομάδα 25"/>
          <p:cNvGrpSpPr/>
          <p:nvPr/>
        </p:nvGrpSpPr>
        <p:grpSpPr>
          <a:xfrm>
            <a:off x="2470153" y="1700346"/>
            <a:ext cx="1767339" cy="770599"/>
            <a:chOff x="946152" y="1700345"/>
            <a:chExt cx="1767339" cy="770599"/>
          </a:xfrm>
        </p:grpSpPr>
        <p:sp>
          <p:nvSpPr>
            <p:cNvPr id="13" name="Line 37"/>
            <p:cNvSpPr>
              <a:spLocks noChangeShapeType="1"/>
            </p:cNvSpPr>
            <p:nvPr/>
          </p:nvSpPr>
          <p:spPr bwMode="auto">
            <a:xfrm flipV="1">
              <a:off x="946152" y="2158547"/>
              <a:ext cx="733876" cy="312397"/>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 name="Text Box 38"/>
            <p:cNvSpPr txBox="1">
              <a:spLocks noChangeArrowheads="1"/>
            </p:cNvSpPr>
            <p:nvPr/>
          </p:nvSpPr>
          <p:spPr bwMode="auto">
            <a:xfrm>
              <a:off x="1633636" y="1921253"/>
              <a:ext cx="431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l-GR" sz="1600" b="1" i="1" dirty="0">
                  <a:latin typeface="Comic Sans MS" pitchFamily="66" charset="0"/>
                </a:rPr>
                <a:t>r</a:t>
              </a:r>
              <a:endParaRPr lang="el-GR" altLang="el-GR" sz="1600" b="1" i="1" dirty="0">
                <a:latin typeface="Comic Sans MS" pitchFamily="66" charset="0"/>
              </a:endParaRPr>
            </a:p>
          </p:txBody>
        </p:sp>
        <p:sp>
          <p:nvSpPr>
            <p:cNvPr id="15" name="Line 39"/>
            <p:cNvSpPr>
              <a:spLocks noChangeShapeType="1"/>
            </p:cNvSpPr>
            <p:nvPr/>
          </p:nvSpPr>
          <p:spPr bwMode="auto">
            <a:xfrm flipV="1">
              <a:off x="2065791" y="1700345"/>
              <a:ext cx="647700" cy="28892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0" name="Ομάδα 29"/>
          <p:cNvGrpSpPr/>
          <p:nvPr/>
        </p:nvGrpSpPr>
        <p:grpSpPr>
          <a:xfrm>
            <a:off x="2483299" y="2522519"/>
            <a:ext cx="1955941" cy="338554"/>
            <a:chOff x="959298" y="2522519"/>
            <a:chExt cx="2082403" cy="338554"/>
          </a:xfrm>
        </p:grpSpPr>
        <p:sp>
          <p:nvSpPr>
            <p:cNvPr id="20" name="Line 40"/>
            <p:cNvSpPr>
              <a:spLocks noChangeShapeType="1"/>
            </p:cNvSpPr>
            <p:nvPr/>
          </p:nvSpPr>
          <p:spPr bwMode="auto">
            <a:xfrm flipH="1" flipV="1">
              <a:off x="959298" y="2522519"/>
              <a:ext cx="890237" cy="144467"/>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 name="Text Box 41"/>
            <p:cNvSpPr txBox="1">
              <a:spLocks noChangeArrowheads="1"/>
            </p:cNvSpPr>
            <p:nvPr/>
          </p:nvSpPr>
          <p:spPr bwMode="auto">
            <a:xfrm>
              <a:off x="1892835" y="2522519"/>
              <a:ext cx="3603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l-GR" sz="1600" b="1" i="1" dirty="0">
                  <a:latin typeface="Comic Sans MS" pitchFamily="66" charset="0"/>
                </a:rPr>
                <a:t>r</a:t>
              </a:r>
              <a:endParaRPr lang="el-GR" altLang="el-GR" sz="1600" b="1" i="1" dirty="0">
                <a:latin typeface="Comic Sans MS" pitchFamily="66" charset="0"/>
              </a:endParaRPr>
            </a:p>
          </p:txBody>
        </p:sp>
        <p:sp>
          <p:nvSpPr>
            <p:cNvPr id="22" name="Line 42"/>
            <p:cNvSpPr>
              <a:spLocks noChangeShapeType="1"/>
            </p:cNvSpPr>
            <p:nvPr/>
          </p:nvSpPr>
          <p:spPr bwMode="auto">
            <a:xfrm>
              <a:off x="2288350" y="2739315"/>
              <a:ext cx="753351" cy="101934"/>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1" name="TextBox 30"/>
          <p:cNvSpPr txBox="1"/>
          <p:nvPr/>
        </p:nvSpPr>
        <p:spPr>
          <a:xfrm>
            <a:off x="4198281" y="1582877"/>
            <a:ext cx="367420" cy="338554"/>
          </a:xfrm>
          <a:prstGeom prst="rect">
            <a:avLst/>
          </a:prstGeom>
          <a:noFill/>
        </p:spPr>
        <p:txBody>
          <a:bodyPr wrap="square" rtlCol="0">
            <a:spAutoFit/>
          </a:bodyPr>
          <a:lstStyle/>
          <a:p>
            <a:r>
              <a:rPr lang="el-GR" sz="1600" b="1" dirty="0">
                <a:latin typeface="Comic Sans MS" panose="030F0702030302020204" pitchFamily="66" charset="0"/>
              </a:rPr>
              <a:t>Α</a:t>
            </a:r>
          </a:p>
        </p:txBody>
      </p:sp>
      <p:sp>
        <p:nvSpPr>
          <p:cNvPr id="32" name="TextBox 31"/>
          <p:cNvSpPr txBox="1"/>
          <p:nvPr/>
        </p:nvSpPr>
        <p:spPr>
          <a:xfrm>
            <a:off x="4430250" y="2803329"/>
            <a:ext cx="367420" cy="338554"/>
          </a:xfrm>
          <a:prstGeom prst="rect">
            <a:avLst/>
          </a:prstGeom>
          <a:noFill/>
        </p:spPr>
        <p:txBody>
          <a:bodyPr wrap="square" rtlCol="0">
            <a:spAutoFit/>
          </a:bodyPr>
          <a:lstStyle/>
          <a:p>
            <a:r>
              <a:rPr lang="el-GR" sz="1600" b="1" dirty="0">
                <a:latin typeface="Comic Sans MS" panose="030F0702030302020204" pitchFamily="66" charset="0"/>
              </a:rPr>
              <a:t>Β</a:t>
            </a:r>
          </a:p>
        </p:txBody>
      </p:sp>
      <mc:AlternateContent xmlns:mc="http://schemas.openxmlformats.org/markup-compatibility/2006" xmlns:a14="http://schemas.microsoft.com/office/drawing/2010/main">
        <mc:Choice Requires="a14">
          <p:sp>
            <p:nvSpPr>
              <p:cNvPr id="38" name="TextBox 37"/>
              <p:cNvSpPr txBox="1"/>
              <p:nvPr/>
            </p:nvSpPr>
            <p:spPr>
              <a:xfrm>
                <a:off x="5021852" y="835502"/>
                <a:ext cx="2211053" cy="896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cap="all" dirty="0" smtClean="0">
                          <a:latin typeface="Cambria Math"/>
                          <a:ea typeface="Cambria Math" panose="02040503050406030204" pitchFamily="18" charset="0"/>
                        </a:rPr>
                        <m:t>𝑭</m:t>
                      </m:r>
                      <m:r>
                        <a:rPr lang="en-US" sz="2800" b="1" i="1" cap="all" dirty="0" smtClean="0">
                          <a:latin typeface="Cambria Math"/>
                          <a:ea typeface="Cambria Math" panose="02040503050406030204" pitchFamily="18" charset="0"/>
                        </a:rPr>
                        <m:t> =</m:t>
                      </m:r>
                      <m:r>
                        <a:rPr lang="en-US" sz="2800" b="1" i="1" cap="all" dirty="0" smtClean="0">
                          <a:latin typeface="Cambria Math" panose="02040503050406030204" pitchFamily="18" charset="0"/>
                          <a:ea typeface="Cambria Math" panose="02040503050406030204" pitchFamily="18" charset="0"/>
                        </a:rPr>
                        <m:t>𝑮</m:t>
                      </m:r>
                      <m:f>
                        <m:fPr>
                          <m:ctrlPr>
                            <a:rPr lang="en-US" sz="2800" b="1" i="1" cap="all" dirty="0">
                              <a:latin typeface="Cambria Math" panose="02040503050406030204" pitchFamily="18" charset="0"/>
                              <a:ea typeface="Cambria Math" panose="02040503050406030204" pitchFamily="18" charset="0"/>
                            </a:rPr>
                          </m:ctrlPr>
                        </m:fPr>
                        <m:num>
                          <m:r>
                            <a:rPr lang="en-US" sz="2800" b="1" i="1" cap="all" dirty="0" smtClean="0">
                              <a:latin typeface="Cambria Math" panose="02040503050406030204" pitchFamily="18" charset="0"/>
                              <a:ea typeface="Cambria Math" panose="02040503050406030204" pitchFamily="18" charset="0"/>
                            </a:rPr>
                            <m:t>𝑴</m:t>
                          </m:r>
                          <m:r>
                            <a:rPr lang="en-US" sz="2800" b="1" i="1" cap="all" dirty="0" smtClean="0">
                              <a:latin typeface="Cambria Math" panose="02040503050406030204" pitchFamily="18" charset="0"/>
                              <a:ea typeface="Cambria Math" panose="02040503050406030204" pitchFamily="18" charset="0"/>
                            </a:rPr>
                            <m:t>.</m:t>
                          </m:r>
                          <m:r>
                            <a:rPr lang="en-US" sz="2800" b="1" i="1" cap="all" dirty="0" smtClean="0">
                              <a:latin typeface="Cambria Math" panose="02040503050406030204" pitchFamily="18" charset="0"/>
                              <a:ea typeface="Cambria Math" panose="02040503050406030204" pitchFamily="18" charset="0"/>
                            </a:rPr>
                            <m:t>𝒎</m:t>
                          </m:r>
                        </m:num>
                        <m:den>
                          <m:r>
                            <a:rPr lang="en-US" sz="2800" b="1" i="1" cap="all" dirty="0">
                              <a:latin typeface="Cambria Math"/>
                              <a:ea typeface="Cambria Math" panose="02040503050406030204" pitchFamily="18" charset="0"/>
                            </a:rPr>
                            <m:t>𝒓</m:t>
                          </m:r>
                          <m:r>
                            <a:rPr lang="en-US" sz="2800" b="1" i="1" cap="all" baseline="30000" dirty="0">
                              <a:latin typeface="Cambria Math"/>
                              <a:ea typeface="Cambria Math" panose="02040503050406030204" pitchFamily="18" charset="0"/>
                            </a:rPr>
                            <m:t>𝟐</m:t>
                          </m:r>
                        </m:den>
                      </m:f>
                    </m:oMath>
                  </m:oMathPara>
                </a14:m>
                <a:endParaRPr lang="el-GR" sz="2800" b="1" cap="all" dirty="0">
                  <a:latin typeface="Comic Sans MS" panose="030F0702030302020204" pitchFamily="66" charset="0"/>
                  <a:ea typeface="Cambria Math" panose="020405030504060302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021852" y="835502"/>
                <a:ext cx="2211053" cy="896143"/>
              </a:xfrm>
              <a:prstGeom prst="rect">
                <a:avLst/>
              </a:prstGeom>
              <a:blipFill>
                <a:blip r:embed="rId2"/>
                <a:stretch>
                  <a:fillRect/>
                </a:stretch>
              </a:blipFill>
            </p:spPr>
            <p:txBody>
              <a:bodyPr/>
              <a:lstStyle/>
              <a:p>
                <a:r>
                  <a:rPr lang="el-GR">
                    <a:noFill/>
                  </a:rPr>
                  <a:t> </a:t>
                </a:r>
              </a:p>
            </p:txBody>
          </p:sp>
        </mc:Fallback>
      </mc:AlternateContent>
      <p:grpSp>
        <p:nvGrpSpPr>
          <p:cNvPr id="44" name="Ομάδα 43"/>
          <p:cNvGrpSpPr/>
          <p:nvPr/>
        </p:nvGrpSpPr>
        <p:grpSpPr>
          <a:xfrm>
            <a:off x="7381768" y="823010"/>
            <a:ext cx="2337655" cy="898964"/>
            <a:chOff x="5867213" y="1188346"/>
            <a:chExt cx="2337655" cy="898964"/>
          </a:xfrm>
        </p:grpSpPr>
        <p:sp>
          <p:nvSpPr>
            <p:cNvPr id="39" name="Δεξιό βέλος 38"/>
            <p:cNvSpPr/>
            <p:nvPr/>
          </p:nvSpPr>
          <p:spPr>
            <a:xfrm>
              <a:off x="5867213" y="1656911"/>
              <a:ext cx="555104" cy="1304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40" name="TextBox 39"/>
                <p:cNvSpPr txBox="1"/>
                <p:nvPr/>
              </p:nvSpPr>
              <p:spPr>
                <a:xfrm>
                  <a:off x="6428741" y="1188346"/>
                  <a:ext cx="1776127" cy="898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l-GR" sz="2800" b="1" i="1" cap="all" dirty="0" smtClean="0">
                                <a:latin typeface="Cambria Math" panose="02040503050406030204" pitchFamily="18" charset="0"/>
                                <a:ea typeface="Cambria Math" panose="02040503050406030204" pitchFamily="18" charset="0"/>
                              </a:rPr>
                            </m:ctrlPr>
                          </m:fPr>
                          <m:num>
                            <m:r>
                              <a:rPr lang="en-US" sz="2800" b="1" i="1" cap="all" dirty="0">
                                <a:latin typeface="Cambria Math"/>
                                <a:ea typeface="Cambria Math" panose="02040503050406030204" pitchFamily="18" charset="0"/>
                              </a:rPr>
                              <m:t>𝑭</m:t>
                            </m:r>
                          </m:num>
                          <m:den>
                            <m:r>
                              <a:rPr lang="en-US" sz="2800" b="1" i="1" cap="all" dirty="0" smtClean="0">
                                <a:latin typeface="Cambria Math" panose="02040503050406030204" pitchFamily="18" charset="0"/>
                                <a:ea typeface="Cambria Math" panose="02040503050406030204" pitchFamily="18" charset="0"/>
                              </a:rPr>
                              <m:t>𝒎</m:t>
                            </m:r>
                          </m:den>
                        </m:f>
                        <m:r>
                          <a:rPr lang="en-US" sz="2800" b="1" i="1" cap="all" dirty="0">
                            <a:latin typeface="Cambria Math"/>
                            <a:ea typeface="Cambria Math" panose="02040503050406030204" pitchFamily="18" charset="0"/>
                          </a:rPr>
                          <m:t>=</m:t>
                        </m:r>
                        <m:r>
                          <a:rPr lang="en-US" sz="2800" b="1" i="1" cap="all" dirty="0" smtClean="0">
                            <a:latin typeface="Cambria Math" panose="02040503050406030204" pitchFamily="18" charset="0"/>
                            <a:ea typeface="Cambria Math" panose="02040503050406030204" pitchFamily="18" charset="0"/>
                          </a:rPr>
                          <m:t>𝑮</m:t>
                        </m:r>
                        <m:f>
                          <m:fPr>
                            <m:ctrlPr>
                              <a:rPr lang="en-US" sz="2800" b="1" i="1" cap="all" dirty="0">
                                <a:latin typeface="Cambria Math" panose="02040503050406030204" pitchFamily="18" charset="0"/>
                                <a:ea typeface="Cambria Math" panose="02040503050406030204" pitchFamily="18" charset="0"/>
                              </a:rPr>
                            </m:ctrlPr>
                          </m:fPr>
                          <m:num>
                            <m:r>
                              <a:rPr lang="en-US" sz="2800" b="1" i="1" cap="all" dirty="0" smtClean="0">
                                <a:latin typeface="Cambria Math" panose="02040503050406030204" pitchFamily="18" charset="0"/>
                                <a:ea typeface="Cambria Math" panose="02040503050406030204" pitchFamily="18" charset="0"/>
                              </a:rPr>
                              <m:t>𝑴</m:t>
                            </m:r>
                          </m:num>
                          <m:den>
                            <m:r>
                              <a:rPr lang="en-US" sz="2800" b="1" i="1" cap="all" dirty="0">
                                <a:latin typeface="Cambria Math"/>
                                <a:ea typeface="Cambria Math" panose="02040503050406030204" pitchFamily="18" charset="0"/>
                              </a:rPr>
                              <m:t>𝒓</m:t>
                            </m:r>
                            <m:r>
                              <a:rPr lang="en-US" sz="2800" b="1" i="1" cap="all" baseline="30000" dirty="0">
                                <a:latin typeface="Cambria Math"/>
                                <a:ea typeface="Cambria Math" panose="02040503050406030204" pitchFamily="18" charset="0"/>
                              </a:rPr>
                              <m:t>𝟐</m:t>
                            </m:r>
                          </m:den>
                        </m:f>
                      </m:oMath>
                    </m:oMathPara>
                  </a14:m>
                  <a:endParaRPr lang="el-GR" sz="2800" b="1" cap="all" dirty="0">
                    <a:latin typeface="Comic Sans MS" panose="030F0702030302020204" pitchFamily="66" charset="0"/>
                    <a:ea typeface="Cambria Math" panose="020405030504060302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428741" y="1188346"/>
                  <a:ext cx="1776127" cy="898964"/>
                </a:xfrm>
                <a:prstGeom prst="rect">
                  <a:avLst/>
                </a:prstGeom>
                <a:blipFill>
                  <a:blip r:embed="rId3"/>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41" name="TextBox 40"/>
              <p:cNvSpPr txBox="1"/>
              <p:nvPr/>
            </p:nvSpPr>
            <p:spPr>
              <a:xfrm>
                <a:off x="5637519" y="1835736"/>
                <a:ext cx="2455159" cy="898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latin typeface="Cambria Math" panose="02040503050406030204" pitchFamily="18" charset="0"/>
                            </a:rPr>
                          </m:ctrlPr>
                        </m:sSupPr>
                        <m:e>
                          <m:r>
                            <a:rPr lang="en-US" sz="2800" b="1" i="1">
                              <a:latin typeface="Cambria Math"/>
                            </a:rPr>
                            <m:t>𝑭</m:t>
                          </m:r>
                        </m:e>
                        <m:sup>
                          <m:r>
                            <a:rPr lang="en-US" sz="2800" b="1" i="1">
                              <a:latin typeface="Cambria Math"/>
                            </a:rPr>
                            <m:t>′</m:t>
                          </m:r>
                        </m:sup>
                      </m:sSup>
                      <m:r>
                        <a:rPr lang="en-US" sz="2800" b="1" i="1">
                          <a:latin typeface="Cambria Math"/>
                        </a:rPr>
                        <m:t>=</m:t>
                      </m:r>
                      <m:r>
                        <a:rPr lang="en-US" sz="2800" b="1" i="1" smtClean="0">
                          <a:latin typeface="Cambria Math" panose="02040503050406030204" pitchFamily="18" charset="0"/>
                        </a:rPr>
                        <m:t>𝑮</m:t>
                      </m:r>
                      <m:f>
                        <m:fPr>
                          <m:ctrlPr>
                            <a:rPr lang="en-US" sz="2800" b="1" i="1">
                              <a:latin typeface="Cambria Math" panose="02040503050406030204" pitchFamily="18" charset="0"/>
                            </a:rPr>
                          </m:ctrlPr>
                        </m:fPr>
                        <m:num>
                          <m:r>
                            <a:rPr lang="en-US" sz="2800" b="1" i="1" smtClean="0">
                              <a:latin typeface="Cambria Math" panose="02040503050406030204" pitchFamily="18" charset="0"/>
                            </a:rPr>
                            <m:t>𝑴</m:t>
                          </m:r>
                          <m:r>
                            <a:rPr lang="en-US" sz="2800" b="1" i="1">
                              <a:latin typeface="Cambria Math"/>
                            </a:rPr>
                            <m:t>.</m:t>
                          </m:r>
                          <m:r>
                            <a:rPr lang="en-US" sz="2800" b="1" i="1" smtClean="0">
                              <a:latin typeface="Cambria Math" panose="02040503050406030204" pitchFamily="18" charset="0"/>
                            </a:rPr>
                            <m:t>𝟐</m:t>
                          </m:r>
                          <m:r>
                            <a:rPr lang="en-US" sz="2800" b="1" i="1" smtClean="0">
                              <a:latin typeface="Cambria Math" panose="02040503050406030204" pitchFamily="18" charset="0"/>
                            </a:rPr>
                            <m:t>𝒎</m:t>
                          </m:r>
                        </m:num>
                        <m:den>
                          <m:r>
                            <a:rPr lang="en-US" sz="2800" b="1" i="1">
                              <a:latin typeface="Cambria Math"/>
                            </a:rPr>
                            <m:t>𝒓</m:t>
                          </m:r>
                          <m:r>
                            <a:rPr lang="en-US" sz="2800" b="1" baseline="30000">
                              <a:latin typeface="Cambria Math"/>
                            </a:rPr>
                            <m:t>𝟐</m:t>
                          </m:r>
                        </m:den>
                      </m:f>
                    </m:oMath>
                  </m:oMathPara>
                </a14:m>
                <a:endParaRPr lang="el-GR" sz="2800" b="1" dirty="0">
                  <a:latin typeface="Comic Sans MS" panose="030F0702030302020204" pitchFamily="66"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637519" y="1835736"/>
                <a:ext cx="2455159" cy="898964"/>
              </a:xfrm>
              <a:prstGeom prst="rect">
                <a:avLst/>
              </a:prstGeom>
              <a:blipFill>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8068300" y="2071532"/>
                <a:ext cx="107792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rPr>
                        <m:t>=</m:t>
                      </m:r>
                      <m:r>
                        <a:rPr lang="en-US" sz="2800" b="1">
                          <a:latin typeface="Cambria Math"/>
                        </a:rPr>
                        <m:t>𝟐</m:t>
                      </m:r>
                      <m:r>
                        <a:rPr lang="en-US" sz="2800" b="1" i="1">
                          <a:latin typeface="Cambria Math"/>
                        </a:rPr>
                        <m:t>𝑭</m:t>
                      </m:r>
                    </m:oMath>
                  </m:oMathPara>
                </a14:m>
                <a:endParaRPr lang="el-GR" sz="28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8068300" y="2071532"/>
                <a:ext cx="1077924" cy="523220"/>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162491" y="2774110"/>
                <a:ext cx="1917192" cy="9346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l-GR" sz="2800" b="1" i="1" smtClean="0">
                              <a:latin typeface="Cambria Math" panose="02040503050406030204" pitchFamily="18" charset="0"/>
                            </a:rPr>
                          </m:ctrlPr>
                        </m:fPr>
                        <m:num>
                          <m:r>
                            <a:rPr lang="en-US" sz="2800" b="1" i="1">
                              <a:latin typeface="Cambria Math"/>
                            </a:rPr>
                            <m:t>𝑭</m:t>
                          </m:r>
                          <m:r>
                            <a:rPr lang="en-US" sz="2800" b="1" i="1">
                              <a:latin typeface="Cambria Math"/>
                            </a:rPr>
                            <m:t>′</m:t>
                          </m:r>
                        </m:num>
                        <m:den>
                          <m:r>
                            <a:rPr lang="en-US" sz="2800" b="1" i="1" smtClean="0">
                              <a:latin typeface="Cambria Math" panose="02040503050406030204" pitchFamily="18" charset="0"/>
                            </a:rPr>
                            <m:t>𝟐</m:t>
                          </m:r>
                          <m:r>
                            <a:rPr lang="en-US" sz="2800" b="1" i="1" smtClean="0">
                              <a:latin typeface="Cambria Math" panose="02040503050406030204" pitchFamily="18" charset="0"/>
                            </a:rPr>
                            <m:t>𝒎</m:t>
                          </m:r>
                        </m:den>
                      </m:f>
                      <m:r>
                        <a:rPr lang="en-US" sz="2800" b="1" i="1">
                          <a:latin typeface="Cambria Math"/>
                        </a:rPr>
                        <m:t>=</m:t>
                      </m:r>
                      <m:r>
                        <a:rPr lang="en-US" sz="2800" b="1" i="1" cap="all" dirty="0">
                          <a:latin typeface="Cambria Math" panose="02040503050406030204" pitchFamily="18" charset="0"/>
                          <a:ea typeface="Cambria Math" panose="02040503050406030204" pitchFamily="18" charset="0"/>
                        </a:rPr>
                        <m:t>𝑮</m:t>
                      </m:r>
                      <m:f>
                        <m:fPr>
                          <m:ctrlPr>
                            <a:rPr lang="en-US" sz="2800" b="1" i="1" cap="all" dirty="0">
                              <a:latin typeface="Cambria Math" panose="02040503050406030204" pitchFamily="18" charset="0"/>
                              <a:ea typeface="Cambria Math" panose="02040503050406030204" pitchFamily="18" charset="0"/>
                            </a:rPr>
                          </m:ctrlPr>
                        </m:fPr>
                        <m:num>
                          <m:r>
                            <a:rPr lang="en-US" sz="2800" b="1" i="1" cap="all" dirty="0">
                              <a:latin typeface="Cambria Math" panose="02040503050406030204" pitchFamily="18" charset="0"/>
                              <a:ea typeface="Cambria Math" panose="02040503050406030204" pitchFamily="18" charset="0"/>
                            </a:rPr>
                            <m:t>𝑴</m:t>
                          </m:r>
                        </m:num>
                        <m:den>
                          <m:r>
                            <a:rPr lang="en-US" sz="2800" b="1" i="1" cap="all" dirty="0">
                              <a:latin typeface="Cambria Math"/>
                              <a:ea typeface="Cambria Math" panose="02040503050406030204" pitchFamily="18" charset="0"/>
                            </a:rPr>
                            <m:t>𝒓</m:t>
                          </m:r>
                          <m:r>
                            <a:rPr lang="en-US" sz="2800" b="1" i="1" cap="all" baseline="30000" dirty="0">
                              <a:latin typeface="Cambria Math"/>
                              <a:ea typeface="Cambria Math" panose="02040503050406030204" pitchFamily="18" charset="0"/>
                            </a:rPr>
                            <m:t>𝟐</m:t>
                          </m:r>
                        </m:den>
                      </m:f>
                    </m:oMath>
                  </m:oMathPara>
                </a14:m>
                <a:endParaRPr lang="el-GR" sz="2800" b="1" dirty="0"/>
              </a:p>
            </p:txBody>
          </p:sp>
        </mc:Choice>
        <mc:Fallback xmlns="">
          <p:sp>
            <p:nvSpPr>
              <p:cNvPr id="45" name="TextBox 44"/>
              <p:cNvSpPr txBox="1">
                <a:spLocks noRot="1" noChangeAspect="1" noMove="1" noResize="1" noEditPoints="1" noAdjustHandles="1" noChangeArrowheads="1" noChangeShapeType="1" noTextEdit="1"/>
              </p:cNvSpPr>
              <p:nvPr/>
            </p:nvSpPr>
            <p:spPr>
              <a:xfrm>
                <a:off x="6162491" y="2774110"/>
                <a:ext cx="1917192" cy="934615"/>
              </a:xfrm>
              <a:prstGeom prst="rect">
                <a:avLst/>
              </a:prstGeom>
              <a:blipFill>
                <a:blip r:embed="rId6"/>
                <a:stretch>
                  <a:fillRect/>
                </a:stretch>
              </a:blipFill>
            </p:spPr>
            <p:txBody>
              <a:bodyPr/>
              <a:lstStyle/>
              <a:p>
                <a:r>
                  <a:rPr lang="el-GR">
                    <a:noFill/>
                  </a:rPr>
                  <a:t> </a:t>
                </a:r>
              </a:p>
            </p:txBody>
          </p:sp>
        </mc:Fallback>
      </mc:AlternateContent>
      <p:sp>
        <p:nvSpPr>
          <p:cNvPr id="46" name="TextBox 45"/>
          <p:cNvSpPr txBox="1"/>
          <p:nvPr/>
        </p:nvSpPr>
        <p:spPr>
          <a:xfrm>
            <a:off x="9826658" y="1137423"/>
            <a:ext cx="504056" cy="369332"/>
          </a:xfrm>
          <a:prstGeom prst="rect">
            <a:avLst/>
          </a:prstGeom>
          <a:noFill/>
        </p:spPr>
        <p:txBody>
          <a:bodyPr wrap="square" rtlCol="0">
            <a:spAutoFit/>
          </a:bodyPr>
          <a:lstStyle/>
          <a:p>
            <a:r>
              <a:rPr lang="en-US" b="1" dirty="0">
                <a:latin typeface="Comic Sans MS" panose="030F0702030302020204" pitchFamily="66" charset="0"/>
              </a:rPr>
              <a:t>(1)</a:t>
            </a:r>
            <a:endParaRPr lang="el-GR" b="1" dirty="0">
              <a:latin typeface="Comic Sans MS" panose="030F0702030302020204" pitchFamily="66" charset="0"/>
            </a:endParaRPr>
          </a:p>
        </p:txBody>
      </p:sp>
      <p:sp>
        <p:nvSpPr>
          <p:cNvPr id="47" name="TextBox 46"/>
          <p:cNvSpPr txBox="1"/>
          <p:nvPr/>
        </p:nvSpPr>
        <p:spPr>
          <a:xfrm>
            <a:off x="8355234" y="3128836"/>
            <a:ext cx="504056" cy="369332"/>
          </a:xfrm>
          <a:prstGeom prst="rect">
            <a:avLst/>
          </a:prstGeom>
          <a:noFill/>
        </p:spPr>
        <p:txBody>
          <a:bodyPr wrap="square" rtlCol="0">
            <a:spAutoFit/>
          </a:bodyPr>
          <a:lstStyle/>
          <a:p>
            <a:r>
              <a:rPr lang="en-US" b="1" dirty="0">
                <a:latin typeface="Comic Sans MS" panose="030F0702030302020204" pitchFamily="66" charset="0"/>
              </a:rPr>
              <a:t>(2)</a:t>
            </a:r>
            <a:endParaRPr lang="el-GR" b="1" dirty="0">
              <a:latin typeface="Comic Sans MS" panose="030F0702030302020204" pitchFamily="66" charset="0"/>
            </a:endParaRPr>
          </a:p>
        </p:txBody>
      </p:sp>
      <p:grpSp>
        <p:nvGrpSpPr>
          <p:cNvPr id="50" name="Ομάδα 49"/>
          <p:cNvGrpSpPr/>
          <p:nvPr/>
        </p:nvGrpSpPr>
        <p:grpSpPr>
          <a:xfrm>
            <a:off x="4193158" y="4113057"/>
            <a:ext cx="1927552" cy="369332"/>
            <a:chOff x="666512" y="4809991"/>
            <a:chExt cx="1927552" cy="369332"/>
          </a:xfrm>
        </p:grpSpPr>
        <p:sp>
          <p:nvSpPr>
            <p:cNvPr id="48" name="TextBox 47"/>
            <p:cNvSpPr txBox="1"/>
            <p:nvPr/>
          </p:nvSpPr>
          <p:spPr>
            <a:xfrm>
              <a:off x="666512" y="4809991"/>
              <a:ext cx="1372448" cy="369332"/>
            </a:xfrm>
            <a:prstGeom prst="rect">
              <a:avLst/>
            </a:prstGeom>
            <a:noFill/>
          </p:spPr>
          <p:txBody>
            <a:bodyPr wrap="square" rtlCol="0">
              <a:spAutoFit/>
            </a:bodyPr>
            <a:lstStyle/>
            <a:p>
              <a:r>
                <a:rPr lang="en-US" b="1" dirty="0">
                  <a:latin typeface="Comic Sans MS" panose="030F0702030302020204" pitchFamily="66" charset="0"/>
                </a:rPr>
                <a:t>(1) </a:t>
              </a:r>
              <a:r>
                <a:rPr lang="el-GR" b="1" dirty="0">
                  <a:latin typeface="Comic Sans MS" panose="030F0702030302020204" pitchFamily="66" charset="0"/>
                </a:rPr>
                <a:t>και </a:t>
              </a:r>
              <a:r>
                <a:rPr lang="en-US" b="1" dirty="0">
                  <a:latin typeface="Comic Sans MS" panose="030F0702030302020204" pitchFamily="66" charset="0"/>
                </a:rPr>
                <a:t>(2)</a:t>
              </a:r>
              <a:endParaRPr lang="el-GR" b="1" dirty="0">
                <a:latin typeface="Comic Sans MS" panose="030F0702030302020204" pitchFamily="66" charset="0"/>
              </a:endParaRPr>
            </a:p>
          </p:txBody>
        </p:sp>
        <p:sp>
          <p:nvSpPr>
            <p:cNvPr id="49" name="Δεξιό βέλος 48"/>
            <p:cNvSpPr/>
            <p:nvPr/>
          </p:nvSpPr>
          <p:spPr>
            <a:xfrm>
              <a:off x="2038960" y="4941168"/>
              <a:ext cx="555104" cy="1304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mc:AlternateContent xmlns:mc="http://schemas.openxmlformats.org/markup-compatibility/2006" xmlns:a14="http://schemas.microsoft.com/office/drawing/2010/main">
        <mc:Choice Requires="a14">
          <p:sp>
            <p:nvSpPr>
              <p:cNvPr id="51" name="TextBox 50"/>
              <p:cNvSpPr txBox="1"/>
              <p:nvPr/>
            </p:nvSpPr>
            <p:spPr>
              <a:xfrm>
                <a:off x="6282791" y="3728657"/>
                <a:ext cx="3897927" cy="9346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800" b="1" i="1">
                              <a:solidFill>
                                <a:srgbClr val="FF0000"/>
                              </a:solidFill>
                              <a:effectLst>
                                <a:outerShdw blurRad="38100" dist="38100" dir="2700000" algn="tl">
                                  <a:srgbClr val="000000">
                                    <a:alpha val="43137"/>
                                  </a:srgbClr>
                                </a:outerShdw>
                              </a:effectLst>
                              <a:latin typeface="Cambria Math"/>
                            </a:rPr>
                            <m:t>𝑭</m:t>
                          </m:r>
                        </m:num>
                        <m:den>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𝒎</m:t>
                          </m:r>
                        </m:den>
                      </m:f>
                      <m:r>
                        <a:rPr lang="en-US" sz="2800" b="1" i="1">
                          <a:solidFill>
                            <a:srgbClr val="FF0000"/>
                          </a:solidFill>
                          <a:effectLst>
                            <a:outerShdw blurRad="38100" dist="38100" dir="2700000" algn="tl">
                              <a:srgbClr val="000000">
                                <a:alpha val="43137"/>
                              </a:srgbClr>
                            </a:outerShdw>
                          </a:effectLst>
                          <a:latin typeface="Cambria Math"/>
                        </a:rPr>
                        <m:t>= </m:t>
                      </m:r>
                      <m:f>
                        <m:f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800" b="1" i="1">
                              <a:solidFill>
                                <a:srgbClr val="FF0000"/>
                              </a:solidFill>
                              <a:effectLst>
                                <a:outerShdw blurRad="38100" dist="38100" dir="2700000" algn="tl">
                                  <a:srgbClr val="000000">
                                    <a:alpha val="43137"/>
                                  </a:srgbClr>
                                </a:outerShdw>
                              </a:effectLst>
                              <a:latin typeface="Cambria Math"/>
                            </a:rPr>
                            <m:t>𝑭</m:t>
                          </m:r>
                          <m:r>
                            <a:rPr lang="en-US" sz="2800" b="1" i="1">
                              <a:solidFill>
                                <a:srgbClr val="FF0000"/>
                              </a:solidFill>
                              <a:effectLst>
                                <a:outerShdw blurRad="38100" dist="38100" dir="2700000" algn="tl">
                                  <a:srgbClr val="000000">
                                    <a:alpha val="43137"/>
                                  </a:srgbClr>
                                </a:outerShdw>
                              </a:effectLst>
                              <a:latin typeface="Cambria Math"/>
                            </a:rPr>
                            <m:t>′</m:t>
                          </m:r>
                        </m:num>
                        <m:den>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𝒎</m:t>
                          </m:r>
                        </m:den>
                      </m:f>
                      <m:r>
                        <a:rPr lang="en-US" sz="2800" b="1" i="1">
                          <a:solidFill>
                            <a:srgbClr val="FF0000"/>
                          </a:solidFill>
                          <a:effectLst>
                            <a:outerShdw blurRad="38100" dist="38100" dir="2700000" algn="tl">
                              <a:srgbClr val="000000">
                                <a:alpha val="43137"/>
                              </a:srgbClr>
                            </a:outerShdw>
                          </a:effectLst>
                          <a:latin typeface="Cambria Math"/>
                        </a:rPr>
                        <m:t>= …=</m:t>
                      </m:r>
                      <m:r>
                        <a:rPr lang="el-GR" sz="2800" b="1">
                          <a:solidFill>
                            <a:srgbClr val="FF0000"/>
                          </a:solidFill>
                          <a:effectLst>
                            <a:outerShdw blurRad="38100" dist="38100" dir="2700000" algn="tl">
                              <a:srgbClr val="000000">
                                <a:alpha val="43137"/>
                              </a:srgbClr>
                            </a:outerShdw>
                          </a:effectLst>
                          <a:latin typeface="Cambria Math"/>
                        </a:rPr>
                        <m:t>𝛔𝛕𝛂𝛉</m:t>
                      </m:r>
                      <m:r>
                        <a:rPr lang="el-GR" sz="2800" b="1">
                          <a:solidFill>
                            <a:srgbClr val="FF0000"/>
                          </a:solidFill>
                          <a:effectLst>
                            <a:outerShdw blurRad="38100" dist="38100" dir="2700000" algn="tl">
                              <a:srgbClr val="000000">
                                <a:alpha val="43137"/>
                              </a:srgbClr>
                            </a:outerShdw>
                          </a:effectLst>
                          <a:latin typeface="Cambria Math"/>
                        </a:rPr>
                        <m:t>.</m:t>
                      </m:r>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282791" y="3728657"/>
                <a:ext cx="3897927" cy="934615"/>
              </a:xfrm>
              <a:prstGeom prst="rect">
                <a:avLst/>
              </a:prstGeom>
              <a:blipFill>
                <a:blip r:embed="rId7"/>
                <a:stretch>
                  <a:fillRect b="-654"/>
                </a:stretch>
              </a:blipFill>
            </p:spPr>
            <p:txBody>
              <a:bodyPr/>
              <a:lstStyle/>
              <a:p>
                <a:r>
                  <a:rPr lang="el-GR">
                    <a:noFill/>
                  </a:rPr>
                  <a:t> </a:t>
                </a:r>
              </a:p>
            </p:txBody>
          </p:sp>
        </mc:Fallback>
      </mc:AlternateContent>
      <p:sp>
        <p:nvSpPr>
          <p:cNvPr id="43" name="TextBox 42"/>
          <p:cNvSpPr txBox="1"/>
          <p:nvPr/>
        </p:nvSpPr>
        <p:spPr>
          <a:xfrm>
            <a:off x="2002537" y="4692847"/>
            <a:ext cx="9107423" cy="1477328"/>
          </a:xfrm>
          <a:prstGeom prst="rect">
            <a:avLst/>
          </a:prstGeom>
          <a:noFill/>
        </p:spPr>
        <p:txBody>
          <a:bodyPr wrap="square" rtlCol="0">
            <a:spAutoFit/>
          </a:bodyPr>
          <a:lstStyle/>
          <a:p>
            <a:pPr algn="just">
              <a:lnSpc>
                <a:spcPct val="150000"/>
              </a:lnSpc>
            </a:pP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Παρατηρούμε, ότι όποια μάζα κι αν φέρουμε σε σημείο που απέχει απόσταση </a:t>
            </a:r>
            <a:r>
              <a:rPr lang="en-US" sz="2000" b="1" i="1" dirty="0">
                <a:solidFill>
                  <a:srgbClr val="006600"/>
                </a:solidFill>
                <a:effectLst>
                  <a:outerShdw blurRad="38100" dist="38100" dir="2700000" algn="tl">
                    <a:srgbClr val="000000">
                      <a:alpha val="43137"/>
                    </a:srgbClr>
                  </a:outerShdw>
                </a:effectLst>
                <a:latin typeface="Comic Sans MS" panose="030F0702030302020204" pitchFamily="66" charset="0"/>
              </a:rPr>
              <a:t>r</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 από τη μάζα </a:t>
            </a:r>
            <a:r>
              <a:rPr lang="el-GR" sz="2000" b="1" i="1" dirty="0">
                <a:solidFill>
                  <a:srgbClr val="006600"/>
                </a:solidFill>
                <a:effectLst>
                  <a:outerShdw blurRad="38100" dist="38100" dir="2700000" algn="tl">
                    <a:srgbClr val="000000">
                      <a:alpha val="43137"/>
                    </a:srgbClr>
                  </a:outerShdw>
                </a:effectLst>
                <a:latin typeface="Comic Sans MS" panose="030F0702030302020204" pitchFamily="66" charset="0"/>
              </a:rPr>
              <a:t>Μ</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 που δημιουργεί το πεδίο,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ο λόγος της δύναμης</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 που ασκείται στην μάζα από το πεδίο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προς την μάζα, παραμένει σταθερός.</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 </a:t>
            </a:r>
          </a:p>
        </p:txBody>
      </p:sp>
      <p:pic>
        <p:nvPicPr>
          <p:cNvPr id="52"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938" y="4914026"/>
            <a:ext cx="1085871" cy="10349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Text Box 4"/>
          <p:cNvSpPr txBox="1">
            <a:spLocks noChangeArrowheads="1"/>
          </p:cNvSpPr>
          <p:nvPr/>
        </p:nvSpPr>
        <p:spPr bwMode="auto">
          <a:xfrm>
            <a:off x="3042318" y="185190"/>
            <a:ext cx="62403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Η ιδέα για την έννοια της Έντασης</a:t>
            </a:r>
          </a:p>
        </p:txBody>
      </p:sp>
      <p:grpSp>
        <p:nvGrpSpPr>
          <p:cNvPr id="6" name="Ομάδα 5"/>
          <p:cNvGrpSpPr/>
          <p:nvPr/>
        </p:nvGrpSpPr>
        <p:grpSpPr>
          <a:xfrm>
            <a:off x="2096097" y="2159971"/>
            <a:ext cx="614961" cy="358122"/>
            <a:chOff x="573582" y="1631016"/>
            <a:chExt cx="614961" cy="358122"/>
          </a:xfrm>
        </p:grpSpPr>
        <p:sp>
          <p:nvSpPr>
            <p:cNvPr id="7" name="Oval 31"/>
            <p:cNvSpPr>
              <a:spLocks noChangeArrowheads="1"/>
            </p:cNvSpPr>
            <p:nvPr/>
          </p:nvSpPr>
          <p:spPr bwMode="auto">
            <a:xfrm>
              <a:off x="881063" y="1917700"/>
              <a:ext cx="76200" cy="71438"/>
            </a:xfrm>
            <a:prstGeom prst="ellipse">
              <a:avLst/>
            </a:prstGeom>
            <a:solidFill>
              <a:schemeClr val="accent1"/>
            </a:solidFill>
            <a:ln w="9525">
              <a:solidFill>
                <a:schemeClr val="tx1"/>
              </a:solidFill>
              <a:round/>
              <a:headEnd/>
              <a:tailEnd/>
            </a:ln>
            <a:effec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l-GR" altLang="el-GR"/>
            </a:p>
          </p:txBody>
        </p:sp>
        <p:sp>
          <p:nvSpPr>
            <p:cNvPr id="8" name="Text Box 32"/>
            <p:cNvSpPr txBox="1">
              <a:spLocks noChangeArrowheads="1"/>
            </p:cNvSpPr>
            <p:nvPr/>
          </p:nvSpPr>
          <p:spPr bwMode="auto">
            <a:xfrm>
              <a:off x="573582" y="1631016"/>
              <a:ext cx="614961" cy="338554"/>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l-GR" altLang="el-GR" sz="1600" b="1" i="1" dirty="0">
                  <a:latin typeface="Comic Sans MS" pitchFamily="66" charset="0"/>
                </a:rPr>
                <a:t>Μ</a:t>
              </a:r>
            </a:p>
          </p:txBody>
        </p:sp>
      </p:grpSp>
      <p:grpSp>
        <p:nvGrpSpPr>
          <p:cNvPr id="9" name="Ομάδα 8"/>
          <p:cNvGrpSpPr/>
          <p:nvPr/>
        </p:nvGrpSpPr>
        <p:grpSpPr>
          <a:xfrm>
            <a:off x="4157367" y="1337404"/>
            <a:ext cx="438912" cy="384273"/>
            <a:chOff x="923895" y="937394"/>
            <a:chExt cx="438912" cy="384273"/>
          </a:xfrm>
        </p:grpSpPr>
        <p:sp>
          <p:nvSpPr>
            <p:cNvPr id="10" name="Oval 33"/>
            <p:cNvSpPr>
              <a:spLocks noChangeArrowheads="1"/>
            </p:cNvSpPr>
            <p:nvPr/>
          </p:nvSpPr>
          <p:spPr bwMode="auto">
            <a:xfrm flipH="1" flipV="1">
              <a:off x="1000615" y="1275948"/>
              <a:ext cx="45719" cy="457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l-GR" altLang="el-GR"/>
            </a:p>
          </p:txBody>
        </p:sp>
        <p:sp>
          <p:nvSpPr>
            <p:cNvPr id="4" name="TextBox 3"/>
            <p:cNvSpPr txBox="1"/>
            <p:nvPr/>
          </p:nvSpPr>
          <p:spPr>
            <a:xfrm>
              <a:off x="923895" y="937394"/>
              <a:ext cx="438912" cy="338554"/>
            </a:xfrm>
            <a:prstGeom prst="rect">
              <a:avLst/>
            </a:prstGeom>
            <a:noFill/>
          </p:spPr>
          <p:txBody>
            <a:bodyPr wrap="square" rtlCol="0">
              <a:spAutoFit/>
            </a:bodyPr>
            <a:lstStyle/>
            <a:p>
              <a:r>
                <a:rPr lang="en-US" sz="1600" b="1" i="1" dirty="0">
                  <a:latin typeface="Comic Sans MS" panose="030F0702030302020204" pitchFamily="66" charset="0"/>
                </a:rPr>
                <a:t>m</a:t>
              </a:r>
              <a:endParaRPr lang="el-GR" sz="1600" b="1" baseline="-25000" dirty="0">
                <a:latin typeface="Comic Sans MS" panose="030F0702030302020204" pitchFamily="66" charset="0"/>
              </a:endParaRPr>
            </a:p>
          </p:txBody>
        </p:sp>
      </p:grpSp>
      <p:grpSp>
        <p:nvGrpSpPr>
          <p:cNvPr id="12" name="Ομάδα 11"/>
          <p:cNvGrpSpPr/>
          <p:nvPr/>
        </p:nvGrpSpPr>
        <p:grpSpPr>
          <a:xfrm>
            <a:off x="4418674" y="2516886"/>
            <a:ext cx="494593" cy="344187"/>
            <a:chOff x="4418674" y="2516886"/>
            <a:chExt cx="494593" cy="344187"/>
          </a:xfrm>
        </p:grpSpPr>
        <p:sp>
          <p:nvSpPr>
            <p:cNvPr id="17" name="Oval 35"/>
            <p:cNvSpPr>
              <a:spLocks noChangeArrowheads="1"/>
            </p:cNvSpPr>
            <p:nvPr/>
          </p:nvSpPr>
          <p:spPr bwMode="auto">
            <a:xfrm>
              <a:off x="4439239" y="2800780"/>
              <a:ext cx="57247" cy="6029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l-GR" altLang="el-GR"/>
            </a:p>
          </p:txBody>
        </p:sp>
        <p:sp>
          <p:nvSpPr>
            <p:cNvPr id="54" name="TextBox 53"/>
            <p:cNvSpPr txBox="1"/>
            <p:nvPr/>
          </p:nvSpPr>
          <p:spPr>
            <a:xfrm>
              <a:off x="4418674" y="2516886"/>
              <a:ext cx="494593" cy="338554"/>
            </a:xfrm>
            <a:prstGeom prst="rect">
              <a:avLst/>
            </a:prstGeom>
            <a:noFill/>
          </p:spPr>
          <p:txBody>
            <a:bodyPr wrap="square" rtlCol="0">
              <a:spAutoFit/>
            </a:bodyPr>
            <a:lstStyle/>
            <a:p>
              <a:r>
                <a:rPr lang="en-US" sz="1600" b="1" dirty="0">
                  <a:latin typeface="Comic Sans MS" panose="030F0702030302020204" pitchFamily="66" charset="0"/>
                </a:rPr>
                <a:t>2</a:t>
              </a:r>
              <a:r>
                <a:rPr lang="en-US" sz="1600" b="1" i="1" dirty="0">
                  <a:latin typeface="Comic Sans MS" panose="030F0702030302020204" pitchFamily="66" charset="0"/>
                </a:rPr>
                <a:t>m</a:t>
              </a:r>
              <a:endParaRPr lang="el-GR" sz="1600" b="1" baseline="-25000" dirty="0">
                <a:latin typeface="Comic Sans MS" panose="030F0702030302020204" pitchFamily="66" charset="0"/>
              </a:endParaRPr>
            </a:p>
          </p:txBody>
        </p:sp>
      </p:grpSp>
      <p:grpSp>
        <p:nvGrpSpPr>
          <p:cNvPr id="36" name="Ομάδα 35"/>
          <p:cNvGrpSpPr/>
          <p:nvPr/>
        </p:nvGrpSpPr>
        <p:grpSpPr>
          <a:xfrm>
            <a:off x="3802211" y="1491228"/>
            <a:ext cx="420248" cy="367649"/>
            <a:chOff x="3802211" y="1491228"/>
            <a:chExt cx="420248" cy="367649"/>
          </a:xfrm>
        </p:grpSpPr>
        <p:cxnSp>
          <p:nvCxnSpPr>
            <p:cNvPr id="19" name="Ευθύγραμμο βέλος σύνδεσης 18"/>
            <p:cNvCxnSpPr/>
            <p:nvPr/>
          </p:nvCxnSpPr>
          <p:spPr>
            <a:xfrm flipH="1">
              <a:off x="3913642" y="1712382"/>
              <a:ext cx="308817" cy="1464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3802211" y="1491228"/>
                  <a:ext cx="203004"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𝑭</m:t>
                            </m:r>
                          </m:e>
                        </m:acc>
                      </m:oMath>
                    </m:oMathPara>
                  </a14:m>
                  <a:endParaRPr lang="el-GR"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3802211" y="1491228"/>
                  <a:ext cx="203004" cy="310598"/>
                </a:xfrm>
                <a:prstGeom prst="rect">
                  <a:avLst/>
                </a:prstGeom>
                <a:blipFill>
                  <a:blip r:embed="rId9"/>
                  <a:stretch>
                    <a:fillRect l="-27273" r="-27273" b="-5882"/>
                  </a:stretch>
                </a:blipFill>
              </p:spPr>
              <p:txBody>
                <a:bodyPr/>
                <a:lstStyle/>
                <a:p>
                  <a:r>
                    <a:rPr lang="el-GR">
                      <a:noFill/>
                    </a:rPr>
                    <a:t> </a:t>
                  </a:r>
                </a:p>
              </p:txBody>
            </p:sp>
          </mc:Fallback>
        </mc:AlternateContent>
      </p:grpSp>
      <p:grpSp>
        <p:nvGrpSpPr>
          <p:cNvPr id="37" name="Ομάδα 36"/>
          <p:cNvGrpSpPr/>
          <p:nvPr/>
        </p:nvGrpSpPr>
        <p:grpSpPr>
          <a:xfrm>
            <a:off x="3851399" y="2417047"/>
            <a:ext cx="596831" cy="424202"/>
            <a:chOff x="3851399" y="2417047"/>
            <a:chExt cx="596831" cy="424202"/>
          </a:xfrm>
        </p:grpSpPr>
        <mc:AlternateContent xmlns:mc="http://schemas.openxmlformats.org/markup-compatibility/2006" xmlns:a14="http://schemas.microsoft.com/office/drawing/2010/main">
          <mc:Choice Requires="a14">
            <p:sp>
              <p:nvSpPr>
                <p:cNvPr id="55" name="TextBox 54"/>
                <p:cNvSpPr txBox="1"/>
                <p:nvPr/>
              </p:nvSpPr>
              <p:spPr>
                <a:xfrm>
                  <a:off x="3851399" y="2417047"/>
                  <a:ext cx="259686" cy="333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𝑭</m:t>
                            </m:r>
                            <m:r>
                              <a:rPr lang="en-US" b="1" i="1" smtClean="0">
                                <a:solidFill>
                                  <a:srgbClr val="FF0000"/>
                                </a:solidFill>
                                <a:latin typeface="Cambria Math" panose="02040503050406030204" pitchFamily="18" charset="0"/>
                              </a:rPr>
                              <m:t>′</m:t>
                            </m:r>
                          </m:e>
                        </m:acc>
                      </m:oMath>
                    </m:oMathPara>
                  </a14:m>
                  <a:endParaRPr lang="el-GR" b="1" dirty="0"/>
                </a:p>
              </p:txBody>
            </p:sp>
          </mc:Choice>
          <mc:Fallback xmlns="">
            <p:sp>
              <p:nvSpPr>
                <p:cNvPr id="55" name="TextBox 54"/>
                <p:cNvSpPr txBox="1">
                  <a:spLocks noRot="1" noChangeAspect="1" noMove="1" noResize="1" noEditPoints="1" noAdjustHandles="1" noChangeArrowheads="1" noChangeShapeType="1" noTextEdit="1"/>
                </p:cNvSpPr>
                <p:nvPr/>
              </p:nvSpPr>
              <p:spPr>
                <a:xfrm>
                  <a:off x="3851399" y="2417047"/>
                  <a:ext cx="259686" cy="333489"/>
                </a:xfrm>
                <a:prstGeom prst="rect">
                  <a:avLst/>
                </a:prstGeom>
                <a:blipFill>
                  <a:blip r:embed="rId10"/>
                  <a:stretch>
                    <a:fillRect l="-26190" r="-26190" b="-9091"/>
                  </a:stretch>
                </a:blipFill>
              </p:spPr>
              <p:txBody>
                <a:bodyPr/>
                <a:lstStyle/>
                <a:p>
                  <a:r>
                    <a:rPr lang="el-GR">
                      <a:noFill/>
                    </a:rPr>
                    <a:t> </a:t>
                  </a:r>
                </a:p>
              </p:txBody>
            </p:sp>
          </mc:Fallback>
        </mc:AlternateContent>
        <p:cxnSp>
          <p:nvCxnSpPr>
            <p:cNvPr id="56" name="Ευθύγραμμο βέλος σύνδεσης 55"/>
            <p:cNvCxnSpPr/>
            <p:nvPr/>
          </p:nvCxnSpPr>
          <p:spPr>
            <a:xfrm flipH="1" flipV="1">
              <a:off x="3888069" y="2774110"/>
              <a:ext cx="560161" cy="671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Θέση ημερομηνίας 10">
            <a:extLst>
              <a:ext uri="{FF2B5EF4-FFF2-40B4-BE49-F238E27FC236}">
                <a16:creationId xmlns:a16="http://schemas.microsoft.com/office/drawing/2014/main" id="{AD30430E-9675-4C9D-BA8C-A4132D059883}"/>
              </a:ext>
            </a:extLst>
          </p:cNvPr>
          <p:cNvSpPr>
            <a:spLocks noGrp="1"/>
          </p:cNvSpPr>
          <p:nvPr>
            <p:ph type="dt" sz="half" idx="10"/>
          </p:nvPr>
        </p:nvSpPr>
        <p:spPr/>
        <p:txBody>
          <a:bodyPr/>
          <a:lstStyle/>
          <a:p>
            <a:fld id="{C4E1FF15-0475-4F90-8B88-2E5CFBF97FCC}"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30789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500" fill="hold"/>
                                        <p:tgtEl>
                                          <p:spTgt spid="53"/>
                                        </p:tgtEl>
                                        <p:attrNameLst>
                                          <p:attrName>ppt_x</p:attrName>
                                        </p:attrNameLst>
                                      </p:cBhvr>
                                      <p:tavLst>
                                        <p:tav tm="0">
                                          <p:val>
                                            <p:strVal val="#ppt_x-.2"/>
                                          </p:val>
                                        </p:tav>
                                        <p:tav tm="100000">
                                          <p:val>
                                            <p:strVal val="#ppt_x"/>
                                          </p:val>
                                        </p:tav>
                                      </p:tavLst>
                                    </p:anim>
                                    <p:anim calcmode="lin" valueType="num">
                                      <p:cBhvr>
                                        <p:cTn id="8" dur="15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9" dur="1500"/>
                                        <p:tgtEl>
                                          <p:spTgt spid="5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10" presetClass="entr" presetSubtype="0" fill="hold" grpId="0" nodeType="after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par>
                          <p:cTn id="31" fill="hold">
                            <p:stCondLst>
                              <p:cond delay="1000"/>
                            </p:stCondLst>
                            <p:childTnLst>
                              <p:par>
                                <p:cTn id="32" presetID="10" presetClass="entr" presetSubtype="0" fill="hold" nodeType="afterEffect">
                                  <p:stCondLst>
                                    <p:cond delay="25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500"/>
                                        <p:tgtEl>
                                          <p:spTgt spid="44"/>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1000"/>
                            </p:stCondLst>
                            <p:childTnLst>
                              <p:par>
                                <p:cTn id="62" presetID="10" presetClass="entr" presetSubtype="0" fill="hold" nodeType="afterEffect">
                                  <p:stCondLst>
                                    <p:cond delay="25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left)">
                                      <p:cBhvr>
                                        <p:cTn id="69" dur="500"/>
                                        <p:tgtEl>
                                          <p:spTgt spid="4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500"/>
                                        <p:tgtEl>
                                          <p:spTgt spid="50"/>
                                        </p:tgtEl>
                                      </p:cBhvr>
                                    </p:animEffect>
                                  </p:childTnLst>
                                </p:cTn>
                              </p:par>
                            </p:childTnLst>
                          </p:cTn>
                        </p:par>
                        <p:par>
                          <p:cTn id="89" fill="hold">
                            <p:stCondLst>
                              <p:cond delay="500"/>
                            </p:stCondLst>
                            <p:childTnLst>
                              <p:par>
                                <p:cTn id="90" presetID="47" presetClass="entr" presetSubtype="0" fill="hold" grpId="0" nodeType="afterEffect">
                                  <p:stCondLst>
                                    <p:cond delay="250"/>
                                  </p:stCondLst>
                                  <p:childTnLst>
                                    <p:set>
                                      <p:cBhvr>
                                        <p:cTn id="91" dur="1" fill="hold">
                                          <p:stCondLst>
                                            <p:cond delay="0"/>
                                          </p:stCondLst>
                                        </p:cTn>
                                        <p:tgtEl>
                                          <p:spTgt spid="51"/>
                                        </p:tgtEl>
                                        <p:attrNameLst>
                                          <p:attrName>style.visibility</p:attrName>
                                        </p:attrNameLst>
                                      </p:cBhvr>
                                      <p:to>
                                        <p:strVal val="visible"/>
                                      </p:to>
                                    </p:set>
                                    <p:animEffect transition="in" filter="fade">
                                      <p:cBhvr>
                                        <p:cTn id="92" dur="1000"/>
                                        <p:tgtEl>
                                          <p:spTgt spid="51"/>
                                        </p:tgtEl>
                                      </p:cBhvr>
                                    </p:animEffect>
                                    <p:anim calcmode="lin" valueType="num">
                                      <p:cBhvr>
                                        <p:cTn id="93" dur="1000" fill="hold"/>
                                        <p:tgtEl>
                                          <p:spTgt spid="51"/>
                                        </p:tgtEl>
                                        <p:attrNameLst>
                                          <p:attrName>ppt_x</p:attrName>
                                        </p:attrNameLst>
                                      </p:cBhvr>
                                      <p:tavLst>
                                        <p:tav tm="0">
                                          <p:val>
                                            <p:strVal val="#ppt_x"/>
                                          </p:val>
                                        </p:tav>
                                        <p:tav tm="100000">
                                          <p:val>
                                            <p:strVal val="#ppt_x"/>
                                          </p:val>
                                        </p:tav>
                                      </p:tavLst>
                                    </p:anim>
                                    <p:anim calcmode="lin" valueType="num">
                                      <p:cBhvr>
                                        <p:cTn id="9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500"/>
                                        <p:tgtEl>
                                          <p:spTgt spid="52"/>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1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p:bldP spid="32" grpId="0"/>
      <p:bldP spid="38" grpId="0"/>
      <p:bldP spid="41" grpId="0"/>
      <p:bldP spid="42" grpId="0"/>
      <p:bldP spid="45" grpId="0"/>
      <p:bldP spid="46" grpId="0"/>
      <p:bldP spid="47" grpId="0"/>
      <p:bldP spid="51" grpId="0"/>
      <p:bldP spid="43"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15</a:t>
            </a:fld>
            <a:endParaRPr lang="el-GR" dirty="0">
              <a:solidFill>
                <a:prstClr val="black"/>
              </a:solidFill>
            </a:endParaRPr>
          </a:p>
        </p:txBody>
      </p:sp>
      <p:sp>
        <p:nvSpPr>
          <p:cNvPr id="6" name="Rectangle 4"/>
          <p:cNvSpPr txBox="1">
            <a:spLocks noChangeArrowheads="1"/>
          </p:cNvSpPr>
          <p:nvPr/>
        </p:nvSpPr>
        <p:spPr>
          <a:xfrm>
            <a:off x="3323692" y="303945"/>
            <a:ext cx="5544617" cy="64837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l-GR" altLang="el-GR" sz="3200" b="1" dirty="0">
              <a:solidFill>
                <a:srgbClr val="800000"/>
              </a:solidFill>
              <a:effectLst>
                <a:outerShdw blurRad="38100" dist="38100" dir="2700000" algn="tl">
                  <a:srgbClr val="000000">
                    <a:alpha val="43137"/>
                  </a:srgbClr>
                </a:outerShdw>
              </a:effectLst>
              <a:latin typeface="Comic Sans MS" pitchFamily="66" charset="0"/>
            </a:endParaRPr>
          </a:p>
        </p:txBody>
      </p:sp>
      <mc:AlternateContent xmlns:mc="http://schemas.openxmlformats.org/markup-compatibility/2006" xmlns:a14="http://schemas.microsoft.com/office/drawing/2010/main">
        <mc:Choice Requires="a14">
          <p:sp>
            <p:nvSpPr>
              <p:cNvPr id="7" name="Text Box 14"/>
              <p:cNvSpPr txBox="1">
                <a:spLocks noChangeArrowheads="1"/>
              </p:cNvSpPr>
              <p:nvPr/>
            </p:nvSpPr>
            <p:spPr bwMode="auto">
              <a:xfrm>
                <a:off x="2378773" y="804612"/>
                <a:ext cx="7434453" cy="19389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defRPr/>
                </a:pPr>
                <a:r>
                  <a:rPr lang="el-GR" altLang="el-GR" sz="2000" b="1" dirty="0">
                    <a:latin typeface="Comic Sans MS" pitchFamily="66" charset="0"/>
                  </a:rPr>
                  <a:t>Η </a:t>
                </a:r>
                <a:r>
                  <a:rPr lang="el-GR" altLang="el-GR" sz="2000" b="1" dirty="0">
                    <a:solidFill>
                      <a:srgbClr val="0000FF"/>
                    </a:solidFill>
                    <a:effectLst>
                      <a:outerShdw blurRad="38100" dist="38100" dir="2700000" algn="tl">
                        <a:srgbClr val="000000"/>
                      </a:outerShdw>
                    </a:effectLst>
                    <a:latin typeface="Comic Sans MS" pitchFamily="66" charset="0"/>
                  </a:rPr>
                  <a:t>Ένταση </a:t>
                </a:r>
                <a14:m>
                  <m:oMath xmlns:m="http://schemas.openxmlformats.org/officeDocument/2006/math">
                    <m:acc>
                      <m:accPr>
                        <m:chr m:val="⃗"/>
                        <m:ctrlPr>
                          <a:rPr lang="el-GR" altLang="el-GR" sz="2000" b="1" i="1">
                            <a:solidFill>
                              <a:srgbClr val="0000FF"/>
                            </a:solidFill>
                            <a:effectLst>
                              <a:outerShdw blurRad="38100" dist="38100" dir="2700000" algn="tl">
                                <a:srgbClr val="000000"/>
                              </a:outerShdw>
                            </a:effectLst>
                            <a:latin typeface="Cambria Math" panose="02040503050406030204" pitchFamily="18" charset="0"/>
                          </a:rPr>
                        </m:ctrlPr>
                      </m:accPr>
                      <m:e>
                        <m:r>
                          <a:rPr lang="en-US" altLang="el-GR" sz="2000" b="1" i="1" smtClean="0">
                            <a:solidFill>
                              <a:srgbClr val="0000FF"/>
                            </a:solidFill>
                            <a:effectLst>
                              <a:outerShdw blurRad="38100" dist="38100" dir="2700000" algn="tl">
                                <a:srgbClr val="000000"/>
                              </a:outerShdw>
                            </a:effectLst>
                            <a:latin typeface="Cambria Math" panose="02040503050406030204" pitchFamily="18" charset="0"/>
                          </a:rPr>
                          <m:t>𝒈</m:t>
                        </m:r>
                      </m:e>
                    </m:acc>
                  </m:oMath>
                </a14:m>
                <a:r>
                  <a:rPr lang="el-GR" altLang="el-GR" sz="2000" b="1" dirty="0">
                    <a:solidFill>
                      <a:srgbClr val="0000FF"/>
                    </a:solidFill>
                    <a:effectLst>
                      <a:outerShdw blurRad="38100" dist="38100" dir="2700000" algn="tl">
                        <a:srgbClr val="000000"/>
                      </a:outerShdw>
                    </a:effectLst>
                    <a:latin typeface="Comic Sans MS" pitchFamily="66" charset="0"/>
                  </a:rPr>
                  <a:t>, </a:t>
                </a:r>
                <a:r>
                  <a:rPr lang="el-GR" altLang="el-GR" sz="2000" b="1" dirty="0">
                    <a:latin typeface="Comic Sans MS" pitchFamily="66" charset="0"/>
                  </a:rPr>
                  <a:t>σε σημείο βαρυτικού πεδίου, είναι ένα χαρακτηριστικό (διανυσματικό) μέγεθος του πεδίου, που έχει μέτρο ίσο με το πηλίκο του μέτρου της δύναμης που ασκείται σε μάζα που βρίσκεται στο σημείο αυτό, προς την μάζα.</a:t>
                </a:r>
              </a:p>
            </p:txBody>
          </p:sp>
        </mc:Choice>
        <mc:Fallback xmlns="">
          <p:sp>
            <p:nvSpPr>
              <p:cNvPr id="7" name="Text Box 14"/>
              <p:cNvSpPr txBox="1">
                <a:spLocks noRot="1" noChangeAspect="1" noMove="1" noResize="1" noEditPoints="1" noAdjustHandles="1" noChangeArrowheads="1" noChangeShapeType="1" noTextEdit="1"/>
              </p:cNvSpPr>
              <p:nvPr/>
            </p:nvSpPr>
            <p:spPr bwMode="auto">
              <a:xfrm>
                <a:off x="2378773" y="804612"/>
                <a:ext cx="7434453" cy="1938992"/>
              </a:xfrm>
              <a:prstGeom prst="rect">
                <a:avLst/>
              </a:prstGeom>
              <a:blipFill>
                <a:blip r:embed="rId2"/>
                <a:stretch>
                  <a:fillRect l="-820" r="-820" b="-188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287569" y="2726996"/>
                <a:ext cx="1546384" cy="10104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8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n-US" sz="2800" b="1" i="1" smtClean="0">
                              <a:solidFill>
                                <a:srgbClr val="0000FF"/>
                              </a:solidFill>
                              <a:effectLst>
                                <a:outerShdw blurRad="38100" dist="38100" dir="2700000" algn="tl">
                                  <a:srgbClr val="000000">
                                    <a:alpha val="43137"/>
                                  </a:srgbClr>
                                </a:outerShdw>
                              </a:effectLst>
                              <a:latin typeface="Cambria Math" panose="02040503050406030204" pitchFamily="18" charset="0"/>
                            </a:rPr>
                            <m:t>𝒈</m:t>
                          </m:r>
                        </m:e>
                      </m:acc>
                      <m:r>
                        <a:rPr lang="en-US" sz="2800" b="1" i="1" smtClean="0">
                          <a:solidFill>
                            <a:srgbClr val="0000FF"/>
                          </a:solidFill>
                          <a:effectLst>
                            <a:outerShdw blurRad="38100" dist="38100" dir="2700000" algn="tl">
                              <a:srgbClr val="000000">
                                <a:alpha val="43137"/>
                              </a:srgbClr>
                            </a:outerShdw>
                          </a:effectLst>
                          <a:latin typeface="Cambria Math" panose="02040503050406030204" pitchFamily="18" charset="0"/>
                        </a:rPr>
                        <m:t> </m:t>
                      </m:r>
                      <m:r>
                        <a:rPr lang="el-GR" sz="2800" b="1" i="1">
                          <a:solidFill>
                            <a:srgbClr val="0000FF"/>
                          </a:solidFill>
                          <a:effectLst>
                            <a:outerShdw blurRad="38100" dist="38100" dir="2700000" algn="tl">
                              <a:srgbClr val="000000">
                                <a:alpha val="43137"/>
                              </a:srgbClr>
                            </a:outerShdw>
                          </a:effectLst>
                          <a:latin typeface="Cambria Math"/>
                        </a:rPr>
                        <m:t>= </m:t>
                      </m:r>
                      <m:r>
                        <a:rPr lang="en-US" sz="2800" b="1" i="1" smtClean="0">
                          <a:solidFill>
                            <a:srgbClr val="0000FF"/>
                          </a:solidFill>
                          <a:effectLst>
                            <a:outerShdw blurRad="38100" dist="38100" dir="2700000" algn="tl">
                              <a:srgbClr val="000000">
                                <a:alpha val="43137"/>
                              </a:srgbClr>
                            </a:outerShdw>
                          </a:effectLst>
                          <a:latin typeface="Cambria Math" panose="02040503050406030204" pitchFamily="18" charset="0"/>
                        </a:rPr>
                        <m:t> </m:t>
                      </m:r>
                      <m:f>
                        <m:fPr>
                          <m:ctrlPr>
                            <a:rPr lang="el-GR" sz="2800" b="1" i="1">
                              <a:solidFill>
                                <a:srgbClr val="0000FF"/>
                              </a:solidFill>
                              <a:effectLst>
                                <a:outerShdw blurRad="38100" dist="38100" dir="2700000" algn="tl">
                                  <a:srgbClr val="000000">
                                    <a:alpha val="43137"/>
                                  </a:srgbClr>
                                </a:outerShdw>
                              </a:effectLst>
                              <a:latin typeface="Cambria Math" panose="02040503050406030204" pitchFamily="18" charset="0"/>
                            </a:rPr>
                          </m:ctrlPr>
                        </m:fPr>
                        <m:num>
                          <m:acc>
                            <m:accPr>
                              <m:chr m:val="⃗"/>
                              <m:ctrlPr>
                                <a:rPr lang="el-GR" sz="2800" b="1" i="1">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n-US" sz="2800" b="1" i="1">
                                  <a:solidFill>
                                    <a:srgbClr val="0000FF"/>
                                  </a:solidFill>
                                  <a:effectLst>
                                    <a:outerShdw blurRad="38100" dist="38100" dir="2700000" algn="tl">
                                      <a:srgbClr val="000000">
                                        <a:alpha val="43137"/>
                                      </a:srgbClr>
                                    </a:outerShdw>
                                  </a:effectLst>
                                  <a:latin typeface="Cambria Math"/>
                                </a:rPr>
                                <m:t>𝑭</m:t>
                              </m:r>
                            </m:e>
                          </m:acc>
                        </m:num>
                        <m:den>
                          <m:r>
                            <a:rPr lang="en-US" sz="2800" b="1" i="1" smtClean="0">
                              <a:solidFill>
                                <a:srgbClr val="0000FF"/>
                              </a:solidFill>
                              <a:effectLst>
                                <a:outerShdw blurRad="38100" dist="38100" dir="2700000" algn="tl">
                                  <a:srgbClr val="000000">
                                    <a:alpha val="43137"/>
                                  </a:srgbClr>
                                </a:outerShdw>
                              </a:effectLst>
                              <a:latin typeface="Cambria Math" panose="02040503050406030204" pitchFamily="18" charset="0"/>
                            </a:rPr>
                            <m:t>𝒎</m:t>
                          </m:r>
                        </m:den>
                      </m:f>
                    </m:oMath>
                  </m:oMathPara>
                </a14:m>
                <a:endParaRPr lang="el-GR" sz="2800" b="1" dirty="0">
                  <a:solidFill>
                    <a:srgbClr val="0000FF"/>
                  </a:solidFill>
                  <a:effectLst>
                    <a:outerShdw blurRad="38100" dist="38100" dir="2700000" algn="tl">
                      <a:srgbClr val="000000">
                        <a:alpha val="43137"/>
                      </a:srgbClr>
                    </a:outerShdw>
                  </a:effectLs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287569" y="2726996"/>
                <a:ext cx="1546384" cy="1010469"/>
              </a:xfrm>
              <a:prstGeom prst="rect">
                <a:avLst/>
              </a:prstGeom>
              <a:blipFill>
                <a:blip r:embed="rId3"/>
                <a:stretch>
                  <a:fillRect b="-1205"/>
                </a:stretch>
              </a:blipFill>
            </p:spPr>
            <p:txBody>
              <a:bodyPr/>
              <a:lstStyle/>
              <a:p>
                <a:r>
                  <a:rPr lang="el-GR">
                    <a:noFill/>
                  </a:rPr>
                  <a:t> </a:t>
                </a:r>
              </a:p>
            </p:txBody>
          </p:sp>
        </mc:Fallback>
      </mc:AlternateContent>
      <p:sp>
        <p:nvSpPr>
          <p:cNvPr id="11" name="TextBox 10"/>
          <p:cNvSpPr txBox="1"/>
          <p:nvPr/>
        </p:nvSpPr>
        <p:spPr>
          <a:xfrm>
            <a:off x="1964280" y="4182752"/>
            <a:ext cx="3051867" cy="507831"/>
          </a:xfrm>
          <a:prstGeom prst="rect">
            <a:avLst/>
          </a:prstGeom>
          <a:noFill/>
        </p:spPr>
        <p:txBody>
          <a:bodyPr wrap="square" rtlCol="0">
            <a:spAutoFit/>
          </a:bodyPr>
          <a:lstStyle/>
          <a:p>
            <a:pPr algn="ctr">
              <a:lnSpc>
                <a:spcPct val="150000"/>
              </a:lnSpc>
            </a:pPr>
            <a:r>
              <a:rPr lang="el-GR" b="1" dirty="0">
                <a:latin typeface="Comic Sans MS" panose="030F0702030302020204" pitchFamily="66" charset="0"/>
              </a:rPr>
              <a:t>Μονάδα μέτρησης στο </a:t>
            </a:r>
            <a:r>
              <a:rPr lang="en-US" b="1" dirty="0">
                <a:latin typeface="Comic Sans MS" panose="030F0702030302020204" pitchFamily="66" charset="0"/>
              </a:rPr>
              <a:t>SI:</a:t>
            </a:r>
            <a:endParaRPr lang="el-GR"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2" name="TextBox 11"/>
              <p:cNvSpPr txBox="1"/>
              <p:nvPr/>
            </p:nvSpPr>
            <p:spPr>
              <a:xfrm>
                <a:off x="5945693" y="4035944"/>
                <a:ext cx="792205" cy="8511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l-GR" sz="2400" b="1" i="1" smtClean="0">
                              <a:latin typeface="Cambria Math" panose="02040503050406030204" pitchFamily="18" charset="0"/>
                            </a:rPr>
                          </m:ctrlPr>
                        </m:fPr>
                        <m:num>
                          <m:r>
                            <a:rPr lang="en-US" sz="2400" b="1" i="1">
                              <a:latin typeface="Cambria Math"/>
                            </a:rPr>
                            <m:t>𝟏</m:t>
                          </m:r>
                          <m:r>
                            <a:rPr lang="en-US" sz="2400" b="1">
                              <a:latin typeface="Cambria Math"/>
                            </a:rPr>
                            <m:t>𝐍</m:t>
                          </m:r>
                        </m:num>
                        <m:den>
                          <m:r>
                            <a:rPr lang="en-US" sz="2400" b="1" i="1">
                              <a:latin typeface="Cambria Math"/>
                            </a:rPr>
                            <m:t>𝟏</m:t>
                          </m:r>
                          <m:r>
                            <a:rPr lang="en-US" sz="2400" b="1" i="0" smtClean="0">
                              <a:latin typeface="Cambria Math" panose="02040503050406030204" pitchFamily="18" charset="0"/>
                            </a:rPr>
                            <m:t>𝐤𝐠</m:t>
                          </m:r>
                        </m:den>
                      </m:f>
                    </m:oMath>
                  </m:oMathPara>
                </a14:m>
                <a:endParaRPr lang="el-GR"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5945693" y="4035944"/>
                <a:ext cx="792205" cy="851130"/>
              </a:xfrm>
              <a:prstGeom prst="rect">
                <a:avLst/>
              </a:prstGeom>
              <a:blipFill>
                <a:blip r:embed="rId4"/>
                <a:stretch>
                  <a:fillRect/>
                </a:stretch>
              </a:blipFill>
            </p:spPr>
            <p:txBody>
              <a:bodyPr/>
              <a:lstStyle/>
              <a:p>
                <a:r>
                  <a:rPr lang="el-GR">
                    <a:noFill/>
                  </a:rPr>
                  <a:t> </a:t>
                </a:r>
              </a:p>
            </p:txBody>
          </p:sp>
        </mc:Fallback>
      </mc:AlternateContent>
      <p:grpSp>
        <p:nvGrpSpPr>
          <p:cNvPr id="34" name="Ομάδα 33"/>
          <p:cNvGrpSpPr/>
          <p:nvPr/>
        </p:nvGrpSpPr>
        <p:grpSpPr>
          <a:xfrm>
            <a:off x="5067428" y="3587176"/>
            <a:ext cx="1158202" cy="1299898"/>
            <a:chOff x="3489549" y="3711116"/>
            <a:chExt cx="1158202" cy="1299898"/>
          </a:xfrm>
        </p:grpSpPr>
        <mc:AlternateContent xmlns:mc="http://schemas.openxmlformats.org/markup-compatibility/2006" xmlns:a14="http://schemas.microsoft.com/office/drawing/2010/main">
          <mc:Choice Requires="a14">
            <p:sp>
              <p:nvSpPr>
                <p:cNvPr id="13" name="TextBox 12"/>
                <p:cNvSpPr txBox="1"/>
                <p:nvPr/>
              </p:nvSpPr>
              <p:spPr>
                <a:xfrm>
                  <a:off x="3489549" y="4162320"/>
                  <a:ext cx="1158202" cy="8486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𝟏</m:t>
                        </m:r>
                        <m:f>
                          <m:fPr>
                            <m:ctrlPr>
                              <a:rPr lang="el-GR" sz="2400" b="1" i="1">
                                <a:latin typeface="Cambria Math" panose="02040503050406030204" pitchFamily="18" charset="0"/>
                              </a:rPr>
                            </m:ctrlPr>
                          </m:fPr>
                          <m:num>
                            <m:r>
                              <a:rPr lang="en-US" sz="2400" b="1">
                                <a:latin typeface="Cambria Math"/>
                              </a:rPr>
                              <m:t>𝐍</m:t>
                            </m:r>
                          </m:num>
                          <m:den>
                            <m:r>
                              <a:rPr lang="en-US" sz="2400" b="1" i="0" smtClean="0">
                                <a:latin typeface="Cambria Math" panose="02040503050406030204" pitchFamily="18" charset="0"/>
                              </a:rPr>
                              <m:t>𝐤𝐠</m:t>
                            </m:r>
                          </m:den>
                        </m:f>
                        <m:r>
                          <a:rPr lang="en-US" sz="2400" b="1" i="1">
                            <a:latin typeface="Cambria Math"/>
                          </a:rPr>
                          <m:t>=</m:t>
                        </m:r>
                      </m:oMath>
                    </m:oMathPara>
                  </a14:m>
                  <a:endParaRPr lang="el-GR" sz="24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3489549" y="4162320"/>
                  <a:ext cx="1158202" cy="848694"/>
                </a:xfrm>
                <a:prstGeom prst="rect">
                  <a:avLst/>
                </a:prstGeom>
                <a:blipFill>
                  <a:blip r:embed="rId5"/>
                  <a:stretch>
                    <a:fillRect/>
                  </a:stretch>
                </a:blipFill>
              </p:spPr>
              <p:txBody>
                <a:bodyPr/>
                <a:lstStyle/>
                <a:p>
                  <a:r>
                    <a:rPr lang="el-GR">
                      <a:noFill/>
                    </a:rPr>
                    <a:t> </a:t>
                  </a:r>
                </a:p>
              </p:txBody>
            </p:sp>
          </mc:Fallback>
        </mc:AlternateContent>
        <p:cxnSp>
          <p:nvCxnSpPr>
            <p:cNvPr id="15" name="Ευθύγραμμο βέλος σύνδεσης 14"/>
            <p:cNvCxnSpPr/>
            <p:nvPr/>
          </p:nvCxnSpPr>
          <p:spPr>
            <a:xfrm>
              <a:off x="3926628" y="3711116"/>
              <a:ext cx="0" cy="4512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Ελεύθερη σχεδίαση 31"/>
          <p:cNvSpPr/>
          <p:nvPr/>
        </p:nvSpPr>
        <p:spPr>
          <a:xfrm rot="284140">
            <a:off x="6583680" y="3118506"/>
            <a:ext cx="428127" cy="1101587"/>
          </a:xfrm>
          <a:custGeom>
            <a:avLst/>
            <a:gdLst>
              <a:gd name="connsiteX0" fmla="*/ 0 w 561259"/>
              <a:gd name="connsiteY0" fmla="*/ 0 h 1110343"/>
              <a:gd name="connsiteX1" fmla="*/ 87086 w 561259"/>
              <a:gd name="connsiteY1" fmla="*/ 21772 h 1110343"/>
              <a:gd name="connsiteX2" fmla="*/ 152400 w 561259"/>
              <a:gd name="connsiteY2" fmla="*/ 65314 h 1110343"/>
              <a:gd name="connsiteX3" fmla="*/ 261257 w 561259"/>
              <a:gd name="connsiteY3" fmla="*/ 97972 h 1110343"/>
              <a:gd name="connsiteX4" fmla="*/ 326571 w 561259"/>
              <a:gd name="connsiteY4" fmla="*/ 141514 h 1110343"/>
              <a:gd name="connsiteX5" fmla="*/ 348343 w 561259"/>
              <a:gd name="connsiteY5" fmla="*/ 163286 h 1110343"/>
              <a:gd name="connsiteX6" fmla="*/ 435429 w 561259"/>
              <a:gd name="connsiteY6" fmla="*/ 228600 h 1110343"/>
              <a:gd name="connsiteX7" fmla="*/ 457200 w 561259"/>
              <a:gd name="connsiteY7" fmla="*/ 261257 h 1110343"/>
              <a:gd name="connsiteX8" fmla="*/ 500743 w 561259"/>
              <a:gd name="connsiteY8" fmla="*/ 304800 h 1110343"/>
              <a:gd name="connsiteX9" fmla="*/ 544286 w 561259"/>
              <a:gd name="connsiteY9" fmla="*/ 402772 h 1110343"/>
              <a:gd name="connsiteX10" fmla="*/ 544286 w 561259"/>
              <a:gd name="connsiteY10" fmla="*/ 685800 h 1110343"/>
              <a:gd name="connsiteX11" fmla="*/ 522514 w 561259"/>
              <a:gd name="connsiteY11" fmla="*/ 751114 h 1110343"/>
              <a:gd name="connsiteX12" fmla="*/ 478971 w 561259"/>
              <a:gd name="connsiteY12" fmla="*/ 805543 h 1110343"/>
              <a:gd name="connsiteX13" fmla="*/ 446314 w 561259"/>
              <a:gd name="connsiteY13" fmla="*/ 838200 h 1110343"/>
              <a:gd name="connsiteX14" fmla="*/ 370114 w 561259"/>
              <a:gd name="connsiteY14" fmla="*/ 925286 h 1110343"/>
              <a:gd name="connsiteX15" fmla="*/ 337457 w 561259"/>
              <a:gd name="connsiteY15" fmla="*/ 957943 h 1110343"/>
              <a:gd name="connsiteX16" fmla="*/ 304800 w 561259"/>
              <a:gd name="connsiteY16" fmla="*/ 968829 h 1110343"/>
              <a:gd name="connsiteX17" fmla="*/ 217714 w 561259"/>
              <a:gd name="connsiteY17" fmla="*/ 1034143 h 1110343"/>
              <a:gd name="connsiteX18" fmla="*/ 174171 w 561259"/>
              <a:gd name="connsiteY18" fmla="*/ 1045029 h 1110343"/>
              <a:gd name="connsiteX19" fmla="*/ 108857 w 561259"/>
              <a:gd name="connsiteY19" fmla="*/ 1088572 h 1110343"/>
              <a:gd name="connsiteX20" fmla="*/ 54429 w 561259"/>
              <a:gd name="connsiteY20" fmla="*/ 1110343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1259" h="1110343">
                <a:moveTo>
                  <a:pt x="0" y="0"/>
                </a:moveTo>
                <a:cubicBezTo>
                  <a:pt x="15082" y="3016"/>
                  <a:pt x="68256" y="11311"/>
                  <a:pt x="87086" y="21772"/>
                </a:cubicBezTo>
                <a:cubicBezTo>
                  <a:pt x="109959" y="34479"/>
                  <a:pt x="127016" y="58968"/>
                  <a:pt x="152400" y="65314"/>
                </a:cubicBezTo>
                <a:cubicBezTo>
                  <a:pt x="176742" y="71400"/>
                  <a:pt x="245354" y="87370"/>
                  <a:pt x="261257" y="97972"/>
                </a:cubicBezTo>
                <a:cubicBezTo>
                  <a:pt x="283028" y="112486"/>
                  <a:pt x="308069" y="123012"/>
                  <a:pt x="326571" y="141514"/>
                </a:cubicBezTo>
                <a:cubicBezTo>
                  <a:pt x="333828" y="148771"/>
                  <a:pt x="340132" y="157128"/>
                  <a:pt x="348343" y="163286"/>
                </a:cubicBezTo>
                <a:cubicBezTo>
                  <a:pt x="383158" y="189397"/>
                  <a:pt x="410467" y="197398"/>
                  <a:pt x="435429" y="228600"/>
                </a:cubicBezTo>
                <a:cubicBezTo>
                  <a:pt x="443602" y="238816"/>
                  <a:pt x="448686" y="251324"/>
                  <a:pt x="457200" y="261257"/>
                </a:cubicBezTo>
                <a:cubicBezTo>
                  <a:pt x="470558" y="276842"/>
                  <a:pt x="500743" y="304800"/>
                  <a:pt x="500743" y="304800"/>
                </a:cubicBezTo>
                <a:cubicBezTo>
                  <a:pt x="526651" y="382526"/>
                  <a:pt x="509784" y="351019"/>
                  <a:pt x="544286" y="402772"/>
                </a:cubicBezTo>
                <a:cubicBezTo>
                  <a:pt x="567685" y="519774"/>
                  <a:pt x="566136" y="489148"/>
                  <a:pt x="544286" y="685800"/>
                </a:cubicBezTo>
                <a:cubicBezTo>
                  <a:pt x="541752" y="708609"/>
                  <a:pt x="538741" y="734886"/>
                  <a:pt x="522514" y="751114"/>
                </a:cubicBezTo>
                <a:cubicBezTo>
                  <a:pt x="459168" y="814463"/>
                  <a:pt x="547642" y="723139"/>
                  <a:pt x="478971" y="805543"/>
                </a:cubicBezTo>
                <a:cubicBezTo>
                  <a:pt x="469116" y="817369"/>
                  <a:pt x="456169" y="826373"/>
                  <a:pt x="446314" y="838200"/>
                </a:cubicBezTo>
                <a:cubicBezTo>
                  <a:pt x="356305" y="946212"/>
                  <a:pt x="539710" y="755690"/>
                  <a:pt x="370114" y="925286"/>
                </a:cubicBezTo>
                <a:cubicBezTo>
                  <a:pt x="359228" y="936172"/>
                  <a:pt x="352062" y="953075"/>
                  <a:pt x="337457" y="957943"/>
                </a:cubicBezTo>
                <a:lnTo>
                  <a:pt x="304800" y="968829"/>
                </a:lnTo>
                <a:cubicBezTo>
                  <a:pt x="250755" y="1022873"/>
                  <a:pt x="270912" y="1018943"/>
                  <a:pt x="217714" y="1034143"/>
                </a:cubicBezTo>
                <a:cubicBezTo>
                  <a:pt x="203329" y="1038253"/>
                  <a:pt x="188685" y="1041400"/>
                  <a:pt x="174171" y="1045029"/>
                </a:cubicBezTo>
                <a:cubicBezTo>
                  <a:pt x="152400" y="1059543"/>
                  <a:pt x="133680" y="1080298"/>
                  <a:pt x="108857" y="1088572"/>
                </a:cubicBezTo>
                <a:cubicBezTo>
                  <a:pt x="68503" y="1102023"/>
                  <a:pt x="86463" y="1094325"/>
                  <a:pt x="54429" y="1110343"/>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Ελεύθερη σχεδίαση 3"/>
          <p:cNvSpPr/>
          <p:nvPr/>
        </p:nvSpPr>
        <p:spPr>
          <a:xfrm rot="150755">
            <a:off x="5791199" y="3615998"/>
            <a:ext cx="359790" cy="1073605"/>
          </a:xfrm>
          <a:custGeom>
            <a:avLst/>
            <a:gdLst>
              <a:gd name="connsiteX0" fmla="*/ 261257 w 304800"/>
              <a:gd name="connsiteY0" fmla="*/ 0 h 1012599"/>
              <a:gd name="connsiteX1" fmla="*/ 195942 w 304800"/>
              <a:gd name="connsiteY1" fmla="*/ 10886 h 1012599"/>
              <a:gd name="connsiteX2" fmla="*/ 130628 w 304800"/>
              <a:gd name="connsiteY2" fmla="*/ 32657 h 1012599"/>
              <a:gd name="connsiteX3" fmla="*/ 108857 w 304800"/>
              <a:gd name="connsiteY3" fmla="*/ 54429 h 1012599"/>
              <a:gd name="connsiteX4" fmla="*/ 76200 w 304800"/>
              <a:gd name="connsiteY4" fmla="*/ 76200 h 1012599"/>
              <a:gd name="connsiteX5" fmla="*/ 65314 w 304800"/>
              <a:gd name="connsiteY5" fmla="*/ 108857 h 1012599"/>
              <a:gd name="connsiteX6" fmla="*/ 43542 w 304800"/>
              <a:gd name="connsiteY6" fmla="*/ 130629 h 1012599"/>
              <a:gd name="connsiteX7" fmla="*/ 21771 w 304800"/>
              <a:gd name="connsiteY7" fmla="*/ 195943 h 1012599"/>
              <a:gd name="connsiteX8" fmla="*/ 10885 w 304800"/>
              <a:gd name="connsiteY8" fmla="*/ 228600 h 1012599"/>
              <a:gd name="connsiteX9" fmla="*/ 0 w 304800"/>
              <a:gd name="connsiteY9" fmla="*/ 283029 h 1012599"/>
              <a:gd name="connsiteX10" fmla="*/ 32657 w 304800"/>
              <a:gd name="connsiteY10" fmla="*/ 772886 h 1012599"/>
              <a:gd name="connsiteX11" fmla="*/ 54428 w 304800"/>
              <a:gd name="connsiteY11" fmla="*/ 849086 h 1012599"/>
              <a:gd name="connsiteX12" fmla="*/ 163285 w 304800"/>
              <a:gd name="connsiteY12" fmla="*/ 936172 h 1012599"/>
              <a:gd name="connsiteX13" fmla="*/ 217714 w 304800"/>
              <a:gd name="connsiteY13" fmla="*/ 979714 h 1012599"/>
              <a:gd name="connsiteX14" fmla="*/ 250371 w 304800"/>
              <a:gd name="connsiteY14" fmla="*/ 990600 h 1012599"/>
              <a:gd name="connsiteX15" fmla="*/ 304800 w 304800"/>
              <a:gd name="connsiteY15" fmla="*/ 1012372 h 10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1012599">
                <a:moveTo>
                  <a:pt x="261257" y="0"/>
                </a:moveTo>
                <a:cubicBezTo>
                  <a:pt x="239485" y="3629"/>
                  <a:pt x="217355" y="5533"/>
                  <a:pt x="195942" y="10886"/>
                </a:cubicBezTo>
                <a:cubicBezTo>
                  <a:pt x="173678" y="16452"/>
                  <a:pt x="130628" y="32657"/>
                  <a:pt x="130628" y="32657"/>
                </a:cubicBezTo>
                <a:cubicBezTo>
                  <a:pt x="123371" y="39914"/>
                  <a:pt x="116871" y="48018"/>
                  <a:pt x="108857" y="54429"/>
                </a:cubicBezTo>
                <a:cubicBezTo>
                  <a:pt x="98641" y="62602"/>
                  <a:pt x="84373" y="65984"/>
                  <a:pt x="76200" y="76200"/>
                </a:cubicBezTo>
                <a:cubicBezTo>
                  <a:pt x="69032" y="85160"/>
                  <a:pt x="71218" y="99018"/>
                  <a:pt x="65314" y="108857"/>
                </a:cubicBezTo>
                <a:cubicBezTo>
                  <a:pt x="60033" y="117658"/>
                  <a:pt x="50799" y="123372"/>
                  <a:pt x="43542" y="130629"/>
                </a:cubicBezTo>
                <a:lnTo>
                  <a:pt x="21771" y="195943"/>
                </a:lnTo>
                <a:cubicBezTo>
                  <a:pt x="18142" y="206829"/>
                  <a:pt x="13135" y="217348"/>
                  <a:pt x="10885" y="228600"/>
                </a:cubicBezTo>
                <a:lnTo>
                  <a:pt x="0" y="283029"/>
                </a:lnTo>
                <a:cubicBezTo>
                  <a:pt x="4463" y="430322"/>
                  <a:pt x="-5951" y="618443"/>
                  <a:pt x="32657" y="772886"/>
                </a:cubicBezTo>
                <a:cubicBezTo>
                  <a:pt x="33796" y="777443"/>
                  <a:pt x="48420" y="840675"/>
                  <a:pt x="54428" y="849086"/>
                </a:cubicBezTo>
                <a:cubicBezTo>
                  <a:pt x="108284" y="924484"/>
                  <a:pt x="91331" y="864221"/>
                  <a:pt x="163285" y="936172"/>
                </a:cubicBezTo>
                <a:cubicBezTo>
                  <a:pt x="183535" y="956421"/>
                  <a:pt x="190250" y="965982"/>
                  <a:pt x="217714" y="979714"/>
                </a:cubicBezTo>
                <a:cubicBezTo>
                  <a:pt x="227977" y="984846"/>
                  <a:pt x="240108" y="985468"/>
                  <a:pt x="250371" y="990600"/>
                </a:cubicBezTo>
                <a:cubicBezTo>
                  <a:pt x="301965" y="1016398"/>
                  <a:pt x="262790" y="1012372"/>
                  <a:pt x="304800" y="1012372"/>
                </a:cubicBez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 Box 4"/>
          <p:cNvSpPr txBox="1">
            <a:spLocks noChangeArrowheads="1"/>
          </p:cNvSpPr>
          <p:nvPr/>
        </p:nvSpPr>
        <p:spPr bwMode="auto">
          <a:xfrm>
            <a:off x="3801355" y="217730"/>
            <a:ext cx="46981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l-GR" altLang="el-GR" sz="2800" b="1" dirty="0">
                <a:solidFill>
                  <a:srgbClr val="800000"/>
                </a:solidFill>
                <a:effectLst>
                  <a:outerShdw blurRad="38100" dist="38100" dir="2700000" algn="tl">
                    <a:srgbClr val="000000">
                      <a:alpha val="43137"/>
                    </a:srgbClr>
                  </a:outerShdw>
                </a:effectLst>
                <a:latin typeface="Comic Sans MS" pitchFamily="66" charset="0"/>
              </a:rPr>
              <a:t>Ένταση βαρυτικού πεδίου</a:t>
            </a:r>
          </a:p>
        </p:txBody>
      </p:sp>
      <mc:AlternateContent xmlns:mc="http://schemas.openxmlformats.org/markup-compatibility/2006" xmlns:a14="http://schemas.microsoft.com/office/drawing/2010/main">
        <mc:Choice Requires="a14">
          <p:sp>
            <p:nvSpPr>
              <p:cNvPr id="17" name="TextBox 16"/>
              <p:cNvSpPr txBox="1"/>
              <p:nvPr/>
            </p:nvSpPr>
            <p:spPr>
              <a:xfrm>
                <a:off x="4720120" y="5134203"/>
                <a:ext cx="1106970" cy="730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𝟏</m:t>
                      </m:r>
                      <m:f>
                        <m:fPr>
                          <m:ctrlPr>
                            <a:rPr lang="en-US" sz="2400" b="1" i="1">
                              <a:latin typeface="Cambria Math" panose="02040503050406030204" pitchFamily="18" charset="0"/>
                            </a:rPr>
                          </m:ctrlPr>
                        </m:fPr>
                        <m:num>
                          <m:r>
                            <a:rPr lang="en-US" sz="2400" b="1">
                              <a:latin typeface="Cambria Math" panose="02040503050406030204" pitchFamily="18" charset="0"/>
                            </a:rPr>
                            <m:t>𝐦</m:t>
                          </m:r>
                        </m:num>
                        <m:den>
                          <m:sSup>
                            <m:sSupPr>
                              <m:ctrlPr>
                                <a:rPr lang="en-US" sz="2400" b="1" i="1">
                                  <a:latin typeface="Cambria Math" panose="02040503050406030204" pitchFamily="18" charset="0"/>
                                </a:rPr>
                              </m:ctrlPr>
                            </m:sSupPr>
                            <m:e>
                              <m:r>
                                <a:rPr lang="en-US" sz="2400" b="1">
                                  <a:latin typeface="Cambria Math" panose="02040503050406030204" pitchFamily="18" charset="0"/>
                                </a:rPr>
                                <m:t>𝐬</m:t>
                              </m:r>
                            </m:e>
                            <m:sup>
                              <m:r>
                                <a:rPr lang="en-US" sz="2400" b="1">
                                  <a:latin typeface="Cambria Math" panose="02040503050406030204" pitchFamily="18" charset="0"/>
                                </a:rPr>
                                <m:t>𝟐</m:t>
                              </m:r>
                            </m:sup>
                          </m:sSup>
                        </m:den>
                      </m:f>
                    </m:oMath>
                  </m:oMathPara>
                </a14:m>
                <a:endParaRPr lang="el-GR" sz="24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4720120" y="5134203"/>
                <a:ext cx="1106970" cy="730136"/>
              </a:xfrm>
              <a:prstGeom prst="rect">
                <a:avLst/>
              </a:prstGeom>
              <a:blipFill>
                <a:blip r:embed="rId6"/>
                <a:stretch>
                  <a:fillRect/>
                </a:stretch>
              </a:blipFill>
            </p:spPr>
            <p:txBody>
              <a:bodyPr/>
              <a:lstStyle/>
              <a:p>
                <a:r>
                  <a:rPr lang="el-GR">
                    <a:noFill/>
                  </a:rPr>
                  <a:t> </a:t>
                </a:r>
              </a:p>
            </p:txBody>
          </p:sp>
        </mc:Fallback>
      </mc:AlternateContent>
      <p:sp>
        <p:nvSpPr>
          <p:cNvPr id="5" name="Ορθογώνιο 4"/>
          <p:cNvSpPr/>
          <p:nvPr/>
        </p:nvSpPr>
        <p:spPr>
          <a:xfrm>
            <a:off x="5945693" y="5345996"/>
            <a:ext cx="4152099" cy="369332"/>
          </a:xfrm>
          <a:prstGeom prst="rect">
            <a:avLst/>
          </a:prstGeom>
        </p:spPr>
        <p:txBody>
          <a:bodyPr wrap="none">
            <a:spAutoFit/>
          </a:bodyPr>
          <a:lstStyle/>
          <a:p>
            <a:r>
              <a:rPr lang="en-US" b="1" dirty="0">
                <a:latin typeface="Comic Sans MS" panose="030F0702030302020204" pitchFamily="66" charset="0"/>
              </a:rPr>
              <a:t>(</a:t>
            </a:r>
            <a:r>
              <a:rPr lang="el-GR" b="1" dirty="0">
                <a:latin typeface="Comic Sans MS" panose="030F0702030302020204" pitchFamily="66" charset="0"/>
              </a:rPr>
              <a:t>πιο συνηθισμένη μονάδα</a:t>
            </a:r>
            <a:r>
              <a:rPr lang="en-US" b="1" dirty="0">
                <a:latin typeface="Comic Sans MS" panose="030F0702030302020204" pitchFamily="66" charset="0"/>
              </a:rPr>
              <a:t> </a:t>
            </a:r>
            <a:r>
              <a:rPr lang="el-GR" b="1" dirty="0">
                <a:latin typeface="Comic Sans MS" panose="030F0702030302020204" pitchFamily="66" charset="0"/>
              </a:rPr>
              <a:t>μέτρησης</a:t>
            </a:r>
            <a:r>
              <a:rPr lang="en-US" b="1" dirty="0">
                <a:latin typeface="Comic Sans MS" panose="030F0702030302020204" pitchFamily="66" charset="0"/>
              </a:rPr>
              <a:t>)</a:t>
            </a:r>
            <a:r>
              <a:rPr lang="el-GR" b="1" dirty="0">
                <a:latin typeface="Comic Sans MS" panose="030F0702030302020204" pitchFamily="66" charset="0"/>
              </a:rPr>
              <a:t> </a:t>
            </a:r>
            <a:endParaRPr lang="el-GR" dirty="0"/>
          </a:p>
        </p:txBody>
      </p:sp>
      <mc:AlternateContent xmlns:mc="http://schemas.openxmlformats.org/markup-compatibility/2006" xmlns:a14="http://schemas.microsoft.com/office/drawing/2010/main">
        <mc:Choice Requires="a14">
          <p:sp>
            <p:nvSpPr>
              <p:cNvPr id="8" name="Ορθογώνιο 7"/>
              <p:cNvSpPr/>
              <p:nvPr/>
            </p:nvSpPr>
            <p:spPr>
              <a:xfrm>
                <a:off x="2617862" y="4889887"/>
                <a:ext cx="2250424" cy="1067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𝟏</m:t>
                      </m:r>
                      <m:f>
                        <m:fPr>
                          <m:ctrlPr>
                            <a:rPr lang="el-GR" sz="2400" b="1" i="1">
                              <a:latin typeface="Cambria Math" panose="02040503050406030204" pitchFamily="18" charset="0"/>
                            </a:rPr>
                          </m:ctrlPr>
                        </m:fPr>
                        <m:num>
                          <m:r>
                            <a:rPr lang="en-US" sz="2400" b="1">
                              <a:latin typeface="Cambria Math"/>
                            </a:rPr>
                            <m:t>𝐍</m:t>
                          </m:r>
                        </m:num>
                        <m:den>
                          <m:r>
                            <a:rPr lang="en-US" sz="2400" b="1">
                              <a:latin typeface="Cambria Math" panose="02040503050406030204" pitchFamily="18" charset="0"/>
                            </a:rPr>
                            <m:t>𝐤𝐠</m:t>
                          </m:r>
                        </m:den>
                      </m:f>
                      <m:r>
                        <a:rPr lang="en-US" sz="2400" b="1" i="1">
                          <a:latin typeface="Cambria Math"/>
                        </a:rPr>
                        <m:t>=</m:t>
                      </m:r>
                      <m:r>
                        <a:rPr lang="en-US" sz="2400" b="1" i="1">
                          <a:latin typeface="Cambria Math" panose="02040503050406030204" pitchFamily="18" charset="0"/>
                        </a:rPr>
                        <m:t>𝟏</m:t>
                      </m:r>
                      <m:f>
                        <m:fPr>
                          <m:ctrlPr>
                            <a:rPr lang="en-US" sz="2400" b="1" i="1">
                              <a:latin typeface="Cambria Math" panose="02040503050406030204" pitchFamily="18" charset="0"/>
                            </a:rPr>
                          </m:ctrlPr>
                        </m:fPr>
                        <m:num>
                          <m:r>
                            <a:rPr lang="en-US" sz="2400" b="1">
                              <a:latin typeface="Cambria Math" panose="02040503050406030204" pitchFamily="18" charset="0"/>
                            </a:rPr>
                            <m:t>𝐤𝐠</m:t>
                          </m:r>
                          <m:r>
                            <a:rPr lang="en-US" sz="2400" b="1">
                              <a:latin typeface="Cambria Math" panose="02040503050406030204" pitchFamily="18" charset="0"/>
                            </a:rPr>
                            <m:t>.</m:t>
                          </m:r>
                          <m:f>
                            <m:fPr>
                              <m:ctrlPr>
                                <a:rPr lang="en-US" sz="2400" b="1" i="1">
                                  <a:latin typeface="Cambria Math" panose="02040503050406030204" pitchFamily="18" charset="0"/>
                                </a:rPr>
                              </m:ctrlPr>
                            </m:fPr>
                            <m:num>
                              <m:r>
                                <a:rPr lang="en-US" sz="2400" b="1">
                                  <a:latin typeface="Cambria Math" panose="02040503050406030204" pitchFamily="18" charset="0"/>
                                </a:rPr>
                                <m:t>𝐦</m:t>
                              </m:r>
                            </m:num>
                            <m:den>
                              <m:sSup>
                                <m:sSupPr>
                                  <m:ctrlPr>
                                    <a:rPr lang="en-US" sz="2400" b="1" i="1">
                                      <a:latin typeface="Cambria Math" panose="02040503050406030204" pitchFamily="18" charset="0"/>
                                    </a:rPr>
                                  </m:ctrlPr>
                                </m:sSupPr>
                                <m:e>
                                  <m:r>
                                    <a:rPr lang="en-US" sz="2400" b="1">
                                      <a:latin typeface="Cambria Math" panose="02040503050406030204" pitchFamily="18" charset="0"/>
                                    </a:rPr>
                                    <m:t>𝐬</m:t>
                                  </m:r>
                                </m:e>
                                <m:sup>
                                  <m:r>
                                    <a:rPr lang="en-US" sz="2400" b="1">
                                      <a:latin typeface="Cambria Math" panose="02040503050406030204" pitchFamily="18" charset="0"/>
                                    </a:rPr>
                                    <m:t>𝟐</m:t>
                                  </m:r>
                                </m:sup>
                              </m:sSup>
                            </m:den>
                          </m:f>
                        </m:num>
                        <m:den>
                          <m:r>
                            <a:rPr lang="en-US" sz="2400" b="1">
                              <a:latin typeface="Cambria Math" panose="02040503050406030204" pitchFamily="18" charset="0"/>
                            </a:rPr>
                            <m:t>𝐤𝐠</m:t>
                          </m:r>
                        </m:den>
                      </m:f>
                    </m:oMath>
                  </m:oMathPara>
                </a14:m>
                <a:endParaRPr lang="el-GR" sz="2400" dirty="0"/>
              </a:p>
            </p:txBody>
          </p:sp>
        </mc:Choice>
        <mc:Fallback xmlns="">
          <p:sp>
            <p:nvSpPr>
              <p:cNvPr id="8" name="Ορθογώνιο 7"/>
              <p:cNvSpPr>
                <a:spLocks noRot="1" noChangeAspect="1" noMove="1" noResize="1" noEditPoints="1" noAdjustHandles="1" noChangeArrowheads="1" noChangeShapeType="1" noTextEdit="1"/>
              </p:cNvSpPr>
              <p:nvPr/>
            </p:nvSpPr>
            <p:spPr>
              <a:xfrm>
                <a:off x="2617862" y="4889887"/>
                <a:ext cx="2250424" cy="1067856"/>
              </a:xfrm>
              <a:prstGeom prst="rect">
                <a:avLst/>
              </a:prstGeom>
              <a:blipFill>
                <a:blip r:embed="rId7"/>
                <a:stretch>
                  <a:fillRect/>
                </a:stretch>
              </a:blipFill>
            </p:spPr>
            <p:txBody>
              <a:bodyPr/>
              <a:lstStyle/>
              <a:p>
                <a:r>
                  <a:rPr lang="el-GR">
                    <a:noFill/>
                  </a:rPr>
                  <a:t> </a:t>
                </a:r>
              </a:p>
            </p:txBody>
          </p:sp>
        </mc:Fallback>
      </mc:AlternateContent>
      <p:grpSp>
        <p:nvGrpSpPr>
          <p:cNvPr id="18" name="Ομάδα 17"/>
          <p:cNvGrpSpPr/>
          <p:nvPr/>
        </p:nvGrpSpPr>
        <p:grpSpPr>
          <a:xfrm>
            <a:off x="4001008" y="5025493"/>
            <a:ext cx="384048" cy="939530"/>
            <a:chOff x="4645152" y="5056632"/>
            <a:chExt cx="384048" cy="939530"/>
          </a:xfrm>
        </p:grpSpPr>
        <p:cxnSp>
          <p:nvCxnSpPr>
            <p:cNvPr id="14" name="Ευθεία γραμμή σύνδεσης 13"/>
            <p:cNvCxnSpPr/>
            <p:nvPr/>
          </p:nvCxnSpPr>
          <p:spPr>
            <a:xfrm flipH="1">
              <a:off x="4645152" y="5056632"/>
              <a:ext cx="219456" cy="384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flipH="1">
              <a:off x="4809744" y="5612114"/>
              <a:ext cx="219456" cy="384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Θέση ημερομηνίας 8">
            <a:extLst>
              <a:ext uri="{FF2B5EF4-FFF2-40B4-BE49-F238E27FC236}">
                <a16:creationId xmlns:a16="http://schemas.microsoft.com/office/drawing/2014/main" id="{1FA67A18-C98E-41D8-85A0-481C0ADE3F49}"/>
              </a:ext>
            </a:extLst>
          </p:cNvPr>
          <p:cNvSpPr>
            <a:spLocks noGrp="1"/>
          </p:cNvSpPr>
          <p:nvPr>
            <p:ph type="dt" sz="half" idx="10"/>
          </p:nvPr>
        </p:nvSpPr>
        <p:spPr/>
        <p:txBody>
          <a:bodyPr/>
          <a:lstStyle/>
          <a:p>
            <a:fld id="{77AF57B6-149D-4191-9B98-77B234A70A02}"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175097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500" fill="hold"/>
                                        <p:tgtEl>
                                          <p:spTgt spid="16"/>
                                        </p:tgtEl>
                                        <p:attrNameLst>
                                          <p:attrName>ppt_x</p:attrName>
                                        </p:attrNameLst>
                                      </p:cBhvr>
                                      <p:tavLst>
                                        <p:tav tm="0">
                                          <p:val>
                                            <p:strVal val="#ppt_x-.2"/>
                                          </p:val>
                                        </p:tav>
                                        <p:tav tm="100000">
                                          <p:val>
                                            <p:strVal val="#ppt_x"/>
                                          </p:val>
                                        </p:tav>
                                      </p:tavLst>
                                    </p:anim>
                                    <p:anim calcmode="lin" valueType="num">
                                      <p:cBhvr>
                                        <p:cTn id="8" dur="1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500"/>
                            </p:stCondLst>
                            <p:childTnLst>
                              <p:par>
                                <p:cTn id="16" presetID="47" presetClass="entr" presetSubtype="0" fill="hold" grpId="0" nodeType="after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up)">
                                      <p:cBhvr>
                                        <p:cTn id="30" dur="1000"/>
                                        <p:tgtEl>
                                          <p:spTgt spid="32"/>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1500"/>
                            </p:stCondLst>
                            <p:childTnLst>
                              <p:par>
                                <p:cTn id="36" presetID="22" presetClass="entr" presetSubtype="1" fill="hold" grpId="0" nodeType="afterEffect">
                                  <p:stCondLst>
                                    <p:cond delay="25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1000"/>
                                        <p:tgtEl>
                                          <p:spTgt spid="4"/>
                                        </p:tgtEl>
                                      </p:cBhvr>
                                    </p:animEffect>
                                  </p:childTnLst>
                                </p:cTn>
                              </p:par>
                            </p:childTnLst>
                          </p:cTn>
                        </p:par>
                        <p:par>
                          <p:cTn id="39" fill="hold">
                            <p:stCondLst>
                              <p:cond delay="2750"/>
                            </p:stCondLst>
                            <p:childTnLst>
                              <p:par>
                                <p:cTn id="40" presetID="10" presetClass="entr" presetSubtype="0" fill="hold" nodeType="afterEffect">
                                  <p:stCondLst>
                                    <p:cond delay="50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1000"/>
                                        <p:tgtEl>
                                          <p:spTgt spid="8"/>
                                        </p:tgtEl>
                                      </p:cBhvr>
                                    </p:animEffect>
                                  </p:childTnLst>
                                </p:cTn>
                              </p:par>
                            </p:childTnLst>
                          </p:cTn>
                        </p:par>
                        <p:par>
                          <p:cTn id="48" fill="hold">
                            <p:stCondLst>
                              <p:cond delay="1000"/>
                            </p:stCondLst>
                            <p:childTnLst>
                              <p:par>
                                <p:cTn id="49" presetID="22" presetClass="entr" presetSubtype="2" fill="hold" nodeType="afterEffect">
                                  <p:stCondLst>
                                    <p:cond delay="250"/>
                                  </p:stCondLst>
                                  <p:childTnLst>
                                    <p:set>
                                      <p:cBhvr>
                                        <p:cTn id="50" dur="1" fill="hold">
                                          <p:stCondLst>
                                            <p:cond delay="0"/>
                                          </p:stCondLst>
                                        </p:cTn>
                                        <p:tgtEl>
                                          <p:spTgt spid="18"/>
                                        </p:tgtEl>
                                        <p:attrNameLst>
                                          <p:attrName>style.visibility</p:attrName>
                                        </p:attrNameLst>
                                      </p:cBhvr>
                                      <p:to>
                                        <p:strVal val="visible"/>
                                      </p:to>
                                    </p:set>
                                    <p:animEffect transition="in" filter="wipe(right)">
                                      <p:cBhvr>
                                        <p:cTn id="51" dur="500"/>
                                        <p:tgtEl>
                                          <p:spTgt spid="18"/>
                                        </p:tgtEl>
                                      </p:cBhvr>
                                    </p:animEffect>
                                  </p:childTnLst>
                                </p:cTn>
                              </p:par>
                            </p:childTnLst>
                          </p:cTn>
                        </p:par>
                        <p:par>
                          <p:cTn id="52" fill="hold">
                            <p:stCondLst>
                              <p:cond delay="1750"/>
                            </p:stCondLst>
                            <p:childTnLst>
                              <p:par>
                                <p:cTn id="53" presetID="22" presetClass="entr" presetSubtype="8" fill="hold" grpId="0" nodeType="afterEffect">
                                  <p:stCondLst>
                                    <p:cond delay="50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1000"/>
                                        <p:tgtEl>
                                          <p:spTgt spid="17"/>
                                        </p:tgtEl>
                                      </p:cBhvr>
                                    </p:animEffect>
                                  </p:childTnLst>
                                </p:cTn>
                              </p:par>
                            </p:childTnLst>
                          </p:cTn>
                        </p:par>
                        <p:par>
                          <p:cTn id="56" fill="hold">
                            <p:stCondLst>
                              <p:cond delay="3250"/>
                            </p:stCondLst>
                            <p:childTnLst>
                              <p:par>
                                <p:cTn id="57" presetID="22" presetClass="entr" presetSubtype="8" fill="hold" grpId="0" nodeType="afterEffect">
                                  <p:stCondLst>
                                    <p:cond delay="50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32" grpId="0" animBg="1"/>
      <p:bldP spid="4" grpId="0" animBg="1"/>
      <p:bldP spid="16" grpId="0"/>
      <p:bldP spid="17" grpId="0"/>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16</a:t>
            </a:fld>
            <a:endParaRPr lang="el-GR" dirty="0">
              <a:solidFill>
                <a:prstClr val="black"/>
              </a:solidFill>
            </a:endParaRPr>
          </a:p>
        </p:txBody>
      </p:sp>
      <p:sp>
        <p:nvSpPr>
          <p:cNvPr id="5" name="Freeform 5"/>
          <p:cNvSpPr>
            <a:spLocks/>
          </p:cNvSpPr>
          <p:nvPr/>
        </p:nvSpPr>
        <p:spPr bwMode="auto">
          <a:xfrm>
            <a:off x="1183711" y="1258852"/>
            <a:ext cx="3831778" cy="2952328"/>
          </a:xfrm>
          <a:custGeom>
            <a:avLst/>
            <a:gdLst>
              <a:gd name="T0" fmla="*/ 2098663867 w 2880"/>
              <a:gd name="T1" fmla="*/ 344142111 h 2329"/>
              <a:gd name="T2" fmla="*/ 1580735118 w 2880"/>
              <a:gd name="T3" fmla="*/ 434957240 h 2329"/>
              <a:gd name="T4" fmla="*/ 1206508303 w 2880"/>
              <a:gd name="T5" fmla="*/ 618977491 h 2329"/>
              <a:gd name="T6" fmla="*/ 1032865871 w 2880"/>
              <a:gd name="T7" fmla="*/ 733691013 h 2329"/>
              <a:gd name="T8" fmla="*/ 805336078 w 2880"/>
              <a:gd name="T9" fmla="*/ 872302927 h 2329"/>
              <a:gd name="T10" fmla="*/ 458052943 w 2880"/>
              <a:gd name="T11" fmla="*/ 1192546645 h 2329"/>
              <a:gd name="T12" fmla="*/ 344288047 w 2880"/>
              <a:gd name="T13" fmla="*/ 1536687210 h 2329"/>
              <a:gd name="T14" fmla="*/ 113764896 w 2880"/>
              <a:gd name="T15" fmla="*/ 2147483647 h 2329"/>
              <a:gd name="T16" fmla="*/ 56882448 w 2880"/>
              <a:gd name="T17" fmla="*/ 2147483647 h 2329"/>
              <a:gd name="T18" fmla="*/ 26943680 w 2880"/>
              <a:gd name="T19" fmla="*/ 2147483647 h 2329"/>
              <a:gd name="T20" fmla="*/ 0 w 2880"/>
              <a:gd name="T21" fmla="*/ 2147483647 h 2329"/>
              <a:gd name="T22" fmla="*/ 26943680 w 2880"/>
              <a:gd name="T23" fmla="*/ 2147483647 h 2329"/>
              <a:gd name="T24" fmla="*/ 56882448 w 2880"/>
              <a:gd name="T25" fmla="*/ 2147483647 h 2329"/>
              <a:gd name="T26" fmla="*/ 170647345 w 2880"/>
              <a:gd name="T27" fmla="*/ 2147483647 h 2329"/>
              <a:gd name="T28" fmla="*/ 431109263 w 2880"/>
              <a:gd name="T29" fmla="*/ 2147483647 h 2329"/>
              <a:gd name="T30" fmla="*/ 574812927 w 2880"/>
              <a:gd name="T31" fmla="*/ 2147483647 h 2329"/>
              <a:gd name="T32" fmla="*/ 1032865871 w 2880"/>
              <a:gd name="T33" fmla="*/ 2147483647 h 2329"/>
              <a:gd name="T34" fmla="*/ 1550796350 w 2880"/>
              <a:gd name="T35" fmla="*/ 2147483647 h 2329"/>
              <a:gd name="T36" fmla="*/ 2098663867 w 2880"/>
              <a:gd name="T37" fmla="*/ 2147483647 h 2329"/>
              <a:gd name="T38" fmla="*/ 2147483647 w 2880"/>
              <a:gd name="T39" fmla="*/ 2147483647 h 2329"/>
              <a:gd name="T40" fmla="*/ 2147483647 w 2880"/>
              <a:gd name="T41" fmla="*/ 2147483647 h 2329"/>
              <a:gd name="T42" fmla="*/ 2147483647 w 2880"/>
              <a:gd name="T43" fmla="*/ 2147483647 h 2329"/>
              <a:gd name="T44" fmla="*/ 2147483647 w 2880"/>
              <a:gd name="T45" fmla="*/ 2147483647 h 2329"/>
              <a:gd name="T46" fmla="*/ 2147483647 w 2880"/>
              <a:gd name="T47" fmla="*/ 2147483647 h 2329"/>
              <a:gd name="T48" fmla="*/ 2147483647 w 2880"/>
              <a:gd name="T49" fmla="*/ 2147483647 h 2329"/>
              <a:gd name="T50" fmla="*/ 2147483647 w 2880"/>
              <a:gd name="T51" fmla="*/ 2147483647 h 2329"/>
              <a:gd name="T52" fmla="*/ 2147483647 w 2880"/>
              <a:gd name="T53" fmla="*/ 2147483647 h 2329"/>
              <a:gd name="T54" fmla="*/ 2147483647 w 2880"/>
              <a:gd name="T55" fmla="*/ 2147483647 h 2329"/>
              <a:gd name="T56" fmla="*/ 2147483647 w 2880"/>
              <a:gd name="T57" fmla="*/ 2147483647 h 2329"/>
              <a:gd name="T58" fmla="*/ 2147483647 w 2880"/>
              <a:gd name="T59" fmla="*/ 2147483647 h 2329"/>
              <a:gd name="T60" fmla="*/ 2147483647 w 2880"/>
              <a:gd name="T61" fmla="*/ 2147483647 h 2329"/>
              <a:gd name="T62" fmla="*/ 2147483647 w 2880"/>
              <a:gd name="T63" fmla="*/ 2147483647 h 2329"/>
              <a:gd name="T64" fmla="*/ 2147483647 w 2880"/>
              <a:gd name="T65" fmla="*/ 2147483647 h 2329"/>
              <a:gd name="T66" fmla="*/ 2147483647 w 2880"/>
              <a:gd name="T67" fmla="*/ 1696809069 h 2329"/>
              <a:gd name="T68" fmla="*/ 2147483647 w 2880"/>
              <a:gd name="T69" fmla="*/ 1515178811 h 2329"/>
              <a:gd name="T70" fmla="*/ 2147483647 w 2880"/>
              <a:gd name="T71" fmla="*/ 1376565351 h 2329"/>
              <a:gd name="T72" fmla="*/ 2147483647 w 2880"/>
              <a:gd name="T73" fmla="*/ 1307260167 h 2329"/>
              <a:gd name="T74" fmla="*/ 2147483647 w 2880"/>
              <a:gd name="T75" fmla="*/ 1192546645 h 2329"/>
              <a:gd name="T76" fmla="*/ 2147483647 w 2880"/>
              <a:gd name="T77" fmla="*/ 917711265 h 2329"/>
              <a:gd name="T78" fmla="*/ 2147483647 w 2880"/>
              <a:gd name="T79" fmla="*/ 482754025 h 2329"/>
              <a:gd name="T80" fmla="*/ 2147483647 w 2880"/>
              <a:gd name="T81" fmla="*/ 253326982 h 2329"/>
              <a:gd name="T82" fmla="*/ 2147483647 w 2880"/>
              <a:gd name="T83" fmla="*/ 0 h 2329"/>
              <a:gd name="T84" fmla="*/ 2147483647 w 2880"/>
              <a:gd name="T85" fmla="*/ 69306730 h 2329"/>
              <a:gd name="T86" fmla="*/ 2147483647 w 2880"/>
              <a:gd name="T87" fmla="*/ 160121859 h 2329"/>
              <a:gd name="T88" fmla="*/ 2125609277 w 2880"/>
              <a:gd name="T89" fmla="*/ 253326982 h 2329"/>
              <a:gd name="T90" fmla="*/ 2098663867 w 2880"/>
              <a:gd name="T91" fmla="*/ 344142111 h 2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80" h="2329">
                <a:moveTo>
                  <a:pt x="701" y="144"/>
                </a:moveTo>
                <a:cubicBezTo>
                  <a:pt x="556" y="156"/>
                  <a:pt x="619" y="154"/>
                  <a:pt x="528" y="182"/>
                </a:cubicBezTo>
                <a:cubicBezTo>
                  <a:pt x="486" y="210"/>
                  <a:pt x="448" y="236"/>
                  <a:pt x="403" y="259"/>
                </a:cubicBezTo>
                <a:cubicBezTo>
                  <a:pt x="361" y="323"/>
                  <a:pt x="413" y="255"/>
                  <a:pt x="345" y="307"/>
                </a:cubicBezTo>
                <a:cubicBezTo>
                  <a:pt x="259" y="373"/>
                  <a:pt x="332" y="343"/>
                  <a:pt x="269" y="365"/>
                </a:cubicBezTo>
                <a:cubicBezTo>
                  <a:pt x="226" y="406"/>
                  <a:pt x="196" y="458"/>
                  <a:pt x="153" y="499"/>
                </a:cubicBezTo>
                <a:cubicBezTo>
                  <a:pt x="142" y="547"/>
                  <a:pt x="128" y="595"/>
                  <a:pt x="115" y="643"/>
                </a:cubicBezTo>
                <a:cubicBezTo>
                  <a:pt x="103" y="734"/>
                  <a:pt x="86" y="905"/>
                  <a:pt x="38" y="979"/>
                </a:cubicBezTo>
                <a:cubicBezTo>
                  <a:pt x="32" y="998"/>
                  <a:pt x="25" y="1018"/>
                  <a:pt x="19" y="1037"/>
                </a:cubicBezTo>
                <a:cubicBezTo>
                  <a:pt x="16" y="1047"/>
                  <a:pt x="12" y="1056"/>
                  <a:pt x="9" y="1066"/>
                </a:cubicBezTo>
                <a:cubicBezTo>
                  <a:pt x="6" y="1075"/>
                  <a:pt x="0" y="1094"/>
                  <a:pt x="0" y="1094"/>
                </a:cubicBezTo>
                <a:cubicBezTo>
                  <a:pt x="3" y="1136"/>
                  <a:pt x="7" y="1177"/>
                  <a:pt x="9" y="1219"/>
                </a:cubicBezTo>
                <a:cubicBezTo>
                  <a:pt x="13" y="1296"/>
                  <a:pt x="13" y="1373"/>
                  <a:pt x="19" y="1450"/>
                </a:cubicBezTo>
                <a:cubicBezTo>
                  <a:pt x="22" y="1488"/>
                  <a:pt x="31" y="1519"/>
                  <a:pt x="57" y="1546"/>
                </a:cubicBezTo>
                <a:cubicBezTo>
                  <a:pt x="85" y="1624"/>
                  <a:pt x="118" y="1698"/>
                  <a:pt x="144" y="1776"/>
                </a:cubicBezTo>
                <a:cubicBezTo>
                  <a:pt x="156" y="1813"/>
                  <a:pt x="192" y="1882"/>
                  <a:pt x="192" y="1882"/>
                </a:cubicBezTo>
                <a:cubicBezTo>
                  <a:pt x="209" y="1956"/>
                  <a:pt x="270" y="2025"/>
                  <a:pt x="345" y="2045"/>
                </a:cubicBezTo>
                <a:cubicBezTo>
                  <a:pt x="383" y="2100"/>
                  <a:pt x="453" y="2116"/>
                  <a:pt x="518" y="2131"/>
                </a:cubicBezTo>
                <a:cubicBezTo>
                  <a:pt x="572" y="2166"/>
                  <a:pt x="639" y="2169"/>
                  <a:pt x="701" y="2179"/>
                </a:cubicBezTo>
                <a:cubicBezTo>
                  <a:pt x="806" y="2196"/>
                  <a:pt x="912" y="2213"/>
                  <a:pt x="1017" y="2227"/>
                </a:cubicBezTo>
                <a:cubicBezTo>
                  <a:pt x="1097" y="2255"/>
                  <a:pt x="1212" y="2266"/>
                  <a:pt x="1296" y="2275"/>
                </a:cubicBezTo>
                <a:cubicBezTo>
                  <a:pt x="1453" y="2329"/>
                  <a:pt x="1631" y="2283"/>
                  <a:pt x="1795" y="2266"/>
                </a:cubicBezTo>
                <a:cubicBezTo>
                  <a:pt x="1891" y="2233"/>
                  <a:pt x="1821" y="2240"/>
                  <a:pt x="1977" y="2227"/>
                </a:cubicBezTo>
                <a:cubicBezTo>
                  <a:pt x="2043" y="2215"/>
                  <a:pt x="2102" y="2197"/>
                  <a:pt x="2169" y="2189"/>
                </a:cubicBezTo>
                <a:cubicBezTo>
                  <a:pt x="2179" y="2186"/>
                  <a:pt x="2189" y="2184"/>
                  <a:pt x="2198" y="2179"/>
                </a:cubicBezTo>
                <a:cubicBezTo>
                  <a:pt x="2208" y="2174"/>
                  <a:pt x="2216" y="2165"/>
                  <a:pt x="2227" y="2160"/>
                </a:cubicBezTo>
                <a:cubicBezTo>
                  <a:pt x="2349" y="2107"/>
                  <a:pt x="2165" y="2205"/>
                  <a:pt x="2313" y="2131"/>
                </a:cubicBezTo>
                <a:cubicBezTo>
                  <a:pt x="2395" y="2090"/>
                  <a:pt x="2326" y="2110"/>
                  <a:pt x="2400" y="2093"/>
                </a:cubicBezTo>
                <a:cubicBezTo>
                  <a:pt x="2429" y="2074"/>
                  <a:pt x="2444" y="2055"/>
                  <a:pt x="2477" y="2045"/>
                </a:cubicBezTo>
                <a:cubicBezTo>
                  <a:pt x="2562" y="1980"/>
                  <a:pt x="2526" y="2004"/>
                  <a:pt x="2582" y="1968"/>
                </a:cubicBezTo>
                <a:cubicBezTo>
                  <a:pt x="2693" y="1798"/>
                  <a:pt x="2612" y="1568"/>
                  <a:pt x="2592" y="1373"/>
                </a:cubicBezTo>
                <a:cubicBezTo>
                  <a:pt x="2595" y="1309"/>
                  <a:pt x="2596" y="1245"/>
                  <a:pt x="2601" y="1181"/>
                </a:cubicBezTo>
                <a:cubicBezTo>
                  <a:pt x="2606" y="1115"/>
                  <a:pt x="2639" y="1046"/>
                  <a:pt x="2649" y="979"/>
                </a:cubicBezTo>
                <a:cubicBezTo>
                  <a:pt x="2658" y="827"/>
                  <a:pt x="2641" y="810"/>
                  <a:pt x="2717" y="710"/>
                </a:cubicBezTo>
                <a:cubicBezTo>
                  <a:pt x="2773" y="636"/>
                  <a:pt x="2730" y="669"/>
                  <a:pt x="2784" y="634"/>
                </a:cubicBezTo>
                <a:cubicBezTo>
                  <a:pt x="2787" y="630"/>
                  <a:pt x="2832" y="576"/>
                  <a:pt x="2832" y="576"/>
                </a:cubicBezTo>
                <a:cubicBezTo>
                  <a:pt x="2838" y="568"/>
                  <a:pt x="2836" y="556"/>
                  <a:pt x="2841" y="547"/>
                </a:cubicBezTo>
                <a:cubicBezTo>
                  <a:pt x="2852" y="529"/>
                  <a:pt x="2869" y="516"/>
                  <a:pt x="2880" y="499"/>
                </a:cubicBezTo>
                <a:cubicBezTo>
                  <a:pt x="2871" y="445"/>
                  <a:pt x="2858" y="403"/>
                  <a:pt x="2803" y="384"/>
                </a:cubicBezTo>
                <a:cubicBezTo>
                  <a:pt x="2737" y="318"/>
                  <a:pt x="2638" y="259"/>
                  <a:pt x="2563" y="202"/>
                </a:cubicBezTo>
                <a:cubicBezTo>
                  <a:pt x="2515" y="165"/>
                  <a:pt x="2489" y="120"/>
                  <a:pt x="2429" y="106"/>
                </a:cubicBezTo>
                <a:cubicBezTo>
                  <a:pt x="2381" y="58"/>
                  <a:pt x="2328" y="22"/>
                  <a:pt x="2265" y="0"/>
                </a:cubicBezTo>
                <a:cubicBezTo>
                  <a:pt x="1838" y="9"/>
                  <a:pt x="1450" y="23"/>
                  <a:pt x="1017" y="29"/>
                </a:cubicBezTo>
                <a:cubicBezTo>
                  <a:pt x="948" y="40"/>
                  <a:pt x="884" y="56"/>
                  <a:pt x="816" y="67"/>
                </a:cubicBezTo>
                <a:cubicBezTo>
                  <a:pt x="779" y="80"/>
                  <a:pt x="748" y="96"/>
                  <a:pt x="710" y="106"/>
                </a:cubicBezTo>
                <a:cubicBezTo>
                  <a:pt x="700" y="137"/>
                  <a:pt x="701" y="124"/>
                  <a:pt x="701" y="144"/>
                </a:cubicBezTo>
                <a:close/>
              </a:path>
            </a:pathLst>
          </a:custGeom>
          <a:solidFill>
            <a:schemeClr val="accent1">
              <a:lumMod val="20000"/>
              <a:lumOff val="80000"/>
            </a:schemeClr>
          </a:solidFill>
          <a:ln>
            <a:noFill/>
          </a:ln>
          <a:effectLst>
            <a:outerShdw dist="35921" dir="2700000" algn="ctr" rotWithShape="0">
              <a:schemeClr val="bg2"/>
            </a:outerShdw>
          </a:effectLst>
        </p:spPr>
        <p:txBody>
          <a:bodyPr/>
          <a:lstStyle/>
          <a:p>
            <a:endParaRPr lang="el-GR"/>
          </a:p>
        </p:txBody>
      </p:sp>
      <p:grpSp>
        <p:nvGrpSpPr>
          <p:cNvPr id="6" name="Group 76"/>
          <p:cNvGrpSpPr>
            <a:grpSpLocks/>
          </p:cNvGrpSpPr>
          <p:nvPr/>
        </p:nvGrpSpPr>
        <p:grpSpPr bwMode="auto">
          <a:xfrm>
            <a:off x="1658375" y="2632918"/>
            <a:ext cx="506413" cy="374651"/>
            <a:chOff x="716" y="1652"/>
            <a:chExt cx="319" cy="236"/>
          </a:xfrm>
        </p:grpSpPr>
        <p:sp>
          <p:nvSpPr>
            <p:cNvPr id="7" name="Oval 6"/>
            <p:cNvSpPr>
              <a:spLocks noChangeArrowheads="1"/>
            </p:cNvSpPr>
            <p:nvPr/>
          </p:nvSpPr>
          <p:spPr bwMode="auto">
            <a:xfrm>
              <a:off x="884" y="1842"/>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l-GR" altLang="el-GR" sz="1800">
                <a:latin typeface="Arial" pitchFamily="34" charset="0"/>
              </a:endParaRPr>
            </a:p>
          </p:txBody>
        </p:sp>
        <p:sp>
          <p:nvSpPr>
            <p:cNvPr id="8" name="Text Box 7"/>
            <p:cNvSpPr txBox="1">
              <a:spLocks noChangeArrowheads="1"/>
            </p:cNvSpPr>
            <p:nvPr/>
          </p:nvSpPr>
          <p:spPr bwMode="auto">
            <a:xfrm>
              <a:off x="716" y="1652"/>
              <a:ext cx="31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l-GR" sz="1600" b="1" i="1" dirty="0">
                  <a:latin typeface="Comic Sans MS" pitchFamily="66" charset="0"/>
                </a:rPr>
                <a:t>M</a:t>
              </a:r>
              <a:endParaRPr lang="el-GR" altLang="el-GR" sz="1600" b="1" i="1" dirty="0">
                <a:latin typeface="Comic Sans MS" pitchFamily="66" charset="0"/>
              </a:endParaRPr>
            </a:p>
          </p:txBody>
        </p:sp>
      </p:grpSp>
      <p:grpSp>
        <p:nvGrpSpPr>
          <p:cNvPr id="43" name="Ομάδα 42"/>
          <p:cNvGrpSpPr/>
          <p:nvPr/>
        </p:nvGrpSpPr>
        <p:grpSpPr>
          <a:xfrm>
            <a:off x="2017149" y="1877267"/>
            <a:ext cx="1679575" cy="1046161"/>
            <a:chOff x="1717675" y="2031191"/>
            <a:chExt cx="1679575" cy="1046161"/>
          </a:xfrm>
        </p:grpSpPr>
        <p:sp>
          <p:nvSpPr>
            <p:cNvPr id="11" name="Line 9"/>
            <p:cNvSpPr>
              <a:spLocks noChangeShapeType="1"/>
            </p:cNvSpPr>
            <p:nvPr/>
          </p:nvSpPr>
          <p:spPr bwMode="auto">
            <a:xfrm flipV="1">
              <a:off x="1717675" y="2622803"/>
              <a:ext cx="731838" cy="454549"/>
            </a:xfrm>
            <a:prstGeom prst="line">
              <a:avLst/>
            </a:prstGeom>
            <a:noFill/>
            <a:ln w="9525">
              <a:solidFill>
                <a:schemeClr val="tx1"/>
              </a:solidFill>
              <a:prstDash val="dash"/>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 name="Line 10"/>
            <p:cNvSpPr>
              <a:spLocks noChangeShapeType="1"/>
            </p:cNvSpPr>
            <p:nvPr/>
          </p:nvSpPr>
          <p:spPr bwMode="auto">
            <a:xfrm flipV="1">
              <a:off x="2718046" y="2031191"/>
              <a:ext cx="679204" cy="424444"/>
            </a:xfrm>
            <a:prstGeom prst="line">
              <a:avLst/>
            </a:prstGeom>
            <a:noFill/>
            <a:ln w="9525">
              <a:solidFill>
                <a:schemeClr val="tx1"/>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 name="Text Box 11"/>
            <p:cNvSpPr txBox="1">
              <a:spLocks noChangeArrowheads="1"/>
            </p:cNvSpPr>
            <p:nvPr/>
          </p:nvSpPr>
          <p:spPr bwMode="auto">
            <a:xfrm>
              <a:off x="2449513" y="2378853"/>
              <a:ext cx="3587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l-GR" sz="1600" b="1" i="1" dirty="0">
                  <a:latin typeface="Comic Sans MS" pitchFamily="66" charset="0"/>
                </a:rPr>
                <a:t>r</a:t>
              </a:r>
              <a:endParaRPr lang="el-GR" altLang="el-GR" sz="1600" b="1" i="1" dirty="0">
                <a:latin typeface="Comic Sans MS" pitchFamily="66" charset="0"/>
              </a:endParaRPr>
            </a:p>
          </p:txBody>
        </p:sp>
      </p:grpSp>
      <p:sp>
        <p:nvSpPr>
          <p:cNvPr id="22" name="Line 14"/>
          <p:cNvSpPr>
            <a:spLocks noChangeShapeType="1"/>
          </p:cNvSpPr>
          <p:nvPr/>
        </p:nvSpPr>
        <p:spPr bwMode="auto">
          <a:xfrm flipH="1">
            <a:off x="3128306" y="1840639"/>
            <a:ext cx="611893" cy="38563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nvGrpSpPr>
          <p:cNvPr id="41" name="Ομάδα 40"/>
          <p:cNvGrpSpPr/>
          <p:nvPr/>
        </p:nvGrpSpPr>
        <p:grpSpPr>
          <a:xfrm>
            <a:off x="3425024" y="1542399"/>
            <a:ext cx="575142" cy="608434"/>
            <a:chOff x="3125550" y="1696323"/>
            <a:chExt cx="575142" cy="608434"/>
          </a:xfrm>
        </p:grpSpPr>
        <p:grpSp>
          <p:nvGrpSpPr>
            <p:cNvPr id="34" name="Ομάδα 33"/>
            <p:cNvGrpSpPr/>
            <p:nvPr/>
          </p:nvGrpSpPr>
          <p:grpSpPr>
            <a:xfrm>
              <a:off x="3125550" y="1696323"/>
              <a:ext cx="444499" cy="338137"/>
              <a:chOff x="3125550" y="1696323"/>
              <a:chExt cx="444499" cy="338137"/>
            </a:xfrm>
          </p:grpSpPr>
          <p:sp>
            <p:nvSpPr>
              <p:cNvPr id="10" name="Oval 8"/>
              <p:cNvSpPr>
                <a:spLocks noChangeArrowheads="1"/>
              </p:cNvSpPr>
              <p:nvPr/>
            </p:nvSpPr>
            <p:spPr bwMode="auto">
              <a:xfrm flipH="1" flipV="1">
                <a:off x="3382963" y="1985153"/>
                <a:ext cx="46038" cy="460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l-GR" altLang="el-GR" sz="1800">
                  <a:latin typeface="Arial" pitchFamily="34" charset="0"/>
                </a:endParaRPr>
              </a:p>
            </p:txBody>
          </p:sp>
          <p:sp>
            <p:nvSpPr>
              <p:cNvPr id="14" name="Text Box 12"/>
              <p:cNvSpPr txBox="1">
                <a:spLocks noChangeArrowheads="1"/>
              </p:cNvSpPr>
              <p:nvPr/>
            </p:nvSpPr>
            <p:spPr bwMode="auto">
              <a:xfrm>
                <a:off x="3125550" y="1696323"/>
                <a:ext cx="444499"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l-GR" sz="1600" b="1" i="1" dirty="0">
                    <a:latin typeface="Comic Sans MS" pitchFamily="66" charset="0"/>
                  </a:rPr>
                  <a:t>m</a:t>
                </a:r>
                <a:endParaRPr lang="el-GR" altLang="el-GR" sz="1600" b="1" i="1" dirty="0">
                  <a:latin typeface="Comic Sans MS" pitchFamily="66" charset="0"/>
                </a:endParaRPr>
              </a:p>
            </p:txBody>
          </p:sp>
        </p:grpSp>
        <p:sp>
          <p:nvSpPr>
            <p:cNvPr id="39" name="TextBox 38"/>
            <p:cNvSpPr txBox="1"/>
            <p:nvPr/>
          </p:nvSpPr>
          <p:spPr>
            <a:xfrm>
              <a:off x="3333272" y="1966203"/>
              <a:ext cx="367420" cy="338554"/>
            </a:xfrm>
            <a:prstGeom prst="rect">
              <a:avLst/>
            </a:prstGeom>
            <a:noFill/>
          </p:spPr>
          <p:txBody>
            <a:bodyPr wrap="square" rtlCol="0">
              <a:spAutoFit/>
            </a:bodyPr>
            <a:lstStyle/>
            <a:p>
              <a:r>
                <a:rPr lang="el-GR" sz="1600" b="1" dirty="0">
                  <a:latin typeface="Comic Sans MS" panose="030F0702030302020204" pitchFamily="66" charset="0"/>
                </a:rPr>
                <a:t>Α</a:t>
              </a:r>
            </a:p>
          </p:txBody>
        </p:sp>
      </p:grpSp>
      <mc:AlternateContent xmlns:mc="http://schemas.openxmlformats.org/markup-compatibility/2006" xmlns:a14="http://schemas.microsoft.com/office/drawing/2010/main">
        <mc:Choice Requires="a14">
          <p:sp>
            <p:nvSpPr>
              <p:cNvPr id="46" name="TextBox 45"/>
              <p:cNvSpPr txBox="1"/>
              <p:nvPr/>
            </p:nvSpPr>
            <p:spPr>
              <a:xfrm>
                <a:off x="5380921" y="2053260"/>
                <a:ext cx="4677920" cy="506421"/>
              </a:xfrm>
              <a:prstGeom prst="rect">
                <a:avLst/>
              </a:prstGeom>
              <a:noFill/>
            </p:spPr>
            <p:txBody>
              <a:bodyPr wrap="square" rtlCol="0">
                <a:spAutoFit/>
              </a:bodyPr>
              <a:lstStyle/>
              <a:p>
                <a14:m>
                  <m:oMath xmlns:m="http://schemas.openxmlformats.org/officeDocument/2006/math">
                    <m:acc>
                      <m:accPr>
                        <m:chr m:val="⃗"/>
                        <m:ctrlPr>
                          <a:rPr lang="el-GR" sz="2400" b="1" i="1" smtClean="0">
                            <a:latin typeface="Cambria Math" panose="02040503050406030204" pitchFamily="18" charset="0"/>
                          </a:rPr>
                        </m:ctrlPr>
                      </m:accPr>
                      <m:e>
                        <m:r>
                          <a:rPr lang="en-US" sz="2400" b="1" i="1" smtClean="0">
                            <a:latin typeface="Cambria Math" panose="02040503050406030204" pitchFamily="18" charset="0"/>
                          </a:rPr>
                          <m:t>𝒈</m:t>
                        </m:r>
                      </m:e>
                    </m:acc>
                  </m:oMath>
                </a14:m>
                <a:r>
                  <a:rPr lang="el-GR" sz="2400" b="1" dirty="0"/>
                  <a:t>  </a:t>
                </a:r>
                <a:r>
                  <a:rPr lang="el-GR" sz="2000" b="1" dirty="0">
                    <a:latin typeface="Comic Sans MS" panose="030F0702030302020204" pitchFamily="66" charset="0"/>
                  </a:rPr>
                  <a:t>και</a:t>
                </a:r>
                <a:r>
                  <a:rPr lang="el-GR" sz="2400" b="1" dirty="0">
                    <a:latin typeface="Comic Sans MS" panose="030F0702030302020204" pitchFamily="66" charset="0"/>
                  </a:rPr>
                  <a:t> </a:t>
                </a:r>
                <a14:m>
                  <m:oMath xmlns:m="http://schemas.openxmlformats.org/officeDocument/2006/math">
                    <m:acc>
                      <m:accPr>
                        <m:chr m:val="⃗"/>
                        <m:ctrlPr>
                          <a:rPr lang="el-GR" sz="2400" b="1" i="1">
                            <a:latin typeface="Cambria Math" panose="02040503050406030204" pitchFamily="18" charset="0"/>
                          </a:rPr>
                        </m:ctrlPr>
                      </m:accPr>
                      <m:e>
                        <m:r>
                          <a:rPr lang="en-US" sz="2400" b="1" i="1">
                            <a:latin typeface="Cambria Math"/>
                          </a:rPr>
                          <m:t>𝑭</m:t>
                        </m:r>
                      </m:e>
                    </m:acc>
                  </m:oMath>
                </a14:m>
                <a:r>
                  <a:rPr lang="el-GR" sz="2400" b="1" dirty="0"/>
                  <a:t>  </a:t>
                </a:r>
                <a:r>
                  <a:rPr lang="el-GR" sz="2000" b="1" dirty="0">
                    <a:latin typeface="Comic Sans MS" panose="030F0702030302020204" pitchFamily="66" charset="0"/>
                  </a:rPr>
                  <a:t>έχουν την ίδια κατεύθυνση.</a:t>
                </a:r>
                <a:r>
                  <a:rPr lang="el-GR" sz="2000" b="1" dirty="0"/>
                  <a:t> </a:t>
                </a:r>
              </a:p>
            </p:txBody>
          </p:sp>
        </mc:Choice>
        <mc:Fallback xmlns="">
          <p:sp>
            <p:nvSpPr>
              <p:cNvPr id="46" name="TextBox 45"/>
              <p:cNvSpPr txBox="1">
                <a:spLocks noRot="1" noChangeAspect="1" noMove="1" noResize="1" noEditPoints="1" noAdjustHandles="1" noChangeArrowheads="1" noChangeShapeType="1" noTextEdit="1"/>
              </p:cNvSpPr>
              <p:nvPr/>
            </p:nvSpPr>
            <p:spPr>
              <a:xfrm>
                <a:off x="5380921" y="2053260"/>
                <a:ext cx="4677920" cy="506421"/>
              </a:xfrm>
              <a:prstGeom prst="rect">
                <a:avLst/>
              </a:prstGeom>
              <a:blipFill>
                <a:blip r:embed="rId2"/>
                <a:stretch>
                  <a:fillRect b="-168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684794" y="882316"/>
                <a:ext cx="1538370" cy="10104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8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n-US" sz="2800" b="1" i="1" smtClean="0">
                              <a:solidFill>
                                <a:srgbClr val="0000FF"/>
                              </a:solidFill>
                              <a:effectLst>
                                <a:outerShdw blurRad="38100" dist="38100" dir="2700000" algn="tl">
                                  <a:srgbClr val="000000">
                                    <a:alpha val="43137"/>
                                  </a:srgbClr>
                                </a:outerShdw>
                              </a:effectLst>
                              <a:latin typeface="Cambria Math" panose="02040503050406030204" pitchFamily="18" charset="0"/>
                            </a:rPr>
                            <m:t>𝒈</m:t>
                          </m:r>
                        </m:e>
                      </m:acc>
                      <m:r>
                        <a:rPr lang="el-GR" sz="2800" b="1" i="1">
                          <a:solidFill>
                            <a:srgbClr val="0000FF"/>
                          </a:solidFill>
                          <a:effectLst>
                            <a:outerShdw blurRad="38100" dist="38100" dir="2700000" algn="tl">
                              <a:srgbClr val="000000">
                                <a:alpha val="43137"/>
                              </a:srgbClr>
                            </a:outerShdw>
                          </a:effectLst>
                          <a:latin typeface="Cambria Math"/>
                        </a:rPr>
                        <m:t> =  </m:t>
                      </m:r>
                      <m:f>
                        <m:fPr>
                          <m:ctrlPr>
                            <a:rPr lang="el-GR" sz="2800" b="1" i="1">
                              <a:solidFill>
                                <a:srgbClr val="0000FF"/>
                              </a:solidFill>
                              <a:effectLst>
                                <a:outerShdw blurRad="38100" dist="38100" dir="2700000" algn="tl">
                                  <a:srgbClr val="000000">
                                    <a:alpha val="43137"/>
                                  </a:srgbClr>
                                </a:outerShdw>
                              </a:effectLst>
                              <a:latin typeface="Cambria Math" panose="02040503050406030204" pitchFamily="18" charset="0"/>
                            </a:rPr>
                          </m:ctrlPr>
                        </m:fPr>
                        <m:num>
                          <m:acc>
                            <m:accPr>
                              <m:chr m:val="⃗"/>
                              <m:ctrlPr>
                                <a:rPr lang="el-GR" sz="2800" b="1" i="1">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n-US" sz="2800" b="1" i="1">
                                  <a:solidFill>
                                    <a:srgbClr val="0000FF"/>
                                  </a:solidFill>
                                  <a:effectLst>
                                    <a:outerShdw blurRad="38100" dist="38100" dir="2700000" algn="tl">
                                      <a:srgbClr val="000000">
                                        <a:alpha val="43137"/>
                                      </a:srgbClr>
                                    </a:outerShdw>
                                  </a:effectLst>
                                  <a:latin typeface="Cambria Math"/>
                                </a:rPr>
                                <m:t>𝑭</m:t>
                              </m:r>
                            </m:e>
                          </m:acc>
                        </m:num>
                        <m:den>
                          <m:r>
                            <a:rPr lang="en-US" sz="2800" b="1" i="1" smtClean="0">
                              <a:solidFill>
                                <a:srgbClr val="0000FF"/>
                              </a:solidFill>
                              <a:effectLst>
                                <a:outerShdw blurRad="38100" dist="38100" dir="2700000" algn="tl">
                                  <a:srgbClr val="000000">
                                    <a:alpha val="43137"/>
                                  </a:srgbClr>
                                </a:outerShdw>
                              </a:effectLst>
                              <a:latin typeface="Cambria Math" panose="02040503050406030204" pitchFamily="18" charset="0"/>
                            </a:rPr>
                            <m:t>𝒎</m:t>
                          </m:r>
                        </m:den>
                      </m:f>
                    </m:oMath>
                  </m:oMathPara>
                </a14:m>
                <a:endParaRPr lang="el-GR" sz="2800" b="1" dirty="0">
                  <a:solidFill>
                    <a:srgbClr val="0000FF"/>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684794" y="882316"/>
                <a:ext cx="1538370" cy="1010469"/>
              </a:xfrm>
              <a:prstGeom prst="rect">
                <a:avLst/>
              </a:prstGeom>
              <a:blipFill>
                <a:blip r:embed="rId3"/>
                <a:stretch>
                  <a:fillRect b="-1818"/>
                </a:stretch>
              </a:blipFill>
            </p:spPr>
            <p:txBody>
              <a:bodyPr/>
              <a:lstStyle/>
              <a:p>
                <a:r>
                  <a:rPr lang="el-GR">
                    <a:noFill/>
                  </a:rPr>
                  <a:t> </a:t>
                </a:r>
              </a:p>
            </p:txBody>
          </p:sp>
        </mc:Fallback>
      </mc:AlternateContent>
      <p:sp>
        <p:nvSpPr>
          <p:cNvPr id="44" name="Text Box 4"/>
          <p:cNvSpPr txBox="1">
            <a:spLocks noChangeArrowheads="1"/>
          </p:cNvSpPr>
          <p:nvPr/>
        </p:nvSpPr>
        <p:spPr bwMode="auto">
          <a:xfrm>
            <a:off x="3233300" y="278859"/>
            <a:ext cx="59908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altLang="el-GR" sz="2800" b="1" dirty="0">
                <a:solidFill>
                  <a:srgbClr val="800000"/>
                </a:solidFill>
                <a:effectLst>
                  <a:outerShdw blurRad="38100" dist="38100" dir="2700000" algn="tl">
                    <a:srgbClr val="000000">
                      <a:alpha val="43137"/>
                    </a:srgbClr>
                  </a:outerShdw>
                </a:effectLst>
                <a:latin typeface="Comic Sans MS" pitchFamily="66" charset="0"/>
              </a:rPr>
              <a:t>Ένταση</a:t>
            </a:r>
            <a:r>
              <a:rPr lang="en-US" altLang="el-GR" sz="2800" b="1" dirty="0">
                <a:solidFill>
                  <a:srgbClr val="800000"/>
                </a:solidFill>
                <a:effectLst>
                  <a:outerShdw blurRad="38100" dist="38100" dir="2700000" algn="tl">
                    <a:srgbClr val="000000">
                      <a:alpha val="43137"/>
                    </a:srgbClr>
                  </a:outerShdw>
                </a:effectLst>
                <a:latin typeface="Comic Sans MS" pitchFamily="66" charset="0"/>
              </a:rPr>
              <a:t> </a:t>
            </a:r>
            <a:r>
              <a:rPr lang="el-GR" altLang="el-GR" sz="2800" b="1" dirty="0">
                <a:solidFill>
                  <a:srgbClr val="800000"/>
                </a:solidFill>
                <a:effectLst>
                  <a:outerShdw blurRad="38100" dist="38100" dir="2700000" algn="tl">
                    <a:srgbClr val="000000">
                      <a:alpha val="43137"/>
                    </a:srgbClr>
                  </a:outerShdw>
                </a:effectLst>
                <a:latin typeface="Comic Sans MS" pitchFamily="66" charset="0"/>
              </a:rPr>
              <a:t>και επιτάχυνση βαρύτητας</a:t>
            </a:r>
          </a:p>
        </p:txBody>
      </p:sp>
      <mc:AlternateContent xmlns:mc="http://schemas.openxmlformats.org/markup-compatibility/2006" xmlns:a14="http://schemas.microsoft.com/office/drawing/2010/main">
        <mc:Choice Requires="a14">
          <p:sp>
            <p:nvSpPr>
              <p:cNvPr id="24" name="TextBox 23"/>
              <p:cNvSpPr txBox="1"/>
              <p:nvPr/>
            </p:nvSpPr>
            <p:spPr>
              <a:xfrm>
                <a:off x="2994806" y="1854247"/>
                <a:ext cx="203004"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𝑭</m:t>
                          </m:r>
                        </m:e>
                      </m:acc>
                    </m:oMath>
                  </m:oMathPara>
                </a14:m>
                <a:endParaRPr lang="el-GR"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2994806" y="1854247"/>
                <a:ext cx="203004" cy="310598"/>
              </a:xfrm>
              <a:prstGeom prst="rect">
                <a:avLst/>
              </a:prstGeom>
              <a:blipFill>
                <a:blip r:embed="rId4"/>
                <a:stretch>
                  <a:fillRect l="-23529" r="-26471" b="-78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357122" y="2124400"/>
                <a:ext cx="2083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00FF"/>
                              </a:solidFill>
                              <a:latin typeface="Cambria Math" panose="02040503050406030204" pitchFamily="18" charset="0"/>
                            </a:rPr>
                          </m:ctrlPr>
                        </m:accPr>
                        <m:e>
                          <m:r>
                            <a:rPr lang="en-US" b="1" i="1" smtClean="0">
                              <a:solidFill>
                                <a:srgbClr val="0000FF"/>
                              </a:solidFill>
                              <a:latin typeface="Cambria Math" panose="02040503050406030204" pitchFamily="18" charset="0"/>
                            </a:rPr>
                            <m:t>𝒈</m:t>
                          </m:r>
                        </m:e>
                      </m:acc>
                    </m:oMath>
                  </m:oMathPara>
                </a14:m>
                <a:endParaRPr lang="el-GR" b="1" dirty="0">
                  <a:solidFill>
                    <a:srgbClr val="0000FF"/>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357122" y="2124400"/>
                <a:ext cx="208390" cy="276999"/>
              </a:xfrm>
              <a:prstGeom prst="rect">
                <a:avLst/>
              </a:prstGeom>
              <a:blipFill>
                <a:blip r:embed="rId5"/>
                <a:stretch>
                  <a:fillRect l="-29412" r="-29412" b="-23913"/>
                </a:stretch>
              </a:blipFill>
            </p:spPr>
            <p:txBody>
              <a:bodyPr/>
              <a:lstStyle/>
              <a:p>
                <a:r>
                  <a:rPr lang="el-GR">
                    <a:noFill/>
                  </a:rPr>
                  <a:t> </a:t>
                </a:r>
              </a:p>
            </p:txBody>
          </p:sp>
        </mc:Fallback>
      </mc:AlternateContent>
      <p:sp>
        <p:nvSpPr>
          <p:cNvPr id="16" name="Line 13"/>
          <p:cNvSpPr>
            <a:spLocks noChangeShapeType="1"/>
          </p:cNvSpPr>
          <p:nvPr/>
        </p:nvSpPr>
        <p:spPr bwMode="auto">
          <a:xfrm flipH="1">
            <a:off x="3267314" y="1844988"/>
            <a:ext cx="445285" cy="301628"/>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25" name="TextBox 24"/>
              <p:cNvSpPr txBox="1"/>
              <p:nvPr/>
            </p:nvSpPr>
            <p:spPr>
              <a:xfrm>
                <a:off x="4859944" y="2703789"/>
                <a:ext cx="6332911" cy="1381212"/>
              </a:xfrm>
              <a:prstGeom prst="rect">
                <a:avLst/>
              </a:prstGeom>
              <a:noFill/>
            </p:spPr>
            <p:txBody>
              <a:bodyPr wrap="square" rtlCol="0">
                <a:spAutoFit/>
              </a:bodyPr>
              <a:lstStyle/>
              <a:p>
                <a:pPr algn="ctr">
                  <a:lnSpc>
                    <a:spcPct val="150000"/>
                  </a:lnSpc>
                </a:pPr>
                <a:r>
                  <a:rPr lang="el-GR" sz="2000" b="1" dirty="0">
                    <a:latin typeface="Comic Sans MS" panose="030F0702030302020204" pitchFamily="66" charset="0"/>
                  </a:rPr>
                  <a:t>Αν η μάζα </a:t>
                </a:r>
                <a:r>
                  <a:rPr lang="en-US" sz="2000" b="1" i="1" dirty="0">
                    <a:latin typeface="Comic Sans MS" panose="030F0702030302020204" pitchFamily="66" charset="0"/>
                  </a:rPr>
                  <a:t>m</a:t>
                </a:r>
                <a:r>
                  <a:rPr lang="en-US" sz="2000" b="1" dirty="0">
                    <a:latin typeface="Comic Sans MS" panose="030F0702030302020204" pitchFamily="66" charset="0"/>
                  </a:rPr>
                  <a:t> </a:t>
                </a:r>
                <a:r>
                  <a:rPr lang="el-GR" sz="2000" b="1" dirty="0">
                    <a:latin typeface="Comic Sans MS" panose="030F0702030302020204" pitchFamily="66" charset="0"/>
                  </a:rPr>
                  <a:t>αφεθεί ελεύθερη στο Α, θ’ αποκτήσει επιτάχυνση</a:t>
                </a:r>
                <a:r>
                  <a:rPr lang="en-US" sz="2000" b="1" dirty="0">
                    <a:latin typeface="Comic Sans MS" panose="030F0702030302020204" pitchFamily="66" charset="0"/>
                  </a:rPr>
                  <a:t> </a:t>
                </a:r>
                <a:r>
                  <a:rPr lang="el-GR" sz="2000" b="1" dirty="0">
                    <a:latin typeface="Comic Sans MS" panose="030F0702030302020204" pitchFamily="66" charset="0"/>
                  </a:rPr>
                  <a:t> </a:t>
                </a:r>
                <a14:m>
                  <m:oMath xmlns:m="http://schemas.openxmlformats.org/officeDocument/2006/math">
                    <m:acc>
                      <m:accPr>
                        <m:chr m:val="⃗"/>
                        <m:ctrlPr>
                          <a:rPr lang="el-GR" sz="2400" b="1" i="1" dirty="0" smtClean="0">
                            <a:solidFill>
                              <a:srgbClr val="006600"/>
                            </a:solidFill>
                            <a:latin typeface="Cambria Math" panose="02040503050406030204" pitchFamily="18" charset="0"/>
                          </a:rPr>
                        </m:ctrlPr>
                      </m:accPr>
                      <m:e>
                        <m:r>
                          <a:rPr lang="el-GR" sz="2400" b="1" i="1" dirty="0" smtClean="0">
                            <a:solidFill>
                              <a:srgbClr val="006600"/>
                            </a:solidFill>
                            <a:latin typeface="Cambria Math" panose="02040503050406030204" pitchFamily="18" charset="0"/>
                          </a:rPr>
                          <m:t>𝜶</m:t>
                        </m:r>
                      </m:e>
                    </m:acc>
                    <m:r>
                      <a:rPr lang="el-GR" sz="2400" b="1" i="1" dirty="0" smtClean="0">
                        <a:solidFill>
                          <a:srgbClr val="006600"/>
                        </a:solidFill>
                        <a:latin typeface="Cambria Math" panose="02040503050406030204" pitchFamily="18" charset="0"/>
                      </a:rPr>
                      <m:t>= </m:t>
                    </m:r>
                    <m:f>
                      <m:fPr>
                        <m:ctrlPr>
                          <a:rPr lang="el-GR" sz="2400" b="1" i="1" dirty="0" smtClean="0">
                            <a:solidFill>
                              <a:srgbClr val="006600"/>
                            </a:solidFill>
                            <a:latin typeface="Cambria Math" panose="02040503050406030204" pitchFamily="18" charset="0"/>
                          </a:rPr>
                        </m:ctrlPr>
                      </m:fPr>
                      <m:num>
                        <m:acc>
                          <m:accPr>
                            <m:chr m:val="⃗"/>
                            <m:ctrlPr>
                              <a:rPr lang="el-GR" sz="2400" b="1" i="1" dirty="0" smtClean="0">
                                <a:solidFill>
                                  <a:srgbClr val="006600"/>
                                </a:solidFill>
                                <a:latin typeface="Cambria Math" panose="02040503050406030204" pitchFamily="18" charset="0"/>
                              </a:rPr>
                            </m:ctrlPr>
                          </m:accPr>
                          <m:e>
                            <m:r>
                              <a:rPr lang="en-US" sz="2400" b="1" i="1" dirty="0" smtClean="0">
                                <a:solidFill>
                                  <a:srgbClr val="006600"/>
                                </a:solidFill>
                                <a:latin typeface="Cambria Math" panose="02040503050406030204" pitchFamily="18" charset="0"/>
                              </a:rPr>
                              <m:t>𝑭</m:t>
                            </m:r>
                          </m:e>
                        </m:acc>
                      </m:num>
                      <m:den>
                        <m:r>
                          <a:rPr lang="en-US" sz="2400" b="1" i="1" dirty="0" smtClean="0">
                            <a:solidFill>
                              <a:srgbClr val="006600"/>
                            </a:solidFill>
                            <a:latin typeface="Cambria Math" panose="02040503050406030204" pitchFamily="18" charset="0"/>
                          </a:rPr>
                          <m:t>𝒎</m:t>
                        </m:r>
                      </m:den>
                    </m:f>
                  </m:oMath>
                </a14:m>
                <a:r>
                  <a:rPr lang="en-US" sz="2400" b="1" dirty="0">
                    <a:latin typeface="Comic Sans MS" panose="030F0702030302020204" pitchFamily="66" charset="0"/>
                  </a:rPr>
                  <a:t>  </a:t>
                </a:r>
                <a:r>
                  <a:rPr lang="en-US" b="1" dirty="0">
                    <a:latin typeface="Comic Sans MS" panose="030F0702030302020204" pitchFamily="66" charset="0"/>
                  </a:rPr>
                  <a:t>(2)    </a:t>
                </a:r>
                <a:r>
                  <a:rPr lang="en-US" sz="1600" b="1" dirty="0">
                    <a:latin typeface="Comic Sans MS" panose="030F0702030302020204" pitchFamily="66" charset="0"/>
                  </a:rPr>
                  <a:t>(</a:t>
                </a:r>
                <a:r>
                  <a:rPr lang="el-GR" sz="1600" b="1" dirty="0">
                    <a:latin typeface="Comic Sans MS" panose="030F0702030302020204" pitchFamily="66" charset="0"/>
                  </a:rPr>
                  <a:t>2</a:t>
                </a:r>
                <a:r>
                  <a:rPr lang="el-GR" sz="1600" b="1" baseline="30000" dirty="0">
                    <a:latin typeface="Comic Sans MS" panose="030F0702030302020204" pitchFamily="66" charset="0"/>
                  </a:rPr>
                  <a:t>ος</a:t>
                </a:r>
                <a:r>
                  <a:rPr lang="el-GR" sz="1600" b="1" dirty="0">
                    <a:latin typeface="Comic Sans MS" panose="030F0702030302020204" pitchFamily="66" charset="0"/>
                  </a:rPr>
                  <a:t> νόμος </a:t>
                </a:r>
                <a:r>
                  <a:rPr lang="en-US" sz="1600" b="1" dirty="0">
                    <a:latin typeface="Comic Sans MS" panose="030F0702030302020204" pitchFamily="66" charset="0"/>
                  </a:rPr>
                  <a:t>Newton)</a:t>
                </a:r>
                <a:r>
                  <a:rPr lang="en-US" sz="2000" b="1" dirty="0">
                    <a:latin typeface="Comic Sans MS" panose="030F0702030302020204" pitchFamily="66" charset="0"/>
                  </a:rPr>
                  <a:t>.</a:t>
                </a:r>
                <a:endParaRPr lang="el-GR" sz="2000" b="1" dirty="0">
                  <a:latin typeface="Comic Sans MS" panose="030F0702030302020204" pitchFamily="66"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859944" y="2703789"/>
                <a:ext cx="6332911" cy="1381212"/>
              </a:xfrm>
              <a:prstGeom prst="rect">
                <a:avLst/>
              </a:prstGeom>
              <a:blipFill>
                <a:blip r:embed="rId6"/>
                <a:stretch>
                  <a:fillRect l="-481" r="-2021" b="-442"/>
                </a:stretch>
              </a:blipFill>
            </p:spPr>
            <p:txBody>
              <a:bodyPr/>
              <a:lstStyle/>
              <a:p>
                <a:r>
                  <a:rPr lang="el-GR">
                    <a:noFill/>
                  </a:rPr>
                  <a:t> </a:t>
                </a:r>
              </a:p>
            </p:txBody>
          </p:sp>
        </mc:Fallback>
      </mc:AlternateContent>
      <p:sp>
        <p:nvSpPr>
          <p:cNvPr id="35" name="TextBox 34"/>
          <p:cNvSpPr txBox="1"/>
          <p:nvPr/>
        </p:nvSpPr>
        <p:spPr>
          <a:xfrm>
            <a:off x="7358705" y="1278896"/>
            <a:ext cx="530352" cy="369332"/>
          </a:xfrm>
          <a:prstGeom prst="rect">
            <a:avLst/>
          </a:prstGeom>
          <a:noFill/>
        </p:spPr>
        <p:txBody>
          <a:bodyPr wrap="square" rtlCol="0">
            <a:spAutoFit/>
          </a:bodyPr>
          <a:lstStyle/>
          <a:p>
            <a:r>
              <a:rPr lang="en-US" b="1" dirty="0">
                <a:latin typeface="Comic Sans MS" panose="030F0702030302020204" pitchFamily="66" charset="0"/>
              </a:rPr>
              <a:t>(1)</a:t>
            </a:r>
            <a:endParaRPr lang="el-GR"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TextBox 35"/>
              <p:cNvSpPr txBox="1"/>
              <p:nvPr/>
            </p:nvSpPr>
            <p:spPr>
              <a:xfrm>
                <a:off x="6283016" y="4341118"/>
                <a:ext cx="909031" cy="3914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l-GR" b="1" i="1" smtClean="0">
                              <a:latin typeface="Cambria Math" panose="02040503050406030204" pitchFamily="18" charset="0"/>
                            </a:rPr>
                          </m:ctrlPr>
                        </m:groupChrPr>
                        <m:e>
                          <m:d>
                            <m:dPr>
                              <m:ctrlPr>
                                <a:rPr lang="en-US" b="1" i="1" smtClean="0">
                                  <a:latin typeface="Cambria Math" panose="02040503050406030204" pitchFamily="18" charset="0"/>
                                </a:rPr>
                              </m:ctrlPr>
                            </m:dPr>
                            <m:e>
                              <m:r>
                                <m:rPr>
                                  <m:brk m:alnAt="2"/>
                                </m:rPr>
                                <a:rPr lang="en-US" b="1" i="1" smtClean="0">
                                  <a:latin typeface="Cambria Math" panose="02040503050406030204" pitchFamily="18" charset="0"/>
                                </a:rPr>
                                <m:t>𝟏</m:t>
                              </m:r>
                            </m:e>
                          </m:d>
                          <m:r>
                            <m:rPr>
                              <m:brk m:alnAt="2"/>
                            </m:rPr>
                            <a:rPr lang="el-GR" b="1" i="0" smtClean="0">
                              <a:latin typeface="Cambria Math" panose="02040503050406030204" pitchFamily="18" charset="0"/>
                            </a:rPr>
                            <m:t> </m:t>
                          </m:r>
                          <m:r>
                            <a:rPr lang="el-GR" b="1" i="0" smtClean="0">
                              <a:latin typeface="Cambria Math" panose="02040503050406030204" pitchFamily="18" charset="0"/>
                            </a:rPr>
                            <m:t>𝛋𝛂𝛊</m:t>
                          </m:r>
                          <m:r>
                            <a:rPr lang="el-GR" b="1" i="0" smtClean="0">
                              <a:latin typeface="Cambria Math" panose="02040503050406030204" pitchFamily="18" charset="0"/>
                            </a:rPr>
                            <m:t>  </m:t>
                          </m:r>
                          <m:r>
                            <m:rPr>
                              <m:brk m:alnAt="2"/>
                            </m:rPr>
                            <a:rPr lang="el-GR" b="1" i="1" smtClean="0">
                              <a:latin typeface="Cambria Math" panose="02040503050406030204" pitchFamily="18" charset="0"/>
                            </a:rPr>
                            <m:t>(</m:t>
                          </m:r>
                          <m:r>
                            <a:rPr lang="el-GR" b="1" i="1" smtClean="0">
                              <a:latin typeface="Cambria Math" panose="02040503050406030204" pitchFamily="18" charset="0"/>
                            </a:rPr>
                            <m:t>𝟐</m:t>
                          </m:r>
                          <m:r>
                            <a:rPr lang="el-GR" b="1" i="1" smtClean="0">
                              <a:latin typeface="Cambria Math" panose="02040503050406030204" pitchFamily="18" charset="0"/>
                            </a:rPr>
                            <m:t>)</m:t>
                          </m:r>
                        </m:e>
                      </m:groupChr>
                    </m:oMath>
                  </m:oMathPara>
                </a14:m>
                <a:endParaRPr lang="el-GR"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6283016" y="4341118"/>
                <a:ext cx="909031" cy="391454"/>
              </a:xfrm>
              <a:prstGeom prst="rect">
                <a:avLst/>
              </a:prstGeom>
              <a:blipFill>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7" name="Ορθογώνιο 36"/>
              <p:cNvSpPr/>
              <p:nvPr/>
            </p:nvSpPr>
            <p:spPr>
              <a:xfrm>
                <a:off x="7378241" y="4285515"/>
                <a:ext cx="129631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28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n-US" sz="2800" b="1" i="1">
                              <a:solidFill>
                                <a:srgbClr val="0000FF"/>
                              </a:solidFill>
                              <a:effectLst>
                                <a:outerShdw blurRad="38100" dist="38100" dir="2700000" algn="tl">
                                  <a:srgbClr val="000000">
                                    <a:alpha val="43137"/>
                                  </a:srgbClr>
                                </a:outerShdw>
                              </a:effectLst>
                              <a:latin typeface="Cambria Math" panose="02040503050406030204" pitchFamily="18" charset="0"/>
                            </a:rPr>
                            <m:t>𝒈</m:t>
                          </m:r>
                        </m:e>
                      </m:acc>
                      <m:r>
                        <a:rPr lang="el-GR" sz="2800" b="1" i="1" smtClean="0">
                          <a:solidFill>
                            <a:srgbClr val="0000FF"/>
                          </a:solidFill>
                          <a:effectLst>
                            <a:outerShdw blurRad="38100" dist="38100" dir="2700000" algn="tl">
                              <a:srgbClr val="000000">
                                <a:alpha val="43137"/>
                              </a:srgbClr>
                            </a:outerShdw>
                          </a:effectLst>
                          <a:latin typeface="Cambria Math" panose="02040503050406030204" pitchFamily="18" charset="0"/>
                        </a:rPr>
                        <m:t> =</m:t>
                      </m:r>
                      <m:acc>
                        <m:accPr>
                          <m:chr m:val="⃗"/>
                          <m:ctrlPr>
                            <a:rPr lang="el-GR" sz="2800" b="1" i="1" dirty="0">
                              <a:solidFill>
                                <a:srgbClr val="006600"/>
                              </a:solidFill>
                              <a:latin typeface="Cambria Math" panose="02040503050406030204" pitchFamily="18" charset="0"/>
                            </a:rPr>
                          </m:ctrlPr>
                        </m:accPr>
                        <m:e>
                          <m:r>
                            <a:rPr lang="el-GR" sz="2800" b="1" i="1" dirty="0">
                              <a:solidFill>
                                <a:srgbClr val="006600"/>
                              </a:solidFill>
                              <a:latin typeface="Cambria Math" panose="02040503050406030204" pitchFamily="18" charset="0"/>
                            </a:rPr>
                            <m:t>𝜶</m:t>
                          </m:r>
                        </m:e>
                      </m:acc>
                    </m:oMath>
                  </m:oMathPara>
                </a14:m>
                <a:endParaRPr lang="el-GR" sz="2800" dirty="0"/>
              </a:p>
            </p:txBody>
          </p:sp>
        </mc:Choice>
        <mc:Fallback xmlns="">
          <p:sp>
            <p:nvSpPr>
              <p:cNvPr id="37" name="Ορθογώνιο 36"/>
              <p:cNvSpPr>
                <a:spLocks noRot="1" noChangeAspect="1" noMove="1" noResize="1" noEditPoints="1" noAdjustHandles="1" noChangeArrowheads="1" noChangeShapeType="1" noTextEdit="1"/>
              </p:cNvSpPr>
              <p:nvPr/>
            </p:nvSpPr>
            <p:spPr>
              <a:xfrm>
                <a:off x="7378241" y="4285515"/>
                <a:ext cx="1296317" cy="523220"/>
              </a:xfrm>
              <a:prstGeom prst="rect">
                <a:avLst/>
              </a:prstGeom>
              <a:blipFill>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1155512" y="4787590"/>
                <a:ext cx="10146472" cy="1107867"/>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Σε πεδίο βαρύτητας, η ένταση </a:t>
                </a:r>
                <a14:m>
                  <m:oMath xmlns:m="http://schemas.openxmlformats.org/officeDocument/2006/math">
                    <m:acc>
                      <m:accPr>
                        <m:chr m:val="⃗"/>
                        <m:ctrlPr>
                          <a:rPr lang="el-GR" sz="2400" b="1" i="1">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n-US" sz="2400" b="1" i="1">
                            <a:solidFill>
                              <a:srgbClr val="0000FF"/>
                            </a:solidFill>
                            <a:effectLst>
                              <a:outerShdw blurRad="38100" dist="38100" dir="2700000" algn="tl">
                                <a:srgbClr val="000000">
                                  <a:alpha val="43137"/>
                                </a:srgbClr>
                              </a:outerShdw>
                            </a:effectLst>
                            <a:latin typeface="Cambria Math" panose="02040503050406030204" pitchFamily="18" charset="0"/>
                          </a:rPr>
                          <m:t>𝒈</m:t>
                        </m:r>
                      </m:e>
                    </m:acc>
                  </m:oMath>
                </a14:m>
                <a:r>
                  <a:rPr lang="el-GR" sz="2000" b="1" dirty="0">
                    <a:latin typeface="Comic Sans MS" panose="030F0702030302020204" pitchFamily="66" charset="0"/>
                  </a:rPr>
                  <a:t> του πεδίου σ’ ένα σημείο του ταυτίζεται με την επιτάχυνση </a:t>
                </a:r>
                <a14:m>
                  <m:oMath xmlns:m="http://schemas.openxmlformats.org/officeDocument/2006/math">
                    <m:acc>
                      <m:accPr>
                        <m:chr m:val="⃗"/>
                        <m:ctrlPr>
                          <a:rPr lang="el-GR" sz="2400" b="1" i="1" dirty="0">
                            <a:solidFill>
                              <a:srgbClr val="006600"/>
                            </a:solidFill>
                            <a:latin typeface="Cambria Math" panose="02040503050406030204" pitchFamily="18" charset="0"/>
                          </a:rPr>
                        </m:ctrlPr>
                      </m:accPr>
                      <m:e>
                        <m:r>
                          <a:rPr lang="el-GR" sz="2400" b="1" i="1" dirty="0">
                            <a:solidFill>
                              <a:srgbClr val="006600"/>
                            </a:solidFill>
                            <a:latin typeface="Cambria Math" panose="02040503050406030204" pitchFamily="18" charset="0"/>
                          </a:rPr>
                          <m:t>𝜶</m:t>
                        </m:r>
                      </m:e>
                    </m:acc>
                  </m:oMath>
                </a14:m>
                <a:r>
                  <a:rPr lang="el-GR" sz="2000" b="1" dirty="0">
                    <a:latin typeface="Comic Sans MS" panose="030F0702030302020204" pitchFamily="66" charset="0"/>
                  </a:rPr>
                  <a:t> που θ’ αποκτήσει ένα σώμα, αν αφεθεί ελεύθερο σ’ εκείνο το σημείο.   </a:t>
                </a:r>
              </a:p>
            </p:txBody>
          </p:sp>
        </mc:Choice>
        <mc:Fallback xmlns="">
          <p:sp>
            <p:nvSpPr>
              <p:cNvPr id="52" name="TextBox 51"/>
              <p:cNvSpPr txBox="1">
                <a:spLocks noRot="1" noChangeAspect="1" noMove="1" noResize="1" noEditPoints="1" noAdjustHandles="1" noChangeArrowheads="1" noChangeShapeType="1" noTextEdit="1"/>
              </p:cNvSpPr>
              <p:nvPr/>
            </p:nvSpPr>
            <p:spPr>
              <a:xfrm>
                <a:off x="1155512" y="4787590"/>
                <a:ext cx="10146472" cy="1107867"/>
              </a:xfrm>
              <a:prstGeom prst="rect">
                <a:avLst/>
              </a:prstGeom>
              <a:blipFill>
                <a:blip r:embed="rId9"/>
                <a:stretch>
                  <a:fillRect l="-661" r="-601" b="-8242"/>
                </a:stretch>
              </a:blipFill>
            </p:spPr>
            <p:txBody>
              <a:bodyPr/>
              <a:lstStyle/>
              <a:p>
                <a:r>
                  <a:rPr lang="el-GR">
                    <a:noFill/>
                  </a:rPr>
                  <a:t> </a:t>
                </a:r>
              </a:p>
            </p:txBody>
          </p:sp>
        </mc:Fallback>
      </mc:AlternateContent>
      <p:sp>
        <p:nvSpPr>
          <p:cNvPr id="4" name="Θέση ημερομηνίας 3">
            <a:extLst>
              <a:ext uri="{FF2B5EF4-FFF2-40B4-BE49-F238E27FC236}">
                <a16:creationId xmlns:a16="http://schemas.microsoft.com/office/drawing/2014/main" id="{DBBA3F15-49F4-4C12-B1C7-17AFC7929F68}"/>
              </a:ext>
            </a:extLst>
          </p:cNvPr>
          <p:cNvSpPr>
            <a:spLocks noGrp="1"/>
          </p:cNvSpPr>
          <p:nvPr>
            <p:ph type="dt" sz="half" idx="10"/>
          </p:nvPr>
        </p:nvSpPr>
        <p:spPr/>
        <p:txBody>
          <a:bodyPr/>
          <a:lstStyle/>
          <a:p>
            <a:fld id="{F2F2A8DC-5BC4-462B-B39E-3DEB596277BF}"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222410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500" fill="hold"/>
                                        <p:tgtEl>
                                          <p:spTgt spid="44"/>
                                        </p:tgtEl>
                                        <p:attrNameLst>
                                          <p:attrName>ppt_x</p:attrName>
                                        </p:attrNameLst>
                                      </p:cBhvr>
                                      <p:tavLst>
                                        <p:tav tm="0">
                                          <p:val>
                                            <p:strVal val="#ppt_x-.2"/>
                                          </p:val>
                                        </p:tav>
                                        <p:tav tm="100000">
                                          <p:val>
                                            <p:strVal val="#ppt_x"/>
                                          </p:val>
                                        </p:tav>
                                      </p:tavLst>
                                    </p:anim>
                                    <p:anim calcmode="lin" valueType="num">
                                      <p:cBhvr>
                                        <p:cTn id="8" dur="15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10" presetClass="entr" presetSubtype="0" fill="hold" grpId="0" nodeType="after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1000"/>
                                        <p:tgtEl>
                                          <p:spTgt spid="22"/>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500"/>
                            </p:stCondLst>
                            <p:childTnLst>
                              <p:par>
                                <p:cTn id="43" presetID="22" presetClass="entr" presetSubtype="2" fill="hold" grpId="0" nodeType="afterEffect">
                                  <p:stCondLst>
                                    <p:cond delay="25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1000"/>
                                        <p:tgtEl>
                                          <p:spTgt spid="16"/>
                                        </p:tgtEl>
                                      </p:cBhvr>
                                    </p:animEffect>
                                  </p:childTnLst>
                                </p:cTn>
                              </p:par>
                            </p:childTnLst>
                          </p:cTn>
                        </p:par>
                        <p:par>
                          <p:cTn id="46" fill="hold">
                            <p:stCondLst>
                              <p:cond delay="1750"/>
                            </p:stCondLst>
                            <p:childTnLst>
                              <p:par>
                                <p:cTn id="47" presetID="10"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childTnLst>
                          </p:cTn>
                        </p:par>
                        <p:par>
                          <p:cTn id="50" fill="hold">
                            <p:stCondLst>
                              <p:cond delay="2250"/>
                            </p:stCondLst>
                            <p:childTnLst>
                              <p:par>
                                <p:cTn id="51" presetID="10"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0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childTnLst>
                          </p:cTn>
                        </p:par>
                        <p:par>
                          <p:cTn id="69" fill="hold">
                            <p:stCondLst>
                              <p:cond delay="500"/>
                            </p:stCondLst>
                            <p:childTnLst>
                              <p:par>
                                <p:cTn id="70" presetID="10" presetClass="entr" presetSubtype="0" fill="hold" grpId="0" nodeType="afterEffect">
                                  <p:stCondLst>
                                    <p:cond delay="25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46" grpId="0"/>
      <p:bldP spid="9" grpId="0"/>
      <p:bldP spid="44" grpId="0"/>
      <p:bldP spid="24" grpId="0"/>
      <p:bldP spid="48" grpId="0"/>
      <p:bldP spid="16" grpId="0" animBg="1"/>
      <p:bldP spid="25" grpId="0"/>
      <p:bldP spid="35" grpId="0"/>
      <p:bldP spid="36" grpId="0"/>
      <p:bldP spid="37"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a:xfrm>
            <a:off x="8678178" y="6329487"/>
            <a:ext cx="2844800" cy="365125"/>
          </a:xfrm>
        </p:spPr>
        <p:txBody>
          <a:bodyPr/>
          <a:lstStyle/>
          <a:p>
            <a:fld id="{3DF53439-851E-44AD-84B1-B6BFC3D0C743}" type="slidenum">
              <a:rPr lang="el-GR" smtClean="0">
                <a:solidFill>
                  <a:prstClr val="black">
                    <a:tint val="75000"/>
                  </a:prstClr>
                </a:solidFill>
              </a:rPr>
              <a:pPr/>
              <a:t>17</a:t>
            </a:fld>
            <a:endParaRPr lang="el-GR">
              <a:solidFill>
                <a:prstClr val="black">
                  <a:tint val="75000"/>
                </a:prstClr>
              </a:solidFill>
            </a:endParaRPr>
          </a:p>
        </p:txBody>
      </p:sp>
      <p:sp>
        <p:nvSpPr>
          <p:cNvPr id="4" name="Text Box 4"/>
          <p:cNvSpPr txBox="1">
            <a:spLocks noChangeArrowheads="1"/>
          </p:cNvSpPr>
          <p:nvPr/>
        </p:nvSpPr>
        <p:spPr bwMode="auto">
          <a:xfrm>
            <a:off x="2226242" y="359228"/>
            <a:ext cx="78321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altLang="el-GR" sz="2800" b="1" dirty="0">
                <a:solidFill>
                  <a:srgbClr val="800000"/>
                </a:solidFill>
                <a:effectLst>
                  <a:outerShdw blurRad="38100" dist="38100" dir="2700000" algn="tl">
                    <a:srgbClr val="000000">
                      <a:alpha val="43137"/>
                    </a:srgbClr>
                  </a:outerShdw>
                </a:effectLst>
                <a:latin typeface="Comic Sans MS" pitchFamily="66" charset="0"/>
              </a:rPr>
              <a:t>Ένταση Βαρυτικού Πεδίου από σημειακή μάζα</a:t>
            </a:r>
          </a:p>
        </p:txBody>
      </p:sp>
      <p:sp>
        <p:nvSpPr>
          <p:cNvPr id="5" name="Freeform 5"/>
          <p:cNvSpPr>
            <a:spLocks/>
          </p:cNvSpPr>
          <p:nvPr/>
        </p:nvSpPr>
        <p:spPr bwMode="auto">
          <a:xfrm>
            <a:off x="1183711" y="1258852"/>
            <a:ext cx="3831778" cy="2952328"/>
          </a:xfrm>
          <a:custGeom>
            <a:avLst/>
            <a:gdLst>
              <a:gd name="T0" fmla="*/ 2098663867 w 2880"/>
              <a:gd name="T1" fmla="*/ 344142111 h 2329"/>
              <a:gd name="T2" fmla="*/ 1580735118 w 2880"/>
              <a:gd name="T3" fmla="*/ 434957240 h 2329"/>
              <a:gd name="T4" fmla="*/ 1206508303 w 2880"/>
              <a:gd name="T5" fmla="*/ 618977491 h 2329"/>
              <a:gd name="T6" fmla="*/ 1032865871 w 2880"/>
              <a:gd name="T7" fmla="*/ 733691013 h 2329"/>
              <a:gd name="T8" fmla="*/ 805336078 w 2880"/>
              <a:gd name="T9" fmla="*/ 872302927 h 2329"/>
              <a:gd name="T10" fmla="*/ 458052943 w 2880"/>
              <a:gd name="T11" fmla="*/ 1192546645 h 2329"/>
              <a:gd name="T12" fmla="*/ 344288047 w 2880"/>
              <a:gd name="T13" fmla="*/ 1536687210 h 2329"/>
              <a:gd name="T14" fmla="*/ 113764896 w 2880"/>
              <a:gd name="T15" fmla="*/ 2147483647 h 2329"/>
              <a:gd name="T16" fmla="*/ 56882448 w 2880"/>
              <a:gd name="T17" fmla="*/ 2147483647 h 2329"/>
              <a:gd name="T18" fmla="*/ 26943680 w 2880"/>
              <a:gd name="T19" fmla="*/ 2147483647 h 2329"/>
              <a:gd name="T20" fmla="*/ 0 w 2880"/>
              <a:gd name="T21" fmla="*/ 2147483647 h 2329"/>
              <a:gd name="T22" fmla="*/ 26943680 w 2880"/>
              <a:gd name="T23" fmla="*/ 2147483647 h 2329"/>
              <a:gd name="T24" fmla="*/ 56882448 w 2880"/>
              <a:gd name="T25" fmla="*/ 2147483647 h 2329"/>
              <a:gd name="T26" fmla="*/ 170647345 w 2880"/>
              <a:gd name="T27" fmla="*/ 2147483647 h 2329"/>
              <a:gd name="T28" fmla="*/ 431109263 w 2880"/>
              <a:gd name="T29" fmla="*/ 2147483647 h 2329"/>
              <a:gd name="T30" fmla="*/ 574812927 w 2880"/>
              <a:gd name="T31" fmla="*/ 2147483647 h 2329"/>
              <a:gd name="T32" fmla="*/ 1032865871 w 2880"/>
              <a:gd name="T33" fmla="*/ 2147483647 h 2329"/>
              <a:gd name="T34" fmla="*/ 1550796350 w 2880"/>
              <a:gd name="T35" fmla="*/ 2147483647 h 2329"/>
              <a:gd name="T36" fmla="*/ 2098663867 w 2880"/>
              <a:gd name="T37" fmla="*/ 2147483647 h 2329"/>
              <a:gd name="T38" fmla="*/ 2147483647 w 2880"/>
              <a:gd name="T39" fmla="*/ 2147483647 h 2329"/>
              <a:gd name="T40" fmla="*/ 2147483647 w 2880"/>
              <a:gd name="T41" fmla="*/ 2147483647 h 2329"/>
              <a:gd name="T42" fmla="*/ 2147483647 w 2880"/>
              <a:gd name="T43" fmla="*/ 2147483647 h 2329"/>
              <a:gd name="T44" fmla="*/ 2147483647 w 2880"/>
              <a:gd name="T45" fmla="*/ 2147483647 h 2329"/>
              <a:gd name="T46" fmla="*/ 2147483647 w 2880"/>
              <a:gd name="T47" fmla="*/ 2147483647 h 2329"/>
              <a:gd name="T48" fmla="*/ 2147483647 w 2880"/>
              <a:gd name="T49" fmla="*/ 2147483647 h 2329"/>
              <a:gd name="T50" fmla="*/ 2147483647 w 2880"/>
              <a:gd name="T51" fmla="*/ 2147483647 h 2329"/>
              <a:gd name="T52" fmla="*/ 2147483647 w 2880"/>
              <a:gd name="T53" fmla="*/ 2147483647 h 2329"/>
              <a:gd name="T54" fmla="*/ 2147483647 w 2880"/>
              <a:gd name="T55" fmla="*/ 2147483647 h 2329"/>
              <a:gd name="T56" fmla="*/ 2147483647 w 2880"/>
              <a:gd name="T57" fmla="*/ 2147483647 h 2329"/>
              <a:gd name="T58" fmla="*/ 2147483647 w 2880"/>
              <a:gd name="T59" fmla="*/ 2147483647 h 2329"/>
              <a:gd name="T60" fmla="*/ 2147483647 w 2880"/>
              <a:gd name="T61" fmla="*/ 2147483647 h 2329"/>
              <a:gd name="T62" fmla="*/ 2147483647 w 2880"/>
              <a:gd name="T63" fmla="*/ 2147483647 h 2329"/>
              <a:gd name="T64" fmla="*/ 2147483647 w 2880"/>
              <a:gd name="T65" fmla="*/ 2147483647 h 2329"/>
              <a:gd name="T66" fmla="*/ 2147483647 w 2880"/>
              <a:gd name="T67" fmla="*/ 1696809069 h 2329"/>
              <a:gd name="T68" fmla="*/ 2147483647 w 2880"/>
              <a:gd name="T69" fmla="*/ 1515178811 h 2329"/>
              <a:gd name="T70" fmla="*/ 2147483647 w 2880"/>
              <a:gd name="T71" fmla="*/ 1376565351 h 2329"/>
              <a:gd name="T72" fmla="*/ 2147483647 w 2880"/>
              <a:gd name="T73" fmla="*/ 1307260167 h 2329"/>
              <a:gd name="T74" fmla="*/ 2147483647 w 2880"/>
              <a:gd name="T75" fmla="*/ 1192546645 h 2329"/>
              <a:gd name="T76" fmla="*/ 2147483647 w 2880"/>
              <a:gd name="T77" fmla="*/ 917711265 h 2329"/>
              <a:gd name="T78" fmla="*/ 2147483647 w 2880"/>
              <a:gd name="T79" fmla="*/ 482754025 h 2329"/>
              <a:gd name="T80" fmla="*/ 2147483647 w 2880"/>
              <a:gd name="T81" fmla="*/ 253326982 h 2329"/>
              <a:gd name="T82" fmla="*/ 2147483647 w 2880"/>
              <a:gd name="T83" fmla="*/ 0 h 2329"/>
              <a:gd name="T84" fmla="*/ 2147483647 w 2880"/>
              <a:gd name="T85" fmla="*/ 69306730 h 2329"/>
              <a:gd name="T86" fmla="*/ 2147483647 w 2880"/>
              <a:gd name="T87" fmla="*/ 160121859 h 2329"/>
              <a:gd name="T88" fmla="*/ 2125609277 w 2880"/>
              <a:gd name="T89" fmla="*/ 253326982 h 2329"/>
              <a:gd name="T90" fmla="*/ 2098663867 w 2880"/>
              <a:gd name="T91" fmla="*/ 344142111 h 2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80" h="2329">
                <a:moveTo>
                  <a:pt x="701" y="144"/>
                </a:moveTo>
                <a:cubicBezTo>
                  <a:pt x="556" y="156"/>
                  <a:pt x="619" y="154"/>
                  <a:pt x="528" y="182"/>
                </a:cubicBezTo>
                <a:cubicBezTo>
                  <a:pt x="486" y="210"/>
                  <a:pt x="448" y="236"/>
                  <a:pt x="403" y="259"/>
                </a:cubicBezTo>
                <a:cubicBezTo>
                  <a:pt x="361" y="323"/>
                  <a:pt x="413" y="255"/>
                  <a:pt x="345" y="307"/>
                </a:cubicBezTo>
                <a:cubicBezTo>
                  <a:pt x="259" y="373"/>
                  <a:pt x="332" y="343"/>
                  <a:pt x="269" y="365"/>
                </a:cubicBezTo>
                <a:cubicBezTo>
                  <a:pt x="226" y="406"/>
                  <a:pt x="196" y="458"/>
                  <a:pt x="153" y="499"/>
                </a:cubicBezTo>
                <a:cubicBezTo>
                  <a:pt x="142" y="547"/>
                  <a:pt x="128" y="595"/>
                  <a:pt x="115" y="643"/>
                </a:cubicBezTo>
                <a:cubicBezTo>
                  <a:pt x="103" y="734"/>
                  <a:pt x="86" y="905"/>
                  <a:pt x="38" y="979"/>
                </a:cubicBezTo>
                <a:cubicBezTo>
                  <a:pt x="32" y="998"/>
                  <a:pt x="25" y="1018"/>
                  <a:pt x="19" y="1037"/>
                </a:cubicBezTo>
                <a:cubicBezTo>
                  <a:pt x="16" y="1047"/>
                  <a:pt x="12" y="1056"/>
                  <a:pt x="9" y="1066"/>
                </a:cubicBezTo>
                <a:cubicBezTo>
                  <a:pt x="6" y="1075"/>
                  <a:pt x="0" y="1094"/>
                  <a:pt x="0" y="1094"/>
                </a:cubicBezTo>
                <a:cubicBezTo>
                  <a:pt x="3" y="1136"/>
                  <a:pt x="7" y="1177"/>
                  <a:pt x="9" y="1219"/>
                </a:cubicBezTo>
                <a:cubicBezTo>
                  <a:pt x="13" y="1296"/>
                  <a:pt x="13" y="1373"/>
                  <a:pt x="19" y="1450"/>
                </a:cubicBezTo>
                <a:cubicBezTo>
                  <a:pt x="22" y="1488"/>
                  <a:pt x="31" y="1519"/>
                  <a:pt x="57" y="1546"/>
                </a:cubicBezTo>
                <a:cubicBezTo>
                  <a:pt x="85" y="1624"/>
                  <a:pt x="118" y="1698"/>
                  <a:pt x="144" y="1776"/>
                </a:cubicBezTo>
                <a:cubicBezTo>
                  <a:pt x="156" y="1813"/>
                  <a:pt x="192" y="1882"/>
                  <a:pt x="192" y="1882"/>
                </a:cubicBezTo>
                <a:cubicBezTo>
                  <a:pt x="209" y="1956"/>
                  <a:pt x="270" y="2025"/>
                  <a:pt x="345" y="2045"/>
                </a:cubicBezTo>
                <a:cubicBezTo>
                  <a:pt x="383" y="2100"/>
                  <a:pt x="453" y="2116"/>
                  <a:pt x="518" y="2131"/>
                </a:cubicBezTo>
                <a:cubicBezTo>
                  <a:pt x="572" y="2166"/>
                  <a:pt x="639" y="2169"/>
                  <a:pt x="701" y="2179"/>
                </a:cubicBezTo>
                <a:cubicBezTo>
                  <a:pt x="806" y="2196"/>
                  <a:pt x="912" y="2213"/>
                  <a:pt x="1017" y="2227"/>
                </a:cubicBezTo>
                <a:cubicBezTo>
                  <a:pt x="1097" y="2255"/>
                  <a:pt x="1212" y="2266"/>
                  <a:pt x="1296" y="2275"/>
                </a:cubicBezTo>
                <a:cubicBezTo>
                  <a:pt x="1453" y="2329"/>
                  <a:pt x="1631" y="2283"/>
                  <a:pt x="1795" y="2266"/>
                </a:cubicBezTo>
                <a:cubicBezTo>
                  <a:pt x="1891" y="2233"/>
                  <a:pt x="1821" y="2240"/>
                  <a:pt x="1977" y="2227"/>
                </a:cubicBezTo>
                <a:cubicBezTo>
                  <a:pt x="2043" y="2215"/>
                  <a:pt x="2102" y="2197"/>
                  <a:pt x="2169" y="2189"/>
                </a:cubicBezTo>
                <a:cubicBezTo>
                  <a:pt x="2179" y="2186"/>
                  <a:pt x="2189" y="2184"/>
                  <a:pt x="2198" y="2179"/>
                </a:cubicBezTo>
                <a:cubicBezTo>
                  <a:pt x="2208" y="2174"/>
                  <a:pt x="2216" y="2165"/>
                  <a:pt x="2227" y="2160"/>
                </a:cubicBezTo>
                <a:cubicBezTo>
                  <a:pt x="2349" y="2107"/>
                  <a:pt x="2165" y="2205"/>
                  <a:pt x="2313" y="2131"/>
                </a:cubicBezTo>
                <a:cubicBezTo>
                  <a:pt x="2395" y="2090"/>
                  <a:pt x="2326" y="2110"/>
                  <a:pt x="2400" y="2093"/>
                </a:cubicBezTo>
                <a:cubicBezTo>
                  <a:pt x="2429" y="2074"/>
                  <a:pt x="2444" y="2055"/>
                  <a:pt x="2477" y="2045"/>
                </a:cubicBezTo>
                <a:cubicBezTo>
                  <a:pt x="2562" y="1980"/>
                  <a:pt x="2526" y="2004"/>
                  <a:pt x="2582" y="1968"/>
                </a:cubicBezTo>
                <a:cubicBezTo>
                  <a:pt x="2693" y="1798"/>
                  <a:pt x="2612" y="1568"/>
                  <a:pt x="2592" y="1373"/>
                </a:cubicBezTo>
                <a:cubicBezTo>
                  <a:pt x="2595" y="1309"/>
                  <a:pt x="2596" y="1245"/>
                  <a:pt x="2601" y="1181"/>
                </a:cubicBezTo>
                <a:cubicBezTo>
                  <a:pt x="2606" y="1115"/>
                  <a:pt x="2639" y="1046"/>
                  <a:pt x="2649" y="979"/>
                </a:cubicBezTo>
                <a:cubicBezTo>
                  <a:pt x="2658" y="827"/>
                  <a:pt x="2641" y="810"/>
                  <a:pt x="2717" y="710"/>
                </a:cubicBezTo>
                <a:cubicBezTo>
                  <a:pt x="2773" y="636"/>
                  <a:pt x="2730" y="669"/>
                  <a:pt x="2784" y="634"/>
                </a:cubicBezTo>
                <a:cubicBezTo>
                  <a:pt x="2787" y="630"/>
                  <a:pt x="2832" y="576"/>
                  <a:pt x="2832" y="576"/>
                </a:cubicBezTo>
                <a:cubicBezTo>
                  <a:pt x="2838" y="568"/>
                  <a:pt x="2836" y="556"/>
                  <a:pt x="2841" y="547"/>
                </a:cubicBezTo>
                <a:cubicBezTo>
                  <a:pt x="2852" y="529"/>
                  <a:pt x="2869" y="516"/>
                  <a:pt x="2880" y="499"/>
                </a:cubicBezTo>
                <a:cubicBezTo>
                  <a:pt x="2871" y="445"/>
                  <a:pt x="2858" y="403"/>
                  <a:pt x="2803" y="384"/>
                </a:cubicBezTo>
                <a:cubicBezTo>
                  <a:pt x="2737" y="318"/>
                  <a:pt x="2638" y="259"/>
                  <a:pt x="2563" y="202"/>
                </a:cubicBezTo>
                <a:cubicBezTo>
                  <a:pt x="2515" y="165"/>
                  <a:pt x="2489" y="120"/>
                  <a:pt x="2429" y="106"/>
                </a:cubicBezTo>
                <a:cubicBezTo>
                  <a:pt x="2381" y="58"/>
                  <a:pt x="2328" y="22"/>
                  <a:pt x="2265" y="0"/>
                </a:cubicBezTo>
                <a:cubicBezTo>
                  <a:pt x="1838" y="9"/>
                  <a:pt x="1450" y="23"/>
                  <a:pt x="1017" y="29"/>
                </a:cubicBezTo>
                <a:cubicBezTo>
                  <a:pt x="948" y="40"/>
                  <a:pt x="884" y="56"/>
                  <a:pt x="816" y="67"/>
                </a:cubicBezTo>
                <a:cubicBezTo>
                  <a:pt x="779" y="80"/>
                  <a:pt x="748" y="96"/>
                  <a:pt x="710" y="106"/>
                </a:cubicBezTo>
                <a:cubicBezTo>
                  <a:pt x="700" y="137"/>
                  <a:pt x="701" y="124"/>
                  <a:pt x="701" y="144"/>
                </a:cubicBezTo>
                <a:close/>
              </a:path>
            </a:pathLst>
          </a:custGeom>
          <a:solidFill>
            <a:schemeClr val="accent1">
              <a:lumMod val="20000"/>
              <a:lumOff val="80000"/>
            </a:schemeClr>
          </a:solidFill>
          <a:ln>
            <a:noFill/>
          </a:ln>
          <a:effectLst>
            <a:outerShdw dist="35921" dir="2700000" algn="ctr" rotWithShape="0">
              <a:schemeClr val="bg2"/>
            </a:outerShdw>
          </a:effectLst>
        </p:spPr>
        <p:txBody>
          <a:bodyPr/>
          <a:lstStyle/>
          <a:p>
            <a:endParaRPr lang="el-GR"/>
          </a:p>
        </p:txBody>
      </p:sp>
      <p:grpSp>
        <p:nvGrpSpPr>
          <p:cNvPr id="6" name="Ομάδα 5"/>
          <p:cNvGrpSpPr/>
          <p:nvPr/>
        </p:nvGrpSpPr>
        <p:grpSpPr>
          <a:xfrm>
            <a:off x="2017149" y="1877267"/>
            <a:ext cx="1679575" cy="1046161"/>
            <a:chOff x="1717675" y="2031191"/>
            <a:chExt cx="1679575" cy="1046161"/>
          </a:xfrm>
        </p:grpSpPr>
        <p:sp>
          <p:nvSpPr>
            <p:cNvPr id="7" name="Line 9"/>
            <p:cNvSpPr>
              <a:spLocks noChangeShapeType="1"/>
            </p:cNvSpPr>
            <p:nvPr/>
          </p:nvSpPr>
          <p:spPr bwMode="auto">
            <a:xfrm flipV="1">
              <a:off x="1717675" y="2622803"/>
              <a:ext cx="731838" cy="454549"/>
            </a:xfrm>
            <a:prstGeom prst="line">
              <a:avLst/>
            </a:prstGeom>
            <a:noFill/>
            <a:ln w="9525">
              <a:solidFill>
                <a:schemeClr val="tx1"/>
              </a:solidFill>
              <a:prstDash val="dash"/>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 name="Line 10"/>
            <p:cNvSpPr>
              <a:spLocks noChangeShapeType="1"/>
            </p:cNvSpPr>
            <p:nvPr/>
          </p:nvSpPr>
          <p:spPr bwMode="auto">
            <a:xfrm flipV="1">
              <a:off x="2718046" y="2031191"/>
              <a:ext cx="679204" cy="424444"/>
            </a:xfrm>
            <a:prstGeom prst="line">
              <a:avLst/>
            </a:prstGeom>
            <a:noFill/>
            <a:ln w="9525">
              <a:solidFill>
                <a:schemeClr val="tx1"/>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 name="Text Box 11"/>
            <p:cNvSpPr txBox="1">
              <a:spLocks noChangeArrowheads="1"/>
            </p:cNvSpPr>
            <p:nvPr/>
          </p:nvSpPr>
          <p:spPr bwMode="auto">
            <a:xfrm>
              <a:off x="2449513" y="2378853"/>
              <a:ext cx="3587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l-GR" sz="1600" b="1" i="1" dirty="0">
                  <a:latin typeface="Comic Sans MS" pitchFamily="66" charset="0"/>
                </a:rPr>
                <a:t>r</a:t>
              </a:r>
              <a:endParaRPr lang="el-GR" altLang="el-GR" sz="1600" b="1" i="1" dirty="0">
                <a:latin typeface="Comic Sans MS" pitchFamily="66" charset="0"/>
              </a:endParaRPr>
            </a:p>
          </p:txBody>
        </p:sp>
      </p:grpSp>
      <p:grpSp>
        <p:nvGrpSpPr>
          <p:cNvPr id="10" name="Ομάδα 9"/>
          <p:cNvGrpSpPr/>
          <p:nvPr/>
        </p:nvGrpSpPr>
        <p:grpSpPr>
          <a:xfrm>
            <a:off x="3425024" y="1542399"/>
            <a:ext cx="575142" cy="608434"/>
            <a:chOff x="3125550" y="1696323"/>
            <a:chExt cx="575142" cy="608434"/>
          </a:xfrm>
        </p:grpSpPr>
        <p:grpSp>
          <p:nvGrpSpPr>
            <p:cNvPr id="11" name="Ομάδα 10"/>
            <p:cNvGrpSpPr/>
            <p:nvPr/>
          </p:nvGrpSpPr>
          <p:grpSpPr>
            <a:xfrm>
              <a:off x="3125550" y="1696323"/>
              <a:ext cx="444499" cy="338137"/>
              <a:chOff x="3125550" y="1696323"/>
              <a:chExt cx="444499" cy="338137"/>
            </a:xfrm>
          </p:grpSpPr>
          <p:sp>
            <p:nvSpPr>
              <p:cNvPr id="13" name="Oval 8"/>
              <p:cNvSpPr>
                <a:spLocks noChangeArrowheads="1"/>
              </p:cNvSpPr>
              <p:nvPr/>
            </p:nvSpPr>
            <p:spPr bwMode="auto">
              <a:xfrm flipH="1" flipV="1">
                <a:off x="3382963" y="1985153"/>
                <a:ext cx="46038" cy="460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l-GR" altLang="el-GR" sz="1800">
                  <a:latin typeface="Arial" pitchFamily="34" charset="0"/>
                </a:endParaRPr>
              </a:p>
            </p:txBody>
          </p:sp>
          <p:sp>
            <p:nvSpPr>
              <p:cNvPr id="14" name="Text Box 12"/>
              <p:cNvSpPr txBox="1">
                <a:spLocks noChangeArrowheads="1"/>
              </p:cNvSpPr>
              <p:nvPr/>
            </p:nvSpPr>
            <p:spPr bwMode="auto">
              <a:xfrm>
                <a:off x="3125550" y="1696323"/>
                <a:ext cx="444499"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l-GR" sz="1600" b="1" i="1" dirty="0">
                    <a:latin typeface="Comic Sans MS" pitchFamily="66" charset="0"/>
                  </a:rPr>
                  <a:t>m</a:t>
                </a:r>
                <a:endParaRPr lang="el-GR" altLang="el-GR" sz="1600" b="1" i="1" dirty="0">
                  <a:latin typeface="Comic Sans MS" pitchFamily="66" charset="0"/>
                </a:endParaRPr>
              </a:p>
            </p:txBody>
          </p:sp>
        </p:grpSp>
        <p:sp>
          <p:nvSpPr>
            <p:cNvPr id="12" name="TextBox 11"/>
            <p:cNvSpPr txBox="1"/>
            <p:nvPr/>
          </p:nvSpPr>
          <p:spPr>
            <a:xfrm>
              <a:off x="3333272" y="1966203"/>
              <a:ext cx="367420" cy="338554"/>
            </a:xfrm>
            <a:prstGeom prst="rect">
              <a:avLst/>
            </a:prstGeom>
            <a:noFill/>
          </p:spPr>
          <p:txBody>
            <a:bodyPr wrap="square" rtlCol="0">
              <a:spAutoFit/>
            </a:bodyPr>
            <a:lstStyle/>
            <a:p>
              <a:r>
                <a:rPr lang="el-GR" sz="1600" b="1" dirty="0">
                  <a:latin typeface="Comic Sans MS" panose="030F0702030302020204" pitchFamily="66" charset="0"/>
                </a:rPr>
                <a:t>Α</a:t>
              </a:r>
            </a:p>
          </p:txBody>
        </p:sp>
      </p:grpSp>
      <mc:AlternateContent xmlns:mc="http://schemas.openxmlformats.org/markup-compatibility/2006" xmlns:a14="http://schemas.microsoft.com/office/drawing/2010/main">
        <mc:Choice Requires="a14">
          <p:sp>
            <p:nvSpPr>
              <p:cNvPr id="15" name="TextBox 14"/>
              <p:cNvSpPr txBox="1"/>
              <p:nvPr/>
            </p:nvSpPr>
            <p:spPr>
              <a:xfrm>
                <a:off x="2996976" y="1892747"/>
                <a:ext cx="203004"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𝑭</m:t>
                          </m:r>
                        </m:e>
                      </m:acc>
                    </m:oMath>
                  </m:oMathPara>
                </a14:m>
                <a:endParaRPr lang="el-GR"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2996976" y="1892747"/>
                <a:ext cx="203004" cy="310598"/>
              </a:xfrm>
              <a:prstGeom prst="rect">
                <a:avLst/>
              </a:prstGeom>
              <a:blipFill>
                <a:blip r:embed="rId2"/>
                <a:stretch>
                  <a:fillRect l="-27273" r="-27273" b="-78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57122" y="2124400"/>
                <a:ext cx="3317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0000FF"/>
                              </a:solidFill>
                              <a:latin typeface="Cambria Math" panose="02040503050406030204" pitchFamily="18" charset="0"/>
                            </a:rPr>
                          </m:ctrlPr>
                        </m:sSubPr>
                        <m:e>
                          <m:acc>
                            <m:accPr>
                              <m:chr m:val="⃗"/>
                              <m:ctrlPr>
                                <a:rPr lang="el-GR" b="1" i="1" smtClean="0">
                                  <a:solidFill>
                                    <a:srgbClr val="0000FF"/>
                                  </a:solidFill>
                                  <a:latin typeface="Cambria Math" panose="02040503050406030204" pitchFamily="18" charset="0"/>
                                </a:rPr>
                              </m:ctrlPr>
                            </m:accPr>
                            <m:e>
                              <m:r>
                                <a:rPr lang="en-US" b="1" i="1" smtClean="0">
                                  <a:solidFill>
                                    <a:srgbClr val="0000FF"/>
                                  </a:solidFill>
                                  <a:latin typeface="Cambria Math" panose="02040503050406030204" pitchFamily="18" charset="0"/>
                                </a:rPr>
                                <m:t>𝒈</m:t>
                              </m:r>
                            </m:e>
                          </m:acc>
                        </m:e>
                        <m:sub>
                          <m:r>
                            <a:rPr lang="el-GR" b="1" i="0" smtClean="0">
                              <a:solidFill>
                                <a:srgbClr val="0000FF"/>
                              </a:solidFill>
                              <a:latin typeface="Cambria Math" panose="02040503050406030204" pitchFamily="18" charset="0"/>
                            </a:rPr>
                            <m:t>𝚨</m:t>
                          </m:r>
                        </m:sub>
                      </m:sSub>
                    </m:oMath>
                  </m:oMathPara>
                </a14:m>
                <a:endParaRPr lang="el-GR" b="1" dirty="0">
                  <a:solidFill>
                    <a:srgbClr val="0000FF"/>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357122" y="2124400"/>
                <a:ext cx="331757" cy="276999"/>
              </a:xfrm>
              <a:prstGeom prst="rect">
                <a:avLst/>
              </a:prstGeom>
              <a:blipFill>
                <a:blip r:embed="rId3"/>
                <a:stretch>
                  <a:fillRect l="-18519" r="-9259" b="-23913"/>
                </a:stretch>
              </a:blipFill>
            </p:spPr>
            <p:txBody>
              <a:bodyPr/>
              <a:lstStyle/>
              <a:p>
                <a:r>
                  <a:rPr lang="el-GR">
                    <a:noFill/>
                  </a:rPr>
                  <a:t> </a:t>
                </a:r>
              </a:p>
            </p:txBody>
          </p:sp>
        </mc:Fallback>
      </mc:AlternateContent>
      <p:sp>
        <p:nvSpPr>
          <p:cNvPr id="18" name="Line 14"/>
          <p:cNvSpPr>
            <a:spLocks noChangeShapeType="1"/>
          </p:cNvSpPr>
          <p:nvPr/>
        </p:nvSpPr>
        <p:spPr bwMode="auto">
          <a:xfrm flipH="1">
            <a:off x="3128306" y="1840639"/>
            <a:ext cx="611893" cy="38563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17" name="Line 13"/>
          <p:cNvSpPr>
            <a:spLocks noChangeShapeType="1"/>
          </p:cNvSpPr>
          <p:nvPr/>
        </p:nvSpPr>
        <p:spPr bwMode="auto">
          <a:xfrm flipH="1">
            <a:off x="3294380" y="1845518"/>
            <a:ext cx="445285" cy="275612"/>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nvGrpSpPr>
          <p:cNvPr id="19" name="Group 76"/>
          <p:cNvGrpSpPr>
            <a:grpSpLocks/>
          </p:cNvGrpSpPr>
          <p:nvPr/>
        </p:nvGrpSpPr>
        <p:grpSpPr bwMode="auto">
          <a:xfrm>
            <a:off x="1713143" y="2563066"/>
            <a:ext cx="506413" cy="374651"/>
            <a:chOff x="716" y="1652"/>
            <a:chExt cx="319" cy="236"/>
          </a:xfrm>
        </p:grpSpPr>
        <p:sp>
          <p:nvSpPr>
            <p:cNvPr id="20" name="Oval 6"/>
            <p:cNvSpPr>
              <a:spLocks noChangeArrowheads="1"/>
            </p:cNvSpPr>
            <p:nvPr/>
          </p:nvSpPr>
          <p:spPr bwMode="auto">
            <a:xfrm>
              <a:off x="884" y="1842"/>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l-GR" altLang="el-GR" sz="1800">
                <a:latin typeface="Arial" pitchFamily="34" charset="0"/>
              </a:endParaRPr>
            </a:p>
          </p:txBody>
        </p:sp>
        <p:sp>
          <p:nvSpPr>
            <p:cNvPr id="21" name="Text Box 7"/>
            <p:cNvSpPr txBox="1">
              <a:spLocks noChangeArrowheads="1"/>
            </p:cNvSpPr>
            <p:nvPr/>
          </p:nvSpPr>
          <p:spPr bwMode="auto">
            <a:xfrm>
              <a:off x="716" y="1652"/>
              <a:ext cx="31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l-GR" sz="1600" b="1" i="1" dirty="0">
                  <a:latin typeface="Comic Sans MS" pitchFamily="66" charset="0"/>
                </a:rPr>
                <a:t>M</a:t>
              </a:r>
              <a:endParaRPr lang="el-GR" altLang="el-GR" sz="1600" b="1" i="1" dirty="0">
                <a:latin typeface="Comic Sans MS" pitchFamily="66" charset="0"/>
              </a:endParaRPr>
            </a:p>
          </p:txBody>
        </p:sp>
      </p:grpSp>
      <mc:AlternateContent xmlns:mc="http://schemas.openxmlformats.org/markup-compatibility/2006" xmlns:a14="http://schemas.microsoft.com/office/drawing/2010/main">
        <mc:Choice Requires="a14">
          <p:sp>
            <p:nvSpPr>
              <p:cNvPr id="22" name="TextBox 21"/>
              <p:cNvSpPr txBox="1"/>
              <p:nvPr/>
            </p:nvSpPr>
            <p:spPr>
              <a:xfrm>
                <a:off x="5938037" y="1081119"/>
                <a:ext cx="2211055" cy="896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cap="all" dirty="0" smtClean="0">
                          <a:latin typeface="Cambria Math"/>
                          <a:ea typeface="Cambria Math" panose="02040503050406030204" pitchFamily="18" charset="0"/>
                        </a:rPr>
                        <m:t>𝑭</m:t>
                      </m:r>
                      <m:r>
                        <a:rPr lang="en-US" sz="2800" b="1" i="1" cap="all" dirty="0" smtClean="0">
                          <a:latin typeface="Cambria Math"/>
                          <a:ea typeface="Cambria Math" panose="02040503050406030204" pitchFamily="18" charset="0"/>
                        </a:rPr>
                        <m:t> =</m:t>
                      </m:r>
                      <m:r>
                        <a:rPr lang="en-US" sz="2800" b="1" i="1" cap="all" dirty="0" smtClean="0">
                          <a:latin typeface="Cambria Math" panose="02040503050406030204" pitchFamily="18" charset="0"/>
                          <a:ea typeface="Cambria Math" panose="02040503050406030204" pitchFamily="18" charset="0"/>
                        </a:rPr>
                        <m:t>𝑮</m:t>
                      </m:r>
                      <m:f>
                        <m:fPr>
                          <m:ctrlPr>
                            <a:rPr lang="en-US" sz="2800" b="1" i="1" cap="all" dirty="0" smtClean="0">
                              <a:latin typeface="Cambria Math" panose="02040503050406030204" pitchFamily="18" charset="0"/>
                              <a:ea typeface="Cambria Math" panose="02040503050406030204" pitchFamily="18" charset="0"/>
                            </a:rPr>
                          </m:ctrlPr>
                        </m:fPr>
                        <m:num>
                          <m:r>
                            <a:rPr lang="en-US" sz="2800" b="1" i="1" cap="all" dirty="0" smtClean="0">
                              <a:latin typeface="Cambria Math" panose="02040503050406030204" pitchFamily="18" charset="0"/>
                              <a:ea typeface="Cambria Math" panose="02040503050406030204" pitchFamily="18" charset="0"/>
                            </a:rPr>
                            <m:t>𝑴</m:t>
                          </m:r>
                          <m:r>
                            <a:rPr lang="en-US" sz="2800" b="1" i="1" cap="all" dirty="0" smtClean="0">
                              <a:latin typeface="Cambria Math" panose="02040503050406030204" pitchFamily="18" charset="0"/>
                              <a:ea typeface="Cambria Math" panose="02040503050406030204" pitchFamily="18" charset="0"/>
                            </a:rPr>
                            <m:t>.</m:t>
                          </m:r>
                          <m:r>
                            <a:rPr lang="en-US" sz="2800" b="1" i="1" cap="all" dirty="0" smtClean="0">
                              <a:latin typeface="Cambria Math" panose="02040503050406030204" pitchFamily="18" charset="0"/>
                              <a:ea typeface="Cambria Math" panose="02040503050406030204" pitchFamily="18" charset="0"/>
                            </a:rPr>
                            <m:t>𝒎</m:t>
                          </m:r>
                        </m:num>
                        <m:den>
                          <m:r>
                            <a:rPr lang="en-US" sz="2800" b="1" i="1" cap="all" dirty="0" smtClean="0">
                              <a:latin typeface="Cambria Math"/>
                              <a:ea typeface="Cambria Math" panose="02040503050406030204" pitchFamily="18" charset="0"/>
                            </a:rPr>
                            <m:t>𝒓</m:t>
                          </m:r>
                          <m:r>
                            <a:rPr lang="en-US" sz="2800" b="1" i="1" cap="all" baseline="30000" dirty="0" smtClean="0">
                              <a:latin typeface="Cambria Math"/>
                              <a:ea typeface="Cambria Math" panose="02040503050406030204" pitchFamily="18" charset="0"/>
                            </a:rPr>
                            <m:t>𝟐</m:t>
                          </m:r>
                        </m:den>
                      </m:f>
                    </m:oMath>
                  </m:oMathPara>
                </a14:m>
                <a:endParaRPr lang="el-GR" sz="2800" b="1" cap="all" dirty="0">
                  <a:latin typeface="Comic Sans MS" panose="030F0702030302020204" pitchFamily="66" charset="0"/>
                  <a:ea typeface="Cambria Math" panose="020405030504060302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938037" y="1081119"/>
                <a:ext cx="2211055" cy="896143"/>
              </a:xfrm>
              <a:prstGeom prst="rect">
                <a:avLst/>
              </a:prstGeom>
              <a:blipFill>
                <a:blip r:embed="rId4"/>
                <a:stretch>
                  <a:fillRect/>
                </a:stretch>
              </a:blipFill>
            </p:spPr>
            <p:txBody>
              <a:bodyPr/>
              <a:lstStyle/>
              <a:p>
                <a:r>
                  <a:rPr lang="el-GR">
                    <a:noFill/>
                  </a:rPr>
                  <a:t> </a:t>
                </a:r>
              </a:p>
            </p:txBody>
          </p:sp>
        </mc:Fallback>
      </mc:AlternateContent>
      <p:sp>
        <p:nvSpPr>
          <p:cNvPr id="23" name="TextBox 22"/>
          <p:cNvSpPr txBox="1"/>
          <p:nvPr/>
        </p:nvSpPr>
        <p:spPr>
          <a:xfrm>
            <a:off x="8320951" y="1286293"/>
            <a:ext cx="597460" cy="369332"/>
          </a:xfrm>
          <a:prstGeom prst="rect">
            <a:avLst/>
          </a:prstGeom>
          <a:noFill/>
        </p:spPr>
        <p:txBody>
          <a:bodyPr wrap="square" rtlCol="0">
            <a:spAutoFit/>
          </a:bodyPr>
          <a:lstStyle/>
          <a:p>
            <a:r>
              <a:rPr lang="en-US" b="1" dirty="0">
                <a:latin typeface="Comic Sans MS" panose="030F0702030302020204" pitchFamily="66" charset="0"/>
              </a:rPr>
              <a:t>(1)</a:t>
            </a:r>
            <a:endParaRPr lang="el-GR"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4" name="TextBox 23"/>
              <p:cNvSpPr txBox="1"/>
              <p:nvPr/>
            </p:nvSpPr>
            <p:spPr>
              <a:xfrm>
                <a:off x="5452596" y="2182286"/>
                <a:ext cx="1551194" cy="898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tx1"/>
                          </a:solidFill>
                          <a:effectLst/>
                          <a:latin typeface="Cambria Math" panose="02040503050406030204" pitchFamily="18" charset="0"/>
                        </a:rPr>
                        <m:t>𝒈</m:t>
                      </m:r>
                      <m:r>
                        <a:rPr lang="en-US" sz="2800" b="1" i="0" baseline="-25000" smtClean="0">
                          <a:solidFill>
                            <a:schemeClr val="tx1"/>
                          </a:solidFill>
                          <a:effectLst/>
                          <a:latin typeface="Cambria Math"/>
                        </a:rPr>
                        <m:t>𝐀</m:t>
                      </m:r>
                      <m:r>
                        <a:rPr lang="el-GR" sz="2800" b="1" i="1" smtClean="0">
                          <a:solidFill>
                            <a:schemeClr val="tx1"/>
                          </a:solidFill>
                          <a:effectLst/>
                          <a:latin typeface="Cambria Math"/>
                        </a:rPr>
                        <m:t>= </m:t>
                      </m:r>
                      <m:f>
                        <m:fPr>
                          <m:ctrlPr>
                            <a:rPr lang="el-GR" sz="2800" b="1" i="1" smtClean="0">
                              <a:solidFill>
                                <a:schemeClr val="tx1"/>
                              </a:solidFill>
                              <a:effectLst/>
                              <a:latin typeface="Cambria Math" panose="02040503050406030204" pitchFamily="18" charset="0"/>
                            </a:rPr>
                          </m:ctrlPr>
                        </m:fPr>
                        <m:num>
                          <m:r>
                            <a:rPr lang="en-US" sz="2800" b="1" i="1" smtClean="0">
                              <a:solidFill>
                                <a:schemeClr val="tx1"/>
                              </a:solidFill>
                              <a:effectLst/>
                              <a:latin typeface="Cambria Math"/>
                            </a:rPr>
                            <m:t>𝑭</m:t>
                          </m:r>
                        </m:num>
                        <m:den>
                          <m:r>
                            <a:rPr lang="en-US" sz="2800" b="1" i="1" smtClean="0">
                              <a:solidFill>
                                <a:schemeClr val="tx1"/>
                              </a:solidFill>
                              <a:effectLst/>
                              <a:latin typeface="Cambria Math" panose="02040503050406030204" pitchFamily="18" charset="0"/>
                            </a:rPr>
                            <m:t>𝒎</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452596" y="2182286"/>
                <a:ext cx="1551194" cy="898964"/>
              </a:xfrm>
              <a:prstGeom prst="rect">
                <a:avLst/>
              </a:prstGeom>
              <a:blipFill>
                <a:blip r:embed="rId5"/>
                <a:stretch>
                  <a:fillRect/>
                </a:stretch>
              </a:blipFill>
            </p:spPr>
            <p:txBody>
              <a:bodyPr/>
              <a:lstStyle/>
              <a:p>
                <a:r>
                  <a:rPr lang="el-GR">
                    <a:noFill/>
                  </a:rPr>
                  <a:t> </a:t>
                </a:r>
              </a:p>
            </p:txBody>
          </p:sp>
        </mc:Fallback>
      </mc:AlternateContent>
      <p:grpSp>
        <p:nvGrpSpPr>
          <p:cNvPr id="26" name="Ομάδα 25"/>
          <p:cNvGrpSpPr/>
          <p:nvPr/>
        </p:nvGrpSpPr>
        <p:grpSpPr>
          <a:xfrm>
            <a:off x="7126620" y="2302020"/>
            <a:ext cx="611502" cy="451285"/>
            <a:chOff x="5822708" y="2047447"/>
            <a:chExt cx="611502" cy="451285"/>
          </a:xfrm>
        </p:grpSpPr>
        <p:sp>
          <p:nvSpPr>
            <p:cNvPr id="28" name="Δεξιό βέλος 28"/>
            <p:cNvSpPr/>
            <p:nvPr/>
          </p:nvSpPr>
          <p:spPr>
            <a:xfrm>
              <a:off x="5822708" y="2368316"/>
              <a:ext cx="555104" cy="1304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TextBox 28"/>
            <p:cNvSpPr txBox="1"/>
            <p:nvPr/>
          </p:nvSpPr>
          <p:spPr>
            <a:xfrm>
              <a:off x="5836750" y="2047447"/>
              <a:ext cx="597460" cy="338554"/>
            </a:xfrm>
            <a:prstGeom prst="rect">
              <a:avLst/>
            </a:prstGeom>
            <a:noFill/>
          </p:spPr>
          <p:txBody>
            <a:bodyPr wrap="square" rtlCol="0">
              <a:spAutoFit/>
            </a:bodyPr>
            <a:lstStyle/>
            <a:p>
              <a:r>
                <a:rPr lang="en-US" sz="1600" b="1" dirty="0">
                  <a:latin typeface="Comic Sans MS" panose="030F0702030302020204" pitchFamily="66" charset="0"/>
                </a:rPr>
                <a:t>(1)</a:t>
              </a:r>
              <a:endParaRPr lang="el-GR" sz="1600" b="1" dirty="0">
                <a:latin typeface="Comic Sans MS" panose="030F0702030302020204" pitchFamily="66" charset="0"/>
              </a:endParaRPr>
            </a:p>
          </p:txBody>
        </p:sp>
      </p:grpSp>
      <mc:AlternateContent xmlns:mc="http://schemas.openxmlformats.org/markup-compatibility/2006" xmlns:a14="http://schemas.microsoft.com/office/drawing/2010/main">
        <mc:Choice Requires="a14">
          <p:sp>
            <p:nvSpPr>
              <p:cNvPr id="27" name="TextBox 26"/>
              <p:cNvSpPr txBox="1"/>
              <p:nvPr/>
            </p:nvSpPr>
            <p:spPr>
              <a:xfrm>
                <a:off x="7711895" y="1877266"/>
                <a:ext cx="2313646" cy="11780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tx1"/>
                          </a:solidFill>
                          <a:effectLst/>
                          <a:latin typeface="Cambria Math" panose="02040503050406030204" pitchFamily="18" charset="0"/>
                        </a:rPr>
                        <m:t>𝒈</m:t>
                      </m:r>
                      <m:r>
                        <a:rPr lang="en-US" sz="2800" b="1" i="0" baseline="-25000" smtClean="0">
                          <a:solidFill>
                            <a:schemeClr val="tx1"/>
                          </a:solidFill>
                          <a:effectLst/>
                          <a:latin typeface="Cambria Math"/>
                        </a:rPr>
                        <m:t>𝐀</m:t>
                      </m:r>
                      <m:r>
                        <a:rPr lang="el-GR" sz="2800" b="1" i="1" smtClean="0">
                          <a:solidFill>
                            <a:schemeClr val="tx1"/>
                          </a:solidFill>
                          <a:effectLst/>
                          <a:latin typeface="Cambria Math"/>
                        </a:rPr>
                        <m:t>= </m:t>
                      </m:r>
                      <m:f>
                        <m:fPr>
                          <m:ctrlPr>
                            <a:rPr lang="el-GR" sz="2800" b="1" i="1" smtClean="0">
                              <a:solidFill>
                                <a:schemeClr val="tx1"/>
                              </a:solidFill>
                              <a:effectLst/>
                              <a:latin typeface="Cambria Math" panose="02040503050406030204" pitchFamily="18" charset="0"/>
                            </a:rPr>
                          </m:ctrlPr>
                        </m:fPr>
                        <m:num>
                          <m:r>
                            <a:rPr lang="en-US" sz="2800" b="1" i="1" cap="all" dirty="0">
                              <a:latin typeface="Cambria Math" panose="02040503050406030204" pitchFamily="18" charset="0"/>
                              <a:ea typeface="Cambria Math" panose="02040503050406030204" pitchFamily="18" charset="0"/>
                            </a:rPr>
                            <m:t>𝑮</m:t>
                          </m:r>
                          <m:f>
                            <m:fPr>
                              <m:ctrlPr>
                                <a:rPr lang="en-US" sz="2800" b="1" i="1" cap="all" dirty="0">
                                  <a:latin typeface="Cambria Math" panose="02040503050406030204" pitchFamily="18" charset="0"/>
                                  <a:ea typeface="Cambria Math" panose="02040503050406030204" pitchFamily="18" charset="0"/>
                                </a:rPr>
                              </m:ctrlPr>
                            </m:fPr>
                            <m:num>
                              <m:r>
                                <a:rPr lang="en-US" sz="2800" b="1" i="1" cap="all" dirty="0">
                                  <a:latin typeface="Cambria Math" panose="02040503050406030204" pitchFamily="18" charset="0"/>
                                  <a:ea typeface="Cambria Math" panose="02040503050406030204" pitchFamily="18" charset="0"/>
                                </a:rPr>
                                <m:t>𝑴</m:t>
                              </m:r>
                              <m:r>
                                <a:rPr lang="en-US" sz="2800" b="1" i="1" cap="all" dirty="0">
                                  <a:latin typeface="Cambria Math" panose="02040503050406030204" pitchFamily="18" charset="0"/>
                                  <a:ea typeface="Cambria Math" panose="02040503050406030204" pitchFamily="18" charset="0"/>
                                </a:rPr>
                                <m:t>.</m:t>
                              </m:r>
                              <m:r>
                                <a:rPr lang="en-US" sz="2800" b="1" i="1" cap="all" dirty="0">
                                  <a:latin typeface="Cambria Math" panose="02040503050406030204" pitchFamily="18" charset="0"/>
                                  <a:ea typeface="Cambria Math" panose="02040503050406030204" pitchFamily="18" charset="0"/>
                                </a:rPr>
                                <m:t>𝒎</m:t>
                              </m:r>
                            </m:num>
                            <m:den>
                              <m:r>
                                <a:rPr lang="en-US" sz="2800" b="1" i="1" cap="all" dirty="0">
                                  <a:latin typeface="Cambria Math"/>
                                  <a:ea typeface="Cambria Math" panose="02040503050406030204" pitchFamily="18" charset="0"/>
                                </a:rPr>
                                <m:t>𝒓</m:t>
                              </m:r>
                              <m:r>
                                <a:rPr lang="en-US" sz="2800" b="1" i="1" cap="all" baseline="30000" dirty="0">
                                  <a:latin typeface="Cambria Math"/>
                                  <a:ea typeface="Cambria Math" panose="02040503050406030204" pitchFamily="18" charset="0"/>
                                </a:rPr>
                                <m:t>𝟐</m:t>
                              </m:r>
                            </m:den>
                          </m:f>
                        </m:num>
                        <m:den>
                          <m:r>
                            <a:rPr lang="en-US" sz="2800" b="1" i="1" smtClean="0">
                              <a:solidFill>
                                <a:schemeClr val="tx1"/>
                              </a:solidFill>
                              <a:effectLst/>
                              <a:latin typeface="Cambria Math" panose="02040503050406030204" pitchFamily="18" charset="0"/>
                            </a:rPr>
                            <m:t>𝒎</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7711895" y="1877266"/>
                <a:ext cx="2313646" cy="1178015"/>
              </a:xfrm>
              <a:prstGeom prst="rect">
                <a:avLst/>
              </a:prstGeom>
              <a:blipFill>
                <a:blip r:embed="rId6"/>
                <a:stretch>
                  <a:fillRect/>
                </a:stretch>
              </a:blipFill>
            </p:spPr>
            <p:txBody>
              <a:bodyPr/>
              <a:lstStyle/>
              <a:p>
                <a:r>
                  <a:rPr lang="el-GR">
                    <a:noFill/>
                  </a:rPr>
                  <a:t> </a:t>
                </a:r>
              </a:p>
            </p:txBody>
          </p:sp>
        </mc:Fallback>
      </mc:AlternateContent>
      <p:grpSp>
        <p:nvGrpSpPr>
          <p:cNvPr id="38" name="Ομάδα 37"/>
          <p:cNvGrpSpPr/>
          <p:nvPr/>
        </p:nvGrpSpPr>
        <p:grpSpPr>
          <a:xfrm>
            <a:off x="9235774" y="1914229"/>
            <a:ext cx="574326" cy="1167021"/>
            <a:chOff x="9235774" y="1914229"/>
            <a:chExt cx="574326" cy="1167021"/>
          </a:xfrm>
        </p:grpSpPr>
        <p:cxnSp>
          <p:nvCxnSpPr>
            <p:cNvPr id="31" name="Ευθεία γραμμή σύνδεσης 30"/>
            <p:cNvCxnSpPr/>
            <p:nvPr/>
          </p:nvCxnSpPr>
          <p:spPr>
            <a:xfrm flipH="1">
              <a:off x="9590292" y="1914229"/>
              <a:ext cx="219808" cy="3476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flipH="1">
              <a:off x="9235774" y="2733587"/>
              <a:ext cx="219808" cy="3476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3" name="Ορθογώνιο 32"/>
              <p:cNvSpPr/>
              <p:nvPr/>
            </p:nvSpPr>
            <p:spPr>
              <a:xfrm>
                <a:off x="7147920" y="3135569"/>
                <a:ext cx="2002343" cy="10111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00FF"/>
                          </a:solidFill>
                          <a:effectLst>
                            <a:outerShdw blurRad="38100" dist="38100" dir="2700000" algn="tl">
                              <a:srgbClr val="000000">
                                <a:alpha val="43137"/>
                              </a:srgbClr>
                            </a:outerShdw>
                          </a:effectLst>
                          <a:latin typeface="Cambria Math" panose="02040503050406030204" pitchFamily="18" charset="0"/>
                        </a:rPr>
                        <m:t>𝒈</m:t>
                      </m:r>
                      <m:r>
                        <a:rPr lang="en-US" sz="3200" b="1" i="0" baseline="-25000" smtClean="0">
                          <a:solidFill>
                            <a:srgbClr val="0000FF"/>
                          </a:solidFill>
                          <a:effectLst>
                            <a:outerShdw blurRad="38100" dist="38100" dir="2700000" algn="tl">
                              <a:srgbClr val="000000">
                                <a:alpha val="43137"/>
                              </a:srgbClr>
                            </a:outerShdw>
                          </a:effectLst>
                          <a:latin typeface="Cambria Math"/>
                        </a:rPr>
                        <m:t>𝐀</m:t>
                      </m:r>
                      <m:r>
                        <a:rPr lang="el-GR" sz="3200" b="1" i="1" smtClean="0">
                          <a:solidFill>
                            <a:srgbClr val="0000FF"/>
                          </a:solidFill>
                          <a:effectLst>
                            <a:outerShdw blurRad="38100" dist="38100" dir="2700000" algn="tl">
                              <a:srgbClr val="000000">
                                <a:alpha val="43137"/>
                              </a:srgbClr>
                            </a:outerShdw>
                          </a:effectLst>
                          <a:latin typeface="Cambria Math"/>
                        </a:rPr>
                        <m:t>=</m:t>
                      </m:r>
                      <m:r>
                        <a:rPr lang="en-US" sz="3200" b="1" i="1" cap="all" dirty="0" smtClean="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𝑮</m:t>
                      </m:r>
                      <m:f>
                        <m:fPr>
                          <m:ctrlPr>
                            <a:rPr lang="en-US" sz="3200" b="1" i="1" cap="all" dirty="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3200" b="1" i="1" cap="all" dirty="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𝑴</m:t>
                          </m:r>
                        </m:num>
                        <m:den>
                          <m:r>
                            <a:rPr lang="en-US" sz="3200" b="1" i="1" cap="all" dirty="0">
                              <a:solidFill>
                                <a:srgbClr val="0000FF"/>
                              </a:solidFill>
                              <a:effectLst>
                                <a:outerShdw blurRad="38100" dist="38100" dir="2700000" algn="tl">
                                  <a:srgbClr val="000000">
                                    <a:alpha val="43137"/>
                                  </a:srgbClr>
                                </a:outerShdw>
                              </a:effectLst>
                              <a:latin typeface="Cambria Math"/>
                              <a:ea typeface="Cambria Math" panose="02040503050406030204" pitchFamily="18" charset="0"/>
                            </a:rPr>
                            <m:t>𝒓</m:t>
                          </m:r>
                          <m:r>
                            <a:rPr lang="en-US" sz="3200" b="1" i="1" cap="all" baseline="30000" dirty="0">
                              <a:solidFill>
                                <a:srgbClr val="0000FF"/>
                              </a:solidFill>
                              <a:effectLst>
                                <a:outerShdw blurRad="38100" dist="38100" dir="2700000" algn="tl">
                                  <a:srgbClr val="000000">
                                    <a:alpha val="43137"/>
                                  </a:srgbClr>
                                </a:outerShdw>
                              </a:effectLst>
                              <a:latin typeface="Cambria Math"/>
                              <a:ea typeface="Cambria Math" panose="02040503050406030204" pitchFamily="18" charset="0"/>
                            </a:rPr>
                            <m:t>𝟐</m:t>
                          </m:r>
                        </m:den>
                      </m:f>
                    </m:oMath>
                  </m:oMathPara>
                </a14:m>
                <a:endParaRPr lang="el-GR" sz="3200" dirty="0">
                  <a:solidFill>
                    <a:srgbClr val="FF0000"/>
                  </a:solidFill>
                  <a:effectLst>
                    <a:outerShdw blurRad="38100" dist="38100" dir="2700000" algn="tl">
                      <a:srgbClr val="000000">
                        <a:alpha val="43137"/>
                      </a:srgbClr>
                    </a:outerShdw>
                  </a:effectLst>
                </a:endParaRPr>
              </a:p>
            </p:txBody>
          </p:sp>
        </mc:Choice>
        <mc:Fallback xmlns="">
          <p:sp>
            <p:nvSpPr>
              <p:cNvPr id="33" name="Ορθογώνιο 32"/>
              <p:cNvSpPr>
                <a:spLocks noRot="1" noChangeAspect="1" noMove="1" noResize="1" noEditPoints="1" noAdjustHandles="1" noChangeArrowheads="1" noChangeShapeType="1" noTextEdit="1"/>
              </p:cNvSpPr>
              <p:nvPr/>
            </p:nvSpPr>
            <p:spPr>
              <a:xfrm>
                <a:off x="7147920" y="3135569"/>
                <a:ext cx="2002343" cy="1011111"/>
              </a:xfrm>
              <a:prstGeom prst="rect">
                <a:avLst/>
              </a:prstGeom>
              <a:blipFill>
                <a:blip r:embed="rId7"/>
                <a:stretch>
                  <a:fillRect b="-1807"/>
                </a:stretch>
              </a:blipFill>
            </p:spPr>
            <p:txBody>
              <a:bodyPr/>
              <a:lstStyle/>
              <a:p>
                <a:r>
                  <a:rPr lang="el-GR">
                    <a:noFill/>
                  </a:rPr>
                  <a:t> </a:t>
                </a:r>
              </a:p>
            </p:txBody>
          </p:sp>
        </mc:Fallback>
      </mc:AlternateContent>
      <p:sp>
        <p:nvSpPr>
          <p:cNvPr id="35" name="Δεξιό βέλος 28"/>
          <p:cNvSpPr/>
          <p:nvPr/>
        </p:nvSpPr>
        <p:spPr>
          <a:xfrm>
            <a:off x="10100578" y="2601719"/>
            <a:ext cx="555104" cy="1304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Text Box 10"/>
          <p:cNvSpPr txBox="1">
            <a:spLocks noChangeArrowheads="1"/>
          </p:cNvSpPr>
          <p:nvPr/>
        </p:nvSpPr>
        <p:spPr bwMode="auto">
          <a:xfrm>
            <a:off x="2078137" y="4213588"/>
            <a:ext cx="79802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defRPr/>
            </a:pPr>
            <a:r>
              <a:rPr lang="el-GR" altLang="el-GR" sz="2000" b="1" dirty="0">
                <a:latin typeface="Comic Sans MS" pitchFamily="66" charset="0"/>
              </a:rPr>
              <a:t>Η ένταση σε σημείο βαρυτικού πεδίου που δημιουργείται από σημειακή μάζα, εξαρτάται από</a:t>
            </a:r>
            <a:r>
              <a:rPr lang="el-GR" altLang="el-GR" sz="2000" dirty="0">
                <a:latin typeface="Comic Sans MS" pitchFamily="66" charset="0"/>
              </a:rPr>
              <a:t>  </a:t>
            </a:r>
          </a:p>
          <a:p>
            <a:pPr marL="342900" indent="-342900" algn="just">
              <a:spcBef>
                <a:spcPct val="50000"/>
              </a:spcBef>
              <a:buFont typeface="Wingdings" panose="05000000000000000000" pitchFamily="2" charset="2"/>
              <a:buChar char="ü"/>
              <a:defRPr/>
            </a:pPr>
            <a:r>
              <a:rPr lang="en-US" altLang="el-GR" sz="2000" b="1" dirty="0">
                <a:solidFill>
                  <a:srgbClr val="FF0000"/>
                </a:solidFill>
                <a:effectLst>
                  <a:outerShdw blurRad="38100" dist="38100" dir="2700000" algn="tl">
                    <a:srgbClr val="000000">
                      <a:alpha val="43137"/>
                    </a:srgbClr>
                  </a:outerShdw>
                </a:effectLst>
                <a:latin typeface="Comic Sans MS" pitchFamily="66" charset="0"/>
              </a:rPr>
              <a:t> </a:t>
            </a:r>
            <a:r>
              <a:rPr lang="el-GR" altLang="el-GR" sz="2000" b="1" dirty="0">
                <a:solidFill>
                  <a:srgbClr val="FF0000"/>
                </a:solidFill>
                <a:effectLst>
                  <a:outerShdw blurRad="38100" dist="38100" dir="2700000" algn="tl">
                    <a:srgbClr val="000000">
                      <a:alpha val="43137"/>
                    </a:srgbClr>
                  </a:outerShdw>
                </a:effectLst>
                <a:latin typeface="Comic Sans MS" pitchFamily="66" charset="0"/>
              </a:rPr>
              <a:t>την μάζα </a:t>
            </a:r>
            <a:r>
              <a:rPr lang="el-GR" altLang="el-GR" b="1" dirty="0">
                <a:latin typeface="Comic Sans MS" pitchFamily="66" charset="0"/>
              </a:rPr>
              <a:t>(πηγή του πεδίου)</a:t>
            </a:r>
            <a:r>
              <a:rPr lang="en-US" altLang="el-GR" sz="2000" b="1" dirty="0">
                <a:latin typeface="Comic Sans MS" pitchFamily="66" charset="0"/>
              </a:rPr>
              <a:t>,</a:t>
            </a:r>
            <a:endParaRPr lang="el-GR" altLang="el-GR" sz="2000" dirty="0">
              <a:latin typeface="Comic Sans MS" pitchFamily="66" charset="0"/>
            </a:endParaRPr>
          </a:p>
          <a:p>
            <a:pPr marL="342900" indent="-342900" algn="just">
              <a:spcBef>
                <a:spcPct val="50000"/>
              </a:spcBef>
              <a:buFont typeface="Wingdings" panose="05000000000000000000" pitchFamily="2" charset="2"/>
              <a:buChar char="ü"/>
              <a:defRPr/>
            </a:pPr>
            <a:r>
              <a:rPr lang="en-US" altLang="el-GR" sz="2000" b="1" dirty="0">
                <a:solidFill>
                  <a:srgbClr val="FF0000"/>
                </a:solidFill>
                <a:effectLst>
                  <a:outerShdw blurRad="38100" dist="38100" dir="2700000" algn="tl">
                    <a:srgbClr val="000000">
                      <a:alpha val="43137"/>
                    </a:srgbClr>
                  </a:outerShdw>
                </a:effectLst>
                <a:latin typeface="Comic Sans MS" pitchFamily="66" charset="0"/>
              </a:rPr>
              <a:t> </a:t>
            </a:r>
            <a:r>
              <a:rPr lang="el-GR" altLang="el-GR" sz="2000" b="1" dirty="0">
                <a:solidFill>
                  <a:srgbClr val="FF0000"/>
                </a:solidFill>
                <a:effectLst>
                  <a:outerShdw blurRad="38100" dist="38100" dir="2700000" algn="tl">
                    <a:srgbClr val="000000">
                      <a:alpha val="43137"/>
                    </a:srgbClr>
                  </a:outerShdw>
                </a:effectLst>
                <a:latin typeface="Comic Sans MS" pitchFamily="66" charset="0"/>
              </a:rPr>
              <a:t>την απόσταση του σημείου από την μάζα </a:t>
            </a:r>
            <a:r>
              <a:rPr lang="el-GR" altLang="el-GR" sz="1600" b="1" dirty="0">
                <a:latin typeface="Comic Sans MS" pitchFamily="66" charset="0"/>
              </a:rPr>
              <a:t>(πηγή του πεδίου)</a:t>
            </a:r>
            <a:r>
              <a:rPr lang="el-GR" altLang="el-GR" sz="2000" b="1" dirty="0">
                <a:latin typeface="Comic Sans MS" pitchFamily="66" charset="0"/>
              </a:rPr>
              <a:t>.</a:t>
            </a:r>
            <a:r>
              <a:rPr lang="el-GR" altLang="el-GR" sz="1600" dirty="0">
                <a:effectLst>
                  <a:outerShdw blurRad="38100" dist="38100" dir="2700000" algn="tl">
                    <a:srgbClr val="000000">
                      <a:alpha val="43137"/>
                    </a:srgbClr>
                  </a:outerShdw>
                </a:effectLst>
                <a:latin typeface="Comic Sans MS" pitchFamily="66" charset="0"/>
              </a:rPr>
              <a:t> </a:t>
            </a:r>
          </a:p>
        </p:txBody>
      </p:sp>
      <p:sp>
        <p:nvSpPr>
          <p:cNvPr id="25" name="Θέση ημερομηνίας 24">
            <a:extLst>
              <a:ext uri="{FF2B5EF4-FFF2-40B4-BE49-F238E27FC236}">
                <a16:creationId xmlns:a16="http://schemas.microsoft.com/office/drawing/2014/main" id="{2B53B153-31C3-4EC6-8796-59F023C6B612}"/>
              </a:ext>
            </a:extLst>
          </p:cNvPr>
          <p:cNvSpPr>
            <a:spLocks noGrp="1"/>
          </p:cNvSpPr>
          <p:nvPr>
            <p:ph type="dt" sz="half" idx="10"/>
          </p:nvPr>
        </p:nvSpPr>
        <p:spPr/>
        <p:txBody>
          <a:bodyPr/>
          <a:lstStyle/>
          <a:p>
            <a:fld id="{E970336E-5456-4FD2-A8DE-B1C8863AD5AB}"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184782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500"/>
                            </p:stCondLst>
                            <p:childTnLst>
                              <p:par>
                                <p:cTn id="16" presetID="10" presetClass="entr" presetSubtype="0" fill="hold" grpId="0" nodeType="after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500"/>
                            </p:stCondLst>
                            <p:childTnLst>
                              <p:par>
                                <p:cTn id="25" presetID="10" presetClass="entr" presetSubtype="0" fill="hold"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1000"/>
                                        <p:tgtEl>
                                          <p:spTgt spid="18"/>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22" presetClass="entr" presetSubtype="8" fill="hold" grpId="0" nodeType="afterEffect">
                                  <p:stCondLst>
                                    <p:cond delay="50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1000"/>
                                        <p:tgtEl>
                                          <p:spTgt spid="22"/>
                                        </p:tgtEl>
                                      </p:cBhvr>
                                    </p:animEffect>
                                  </p:childTnLst>
                                </p:cTn>
                              </p:par>
                            </p:childTnLst>
                          </p:cTn>
                        </p:par>
                        <p:par>
                          <p:cTn id="41" fill="hold">
                            <p:stCondLst>
                              <p:cond delay="3000"/>
                            </p:stCondLst>
                            <p:childTnLst>
                              <p:par>
                                <p:cTn id="42" presetID="1" presetClass="entr" presetSubtype="0" fill="hold" grpId="0" nodeType="afterEffect">
                                  <p:stCondLst>
                                    <p:cond delay="25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1000"/>
                                        <p:tgtEl>
                                          <p:spTgt spid="17"/>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p:stCondLst>
                              <p:cond delay="1500"/>
                            </p:stCondLst>
                            <p:childTnLst>
                              <p:par>
                                <p:cTn id="54" presetID="22" presetClass="entr" presetSubtype="8" fill="hold" grpId="0" nodeType="afterEffect">
                                  <p:stCondLst>
                                    <p:cond delay="50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10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500"/>
                            </p:stCondLst>
                            <p:childTnLst>
                              <p:par>
                                <p:cTn id="63" presetID="22" presetClass="entr" presetSubtype="8" fill="hold" grpId="0" nodeType="afterEffect">
                                  <p:stCondLst>
                                    <p:cond delay="250"/>
                                  </p:stCondLst>
                                  <p:childTnLst>
                                    <p:set>
                                      <p:cBhvr>
                                        <p:cTn id="64" dur="1" fill="hold">
                                          <p:stCondLst>
                                            <p:cond delay="0"/>
                                          </p:stCondLst>
                                        </p:cTn>
                                        <p:tgtEl>
                                          <p:spTgt spid="27"/>
                                        </p:tgtEl>
                                        <p:attrNameLst>
                                          <p:attrName>style.visibility</p:attrName>
                                        </p:attrNameLst>
                                      </p:cBhvr>
                                      <p:to>
                                        <p:strVal val="visible"/>
                                      </p:to>
                                    </p:set>
                                    <p:animEffect transition="in" filter="wipe(left)">
                                      <p:cBhvr>
                                        <p:cTn id="65" dur="10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up)">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left)">
                                      <p:cBhvr>
                                        <p:cTn id="75" dur="500"/>
                                        <p:tgtEl>
                                          <p:spTgt spid="35"/>
                                        </p:tgtEl>
                                      </p:cBhvr>
                                    </p:animEffect>
                                  </p:childTnLst>
                                </p:cTn>
                              </p:par>
                            </p:childTnLst>
                          </p:cTn>
                        </p:par>
                        <p:par>
                          <p:cTn id="76" fill="hold">
                            <p:stCondLst>
                              <p:cond delay="500"/>
                            </p:stCondLst>
                            <p:childTnLst>
                              <p:par>
                                <p:cTn id="77" presetID="22" presetClass="entr" presetSubtype="8" fill="hold" grpId="0" nodeType="afterEffect">
                                  <p:stCondLst>
                                    <p:cond delay="250"/>
                                  </p:stCondLst>
                                  <p:childTnLst>
                                    <p:set>
                                      <p:cBhvr>
                                        <p:cTn id="78" dur="1" fill="hold">
                                          <p:stCondLst>
                                            <p:cond delay="0"/>
                                          </p:stCondLst>
                                        </p:cTn>
                                        <p:tgtEl>
                                          <p:spTgt spid="33"/>
                                        </p:tgtEl>
                                        <p:attrNameLst>
                                          <p:attrName>style.visibility</p:attrName>
                                        </p:attrNameLst>
                                      </p:cBhvr>
                                      <p:to>
                                        <p:strVal val="visible"/>
                                      </p:to>
                                    </p:set>
                                    <p:animEffect transition="in" filter="wipe(left)">
                                      <p:cBhvr>
                                        <p:cTn id="79" dur="10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7">
                                            <p:txEl>
                                              <p:pRg st="0" end="0"/>
                                            </p:txEl>
                                          </p:spTgt>
                                        </p:tgtEl>
                                        <p:attrNameLst>
                                          <p:attrName>style.visibility</p:attrName>
                                        </p:attrNameLst>
                                      </p:cBhvr>
                                      <p:to>
                                        <p:strVal val="visible"/>
                                      </p:to>
                                    </p:set>
                                    <p:animEffect transition="in" filter="wipe(left)">
                                      <p:cBhvr>
                                        <p:cTn id="84" dur="1500"/>
                                        <p:tgtEl>
                                          <p:spTgt spid="37">
                                            <p:txEl>
                                              <p:pRg st="0" end="0"/>
                                            </p:txEl>
                                          </p:spTgt>
                                        </p:tgtEl>
                                      </p:cBhvr>
                                    </p:animEffect>
                                  </p:childTnLst>
                                </p:cTn>
                              </p:par>
                            </p:childTnLst>
                          </p:cTn>
                        </p:par>
                        <p:par>
                          <p:cTn id="85" fill="hold">
                            <p:stCondLst>
                              <p:cond delay="1500"/>
                            </p:stCondLst>
                            <p:childTnLst>
                              <p:par>
                                <p:cTn id="86" presetID="22" presetClass="entr" presetSubtype="8" fill="hold" nodeType="afterEffect">
                                  <p:stCondLst>
                                    <p:cond delay="500"/>
                                  </p:stCondLst>
                                  <p:childTnLst>
                                    <p:set>
                                      <p:cBhvr>
                                        <p:cTn id="87" dur="1" fill="hold">
                                          <p:stCondLst>
                                            <p:cond delay="0"/>
                                          </p:stCondLst>
                                        </p:cTn>
                                        <p:tgtEl>
                                          <p:spTgt spid="37">
                                            <p:txEl>
                                              <p:pRg st="1" end="1"/>
                                            </p:txEl>
                                          </p:spTgt>
                                        </p:tgtEl>
                                        <p:attrNameLst>
                                          <p:attrName>style.visibility</p:attrName>
                                        </p:attrNameLst>
                                      </p:cBhvr>
                                      <p:to>
                                        <p:strVal val="visible"/>
                                      </p:to>
                                    </p:set>
                                    <p:animEffect transition="in" filter="wipe(left)">
                                      <p:cBhvr>
                                        <p:cTn id="88" dur="1500"/>
                                        <p:tgtEl>
                                          <p:spTgt spid="37">
                                            <p:txEl>
                                              <p:pRg st="1" end="1"/>
                                            </p:txEl>
                                          </p:spTgt>
                                        </p:tgtEl>
                                      </p:cBhvr>
                                    </p:animEffect>
                                  </p:childTnLst>
                                </p:cTn>
                              </p:par>
                            </p:childTnLst>
                          </p:cTn>
                        </p:par>
                        <p:par>
                          <p:cTn id="89" fill="hold">
                            <p:stCondLst>
                              <p:cond delay="3500"/>
                            </p:stCondLst>
                            <p:childTnLst>
                              <p:par>
                                <p:cTn id="90" presetID="22" presetClass="entr" presetSubtype="8" fill="hold" nodeType="afterEffect">
                                  <p:stCondLst>
                                    <p:cond delay="500"/>
                                  </p:stCondLst>
                                  <p:childTnLst>
                                    <p:set>
                                      <p:cBhvr>
                                        <p:cTn id="91" dur="1" fill="hold">
                                          <p:stCondLst>
                                            <p:cond delay="0"/>
                                          </p:stCondLst>
                                        </p:cTn>
                                        <p:tgtEl>
                                          <p:spTgt spid="37">
                                            <p:txEl>
                                              <p:pRg st="2" end="2"/>
                                            </p:txEl>
                                          </p:spTgt>
                                        </p:tgtEl>
                                        <p:attrNameLst>
                                          <p:attrName>style.visibility</p:attrName>
                                        </p:attrNameLst>
                                      </p:cBhvr>
                                      <p:to>
                                        <p:strVal val="visible"/>
                                      </p:to>
                                    </p:set>
                                    <p:animEffect transition="in" filter="wipe(left)">
                                      <p:cBhvr>
                                        <p:cTn id="92" dur="1500"/>
                                        <p:tgtEl>
                                          <p:spTgt spid="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5" grpId="0"/>
      <p:bldP spid="16" grpId="0"/>
      <p:bldP spid="18" grpId="0" animBg="1"/>
      <p:bldP spid="17" grpId="0" animBg="1"/>
      <p:bldP spid="22" grpId="0"/>
      <p:bldP spid="23" grpId="0"/>
      <p:bldP spid="24" grpId="0"/>
      <p:bldP spid="27" grpId="0"/>
      <p:bldP spid="33" grpId="0"/>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18</a:t>
            </a:fld>
            <a:endParaRPr lang="el-GR" dirty="0">
              <a:solidFill>
                <a:prstClr val="black"/>
              </a:solidFill>
            </a:endParaRPr>
          </a:p>
        </p:txBody>
      </p:sp>
      <mc:AlternateContent xmlns:mc="http://schemas.openxmlformats.org/markup-compatibility/2006" xmlns:a14="http://schemas.microsoft.com/office/drawing/2010/main">
        <mc:Choice Requires="a14">
          <p:sp>
            <p:nvSpPr>
              <p:cNvPr id="7" name="TextBox 6"/>
              <p:cNvSpPr txBox="1"/>
              <p:nvPr/>
            </p:nvSpPr>
            <p:spPr>
              <a:xfrm>
                <a:off x="4462412" y="712259"/>
                <a:ext cx="2715453" cy="8961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0000FF"/>
                          </a:solidFill>
                          <a:effectLst>
                            <a:outerShdw blurRad="38100" dist="38100" dir="2700000" algn="tl">
                              <a:srgbClr val="000000">
                                <a:alpha val="43137"/>
                              </a:srgbClr>
                            </a:outerShdw>
                          </a:effectLst>
                          <a:latin typeface="Cambria Math" panose="02040503050406030204" pitchFamily="18" charset="0"/>
                        </a:rPr>
                        <m:t>𝒈</m:t>
                      </m:r>
                      <m:r>
                        <a:rPr lang="en-US" sz="2800" b="1" i="1">
                          <a:solidFill>
                            <a:srgbClr val="0000FF"/>
                          </a:solidFill>
                          <a:effectLst>
                            <a:outerShdw blurRad="38100" dist="38100" dir="2700000" algn="tl">
                              <a:srgbClr val="000000">
                                <a:alpha val="43137"/>
                              </a:srgbClr>
                            </a:outerShdw>
                          </a:effectLst>
                          <a:latin typeface="Cambria Math"/>
                        </a:rPr>
                        <m:t>=  </m:t>
                      </m:r>
                      <m:r>
                        <a:rPr lang="en-US" sz="2800" b="1" i="1" smtClean="0">
                          <a:solidFill>
                            <a:srgbClr val="0000FF"/>
                          </a:solidFill>
                          <a:effectLst>
                            <a:outerShdw blurRad="38100" dist="38100" dir="2700000" algn="tl">
                              <a:srgbClr val="000000">
                                <a:alpha val="43137"/>
                              </a:srgbClr>
                            </a:outerShdw>
                          </a:effectLst>
                          <a:latin typeface="Cambria Math" panose="02040503050406030204" pitchFamily="18" charset="0"/>
                        </a:rPr>
                        <m:t>𝑮</m:t>
                      </m:r>
                      <m:f>
                        <m:fPr>
                          <m:ctrlPr>
                            <a:rPr lang="en-US" sz="2800" b="1" i="1">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2800" b="1" i="1" smtClean="0">
                              <a:solidFill>
                                <a:srgbClr val="0000FF"/>
                              </a:solidFill>
                              <a:effectLst>
                                <a:outerShdw blurRad="38100" dist="38100" dir="2700000" algn="tl">
                                  <a:srgbClr val="000000">
                                    <a:alpha val="43137"/>
                                  </a:srgbClr>
                                </a:outerShdw>
                              </a:effectLst>
                              <a:latin typeface="Cambria Math" panose="02040503050406030204" pitchFamily="18" charset="0"/>
                            </a:rPr>
                            <m:t>𝑴</m:t>
                          </m:r>
                        </m:num>
                        <m:den>
                          <m:sSup>
                            <m:sSupPr>
                              <m:ctrlPr>
                                <a:rPr lang="en-US" sz="2800" b="1" i="1">
                                  <a:solidFill>
                                    <a:srgbClr val="0000FF"/>
                                  </a:solidFill>
                                  <a:effectLst>
                                    <a:outerShdw blurRad="38100" dist="38100" dir="2700000" algn="tl">
                                      <a:srgbClr val="000000">
                                        <a:alpha val="43137"/>
                                      </a:srgbClr>
                                    </a:outerShdw>
                                  </a:effectLst>
                                  <a:latin typeface="Cambria Math" panose="02040503050406030204" pitchFamily="18" charset="0"/>
                                </a:rPr>
                              </m:ctrlPr>
                            </m:sSupPr>
                            <m:e>
                              <m:r>
                                <a:rPr lang="en-US" sz="2800" b="1" i="1">
                                  <a:solidFill>
                                    <a:srgbClr val="0000FF"/>
                                  </a:solidFill>
                                  <a:effectLst>
                                    <a:outerShdw blurRad="38100" dist="38100" dir="2700000" algn="tl">
                                      <a:srgbClr val="000000">
                                        <a:alpha val="43137"/>
                                      </a:srgbClr>
                                    </a:outerShdw>
                                  </a:effectLst>
                                  <a:latin typeface="Cambria Math"/>
                                </a:rPr>
                                <m:t>𝒓</m:t>
                              </m:r>
                            </m:e>
                            <m:sup>
                              <m:r>
                                <a:rPr lang="en-US" sz="2800" b="1" i="1">
                                  <a:solidFill>
                                    <a:srgbClr val="0000FF"/>
                                  </a:solidFill>
                                  <a:effectLst>
                                    <a:outerShdw blurRad="38100" dist="38100" dir="2700000" algn="tl">
                                      <a:srgbClr val="000000">
                                        <a:alpha val="43137"/>
                                      </a:srgbClr>
                                    </a:outerShdw>
                                  </a:effectLst>
                                  <a:latin typeface="Cambria Math"/>
                                </a:rPr>
                                <m:t>𝟐</m:t>
                              </m:r>
                            </m:sup>
                          </m:sSup>
                        </m:den>
                      </m:f>
                    </m:oMath>
                  </m:oMathPara>
                </a14:m>
                <a:endParaRPr lang="el-GR" sz="28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462412" y="712259"/>
                <a:ext cx="2715453" cy="896143"/>
              </a:xfrm>
              <a:prstGeom prst="rect">
                <a:avLst/>
              </a:prstGeom>
              <a:blipFill>
                <a:blip r:embed="rId2"/>
                <a:stretch>
                  <a:fillRect b="-1361"/>
                </a:stretch>
              </a:blipFill>
            </p:spPr>
            <p:txBody>
              <a:bodyPr/>
              <a:lstStyle/>
              <a:p>
                <a:r>
                  <a:rPr lang="el-GR">
                    <a:noFill/>
                  </a:rPr>
                  <a:t> </a:t>
                </a:r>
              </a:p>
            </p:txBody>
          </p:sp>
        </mc:Fallback>
      </mc:AlternateContent>
      <p:sp>
        <p:nvSpPr>
          <p:cNvPr id="14" name="Text Box 4"/>
          <p:cNvSpPr txBox="1">
            <a:spLocks noChangeArrowheads="1"/>
          </p:cNvSpPr>
          <p:nvPr/>
        </p:nvSpPr>
        <p:spPr bwMode="auto">
          <a:xfrm>
            <a:off x="2506212" y="250594"/>
            <a:ext cx="7179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r>
              <a:rPr lang="el-GR" altLang="el-GR" sz="2400" b="1" dirty="0">
                <a:solidFill>
                  <a:srgbClr val="800000"/>
                </a:solidFill>
                <a:effectLst>
                  <a:outerShdw blurRad="38100" dist="38100" dir="2700000" algn="tl">
                    <a:srgbClr val="000000">
                      <a:alpha val="43137"/>
                    </a:srgbClr>
                  </a:outerShdw>
                </a:effectLst>
                <a:latin typeface="Comic Sans MS" pitchFamily="66" charset="0"/>
              </a:rPr>
              <a:t>Γραφική παράσταση</a:t>
            </a:r>
            <a:r>
              <a:rPr lang="en-GB" altLang="el-GR" sz="2400" b="1" dirty="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Ένταση </a:t>
            </a:r>
            <a:r>
              <a:rPr lang="en-US" altLang="el-GR" sz="2400" b="1" dirty="0">
                <a:solidFill>
                  <a:srgbClr val="800000"/>
                </a:solidFill>
                <a:effectLst>
                  <a:outerShdw blurRad="38100" dist="38100" dir="2700000" algn="tl">
                    <a:srgbClr val="000000">
                      <a:alpha val="43137"/>
                    </a:srgbClr>
                  </a:outerShdw>
                </a:effectLst>
                <a:latin typeface="Comic Sans MS" pitchFamily="66" charset="0"/>
              </a:rPr>
              <a:t>(</a:t>
            </a:r>
            <a:r>
              <a:rPr lang="en-US" altLang="el-GR" sz="2400" b="1" i="1" dirty="0">
                <a:solidFill>
                  <a:srgbClr val="800000"/>
                </a:solidFill>
                <a:effectLst>
                  <a:outerShdw blurRad="38100" dist="38100" dir="2700000" algn="tl">
                    <a:srgbClr val="000000">
                      <a:alpha val="43137"/>
                    </a:srgbClr>
                  </a:outerShdw>
                </a:effectLst>
                <a:latin typeface="Comic Sans MS" pitchFamily="66" charset="0"/>
              </a:rPr>
              <a:t>g</a:t>
            </a:r>
            <a:r>
              <a:rPr lang="en-US" altLang="el-GR" sz="2400" b="1" dirty="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 Απόσταση</a:t>
            </a:r>
            <a:r>
              <a:rPr lang="en-GB" altLang="el-GR" sz="2400" b="1" i="1" dirty="0">
                <a:solidFill>
                  <a:srgbClr val="800000"/>
                </a:solidFill>
                <a:effectLst>
                  <a:outerShdw blurRad="38100" dist="38100" dir="2700000" algn="tl">
                    <a:srgbClr val="000000">
                      <a:alpha val="43137"/>
                    </a:srgbClr>
                  </a:outerShdw>
                </a:effectLst>
                <a:latin typeface="Comic Sans MS" pitchFamily="66" charset="0"/>
              </a:rPr>
              <a:t> </a:t>
            </a:r>
            <a:r>
              <a:rPr lang="en-GB" altLang="el-GR" sz="2400" b="1" dirty="0">
                <a:solidFill>
                  <a:srgbClr val="800000"/>
                </a:solidFill>
                <a:effectLst>
                  <a:outerShdw blurRad="38100" dist="38100" dir="2700000" algn="tl">
                    <a:srgbClr val="000000">
                      <a:alpha val="43137"/>
                    </a:srgbClr>
                  </a:outerShdw>
                </a:effectLst>
                <a:latin typeface="Comic Sans MS" pitchFamily="66" charset="0"/>
              </a:rPr>
              <a:t>(</a:t>
            </a:r>
            <a:r>
              <a:rPr lang="en-GB" altLang="el-GR" sz="2400" b="1" i="1" dirty="0">
                <a:solidFill>
                  <a:srgbClr val="800000"/>
                </a:solidFill>
                <a:effectLst>
                  <a:outerShdw blurRad="38100" dist="38100" dir="2700000" algn="tl">
                    <a:srgbClr val="000000">
                      <a:alpha val="43137"/>
                    </a:srgbClr>
                  </a:outerShdw>
                </a:effectLst>
                <a:latin typeface="Comic Sans MS" pitchFamily="66" charset="0"/>
              </a:rPr>
              <a:t>r</a:t>
            </a:r>
            <a:r>
              <a:rPr lang="en-GB" altLang="el-GR" sz="2400" b="1" dirty="0">
                <a:solidFill>
                  <a:srgbClr val="800000"/>
                </a:solidFill>
                <a:effectLst>
                  <a:outerShdw blurRad="38100" dist="38100" dir="2700000" algn="tl">
                    <a:srgbClr val="000000">
                      <a:alpha val="43137"/>
                    </a:srgbClr>
                  </a:outerShdw>
                </a:effectLst>
                <a:latin typeface="Comic Sans MS" pitchFamily="66" charset="0"/>
              </a:rPr>
              <a:t>)</a:t>
            </a:r>
            <a:endParaRPr lang="el-GR" altLang="el-GR" sz="2400" b="1" dirty="0">
              <a:solidFill>
                <a:srgbClr val="800000"/>
              </a:solidFill>
              <a:effectLst>
                <a:outerShdw blurRad="38100" dist="38100" dir="2700000" algn="tl">
                  <a:srgbClr val="000000">
                    <a:alpha val="43137"/>
                  </a:srgbClr>
                </a:outerShdw>
              </a:effectLst>
              <a:latin typeface="Comic Sans MS" pitchFamily="66" charset="0"/>
            </a:endParaRPr>
          </a:p>
        </p:txBody>
      </p:sp>
      <p:grpSp>
        <p:nvGrpSpPr>
          <p:cNvPr id="8" name="Ομάδα 7"/>
          <p:cNvGrpSpPr/>
          <p:nvPr/>
        </p:nvGrpSpPr>
        <p:grpSpPr>
          <a:xfrm>
            <a:off x="1613916" y="1656898"/>
            <a:ext cx="7679927" cy="4559269"/>
            <a:chOff x="1613916" y="1656898"/>
            <a:chExt cx="7679927" cy="4559269"/>
          </a:xfrm>
        </p:grpSpPr>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97" y="1656898"/>
              <a:ext cx="6987146" cy="4309289"/>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613916" y="1656898"/>
                  <a:ext cx="638829" cy="4783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𝒈</m:t>
                        </m:r>
                        <m:r>
                          <a:rPr lang="en-US" b="1" i="1" smtClean="0">
                            <a:latin typeface="Cambria Math" panose="02040503050406030204" pitchFamily="18" charset="0"/>
                          </a:rPr>
                          <m:t> /</m:t>
                        </m:r>
                        <m:f>
                          <m:fPr>
                            <m:ctrlPr>
                              <a:rPr lang="en-US" b="1" i="1" smtClean="0">
                                <a:latin typeface="Cambria Math" panose="02040503050406030204" pitchFamily="18" charset="0"/>
                              </a:rPr>
                            </m:ctrlPr>
                          </m:fPr>
                          <m:num>
                            <m:r>
                              <a:rPr lang="en-US" b="1" i="0" smtClean="0">
                                <a:latin typeface="Cambria Math" panose="02040503050406030204" pitchFamily="18" charset="0"/>
                              </a:rPr>
                              <m:t>𝐦</m:t>
                            </m:r>
                          </m:num>
                          <m:den>
                            <m:sSup>
                              <m:sSupPr>
                                <m:ctrlPr>
                                  <a:rPr lang="en-US" b="1" i="1" smtClean="0">
                                    <a:latin typeface="Cambria Math" panose="02040503050406030204" pitchFamily="18" charset="0"/>
                                  </a:rPr>
                                </m:ctrlPr>
                              </m:sSupPr>
                              <m:e>
                                <m:r>
                                  <a:rPr lang="en-US" b="1" i="0" smtClean="0">
                                    <a:latin typeface="Cambria Math" panose="02040503050406030204" pitchFamily="18" charset="0"/>
                                  </a:rPr>
                                  <m:t>𝐬</m:t>
                                </m:r>
                              </m:e>
                              <m:sup>
                                <m:r>
                                  <a:rPr lang="en-US" b="1" i="0" smtClean="0">
                                    <a:latin typeface="Cambria Math" panose="02040503050406030204" pitchFamily="18" charset="0"/>
                                  </a:rPr>
                                  <m:t>𝟐</m:t>
                                </m:r>
                              </m:sup>
                            </m:sSup>
                          </m:den>
                        </m:f>
                      </m:oMath>
                    </m:oMathPara>
                  </a14:m>
                  <a:endParaRPr lang="el-GR" b="1" dirty="0"/>
                </a:p>
              </p:txBody>
            </p:sp>
          </mc:Choice>
          <mc:Fallback xmlns="">
            <p:sp>
              <p:nvSpPr>
                <p:cNvPr id="5" name="TextBox 4"/>
                <p:cNvSpPr txBox="1">
                  <a:spLocks noRot="1" noChangeAspect="1" noMove="1" noResize="1" noEditPoints="1" noAdjustHandles="1" noChangeArrowheads="1" noChangeShapeType="1" noTextEdit="1"/>
                </p:cNvSpPr>
                <p:nvPr/>
              </p:nvSpPr>
              <p:spPr>
                <a:xfrm>
                  <a:off x="1613916" y="1656898"/>
                  <a:ext cx="638829" cy="478336"/>
                </a:xfrm>
                <a:prstGeom prst="rect">
                  <a:avLst/>
                </a:prstGeom>
                <a:blipFill>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8737600" y="5939168"/>
                  <a:ext cx="5562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𝒓</m:t>
                        </m:r>
                        <m:r>
                          <a:rPr lang="en-US" b="1" i="1" smtClean="0">
                            <a:latin typeface="Cambria Math" panose="02040503050406030204" pitchFamily="18" charset="0"/>
                          </a:rPr>
                          <m:t> /</m:t>
                        </m:r>
                        <m:r>
                          <a:rPr lang="en-US" b="1" i="0" smtClean="0">
                            <a:latin typeface="Cambria Math" panose="02040503050406030204" pitchFamily="18" charset="0"/>
                          </a:rPr>
                          <m:t>𝐦</m:t>
                        </m:r>
                      </m:oMath>
                    </m:oMathPara>
                  </a14:m>
                  <a:endParaRPr lang="el-GR"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8737600" y="5939168"/>
                  <a:ext cx="556243" cy="276999"/>
                </a:xfrm>
                <a:prstGeom prst="rect">
                  <a:avLst/>
                </a:prstGeom>
                <a:blipFill>
                  <a:blip r:embed="rId5"/>
                  <a:stretch>
                    <a:fillRect l="-5435" t="-2174" r="-6522" b="-32609"/>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13" name="TextBox 12"/>
              <p:cNvSpPr txBox="1"/>
              <p:nvPr/>
            </p:nvSpPr>
            <p:spPr>
              <a:xfrm>
                <a:off x="5820138" y="2749530"/>
                <a:ext cx="1537600"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effectLst/>
                          <a:latin typeface="Cambria Math" panose="02040503050406030204" pitchFamily="18" charset="0"/>
                        </a:rPr>
                        <m:t>𝒈</m:t>
                      </m:r>
                      <m:r>
                        <a:rPr lang="en-US" sz="2000" b="1" i="1" smtClean="0">
                          <a:solidFill>
                            <a:srgbClr val="0000FF"/>
                          </a:solidFill>
                          <a:effectLst/>
                          <a:latin typeface="Cambria Math" panose="02040503050406030204" pitchFamily="18" charset="0"/>
                        </a:rPr>
                        <m:t>=</m:t>
                      </m:r>
                      <m:r>
                        <a:rPr lang="el-GR" sz="2000" b="1" i="1" smtClean="0">
                          <a:solidFill>
                            <a:srgbClr val="0000FF"/>
                          </a:solidFill>
                          <a:effectLst/>
                          <a:latin typeface="Cambria Math" panose="02040503050406030204" pitchFamily="18" charset="0"/>
                        </a:rPr>
                        <m:t>𝝈𝝉𝜶𝜽</m:t>
                      </m:r>
                      <m:r>
                        <a:rPr lang="el-GR" sz="2000" b="1" i="1" smtClean="0">
                          <a:solidFill>
                            <a:srgbClr val="0000FF"/>
                          </a:solidFill>
                          <a:effectLst/>
                          <a:latin typeface="Cambria Math" panose="02040503050406030204" pitchFamily="18" charset="0"/>
                        </a:rPr>
                        <m:t>. </m:t>
                      </m:r>
                      <m:f>
                        <m:fPr>
                          <m:ctrlPr>
                            <a:rPr lang="el-GR" sz="2000" b="1" i="1" smtClean="0">
                              <a:solidFill>
                                <a:srgbClr val="0000FF"/>
                              </a:solidFill>
                              <a:effectLst/>
                              <a:latin typeface="Cambria Math" panose="02040503050406030204" pitchFamily="18" charset="0"/>
                            </a:rPr>
                          </m:ctrlPr>
                        </m:fPr>
                        <m:num>
                          <m:r>
                            <a:rPr lang="en-US" sz="2000" b="1" i="1" smtClean="0">
                              <a:solidFill>
                                <a:srgbClr val="0000FF"/>
                              </a:solidFill>
                              <a:effectLst/>
                              <a:latin typeface="Cambria Math" panose="02040503050406030204" pitchFamily="18" charset="0"/>
                            </a:rPr>
                            <m:t>𝟏</m:t>
                          </m:r>
                        </m:num>
                        <m:den>
                          <m:sSup>
                            <m:sSupPr>
                              <m:ctrlPr>
                                <a:rPr lang="el-GR" sz="2000" b="1" i="1" smtClean="0">
                                  <a:solidFill>
                                    <a:srgbClr val="0000FF"/>
                                  </a:solidFill>
                                  <a:effectLst/>
                                  <a:latin typeface="Cambria Math" panose="02040503050406030204" pitchFamily="18" charset="0"/>
                                </a:rPr>
                              </m:ctrlPr>
                            </m:sSupPr>
                            <m:e>
                              <m:r>
                                <a:rPr lang="en-US" sz="2000" b="1" i="1" smtClean="0">
                                  <a:solidFill>
                                    <a:srgbClr val="0000FF"/>
                                  </a:solidFill>
                                  <a:effectLst/>
                                  <a:latin typeface="Cambria Math" panose="02040503050406030204" pitchFamily="18" charset="0"/>
                                </a:rPr>
                                <m:t>𝒓</m:t>
                              </m:r>
                            </m:e>
                            <m:sup>
                              <m:r>
                                <a:rPr lang="el-GR" sz="2000" b="1" i="1" smtClean="0">
                                  <a:solidFill>
                                    <a:srgbClr val="0000FF"/>
                                  </a:solidFill>
                                  <a:effectLst/>
                                  <a:latin typeface="Cambria Math" panose="02040503050406030204" pitchFamily="18" charset="0"/>
                                </a:rPr>
                                <m:t>𝟐</m:t>
                              </m:r>
                            </m:sup>
                          </m:sSup>
                        </m:den>
                      </m:f>
                    </m:oMath>
                  </m:oMathPara>
                </a14:m>
                <a:endParaRPr lang="el-GR" sz="2000" b="1" dirty="0">
                  <a:solidFill>
                    <a:srgbClr val="0000FF"/>
                  </a:solidFill>
                  <a:effectLs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820138" y="2749530"/>
                <a:ext cx="1537600" cy="576183"/>
              </a:xfrm>
              <a:prstGeom prst="rect">
                <a:avLst/>
              </a:prstGeom>
              <a:blipFill>
                <a:blip r:embed="rId6"/>
                <a:stretch>
                  <a:fillRect/>
                </a:stretch>
              </a:blipFill>
            </p:spPr>
            <p:txBody>
              <a:bodyPr/>
              <a:lstStyle/>
              <a:p>
                <a:r>
                  <a:rPr lang="el-GR">
                    <a:noFill/>
                  </a:rPr>
                  <a:t> </a:t>
                </a:r>
              </a:p>
            </p:txBody>
          </p:sp>
        </mc:Fallback>
      </mc:AlternateContent>
      <p:sp>
        <p:nvSpPr>
          <p:cNvPr id="6" name="Θέση ημερομηνίας 5">
            <a:extLst>
              <a:ext uri="{FF2B5EF4-FFF2-40B4-BE49-F238E27FC236}">
                <a16:creationId xmlns:a16="http://schemas.microsoft.com/office/drawing/2014/main" id="{FA5D46DE-15F3-4C65-8D17-A9B98F5DF077}"/>
              </a:ext>
            </a:extLst>
          </p:cNvPr>
          <p:cNvSpPr>
            <a:spLocks noGrp="1"/>
          </p:cNvSpPr>
          <p:nvPr>
            <p:ph type="dt" sz="half" idx="10"/>
          </p:nvPr>
        </p:nvSpPr>
        <p:spPr/>
        <p:txBody>
          <a:bodyPr/>
          <a:lstStyle/>
          <a:p>
            <a:fld id="{3DC7B2B6-F6AF-41EB-82BF-93845092F042}"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254758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500" fill="hold"/>
                                        <p:tgtEl>
                                          <p:spTgt spid="14"/>
                                        </p:tgtEl>
                                        <p:attrNameLst>
                                          <p:attrName>ppt_x</p:attrName>
                                        </p:attrNameLst>
                                      </p:cBhvr>
                                      <p:tavLst>
                                        <p:tav tm="0">
                                          <p:val>
                                            <p:strVal val="#ppt_x-.2"/>
                                          </p:val>
                                        </p:tav>
                                        <p:tav tm="100000">
                                          <p:val>
                                            <p:strVal val="#ppt_x"/>
                                          </p:val>
                                        </p:tav>
                                      </p:tavLst>
                                    </p:anim>
                                    <p:anim calcmode="lin" valueType="num">
                                      <p:cBhvr>
                                        <p:cTn id="8" dur="1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500"/>
                                        <p:tgtEl>
                                          <p:spTgt spid="14"/>
                                        </p:tgtEl>
                                      </p:cBhvr>
                                    </p:animEffect>
                                  </p:childTnLst>
                                </p:cTn>
                              </p:par>
                            </p:childTnLst>
                          </p:cTn>
                        </p:par>
                        <p:par>
                          <p:cTn id="10" fill="hold">
                            <p:stCondLst>
                              <p:cond delay="1500"/>
                            </p:stCondLst>
                            <p:childTnLst>
                              <p:par>
                                <p:cTn id="11" presetID="22" presetClass="entr" presetSubtype="8" fill="hold" grpId="0" nodeType="after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25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2000"/>
                                        <p:tgtEl>
                                          <p:spTgt spid="8"/>
                                        </p:tgtEl>
                                      </p:cBhvr>
                                    </p:animEffect>
                                  </p:childTnLst>
                                </p:cTn>
                              </p:par>
                            </p:childTnLst>
                          </p:cTn>
                        </p:par>
                        <p:par>
                          <p:cTn id="19" fill="hold">
                            <p:stCondLst>
                              <p:cond delay="2000"/>
                            </p:stCondLst>
                            <p:childTnLst>
                              <p:par>
                                <p:cTn id="20" presetID="22" presetClass="entr" presetSubtype="8"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19</a:t>
            </a:fld>
            <a:endParaRPr lang="el-GR">
              <a:solidFill>
                <a:prstClr val="black">
                  <a:tint val="75000"/>
                </a:prstClr>
              </a:solidFill>
            </a:endParaRP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570" y="830413"/>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p:cNvSpPr txBox="1">
            <a:spLocks noChangeArrowheads="1"/>
          </p:cNvSpPr>
          <p:nvPr/>
        </p:nvSpPr>
        <p:spPr bwMode="auto">
          <a:xfrm>
            <a:off x="2532770" y="221407"/>
            <a:ext cx="79778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r>
              <a:rPr lang="el-GR" sz="2400" b="1" dirty="0">
                <a:solidFill>
                  <a:srgbClr val="800000"/>
                </a:solidFill>
                <a:latin typeface="Comic Sans MS" panose="030F0702030302020204" pitchFamily="66" charset="0"/>
              </a:rPr>
              <a:t>Παρατηρήσεις για τη</a:t>
            </a:r>
            <a:r>
              <a:rPr lang="en-US" sz="2400" b="1" dirty="0">
                <a:solidFill>
                  <a:srgbClr val="800000"/>
                </a:solidFill>
                <a:latin typeface="Comic Sans MS" panose="030F0702030302020204" pitchFamily="66" charset="0"/>
              </a:rPr>
              <a:t> </a:t>
            </a:r>
            <a:r>
              <a:rPr lang="el-GR" sz="2400" b="1" dirty="0" err="1">
                <a:solidFill>
                  <a:srgbClr val="800000"/>
                </a:solidFill>
                <a:latin typeface="Comic Sans MS" panose="030F0702030302020204" pitchFamily="66" charset="0"/>
              </a:rPr>
              <a:t>βαρυτική</a:t>
            </a:r>
            <a:r>
              <a:rPr lang="el-GR" sz="2400" b="1" dirty="0">
                <a:solidFill>
                  <a:srgbClr val="800000"/>
                </a:solidFill>
                <a:latin typeface="Comic Sans MS" panose="030F0702030302020204" pitchFamily="66" charset="0"/>
              </a:rPr>
              <a:t> δύναμη και την ένταση </a:t>
            </a:r>
            <a:endParaRPr lang="en-US" sz="2400" b="1" dirty="0">
              <a:solidFill>
                <a:prstClr val="black"/>
              </a:solidFill>
              <a:latin typeface="Comic Sans MS" panose="030F0702030302020204" pitchFamily="66" charset="0"/>
            </a:endParaRPr>
          </a:p>
        </p:txBody>
      </p:sp>
      <p:sp>
        <p:nvSpPr>
          <p:cNvPr id="2" name="Ορθογώνιο 1"/>
          <p:cNvSpPr/>
          <p:nvPr/>
        </p:nvSpPr>
        <p:spPr>
          <a:xfrm>
            <a:off x="2801112" y="683072"/>
            <a:ext cx="6452616" cy="101566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Η διεύθυνση της δύναμης βρίσκεται στη (νοητή) ευθεία που συνδέει τις δύο σημειακές μάζες.</a:t>
            </a:r>
            <a:r>
              <a:rPr lang="en-US" sz="2000" b="1" dirty="0">
                <a:latin typeface="Comic Sans MS" panose="030F0702030302020204" pitchFamily="66" charset="0"/>
              </a:rPr>
              <a:t> </a:t>
            </a:r>
            <a:endParaRPr lang="el-GR" sz="2000" b="1" dirty="0">
              <a:latin typeface="Comic Sans MS" panose="030F0702030302020204" pitchFamily="66" charset="0"/>
            </a:endParaRPr>
          </a:p>
        </p:txBody>
      </p:sp>
      <p:grpSp>
        <p:nvGrpSpPr>
          <p:cNvPr id="7" name="Ομάδα 6"/>
          <p:cNvGrpSpPr/>
          <p:nvPr/>
        </p:nvGrpSpPr>
        <p:grpSpPr>
          <a:xfrm>
            <a:off x="4314948" y="1698735"/>
            <a:ext cx="4122301" cy="1133488"/>
            <a:chOff x="2556042" y="4657620"/>
            <a:chExt cx="4122301" cy="1133488"/>
          </a:xfrm>
        </p:grpSpPr>
        <p:grpSp>
          <p:nvGrpSpPr>
            <p:cNvPr id="8" name="Ομάδα 7"/>
            <p:cNvGrpSpPr/>
            <p:nvPr/>
          </p:nvGrpSpPr>
          <p:grpSpPr>
            <a:xfrm>
              <a:off x="2826544" y="5333543"/>
              <a:ext cx="3470215" cy="457565"/>
              <a:chOff x="3153172" y="3886252"/>
              <a:chExt cx="2964253" cy="457565"/>
            </a:xfrm>
          </p:grpSpPr>
          <p:sp>
            <p:nvSpPr>
              <p:cNvPr id="15" name="Text Box 24"/>
              <p:cNvSpPr txBox="1">
                <a:spLocks noChangeArrowheads="1"/>
              </p:cNvSpPr>
              <p:nvPr/>
            </p:nvSpPr>
            <p:spPr bwMode="auto">
              <a:xfrm>
                <a:off x="4572144" y="3922324"/>
                <a:ext cx="3603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600" b="1" i="1" dirty="0">
                    <a:latin typeface="Comic Sans MS" pitchFamily="66" charset="0"/>
                  </a:rPr>
                  <a:t>r</a:t>
                </a:r>
                <a:endParaRPr lang="el-GR" altLang="el-GR" sz="1600" b="1" i="1" dirty="0">
                  <a:latin typeface="Comic Sans MS" pitchFamily="66" charset="0"/>
                </a:endParaRPr>
              </a:p>
            </p:txBody>
          </p:sp>
          <p:sp>
            <p:nvSpPr>
              <p:cNvPr id="16" name="Line 25"/>
              <p:cNvSpPr>
                <a:spLocks noChangeShapeType="1"/>
              </p:cNvSpPr>
              <p:nvPr/>
            </p:nvSpPr>
            <p:spPr bwMode="auto">
              <a:xfrm>
                <a:off x="3153172" y="3912017"/>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 name="Line 26"/>
              <p:cNvSpPr>
                <a:spLocks noChangeShapeType="1"/>
              </p:cNvSpPr>
              <p:nvPr/>
            </p:nvSpPr>
            <p:spPr bwMode="auto">
              <a:xfrm>
                <a:off x="6110167" y="3886252"/>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 name="Line 27"/>
              <p:cNvSpPr>
                <a:spLocks noChangeShapeType="1"/>
              </p:cNvSpPr>
              <p:nvPr/>
            </p:nvSpPr>
            <p:spPr bwMode="auto">
              <a:xfrm flipH="1">
                <a:off x="3165585" y="4114759"/>
                <a:ext cx="12969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 name="Line 28"/>
              <p:cNvSpPr>
                <a:spLocks noChangeShapeType="1"/>
              </p:cNvSpPr>
              <p:nvPr/>
            </p:nvSpPr>
            <p:spPr bwMode="auto">
              <a:xfrm flipH="1">
                <a:off x="4820438" y="4102152"/>
                <a:ext cx="1296987"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9" name="Ομάδα 8"/>
            <p:cNvGrpSpPr/>
            <p:nvPr/>
          </p:nvGrpSpPr>
          <p:grpSpPr>
            <a:xfrm>
              <a:off x="2556042" y="4657620"/>
              <a:ext cx="4122301" cy="675923"/>
              <a:chOff x="2607635" y="3210329"/>
              <a:chExt cx="4122301" cy="675923"/>
            </a:xfrm>
          </p:grpSpPr>
          <p:grpSp>
            <p:nvGrpSpPr>
              <p:cNvPr id="10" name="Ομάδα 9"/>
              <p:cNvGrpSpPr/>
              <p:nvPr/>
            </p:nvGrpSpPr>
            <p:grpSpPr>
              <a:xfrm>
                <a:off x="2697163" y="3525888"/>
                <a:ext cx="3753198" cy="360364"/>
                <a:chOff x="2697163" y="3525888"/>
                <a:chExt cx="3753198" cy="360364"/>
              </a:xfrm>
            </p:grpSpPr>
            <p:sp>
              <p:nvSpPr>
                <p:cNvPr id="13" name="Oval 16"/>
                <p:cNvSpPr>
                  <a:spLocks noChangeArrowheads="1"/>
                </p:cNvSpPr>
                <p:nvPr/>
              </p:nvSpPr>
              <p:spPr bwMode="auto">
                <a:xfrm>
                  <a:off x="2697163" y="3525888"/>
                  <a:ext cx="361950" cy="360364"/>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l-GR" altLang="el-GR" sz="2400" b="1" dirty="0">
                    <a:solidFill>
                      <a:srgbClr val="FF0000"/>
                    </a:solidFill>
                  </a:endParaRPr>
                </a:p>
              </p:txBody>
            </p:sp>
            <p:sp>
              <p:nvSpPr>
                <p:cNvPr id="14" name="Oval 17"/>
                <p:cNvSpPr>
                  <a:spLocks noChangeArrowheads="1"/>
                </p:cNvSpPr>
                <p:nvPr/>
              </p:nvSpPr>
              <p:spPr bwMode="auto">
                <a:xfrm>
                  <a:off x="6229350" y="3595679"/>
                  <a:ext cx="221011" cy="215536"/>
                </a:xfrm>
                <a:prstGeom prst="ellipse">
                  <a:avLst/>
                </a:prstGeom>
                <a:solidFill>
                  <a:srgbClr val="99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l-GR" altLang="el-GR" sz="2800" b="1" dirty="0">
                    <a:solidFill>
                      <a:srgbClr val="FF0000"/>
                    </a:solidFill>
                  </a:endParaRPr>
                </a:p>
              </p:txBody>
            </p:sp>
          </p:grpSp>
          <p:sp>
            <p:nvSpPr>
              <p:cNvPr id="11" name="Text Box 12"/>
              <p:cNvSpPr txBox="1">
                <a:spLocks noChangeArrowheads="1"/>
              </p:cNvSpPr>
              <p:nvPr/>
            </p:nvSpPr>
            <p:spPr bwMode="auto">
              <a:xfrm>
                <a:off x="2607635" y="3210329"/>
                <a:ext cx="5048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600" b="1" i="1" dirty="0">
                    <a:latin typeface="Comic Sans MS" pitchFamily="66" charset="0"/>
                  </a:rPr>
                  <a:t>m</a:t>
                </a:r>
                <a:r>
                  <a:rPr lang="en-US" altLang="el-GR" sz="1600" b="1" baseline="-25000" dirty="0">
                    <a:latin typeface="Comic Sans MS" pitchFamily="66" charset="0"/>
                  </a:rPr>
                  <a:t>1</a:t>
                </a:r>
                <a:endParaRPr lang="el-GR" altLang="el-GR" sz="1600" b="1" i="1" dirty="0">
                  <a:latin typeface="Comic Sans MS" pitchFamily="66" charset="0"/>
                </a:endParaRPr>
              </a:p>
            </p:txBody>
          </p:sp>
          <p:sp>
            <p:nvSpPr>
              <p:cNvPr id="12" name="Text Box 13"/>
              <p:cNvSpPr txBox="1">
                <a:spLocks noChangeArrowheads="1"/>
              </p:cNvSpPr>
              <p:nvPr/>
            </p:nvSpPr>
            <p:spPr bwMode="auto">
              <a:xfrm>
                <a:off x="6225111" y="3267677"/>
                <a:ext cx="5048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600" b="1" i="1" dirty="0">
                    <a:latin typeface="Comic Sans MS" pitchFamily="66" charset="0"/>
                  </a:rPr>
                  <a:t>m</a:t>
                </a:r>
                <a:r>
                  <a:rPr lang="en-US" altLang="el-GR" sz="1600" b="1" baseline="-25000" dirty="0">
                    <a:latin typeface="Comic Sans MS" pitchFamily="66" charset="0"/>
                  </a:rPr>
                  <a:t>2</a:t>
                </a:r>
                <a:endParaRPr lang="el-GR" altLang="el-GR" sz="1600" b="1" i="1" dirty="0">
                  <a:latin typeface="Comic Sans MS" pitchFamily="66" charset="0"/>
                </a:endParaRPr>
              </a:p>
            </p:txBody>
          </p:sp>
        </p:grpSp>
      </p:grpSp>
      <p:grpSp>
        <p:nvGrpSpPr>
          <p:cNvPr id="20" name="Ομάδα 19"/>
          <p:cNvGrpSpPr/>
          <p:nvPr/>
        </p:nvGrpSpPr>
        <p:grpSpPr>
          <a:xfrm>
            <a:off x="4762187" y="1762051"/>
            <a:ext cx="3170237" cy="440536"/>
            <a:chOff x="4635152" y="1822512"/>
            <a:chExt cx="3170237" cy="440536"/>
          </a:xfrm>
        </p:grpSpPr>
        <p:grpSp>
          <p:nvGrpSpPr>
            <p:cNvPr id="21" name="Ομάδα 20"/>
            <p:cNvGrpSpPr/>
            <p:nvPr/>
          </p:nvGrpSpPr>
          <p:grpSpPr>
            <a:xfrm>
              <a:off x="4635152" y="1822512"/>
              <a:ext cx="887561" cy="440536"/>
              <a:chOff x="4635152" y="1822512"/>
              <a:chExt cx="887561" cy="440536"/>
            </a:xfrm>
          </p:grpSpPr>
          <p:sp>
            <p:nvSpPr>
              <p:cNvPr id="25" name="Line 19"/>
              <p:cNvSpPr>
                <a:spLocks noChangeShapeType="1"/>
              </p:cNvSpPr>
              <p:nvPr/>
            </p:nvSpPr>
            <p:spPr bwMode="auto">
              <a:xfrm>
                <a:off x="4635152" y="2263048"/>
                <a:ext cx="865187"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26" name="Text Box 20"/>
                  <p:cNvSpPr txBox="1">
                    <a:spLocks noChangeArrowheads="1"/>
                  </p:cNvSpPr>
                  <p:nvPr/>
                </p:nvSpPr>
                <p:spPr bwMode="auto">
                  <a:xfrm>
                    <a:off x="5102165" y="1822512"/>
                    <a:ext cx="420548" cy="3684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l-GR" sz="1600" b="1" i="1">
                                  <a:latin typeface="Cambria Math" panose="02040503050406030204" pitchFamily="18" charset="0"/>
                                </a:rPr>
                              </m:ctrlPr>
                            </m:sSubPr>
                            <m:e>
                              <m:acc>
                                <m:accPr>
                                  <m:chr m:val="⃗"/>
                                  <m:ctrlPr>
                                    <a:rPr lang="el-GR" sz="1600" b="1" i="1">
                                      <a:latin typeface="Cambria Math" panose="02040503050406030204" pitchFamily="18" charset="0"/>
                                    </a:rPr>
                                  </m:ctrlPr>
                                </m:accPr>
                                <m:e>
                                  <m:r>
                                    <a:rPr lang="en-US" sz="1600" b="1" i="1">
                                      <a:latin typeface="Cambria Math" panose="02040503050406030204" pitchFamily="18" charset="0"/>
                                    </a:rPr>
                                    <m:t>𝑭</m:t>
                                  </m:r>
                                </m:e>
                              </m:acc>
                            </m:e>
                            <m:sub>
                              <m:r>
                                <a:rPr lang="el-GR" sz="1600" b="1" i="1">
                                  <a:latin typeface="Cambria Math" panose="02040503050406030204" pitchFamily="18" charset="0"/>
                                </a:rPr>
                                <m:t>𝟏</m:t>
                              </m:r>
                              <m:r>
                                <a:rPr lang="en-US" sz="1600" b="1" i="1">
                                  <a:latin typeface="Cambria Math" panose="02040503050406030204" pitchFamily="18" charset="0"/>
                                </a:rPr>
                                <m:t>  </m:t>
                              </m:r>
                            </m:sub>
                          </m:sSub>
                        </m:oMath>
                      </m:oMathPara>
                    </a14:m>
                    <a:endParaRPr lang="el-GR" altLang="el-GR" sz="1600" b="1" i="1" dirty="0">
                      <a:solidFill>
                        <a:srgbClr val="FF0000"/>
                      </a:solidFill>
                      <a:effectLst>
                        <a:outerShdw blurRad="38100" dist="38100" dir="2700000" algn="tl">
                          <a:srgbClr val="000000">
                            <a:alpha val="43137"/>
                          </a:srgbClr>
                        </a:outerShdw>
                      </a:effectLst>
                      <a:latin typeface="Comic Sans MS" pitchFamily="66" charset="0"/>
                    </a:endParaRPr>
                  </a:p>
                </p:txBody>
              </p:sp>
            </mc:Choice>
            <mc:Fallback xmlns="">
              <p:sp>
                <p:nvSpPr>
                  <p:cNvPr id="11" name="Text Box 20"/>
                  <p:cNvSpPr txBox="1">
                    <a:spLocks noRot="1" noChangeAspect="1" noMove="1" noResize="1" noEditPoints="1" noAdjustHandles="1" noChangeArrowheads="1" noChangeShapeType="1" noTextEdit="1"/>
                  </p:cNvSpPr>
                  <p:nvPr/>
                </p:nvSpPr>
                <p:spPr bwMode="auto">
                  <a:xfrm>
                    <a:off x="5102165" y="1822512"/>
                    <a:ext cx="420548" cy="368499"/>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nvGrpSpPr>
            <p:cNvPr id="22" name="Ομάδα 21"/>
            <p:cNvGrpSpPr/>
            <p:nvPr/>
          </p:nvGrpSpPr>
          <p:grpSpPr>
            <a:xfrm>
              <a:off x="6913589" y="1828179"/>
              <a:ext cx="891800" cy="434869"/>
              <a:chOff x="6913589" y="1828179"/>
              <a:chExt cx="891800" cy="434869"/>
            </a:xfrm>
          </p:grpSpPr>
          <p:sp>
            <p:nvSpPr>
              <p:cNvPr id="23" name="Line 18"/>
              <p:cNvSpPr>
                <a:spLocks noChangeShapeType="1"/>
              </p:cNvSpPr>
              <p:nvPr/>
            </p:nvSpPr>
            <p:spPr bwMode="auto">
              <a:xfrm>
                <a:off x="6940202" y="2263048"/>
                <a:ext cx="865187" cy="0"/>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24" name="Text Box 21"/>
                  <p:cNvSpPr txBox="1">
                    <a:spLocks noChangeArrowheads="1"/>
                  </p:cNvSpPr>
                  <p:nvPr/>
                </p:nvSpPr>
                <p:spPr bwMode="auto">
                  <a:xfrm>
                    <a:off x="6913589" y="1828179"/>
                    <a:ext cx="503238" cy="3684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l-GR" sz="1600" b="1" i="1" smtClean="0">
                                  <a:latin typeface="Cambria Math" panose="02040503050406030204" pitchFamily="18" charset="0"/>
                                </a:rPr>
                              </m:ctrlPr>
                            </m:sSubPr>
                            <m:e>
                              <m:acc>
                                <m:accPr>
                                  <m:chr m:val="⃗"/>
                                  <m:ctrlPr>
                                    <a:rPr lang="el-GR" sz="1600" b="1" i="1">
                                      <a:latin typeface="Cambria Math" panose="02040503050406030204" pitchFamily="18" charset="0"/>
                                    </a:rPr>
                                  </m:ctrlPr>
                                </m:accPr>
                                <m:e>
                                  <m:r>
                                    <a:rPr lang="en-US" sz="1600" b="1" i="1">
                                      <a:latin typeface="Cambria Math" panose="02040503050406030204" pitchFamily="18" charset="0"/>
                                    </a:rPr>
                                    <m:t>𝑭</m:t>
                                  </m:r>
                                </m:e>
                              </m:acc>
                            </m:e>
                            <m:sub>
                              <m:r>
                                <a:rPr lang="el-GR" sz="1600" b="1" i="1" smtClean="0">
                                  <a:latin typeface="Cambria Math" panose="02040503050406030204" pitchFamily="18" charset="0"/>
                                </a:rPr>
                                <m:t>𝟐</m:t>
                              </m:r>
                              <m:r>
                                <a:rPr lang="en-US" sz="1600" b="1" i="1">
                                  <a:latin typeface="Cambria Math" panose="02040503050406030204" pitchFamily="18" charset="0"/>
                                </a:rPr>
                                <m:t>  </m:t>
                              </m:r>
                            </m:sub>
                          </m:sSub>
                        </m:oMath>
                      </m:oMathPara>
                    </a14:m>
                    <a:endParaRPr lang="el-GR" altLang="el-GR" sz="1600" b="1" i="1" dirty="0">
                      <a:solidFill>
                        <a:srgbClr val="FF0000"/>
                      </a:solidFill>
                      <a:effectLst>
                        <a:outerShdw blurRad="38100" dist="38100" dir="2700000" algn="tl">
                          <a:srgbClr val="000000">
                            <a:alpha val="43137"/>
                          </a:srgbClr>
                        </a:outerShdw>
                      </a:effectLst>
                      <a:latin typeface="Comic Sans MS" pitchFamily="66" charset="0"/>
                    </a:endParaRPr>
                  </a:p>
                </p:txBody>
              </p:sp>
            </mc:Choice>
            <mc:Fallback xmlns="">
              <p:sp>
                <p:nvSpPr>
                  <p:cNvPr id="12" name="Text Box 21"/>
                  <p:cNvSpPr txBox="1">
                    <a:spLocks noRot="1" noChangeAspect="1" noMove="1" noResize="1" noEditPoints="1" noAdjustHandles="1" noChangeArrowheads="1" noChangeShapeType="1" noTextEdit="1"/>
                  </p:cNvSpPr>
                  <p:nvPr/>
                </p:nvSpPr>
                <p:spPr bwMode="auto">
                  <a:xfrm>
                    <a:off x="6913589" y="1828179"/>
                    <a:ext cx="503238" cy="368499"/>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sp>
        <p:nvSpPr>
          <p:cNvPr id="27" name="Line 9"/>
          <p:cNvSpPr>
            <a:spLocks noChangeShapeType="1"/>
          </p:cNvSpPr>
          <p:nvPr/>
        </p:nvSpPr>
        <p:spPr bwMode="auto">
          <a:xfrm>
            <a:off x="5627374" y="2202587"/>
            <a:ext cx="14398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8" name="Ορθογώνιο 27"/>
          <p:cNvSpPr/>
          <p:nvPr/>
        </p:nvSpPr>
        <p:spPr>
          <a:xfrm>
            <a:off x="2801112" y="2898218"/>
            <a:ext cx="6690360" cy="101566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Το μέτρο της δύναμης </a:t>
            </a:r>
            <a:r>
              <a:rPr lang="en-US" sz="2000" b="1" i="1" dirty="0">
                <a:latin typeface="Comic Sans MS" panose="030F0702030302020204" pitchFamily="66" charset="0"/>
              </a:rPr>
              <a:t>F</a:t>
            </a:r>
            <a:r>
              <a:rPr lang="en-US" sz="2000" b="1" baseline="-25000" dirty="0">
                <a:latin typeface="Comic Sans MS" panose="030F0702030302020204" pitchFamily="66" charset="0"/>
              </a:rPr>
              <a:t>1</a:t>
            </a:r>
            <a:r>
              <a:rPr lang="en-US" sz="2000" b="1" dirty="0">
                <a:latin typeface="Comic Sans MS" panose="030F0702030302020204" pitchFamily="66" charset="0"/>
              </a:rPr>
              <a:t> </a:t>
            </a:r>
            <a:r>
              <a:rPr lang="el-GR" sz="2000" b="1" dirty="0">
                <a:latin typeface="Comic Sans MS" panose="030F0702030302020204" pitchFamily="66" charset="0"/>
              </a:rPr>
              <a:t>είναι ίσο με το μέτρο της δύναμης </a:t>
            </a:r>
            <a:r>
              <a:rPr lang="en-US" sz="2000" b="1" i="1" dirty="0">
                <a:latin typeface="Comic Sans MS" panose="030F0702030302020204" pitchFamily="66" charset="0"/>
              </a:rPr>
              <a:t>F</a:t>
            </a:r>
            <a:r>
              <a:rPr lang="el-GR" sz="2000" b="1" baseline="-25000" dirty="0">
                <a:latin typeface="Comic Sans MS" panose="030F0702030302020204" pitchFamily="66" charset="0"/>
              </a:rPr>
              <a:t>2 </a:t>
            </a:r>
            <a:r>
              <a:rPr lang="el-GR" sz="2000" b="1" dirty="0">
                <a:latin typeface="Comic Sans MS" panose="030F0702030302020204" pitchFamily="66" charset="0"/>
              </a:rPr>
              <a:t>(3</a:t>
            </a:r>
            <a:r>
              <a:rPr lang="el-GR" sz="2000" b="1" baseline="30000" dirty="0">
                <a:latin typeface="Comic Sans MS" panose="030F0702030302020204" pitchFamily="66" charset="0"/>
              </a:rPr>
              <a:t>ος</a:t>
            </a:r>
            <a:r>
              <a:rPr lang="el-GR" sz="2000" b="1" dirty="0">
                <a:latin typeface="Comic Sans MS" panose="030F0702030302020204" pitchFamily="66" charset="0"/>
              </a:rPr>
              <a:t> νόμος </a:t>
            </a:r>
            <a:r>
              <a:rPr lang="en-US" sz="2000" b="1" dirty="0">
                <a:latin typeface="Comic Sans MS" panose="030F0702030302020204" pitchFamily="66" charset="0"/>
              </a:rPr>
              <a:t>Newton</a:t>
            </a:r>
            <a:r>
              <a:rPr lang="el-GR" sz="2000" b="1" dirty="0">
                <a:latin typeface="Comic Sans MS" panose="030F0702030302020204" pitchFamily="66" charset="0"/>
              </a:rPr>
              <a:t>, δράση-αντίδραση</a:t>
            </a:r>
            <a:r>
              <a:rPr lang="en-US" sz="2000" b="1" dirty="0">
                <a:latin typeface="Comic Sans MS" panose="030F0702030302020204" pitchFamily="66" charset="0"/>
              </a:rPr>
              <a:t>)</a:t>
            </a:r>
            <a:r>
              <a:rPr lang="el-GR" sz="2000" b="1" dirty="0">
                <a:latin typeface="Comic Sans MS" panose="030F0702030302020204" pitchFamily="66" charset="0"/>
              </a:rPr>
              <a:t>. </a:t>
            </a:r>
            <a:endParaRPr lang="en-US" sz="20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9" name="TextBox 28"/>
              <p:cNvSpPr txBox="1"/>
              <p:nvPr/>
            </p:nvSpPr>
            <p:spPr>
              <a:xfrm>
                <a:off x="5267185" y="3873183"/>
                <a:ext cx="2160240" cy="5360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dPr>
                        <m:e>
                          <m:acc>
                            <m:accPr>
                              <m:chr m:val="⃗"/>
                              <m:ctrlPr>
                                <a:rPr lang="en-US" altLang="el-GR" sz="2400" b="1" i="1">
                                  <a:solidFill>
                                    <a:srgbClr val="FF0000"/>
                                  </a:solidFill>
                                  <a:latin typeface="Cambria Math" panose="02040503050406030204" pitchFamily="18" charset="0"/>
                                </a:rPr>
                              </m:ctrlPr>
                            </m:accPr>
                            <m:e>
                              <m:r>
                                <a:rPr lang="en-US" altLang="el-GR" sz="2400" b="1" i="1">
                                  <a:solidFill>
                                    <a:srgbClr val="FF0000"/>
                                  </a:solidFill>
                                  <a:latin typeface="Cambria Math"/>
                                </a:rPr>
                                <m:t>𝑭</m:t>
                              </m:r>
                            </m:e>
                          </m:acc>
                          <m:r>
                            <a:rPr lang="en-US" altLang="el-GR" sz="2400" b="1" i="1" baseline="-25000">
                              <a:solidFill>
                                <a:srgbClr val="FF0000"/>
                              </a:solidFill>
                              <a:latin typeface="Cambria Math"/>
                            </a:rPr>
                            <m:t>𝟏</m:t>
                          </m:r>
                        </m:e>
                      </m:d>
                      <m:r>
                        <a:rPr lang="en-US" sz="2400" b="1">
                          <a:solidFill>
                            <a:srgbClr val="FF0000"/>
                          </a:solidFill>
                          <a:latin typeface="Cambria Math"/>
                        </a:rPr>
                        <m:t>=</m:t>
                      </m:r>
                      <m:r>
                        <a:rPr lang="en-US" sz="2400" b="1" i="1">
                          <a:solidFill>
                            <a:srgbClr val="FF0000"/>
                          </a:solidFill>
                          <a:effectLst>
                            <a:outerShdw blurRad="38100" dist="38100" dir="2700000" algn="tl">
                              <a:srgbClr val="000000">
                                <a:alpha val="43137"/>
                              </a:srgbClr>
                            </a:outerShdw>
                          </a:effectLst>
                          <a:latin typeface="Cambria Math"/>
                        </a:rPr>
                        <m:t> </m:t>
                      </m:r>
                      <m:d>
                        <m:dPr>
                          <m:begChr m:val="|"/>
                          <m:endChr m:val="|"/>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dPr>
                        <m:e>
                          <m:acc>
                            <m:accPr>
                              <m:chr m:val="⃗"/>
                              <m:ctrlPr>
                                <a:rPr lang="en-US" altLang="el-GR" sz="2400" b="1" i="1">
                                  <a:solidFill>
                                    <a:srgbClr val="FF0000"/>
                                  </a:solidFill>
                                  <a:latin typeface="Cambria Math" panose="02040503050406030204" pitchFamily="18" charset="0"/>
                                </a:rPr>
                              </m:ctrlPr>
                            </m:accPr>
                            <m:e>
                              <m:r>
                                <a:rPr lang="en-US" altLang="el-GR" sz="2400" b="1" i="1">
                                  <a:solidFill>
                                    <a:srgbClr val="FF0000"/>
                                  </a:solidFill>
                                  <a:latin typeface="Cambria Math"/>
                                </a:rPr>
                                <m:t>𝑭</m:t>
                              </m:r>
                            </m:e>
                          </m:acc>
                          <m:r>
                            <a:rPr lang="en-US" altLang="el-GR" sz="2400" b="1" i="1" baseline="-25000">
                              <a:solidFill>
                                <a:srgbClr val="FF0000"/>
                              </a:solidFill>
                              <a:latin typeface="Cambria Math" panose="02040503050406030204" pitchFamily="18" charset="0"/>
                            </a:rPr>
                            <m:t>𝟐</m:t>
                          </m:r>
                        </m:e>
                      </m:d>
                    </m:oMath>
                  </m:oMathPara>
                </a14:m>
                <a:endParaRPr lang="el-GR"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267185" y="3873183"/>
                <a:ext cx="2160240" cy="536044"/>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0" name="Ορθογώνιο 29"/>
              <p:cNvSpPr/>
              <p:nvPr/>
            </p:nvSpPr>
            <p:spPr>
              <a:xfrm>
                <a:off x="2801112" y="4425037"/>
                <a:ext cx="8089392" cy="153343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altLang="el-GR" sz="2000" b="1" dirty="0">
                    <a:latin typeface="Comic Sans MS" pitchFamily="66" charset="0"/>
                  </a:rPr>
                  <a:t>Η δύναμη είναι διανυσματικό μέγεθος.</a:t>
                </a:r>
                <a:r>
                  <a:rPr lang="el-GR" altLang="el-GR" sz="2000" b="1" dirty="0">
                    <a:effectLst>
                      <a:outerShdw blurRad="38100" dist="38100" dir="2700000" algn="tl">
                        <a:srgbClr val="FFFFFF"/>
                      </a:outerShdw>
                    </a:effectLst>
                    <a:latin typeface="Comic Sans MS" pitchFamily="66" charset="0"/>
                  </a:rPr>
                  <a:t> Αν σε μια μάζα ασκούνται περισσότερες από μία δυνάμεις, χρειάζεται να βρούμε τη συνολική δύναμη,</a:t>
                </a:r>
                <a:r>
                  <a:rPr lang="el-GR" altLang="el-GR" sz="2000" b="1" dirty="0">
                    <a:latin typeface="Comic Sans MS" pitchFamily="66" charset="0"/>
                  </a:rPr>
                  <a:t> </a:t>
                </a:r>
                <a:r>
                  <a:rPr lang="el-GR" altLang="el-GR" sz="2000" b="1" dirty="0">
                    <a:solidFill>
                      <a:srgbClr val="FF0000"/>
                    </a:solidFill>
                    <a:effectLst>
                      <a:outerShdw blurRad="38100" dist="38100" dir="2700000" algn="tl">
                        <a:srgbClr val="000000">
                          <a:alpha val="43137"/>
                        </a:srgbClr>
                      </a:outerShdw>
                    </a:effectLst>
                    <a:latin typeface="Comic Sans MS" pitchFamily="66" charset="0"/>
                    <a:hlinkClick r:id="rId6"/>
                  </a:rPr>
                  <a:t>ΔΙΑΝΥΣΜΑΤΙΚΑ</a:t>
                </a:r>
                <a:r>
                  <a:rPr lang="en-US" altLang="el-GR" sz="2000" b="1" dirty="0">
                    <a:solidFill>
                      <a:srgbClr val="FF0000"/>
                    </a:solidFill>
                    <a:latin typeface="Comic Sans MS" pitchFamily="66" charset="0"/>
                  </a:rPr>
                  <a:t> </a:t>
                </a:r>
                <a:r>
                  <a:rPr lang="en-US" altLang="el-GR" sz="2000" b="1" dirty="0">
                    <a:latin typeface="Comic Sans MS" pitchFamily="66" charset="0"/>
                  </a:rPr>
                  <a:t>(</a:t>
                </a:r>
                <a14:m>
                  <m:oMath xmlns:m="http://schemas.openxmlformats.org/officeDocument/2006/math">
                    <m:acc>
                      <m:accPr>
                        <m:chr m:val="⃗"/>
                        <m:ctrlPr>
                          <a:rPr lang="en-US" altLang="el-GR" sz="2000" b="1" i="1">
                            <a:latin typeface="Cambria Math" panose="02040503050406030204" pitchFamily="18" charset="0"/>
                          </a:rPr>
                        </m:ctrlPr>
                      </m:accPr>
                      <m:e>
                        <m:r>
                          <a:rPr lang="en-US" altLang="el-GR" sz="2000" b="1" i="1">
                            <a:latin typeface="Cambria Math"/>
                          </a:rPr>
                          <m:t>𝑭</m:t>
                        </m:r>
                      </m:e>
                    </m:acc>
                    <m:r>
                      <a:rPr lang="en-US" altLang="el-GR" sz="2000" b="1" i="1">
                        <a:latin typeface="Cambria Math"/>
                      </a:rPr>
                      <m:t>= </m:t>
                    </m:r>
                    <m:acc>
                      <m:accPr>
                        <m:chr m:val="⃗"/>
                        <m:ctrlPr>
                          <a:rPr lang="en-US" altLang="el-GR" sz="2000" b="1" i="1">
                            <a:latin typeface="Cambria Math" panose="02040503050406030204" pitchFamily="18" charset="0"/>
                          </a:rPr>
                        </m:ctrlPr>
                      </m:accPr>
                      <m:e>
                        <m:r>
                          <a:rPr lang="en-US" altLang="el-GR" sz="2000" b="1" i="1">
                            <a:latin typeface="Cambria Math"/>
                          </a:rPr>
                          <m:t>𝑭</m:t>
                        </m:r>
                      </m:e>
                    </m:acc>
                    <m:r>
                      <a:rPr lang="en-US" altLang="el-GR" sz="2000" b="1" i="1" baseline="-25000">
                        <a:latin typeface="Cambria Math"/>
                      </a:rPr>
                      <m:t>𝟏</m:t>
                    </m:r>
                  </m:oMath>
                </a14:m>
                <a:r>
                  <a:rPr lang="en-US" altLang="el-GR" sz="2000" b="1" dirty="0">
                    <a:latin typeface="Comic Sans MS" pitchFamily="66" charset="0"/>
                  </a:rPr>
                  <a:t>+</a:t>
                </a:r>
                <a14:m>
                  <m:oMath xmlns:m="http://schemas.openxmlformats.org/officeDocument/2006/math">
                    <m:acc>
                      <m:accPr>
                        <m:chr m:val="⃗"/>
                        <m:ctrlPr>
                          <a:rPr lang="en-US" altLang="el-GR" sz="2000" b="1" i="1" dirty="0">
                            <a:latin typeface="Cambria Math" panose="02040503050406030204" pitchFamily="18" charset="0"/>
                          </a:rPr>
                        </m:ctrlPr>
                      </m:accPr>
                      <m:e>
                        <m:r>
                          <a:rPr lang="en-US" altLang="el-GR" sz="2000" b="1" i="1" dirty="0">
                            <a:latin typeface="Cambria Math"/>
                          </a:rPr>
                          <m:t>𝑭</m:t>
                        </m:r>
                      </m:e>
                    </m:acc>
                    <m:r>
                      <a:rPr lang="en-US" altLang="el-GR" sz="2000" b="1" i="1" baseline="-25000" dirty="0">
                        <a:latin typeface="Cambria Math"/>
                      </a:rPr>
                      <m:t>𝟐</m:t>
                    </m:r>
                  </m:oMath>
                </a14:m>
                <a:r>
                  <a:rPr lang="en-US" altLang="el-GR" sz="2000" b="1" dirty="0">
                    <a:latin typeface="Comic Sans MS" pitchFamily="66" charset="0"/>
                  </a:rPr>
                  <a:t>+…)</a:t>
                </a:r>
                <a:r>
                  <a:rPr lang="el-GR" altLang="el-GR" sz="2000" b="1" dirty="0">
                    <a:latin typeface="Comic Sans MS" pitchFamily="66" charset="0"/>
                  </a:rPr>
                  <a:t>. </a:t>
                </a:r>
                <a:endParaRPr lang="el-GR" sz="2000" b="1" dirty="0">
                  <a:latin typeface="Comic Sans MS" panose="030F0702030302020204" pitchFamily="66" charset="0"/>
                </a:endParaRPr>
              </a:p>
            </p:txBody>
          </p:sp>
        </mc:Choice>
        <mc:Fallback xmlns="">
          <p:sp>
            <p:nvSpPr>
              <p:cNvPr id="30" name="Ορθογώνιο 29"/>
              <p:cNvSpPr>
                <a:spLocks noRot="1" noChangeAspect="1" noMove="1" noResize="1" noEditPoints="1" noAdjustHandles="1" noChangeArrowheads="1" noChangeShapeType="1" noTextEdit="1"/>
              </p:cNvSpPr>
              <p:nvPr/>
            </p:nvSpPr>
            <p:spPr>
              <a:xfrm>
                <a:off x="2801112" y="4425037"/>
                <a:ext cx="8089392" cy="1533433"/>
              </a:xfrm>
              <a:prstGeom prst="rect">
                <a:avLst/>
              </a:prstGeom>
              <a:blipFill>
                <a:blip r:embed="rId7"/>
                <a:stretch>
                  <a:fillRect l="-678" r="-1130" b="-3984"/>
                </a:stretch>
              </a:blipFill>
            </p:spPr>
            <p:txBody>
              <a:bodyPr/>
              <a:lstStyle/>
              <a:p>
                <a:r>
                  <a:rPr lang="el-GR">
                    <a:noFill/>
                  </a:rPr>
                  <a:t> </a:t>
                </a:r>
              </a:p>
            </p:txBody>
          </p:sp>
        </mc:Fallback>
      </mc:AlternateContent>
      <p:sp>
        <p:nvSpPr>
          <p:cNvPr id="31" name="Θέση ημερομηνίας 30">
            <a:extLst>
              <a:ext uri="{FF2B5EF4-FFF2-40B4-BE49-F238E27FC236}">
                <a16:creationId xmlns:a16="http://schemas.microsoft.com/office/drawing/2014/main" id="{79017404-53E4-4F59-B7EC-C99F6A6AA58F}"/>
              </a:ext>
            </a:extLst>
          </p:cNvPr>
          <p:cNvSpPr>
            <a:spLocks noGrp="1"/>
          </p:cNvSpPr>
          <p:nvPr>
            <p:ph type="dt" sz="half" idx="10"/>
          </p:nvPr>
        </p:nvSpPr>
        <p:spPr/>
        <p:txBody>
          <a:bodyPr/>
          <a:lstStyle/>
          <a:p>
            <a:fld id="{78DF6E00-E70D-42B9-9F55-4F482D24D7C2}"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16446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9"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1500" fill="hold"/>
                                        <p:tgtEl>
                                          <p:spTgt spid="5"/>
                                        </p:tgtEl>
                                        <p:attrNameLst>
                                          <p:attrName>ppt_x</p:attrName>
                                        </p:attrNameLst>
                                      </p:cBhvr>
                                      <p:tavLst>
                                        <p:tav tm="0">
                                          <p:val>
                                            <p:strVal val="#ppt_x-.2"/>
                                          </p:val>
                                        </p:tav>
                                        <p:tav tm="100000">
                                          <p:val>
                                            <p:strVal val="#ppt_x"/>
                                          </p:val>
                                        </p:tav>
                                      </p:tavLst>
                                    </p:anim>
                                    <p:anim calcmode="lin" valueType="num">
                                      <p:cBhvr>
                                        <p:cTn id="12"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1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1500"/>
                                        <p:tgtEl>
                                          <p:spTgt spid="2"/>
                                        </p:tgtEl>
                                      </p:cBhvr>
                                    </p:animEffect>
                                  </p:childTnLst>
                                </p:cTn>
                              </p:par>
                            </p:childTnLst>
                          </p:cTn>
                        </p:par>
                        <p:par>
                          <p:cTn id="19" fill="hold">
                            <p:stCondLst>
                              <p:cond delay="1500"/>
                            </p:stCondLst>
                            <p:childTnLst>
                              <p:par>
                                <p:cTn id="20" presetID="10" presetClass="entr" presetSubtype="0" fill="hold" nodeType="afterEffect">
                                  <p:stCondLst>
                                    <p:cond delay="25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par>
                          <p:cTn id="23" fill="hold">
                            <p:stCondLst>
                              <p:cond delay="2750"/>
                            </p:stCondLst>
                            <p:childTnLst>
                              <p:par>
                                <p:cTn id="24" presetID="10" presetClass="entr" presetSubtype="0" fill="hold" nodeType="afterEffect">
                                  <p:stCondLst>
                                    <p:cond delay="5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500"/>
                                        <p:tgtEl>
                                          <p:spTgt spid="20"/>
                                        </p:tgtEl>
                                      </p:cBhvr>
                                    </p:animEffect>
                                  </p:childTnLst>
                                </p:cTn>
                              </p:par>
                            </p:childTnLst>
                          </p:cTn>
                        </p:par>
                        <p:par>
                          <p:cTn id="27" fill="hold">
                            <p:stCondLst>
                              <p:cond delay="4750"/>
                            </p:stCondLst>
                            <p:childTnLst>
                              <p:par>
                                <p:cTn id="28" presetID="10" presetClass="entr" presetSubtype="0" fill="hold" grpId="0" nodeType="afterEffect">
                                  <p:stCondLst>
                                    <p:cond delay="25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75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1500"/>
                                        <p:tgtEl>
                                          <p:spTgt spid="28"/>
                                        </p:tgtEl>
                                      </p:cBhvr>
                                    </p:animEffect>
                                  </p:childTnLst>
                                </p:cTn>
                              </p:par>
                            </p:childTnLst>
                          </p:cTn>
                        </p:par>
                        <p:par>
                          <p:cTn id="36" fill="hold">
                            <p:stCondLst>
                              <p:cond delay="1500"/>
                            </p:stCondLst>
                            <p:childTnLst>
                              <p:par>
                                <p:cTn id="37" presetID="10" presetClass="entr" presetSubtype="0" fill="hold" grpId="0" nodeType="afterEffect">
                                  <p:stCondLst>
                                    <p:cond delay="50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7" grpId="0" animBg="1"/>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a:t>
            </a:fld>
            <a:endParaRPr lang="el-GR">
              <a:solidFill>
                <a:prstClr val="black">
                  <a:tint val="75000"/>
                </a:prstClr>
              </a:solidFill>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376" y="540549"/>
            <a:ext cx="1094816" cy="1043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Ορθογώνιο 5"/>
          <p:cNvSpPr/>
          <p:nvPr/>
        </p:nvSpPr>
        <p:spPr>
          <a:xfrm>
            <a:off x="2719608" y="262516"/>
            <a:ext cx="694176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uLnTx/>
                <a:uFillTx/>
                <a:latin typeface="Comic Sans MS" pitchFamily="66" charset="0"/>
                <a:ea typeface="+mn-ea"/>
                <a:cs typeface="+mn-cs"/>
              </a:rPr>
              <a:t>Ας γνωρίσουμε μερικές έννοιες που θα μας χρειαστούν.</a:t>
            </a:r>
          </a:p>
        </p:txBody>
      </p:sp>
      <p:sp>
        <p:nvSpPr>
          <p:cNvPr id="8" name="TextBox 7"/>
          <p:cNvSpPr txBox="1"/>
          <p:nvPr/>
        </p:nvSpPr>
        <p:spPr>
          <a:xfrm>
            <a:off x="2616078" y="795306"/>
            <a:ext cx="7626096" cy="2308324"/>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Κεντρική</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a:latin typeface="Comic Sans MS" panose="030F0702030302020204" pitchFamily="66" charset="0"/>
              </a:rPr>
              <a:t>ονομάζεται η δύναμη που δρα σ’ ένα σώμα, όταν</a:t>
            </a:r>
          </a:p>
          <a:p>
            <a:pPr marL="342900" indent="-342900">
              <a:lnSpc>
                <a:spcPct val="150000"/>
              </a:lnSpc>
              <a:buFont typeface="Wingdings" panose="05000000000000000000" pitchFamily="2" charset="2"/>
              <a:buChar char="Ø"/>
            </a:pPr>
            <a:r>
              <a:rPr lang="el-GR" sz="2000" b="1" dirty="0">
                <a:latin typeface="Comic Sans MS" panose="030F0702030302020204" pitchFamily="66" charset="0"/>
              </a:rPr>
              <a:t>έχει τη διεύθυνση της ευθείας που ενώνει το σώμα με το σημείο από το οποίο θεωρείται ότι προέρχεται η δύναμη και</a:t>
            </a:r>
          </a:p>
          <a:p>
            <a:pPr marL="342900" indent="-342900">
              <a:lnSpc>
                <a:spcPct val="150000"/>
              </a:lnSpc>
              <a:buFont typeface="Wingdings" panose="05000000000000000000" pitchFamily="2" charset="2"/>
              <a:buChar char="Ø"/>
            </a:pPr>
            <a:r>
              <a:rPr lang="el-GR" sz="2000" b="1" dirty="0">
                <a:latin typeface="Comic Sans MS" panose="030F0702030302020204" pitchFamily="66" charset="0"/>
              </a:rPr>
              <a:t>το μέτρο της εξαρτάται μόνο από την απόσταση του σώματος από το </a:t>
            </a:r>
            <a:r>
              <a:rPr lang="el-GR" sz="2000" b="1" dirty="0" err="1">
                <a:latin typeface="Comic Sans MS" panose="030F0702030302020204" pitchFamily="66" charset="0"/>
              </a:rPr>
              <a:t>το</a:t>
            </a:r>
            <a:r>
              <a:rPr lang="el-GR" sz="2000" b="1" dirty="0">
                <a:latin typeface="Comic Sans MS" panose="030F0702030302020204" pitchFamily="66" charset="0"/>
              </a:rPr>
              <a:t> σημείο αυτό. </a:t>
            </a:r>
          </a:p>
        </p:txBody>
      </p:sp>
      <p:sp>
        <p:nvSpPr>
          <p:cNvPr id="9" name="TextBox 8"/>
          <p:cNvSpPr txBox="1"/>
          <p:nvPr/>
        </p:nvSpPr>
        <p:spPr>
          <a:xfrm>
            <a:off x="1710118" y="3668967"/>
            <a:ext cx="2551176" cy="400110"/>
          </a:xfrm>
          <a:prstGeom prst="rect">
            <a:avLst/>
          </a:prstGeom>
          <a:noFill/>
        </p:spPr>
        <p:txBody>
          <a:bodyPr wrap="square" rtlCol="0">
            <a:spAutoFit/>
          </a:bodyPr>
          <a:lstStyle/>
          <a:p>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Δύναμη </a:t>
            </a:r>
            <a:r>
              <a:rPr lang="en-US" sz="2000" b="1" dirty="0">
                <a:solidFill>
                  <a:srgbClr val="0000FF"/>
                </a:solidFill>
                <a:effectLst>
                  <a:outerShdw blurRad="38100" dist="38100" dir="2700000" algn="tl">
                    <a:srgbClr val="000000">
                      <a:alpha val="43137"/>
                    </a:srgbClr>
                  </a:outerShdw>
                </a:effectLst>
                <a:latin typeface="Comic Sans MS" panose="030F0702030302020204" pitchFamily="66" charset="0"/>
              </a:rPr>
              <a:t>Coulomb</a:t>
            </a:r>
            <a:endPar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grpSp>
        <p:nvGrpSpPr>
          <p:cNvPr id="10" name="Ομάδα 9"/>
          <p:cNvGrpSpPr/>
          <p:nvPr/>
        </p:nvGrpSpPr>
        <p:grpSpPr>
          <a:xfrm>
            <a:off x="4881813" y="3127873"/>
            <a:ext cx="3170237" cy="511775"/>
            <a:chOff x="3059113" y="3204563"/>
            <a:chExt cx="3170237" cy="511775"/>
          </a:xfrm>
        </p:grpSpPr>
        <p:sp>
          <p:nvSpPr>
            <p:cNvPr id="11" name="Line 18"/>
            <p:cNvSpPr>
              <a:spLocks noChangeShapeType="1"/>
            </p:cNvSpPr>
            <p:nvPr/>
          </p:nvSpPr>
          <p:spPr bwMode="auto">
            <a:xfrm>
              <a:off x="5364163" y="3716338"/>
              <a:ext cx="865187" cy="0"/>
            </a:xfrm>
            <a:prstGeom prst="line">
              <a:avLst/>
            </a:prstGeom>
            <a:noFill/>
            <a:ln w="57150">
              <a:solidFill>
                <a:srgbClr val="0033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 name="Line 19"/>
            <p:cNvSpPr>
              <a:spLocks noChangeShapeType="1"/>
            </p:cNvSpPr>
            <p:nvPr/>
          </p:nvSpPr>
          <p:spPr bwMode="auto">
            <a:xfrm>
              <a:off x="3059113" y="3716338"/>
              <a:ext cx="865187" cy="0"/>
            </a:xfrm>
            <a:prstGeom prst="line">
              <a:avLst/>
            </a:prstGeom>
            <a:noFill/>
            <a:ln w="5715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13" name="Text Box 20"/>
                <p:cNvSpPr txBox="1">
                  <a:spLocks noChangeArrowheads="1"/>
                </p:cNvSpPr>
                <p:nvPr/>
              </p:nvSpPr>
              <p:spPr bwMode="auto">
                <a:xfrm>
                  <a:off x="3530135" y="3204563"/>
                  <a:ext cx="576263" cy="4374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n-US" alt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alt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e>
                          <m:sub>
                            <m:r>
                              <a:rPr lang="el-GR" alt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𝟏</m:t>
                            </m:r>
                          </m:sub>
                        </m:sSub>
                      </m:oMath>
                    </m:oMathPara>
                  </a14:m>
                  <a:endParaRPr lang="el-GR" altLang="el-GR" sz="2000" b="1" i="1" dirty="0">
                    <a:solidFill>
                      <a:srgbClr val="FF0000"/>
                    </a:solidFill>
                    <a:effectLst>
                      <a:outerShdw blurRad="38100" dist="38100" dir="2700000" algn="tl">
                        <a:srgbClr val="000000">
                          <a:alpha val="43137"/>
                        </a:srgbClr>
                      </a:outerShdw>
                    </a:effectLst>
                    <a:latin typeface="Comic Sans MS" pitchFamily="66" charset="0"/>
                  </a:endParaRPr>
                </a:p>
              </p:txBody>
            </p:sp>
          </mc:Choice>
          <mc:Fallback xmlns="">
            <p:sp>
              <p:nvSpPr>
                <p:cNvPr id="13" name="Text Box 20"/>
                <p:cNvSpPr txBox="1">
                  <a:spLocks noRot="1" noChangeAspect="1" noMove="1" noResize="1" noEditPoints="1" noAdjustHandles="1" noChangeArrowheads="1" noChangeShapeType="1" noTextEdit="1"/>
                </p:cNvSpPr>
                <p:nvPr/>
              </p:nvSpPr>
              <p:spPr bwMode="auto">
                <a:xfrm>
                  <a:off x="3530135" y="3204563"/>
                  <a:ext cx="576263" cy="437492"/>
                </a:xfrm>
                <a:prstGeom prst="rect">
                  <a:avLst/>
                </a:prstGeom>
                <a:blipFill>
                  <a:blip r:embed="rId3"/>
                  <a:stretch>
                    <a:fillRect b="-972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 Box 21"/>
                <p:cNvSpPr txBox="1">
                  <a:spLocks noChangeArrowheads="1"/>
                </p:cNvSpPr>
                <p:nvPr/>
              </p:nvSpPr>
              <p:spPr bwMode="auto">
                <a:xfrm>
                  <a:off x="5292725" y="3213100"/>
                  <a:ext cx="503238" cy="4374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n-US" altLang="el-GR" sz="20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altLang="el-GR" sz="2000" b="1" i="1">
                                    <a:solidFill>
                                      <a:srgbClr val="FF0000"/>
                                    </a:solidFill>
                                    <a:effectLst>
                                      <a:outerShdw blurRad="38100" dist="38100" dir="2700000" algn="tl">
                                        <a:srgbClr val="000000">
                                          <a:alpha val="43137"/>
                                        </a:srgbClr>
                                      </a:outerShdw>
                                    </a:effectLst>
                                    <a:latin typeface="Cambria Math" panose="02040503050406030204" pitchFamily="18" charset="0"/>
                                  </a:rPr>
                                  <m:t>𝑭</m:t>
                                </m:r>
                              </m:e>
                            </m:acc>
                          </m:e>
                          <m:sub>
                            <m:r>
                              <a:rPr lang="en-US" alt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sub>
                        </m:sSub>
                      </m:oMath>
                    </m:oMathPara>
                  </a14:m>
                  <a:endParaRPr lang="el-GR" altLang="el-GR" sz="2000" b="1" i="1" dirty="0">
                    <a:solidFill>
                      <a:srgbClr val="FF0000"/>
                    </a:solidFill>
                    <a:effectLst>
                      <a:outerShdw blurRad="38100" dist="38100" dir="2700000" algn="tl">
                        <a:srgbClr val="000000">
                          <a:alpha val="43137"/>
                        </a:srgbClr>
                      </a:outerShdw>
                    </a:effectLst>
                    <a:latin typeface="Comic Sans MS" pitchFamily="66" charset="0"/>
                  </a:endParaRPr>
                </a:p>
              </p:txBody>
            </p:sp>
          </mc:Choice>
          <mc:Fallback xmlns="">
            <p:sp>
              <p:nvSpPr>
                <p:cNvPr id="14" name="Text Box 21"/>
                <p:cNvSpPr txBox="1">
                  <a:spLocks noRot="1" noChangeAspect="1" noMove="1" noResize="1" noEditPoints="1" noAdjustHandles="1" noChangeArrowheads="1" noChangeShapeType="1" noTextEdit="1"/>
                </p:cNvSpPr>
                <p:nvPr/>
              </p:nvSpPr>
              <p:spPr bwMode="auto">
                <a:xfrm>
                  <a:off x="5292725" y="3213100"/>
                  <a:ext cx="503238" cy="437492"/>
                </a:xfrm>
                <a:prstGeom prst="rect">
                  <a:avLst/>
                </a:prstGeom>
                <a:blipFill>
                  <a:blip r:embed="rId4"/>
                  <a:stretch>
                    <a:fillRect b="-985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15" name="Line 22"/>
            <p:cNvSpPr>
              <a:spLocks noChangeShapeType="1"/>
            </p:cNvSpPr>
            <p:nvPr/>
          </p:nvSpPr>
          <p:spPr bwMode="auto">
            <a:xfrm>
              <a:off x="3924300" y="3716338"/>
              <a:ext cx="14398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6" name="Ομάδα 15"/>
          <p:cNvGrpSpPr/>
          <p:nvPr/>
        </p:nvGrpSpPr>
        <p:grpSpPr>
          <a:xfrm>
            <a:off x="4338311" y="2923685"/>
            <a:ext cx="4218564" cy="1436688"/>
            <a:chOff x="2464018" y="4447666"/>
            <a:chExt cx="4218564" cy="1436688"/>
          </a:xfrm>
        </p:grpSpPr>
        <p:grpSp>
          <p:nvGrpSpPr>
            <p:cNvPr id="17" name="Ομάδα 16"/>
            <p:cNvGrpSpPr/>
            <p:nvPr/>
          </p:nvGrpSpPr>
          <p:grpSpPr>
            <a:xfrm>
              <a:off x="2716431" y="5452554"/>
              <a:ext cx="3711358" cy="431800"/>
              <a:chOff x="3059113" y="4005263"/>
              <a:chExt cx="3170237" cy="431800"/>
            </a:xfrm>
          </p:grpSpPr>
          <p:sp>
            <p:nvSpPr>
              <p:cNvPr id="24" name="Text Box 24"/>
              <p:cNvSpPr txBox="1">
                <a:spLocks noChangeArrowheads="1"/>
              </p:cNvSpPr>
              <p:nvPr/>
            </p:nvSpPr>
            <p:spPr bwMode="auto">
              <a:xfrm>
                <a:off x="4500563" y="4005263"/>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a:latin typeface="Comic Sans MS" pitchFamily="66" charset="0"/>
                  </a:rPr>
                  <a:t>r</a:t>
                </a:r>
                <a:endParaRPr lang="el-GR" altLang="el-GR" sz="2000" b="1" i="1">
                  <a:latin typeface="Comic Sans MS" pitchFamily="66" charset="0"/>
                </a:endParaRPr>
              </a:p>
            </p:txBody>
          </p:sp>
          <p:sp>
            <p:nvSpPr>
              <p:cNvPr id="25" name="Line 25"/>
              <p:cNvSpPr>
                <a:spLocks noChangeShapeType="1"/>
              </p:cNvSpPr>
              <p:nvPr/>
            </p:nvSpPr>
            <p:spPr bwMode="auto">
              <a:xfrm>
                <a:off x="3059113" y="40052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 name="Line 26"/>
              <p:cNvSpPr>
                <a:spLocks noChangeShapeType="1"/>
              </p:cNvSpPr>
              <p:nvPr/>
            </p:nvSpPr>
            <p:spPr bwMode="auto">
              <a:xfrm>
                <a:off x="6227763" y="40052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7" name="Line 27"/>
              <p:cNvSpPr>
                <a:spLocks noChangeShapeType="1"/>
              </p:cNvSpPr>
              <p:nvPr/>
            </p:nvSpPr>
            <p:spPr bwMode="auto">
              <a:xfrm flipH="1">
                <a:off x="3059113" y="4221163"/>
                <a:ext cx="12969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8" name="Line 28"/>
              <p:cNvSpPr>
                <a:spLocks noChangeShapeType="1"/>
              </p:cNvSpPr>
              <p:nvPr/>
            </p:nvSpPr>
            <p:spPr bwMode="auto">
              <a:xfrm flipH="1">
                <a:off x="4932363" y="4221163"/>
                <a:ext cx="1296987"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8" name="Ομάδα 17"/>
            <p:cNvGrpSpPr/>
            <p:nvPr/>
          </p:nvGrpSpPr>
          <p:grpSpPr>
            <a:xfrm>
              <a:off x="2464018" y="4447666"/>
              <a:ext cx="4218564" cy="933450"/>
              <a:chOff x="2515611" y="3000375"/>
              <a:chExt cx="4218564" cy="933450"/>
            </a:xfrm>
          </p:grpSpPr>
          <p:grpSp>
            <p:nvGrpSpPr>
              <p:cNvPr id="19" name="Ομάδα 18"/>
              <p:cNvGrpSpPr/>
              <p:nvPr/>
            </p:nvGrpSpPr>
            <p:grpSpPr>
              <a:xfrm>
                <a:off x="2555875" y="3429000"/>
                <a:ext cx="4175125" cy="504825"/>
                <a:chOff x="2555875" y="3429000"/>
                <a:chExt cx="4175125" cy="504825"/>
              </a:xfrm>
            </p:grpSpPr>
            <p:sp>
              <p:nvSpPr>
                <p:cNvPr id="22" name="Oval 16"/>
                <p:cNvSpPr>
                  <a:spLocks noChangeArrowheads="1"/>
                </p:cNvSpPr>
                <p:nvPr/>
              </p:nvSpPr>
              <p:spPr bwMode="auto">
                <a:xfrm>
                  <a:off x="2555875" y="3429000"/>
                  <a:ext cx="503238" cy="504825"/>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l-GR" sz="2400" b="1" dirty="0">
                      <a:solidFill>
                        <a:srgbClr val="FF0000"/>
                      </a:solidFill>
                    </a:rPr>
                    <a:t>+</a:t>
                  </a:r>
                  <a:endParaRPr lang="el-GR" altLang="el-GR" sz="2400" b="1" dirty="0">
                    <a:solidFill>
                      <a:srgbClr val="FF0000"/>
                    </a:solidFill>
                  </a:endParaRPr>
                </a:p>
              </p:txBody>
            </p:sp>
            <p:sp>
              <p:nvSpPr>
                <p:cNvPr id="23" name="Oval 17"/>
                <p:cNvSpPr>
                  <a:spLocks noChangeArrowheads="1"/>
                </p:cNvSpPr>
                <p:nvPr/>
              </p:nvSpPr>
              <p:spPr bwMode="auto">
                <a:xfrm>
                  <a:off x="6227763" y="3429000"/>
                  <a:ext cx="503237" cy="504825"/>
                </a:xfrm>
                <a:prstGeom prst="ellipse">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l-GR" sz="2800" b="1">
                      <a:solidFill>
                        <a:srgbClr val="FF0000"/>
                      </a:solidFill>
                    </a:rPr>
                    <a:t>-</a:t>
                  </a:r>
                  <a:endParaRPr lang="el-GR" altLang="el-GR" sz="2800" b="1">
                    <a:solidFill>
                      <a:srgbClr val="FF0000"/>
                    </a:solidFill>
                  </a:endParaRPr>
                </a:p>
              </p:txBody>
            </p:sp>
          </p:grpSp>
          <p:sp>
            <p:nvSpPr>
              <p:cNvPr id="20" name="Text Box 12"/>
              <p:cNvSpPr txBox="1">
                <a:spLocks noChangeArrowheads="1"/>
              </p:cNvSpPr>
              <p:nvPr/>
            </p:nvSpPr>
            <p:spPr bwMode="auto">
              <a:xfrm>
                <a:off x="2515611" y="3052474"/>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dirty="0">
                    <a:latin typeface="Comic Sans MS" pitchFamily="66" charset="0"/>
                  </a:rPr>
                  <a:t>q</a:t>
                </a:r>
                <a:r>
                  <a:rPr lang="en-US" altLang="el-GR" sz="2000" b="1" baseline="-25000" dirty="0">
                    <a:latin typeface="Comic Sans MS" pitchFamily="66" charset="0"/>
                  </a:rPr>
                  <a:t>1</a:t>
                </a:r>
                <a:endParaRPr lang="el-GR" altLang="el-GR" sz="2000" b="1" i="1" dirty="0">
                  <a:latin typeface="Comic Sans MS" pitchFamily="66" charset="0"/>
                </a:endParaRPr>
              </a:p>
            </p:txBody>
          </p:sp>
          <p:sp>
            <p:nvSpPr>
              <p:cNvPr id="21" name="Text Box 13"/>
              <p:cNvSpPr txBox="1">
                <a:spLocks noChangeArrowheads="1"/>
              </p:cNvSpPr>
              <p:nvPr/>
            </p:nvSpPr>
            <p:spPr bwMode="auto">
              <a:xfrm>
                <a:off x="6229350" y="300037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dirty="0">
                    <a:latin typeface="Comic Sans MS" pitchFamily="66" charset="0"/>
                  </a:rPr>
                  <a:t>q</a:t>
                </a:r>
                <a:r>
                  <a:rPr lang="en-US" altLang="el-GR" sz="2000" b="1" baseline="-25000" dirty="0">
                    <a:latin typeface="Comic Sans MS" pitchFamily="66" charset="0"/>
                  </a:rPr>
                  <a:t>2</a:t>
                </a:r>
                <a:endParaRPr lang="el-GR" altLang="el-GR" sz="2000" b="1" i="1" dirty="0">
                  <a:latin typeface="Comic Sans MS" pitchFamily="66" charset="0"/>
                </a:endParaRPr>
              </a:p>
            </p:txBody>
          </p:sp>
        </p:grpSp>
      </p:grpSp>
      <p:grpSp>
        <p:nvGrpSpPr>
          <p:cNvPr id="30" name="Ομάδα 29"/>
          <p:cNvGrpSpPr/>
          <p:nvPr/>
        </p:nvGrpSpPr>
        <p:grpSpPr>
          <a:xfrm>
            <a:off x="5264495" y="5091615"/>
            <a:ext cx="2773734" cy="1285875"/>
            <a:chOff x="3153456" y="1004658"/>
            <a:chExt cx="2773734" cy="1285875"/>
          </a:xfrm>
        </p:grpSpPr>
        <p:grpSp>
          <p:nvGrpSpPr>
            <p:cNvPr id="31" name="Ομάδα 30"/>
            <p:cNvGrpSpPr/>
            <p:nvPr/>
          </p:nvGrpSpPr>
          <p:grpSpPr>
            <a:xfrm>
              <a:off x="5004048" y="1206994"/>
              <a:ext cx="923142" cy="440601"/>
              <a:chOff x="4788024" y="1268117"/>
              <a:chExt cx="923142" cy="440601"/>
            </a:xfrm>
          </p:grpSpPr>
          <p:cxnSp>
            <p:nvCxnSpPr>
              <p:cNvPr id="36" name="Ευθύγραμμο βέλος σύνδεσης 35"/>
              <p:cNvCxnSpPr/>
              <p:nvPr/>
            </p:nvCxnSpPr>
            <p:spPr>
              <a:xfrm>
                <a:off x="4788024" y="1708718"/>
                <a:ext cx="576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Ορθογώνιο 36"/>
                  <p:cNvSpPr/>
                  <p:nvPr/>
                </p:nvSpPr>
                <p:spPr>
                  <a:xfrm>
                    <a:off x="5076056" y="1268117"/>
                    <a:ext cx="635110" cy="4374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20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en-US" sz="20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𝑭</m:t>
                              </m:r>
                            </m:e>
                          </m:acc>
                          <m:r>
                            <a:rPr lang="el-GR" sz="2000" b="1" baseline="-2500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𝚨𝚩</m:t>
                          </m:r>
                        </m:oMath>
                      </m:oMathPara>
                    </a14:m>
                    <a:endParaRPr lang="el-GR" sz="2000" dirty="0"/>
                  </a:p>
                </p:txBody>
              </p:sp>
            </mc:Choice>
            <mc:Fallback xmlns="">
              <p:sp>
                <p:nvSpPr>
                  <p:cNvPr id="9" name="Ορθογώνιο 8"/>
                  <p:cNvSpPr>
                    <a:spLocks noRot="1" noChangeAspect="1" noMove="1" noResize="1" noEditPoints="1" noAdjustHandles="1" noChangeArrowheads="1" noChangeShapeType="1" noTextEdit="1"/>
                  </p:cNvSpPr>
                  <p:nvPr/>
                </p:nvSpPr>
                <p:spPr>
                  <a:xfrm>
                    <a:off x="5076056" y="1268117"/>
                    <a:ext cx="635110" cy="437492"/>
                  </a:xfrm>
                  <a:prstGeom prst="rect">
                    <a:avLst/>
                  </a:prstGeom>
                  <a:blipFill rotWithShape="1">
                    <a:blip r:embed="rId5"/>
                    <a:stretch>
                      <a:fillRect b="-5556"/>
                    </a:stretch>
                  </a:blipFill>
                </p:spPr>
                <p:txBody>
                  <a:bodyPr/>
                  <a:lstStyle/>
                  <a:p>
                    <a:r>
                      <a:rPr lang="el-GR">
                        <a:noFill/>
                      </a:rPr>
                      <a:t> </a:t>
                    </a:r>
                  </a:p>
                </p:txBody>
              </p:sp>
            </mc:Fallback>
          </mc:AlternateContent>
        </p:grpSp>
        <p:grpSp>
          <p:nvGrpSpPr>
            <p:cNvPr id="32" name="Ομάδα 31"/>
            <p:cNvGrpSpPr/>
            <p:nvPr/>
          </p:nvGrpSpPr>
          <p:grpSpPr>
            <a:xfrm>
              <a:off x="3153456" y="1206994"/>
              <a:ext cx="1008112" cy="440601"/>
              <a:chOff x="2915816" y="1268117"/>
              <a:chExt cx="1008112" cy="440601"/>
            </a:xfrm>
          </p:grpSpPr>
          <p:cxnSp>
            <p:nvCxnSpPr>
              <p:cNvPr id="34" name="Ευθύγραμμο βέλος σύνδεσης 33"/>
              <p:cNvCxnSpPr/>
              <p:nvPr/>
            </p:nvCxnSpPr>
            <p:spPr>
              <a:xfrm>
                <a:off x="3347864" y="1708718"/>
                <a:ext cx="576064" cy="0"/>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Ορθογώνιο 34"/>
                  <p:cNvSpPr/>
                  <p:nvPr/>
                </p:nvSpPr>
                <p:spPr>
                  <a:xfrm>
                    <a:off x="2915816" y="1268117"/>
                    <a:ext cx="635110" cy="4374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en-US" sz="20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𝑭</m:t>
                              </m:r>
                            </m:e>
                          </m:acc>
                          <m:r>
                            <a:rPr lang="el-GR" sz="2000" b="1" i="0" baseline="-25000"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𝚩𝚨</m:t>
                          </m:r>
                        </m:oMath>
                      </m:oMathPara>
                    </a14:m>
                    <a:endParaRPr lang="el-GR" sz="2000" dirty="0"/>
                  </a:p>
                </p:txBody>
              </p:sp>
            </mc:Choice>
            <mc:Fallback xmlns="">
              <p:sp>
                <p:nvSpPr>
                  <p:cNvPr id="12" name="Ορθογώνιο 11"/>
                  <p:cNvSpPr>
                    <a:spLocks noRot="1" noChangeAspect="1" noMove="1" noResize="1" noEditPoints="1" noAdjustHandles="1" noChangeArrowheads="1" noChangeShapeType="1" noTextEdit="1"/>
                  </p:cNvSpPr>
                  <p:nvPr/>
                </p:nvSpPr>
                <p:spPr>
                  <a:xfrm>
                    <a:off x="2915816" y="1268117"/>
                    <a:ext cx="635110" cy="437492"/>
                  </a:xfrm>
                  <a:prstGeom prst="rect">
                    <a:avLst/>
                  </a:prstGeom>
                  <a:blipFill rotWithShape="1">
                    <a:blip r:embed="rId6"/>
                    <a:stretch>
                      <a:fillRect b="-5556"/>
                    </a:stretch>
                  </a:blipFill>
                </p:spPr>
                <p:txBody>
                  <a:bodyPr/>
                  <a:lstStyle/>
                  <a:p>
                    <a:r>
                      <a:rPr lang="el-GR">
                        <a:noFill/>
                      </a:rPr>
                      <a:t> </a:t>
                    </a:r>
                  </a:p>
                </p:txBody>
              </p:sp>
            </mc:Fallback>
          </mc:AlternateContent>
        </p:grpSp>
        <p:pic>
          <p:nvPicPr>
            <p:cNvPr id="33" name="Picture 5" descr="C:\Users\Merkouris\Desktop\Χωρίς τίτλο.png"/>
            <p:cNvPicPr>
              <a:picLocks noChangeAspect="1"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52597" y="1004658"/>
              <a:ext cx="1600200" cy="12858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Ομάδα 37"/>
          <p:cNvGrpSpPr/>
          <p:nvPr/>
        </p:nvGrpSpPr>
        <p:grpSpPr>
          <a:xfrm>
            <a:off x="4767521" y="4567554"/>
            <a:ext cx="1763833" cy="713871"/>
            <a:chOff x="2600832" y="108251"/>
            <a:chExt cx="1763833" cy="713871"/>
          </a:xfrm>
        </p:grpSpPr>
        <mc:AlternateContent xmlns:mc="http://schemas.openxmlformats.org/markup-compatibility/2006" xmlns:a14="http://schemas.microsoft.com/office/drawing/2010/main">
          <mc:Choice Requires="a14">
            <p:sp>
              <p:nvSpPr>
                <p:cNvPr id="39" name="TextBox 38"/>
                <p:cNvSpPr txBox="1"/>
                <p:nvPr/>
              </p:nvSpPr>
              <p:spPr>
                <a:xfrm>
                  <a:off x="3140529" y="108251"/>
                  <a:ext cx="1224136" cy="392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effectLst>
                              <a:outerShdw blurRad="38100" dist="38100" dir="2700000" algn="tl">
                                <a:srgbClr val="000000">
                                  <a:alpha val="43137"/>
                                </a:srgbClr>
                              </a:outerShdw>
                            </a:effectLst>
                            <a:latin typeface="Cambria Math"/>
                          </a:rPr>
                          <m:t>𝒎</m:t>
                        </m:r>
                        <m:r>
                          <a:rPr lang="en-US" sz="2000" b="1" i="0" baseline="-25000" smtClean="0">
                            <a:solidFill>
                              <a:srgbClr val="0000FF"/>
                            </a:solidFill>
                            <a:effectLst>
                              <a:outerShdw blurRad="38100" dist="38100" dir="2700000" algn="tl">
                                <a:srgbClr val="000000">
                                  <a:alpha val="43137"/>
                                </a:srgbClr>
                              </a:outerShdw>
                            </a:effectLst>
                            <a:latin typeface="Cambria Math"/>
                          </a:rPr>
                          <m:t>𝐀</m:t>
                        </m:r>
                        <m:r>
                          <a:rPr lang="en-US" sz="2000" b="1" i="1" smtClean="0">
                            <a:solidFill>
                              <a:srgbClr val="0000FF"/>
                            </a:solidFill>
                            <a:effectLst>
                              <a:outerShdw blurRad="38100" dist="38100" dir="2700000" algn="tl">
                                <a:srgbClr val="000000">
                                  <a:alpha val="43137"/>
                                </a:srgbClr>
                              </a:outerShdw>
                            </a:effectLst>
                            <a:latin typeface="Cambria Math"/>
                          </a:rPr>
                          <m:t>.</m:t>
                        </m:r>
                        <m:acc>
                          <m:accPr>
                            <m:chr m:val="⃗"/>
                            <m:ctrlPr>
                              <a:rPr lang="en-US"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0000FF"/>
                                </a:solidFill>
                                <a:effectLst>
                                  <a:outerShdw blurRad="38100" dist="38100" dir="2700000" algn="tl">
                                    <a:srgbClr val="000000">
                                      <a:alpha val="43137"/>
                                    </a:srgbClr>
                                  </a:outerShdw>
                                </a:effectLst>
                                <a:latin typeface="Cambria Math"/>
                              </a:rPr>
                              <m:t>𝝊</m:t>
                            </m:r>
                          </m:e>
                        </m:acc>
                        <m:r>
                          <a:rPr lang="el-GR" sz="2000" b="1" i="0" baseline="-25000" smtClean="0">
                            <a:solidFill>
                              <a:srgbClr val="0000FF"/>
                            </a:solidFill>
                            <a:effectLst>
                              <a:outerShdw blurRad="38100" dist="38100" dir="2700000" algn="tl">
                                <a:srgbClr val="000000">
                                  <a:alpha val="43137"/>
                                </a:srgbClr>
                              </a:outerShdw>
                            </a:effectLst>
                            <a:latin typeface="Cambria Math"/>
                          </a:rPr>
                          <m:t>𝚨</m:t>
                        </m:r>
                      </m:oMath>
                    </m:oMathPara>
                  </a14:m>
                  <a:endParaRPr lang="el-GR" sz="2000" b="1" baseline="-25000" dirty="0">
                    <a:solidFill>
                      <a:srgbClr val="0000FF"/>
                    </a:solidFill>
                    <a:effectLst>
                      <a:outerShdw blurRad="38100" dist="38100" dir="2700000" algn="tl">
                        <a:srgbClr val="000000">
                          <a:alpha val="43137"/>
                        </a:srgbClr>
                      </a:outerShdw>
                    </a:effectLs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140529" y="108251"/>
                  <a:ext cx="1224136" cy="392993"/>
                </a:xfrm>
                <a:prstGeom prst="rect">
                  <a:avLst/>
                </a:prstGeom>
                <a:blipFill rotWithShape="1">
                  <a:blip r:embed="rId9"/>
                  <a:stretch>
                    <a:fillRect b="-9375"/>
                  </a:stretch>
                </a:blipFill>
              </p:spPr>
              <p:txBody>
                <a:bodyPr/>
                <a:lstStyle/>
                <a:p>
                  <a:r>
                    <a:rPr lang="el-GR">
                      <a:noFill/>
                    </a:rPr>
                    <a:t> </a:t>
                  </a:r>
                </a:p>
              </p:txBody>
            </p:sp>
          </mc:Fallback>
        </mc:AlternateContent>
        <p:pic>
          <p:nvPicPr>
            <p:cNvPr id="40" name="Picture 7" descr="C:\Users\Merkouris\Desktop\Χωρίς τίτλο.png"/>
            <p:cNvPicPr>
              <a:picLocks noChangeAspect="1" noChangeArrowheads="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00832" y="212522"/>
              <a:ext cx="1476375" cy="609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Ομάδα 40"/>
          <p:cNvGrpSpPr/>
          <p:nvPr/>
        </p:nvGrpSpPr>
        <p:grpSpPr>
          <a:xfrm>
            <a:off x="6700083" y="4563304"/>
            <a:ext cx="1896087" cy="668705"/>
            <a:chOff x="4533394" y="104001"/>
            <a:chExt cx="1896087" cy="668705"/>
          </a:xfrm>
        </p:grpSpPr>
        <mc:AlternateContent xmlns:mc="http://schemas.openxmlformats.org/markup-compatibility/2006" xmlns:a14="http://schemas.microsoft.com/office/drawing/2010/main">
          <mc:Choice Requires="a14">
            <p:sp>
              <p:nvSpPr>
                <p:cNvPr id="42" name="TextBox 41"/>
                <p:cNvSpPr txBox="1"/>
                <p:nvPr/>
              </p:nvSpPr>
              <p:spPr>
                <a:xfrm>
                  <a:off x="4533394" y="104001"/>
                  <a:ext cx="1224136" cy="392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effectLst>
                              <a:outerShdw blurRad="38100" dist="38100" dir="2700000" algn="tl">
                                <a:srgbClr val="000000">
                                  <a:alpha val="43137"/>
                                </a:srgbClr>
                              </a:outerShdw>
                            </a:effectLst>
                            <a:latin typeface="Cambria Math"/>
                          </a:rPr>
                          <m:t>𝒎</m:t>
                        </m:r>
                        <m:r>
                          <a:rPr lang="el-GR" sz="2000" b="1" i="0" baseline="-25000" smtClean="0">
                            <a:solidFill>
                              <a:srgbClr val="0000FF"/>
                            </a:solidFill>
                            <a:effectLst>
                              <a:outerShdw blurRad="38100" dist="38100" dir="2700000" algn="tl">
                                <a:srgbClr val="000000">
                                  <a:alpha val="43137"/>
                                </a:srgbClr>
                              </a:outerShdw>
                            </a:effectLst>
                            <a:latin typeface="Cambria Math"/>
                          </a:rPr>
                          <m:t>𝚩</m:t>
                        </m:r>
                        <m:r>
                          <a:rPr lang="en-US" sz="2000" b="1" i="1" smtClean="0">
                            <a:solidFill>
                              <a:srgbClr val="0000FF"/>
                            </a:solidFill>
                            <a:effectLst>
                              <a:outerShdw blurRad="38100" dist="38100" dir="2700000" algn="tl">
                                <a:srgbClr val="000000">
                                  <a:alpha val="43137"/>
                                </a:srgbClr>
                              </a:outerShdw>
                            </a:effectLst>
                            <a:latin typeface="Cambria Math"/>
                          </a:rPr>
                          <m:t>.</m:t>
                        </m:r>
                        <m:acc>
                          <m:accPr>
                            <m:chr m:val="⃗"/>
                            <m:ctrlPr>
                              <a:rPr lang="en-US"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l-GR" sz="2000" b="1" i="1" smtClean="0">
                                <a:solidFill>
                                  <a:srgbClr val="0000FF"/>
                                </a:solidFill>
                                <a:effectLst>
                                  <a:outerShdw blurRad="38100" dist="38100" dir="2700000" algn="tl">
                                    <a:srgbClr val="000000">
                                      <a:alpha val="43137"/>
                                    </a:srgbClr>
                                  </a:outerShdw>
                                </a:effectLst>
                                <a:latin typeface="Cambria Math"/>
                              </a:rPr>
                              <m:t>𝝊</m:t>
                            </m:r>
                          </m:e>
                        </m:acc>
                        <m:r>
                          <a:rPr lang="el-GR" sz="2000" b="1" i="0" baseline="-25000" smtClean="0">
                            <a:solidFill>
                              <a:srgbClr val="0000FF"/>
                            </a:solidFill>
                            <a:effectLst>
                              <a:outerShdw blurRad="38100" dist="38100" dir="2700000" algn="tl">
                                <a:srgbClr val="000000">
                                  <a:alpha val="43137"/>
                                </a:srgbClr>
                              </a:outerShdw>
                            </a:effectLst>
                            <a:latin typeface="Cambria Math"/>
                          </a:rPr>
                          <m:t>𝚩</m:t>
                        </m:r>
                      </m:oMath>
                    </m:oMathPara>
                  </a14:m>
                  <a:endParaRPr lang="el-GR" sz="2000" b="1" baseline="-25000" dirty="0">
                    <a:solidFill>
                      <a:srgbClr val="0000FF"/>
                    </a:solidFill>
                    <a:effectLst>
                      <a:outerShdw blurRad="38100" dist="38100" dir="2700000" algn="tl">
                        <a:srgbClr val="000000">
                          <a:alpha val="43137"/>
                        </a:srgbClr>
                      </a:outerShdw>
                    </a:effectLs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33394" y="104001"/>
                  <a:ext cx="1224136" cy="392993"/>
                </a:xfrm>
                <a:prstGeom prst="rect">
                  <a:avLst/>
                </a:prstGeom>
                <a:blipFill rotWithShape="1">
                  <a:blip r:embed="rId12"/>
                  <a:stretch>
                    <a:fillRect b="-9231"/>
                  </a:stretch>
                </a:blipFill>
              </p:spPr>
              <p:txBody>
                <a:bodyPr/>
                <a:lstStyle/>
                <a:p>
                  <a:r>
                    <a:rPr lang="el-GR">
                      <a:noFill/>
                    </a:rPr>
                    <a:t> </a:t>
                  </a:r>
                </a:p>
              </p:txBody>
            </p:sp>
          </mc:Fallback>
        </mc:AlternateContent>
        <p:pic>
          <p:nvPicPr>
            <p:cNvPr id="43" name="Picture 8" descr="C:\Users\Merkouris\Desktop\Χωρίς τίτλο.png"/>
            <p:cNvPicPr>
              <a:picLocks noChangeAspect="1" noChangeArrowheads="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72131" y="229781"/>
              <a:ext cx="1657350" cy="542925"/>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extBox 43"/>
          <p:cNvSpPr txBox="1"/>
          <p:nvPr/>
        </p:nvSpPr>
        <p:spPr>
          <a:xfrm>
            <a:off x="1792503" y="4875900"/>
            <a:ext cx="2608229" cy="1015663"/>
          </a:xfrm>
          <a:prstGeom prst="rect">
            <a:avLst/>
          </a:prstGeom>
          <a:noFill/>
        </p:spPr>
        <p:txBody>
          <a:bodyPr wrap="square" rtlCol="0">
            <a:spAutoFit/>
          </a:bodyPr>
          <a:lstStyle/>
          <a:p>
            <a:pPr algn="ctr">
              <a:lnSpc>
                <a:spcPct val="150000"/>
              </a:lnSpc>
            </a:pP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Κεντρική σύγκρουση 2 σφαιρών</a:t>
            </a:r>
          </a:p>
        </p:txBody>
      </p:sp>
      <mc:AlternateContent xmlns:mc="http://schemas.openxmlformats.org/markup-compatibility/2006" xmlns:a14="http://schemas.microsoft.com/office/drawing/2010/main">
        <mc:Choice Requires="a14">
          <p:sp>
            <p:nvSpPr>
              <p:cNvPr id="45" name="TextBox 44"/>
              <p:cNvSpPr txBox="1"/>
              <p:nvPr/>
            </p:nvSpPr>
            <p:spPr>
              <a:xfrm>
                <a:off x="8915650" y="3267336"/>
                <a:ext cx="2022587" cy="644664"/>
              </a:xfrm>
              <a:prstGeom prst="rect">
                <a:avLst/>
              </a:prstGeom>
              <a:noFill/>
            </p:spPr>
            <p:txBody>
              <a:bodyPr wrap="square" rtlCol="0">
                <a:spAutoFit/>
              </a:bodyPr>
              <a:lstStyle/>
              <a:p>
                <a:pPr algn="ctr"/>
                <a:r>
                  <a:rPr lang="el-GR" sz="1600" b="1" dirty="0">
                    <a:latin typeface="Comic Sans MS" panose="030F0702030302020204" pitchFamily="66" charset="0"/>
                  </a:rPr>
                  <a:t>Οι δυνάμεις </a:t>
                </a:r>
                <a14:m>
                  <m:oMath xmlns:m="http://schemas.openxmlformats.org/officeDocument/2006/math">
                    <m:sSub>
                      <m:sSubPr>
                        <m:ctrlPr>
                          <a:rPr lang="en-US" altLang="el-GR" sz="16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n-US" altLang="el-GR" sz="16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altLang="el-GR" sz="1600" b="1" i="1">
                                <a:solidFill>
                                  <a:srgbClr val="FF0000"/>
                                </a:solidFill>
                                <a:effectLst>
                                  <a:outerShdw blurRad="38100" dist="38100" dir="2700000" algn="tl">
                                    <a:srgbClr val="000000">
                                      <a:alpha val="43137"/>
                                    </a:srgbClr>
                                  </a:outerShdw>
                                </a:effectLst>
                                <a:latin typeface="Cambria Math" panose="02040503050406030204" pitchFamily="18" charset="0"/>
                              </a:rPr>
                              <m:t>𝑭</m:t>
                            </m:r>
                          </m:e>
                        </m:acc>
                      </m:e>
                      <m:sub>
                        <m:r>
                          <a:rPr lang="el-GR" altLang="el-GR" sz="1600" b="1" i="1">
                            <a:solidFill>
                              <a:srgbClr val="FF0000"/>
                            </a:solidFill>
                            <a:effectLst>
                              <a:outerShdw blurRad="38100" dist="38100" dir="2700000" algn="tl">
                                <a:srgbClr val="000000">
                                  <a:alpha val="43137"/>
                                </a:srgbClr>
                              </a:outerShdw>
                            </a:effectLst>
                            <a:latin typeface="Cambria Math" panose="02040503050406030204" pitchFamily="18" charset="0"/>
                          </a:rPr>
                          <m:t>𝟏</m:t>
                        </m:r>
                      </m:sub>
                    </m:sSub>
                  </m:oMath>
                </a14:m>
                <a:r>
                  <a:rPr lang="el-GR" sz="1600" b="1" dirty="0">
                    <a:latin typeface="Comic Sans MS" panose="030F0702030302020204" pitchFamily="66" charset="0"/>
                  </a:rPr>
                  <a:t> και </a:t>
                </a:r>
                <a14:m>
                  <m:oMath xmlns:m="http://schemas.openxmlformats.org/officeDocument/2006/math">
                    <m:sSub>
                      <m:sSubPr>
                        <m:ctrlPr>
                          <a:rPr lang="en-US" altLang="el-GR" sz="16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n-US" altLang="el-GR" sz="16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altLang="el-GR" sz="1600" b="1" i="1">
                                <a:solidFill>
                                  <a:srgbClr val="FF0000"/>
                                </a:solidFill>
                                <a:effectLst>
                                  <a:outerShdw blurRad="38100" dist="38100" dir="2700000" algn="tl">
                                    <a:srgbClr val="000000">
                                      <a:alpha val="43137"/>
                                    </a:srgbClr>
                                  </a:outerShdw>
                                </a:effectLst>
                                <a:latin typeface="Cambria Math" panose="02040503050406030204" pitchFamily="18" charset="0"/>
                              </a:rPr>
                              <m:t>𝑭</m:t>
                            </m:r>
                          </m:e>
                        </m:acc>
                      </m:e>
                      <m:sub>
                        <m:r>
                          <a:rPr lang="el-GR" altLang="el-GR" sz="1600"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sub>
                    </m:sSub>
                  </m:oMath>
                </a14:m>
                <a:r>
                  <a:rPr lang="el-GR" sz="1600" b="1" dirty="0">
                    <a:latin typeface="Comic Sans MS" panose="030F0702030302020204" pitchFamily="66" charset="0"/>
                  </a:rPr>
                  <a:t> είναι κεντρικές. </a:t>
                </a:r>
              </a:p>
            </p:txBody>
          </p:sp>
        </mc:Choice>
        <mc:Fallback xmlns="">
          <p:sp>
            <p:nvSpPr>
              <p:cNvPr id="45" name="TextBox 44"/>
              <p:cNvSpPr txBox="1">
                <a:spLocks noRot="1" noChangeAspect="1" noMove="1" noResize="1" noEditPoints="1" noAdjustHandles="1" noChangeArrowheads="1" noChangeShapeType="1" noTextEdit="1"/>
              </p:cNvSpPr>
              <p:nvPr/>
            </p:nvSpPr>
            <p:spPr>
              <a:xfrm>
                <a:off x="8915650" y="3267336"/>
                <a:ext cx="2022587" cy="644664"/>
              </a:xfrm>
              <a:prstGeom prst="rect">
                <a:avLst/>
              </a:prstGeom>
              <a:blipFill>
                <a:blip r:embed="rId15"/>
                <a:stretch>
                  <a:fillRect l="-302" r="-5438" b="-1226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8916544" y="4971619"/>
                <a:ext cx="2133248" cy="644664"/>
              </a:xfrm>
              <a:prstGeom prst="rect">
                <a:avLst/>
              </a:prstGeom>
              <a:noFill/>
            </p:spPr>
            <p:txBody>
              <a:bodyPr wrap="square" rtlCol="0">
                <a:spAutoFit/>
              </a:bodyPr>
              <a:lstStyle/>
              <a:p>
                <a:pPr algn="ctr"/>
                <a:r>
                  <a:rPr lang="el-GR" sz="1600" b="1" dirty="0">
                    <a:latin typeface="Comic Sans MS" panose="030F0702030302020204" pitchFamily="66" charset="0"/>
                  </a:rPr>
                  <a:t>Οι δυνάμεις </a:t>
                </a:r>
                <a14:m>
                  <m:oMath xmlns:m="http://schemas.openxmlformats.org/officeDocument/2006/math">
                    <m:sSub>
                      <m:sSubPr>
                        <m:ctrlPr>
                          <a:rPr lang="en-US" altLang="el-GR" sz="16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n-US" altLang="el-GR" sz="16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altLang="el-GR" sz="1600" b="1" i="1">
                                <a:solidFill>
                                  <a:srgbClr val="FF0000"/>
                                </a:solidFill>
                                <a:effectLst>
                                  <a:outerShdw blurRad="38100" dist="38100" dir="2700000" algn="tl">
                                    <a:srgbClr val="000000">
                                      <a:alpha val="43137"/>
                                    </a:srgbClr>
                                  </a:outerShdw>
                                </a:effectLst>
                                <a:latin typeface="Cambria Math" panose="02040503050406030204" pitchFamily="18" charset="0"/>
                              </a:rPr>
                              <m:t>𝑭</m:t>
                            </m:r>
                          </m:e>
                        </m:acc>
                      </m:e>
                      <m:sub>
                        <m:r>
                          <a:rPr lang="el-GR" altLang="el-GR" sz="1600" b="1" i="0" smtClean="0">
                            <a:solidFill>
                              <a:srgbClr val="FF0000"/>
                            </a:solidFill>
                            <a:effectLst>
                              <a:outerShdw blurRad="38100" dist="38100" dir="2700000" algn="tl">
                                <a:srgbClr val="000000">
                                  <a:alpha val="43137"/>
                                </a:srgbClr>
                              </a:outerShdw>
                            </a:effectLst>
                            <a:latin typeface="Cambria Math" panose="02040503050406030204" pitchFamily="18" charset="0"/>
                          </a:rPr>
                          <m:t>𝚨𝚩</m:t>
                        </m:r>
                      </m:sub>
                    </m:sSub>
                  </m:oMath>
                </a14:m>
                <a:r>
                  <a:rPr lang="el-GR" sz="1600" b="1" dirty="0">
                    <a:latin typeface="Comic Sans MS" panose="030F0702030302020204" pitchFamily="66" charset="0"/>
                  </a:rPr>
                  <a:t> και </a:t>
                </a:r>
                <a14:m>
                  <m:oMath xmlns:m="http://schemas.openxmlformats.org/officeDocument/2006/math">
                    <m:sSub>
                      <m:sSubPr>
                        <m:ctrlPr>
                          <a:rPr lang="en-US" altLang="el-GR" sz="16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n-US" altLang="el-GR" sz="16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altLang="el-GR" sz="1600" b="1" i="1">
                                <a:solidFill>
                                  <a:srgbClr val="FF0000"/>
                                </a:solidFill>
                                <a:effectLst>
                                  <a:outerShdw blurRad="38100" dist="38100" dir="2700000" algn="tl">
                                    <a:srgbClr val="000000">
                                      <a:alpha val="43137"/>
                                    </a:srgbClr>
                                  </a:outerShdw>
                                </a:effectLst>
                                <a:latin typeface="Cambria Math" panose="02040503050406030204" pitchFamily="18" charset="0"/>
                              </a:rPr>
                              <m:t>𝑭</m:t>
                            </m:r>
                          </m:e>
                        </m:acc>
                      </m:e>
                      <m:sub>
                        <m:r>
                          <a:rPr lang="el-GR" altLang="el-GR" sz="1600" b="1" i="0" smtClean="0">
                            <a:solidFill>
                              <a:srgbClr val="FF0000"/>
                            </a:solidFill>
                            <a:effectLst>
                              <a:outerShdw blurRad="38100" dist="38100" dir="2700000" algn="tl">
                                <a:srgbClr val="000000">
                                  <a:alpha val="43137"/>
                                </a:srgbClr>
                              </a:outerShdw>
                            </a:effectLst>
                            <a:latin typeface="Cambria Math" panose="02040503050406030204" pitchFamily="18" charset="0"/>
                          </a:rPr>
                          <m:t>𝚩𝚨</m:t>
                        </m:r>
                      </m:sub>
                    </m:sSub>
                  </m:oMath>
                </a14:m>
                <a:r>
                  <a:rPr lang="el-GR" sz="1600" b="1" dirty="0">
                    <a:latin typeface="Comic Sans MS" panose="030F0702030302020204" pitchFamily="66" charset="0"/>
                  </a:rPr>
                  <a:t> είναι κεντρικές. </a:t>
                </a:r>
              </a:p>
            </p:txBody>
          </p:sp>
        </mc:Choice>
        <mc:Fallback xmlns="">
          <p:sp>
            <p:nvSpPr>
              <p:cNvPr id="46" name="TextBox 45"/>
              <p:cNvSpPr txBox="1">
                <a:spLocks noRot="1" noChangeAspect="1" noMove="1" noResize="1" noEditPoints="1" noAdjustHandles="1" noChangeArrowheads="1" noChangeShapeType="1" noTextEdit="1"/>
              </p:cNvSpPr>
              <p:nvPr/>
            </p:nvSpPr>
            <p:spPr>
              <a:xfrm>
                <a:off x="8916544" y="4971619"/>
                <a:ext cx="2133248" cy="644664"/>
              </a:xfrm>
              <a:prstGeom prst="rect">
                <a:avLst/>
              </a:prstGeom>
              <a:blipFill>
                <a:blip r:embed="rId16"/>
                <a:stretch>
                  <a:fillRect l="-286" r="-4857" b="-13333"/>
                </a:stretch>
              </a:blipFill>
            </p:spPr>
            <p:txBody>
              <a:bodyPr/>
              <a:lstStyle/>
              <a:p>
                <a:r>
                  <a:rPr lang="el-GR">
                    <a:noFill/>
                  </a:rPr>
                  <a:t> </a:t>
                </a:r>
              </a:p>
            </p:txBody>
          </p:sp>
        </mc:Fallback>
      </mc:AlternateContent>
      <p:sp>
        <p:nvSpPr>
          <p:cNvPr id="2" name="TextBox 1"/>
          <p:cNvSpPr txBox="1"/>
          <p:nvPr/>
        </p:nvSpPr>
        <p:spPr>
          <a:xfrm>
            <a:off x="1828808" y="3103630"/>
            <a:ext cx="1758454" cy="369332"/>
          </a:xfrm>
          <a:prstGeom prst="rect">
            <a:avLst/>
          </a:prstGeom>
          <a:noFill/>
        </p:spPr>
        <p:txBody>
          <a:bodyPr wrap="square" rtlCol="0">
            <a:spAutoFit/>
          </a:bodyPr>
          <a:lstStyle/>
          <a:p>
            <a:r>
              <a:rPr lang="el-GR" dirty="0">
                <a:latin typeface="Comic Sans MS" panose="030F0702030302020204" pitchFamily="66" charset="0"/>
              </a:rPr>
              <a:t>Παραδείγματα</a:t>
            </a:r>
            <a:r>
              <a:rPr lang="en-US" dirty="0">
                <a:latin typeface="Comic Sans MS" panose="030F0702030302020204" pitchFamily="66" charset="0"/>
              </a:rPr>
              <a:t>:</a:t>
            </a:r>
            <a:endParaRPr lang="el-GR" dirty="0">
              <a:latin typeface="Comic Sans MS" panose="030F0702030302020204" pitchFamily="66" charset="0"/>
            </a:endParaRPr>
          </a:p>
        </p:txBody>
      </p:sp>
      <p:sp>
        <p:nvSpPr>
          <p:cNvPr id="7" name="Θέση ημερομηνίας 6">
            <a:extLst>
              <a:ext uri="{FF2B5EF4-FFF2-40B4-BE49-F238E27FC236}">
                <a16:creationId xmlns:a16="http://schemas.microsoft.com/office/drawing/2014/main" id="{509D3C6B-C903-4040-BEAB-93FE4A43745A}"/>
              </a:ext>
            </a:extLst>
          </p:cNvPr>
          <p:cNvSpPr>
            <a:spLocks noGrp="1"/>
          </p:cNvSpPr>
          <p:nvPr>
            <p:ph type="dt" sz="half" idx="10"/>
          </p:nvPr>
        </p:nvSpPr>
        <p:spPr/>
        <p:txBody>
          <a:bodyPr/>
          <a:lstStyle/>
          <a:p>
            <a:fld id="{DB80DB1F-51D6-4C74-8D0E-03A2A790A94B}"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417651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1500"/>
                                        <p:tgtEl>
                                          <p:spTgt spid="8">
                                            <p:txEl>
                                              <p:pRg st="0" end="0"/>
                                            </p:txEl>
                                          </p:spTgt>
                                        </p:tgtEl>
                                      </p:cBhvr>
                                    </p:animEffect>
                                  </p:childTnLst>
                                </p:cTn>
                              </p:par>
                            </p:childTnLst>
                          </p:cTn>
                        </p:par>
                        <p:par>
                          <p:cTn id="17" fill="hold">
                            <p:stCondLst>
                              <p:cond delay="1500"/>
                            </p:stCondLst>
                            <p:childTnLst>
                              <p:par>
                                <p:cTn id="18" presetID="22" presetClass="entr" presetSubtype="8" fill="hold" nodeType="afterEffect">
                                  <p:stCondLst>
                                    <p:cond delay="25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left)">
                                      <p:cBhvr>
                                        <p:cTn id="20" dur="1500"/>
                                        <p:tgtEl>
                                          <p:spTgt spid="8">
                                            <p:txEl>
                                              <p:pRg st="1" end="1"/>
                                            </p:txEl>
                                          </p:spTgt>
                                        </p:tgtEl>
                                      </p:cBhvr>
                                    </p:animEffect>
                                  </p:childTnLst>
                                </p:cTn>
                              </p:par>
                            </p:childTnLst>
                          </p:cTn>
                        </p:par>
                        <p:par>
                          <p:cTn id="21" fill="hold">
                            <p:stCondLst>
                              <p:cond delay="3250"/>
                            </p:stCondLst>
                            <p:childTnLst>
                              <p:par>
                                <p:cTn id="22" presetID="22" presetClass="entr" presetSubtype="8" fill="hold" nodeType="afterEffect">
                                  <p:stCondLst>
                                    <p:cond delay="100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left)">
                                      <p:cBhvr>
                                        <p:cTn id="24" dur="1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childTnLst>
                          </p:cTn>
                        </p:par>
                        <p:par>
                          <p:cTn id="30" fill="hold">
                            <p:stCondLst>
                              <p:cond delay="1000"/>
                            </p:stCondLst>
                            <p:childTnLst>
                              <p:par>
                                <p:cTn id="31" presetID="22" presetClass="entr" presetSubtype="8" fill="hold" grpId="0"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1000"/>
                                        <p:tgtEl>
                                          <p:spTgt spid="9"/>
                                        </p:tgtEl>
                                      </p:cBhvr>
                                    </p:animEffect>
                                  </p:childTnLst>
                                </p:cTn>
                              </p:par>
                            </p:childTnLst>
                          </p:cTn>
                        </p:par>
                        <p:par>
                          <p:cTn id="34" fill="hold">
                            <p:stCondLst>
                              <p:cond delay="2250"/>
                            </p:stCondLst>
                            <p:childTnLst>
                              <p:par>
                                <p:cTn id="35" presetID="10" presetClass="entr" presetSubtype="0" fill="hold" nodeType="after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childTnLst>
                                </p:cTn>
                              </p:par>
                            </p:childTnLst>
                          </p:cTn>
                        </p:par>
                        <p:par>
                          <p:cTn id="38" fill="hold">
                            <p:stCondLst>
                              <p:cond delay="3500"/>
                            </p:stCondLst>
                            <p:childTnLst>
                              <p:par>
                                <p:cTn id="39" presetID="10" presetClass="entr" presetSubtype="0" fill="hold" nodeType="afterEffect">
                                  <p:stCondLst>
                                    <p:cond delay="5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childTnLst>
                                </p:cTn>
                              </p:par>
                            </p:childTnLst>
                          </p:cTn>
                        </p:par>
                        <p:par>
                          <p:cTn id="42" fill="hold">
                            <p:stCondLst>
                              <p:cond delay="5000"/>
                            </p:stCondLst>
                            <p:childTnLst>
                              <p:par>
                                <p:cTn id="43" presetID="10" presetClass="entr" presetSubtype="0" fill="hold" grpId="0" nodeType="afterEffect">
                                  <p:stCondLst>
                                    <p:cond delay="50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1500"/>
                                        <p:tgtEl>
                                          <p:spTgt spid="44"/>
                                        </p:tgtEl>
                                      </p:cBhvr>
                                    </p:animEffect>
                                  </p:childTnLst>
                                </p:cTn>
                              </p:par>
                            </p:childTnLst>
                          </p:cTn>
                        </p:par>
                        <p:par>
                          <p:cTn id="51" fill="hold">
                            <p:stCondLst>
                              <p:cond delay="1500"/>
                            </p:stCondLst>
                            <p:childTnLst>
                              <p:par>
                                <p:cTn id="52" presetID="10" presetClass="entr" presetSubtype="0" fill="hold" nodeType="afterEffect">
                                  <p:stCondLst>
                                    <p:cond delay="25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childTnLst>
                                </p:cTn>
                              </p:par>
                              <p:par>
                                <p:cTn id="55" presetID="22" presetClass="entr" presetSubtype="2" fill="hold" nodeType="withEffect">
                                  <p:stCondLst>
                                    <p:cond delay="250"/>
                                  </p:stCondLst>
                                  <p:childTnLst>
                                    <p:set>
                                      <p:cBhvr>
                                        <p:cTn id="56" dur="1" fill="hold">
                                          <p:stCondLst>
                                            <p:cond delay="0"/>
                                          </p:stCondLst>
                                        </p:cTn>
                                        <p:tgtEl>
                                          <p:spTgt spid="41"/>
                                        </p:tgtEl>
                                        <p:attrNameLst>
                                          <p:attrName>style.visibility</p:attrName>
                                        </p:attrNameLst>
                                      </p:cBhvr>
                                      <p:to>
                                        <p:strVal val="visible"/>
                                      </p:to>
                                    </p:set>
                                    <p:animEffect transition="in" filter="wipe(right)">
                                      <p:cBhvr>
                                        <p:cTn id="57" dur="1000"/>
                                        <p:tgtEl>
                                          <p:spTgt spid="41"/>
                                        </p:tgtEl>
                                      </p:cBhvr>
                                    </p:animEffect>
                                  </p:childTnLst>
                                </p:cTn>
                              </p:par>
                            </p:childTnLst>
                          </p:cTn>
                        </p:par>
                        <p:par>
                          <p:cTn id="58" fill="hold">
                            <p:stCondLst>
                              <p:cond delay="2750"/>
                            </p:stCondLst>
                            <p:childTnLst>
                              <p:par>
                                <p:cTn id="59" presetID="10" presetClass="entr" presetSubtype="0" fill="hold" nodeType="afterEffect">
                                  <p:stCondLst>
                                    <p:cond delay="5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childTnLst>
                                </p:cTn>
                              </p:par>
                            </p:childTnLst>
                          </p:cTn>
                        </p:par>
                        <p:par>
                          <p:cTn id="62" fill="hold">
                            <p:stCondLst>
                              <p:cond delay="4250"/>
                            </p:stCondLst>
                            <p:childTnLst>
                              <p:par>
                                <p:cTn id="63" presetID="10" presetClass="entr" presetSubtype="0" fill="hold" grpId="0" nodeType="afterEffect">
                                  <p:stCondLst>
                                    <p:cond delay="50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44" grpId="0"/>
      <p:bldP spid="45" grpId="0"/>
      <p:bldP spid="46"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20</a:t>
            </a:fld>
            <a:endParaRPr lang="el-GR" dirty="0">
              <a:solidFill>
                <a:prstClr val="black"/>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560" y="936871"/>
            <a:ext cx="1008112" cy="960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50672" y="515832"/>
            <a:ext cx="7056784" cy="1477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Η Ένταση αναφέρεται σε συγκεκριμένο σημείο του πεδίου. Γενικά, η Ένταση διαφέρει από σημείο σε σημείο ενός</a:t>
            </a:r>
            <a:r>
              <a:rPr lang="en-US" sz="2000" b="1" dirty="0">
                <a:latin typeface="Comic Sans MS" panose="030F0702030302020204" pitchFamily="66" charset="0"/>
              </a:rPr>
              <a:t> </a:t>
            </a:r>
            <a:r>
              <a:rPr lang="el-GR" sz="2000" b="1" dirty="0">
                <a:latin typeface="Comic Sans MS" panose="030F0702030302020204" pitchFamily="66" charset="0"/>
              </a:rPr>
              <a:t>βαρυτικού πεδίου.</a:t>
            </a:r>
            <a:endParaRPr lang="en-US" sz="2400" b="1" dirty="0">
              <a:latin typeface="Comic Sans MS" panose="030F0702030302020204" pitchFamily="66" charset="0"/>
            </a:endParaRPr>
          </a:p>
        </p:txBody>
      </p:sp>
      <p:sp>
        <p:nvSpPr>
          <p:cNvPr id="8" name="Ορθογώνιο 7"/>
          <p:cNvSpPr/>
          <p:nvPr/>
        </p:nvSpPr>
        <p:spPr>
          <a:xfrm>
            <a:off x="2550672" y="2318767"/>
            <a:ext cx="7388856" cy="1846659"/>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el-GR" sz="2000" b="1" dirty="0">
                <a:latin typeface="Comic Sans MS" panose="030F0702030302020204" pitchFamily="66" charset="0"/>
              </a:rPr>
              <a:t>Για το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ίδιο σημείο </a:t>
            </a:r>
            <a:r>
              <a:rPr lang="el-GR" sz="2000" b="1" dirty="0">
                <a:latin typeface="Comic Sans MS" panose="030F0702030302020204" pitchFamily="66" charset="0"/>
              </a:rPr>
              <a:t>του πεδίου, η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Ένταση</a:t>
            </a:r>
            <a:r>
              <a:rPr lang="el-GR" sz="2000" b="1" dirty="0">
                <a:solidFill>
                  <a:srgbClr val="0000FF"/>
                </a:solidFill>
                <a:latin typeface="Comic Sans MS" panose="030F0702030302020204" pitchFamily="66" charset="0"/>
              </a:rPr>
              <a:t> </a:t>
            </a:r>
            <a:r>
              <a:rPr lang="el-GR" sz="2000" b="1" dirty="0">
                <a:latin typeface="Comic Sans MS" panose="030F0702030302020204" pitchFamily="66" charset="0"/>
              </a:rPr>
              <a:t>θα είναι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ίδια</a:t>
            </a:r>
            <a:r>
              <a:rPr lang="el-GR" sz="2000" b="1" dirty="0">
                <a:solidFill>
                  <a:srgbClr val="FF0000"/>
                </a:solidFill>
                <a:latin typeface="Comic Sans MS" panose="030F0702030302020204" pitchFamily="66" charset="0"/>
              </a:rPr>
              <a:t>,</a:t>
            </a:r>
            <a:r>
              <a:rPr lang="el-GR" sz="2000" b="1" dirty="0">
                <a:solidFill>
                  <a:srgbClr val="0000FF"/>
                </a:solidFill>
                <a:latin typeface="Comic Sans MS" panose="030F0702030302020204" pitchFamily="66" charset="0"/>
              </a:rPr>
              <a:t> </a:t>
            </a:r>
            <a:r>
              <a:rPr lang="el-GR" sz="2000" b="1" dirty="0">
                <a:latin typeface="Comic Sans MS" panose="030F0702030302020204" pitchFamily="66" charset="0"/>
              </a:rPr>
              <a:t>ανεξάρτητα από το μέτρο της μάζας που (πιθανόν) υπάρχει στο σημείο αυτό του πεδίου. </a:t>
            </a:r>
            <a:r>
              <a:rPr lang="el-GR" sz="1600" b="1" dirty="0">
                <a:latin typeface="Comic Sans MS" panose="030F0702030302020204" pitchFamily="66" charset="0"/>
              </a:rPr>
              <a:t>(Δεν</a:t>
            </a:r>
            <a:r>
              <a:rPr lang="el-GR" sz="2000" b="1" dirty="0">
                <a:latin typeface="Comic Sans MS" panose="030F0702030302020204" pitchFamily="66" charset="0"/>
              </a:rPr>
              <a:t> </a:t>
            </a:r>
            <a:r>
              <a:rPr lang="el-GR" sz="1600" b="1" dirty="0">
                <a:latin typeface="Comic Sans MS" panose="030F0702030302020204" pitchFamily="66" charset="0"/>
              </a:rPr>
              <a:t>είναι απαραίτητο να υπάρχει κάποια μάζα στο σημείο αυτό</a:t>
            </a:r>
            <a:r>
              <a:rPr lang="en-US" sz="1600" b="1" dirty="0">
                <a:latin typeface="Comic Sans MS" panose="030F0702030302020204" pitchFamily="66" charset="0"/>
              </a:rPr>
              <a:t> </a:t>
            </a:r>
            <a:r>
              <a:rPr lang="el-GR" sz="1600" b="1" dirty="0">
                <a:latin typeface="Comic Sans MS" panose="030F0702030302020204" pitchFamily="66" charset="0"/>
              </a:rPr>
              <a:t>για να έχει το σημείο ένταση).</a:t>
            </a:r>
            <a:endParaRPr lang="en-US" sz="1600" b="1" dirty="0">
              <a:latin typeface="Comic Sans MS" panose="030F0702030302020204" pitchFamily="66" charset="0"/>
            </a:endParaRPr>
          </a:p>
        </p:txBody>
      </p:sp>
      <p:sp>
        <p:nvSpPr>
          <p:cNvPr id="6" name="Θέση ημερομηνίας 5">
            <a:extLst>
              <a:ext uri="{FF2B5EF4-FFF2-40B4-BE49-F238E27FC236}">
                <a16:creationId xmlns:a16="http://schemas.microsoft.com/office/drawing/2014/main" id="{EF8807C9-0CE5-4B91-BA31-EBD051F1D986}"/>
              </a:ext>
            </a:extLst>
          </p:cNvPr>
          <p:cNvSpPr>
            <a:spLocks noGrp="1"/>
          </p:cNvSpPr>
          <p:nvPr>
            <p:ph type="dt" sz="half" idx="10"/>
          </p:nvPr>
        </p:nvSpPr>
        <p:spPr/>
        <p:txBody>
          <a:bodyPr/>
          <a:lstStyle/>
          <a:p>
            <a:fld id="{497E5423-73BC-43C3-B366-596415AD79D2}"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23816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21</a:t>
            </a:fld>
            <a:endParaRPr lang="el-GR">
              <a:solidFill>
                <a:prstClr val="black">
                  <a:tint val="75000"/>
                </a:prstClr>
              </a:solidFill>
            </a:endParaRPr>
          </a:p>
        </p:txBody>
      </p:sp>
      <mc:AlternateContent xmlns:mc="http://schemas.openxmlformats.org/markup-compatibility/2006" xmlns:a14="http://schemas.microsoft.com/office/drawing/2010/main">
        <mc:Choice Requires="a14">
          <p:sp>
            <p:nvSpPr>
              <p:cNvPr id="4" name="Ορθογώνιο 3"/>
              <p:cNvSpPr/>
              <p:nvPr/>
            </p:nvSpPr>
            <p:spPr>
              <a:xfrm>
                <a:off x="2146420" y="86591"/>
                <a:ext cx="8136904" cy="3284361"/>
              </a:xfrm>
              <a:prstGeom prst="rect">
                <a:avLst/>
              </a:prstGeom>
            </p:spPr>
            <p:txBody>
              <a:bodyPr wrap="square">
                <a:spAutoFit/>
              </a:bodyPr>
              <a:lstStyle/>
              <a:p>
                <a:pPr algn="just"/>
                <a:endParaRPr lang="en-US" sz="700" b="1" dirty="0">
                  <a:solidFill>
                    <a:srgbClr val="0000FF"/>
                  </a:solidFill>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Το μέγεθος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Ένταση</a:t>
                </a:r>
                <a:r>
                  <a:rPr lang="el-GR" sz="2000" b="1" dirty="0">
                    <a:latin typeface="Comic Sans MS" panose="030F0702030302020204" pitchFamily="66" charset="0"/>
                  </a:rPr>
                  <a:t> συνδέει την έννοια του πεδίου με την έννοια της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δύναμης. </a:t>
                </a:r>
                <a:r>
                  <a:rPr lang="el-GR" sz="2000" b="1" dirty="0">
                    <a:latin typeface="Comic Sans MS" panose="030F0702030302020204" pitchFamily="66" charset="0"/>
                  </a:rPr>
                  <a:t>Το</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μέτρο της Έντασης </a:t>
                </a:r>
                <a:r>
                  <a:rPr lang="el-GR" sz="2000" b="1" dirty="0">
                    <a:latin typeface="Comic Sans MS" panose="030F0702030302020204" pitchFamily="66" charset="0"/>
                  </a:rPr>
                  <a:t>του πεδίου σε ένα σημείο του</a:t>
                </a:r>
                <a:r>
                  <a:rPr lang="el-GR" sz="2000" b="1" dirty="0">
                    <a:solidFill>
                      <a:srgbClr val="006600"/>
                    </a:solidFill>
                    <a:latin typeface="Comic Sans MS" panose="030F0702030302020204" pitchFamily="66" charset="0"/>
                  </a:rPr>
                  <a:t> </a:t>
                </a:r>
                <a:r>
                  <a:rPr lang="el-GR" sz="2000" b="1" dirty="0">
                    <a:latin typeface="Comic Sans MS" panose="030F0702030302020204" pitchFamily="66" charset="0"/>
                  </a:rPr>
                  <a:t>μας</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πληροφορεί για το πόσο ισχυρό είναι το πεδίο. </a:t>
                </a:r>
                <a:endPar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algn="just">
                  <a:lnSpc>
                    <a:spcPct val="150000"/>
                  </a:lnSpc>
                </a:pPr>
                <a:r>
                  <a:rPr lang="en-US" dirty="0">
                    <a:solidFill>
                      <a:srgbClr val="0000FF"/>
                    </a:solidFill>
                    <a:latin typeface="Comic Sans MS" panose="030F0702030302020204" pitchFamily="66" charset="0"/>
                  </a:rPr>
                  <a:t>     </a:t>
                </a:r>
                <a:r>
                  <a:rPr lang="el-GR" dirty="0">
                    <a:solidFill>
                      <a:srgbClr val="0000FF"/>
                    </a:solidFill>
                    <a:latin typeface="Comic Sans MS" panose="030F0702030302020204" pitchFamily="66" charset="0"/>
                  </a:rPr>
                  <a:t>Π.χ.</a:t>
                </a:r>
                <a:r>
                  <a:rPr lang="en-US" dirty="0">
                    <a:solidFill>
                      <a:srgbClr val="0000FF"/>
                    </a:solidFill>
                    <a:latin typeface="Comic Sans MS" panose="030F0702030302020204" pitchFamily="66" charset="0"/>
                  </a:rPr>
                  <a:t> </a:t>
                </a:r>
                <a:r>
                  <a:rPr lang="el-GR" dirty="0">
                    <a:solidFill>
                      <a:srgbClr val="0000FF"/>
                    </a:solidFill>
                    <a:latin typeface="Comic Sans MS" panose="030F0702030302020204" pitchFamily="66" charset="0"/>
                  </a:rPr>
                  <a:t>Αν το πεδίο σ</a:t>
                </a:r>
                <a:r>
                  <a:rPr lang="en-US" dirty="0">
                    <a:solidFill>
                      <a:srgbClr val="0000FF"/>
                    </a:solidFill>
                    <a:latin typeface="Comic Sans MS" panose="030F0702030302020204" pitchFamily="66" charset="0"/>
                  </a:rPr>
                  <a:t>’</a:t>
                </a:r>
                <a:r>
                  <a:rPr lang="el-GR" dirty="0">
                    <a:solidFill>
                      <a:srgbClr val="0000FF"/>
                    </a:solidFill>
                    <a:latin typeface="Comic Sans MS" panose="030F0702030302020204" pitchFamily="66" charset="0"/>
                  </a:rPr>
                  <a:t> ένα σημείο του έχει ένταση</a:t>
                </a:r>
                <a:r>
                  <a:rPr lang="en-US" dirty="0">
                    <a:solidFill>
                      <a:srgbClr val="0000FF"/>
                    </a:solidFill>
                    <a:latin typeface="Comic Sans MS" panose="030F0702030302020204" pitchFamily="66" charset="0"/>
                  </a:rPr>
                  <a:t> 5</a:t>
                </a:r>
                <a14:m>
                  <m:oMath xmlns:m="http://schemas.openxmlformats.org/officeDocument/2006/math">
                    <m:f>
                      <m:fPr>
                        <m:ctrlPr>
                          <a:rPr lang="en-US" sz="2400" i="1">
                            <a:solidFill>
                              <a:srgbClr val="0000FF"/>
                            </a:solidFill>
                            <a:latin typeface="Cambria Math" panose="02040503050406030204" pitchFamily="18" charset="0"/>
                          </a:rPr>
                        </m:ctrlPr>
                      </m:fPr>
                      <m:num>
                        <m:r>
                          <m:rPr>
                            <m:sty m:val="p"/>
                          </m:rPr>
                          <a:rPr lang="en-US" sz="2400">
                            <a:solidFill>
                              <a:srgbClr val="0000FF"/>
                            </a:solidFill>
                            <a:latin typeface="Cambria Math"/>
                          </a:rPr>
                          <m:t>N</m:t>
                        </m:r>
                      </m:num>
                      <m:den>
                        <m:r>
                          <m:rPr>
                            <m:sty m:val="p"/>
                          </m:rPr>
                          <a:rPr lang="en-US" sz="2400" b="0" i="0" smtClean="0">
                            <a:solidFill>
                              <a:srgbClr val="0000FF"/>
                            </a:solidFill>
                            <a:latin typeface="Cambria Math" panose="02040503050406030204" pitchFamily="18" charset="0"/>
                          </a:rPr>
                          <m:t>kg</m:t>
                        </m:r>
                      </m:den>
                    </m:f>
                  </m:oMath>
                </a14:m>
                <a:r>
                  <a:rPr lang="en-US" dirty="0">
                    <a:solidFill>
                      <a:srgbClr val="0000FF"/>
                    </a:solidFill>
                    <a:latin typeface="Comic Sans MS" panose="030F0702030302020204" pitchFamily="66" charset="0"/>
                  </a:rPr>
                  <a:t>, </a:t>
                </a:r>
                <a:r>
                  <a:rPr lang="el-GR" dirty="0">
                    <a:solidFill>
                      <a:srgbClr val="0000FF"/>
                    </a:solidFill>
                    <a:latin typeface="Comic Sans MS" panose="030F0702030302020204" pitchFamily="66" charset="0"/>
                  </a:rPr>
                  <a:t>αυτό σημαίνει ότι</a:t>
                </a:r>
                <a:r>
                  <a:rPr lang="en-US" dirty="0">
                    <a:solidFill>
                      <a:srgbClr val="0000FF"/>
                    </a:solidFill>
                    <a:latin typeface="Comic Sans MS" panose="030F0702030302020204" pitchFamily="66" charset="0"/>
                  </a:rPr>
                  <a:t> </a:t>
                </a:r>
                <a:r>
                  <a:rPr lang="el-GR" dirty="0">
                    <a:solidFill>
                      <a:srgbClr val="0000FF"/>
                    </a:solidFill>
                    <a:latin typeface="Comic Sans MS" panose="030F0702030302020204" pitchFamily="66" charset="0"/>
                  </a:rPr>
                  <a:t>αν </a:t>
                </a:r>
                <a:r>
                  <a:rPr lang="en-US" dirty="0">
                    <a:solidFill>
                      <a:srgbClr val="0000FF"/>
                    </a:solidFill>
                    <a:latin typeface="Comic Sans MS" panose="030F0702030302020204" pitchFamily="66" charset="0"/>
                  </a:rPr>
                  <a:t>     </a:t>
                </a:r>
              </a:p>
              <a:p>
                <a:pPr algn="just">
                  <a:lnSpc>
                    <a:spcPct val="150000"/>
                  </a:lnSpc>
                </a:pPr>
                <a:r>
                  <a:rPr lang="en-US" dirty="0">
                    <a:solidFill>
                      <a:srgbClr val="0000FF"/>
                    </a:solidFill>
                    <a:latin typeface="Comic Sans MS" panose="030F0702030302020204" pitchFamily="66" charset="0"/>
                  </a:rPr>
                  <a:t>     </a:t>
                </a:r>
                <a:r>
                  <a:rPr lang="el-GR" dirty="0">
                    <a:solidFill>
                      <a:srgbClr val="0000FF"/>
                    </a:solidFill>
                    <a:latin typeface="Comic Sans MS" panose="030F0702030302020204" pitchFamily="66" charset="0"/>
                  </a:rPr>
                  <a:t>φέρουμε σ’ αυτό το σημείο μάζα 1</a:t>
                </a:r>
                <a:r>
                  <a:rPr lang="en-US" dirty="0">
                    <a:solidFill>
                      <a:srgbClr val="0000FF"/>
                    </a:solidFill>
                    <a:latin typeface="Comic Sans MS" panose="030F0702030302020204" pitchFamily="66" charset="0"/>
                  </a:rPr>
                  <a:t>kg, </a:t>
                </a:r>
                <a:r>
                  <a:rPr lang="el-GR" dirty="0">
                    <a:solidFill>
                      <a:srgbClr val="0000FF"/>
                    </a:solidFill>
                    <a:latin typeface="Comic Sans MS" panose="030F0702030302020204" pitchFamily="66" charset="0"/>
                  </a:rPr>
                  <a:t>το πεδίο θα της ασκήσει δύναμη 5Ν.</a:t>
                </a:r>
              </a:p>
              <a:p>
                <a:pPr algn="just">
                  <a:lnSpc>
                    <a:spcPct val="150000"/>
                  </a:lnSpc>
                </a:pPr>
                <a:r>
                  <a:rPr lang="el-GR" dirty="0">
                    <a:solidFill>
                      <a:srgbClr val="0000FF"/>
                    </a:solidFill>
                    <a:latin typeface="Comic Sans MS" panose="030F0702030302020204" pitchFamily="66" charset="0"/>
                  </a:rPr>
                  <a:t>     Αν η μάζα είναι 2</a:t>
                </a:r>
                <a:r>
                  <a:rPr lang="en-US" dirty="0">
                    <a:solidFill>
                      <a:srgbClr val="0000FF"/>
                    </a:solidFill>
                    <a:latin typeface="Comic Sans MS" panose="030F0702030302020204" pitchFamily="66" charset="0"/>
                  </a:rPr>
                  <a:t>kg</a:t>
                </a:r>
                <a:r>
                  <a:rPr lang="el-GR" dirty="0">
                    <a:solidFill>
                      <a:srgbClr val="0000FF"/>
                    </a:solidFill>
                    <a:latin typeface="Comic Sans MS" panose="030F0702030302020204" pitchFamily="66" charset="0"/>
                  </a:rPr>
                  <a:t>, η δύναμη από το πεδίο θα είναι 10Ν.</a:t>
                </a:r>
                <a:endParaRPr lang="en-US" dirty="0">
                  <a:solidFill>
                    <a:srgbClr val="0000FF"/>
                  </a:solidFill>
                  <a:latin typeface="Comic Sans MS" panose="030F0702030302020204" pitchFamily="66"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2146420" y="86591"/>
                <a:ext cx="8136904" cy="3284361"/>
              </a:xfrm>
              <a:prstGeom prst="rect">
                <a:avLst/>
              </a:prstGeom>
              <a:blipFill>
                <a:blip r:embed="rId2"/>
                <a:stretch>
                  <a:fillRect l="-674" r="-824" b="-74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Ορθογώνιο 4"/>
              <p:cNvSpPr/>
              <p:nvPr/>
            </p:nvSpPr>
            <p:spPr>
              <a:xfrm>
                <a:off x="2146420" y="3370952"/>
                <a:ext cx="8698364" cy="248273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Αν υπάρχουν δύο ή περισσότερες μάζες</a:t>
                </a:r>
                <a:r>
                  <a:rPr lang="en-US" sz="2000" b="1" dirty="0">
                    <a:latin typeface="Comic Sans MS" panose="030F0702030302020204" pitchFamily="66" charset="0"/>
                  </a:rPr>
                  <a:t> (</a:t>
                </a:r>
                <a:r>
                  <a:rPr lang="el-GR" sz="2000" b="1" dirty="0">
                    <a:latin typeface="Comic Sans MS" panose="030F0702030302020204" pitchFamily="66" charset="0"/>
                  </a:rPr>
                  <a:t>πηγές</a:t>
                </a:r>
                <a:r>
                  <a:rPr lang="en-US" sz="2000" b="1" dirty="0">
                    <a:latin typeface="Comic Sans MS" panose="030F0702030302020204" pitchFamily="66" charset="0"/>
                  </a:rPr>
                  <a:t> </a:t>
                </a:r>
                <a:r>
                  <a:rPr lang="el-GR" sz="2000" b="1" dirty="0">
                    <a:latin typeface="Comic Sans MS" panose="030F0702030302020204" pitchFamily="66" charset="0"/>
                  </a:rPr>
                  <a:t>πεδίου</a:t>
                </a:r>
                <a:r>
                  <a:rPr lang="en-US" sz="2000" b="1" dirty="0">
                    <a:latin typeface="Comic Sans MS" panose="030F0702030302020204" pitchFamily="66" charset="0"/>
                  </a:rPr>
                  <a:t>)</a:t>
                </a:r>
                <a:r>
                  <a:rPr lang="el-GR" sz="2000" b="1" dirty="0">
                    <a:latin typeface="Comic Sans MS" panose="030F0702030302020204" pitchFamily="66" charset="0"/>
                  </a:rPr>
                  <a:t>, τότε σ’ ένα σημείο Α, η κάθε μάζα δημιουργεί την δικιά της Ένταση</a:t>
                </a:r>
                <a:r>
                  <a:rPr lang="en-US" sz="2000" b="1" dirty="0">
                    <a:latin typeface="Comic Sans MS" panose="030F0702030302020204" pitchFamily="66" charset="0"/>
                  </a:rPr>
                  <a:t>,</a:t>
                </a:r>
                <a:r>
                  <a:rPr lang="el-GR" sz="2000" b="1" dirty="0">
                    <a:latin typeface="Comic Sans MS" panose="030F0702030302020204" pitchFamily="66" charset="0"/>
                  </a:rPr>
                  <a:t> ανεξάρτητα από την άλλη. Η ολική Ένταση στο σημείο Α θα ισούται με το διανυσματικό άθροισμα των εντάσεων: </a:t>
                </a:r>
                <a14:m>
                  <m:oMath xmlns:m="http://schemas.openxmlformats.org/officeDocument/2006/math">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e>
                        </m:acc>
                      </m:e>
                      <m:sub>
                        <m:r>
                          <a:rPr lang="el-GR" sz="2400" b="1" i="0" smtClean="0">
                            <a:solidFill>
                              <a:srgbClr val="FF0000"/>
                            </a:solidFill>
                            <a:effectLst>
                              <a:outerShdw blurRad="38100" dist="38100" dir="2700000" algn="tl">
                                <a:srgbClr val="000000">
                                  <a:alpha val="43137"/>
                                </a:srgbClr>
                              </a:outerShdw>
                            </a:effectLst>
                            <a:latin typeface="Cambria Math"/>
                          </a:rPr>
                          <m:t>𝛐𝛌</m:t>
                        </m:r>
                      </m:sub>
                    </m:sSub>
                    <m:r>
                      <a:rPr lang="el-GR" sz="2400" b="1" i="1" smtClean="0">
                        <a:solidFill>
                          <a:srgbClr val="FF0000"/>
                        </a:solidFill>
                        <a:effectLst>
                          <a:outerShdw blurRad="38100" dist="38100" dir="2700000" algn="tl">
                            <a:srgbClr val="000000">
                              <a:alpha val="43137"/>
                            </a:srgbClr>
                          </a:outerShdw>
                        </a:effectLst>
                        <a:latin typeface="Cambria Math"/>
                      </a:rPr>
                      <m:t>= </m:t>
                    </m:r>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e>
                        </m:acc>
                      </m:e>
                      <m:sub>
                        <m:r>
                          <a:rPr lang="el-GR" sz="2400" b="1" i="1" smtClean="0">
                            <a:solidFill>
                              <a:srgbClr val="FF0000"/>
                            </a:solidFill>
                            <a:effectLst>
                              <a:outerShdw blurRad="38100" dist="38100" dir="2700000" algn="tl">
                                <a:srgbClr val="000000">
                                  <a:alpha val="43137"/>
                                </a:srgbClr>
                              </a:outerShdw>
                            </a:effectLst>
                            <a:latin typeface="Cambria Math"/>
                          </a:rPr>
                          <m:t>𝟏</m:t>
                        </m:r>
                      </m:sub>
                    </m:sSub>
                    <m:r>
                      <a:rPr lang="el-GR" sz="2400" b="1" i="1" smtClean="0">
                        <a:solidFill>
                          <a:srgbClr val="FF0000"/>
                        </a:solidFill>
                        <a:effectLst>
                          <a:outerShdw blurRad="38100" dist="38100" dir="2700000" algn="tl">
                            <a:srgbClr val="000000">
                              <a:alpha val="43137"/>
                            </a:srgbClr>
                          </a:outerShdw>
                        </a:effectLst>
                        <a:latin typeface="Cambria Math"/>
                      </a:rPr>
                      <m:t>+ </m:t>
                    </m:r>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e>
                        </m:acc>
                      </m:e>
                      <m:sub>
                        <m:r>
                          <a:rPr lang="el-GR" sz="2400" b="1" i="1" smtClean="0">
                            <a:solidFill>
                              <a:srgbClr val="FF0000"/>
                            </a:solidFill>
                            <a:effectLst>
                              <a:outerShdw blurRad="38100" dist="38100" dir="2700000" algn="tl">
                                <a:srgbClr val="000000">
                                  <a:alpha val="43137"/>
                                </a:srgbClr>
                              </a:outerShdw>
                            </a:effectLst>
                            <a:latin typeface="Cambria Math"/>
                          </a:rPr>
                          <m:t>𝟐</m:t>
                        </m:r>
                      </m:sub>
                    </m:sSub>
                    <m:r>
                      <a:rPr lang="el-GR" sz="2400" b="1" i="1" smtClean="0">
                        <a:solidFill>
                          <a:srgbClr val="FF0000"/>
                        </a:solidFill>
                        <a:effectLst>
                          <a:outerShdw blurRad="38100" dist="38100" dir="2700000" algn="tl">
                            <a:srgbClr val="000000">
                              <a:alpha val="43137"/>
                            </a:srgbClr>
                          </a:outerShdw>
                        </a:effectLst>
                        <a:latin typeface="Cambria Math"/>
                      </a:rPr>
                      <m:t>+ …</m:t>
                    </m:r>
                  </m:oMath>
                </a14:m>
                <a:endParaRPr lang="en-US" sz="2400" b="1" dirty="0">
                  <a:latin typeface="Comic Sans MS" panose="030F0702030302020204" pitchFamily="66" charset="0"/>
                </a:endParaRPr>
              </a:p>
              <a:p>
                <a:pPr algn="just">
                  <a:lnSpc>
                    <a:spcPct val="150000"/>
                  </a:lnSpc>
                </a:pPr>
                <a:r>
                  <a:rPr lang="el-GR" sz="2000" b="1" dirty="0">
                    <a:latin typeface="Comic Sans MS" panose="030F0702030302020204" pitchFamily="66" charset="0"/>
                  </a:rPr>
                  <a:t>  </a:t>
                </a:r>
                <a:r>
                  <a:rPr lang="en-US" sz="2000" b="1" dirty="0">
                    <a:latin typeface="Comic Sans MS" panose="030F0702030302020204" pitchFamily="66" charset="0"/>
                  </a:rPr>
                  <a:t> </a:t>
                </a:r>
                <a:r>
                  <a:rPr lang="el-GR" sz="2000" b="1" dirty="0">
                    <a:latin typeface="Comic Sans MS" panose="030F0702030302020204" pitchFamily="66" charset="0"/>
                  </a:rPr>
                  <a:t>Προφανώς, σε κάθε σημείο Α υπάρχει μια</a:t>
                </a:r>
                <a:r>
                  <a:rPr lang="en-US" sz="2000" b="1" dirty="0">
                    <a:latin typeface="Comic Sans MS" panose="030F0702030302020204" pitchFamily="66" charset="0"/>
                  </a:rPr>
                  <a:t> </a:t>
                </a:r>
                <a14:m>
                  <m:oMath xmlns:m="http://schemas.openxmlformats.org/officeDocument/2006/math">
                    <m:sSub>
                      <m:sSubPr>
                        <m:ctrlPr>
                          <a:rPr lang="el-GR" sz="2000" b="1" i="1">
                            <a:latin typeface="Cambria Math" panose="02040503050406030204" pitchFamily="18" charset="0"/>
                          </a:rPr>
                        </m:ctrlPr>
                      </m:sSubPr>
                      <m:e>
                        <m:acc>
                          <m:accPr>
                            <m:chr m:val="⃗"/>
                            <m:ctrlPr>
                              <a:rPr lang="el-GR" sz="2000" b="1" i="1">
                                <a:latin typeface="Cambria Math" panose="02040503050406030204" pitchFamily="18" charset="0"/>
                              </a:rPr>
                            </m:ctrlPr>
                          </m:accPr>
                          <m:e>
                            <m:r>
                              <a:rPr lang="en-US" sz="2000" b="1" i="1" smtClean="0">
                                <a:latin typeface="Cambria Math" panose="02040503050406030204" pitchFamily="18" charset="0"/>
                              </a:rPr>
                              <m:t>𝒈</m:t>
                            </m:r>
                          </m:e>
                        </m:acc>
                      </m:e>
                      <m:sub>
                        <m:r>
                          <a:rPr lang="el-GR" sz="2000" b="1">
                            <a:latin typeface="Cambria Math"/>
                          </a:rPr>
                          <m:t>𝛐𝛌</m:t>
                        </m:r>
                      </m:sub>
                    </m:sSub>
                  </m:oMath>
                </a14:m>
                <a:r>
                  <a:rPr lang="el-GR" sz="2000" b="1" i="1" dirty="0">
                    <a:latin typeface="Comic Sans MS" panose="030F0702030302020204" pitchFamily="66" charset="0"/>
                  </a:rPr>
                  <a:t>.</a:t>
                </a:r>
                <a:endParaRPr lang="el-GR" sz="2000" b="1" dirty="0">
                  <a:latin typeface="Comic Sans MS" panose="030F0702030302020204" pitchFamily="66" charset="0"/>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2146420" y="3370952"/>
                <a:ext cx="8698364" cy="2482731"/>
              </a:xfrm>
              <a:prstGeom prst="rect">
                <a:avLst/>
              </a:prstGeom>
              <a:blipFill>
                <a:blip r:embed="rId3"/>
                <a:stretch>
                  <a:fillRect l="-631" r="-771" b="-1720"/>
                </a:stretch>
              </a:blipFill>
            </p:spPr>
            <p:txBody>
              <a:bodyPr/>
              <a:lstStyle/>
              <a:p>
                <a:r>
                  <a:rPr lang="el-GR">
                    <a:noFill/>
                  </a:rPr>
                  <a:t> </a:t>
                </a:r>
              </a:p>
            </p:txBody>
          </p:sp>
        </mc:Fallback>
      </mc:AlternateContent>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436" y="882007"/>
            <a:ext cx="1008112" cy="960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Θέση ημερομηνίας 6">
            <a:extLst>
              <a:ext uri="{FF2B5EF4-FFF2-40B4-BE49-F238E27FC236}">
                <a16:creationId xmlns:a16="http://schemas.microsoft.com/office/drawing/2014/main" id="{8B571093-CDDC-4E7D-84F1-B08B5A3A2AE9}"/>
              </a:ext>
            </a:extLst>
          </p:cNvPr>
          <p:cNvSpPr>
            <a:spLocks noGrp="1"/>
          </p:cNvSpPr>
          <p:nvPr>
            <p:ph type="dt" sz="half" idx="10"/>
          </p:nvPr>
        </p:nvSpPr>
        <p:spPr/>
        <p:txBody>
          <a:bodyPr/>
          <a:lstStyle/>
          <a:p>
            <a:fld id="{230A0750-931F-4D77-A887-1EA0DB7B5426}"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351647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20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1500"/>
                                        <p:tgtEl>
                                          <p:spTgt spid="4">
                                            <p:txEl>
                                              <p:pRg st="2" end="2"/>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1500"/>
                                        <p:tgtEl>
                                          <p:spTgt spid="4">
                                            <p:txEl>
                                              <p:pRg st="3" end="3"/>
                                            </p:txEl>
                                          </p:spTgt>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1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1000"/>
                                        <p:tgtEl>
                                          <p:spTgt spid="5">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22</a:t>
            </a:fld>
            <a:endParaRPr lang="el-GR">
              <a:solidFill>
                <a:prstClr val="black">
                  <a:tint val="75000"/>
                </a:prstClr>
              </a:solidFill>
            </a:endParaRPr>
          </a:p>
        </p:txBody>
      </p:sp>
      <p:sp>
        <p:nvSpPr>
          <p:cNvPr id="5" name="TextBox 4"/>
          <p:cNvSpPr txBox="1"/>
          <p:nvPr/>
        </p:nvSpPr>
        <p:spPr>
          <a:xfrm>
            <a:off x="1679331" y="260649"/>
            <a:ext cx="8341105" cy="1015663"/>
          </a:xfrm>
          <a:prstGeom prst="rect">
            <a:avLst/>
          </a:prstGeom>
          <a:noFill/>
        </p:spPr>
        <p:txBody>
          <a:bodyPr wrap="square">
            <a:spAutoFit/>
          </a:bodyPr>
          <a:lstStyle>
            <a:lvl1pPr algn="ctr">
              <a:defRPr sz="2400" b="1">
                <a:solidFill>
                  <a:schemeClr val="tx1"/>
                </a:solidFill>
                <a:latin typeface="Comic Sans MS" pitchFamily="66" charset="0"/>
              </a:defRPr>
            </a:lvl1pPr>
            <a:lvl2pPr marL="742950" indent="-285750" algn="ctr">
              <a:defRPr sz="2400" b="1">
                <a:solidFill>
                  <a:schemeClr val="tx1"/>
                </a:solidFill>
                <a:latin typeface="Comic Sans MS" pitchFamily="66" charset="0"/>
              </a:defRPr>
            </a:lvl2pPr>
            <a:lvl3pPr marL="1143000" indent="-228600" algn="ctr">
              <a:defRPr sz="2400" b="1">
                <a:solidFill>
                  <a:schemeClr val="tx1"/>
                </a:solidFill>
                <a:latin typeface="Comic Sans MS" pitchFamily="66" charset="0"/>
              </a:defRPr>
            </a:lvl3pPr>
            <a:lvl4pPr marL="1600200" indent="-228600" algn="ctr">
              <a:defRPr sz="2400" b="1">
                <a:solidFill>
                  <a:schemeClr val="tx1"/>
                </a:solidFill>
                <a:latin typeface="Comic Sans MS" pitchFamily="66" charset="0"/>
              </a:defRPr>
            </a:lvl4pPr>
            <a:lvl5pPr marL="2057400" indent="-228600" algn="ctr">
              <a:defRPr sz="2400" b="1">
                <a:solidFill>
                  <a:schemeClr val="tx1"/>
                </a:solidFill>
                <a:latin typeface="Comic Sans MS" pitchFamily="66" charset="0"/>
              </a:defRPr>
            </a:lvl5pPr>
            <a:lvl6pPr marL="2514600" indent="-228600" algn="ctr" fontAlgn="base">
              <a:spcBef>
                <a:spcPct val="0"/>
              </a:spcBef>
              <a:spcAft>
                <a:spcPct val="0"/>
              </a:spcAft>
              <a:defRPr sz="2400" b="1">
                <a:solidFill>
                  <a:schemeClr val="tx1"/>
                </a:solidFill>
                <a:latin typeface="Comic Sans MS" pitchFamily="66" charset="0"/>
              </a:defRPr>
            </a:lvl6pPr>
            <a:lvl7pPr marL="2971800" indent="-228600" algn="ctr" fontAlgn="base">
              <a:spcBef>
                <a:spcPct val="0"/>
              </a:spcBef>
              <a:spcAft>
                <a:spcPct val="0"/>
              </a:spcAft>
              <a:defRPr sz="2400" b="1">
                <a:solidFill>
                  <a:schemeClr val="tx1"/>
                </a:solidFill>
                <a:latin typeface="Comic Sans MS" pitchFamily="66" charset="0"/>
              </a:defRPr>
            </a:lvl7pPr>
            <a:lvl8pPr marL="3429000" indent="-228600" algn="ctr" fontAlgn="base">
              <a:spcBef>
                <a:spcPct val="0"/>
              </a:spcBef>
              <a:spcAft>
                <a:spcPct val="0"/>
              </a:spcAft>
              <a:defRPr sz="2400" b="1">
                <a:solidFill>
                  <a:schemeClr val="tx1"/>
                </a:solidFill>
                <a:latin typeface="Comic Sans MS" pitchFamily="66" charset="0"/>
              </a:defRPr>
            </a:lvl8pPr>
            <a:lvl9pPr marL="3886200" indent="-228600" algn="ctr" fontAlgn="base">
              <a:spcBef>
                <a:spcPct val="0"/>
              </a:spcBef>
              <a:spcAft>
                <a:spcPct val="0"/>
              </a:spcAft>
              <a:defRPr sz="2400" b="1">
                <a:solidFill>
                  <a:schemeClr val="tx1"/>
                </a:solidFill>
                <a:latin typeface="Comic Sans MS" pitchFamily="66" charset="0"/>
              </a:defRPr>
            </a:lvl9pPr>
          </a:lstStyle>
          <a:p>
            <a:pPr>
              <a:lnSpc>
                <a:spcPct val="150000"/>
              </a:lnSpc>
            </a:pPr>
            <a:r>
              <a:rPr lang="el-GR" altLang="el-GR" sz="2000" dirty="0">
                <a:solidFill>
                  <a:srgbClr val="800000"/>
                </a:solidFill>
                <a:effectLst>
                  <a:outerShdw blurRad="38100" dist="38100" dir="2700000" algn="tl">
                    <a:srgbClr val="000000"/>
                  </a:outerShdw>
                </a:effectLst>
              </a:rPr>
              <a:t>Παρακάτω δίνονται διευθύνσεις όπου μπορείτε να βρείτε αναρτήσεις με θέμα </a:t>
            </a:r>
            <a:r>
              <a:rPr lang="el-GR" altLang="el-GR" sz="2000" dirty="0">
                <a:solidFill>
                  <a:srgbClr val="FF0000"/>
                </a:solidFill>
                <a:effectLst>
                  <a:outerShdw blurRad="38100" dist="38100" dir="2700000" algn="tl">
                    <a:srgbClr val="000000"/>
                  </a:outerShdw>
                </a:effectLst>
              </a:rPr>
              <a:t>« </a:t>
            </a:r>
            <a:r>
              <a:rPr lang="el-GR" altLang="el-GR" sz="2000" dirty="0" err="1">
                <a:solidFill>
                  <a:srgbClr val="FF0000"/>
                </a:solidFill>
                <a:effectLst>
                  <a:outerShdw blurRad="38100" dist="38100" dir="2700000" algn="tl">
                    <a:srgbClr val="000000"/>
                  </a:outerShdw>
                </a:effectLst>
              </a:rPr>
              <a:t>Βαρυτικό</a:t>
            </a:r>
            <a:r>
              <a:rPr lang="el-GR" altLang="el-GR" sz="2000" dirty="0">
                <a:solidFill>
                  <a:srgbClr val="FF0000"/>
                </a:solidFill>
                <a:effectLst>
                  <a:outerShdw blurRad="38100" dist="38100" dir="2700000" algn="tl">
                    <a:srgbClr val="000000"/>
                  </a:outerShdw>
                </a:effectLst>
              </a:rPr>
              <a:t> πεδίο – Ένταση Βαρυτικού πεδίου».</a:t>
            </a:r>
          </a:p>
        </p:txBody>
      </p:sp>
      <p:sp>
        <p:nvSpPr>
          <p:cNvPr id="2" name="Ορθογώνιο 1"/>
          <p:cNvSpPr/>
          <p:nvPr/>
        </p:nvSpPr>
        <p:spPr>
          <a:xfrm>
            <a:off x="1292470" y="1567181"/>
            <a:ext cx="8727966" cy="378565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b="1" dirty="0">
                <a:latin typeface="Comic Sans MS" panose="030F0702030302020204" pitchFamily="66" charset="0"/>
              </a:rPr>
              <a:t>“</a:t>
            </a:r>
            <a:r>
              <a:rPr lang="el-GR" sz="2000" b="1" dirty="0">
                <a:latin typeface="Comic Sans MS" panose="030F0702030302020204" pitchFamily="66" charset="0"/>
              </a:rPr>
              <a:t>Το </a:t>
            </a:r>
            <a:r>
              <a:rPr lang="el-GR" sz="2000" b="1" i="1" dirty="0">
                <a:latin typeface="Comic Sans MS" panose="030F0702030302020204" pitchFamily="66" charset="0"/>
              </a:rPr>
              <a:t>g</a:t>
            </a:r>
            <a:r>
              <a:rPr lang="el-GR" sz="2000" b="1" dirty="0">
                <a:latin typeface="Comic Sans MS" panose="030F0702030302020204" pitchFamily="66" charset="0"/>
              </a:rPr>
              <a:t> ως ένταση του βαρυτικού πεδίου της γης κοντά στην επιφάνειά της</a:t>
            </a:r>
            <a:r>
              <a:rPr lang="en-US" sz="2000" b="1" dirty="0">
                <a:latin typeface="Comic Sans MS" panose="030F0702030302020204" pitchFamily="66" charset="0"/>
              </a:rPr>
              <a:t>”, </a:t>
            </a:r>
            <a:r>
              <a:rPr lang="el-GR" sz="2000" b="1" dirty="0">
                <a:latin typeface="Comic Sans MS" panose="030F0702030302020204" pitchFamily="66" charset="0"/>
              </a:rPr>
              <a:t>διαδικτυακή παρουσίαση από τον Σταύρο </a:t>
            </a:r>
            <a:r>
              <a:rPr lang="el-GR" sz="2000" b="1" dirty="0" err="1">
                <a:latin typeface="Comic Sans MS" panose="030F0702030302020204" pitchFamily="66" charset="0"/>
              </a:rPr>
              <a:t>Λουβερδή</a:t>
            </a:r>
            <a:r>
              <a:rPr lang="el-GR" sz="2000" b="1" dirty="0">
                <a:latin typeface="Comic Sans MS" panose="030F0702030302020204" pitchFamily="66" charset="0"/>
              </a:rPr>
              <a:t>  </a:t>
            </a:r>
            <a:r>
              <a:rPr lang="el-GR" sz="2000" b="1" dirty="0">
                <a:latin typeface="Comic Sans MS" panose="030F0702030302020204" pitchFamily="66" charset="0"/>
                <a:hlinkClick r:id="rId2"/>
              </a:rPr>
              <a:t>εδώ</a:t>
            </a:r>
            <a:r>
              <a:rPr lang="el-GR" sz="2000" b="1" dirty="0">
                <a:latin typeface="Comic Sans MS" panose="030F0702030302020204" pitchFamily="66" charset="0"/>
              </a:rPr>
              <a:t>.</a:t>
            </a:r>
            <a:endParaRPr lang="en-US" sz="2000" b="1" dirty="0">
              <a:latin typeface="Comic Sans MS" panose="030F0702030302020204" pitchFamily="66" charset="0"/>
            </a:endParaRPr>
          </a:p>
          <a:p>
            <a:pPr marL="285750" indent="-285750" algn="just">
              <a:lnSpc>
                <a:spcPct val="150000"/>
              </a:lnSpc>
              <a:buFont typeface="Arial" panose="020B0604020202020204" pitchFamily="34" charset="0"/>
              <a:buChar char="•"/>
            </a:pPr>
            <a:r>
              <a:rPr lang="en-US" sz="2000" b="1" dirty="0">
                <a:latin typeface="Comic Sans MS" panose="030F0702030302020204" pitchFamily="66" charset="0"/>
              </a:rPr>
              <a:t>“</a:t>
            </a:r>
            <a:r>
              <a:rPr lang="el-GR" sz="2000" b="1" dirty="0">
                <a:latin typeface="Comic Sans MS" panose="030F0702030302020204" pitchFamily="66" charset="0"/>
              </a:rPr>
              <a:t>Εργαστήριο βαρύτητας</a:t>
            </a:r>
            <a:r>
              <a:rPr lang="en-US" sz="2000" b="1" dirty="0">
                <a:latin typeface="Comic Sans MS" panose="030F0702030302020204" pitchFamily="66" charset="0"/>
              </a:rPr>
              <a:t>”</a:t>
            </a:r>
            <a:r>
              <a:rPr lang="el-GR" sz="2000" b="1" dirty="0">
                <a:latin typeface="Comic Sans MS" panose="030F0702030302020204" pitchFamily="66" charset="0"/>
              </a:rPr>
              <a:t>, προσομοίωση από το </a:t>
            </a:r>
            <a:r>
              <a:rPr lang="en-US" sz="2000" b="1" dirty="0" err="1">
                <a:latin typeface="Comic Sans MS" panose="030F0702030302020204" pitchFamily="66" charset="0"/>
              </a:rPr>
              <a:t>Phet</a:t>
            </a:r>
            <a:r>
              <a:rPr lang="en-US" sz="2000" b="1" dirty="0">
                <a:latin typeface="Comic Sans MS" panose="030F0702030302020204" pitchFamily="66" charset="0"/>
              </a:rPr>
              <a:t> Colorado  </a:t>
            </a:r>
            <a:r>
              <a:rPr lang="el-GR" sz="2000" b="1" dirty="0">
                <a:latin typeface="Comic Sans MS" panose="030F0702030302020204" pitchFamily="66" charset="0"/>
                <a:hlinkClick r:id="rId3"/>
              </a:rPr>
              <a:t>εδώ</a:t>
            </a:r>
            <a:r>
              <a:rPr lang="el-GR" sz="2000" b="1" dirty="0">
                <a:latin typeface="Comic Sans MS" panose="030F0702030302020204" pitchFamily="66" charset="0"/>
              </a:rPr>
              <a:t>. </a:t>
            </a:r>
            <a:endParaRPr lang="en-US" sz="2000" b="1" dirty="0">
              <a:latin typeface="Comic Sans MS" panose="030F0702030302020204" pitchFamily="66" charset="0"/>
            </a:endParaRPr>
          </a:p>
          <a:p>
            <a:pPr marL="285750" indent="-285750" algn="just">
              <a:lnSpc>
                <a:spcPct val="150000"/>
              </a:lnSpc>
              <a:buFont typeface="Arial" panose="020B0604020202020204" pitchFamily="34" charset="0"/>
              <a:buChar char="•"/>
            </a:pPr>
            <a:r>
              <a:rPr lang="el-GR" sz="2000" b="1" dirty="0">
                <a:latin typeface="Comic Sans MS" panose="030F0702030302020204" pitchFamily="66" charset="0"/>
              </a:rPr>
              <a:t>Το πείραμα του </a:t>
            </a:r>
            <a:r>
              <a:rPr lang="en-US" sz="2000" b="1" dirty="0">
                <a:latin typeface="Comic Sans MS" panose="030F0702030302020204" pitchFamily="66" charset="0"/>
              </a:rPr>
              <a:t>Cavendish </a:t>
            </a:r>
            <a:r>
              <a:rPr lang="el-GR" sz="2000" b="1" dirty="0">
                <a:latin typeface="Comic Sans MS" panose="030F0702030302020204" pitchFamily="66" charset="0"/>
              </a:rPr>
              <a:t>για την μέτρηση της Παγκόσμιας </a:t>
            </a:r>
            <a:r>
              <a:rPr lang="el-GR" sz="2000" b="1" dirty="0" err="1">
                <a:latin typeface="Comic Sans MS" panose="030F0702030302020204" pitchFamily="66" charset="0"/>
              </a:rPr>
              <a:t>σταθεράς</a:t>
            </a:r>
            <a:r>
              <a:rPr lang="el-GR" sz="2000" b="1" dirty="0">
                <a:latin typeface="Comic Sans MS" panose="030F0702030302020204" pitchFamily="66" charset="0"/>
              </a:rPr>
              <a:t> G</a:t>
            </a:r>
            <a:r>
              <a:rPr lang="en-US" sz="2000" b="1" dirty="0">
                <a:latin typeface="Comic Sans MS" panose="030F0702030302020204" pitchFamily="66" charset="0"/>
              </a:rPr>
              <a:t>, </a:t>
            </a:r>
            <a:r>
              <a:rPr lang="el-GR" sz="2000" b="1" dirty="0">
                <a:latin typeface="Comic Sans MS" panose="030F0702030302020204" pitchFamily="66" charset="0"/>
              </a:rPr>
              <a:t>από το ΕΜΠ  </a:t>
            </a:r>
            <a:r>
              <a:rPr lang="el-GR" sz="2000" b="1" dirty="0">
                <a:latin typeface="Comic Sans MS" panose="030F0702030302020204" pitchFamily="66" charset="0"/>
                <a:hlinkClick r:id="rId4"/>
              </a:rPr>
              <a:t>εδώ</a:t>
            </a:r>
            <a:r>
              <a:rPr lang="el-GR" sz="2000" b="1" dirty="0">
                <a:latin typeface="Comic Sans MS" panose="030F0702030302020204" pitchFamily="66" charset="0"/>
              </a:rPr>
              <a:t>.</a:t>
            </a:r>
            <a:r>
              <a:rPr lang="en-US" sz="2000" b="1" dirty="0">
                <a:latin typeface="Comic Sans MS" panose="030F0702030302020204" pitchFamily="66" charset="0"/>
              </a:rPr>
              <a:t> </a:t>
            </a:r>
            <a:endParaRPr lang="el-GR" sz="2000" b="1" dirty="0">
              <a:latin typeface="Comic Sans MS" panose="030F0702030302020204" pitchFamily="66" charset="0"/>
            </a:endParaRPr>
          </a:p>
          <a:p>
            <a:pPr marL="285750" indent="-285750" algn="just">
              <a:lnSpc>
                <a:spcPct val="150000"/>
              </a:lnSpc>
              <a:buFont typeface="Arial" panose="020B0604020202020204" pitchFamily="34" charset="0"/>
              <a:buChar char="•"/>
            </a:pPr>
            <a:r>
              <a:rPr lang="el-GR" sz="2000" b="1" dirty="0">
                <a:latin typeface="Comic Sans MS" panose="030F0702030302020204" pitchFamily="66" charset="0"/>
              </a:rPr>
              <a:t>Ο Αϊνστάιν και τα κύματα βαρύτητας, από </a:t>
            </a:r>
            <a:r>
              <a:rPr lang="en-US" sz="2000" b="1" dirty="0">
                <a:latin typeface="Comic Sans MS" panose="030F0702030302020204" pitchFamily="66" charset="0"/>
              </a:rPr>
              <a:t>Cosmos Education Thessaloniki</a:t>
            </a:r>
            <a:r>
              <a:rPr lang="el-GR" sz="2000" b="1" dirty="0">
                <a:latin typeface="Comic Sans MS" panose="030F0702030302020204" pitchFamily="66" charset="0"/>
              </a:rPr>
              <a:t>  </a:t>
            </a:r>
            <a:r>
              <a:rPr lang="el-GR" sz="2000" b="1" dirty="0">
                <a:latin typeface="Comic Sans MS" panose="030F0702030302020204" pitchFamily="66" charset="0"/>
                <a:hlinkClick r:id="rId5"/>
              </a:rPr>
              <a:t>εδώ</a:t>
            </a:r>
            <a:r>
              <a:rPr lang="el-GR" sz="2000" b="1" dirty="0">
                <a:latin typeface="Comic Sans MS" panose="030F0702030302020204" pitchFamily="66" charset="0"/>
              </a:rPr>
              <a:t>. </a:t>
            </a:r>
          </a:p>
          <a:p>
            <a:pPr marL="285750" indent="-285750" algn="just">
              <a:lnSpc>
                <a:spcPct val="150000"/>
              </a:lnSpc>
              <a:buFont typeface="Arial" panose="020B0604020202020204" pitchFamily="34" charset="0"/>
              <a:buChar char="•"/>
            </a:pPr>
            <a:r>
              <a:rPr lang="el-GR" sz="2000" b="1" dirty="0">
                <a:latin typeface="Comic Sans MS" panose="030F0702030302020204" pitchFamily="66" charset="0"/>
              </a:rPr>
              <a:t>Πολλές ερωτήσεις και ασκήσεις από το Υλικό Φυσικής-Χημείας  </a:t>
            </a:r>
            <a:r>
              <a:rPr lang="el-GR" sz="2000" b="1" dirty="0">
                <a:latin typeface="Comic Sans MS" panose="030F0702030302020204" pitchFamily="66" charset="0"/>
                <a:hlinkClick r:id="rId6"/>
              </a:rPr>
              <a:t>εδώ</a:t>
            </a:r>
            <a:r>
              <a:rPr lang="el-GR" sz="2000" b="1" dirty="0">
                <a:latin typeface="Comic Sans MS" panose="030F0702030302020204" pitchFamily="66" charset="0"/>
              </a:rPr>
              <a:t>.</a:t>
            </a:r>
          </a:p>
        </p:txBody>
      </p:sp>
      <p:sp>
        <p:nvSpPr>
          <p:cNvPr id="6" name="Θέση ημερομηνίας 5">
            <a:extLst>
              <a:ext uri="{FF2B5EF4-FFF2-40B4-BE49-F238E27FC236}">
                <a16:creationId xmlns:a16="http://schemas.microsoft.com/office/drawing/2014/main" id="{378F7333-E2C5-4984-AC94-E183A5DDDBB6}"/>
              </a:ext>
            </a:extLst>
          </p:cNvPr>
          <p:cNvSpPr>
            <a:spLocks noGrp="1"/>
          </p:cNvSpPr>
          <p:nvPr>
            <p:ph type="dt" sz="half" idx="10"/>
          </p:nvPr>
        </p:nvSpPr>
        <p:spPr/>
        <p:txBody>
          <a:bodyPr/>
          <a:lstStyle/>
          <a:p>
            <a:fld id="{1771102C-1F60-4425-815E-AAF526839B96}"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45258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1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1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1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1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1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23</a:t>
            </a:fld>
            <a:endParaRPr lang="el-GR">
              <a:solidFill>
                <a:prstClr val="black">
                  <a:tint val="75000"/>
                </a:prstClr>
              </a:solidFill>
            </a:endParaRPr>
          </a:p>
        </p:txBody>
      </p:sp>
      <p:sp>
        <p:nvSpPr>
          <p:cNvPr id="5" name="Rectangle 4"/>
          <p:cNvSpPr>
            <a:spLocks noGrp="1" noChangeArrowheads="1"/>
          </p:cNvSpPr>
          <p:nvPr>
            <p:ph type="title"/>
          </p:nvPr>
        </p:nvSpPr>
        <p:spPr>
          <a:xfrm>
            <a:off x="3093915" y="1903485"/>
            <a:ext cx="6004169" cy="1123179"/>
          </a:xfrm>
        </p:spPr>
        <p:txBody>
          <a:bodyPr>
            <a:normAutofit fontScale="90000"/>
          </a:bodyPr>
          <a:lstStyle/>
          <a:p>
            <a:pPr lvl="0">
              <a:lnSpc>
                <a:spcPct val="150000"/>
              </a:lnSpc>
              <a:spcBef>
                <a:spcPts val="0"/>
              </a:spcBef>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Ερωτήσεις από το σχολικό βιβλίο</a:t>
            </a:r>
            <a:b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b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 από σελ. 1</a:t>
            </a:r>
            <a:r>
              <a:rPr lang="en-US" sz="20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91</a:t>
            </a: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a:t>
            </a:r>
          </a:p>
        </p:txBody>
      </p:sp>
      <p:sp>
        <p:nvSpPr>
          <p:cNvPr id="2" name="Θέση ημερομηνίας 1">
            <a:extLst>
              <a:ext uri="{FF2B5EF4-FFF2-40B4-BE49-F238E27FC236}">
                <a16:creationId xmlns:a16="http://schemas.microsoft.com/office/drawing/2014/main" id="{BD2BBB1D-6AFB-4A28-9376-223F65DC7930}"/>
              </a:ext>
            </a:extLst>
          </p:cNvPr>
          <p:cNvSpPr>
            <a:spLocks noGrp="1"/>
          </p:cNvSpPr>
          <p:nvPr>
            <p:ph type="dt" sz="half" idx="10"/>
          </p:nvPr>
        </p:nvSpPr>
        <p:spPr/>
        <p:txBody>
          <a:bodyPr/>
          <a:lstStyle/>
          <a:p>
            <a:fld id="{2E44A66B-62ED-459F-A7DC-2FFA443C44AE}"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160434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24</a:t>
            </a:fld>
            <a:endParaRPr lang="el-GR">
              <a:solidFill>
                <a:prstClr val="black">
                  <a:tint val="75000"/>
                </a:prstClr>
              </a:solidFill>
            </a:endParaRPr>
          </a:p>
        </p:txBody>
      </p:sp>
      <p:sp>
        <p:nvSpPr>
          <p:cNvPr id="6" name="Ορθογώνιο 5"/>
          <p:cNvSpPr/>
          <p:nvPr/>
        </p:nvSpPr>
        <p:spPr>
          <a:xfrm>
            <a:off x="2535397" y="1372896"/>
            <a:ext cx="2019018" cy="400110"/>
          </a:xfrm>
          <a:prstGeom prst="rect">
            <a:avLst/>
          </a:prstGeom>
        </p:spPr>
        <p:txBody>
          <a:bodyPr wrap="square">
            <a:spAutoFit/>
          </a:bodyPr>
          <a:lstStyle/>
          <a:p>
            <a:r>
              <a:rPr lang="el-GR" sz="2000" b="1" dirty="0">
                <a:solidFill>
                  <a:srgbClr val="FF0000"/>
                </a:solidFill>
                <a:latin typeface="Trebuchet MS" panose="020B0603020202020204" pitchFamily="34" charset="0"/>
              </a:rPr>
              <a:t>της </a:t>
            </a:r>
            <a:r>
              <a:rPr lang="en-US" sz="2000" b="1" dirty="0">
                <a:solidFill>
                  <a:srgbClr val="FF0000"/>
                </a:solidFill>
                <a:latin typeface="Trebuchet MS" panose="020B0603020202020204" pitchFamily="34" charset="0"/>
              </a:rPr>
              <a:t>  </a:t>
            </a:r>
            <a:r>
              <a:rPr lang="el-GR" sz="2000" b="1" dirty="0">
                <a:solidFill>
                  <a:srgbClr val="FF0000"/>
                </a:solidFill>
                <a:latin typeface="Trebuchet MS" panose="020B0603020202020204" pitchFamily="34" charset="0"/>
              </a:rPr>
              <a:t>δύναμης </a:t>
            </a:r>
          </a:p>
        </p:txBody>
      </p:sp>
      <p:sp>
        <p:nvSpPr>
          <p:cNvPr id="7" name="Ορθογώνιο 6"/>
          <p:cNvSpPr/>
          <p:nvPr/>
        </p:nvSpPr>
        <p:spPr>
          <a:xfrm>
            <a:off x="5894060" y="1855259"/>
            <a:ext cx="1831449" cy="400110"/>
          </a:xfrm>
          <a:prstGeom prst="rect">
            <a:avLst/>
          </a:prstGeom>
        </p:spPr>
        <p:txBody>
          <a:bodyPr wrap="square">
            <a:spAutoFit/>
          </a:bodyPr>
          <a:lstStyle/>
          <a:p>
            <a:r>
              <a:rPr lang="el-GR" sz="2000" b="1" dirty="0">
                <a:solidFill>
                  <a:srgbClr val="FF0000"/>
                </a:solidFill>
                <a:latin typeface="Trebuchet MS" panose="020B0603020202020204" pitchFamily="34" charset="0"/>
              </a:rPr>
              <a:t>διανυσματικό</a:t>
            </a:r>
          </a:p>
        </p:txBody>
      </p:sp>
      <p:sp>
        <p:nvSpPr>
          <p:cNvPr id="8" name="Ορθογώνιο 7"/>
          <p:cNvSpPr/>
          <p:nvPr/>
        </p:nvSpPr>
        <p:spPr>
          <a:xfrm>
            <a:off x="1685922" y="2721804"/>
            <a:ext cx="2310005" cy="400110"/>
          </a:xfrm>
          <a:prstGeom prst="rect">
            <a:avLst/>
          </a:prstGeom>
        </p:spPr>
        <p:txBody>
          <a:bodyPr wrap="square">
            <a:spAutoFit/>
          </a:bodyPr>
          <a:lstStyle/>
          <a:p>
            <a:r>
              <a:rPr lang="el-GR" sz="2000" b="1" dirty="0">
                <a:solidFill>
                  <a:srgbClr val="FF0000"/>
                </a:solidFill>
                <a:latin typeface="Trebuchet MS" panose="020B0603020202020204" pitchFamily="34" charset="0"/>
              </a:rPr>
              <a:t>1 Ν/</a:t>
            </a:r>
            <a:r>
              <a:rPr lang="el-GR" sz="2000" b="1" dirty="0" err="1">
                <a:solidFill>
                  <a:srgbClr val="FF0000"/>
                </a:solidFill>
                <a:latin typeface="Trebuchet MS" panose="020B0603020202020204" pitchFamily="34" charset="0"/>
              </a:rPr>
              <a:t>Kg</a:t>
            </a:r>
            <a:r>
              <a:rPr lang="el-GR" sz="2000" dirty="0"/>
              <a:t>        </a:t>
            </a:r>
            <a:r>
              <a:rPr lang="el-GR" sz="2000" b="1" dirty="0">
                <a:solidFill>
                  <a:srgbClr val="FF0000"/>
                </a:solidFill>
                <a:latin typeface="Trebuchet MS" panose="020B0603020202020204" pitchFamily="34" charset="0"/>
              </a:rPr>
              <a:t>1 m/s</a:t>
            </a:r>
            <a:r>
              <a:rPr lang="el-GR" sz="2000" b="1" baseline="30000" dirty="0">
                <a:solidFill>
                  <a:srgbClr val="FF0000"/>
                </a:solidFill>
                <a:latin typeface="Trebuchet MS" panose="020B0603020202020204" pitchFamily="34" charset="0"/>
              </a:rPr>
              <a:t>2</a:t>
            </a:r>
          </a:p>
        </p:txBody>
      </p:sp>
      <p:grpSp>
        <p:nvGrpSpPr>
          <p:cNvPr id="10" name="Ομάδα 9"/>
          <p:cNvGrpSpPr/>
          <p:nvPr/>
        </p:nvGrpSpPr>
        <p:grpSpPr>
          <a:xfrm>
            <a:off x="1617784" y="424098"/>
            <a:ext cx="9047285" cy="2862322"/>
            <a:chOff x="1617784" y="424098"/>
            <a:chExt cx="9047285" cy="2862322"/>
          </a:xfrm>
        </p:grpSpPr>
        <p:sp>
          <p:nvSpPr>
            <p:cNvPr id="2" name="Ορθογώνιο 1"/>
            <p:cNvSpPr/>
            <p:nvPr/>
          </p:nvSpPr>
          <p:spPr>
            <a:xfrm>
              <a:off x="1617784" y="424098"/>
              <a:ext cx="9047285" cy="2862322"/>
            </a:xfrm>
            <a:prstGeom prst="rect">
              <a:avLst/>
            </a:prstGeom>
          </p:spPr>
          <p:txBody>
            <a:bodyPr wrap="square">
              <a:spAutoFit/>
            </a:bodyPr>
            <a:lstStyle/>
            <a:p>
              <a:pPr algn="just">
                <a:lnSpc>
                  <a:spcPct val="150000"/>
                </a:lnSpc>
              </a:pPr>
              <a:r>
                <a:rPr lang="en-US" sz="2000" b="1" dirty="0">
                  <a:latin typeface="Trebuchet MS" panose="020B0603020202020204" pitchFamily="34" charset="0"/>
                </a:rPr>
                <a:t>35.  </a:t>
              </a:r>
              <a:r>
                <a:rPr lang="el-GR" sz="2000" dirty="0">
                  <a:latin typeface="Trebuchet MS" panose="020B0603020202020204" pitchFamily="34" charset="0"/>
                </a:rPr>
                <a:t>Συμπληρώστε τις προτάσεις: </a:t>
              </a:r>
              <a:endParaRPr lang="en-US" sz="2000" dirty="0">
                <a:latin typeface="Trebuchet MS" panose="020B0603020202020204" pitchFamily="34" charset="0"/>
              </a:endParaRPr>
            </a:p>
            <a:p>
              <a:pPr algn="just">
                <a:lnSpc>
                  <a:spcPct val="150000"/>
                </a:lnSpc>
              </a:pPr>
              <a:r>
                <a:rPr lang="el-GR" sz="2000" dirty="0">
                  <a:latin typeface="Trebuchet MS" panose="020B0603020202020204" pitchFamily="34" charset="0"/>
                </a:rPr>
                <a:t>Ένταση του πεδίου βαρύτητας, σε ένα σημείο του, ονομάζεται το σταθερό πηλίκο ……… ……………., που θα ασκηθεί σε μια μάζα </a:t>
              </a:r>
              <a:r>
                <a:rPr lang="el-GR" sz="2000" i="1" dirty="0">
                  <a:latin typeface="Trebuchet MS" panose="020B0603020202020204" pitchFamily="34" charset="0"/>
                </a:rPr>
                <a:t>m</a:t>
              </a:r>
              <a:r>
                <a:rPr lang="el-GR" sz="2000" dirty="0">
                  <a:latin typeface="Trebuchet MS" panose="020B0603020202020204" pitchFamily="34" charset="0"/>
                </a:rPr>
                <a:t> αν βρεθεί στο σημείο αυτό, προς τη μάζα. Η ένταση είναι ……………………… μέγεθος και έχει την ίδια κατεύθυνση με τη δύναμη. Μονάδα έντασης του πεδίου βαρύτητας είναι το …………………………… .</a:t>
              </a:r>
            </a:p>
          </p:txBody>
        </p:sp>
        <p:sp>
          <p:nvSpPr>
            <p:cNvPr id="9" name="Ορθογώνιο 8"/>
            <p:cNvSpPr/>
            <p:nvPr/>
          </p:nvSpPr>
          <p:spPr>
            <a:xfrm>
              <a:off x="2680463" y="2721804"/>
              <a:ext cx="320922" cy="369332"/>
            </a:xfrm>
            <a:prstGeom prst="rect">
              <a:avLst/>
            </a:prstGeom>
          </p:spPr>
          <p:txBody>
            <a:bodyPr wrap="none">
              <a:spAutoFit/>
            </a:bodyPr>
            <a:lstStyle/>
            <a:p>
              <a:r>
                <a:rPr lang="el-GR" b="1" dirty="0">
                  <a:latin typeface="Trebuchet MS" panose="020B0603020202020204" pitchFamily="34" charset="0"/>
                </a:rPr>
                <a:t>ή</a:t>
              </a:r>
              <a:endParaRPr lang="el-GR" dirty="0"/>
            </a:p>
          </p:txBody>
        </p:sp>
      </p:grpSp>
      <p:sp>
        <p:nvSpPr>
          <p:cNvPr id="5" name="Θέση ημερομηνίας 4">
            <a:extLst>
              <a:ext uri="{FF2B5EF4-FFF2-40B4-BE49-F238E27FC236}">
                <a16:creationId xmlns:a16="http://schemas.microsoft.com/office/drawing/2014/main" id="{9226F206-5755-4E6B-AD57-AAD1275FB3CE}"/>
              </a:ext>
            </a:extLst>
          </p:cNvPr>
          <p:cNvSpPr>
            <a:spLocks noGrp="1"/>
          </p:cNvSpPr>
          <p:nvPr>
            <p:ph type="dt" sz="half" idx="10"/>
          </p:nvPr>
        </p:nvSpPr>
        <p:spPr/>
        <p:txBody>
          <a:bodyPr/>
          <a:lstStyle/>
          <a:p>
            <a:fld id="{7B6368D9-C822-4153-91C8-1DF4C7AA912A}"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162420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25</a:t>
            </a:fld>
            <a:endParaRPr lang="el-GR">
              <a:solidFill>
                <a:prstClr val="black">
                  <a:tint val="75000"/>
                </a:prstClr>
              </a:solidFill>
            </a:endParaRPr>
          </a:p>
        </p:txBody>
      </p:sp>
      <p:sp>
        <p:nvSpPr>
          <p:cNvPr id="5" name="Rectangle 4"/>
          <p:cNvSpPr>
            <a:spLocks noGrp="1" noChangeArrowheads="1"/>
          </p:cNvSpPr>
          <p:nvPr>
            <p:ph type="title"/>
          </p:nvPr>
        </p:nvSpPr>
        <p:spPr>
          <a:xfrm>
            <a:off x="2227385" y="1613339"/>
            <a:ext cx="7737230" cy="813338"/>
          </a:xfrm>
        </p:spPr>
        <p:txBody>
          <a:bodyPr>
            <a:normAutofit/>
          </a:bodyPr>
          <a:lstStyle/>
          <a:p>
            <a:pPr lvl="0">
              <a:lnSpc>
                <a:spcPct val="150000"/>
              </a:lnSpc>
              <a:spcBef>
                <a:spcPts val="0"/>
              </a:spcBef>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Ερωτήσεις</a:t>
            </a:r>
            <a:r>
              <a:rPr lang="en-US" sz="32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 </a:t>
            </a: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εκτός του σχολικού βιβλίου</a:t>
            </a:r>
          </a:p>
        </p:txBody>
      </p:sp>
      <p:sp>
        <p:nvSpPr>
          <p:cNvPr id="2" name="Θέση ημερομηνίας 1">
            <a:extLst>
              <a:ext uri="{FF2B5EF4-FFF2-40B4-BE49-F238E27FC236}">
                <a16:creationId xmlns:a16="http://schemas.microsoft.com/office/drawing/2014/main" id="{D51F62C3-54A3-4354-BD80-641EDFF631E1}"/>
              </a:ext>
            </a:extLst>
          </p:cNvPr>
          <p:cNvSpPr>
            <a:spLocks noGrp="1"/>
          </p:cNvSpPr>
          <p:nvPr>
            <p:ph type="dt" sz="half" idx="10"/>
          </p:nvPr>
        </p:nvSpPr>
        <p:spPr/>
        <p:txBody>
          <a:bodyPr/>
          <a:lstStyle/>
          <a:p>
            <a:fld id="{56EE6AEA-DF98-4D12-87F5-21B83DF62D72}"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188704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26</a:t>
            </a:fld>
            <a:endParaRPr lang="el-GR">
              <a:solidFill>
                <a:prstClr val="black">
                  <a:tint val="75000"/>
                </a:prstClr>
              </a:solidFill>
            </a:endParaRPr>
          </a:p>
        </p:txBody>
      </p:sp>
      <p:sp>
        <p:nvSpPr>
          <p:cNvPr id="2" name="TextBox 1"/>
          <p:cNvSpPr txBox="1"/>
          <p:nvPr/>
        </p:nvSpPr>
        <p:spPr>
          <a:xfrm>
            <a:off x="1316736" y="530352"/>
            <a:ext cx="9262872" cy="1938992"/>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1.  </a:t>
            </a:r>
            <a:r>
              <a:rPr lang="el-GR" sz="2000" dirty="0">
                <a:latin typeface="Trebuchet MS" panose="020B0603020202020204" pitchFamily="34" charset="0"/>
              </a:rPr>
              <a:t>Να συμπληρώσετε τις προτάσεις</a:t>
            </a:r>
            <a:r>
              <a:rPr lang="en-US" sz="2000" dirty="0">
                <a:latin typeface="Trebuchet MS" panose="020B0603020202020204" pitchFamily="34" charset="0"/>
              </a:rPr>
              <a:t>:</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Το</a:t>
            </a:r>
            <a:r>
              <a:rPr lang="el-GR" sz="2000" b="1" dirty="0">
                <a:latin typeface="Trebuchet MS" panose="020B0603020202020204" pitchFamily="34" charset="0"/>
              </a:rPr>
              <a:t> </a:t>
            </a:r>
            <a:r>
              <a:rPr lang="el-GR" sz="2000" dirty="0">
                <a:latin typeface="Trebuchet MS" panose="020B0603020202020204" pitchFamily="34" charset="0"/>
              </a:rPr>
              <a:t>ηλεκτρικό και το </a:t>
            </a:r>
            <a:r>
              <a:rPr lang="el-GR" sz="2000" dirty="0" err="1">
                <a:latin typeface="Trebuchet MS" panose="020B0603020202020204" pitchFamily="34" charset="0"/>
              </a:rPr>
              <a:t>βαρυτικό</a:t>
            </a:r>
            <a:r>
              <a:rPr lang="el-GR" sz="2000" dirty="0">
                <a:latin typeface="Trebuchet MS" panose="020B0603020202020204" pitchFamily="34" charset="0"/>
              </a:rPr>
              <a:t> είναι …………………… πεδία.</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Το μέτρο της έντασης του βαρυτικού πεδίου που δημιουργείται από σημειακή μάζα</a:t>
            </a:r>
            <a:r>
              <a:rPr lang="en-US" sz="2000" dirty="0">
                <a:latin typeface="Trebuchet MS" panose="020B0603020202020204" pitchFamily="34" charset="0"/>
              </a:rPr>
              <a:t> </a:t>
            </a:r>
            <a:r>
              <a:rPr lang="en-US" sz="2000" i="1" dirty="0">
                <a:latin typeface="Trebuchet MS" panose="020B0603020202020204" pitchFamily="34" charset="0"/>
              </a:rPr>
              <a:t>M</a:t>
            </a:r>
            <a:r>
              <a:rPr lang="el-GR" sz="2000" dirty="0">
                <a:latin typeface="Trebuchet MS" panose="020B0603020202020204" pitchFamily="34" charset="0"/>
              </a:rPr>
              <a:t>,</a:t>
            </a:r>
            <a:r>
              <a:rPr lang="en-US" sz="2000" i="1" dirty="0">
                <a:latin typeface="Trebuchet MS" panose="020B0603020202020204" pitchFamily="34" charset="0"/>
              </a:rPr>
              <a:t> </a:t>
            </a:r>
            <a:r>
              <a:rPr lang="el-GR" sz="2000" dirty="0">
                <a:latin typeface="Trebuchet MS" panose="020B0603020202020204" pitchFamily="34" charset="0"/>
              </a:rPr>
              <a:t>σε απόσταση </a:t>
            </a:r>
            <a:r>
              <a:rPr lang="en-US" sz="2000" i="1" dirty="0">
                <a:latin typeface="Trebuchet MS" panose="020B0603020202020204" pitchFamily="34" charset="0"/>
              </a:rPr>
              <a:t>r</a:t>
            </a:r>
            <a:r>
              <a:rPr lang="en-US" sz="2000" dirty="0">
                <a:latin typeface="Trebuchet MS" panose="020B0603020202020204" pitchFamily="34" charset="0"/>
              </a:rPr>
              <a:t> </a:t>
            </a:r>
            <a:r>
              <a:rPr lang="el-GR" sz="2000" dirty="0">
                <a:latin typeface="Trebuchet MS" panose="020B0603020202020204" pitchFamily="34" charset="0"/>
              </a:rPr>
              <a:t>από αυτή</a:t>
            </a:r>
            <a:r>
              <a:rPr lang="el-GR" sz="2000" i="1" dirty="0">
                <a:latin typeface="Trebuchet MS" panose="020B0603020202020204" pitchFamily="34" charset="0"/>
              </a:rPr>
              <a:t> </a:t>
            </a:r>
            <a:r>
              <a:rPr lang="el-GR" sz="2000" dirty="0">
                <a:latin typeface="Trebuchet MS" panose="020B0603020202020204" pitchFamily="34" charset="0"/>
              </a:rPr>
              <a:t>δίνεται από τη σχέση </a:t>
            </a:r>
            <a:r>
              <a:rPr lang="en-US" sz="2000" i="1" dirty="0">
                <a:latin typeface="Trebuchet MS" panose="020B0603020202020204" pitchFamily="34" charset="0"/>
              </a:rPr>
              <a:t>g</a:t>
            </a:r>
            <a:r>
              <a:rPr lang="en-US" sz="2000" dirty="0">
                <a:latin typeface="Trebuchet MS" panose="020B0603020202020204" pitchFamily="34" charset="0"/>
              </a:rPr>
              <a:t> = ……… .</a:t>
            </a:r>
            <a:r>
              <a:rPr lang="el-GR" sz="2000" dirty="0">
                <a:latin typeface="Trebuchet MS" panose="020B0603020202020204" pitchFamily="34" charset="0"/>
              </a:rPr>
              <a:t> </a:t>
            </a:r>
            <a:endParaRPr lang="el-GR" sz="2000" b="1" dirty="0">
              <a:latin typeface="Trebuchet MS" panose="020B0603020202020204" pitchFamily="34" charset="0"/>
            </a:endParaRPr>
          </a:p>
        </p:txBody>
      </p:sp>
      <p:sp>
        <p:nvSpPr>
          <p:cNvPr id="5" name="TextBox 4"/>
          <p:cNvSpPr txBox="1"/>
          <p:nvPr/>
        </p:nvSpPr>
        <p:spPr>
          <a:xfrm>
            <a:off x="5769864" y="1038183"/>
            <a:ext cx="1691640"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συντηρητικά</a:t>
            </a:r>
          </a:p>
        </p:txBody>
      </p:sp>
      <mc:AlternateContent xmlns:mc="http://schemas.openxmlformats.org/markup-compatibility/2006" xmlns:a14="http://schemas.microsoft.com/office/drawing/2010/main">
        <mc:Choice Requires="a14">
          <p:sp>
            <p:nvSpPr>
              <p:cNvPr id="6" name="Ορθογώνιο 5"/>
              <p:cNvSpPr/>
              <p:nvPr/>
            </p:nvSpPr>
            <p:spPr>
              <a:xfrm>
                <a:off x="9132686" y="1880000"/>
                <a:ext cx="697114" cy="666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cap="all" dirty="0" smtClean="0">
                          <a:solidFill>
                            <a:srgbClr val="FF0000"/>
                          </a:solidFill>
                          <a:effectLst/>
                          <a:latin typeface="Cambria Math" panose="02040503050406030204" pitchFamily="18" charset="0"/>
                          <a:ea typeface="Cambria Math" panose="02040503050406030204" pitchFamily="18" charset="0"/>
                        </a:rPr>
                        <m:t>𝑮</m:t>
                      </m:r>
                      <m:f>
                        <m:fPr>
                          <m:ctrlPr>
                            <a:rPr lang="en-US" sz="2000" b="1" i="1" cap="all" dirty="0">
                              <a:solidFill>
                                <a:srgbClr val="FF0000"/>
                              </a:solidFill>
                              <a:effectLst/>
                              <a:latin typeface="Cambria Math" panose="02040503050406030204" pitchFamily="18" charset="0"/>
                              <a:ea typeface="Cambria Math" panose="02040503050406030204" pitchFamily="18" charset="0"/>
                            </a:rPr>
                          </m:ctrlPr>
                        </m:fPr>
                        <m:num>
                          <m:r>
                            <a:rPr lang="en-US" sz="2000" b="1" i="1" cap="all" dirty="0">
                              <a:solidFill>
                                <a:srgbClr val="FF0000"/>
                              </a:solidFill>
                              <a:effectLst/>
                              <a:latin typeface="Cambria Math" panose="02040503050406030204" pitchFamily="18" charset="0"/>
                              <a:ea typeface="Cambria Math" panose="02040503050406030204" pitchFamily="18" charset="0"/>
                            </a:rPr>
                            <m:t>𝑴</m:t>
                          </m:r>
                        </m:num>
                        <m:den>
                          <m:r>
                            <a:rPr lang="en-US" sz="2000" b="1" i="1" cap="all" dirty="0">
                              <a:solidFill>
                                <a:srgbClr val="FF0000"/>
                              </a:solidFill>
                              <a:effectLst/>
                              <a:latin typeface="Cambria Math"/>
                              <a:ea typeface="Cambria Math" panose="02040503050406030204" pitchFamily="18" charset="0"/>
                            </a:rPr>
                            <m:t>𝒓</m:t>
                          </m:r>
                          <m:r>
                            <a:rPr lang="en-US" sz="2000" b="1" i="1" cap="all" baseline="30000" dirty="0">
                              <a:solidFill>
                                <a:srgbClr val="FF0000"/>
                              </a:solidFill>
                              <a:effectLst/>
                              <a:latin typeface="Cambria Math"/>
                              <a:ea typeface="Cambria Math" panose="02040503050406030204" pitchFamily="18" charset="0"/>
                            </a:rPr>
                            <m:t>𝟐</m:t>
                          </m:r>
                        </m:den>
                      </m:f>
                    </m:oMath>
                  </m:oMathPara>
                </a14:m>
                <a:endParaRPr lang="el-GR" sz="2000" dirty="0">
                  <a:solidFill>
                    <a:srgbClr val="FF0000"/>
                  </a:solidFill>
                  <a:effectLst>
                    <a:outerShdw blurRad="38100" dist="38100" dir="2700000" algn="tl">
                      <a:srgbClr val="000000">
                        <a:alpha val="43137"/>
                      </a:srgbClr>
                    </a:outerShdw>
                  </a:effectLst>
                </a:endParaRPr>
              </a:p>
            </p:txBody>
          </p:sp>
        </mc:Choice>
        <mc:Fallback xmlns="">
          <p:sp>
            <p:nvSpPr>
              <p:cNvPr id="6" name="Ορθογώνιο 5"/>
              <p:cNvSpPr>
                <a:spLocks noRot="1" noChangeAspect="1" noMove="1" noResize="1" noEditPoints="1" noAdjustHandles="1" noChangeArrowheads="1" noChangeShapeType="1" noTextEdit="1"/>
              </p:cNvSpPr>
              <p:nvPr/>
            </p:nvSpPr>
            <p:spPr>
              <a:xfrm>
                <a:off x="9132686" y="1880000"/>
                <a:ext cx="697114" cy="666529"/>
              </a:xfrm>
              <a:prstGeom prst="rect">
                <a:avLst/>
              </a:prstGeom>
              <a:blipFill>
                <a:blip r:embed="rId2"/>
                <a:stretch>
                  <a:fillRect/>
                </a:stretch>
              </a:blipFill>
            </p:spPr>
            <p:txBody>
              <a:bodyPr/>
              <a:lstStyle/>
              <a:p>
                <a:r>
                  <a:rPr lang="el-GR">
                    <a:noFill/>
                  </a:rPr>
                  <a:t> </a:t>
                </a:r>
              </a:p>
            </p:txBody>
          </p:sp>
        </mc:Fallback>
      </mc:AlternateContent>
      <p:sp>
        <p:nvSpPr>
          <p:cNvPr id="10" name="Ορθογώνιο 9"/>
          <p:cNvSpPr/>
          <p:nvPr/>
        </p:nvSpPr>
        <p:spPr>
          <a:xfrm>
            <a:off x="1316736" y="2821252"/>
            <a:ext cx="9262872" cy="1631216"/>
          </a:xfrm>
          <a:prstGeom prst="rect">
            <a:avLst/>
          </a:prstGeom>
        </p:spPr>
        <p:txBody>
          <a:bodyPr wrap="square">
            <a:spAutoFit/>
          </a:bodyPr>
          <a:lstStyle/>
          <a:p>
            <a:pPr algn="just">
              <a:lnSpc>
                <a:spcPct val="150000"/>
              </a:lnSpc>
            </a:pPr>
            <a:r>
              <a:rPr lang="el-GR" sz="2000" b="1" dirty="0">
                <a:latin typeface="Trebuchet MS" panose="020B0603020202020204" pitchFamily="34" charset="0"/>
              </a:rPr>
              <a:t>2. </a:t>
            </a:r>
            <a:r>
              <a:rPr lang="el-GR" sz="2000" dirty="0">
                <a:latin typeface="Trebuchet MS" panose="020B0603020202020204" pitchFamily="34" charset="0"/>
              </a:rPr>
              <a:t>Τα δύο φυσικά μεγέθη που περιγράφουν τις ιδιότητες ενός βαρυτικού πεδίου είναι</a:t>
            </a:r>
          </a:p>
          <a:p>
            <a:pPr algn="just"/>
            <a:endParaRPr lang="el-GR" sz="2000" b="1" dirty="0">
              <a:latin typeface="Trebuchet MS" panose="020B0603020202020204" pitchFamily="34" charset="0"/>
            </a:endParaRPr>
          </a:p>
          <a:p>
            <a:pPr algn="just"/>
            <a:r>
              <a:rPr lang="el-GR" sz="2000" b="1" dirty="0">
                <a:latin typeface="Trebuchet MS" panose="020B0603020202020204" pitchFamily="34" charset="0"/>
              </a:rPr>
              <a:t>α.  </a:t>
            </a:r>
            <a:r>
              <a:rPr lang="el-GR" sz="2000" dirty="0">
                <a:latin typeface="Trebuchet MS" panose="020B0603020202020204" pitchFamily="34" charset="0"/>
              </a:rPr>
              <a:t>η</a:t>
            </a:r>
            <a:r>
              <a:rPr lang="el-GR" sz="2000" b="1" dirty="0">
                <a:latin typeface="Trebuchet MS" panose="020B0603020202020204" pitchFamily="34" charset="0"/>
              </a:rPr>
              <a:t>  </a:t>
            </a:r>
            <a:r>
              <a:rPr lang="el-GR" sz="2000" dirty="0">
                <a:latin typeface="Trebuchet MS" panose="020B0603020202020204" pitchFamily="34" charset="0"/>
              </a:rPr>
              <a:t>……………</a:t>
            </a:r>
            <a:r>
              <a:rPr lang="el-GR" sz="2000" b="1" dirty="0">
                <a:latin typeface="Trebuchet MS" panose="020B0603020202020204" pitchFamily="34" charset="0"/>
              </a:rPr>
              <a:t>                </a:t>
            </a:r>
            <a:r>
              <a:rPr lang="el-GR" sz="2000" dirty="0">
                <a:latin typeface="Trebuchet MS" panose="020B0603020202020204" pitchFamily="34" charset="0"/>
              </a:rPr>
              <a:t>και</a:t>
            </a:r>
            <a:r>
              <a:rPr lang="el-GR" sz="2000" b="1" dirty="0">
                <a:latin typeface="Trebuchet MS" panose="020B0603020202020204" pitchFamily="34" charset="0"/>
              </a:rPr>
              <a:t>              β.  </a:t>
            </a:r>
            <a:r>
              <a:rPr lang="el-GR" sz="2000" dirty="0">
                <a:latin typeface="Trebuchet MS" panose="020B0603020202020204" pitchFamily="34" charset="0"/>
              </a:rPr>
              <a:t>το</a:t>
            </a:r>
            <a:r>
              <a:rPr lang="el-GR" sz="2000" b="1" dirty="0">
                <a:latin typeface="Trebuchet MS" panose="020B0603020202020204" pitchFamily="34" charset="0"/>
              </a:rPr>
              <a:t>  </a:t>
            </a:r>
            <a:r>
              <a:rPr lang="el-GR" sz="2000" dirty="0">
                <a:latin typeface="Trebuchet MS" panose="020B0603020202020204" pitchFamily="34" charset="0"/>
              </a:rPr>
              <a:t>……………… .</a:t>
            </a:r>
          </a:p>
        </p:txBody>
      </p:sp>
      <p:sp>
        <p:nvSpPr>
          <p:cNvPr id="11" name="TextBox 10"/>
          <p:cNvSpPr txBox="1"/>
          <p:nvPr/>
        </p:nvSpPr>
        <p:spPr>
          <a:xfrm>
            <a:off x="2039928" y="3965391"/>
            <a:ext cx="1048088"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ένταση</a:t>
            </a:r>
            <a:endParaRPr lang="ru-RU" sz="2000" b="1" dirty="0">
              <a:solidFill>
                <a:srgbClr val="FF0000"/>
              </a:solidFill>
              <a:latin typeface="Trebuchet MS" panose="020B0603020202020204" pitchFamily="34" charset="0"/>
            </a:endParaRPr>
          </a:p>
        </p:txBody>
      </p:sp>
      <p:sp>
        <p:nvSpPr>
          <p:cNvPr id="12" name="TextBox 11"/>
          <p:cNvSpPr txBox="1"/>
          <p:nvPr/>
        </p:nvSpPr>
        <p:spPr>
          <a:xfrm>
            <a:off x="6416040" y="3973117"/>
            <a:ext cx="1356752"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δυναμικό</a:t>
            </a:r>
            <a:endParaRPr lang="ru-RU" sz="2000" b="1" dirty="0">
              <a:solidFill>
                <a:srgbClr val="FF0000"/>
              </a:solidFill>
              <a:latin typeface="Trebuchet MS" panose="020B0603020202020204" pitchFamily="34" charset="0"/>
            </a:endParaRPr>
          </a:p>
        </p:txBody>
      </p:sp>
      <p:sp>
        <p:nvSpPr>
          <p:cNvPr id="7" name="Θέση ημερομηνίας 6">
            <a:extLst>
              <a:ext uri="{FF2B5EF4-FFF2-40B4-BE49-F238E27FC236}">
                <a16:creationId xmlns:a16="http://schemas.microsoft.com/office/drawing/2014/main" id="{813F92FC-9D7C-4635-BB87-F9993C2DDC78}"/>
              </a:ext>
            </a:extLst>
          </p:cNvPr>
          <p:cNvSpPr>
            <a:spLocks noGrp="1"/>
          </p:cNvSpPr>
          <p:nvPr>
            <p:ph type="dt" sz="half" idx="10"/>
          </p:nvPr>
        </p:nvSpPr>
        <p:spPr/>
        <p:txBody>
          <a:bodyPr/>
          <a:lstStyle/>
          <a:p>
            <a:fld id="{4D461963-DFFE-46FC-9914-536E63925486}"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414679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5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27</a:t>
            </a:fld>
            <a:endParaRPr lang="el-GR">
              <a:solidFill>
                <a:prstClr val="black">
                  <a:tint val="75000"/>
                </a:prstClr>
              </a:solidFill>
            </a:endParaRPr>
          </a:p>
        </p:txBody>
      </p:sp>
      <p:sp>
        <p:nvSpPr>
          <p:cNvPr id="8" name="Έλλειψη 5"/>
          <p:cNvSpPr/>
          <p:nvPr/>
        </p:nvSpPr>
        <p:spPr>
          <a:xfrm>
            <a:off x="1436327" y="2633011"/>
            <a:ext cx="432048" cy="4327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noFill/>
            </a:endParaRPr>
          </a:p>
        </p:txBody>
      </p:sp>
      <p:sp>
        <p:nvSpPr>
          <p:cNvPr id="9" name="Ορθογώνιο 8"/>
          <p:cNvSpPr/>
          <p:nvPr/>
        </p:nvSpPr>
        <p:spPr>
          <a:xfrm>
            <a:off x="1460472" y="243426"/>
            <a:ext cx="8515631" cy="2862322"/>
          </a:xfrm>
          <a:prstGeom prst="rect">
            <a:avLst/>
          </a:prstGeom>
        </p:spPr>
        <p:txBody>
          <a:bodyPr wrap="square">
            <a:spAutoFit/>
          </a:bodyPr>
          <a:lstStyle/>
          <a:p>
            <a:pPr algn="just">
              <a:lnSpc>
                <a:spcPct val="150000"/>
              </a:lnSpc>
            </a:pPr>
            <a:r>
              <a:rPr lang="el-GR" sz="2000" b="1" dirty="0">
                <a:latin typeface="Trebuchet MS" panose="020B0603020202020204" pitchFamily="34" charset="0"/>
              </a:rPr>
              <a:t>3.  </a:t>
            </a:r>
            <a:r>
              <a:rPr lang="el-GR" sz="2000" dirty="0">
                <a:latin typeface="Trebuchet MS" panose="020B0603020202020204" pitchFamily="34" charset="0"/>
              </a:rPr>
              <a:t>Για να διαπιστώσουμε ότι σε κάποιο σημείο υπάρχει πεδίο δυνάμεων, πρέπει στο σημείο αυτό να φέρουμε </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μια μάζα. </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ένα ηλεκτρικό φορτίο. </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ένα μαγνήτη. </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το κατάλληλο υπόθεμα. </a:t>
            </a:r>
            <a:endParaRPr lang="ru-RU" sz="2000" dirty="0">
              <a:latin typeface="Trebuchet MS" panose="020B0603020202020204" pitchFamily="34" charset="0"/>
            </a:endParaRPr>
          </a:p>
        </p:txBody>
      </p:sp>
      <p:sp>
        <p:nvSpPr>
          <p:cNvPr id="13" name="Έλλειψη 12"/>
          <p:cNvSpPr/>
          <p:nvPr/>
        </p:nvSpPr>
        <p:spPr>
          <a:xfrm>
            <a:off x="1399166" y="5156730"/>
            <a:ext cx="443955" cy="4432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noFill/>
            </a:endParaRPr>
          </a:p>
        </p:txBody>
      </p:sp>
      <p:grpSp>
        <p:nvGrpSpPr>
          <p:cNvPr id="19" name="Ομάδα 18"/>
          <p:cNvGrpSpPr/>
          <p:nvPr/>
        </p:nvGrpSpPr>
        <p:grpSpPr>
          <a:xfrm>
            <a:off x="1436327" y="3206100"/>
            <a:ext cx="9158059" cy="2862322"/>
            <a:chOff x="1526705" y="3032364"/>
            <a:chExt cx="9158059" cy="2862322"/>
          </a:xfrm>
        </p:grpSpPr>
        <p:sp>
          <p:nvSpPr>
            <p:cNvPr id="11" name="Ορθογώνιο 10"/>
            <p:cNvSpPr/>
            <p:nvPr/>
          </p:nvSpPr>
          <p:spPr>
            <a:xfrm>
              <a:off x="1526705" y="3032364"/>
              <a:ext cx="8796871" cy="2862322"/>
            </a:xfrm>
            <a:prstGeom prst="rect">
              <a:avLst/>
            </a:prstGeom>
          </p:spPr>
          <p:txBody>
            <a:bodyPr wrap="square">
              <a:spAutoFit/>
            </a:bodyPr>
            <a:lstStyle/>
            <a:p>
              <a:pPr algn="just">
                <a:lnSpc>
                  <a:spcPct val="150000"/>
                </a:lnSpc>
              </a:pPr>
              <a:r>
                <a:rPr lang="el-GR" sz="2000" b="1" dirty="0">
                  <a:latin typeface="Trebuchet MS" panose="020B0603020202020204" pitchFamily="34" charset="0"/>
                </a:rPr>
                <a:t>4. </a:t>
              </a:r>
              <a:r>
                <a:rPr lang="el-GR" sz="2000" dirty="0">
                  <a:latin typeface="Trebuchet MS" panose="020B0603020202020204" pitchFamily="34" charset="0"/>
                </a:rPr>
                <a:t>Το μέτρο της έντασης του βαρυτικού</a:t>
              </a:r>
              <a:r>
                <a:rPr lang="en-US" sz="2000" dirty="0">
                  <a:latin typeface="Trebuchet MS" panose="020B0603020202020204" pitchFamily="34" charset="0"/>
                </a:rPr>
                <a:t> </a:t>
              </a:r>
              <a:r>
                <a:rPr lang="el-GR" sz="2000" dirty="0">
                  <a:latin typeface="Trebuchet MS" panose="020B0603020202020204" pitchFamily="34" charset="0"/>
                </a:rPr>
                <a:t>πεδίου που δημιουργείται από σημειακή μάζα </a:t>
              </a:r>
              <a:r>
                <a:rPr lang="el-GR" sz="2000" i="1" dirty="0">
                  <a:latin typeface="Trebuchet MS" panose="020B0603020202020204" pitchFamily="34" charset="0"/>
                </a:rPr>
                <a:t>Μ</a:t>
              </a:r>
              <a:r>
                <a:rPr lang="el-GR" sz="2000" dirty="0">
                  <a:latin typeface="Trebuchet MS" panose="020B0603020202020204" pitchFamily="34" charset="0"/>
                </a:rPr>
                <a:t> σε κάποιο σημείο Α, εξαρτάται</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μόνο από τη μάζα </a:t>
              </a:r>
              <a:r>
                <a:rPr lang="el-GR" sz="2000" i="1" dirty="0">
                  <a:latin typeface="Trebuchet MS" panose="020B0603020202020204" pitchFamily="34" charset="0"/>
                </a:rPr>
                <a:t>Μ</a:t>
              </a:r>
              <a:r>
                <a:rPr lang="el-GR" sz="2000" dirty="0">
                  <a:latin typeface="Trebuchet MS" panose="020B0603020202020204" pitchFamily="34" charset="0"/>
                </a:rPr>
                <a:t>. </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μόνο από την απόσταση </a:t>
              </a:r>
              <a:r>
                <a:rPr lang="el-GR" sz="2000" i="1" dirty="0">
                  <a:latin typeface="Trebuchet MS" panose="020B0603020202020204" pitchFamily="34" charset="0"/>
                </a:rPr>
                <a:t>r</a:t>
              </a:r>
              <a:r>
                <a:rPr lang="el-GR" sz="2000" dirty="0">
                  <a:latin typeface="Trebuchet MS" panose="020B0603020202020204" pitchFamily="34" charset="0"/>
                </a:rPr>
                <a:t>. </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από τη μάζα </a:t>
              </a:r>
              <a:r>
                <a:rPr lang="el-GR" sz="2000" i="1" dirty="0">
                  <a:latin typeface="Trebuchet MS" panose="020B0603020202020204" pitchFamily="34" charset="0"/>
                </a:rPr>
                <a:t>Μ</a:t>
              </a:r>
              <a:r>
                <a:rPr lang="el-GR" sz="2000" dirty="0">
                  <a:latin typeface="Trebuchet MS" panose="020B0603020202020204" pitchFamily="34" charset="0"/>
                </a:rPr>
                <a:t> και την απόσταση </a:t>
              </a:r>
              <a:r>
                <a:rPr lang="el-GR" sz="2000" i="1" dirty="0">
                  <a:latin typeface="Trebuchet MS" panose="020B0603020202020204" pitchFamily="34" charset="0"/>
                </a:rPr>
                <a:t>r</a:t>
              </a:r>
              <a:r>
                <a:rPr lang="el-GR" sz="2000" dirty="0">
                  <a:latin typeface="Trebuchet MS" panose="020B0603020202020204" pitchFamily="34" charset="0"/>
                </a:rPr>
                <a:t>. </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από τη μάζα </a:t>
              </a:r>
              <a:r>
                <a:rPr lang="el-GR" sz="2000" i="1" dirty="0">
                  <a:latin typeface="Trebuchet MS" panose="020B0603020202020204" pitchFamily="34" charset="0"/>
                </a:rPr>
                <a:t>Μ </a:t>
              </a:r>
              <a:r>
                <a:rPr lang="el-GR" sz="2000" dirty="0">
                  <a:latin typeface="Trebuchet MS" panose="020B0603020202020204" pitchFamily="34" charset="0"/>
                </a:rPr>
                <a:t>και τη μάζα-υπόθεμα </a:t>
              </a:r>
              <a:r>
                <a:rPr lang="en-US" sz="2000" i="1" dirty="0">
                  <a:latin typeface="Trebuchet MS" panose="020B0603020202020204" pitchFamily="34" charset="0"/>
                </a:rPr>
                <a:t>m</a:t>
              </a:r>
              <a:r>
                <a:rPr lang="el-GR" sz="2000" dirty="0">
                  <a:latin typeface="Trebuchet MS" panose="020B0603020202020204" pitchFamily="34" charset="0"/>
                </a:rPr>
                <a:t>. </a:t>
              </a:r>
              <a:endParaRPr lang="ru-RU" sz="2000" dirty="0">
                <a:latin typeface="Trebuchet MS" panose="020B0603020202020204" pitchFamily="34" charset="0"/>
              </a:endParaRPr>
            </a:p>
          </p:txBody>
        </p:sp>
        <p:grpSp>
          <p:nvGrpSpPr>
            <p:cNvPr id="18" name="Ομάδα 17"/>
            <p:cNvGrpSpPr/>
            <p:nvPr/>
          </p:nvGrpSpPr>
          <p:grpSpPr>
            <a:xfrm>
              <a:off x="7704949" y="4064801"/>
              <a:ext cx="2979815" cy="1697887"/>
              <a:chOff x="7531213" y="4083089"/>
              <a:chExt cx="2979815" cy="1697887"/>
            </a:xfrm>
          </p:grpSpPr>
          <p:pic>
            <p:nvPicPr>
              <p:cNvPr id="14" name="Εικόνα 1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31213" y="4083089"/>
                <a:ext cx="2819794" cy="1467055"/>
              </a:xfrm>
              <a:prstGeom prst="rect">
                <a:avLst/>
              </a:prstGeom>
            </p:spPr>
          </p:pic>
          <p:sp>
            <p:nvSpPr>
              <p:cNvPr id="15" name="TextBox 14"/>
              <p:cNvSpPr txBox="1"/>
              <p:nvPr/>
            </p:nvSpPr>
            <p:spPr>
              <a:xfrm>
                <a:off x="8941110" y="4631950"/>
                <a:ext cx="475487" cy="369332"/>
              </a:xfrm>
              <a:prstGeom prst="rect">
                <a:avLst/>
              </a:prstGeom>
              <a:noFill/>
            </p:spPr>
            <p:txBody>
              <a:bodyPr wrap="square" rtlCol="0">
                <a:spAutoFit/>
              </a:bodyPr>
              <a:lstStyle/>
              <a:p>
                <a:r>
                  <a:rPr lang="en-US" i="1" dirty="0">
                    <a:latin typeface="Trebuchet MS" panose="020B0603020202020204" pitchFamily="34" charset="0"/>
                  </a:rPr>
                  <a:t>r</a:t>
                </a:r>
                <a:endParaRPr lang="el-GR" i="1" dirty="0">
                  <a:latin typeface="Trebuchet MS" panose="020B0603020202020204" pitchFamily="34" charset="0"/>
                </a:endParaRPr>
              </a:p>
            </p:txBody>
          </p:sp>
          <p:sp>
            <p:nvSpPr>
              <p:cNvPr id="16" name="TextBox 15"/>
              <p:cNvSpPr txBox="1"/>
              <p:nvPr/>
            </p:nvSpPr>
            <p:spPr>
              <a:xfrm>
                <a:off x="7651496" y="5411644"/>
                <a:ext cx="374904" cy="369332"/>
              </a:xfrm>
              <a:prstGeom prst="rect">
                <a:avLst/>
              </a:prstGeom>
              <a:noFill/>
            </p:spPr>
            <p:txBody>
              <a:bodyPr wrap="square" rtlCol="0">
                <a:spAutoFit/>
              </a:bodyPr>
              <a:lstStyle/>
              <a:p>
                <a:r>
                  <a:rPr lang="en-US" i="1" dirty="0">
                    <a:latin typeface="Trebuchet MS" panose="020B0603020202020204" pitchFamily="34" charset="0"/>
                  </a:rPr>
                  <a:t>M</a:t>
                </a:r>
                <a:endParaRPr lang="el-GR" i="1" dirty="0">
                  <a:latin typeface="Trebuchet MS" panose="020B0603020202020204" pitchFamily="34" charset="0"/>
                </a:endParaRPr>
              </a:p>
            </p:txBody>
          </p:sp>
          <p:sp>
            <p:nvSpPr>
              <p:cNvPr id="17" name="TextBox 16"/>
              <p:cNvSpPr txBox="1"/>
              <p:nvPr/>
            </p:nvSpPr>
            <p:spPr>
              <a:xfrm>
                <a:off x="10136124" y="4463525"/>
                <a:ext cx="374904" cy="369332"/>
              </a:xfrm>
              <a:prstGeom prst="rect">
                <a:avLst/>
              </a:prstGeom>
              <a:noFill/>
            </p:spPr>
            <p:txBody>
              <a:bodyPr wrap="square" rtlCol="0">
                <a:spAutoFit/>
              </a:bodyPr>
              <a:lstStyle/>
              <a:p>
                <a:r>
                  <a:rPr lang="en-US" i="1" dirty="0">
                    <a:latin typeface="Trebuchet MS" panose="020B0603020202020204" pitchFamily="34" charset="0"/>
                  </a:rPr>
                  <a:t>m</a:t>
                </a:r>
                <a:endParaRPr lang="el-GR" i="1" dirty="0">
                  <a:latin typeface="Trebuchet MS" panose="020B0603020202020204" pitchFamily="34" charset="0"/>
                </a:endParaRPr>
              </a:p>
            </p:txBody>
          </p:sp>
        </p:grpSp>
      </p:grpSp>
      <p:sp>
        <p:nvSpPr>
          <p:cNvPr id="2" name="Θέση ημερομηνίας 1">
            <a:extLst>
              <a:ext uri="{FF2B5EF4-FFF2-40B4-BE49-F238E27FC236}">
                <a16:creationId xmlns:a16="http://schemas.microsoft.com/office/drawing/2014/main" id="{8511ED4F-3C6D-427B-944F-008304530782}"/>
              </a:ext>
            </a:extLst>
          </p:cNvPr>
          <p:cNvSpPr>
            <a:spLocks noGrp="1"/>
          </p:cNvSpPr>
          <p:nvPr>
            <p:ph type="dt" sz="half" idx="10"/>
          </p:nvPr>
        </p:nvSpPr>
        <p:spPr/>
        <p:txBody>
          <a:bodyPr/>
          <a:lstStyle/>
          <a:p>
            <a:fld id="{B22E457E-3F8A-4FB7-8DD1-C342C0E9FBAD}"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24247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28</a:t>
            </a:fld>
            <a:endParaRPr lang="el-GR">
              <a:solidFill>
                <a:prstClr val="black">
                  <a:tint val="75000"/>
                </a:prstClr>
              </a:solidFill>
            </a:endParaRPr>
          </a:p>
        </p:txBody>
      </p:sp>
      <mc:AlternateContent xmlns:mc="http://schemas.openxmlformats.org/markup-compatibility/2006" xmlns:a14="http://schemas.microsoft.com/office/drawing/2010/main">
        <mc:Choice Requires="a14">
          <p:sp>
            <p:nvSpPr>
              <p:cNvPr id="2" name="TextBox 1"/>
              <p:cNvSpPr txBox="1"/>
              <p:nvPr/>
            </p:nvSpPr>
            <p:spPr>
              <a:xfrm>
                <a:off x="1078992" y="585216"/>
                <a:ext cx="10021824" cy="1140633"/>
              </a:xfrm>
              <a:prstGeom prst="rect">
                <a:avLst/>
              </a:prstGeom>
              <a:noFill/>
            </p:spPr>
            <p:txBody>
              <a:bodyPr wrap="square" rtlCol="0">
                <a:spAutoFit/>
              </a:bodyPr>
              <a:lstStyle/>
              <a:p>
                <a:r>
                  <a:rPr lang="el-GR" sz="2000" b="1" dirty="0">
                    <a:latin typeface="Trebuchet MS" panose="020B0603020202020204" pitchFamily="34" charset="0"/>
                  </a:rPr>
                  <a:t>5.  </a:t>
                </a:r>
                <a:r>
                  <a:rPr lang="el-GR" sz="2000" dirty="0">
                    <a:latin typeface="Trebuchet MS" panose="020B0603020202020204" pitchFamily="34" charset="0"/>
                  </a:rPr>
                  <a:t>Η μονάδα της </a:t>
                </a:r>
                <a:r>
                  <a:rPr lang="el-GR" sz="2000" dirty="0" err="1">
                    <a:latin typeface="Trebuchet MS" panose="020B0603020202020204" pitchFamily="34" charset="0"/>
                  </a:rPr>
                  <a:t>σταθεράς</a:t>
                </a:r>
                <a:r>
                  <a:rPr lang="el-GR" sz="2000" dirty="0">
                    <a:latin typeface="Trebuchet MS" panose="020B0603020202020204" pitchFamily="34" charset="0"/>
                  </a:rPr>
                  <a:t> </a:t>
                </a:r>
                <a:r>
                  <a:rPr lang="en-US" sz="2000" i="1" dirty="0">
                    <a:latin typeface="Trebuchet MS" panose="020B0603020202020204" pitchFamily="34" charset="0"/>
                  </a:rPr>
                  <a:t>G</a:t>
                </a:r>
                <a:r>
                  <a:rPr lang="en-US" sz="2000" dirty="0">
                    <a:latin typeface="Trebuchet MS" panose="020B0603020202020204" pitchFamily="34" charset="0"/>
                  </a:rPr>
                  <a:t> </a:t>
                </a:r>
                <a:r>
                  <a:rPr lang="el-GR" sz="2000" dirty="0">
                    <a:latin typeface="Trebuchet MS" panose="020B0603020202020204" pitchFamily="34" charset="0"/>
                  </a:rPr>
                  <a:t>στο σύστημα (</a:t>
                </a:r>
                <a:r>
                  <a:rPr lang="en-US" sz="2000" dirty="0">
                    <a:latin typeface="Trebuchet MS" panose="020B0603020202020204" pitchFamily="34" charset="0"/>
                  </a:rPr>
                  <a:t>SI) </a:t>
                </a:r>
                <a:r>
                  <a:rPr lang="el-GR" sz="2000" dirty="0">
                    <a:latin typeface="Trebuchet MS" panose="020B0603020202020204" pitchFamily="34" charset="0"/>
                  </a:rPr>
                  <a:t>είναι</a:t>
                </a:r>
                <a:r>
                  <a:rPr lang="en-US" sz="2000" dirty="0">
                    <a:latin typeface="Trebuchet MS" panose="020B0603020202020204" pitchFamily="34" charset="0"/>
                  </a:rPr>
                  <a:t>:</a:t>
                </a:r>
              </a:p>
              <a:p>
                <a:pPr>
                  <a:lnSpc>
                    <a:spcPct val="150000"/>
                  </a:lnSpc>
                </a:pPr>
                <a:r>
                  <a:rPr lang="el-GR" sz="2000" b="1" dirty="0">
                    <a:latin typeface="Trebuchet MS" panose="020B0603020202020204" pitchFamily="34" charset="0"/>
                  </a:rPr>
                  <a:t>α.  </a:t>
                </a:r>
                <a14:m>
                  <m:oMath xmlns:m="http://schemas.openxmlformats.org/officeDocument/2006/math">
                    <m:f>
                      <m:fPr>
                        <m:ctrlPr>
                          <a:rPr lang="en-US" sz="2000" i="1" dirty="0" smtClean="0">
                            <a:latin typeface="Cambria Math" panose="02040503050406030204" pitchFamily="18" charset="0"/>
                          </a:rPr>
                        </m:ctrlPr>
                      </m:fPr>
                      <m:num>
                        <m:r>
                          <m:rPr>
                            <m:sty m:val="p"/>
                          </m:rPr>
                          <a:rPr lang="en-US" sz="2000" b="0" i="0" dirty="0" smtClean="0">
                            <a:latin typeface="Cambria Math" panose="02040503050406030204" pitchFamily="18" charset="0"/>
                          </a:rPr>
                          <m:t>kg</m:t>
                        </m:r>
                        <m:r>
                          <a:rPr lang="en-US" sz="2000" b="0" i="0" dirty="0" smtClean="0">
                            <a:latin typeface="Cambria Math" panose="02040503050406030204" pitchFamily="18" charset="0"/>
                          </a:rPr>
                          <m:t>.</m:t>
                        </m:r>
                        <m:r>
                          <m:rPr>
                            <m:sty m:val="p"/>
                          </m:rPr>
                          <a:rPr lang="en-US" sz="2000" b="0" i="0" dirty="0" smtClean="0">
                            <a:latin typeface="Cambria Math" panose="02040503050406030204" pitchFamily="18" charset="0"/>
                          </a:rPr>
                          <m:t>m</m:t>
                        </m:r>
                      </m:num>
                      <m:den>
                        <m:r>
                          <m:rPr>
                            <m:sty m:val="p"/>
                          </m:rPr>
                          <a:rPr lang="en-US" sz="2000" b="0" i="0" dirty="0" smtClean="0">
                            <a:latin typeface="Cambria Math" panose="02040503050406030204" pitchFamily="18" charset="0"/>
                          </a:rPr>
                          <m:t>s</m:t>
                        </m:r>
                      </m:den>
                    </m:f>
                  </m:oMath>
                </a14:m>
                <a:r>
                  <a:rPr lang="en-US" sz="2000" dirty="0">
                    <a:latin typeface="Trebuchet MS" panose="020B0603020202020204" pitchFamily="34" charset="0"/>
                  </a:rPr>
                  <a:t> .                    </a:t>
                </a:r>
                <a:r>
                  <a:rPr lang="el-GR" sz="2000" b="1" dirty="0">
                    <a:latin typeface="Trebuchet MS" panose="020B0603020202020204" pitchFamily="34" charset="0"/>
                  </a:rPr>
                  <a:t>β. </a:t>
                </a:r>
                <a:r>
                  <a:rPr lang="en-US" sz="2000" b="1" dirty="0">
                    <a:latin typeface="Trebuchet MS" panose="020B0603020202020204" pitchFamily="34" charset="0"/>
                  </a:rPr>
                  <a:t> </a:t>
                </a:r>
                <a14:m>
                  <m:oMath xmlns:m="http://schemas.openxmlformats.org/officeDocument/2006/math">
                    <m:f>
                      <m:fPr>
                        <m:ctrlPr>
                          <a:rPr lang="en-US" sz="2000" i="1" dirty="0">
                            <a:latin typeface="Cambria Math" panose="02040503050406030204" pitchFamily="18" charset="0"/>
                          </a:rPr>
                        </m:ctrlPr>
                      </m:fPr>
                      <m:num>
                        <m:r>
                          <m:rPr>
                            <m:sty m:val="p"/>
                          </m:rPr>
                          <a:rPr lang="en-US" sz="2000" dirty="0">
                            <a:latin typeface="Cambria Math" panose="02040503050406030204" pitchFamily="18" charset="0"/>
                          </a:rPr>
                          <m:t>kg</m:t>
                        </m:r>
                        <m:r>
                          <a:rPr lang="en-US" sz="2000" dirty="0">
                            <a:latin typeface="Cambria Math" panose="02040503050406030204" pitchFamily="18" charset="0"/>
                          </a:rPr>
                          <m:t>.</m:t>
                        </m:r>
                        <m:r>
                          <m:rPr>
                            <m:sty m:val="p"/>
                          </m:rPr>
                          <a:rPr lang="en-US" sz="2000" dirty="0">
                            <a:latin typeface="Cambria Math" panose="02040503050406030204" pitchFamily="18" charset="0"/>
                          </a:rPr>
                          <m:t>m</m:t>
                        </m:r>
                      </m:num>
                      <m:den>
                        <m:sSup>
                          <m:sSupPr>
                            <m:ctrlPr>
                              <a:rPr lang="en-US" sz="2000" i="1" dirty="0" smtClean="0">
                                <a:latin typeface="Cambria Math" panose="02040503050406030204" pitchFamily="18" charset="0"/>
                              </a:rPr>
                            </m:ctrlPr>
                          </m:sSupPr>
                          <m:e>
                            <m:r>
                              <m:rPr>
                                <m:sty m:val="p"/>
                              </m:rPr>
                              <a:rPr lang="en-US" sz="2000" b="0" i="0" dirty="0" smtClean="0">
                                <a:latin typeface="Cambria Math" panose="02040503050406030204" pitchFamily="18" charset="0"/>
                              </a:rPr>
                              <m:t>s</m:t>
                            </m:r>
                          </m:e>
                          <m:sup>
                            <m:r>
                              <a:rPr lang="el-GR" sz="2000" b="0" i="0" dirty="0" smtClean="0">
                                <a:latin typeface="Cambria Math" panose="02040503050406030204" pitchFamily="18" charset="0"/>
                              </a:rPr>
                              <m:t>2</m:t>
                            </m:r>
                          </m:sup>
                        </m:sSup>
                      </m:den>
                    </m:f>
                  </m:oMath>
                </a14:m>
                <a:r>
                  <a:rPr lang="en-US" sz="2000" b="1" dirty="0">
                    <a:latin typeface="Trebuchet MS" panose="020B0603020202020204" pitchFamily="34" charset="0"/>
                  </a:rPr>
                  <a:t> </a:t>
                </a:r>
                <a:r>
                  <a:rPr lang="en-US" sz="2000" dirty="0">
                    <a:latin typeface="Trebuchet MS" panose="020B0603020202020204" pitchFamily="34" charset="0"/>
                  </a:rPr>
                  <a:t>.                    </a:t>
                </a:r>
                <a:r>
                  <a:rPr lang="el-GR" sz="2000" b="1" dirty="0">
                    <a:latin typeface="Trebuchet MS" panose="020B0603020202020204" pitchFamily="34" charset="0"/>
                  </a:rPr>
                  <a:t>γ.</a:t>
                </a:r>
                <a:r>
                  <a:rPr lang="en-US" sz="2000" b="1" dirty="0">
                    <a:latin typeface="Trebuchet MS" panose="020B0603020202020204" pitchFamily="34" charset="0"/>
                  </a:rPr>
                  <a:t> </a:t>
                </a:r>
                <a:r>
                  <a:rPr lang="el-GR" sz="2000" b="1" dirty="0">
                    <a:latin typeface="Trebuchet MS" panose="020B0603020202020204" pitchFamily="34" charset="0"/>
                  </a:rPr>
                  <a:t> </a:t>
                </a:r>
                <a14:m>
                  <m:oMath xmlns:m="http://schemas.openxmlformats.org/officeDocument/2006/math">
                    <m:f>
                      <m:fPr>
                        <m:ctrlPr>
                          <a:rPr lang="en-US" sz="2000" i="1" dirty="0">
                            <a:latin typeface="Cambria Math" panose="02040503050406030204" pitchFamily="18" charset="0"/>
                          </a:rPr>
                        </m:ctrlPr>
                      </m:fPr>
                      <m:num>
                        <m:sSup>
                          <m:sSupPr>
                            <m:ctrlPr>
                              <a:rPr lang="en-US" sz="2000" i="1" dirty="0" smtClean="0">
                                <a:latin typeface="Cambria Math" panose="02040503050406030204" pitchFamily="18" charset="0"/>
                              </a:rPr>
                            </m:ctrlPr>
                          </m:sSupPr>
                          <m:e>
                            <m:r>
                              <m:rPr>
                                <m:sty m:val="p"/>
                              </m:rPr>
                              <a:rPr lang="en-US" sz="2000" b="0" i="0" dirty="0" smtClean="0">
                                <a:latin typeface="Cambria Math" panose="02040503050406030204" pitchFamily="18" charset="0"/>
                              </a:rPr>
                              <m:t>m</m:t>
                            </m:r>
                          </m:e>
                          <m:sup>
                            <m:r>
                              <a:rPr lang="el-GR" sz="2000" b="0" i="0" dirty="0" smtClean="0">
                                <a:latin typeface="Cambria Math" panose="02040503050406030204" pitchFamily="18" charset="0"/>
                              </a:rPr>
                              <m:t>3</m:t>
                            </m:r>
                          </m:sup>
                        </m:sSup>
                      </m:num>
                      <m:den>
                        <m:r>
                          <m:rPr>
                            <m:sty m:val="p"/>
                          </m:rPr>
                          <a:rPr lang="en-US" sz="2000" b="0" i="0" dirty="0" smtClean="0">
                            <a:latin typeface="Cambria Math" panose="02040503050406030204" pitchFamily="18" charset="0"/>
                          </a:rPr>
                          <m:t>kg</m:t>
                        </m:r>
                        <m:r>
                          <a:rPr lang="en-US" sz="2000" b="0" i="0"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m:rPr>
                                <m:sty m:val="p"/>
                              </m:rPr>
                              <a:rPr lang="en-US" sz="2000" b="0" i="0" dirty="0" smtClean="0">
                                <a:latin typeface="Cambria Math" panose="02040503050406030204" pitchFamily="18" charset="0"/>
                              </a:rPr>
                              <m:t>s</m:t>
                            </m:r>
                          </m:e>
                          <m:sup>
                            <m:r>
                              <a:rPr lang="en-US" sz="2000" b="0" i="0" dirty="0" smtClean="0">
                                <a:latin typeface="Cambria Math" panose="02040503050406030204" pitchFamily="18" charset="0"/>
                              </a:rPr>
                              <m:t>2</m:t>
                            </m:r>
                          </m:sup>
                        </m:sSup>
                      </m:den>
                    </m:f>
                  </m:oMath>
                </a14:m>
                <a:r>
                  <a:rPr lang="en-US" sz="2000" b="1" dirty="0">
                    <a:latin typeface="Trebuchet MS" panose="020B0603020202020204" pitchFamily="34" charset="0"/>
                  </a:rPr>
                  <a:t> </a:t>
                </a:r>
                <a:r>
                  <a:rPr lang="en-US" sz="2000" dirty="0">
                    <a:latin typeface="Trebuchet MS" panose="020B0603020202020204" pitchFamily="34" charset="0"/>
                  </a:rPr>
                  <a:t>.                    </a:t>
                </a:r>
                <a:r>
                  <a:rPr lang="el-GR" sz="2000" b="1" dirty="0">
                    <a:latin typeface="Trebuchet MS" panose="020B0603020202020204" pitchFamily="34" charset="0"/>
                  </a:rPr>
                  <a:t>δ.</a:t>
                </a:r>
                <a:r>
                  <a:rPr lang="en-US" sz="2000" b="1" dirty="0">
                    <a:latin typeface="Trebuchet MS" panose="020B0603020202020204" pitchFamily="34" charset="0"/>
                  </a:rPr>
                  <a:t> </a:t>
                </a:r>
                <a:r>
                  <a:rPr lang="el-GR" sz="2000" b="1" dirty="0">
                    <a:latin typeface="Trebuchet MS" panose="020B0603020202020204" pitchFamily="34" charset="0"/>
                  </a:rPr>
                  <a:t> </a:t>
                </a:r>
                <a14:m>
                  <m:oMath xmlns:m="http://schemas.openxmlformats.org/officeDocument/2006/math">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m:rPr>
                                <m:sty m:val="p"/>
                              </m:rPr>
                              <a:rPr lang="en-US" sz="2000" b="0" i="0" dirty="0" smtClean="0">
                                <a:latin typeface="Cambria Math" panose="02040503050406030204" pitchFamily="18" charset="0"/>
                              </a:rPr>
                              <m:t>kg</m:t>
                            </m:r>
                          </m:e>
                          <m:sup>
                            <m:r>
                              <a:rPr lang="en-US" sz="2000" b="0" i="0" dirty="0" smtClean="0">
                                <a:latin typeface="Cambria Math" panose="02040503050406030204" pitchFamily="18" charset="0"/>
                              </a:rPr>
                              <m:t>2</m:t>
                            </m:r>
                          </m:sup>
                        </m:sSup>
                      </m:num>
                      <m:den>
                        <m:r>
                          <m:rPr>
                            <m:sty m:val="p"/>
                          </m:rPr>
                          <a:rPr lang="en-US" sz="2000" b="0" i="0" dirty="0" smtClean="0">
                            <a:latin typeface="Cambria Math" panose="02040503050406030204" pitchFamily="18" charset="0"/>
                          </a:rPr>
                          <m:t>m</m:t>
                        </m:r>
                        <m:r>
                          <a:rPr lang="en-US" sz="2000" dirty="0">
                            <a:latin typeface="Cambria Math" panose="02040503050406030204" pitchFamily="18" charset="0"/>
                          </a:rPr>
                          <m:t>.</m:t>
                        </m:r>
                        <m:sSup>
                          <m:sSupPr>
                            <m:ctrlPr>
                              <a:rPr lang="en-US" sz="2000" i="1" dirty="0">
                                <a:latin typeface="Cambria Math" panose="02040503050406030204" pitchFamily="18" charset="0"/>
                              </a:rPr>
                            </m:ctrlPr>
                          </m:sSupPr>
                          <m:e>
                            <m:r>
                              <m:rPr>
                                <m:sty m:val="p"/>
                              </m:rPr>
                              <a:rPr lang="en-US" sz="2000" dirty="0">
                                <a:latin typeface="Cambria Math" panose="02040503050406030204" pitchFamily="18" charset="0"/>
                              </a:rPr>
                              <m:t>s</m:t>
                            </m:r>
                          </m:e>
                          <m:sup>
                            <m:r>
                              <a:rPr lang="en-US" sz="2000" dirty="0">
                                <a:latin typeface="Cambria Math" panose="02040503050406030204" pitchFamily="18" charset="0"/>
                              </a:rPr>
                              <m:t>2</m:t>
                            </m:r>
                          </m:sup>
                        </m:sSup>
                      </m:den>
                    </m:f>
                  </m:oMath>
                </a14:m>
                <a:r>
                  <a:rPr lang="en-US" sz="2000" dirty="0">
                    <a:latin typeface="Trebuchet MS" panose="020B0603020202020204" pitchFamily="34" charset="0"/>
                  </a:rPr>
                  <a:t> .</a:t>
                </a:r>
                <a:r>
                  <a:rPr lang="el-GR" sz="2000" dirty="0">
                    <a:latin typeface="Trebuchet MS" panose="020B0603020202020204" pitchFamily="34" charset="0"/>
                  </a:rPr>
                  <a:t> </a:t>
                </a:r>
                <a:endParaRPr lang="el-GR" sz="2000" b="1" dirty="0">
                  <a:latin typeface="Trebuchet MS" panose="020B0603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78992" y="585216"/>
                <a:ext cx="10021824" cy="1140633"/>
              </a:xfrm>
              <a:prstGeom prst="rect">
                <a:avLst/>
              </a:prstGeom>
              <a:blipFill>
                <a:blip r:embed="rId2"/>
                <a:stretch>
                  <a:fillRect l="-608" t="-3209"/>
                </a:stretch>
              </a:blipFill>
            </p:spPr>
            <p:txBody>
              <a:bodyPr/>
              <a:lstStyle/>
              <a:p>
                <a:r>
                  <a:rPr lang="el-GR">
                    <a:noFill/>
                  </a:rPr>
                  <a:t> </a:t>
                </a:r>
              </a:p>
            </p:txBody>
          </p:sp>
        </mc:Fallback>
      </mc:AlternateContent>
      <p:sp>
        <p:nvSpPr>
          <p:cNvPr id="5" name="Έλλειψη 4"/>
          <p:cNvSpPr/>
          <p:nvPr/>
        </p:nvSpPr>
        <p:spPr>
          <a:xfrm>
            <a:off x="6089904" y="1208029"/>
            <a:ext cx="466420" cy="4432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noFill/>
            </a:endParaRPr>
          </a:p>
        </p:txBody>
      </p:sp>
      <p:sp>
        <p:nvSpPr>
          <p:cNvPr id="6" name="TextBox 5"/>
          <p:cNvSpPr txBox="1"/>
          <p:nvPr/>
        </p:nvSpPr>
        <p:spPr>
          <a:xfrm>
            <a:off x="1078992" y="2348662"/>
            <a:ext cx="7594600" cy="2400657"/>
          </a:xfrm>
          <a:prstGeom prst="rect">
            <a:avLst/>
          </a:prstGeom>
          <a:noFill/>
        </p:spPr>
        <p:txBody>
          <a:bodyPr wrap="square" rtlCol="0">
            <a:spAutoFit/>
          </a:bodyPr>
          <a:lstStyle/>
          <a:p>
            <a:pPr>
              <a:lnSpc>
                <a:spcPct val="150000"/>
              </a:lnSpc>
            </a:pPr>
            <a:r>
              <a:rPr lang="en-US" sz="2000" b="1" dirty="0">
                <a:latin typeface="Trebuchet MS" panose="020B0603020202020204" pitchFamily="34" charset="0"/>
              </a:rPr>
              <a:t>6.  </a:t>
            </a:r>
            <a:r>
              <a:rPr lang="el-GR" sz="2000" dirty="0">
                <a:latin typeface="Trebuchet MS" panose="020B0603020202020204" pitchFamily="34" charset="0"/>
              </a:rPr>
              <a:t>Στο νόμο της παγκόσμιας έλξης, η τιμή της </a:t>
            </a:r>
            <a:r>
              <a:rPr lang="el-GR" sz="2000" dirty="0" err="1">
                <a:latin typeface="Trebuchet MS" panose="020B0603020202020204" pitchFamily="34" charset="0"/>
              </a:rPr>
              <a:t>σταθεράς</a:t>
            </a:r>
            <a:r>
              <a:rPr lang="el-GR" sz="2000" dirty="0">
                <a:latin typeface="Trebuchet MS" panose="020B0603020202020204" pitchFamily="34" charset="0"/>
              </a:rPr>
              <a:t> </a:t>
            </a:r>
            <a:r>
              <a:rPr lang="en-US" sz="2000" i="1" dirty="0">
                <a:latin typeface="Trebuchet MS" panose="020B0603020202020204" pitchFamily="34" charset="0"/>
              </a:rPr>
              <a:t>G</a:t>
            </a:r>
            <a:endParaRPr lang="el-GR" sz="2000" i="1" dirty="0">
              <a:latin typeface="Trebuchet MS" panose="020B0603020202020204" pitchFamily="34" charset="0"/>
            </a:endParaRPr>
          </a:p>
          <a:p>
            <a:pPr>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εξαρτάται από την μάζα της Γης.</a:t>
            </a:r>
          </a:p>
          <a:p>
            <a:pPr>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μικραίνει όσο απομακρυνόμαστε από τη Γη.</a:t>
            </a:r>
          </a:p>
          <a:p>
            <a:pPr>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έχει ίδια τιμή με την επιτάχυνση της βαρύτητας </a:t>
            </a:r>
            <a:r>
              <a:rPr lang="en-US" sz="2000" i="1" dirty="0">
                <a:latin typeface="Trebuchet MS" panose="020B0603020202020204" pitchFamily="34" charset="0"/>
              </a:rPr>
              <a:t>g</a:t>
            </a:r>
            <a:r>
              <a:rPr lang="en-US" sz="2000" dirty="0">
                <a:latin typeface="Trebuchet MS" panose="020B0603020202020204" pitchFamily="34" charset="0"/>
              </a:rPr>
              <a:t>.</a:t>
            </a:r>
          </a:p>
          <a:p>
            <a:pPr>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είναι μια παγκόσμια σταθερά.</a:t>
            </a:r>
          </a:p>
        </p:txBody>
      </p:sp>
      <p:sp>
        <p:nvSpPr>
          <p:cNvPr id="7" name="Έλλειψη 4"/>
          <p:cNvSpPr/>
          <p:nvPr/>
        </p:nvSpPr>
        <p:spPr>
          <a:xfrm>
            <a:off x="1017446" y="4241374"/>
            <a:ext cx="466420" cy="4432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noFill/>
            </a:endParaRPr>
          </a:p>
        </p:txBody>
      </p:sp>
      <p:sp>
        <p:nvSpPr>
          <p:cNvPr id="8" name="Θέση ημερομηνίας 7">
            <a:extLst>
              <a:ext uri="{FF2B5EF4-FFF2-40B4-BE49-F238E27FC236}">
                <a16:creationId xmlns:a16="http://schemas.microsoft.com/office/drawing/2014/main" id="{50E63C09-D3BF-4F72-AEC3-51B3987502EB}"/>
              </a:ext>
            </a:extLst>
          </p:cNvPr>
          <p:cNvSpPr>
            <a:spLocks noGrp="1"/>
          </p:cNvSpPr>
          <p:nvPr>
            <p:ph type="dt" sz="half" idx="10"/>
          </p:nvPr>
        </p:nvSpPr>
        <p:spPr/>
        <p:txBody>
          <a:bodyPr/>
          <a:lstStyle/>
          <a:p>
            <a:fld id="{87173968-A2B6-4A54-B189-D337E88B05D9}"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29419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29</a:t>
            </a:fld>
            <a:endParaRPr lang="el-GR">
              <a:solidFill>
                <a:prstClr val="black">
                  <a:tint val="75000"/>
                </a:prstClr>
              </a:solidFill>
            </a:endParaRPr>
          </a:p>
        </p:txBody>
      </p:sp>
      <p:sp>
        <p:nvSpPr>
          <p:cNvPr id="2" name="TextBox 1"/>
          <p:cNvSpPr txBox="1"/>
          <p:nvPr/>
        </p:nvSpPr>
        <p:spPr>
          <a:xfrm>
            <a:off x="1417320" y="557784"/>
            <a:ext cx="8595360" cy="2862322"/>
          </a:xfrm>
          <a:prstGeom prst="rect">
            <a:avLst/>
          </a:prstGeom>
          <a:noFill/>
        </p:spPr>
        <p:txBody>
          <a:bodyPr wrap="square" rtlCol="0">
            <a:spAutoFit/>
          </a:bodyPr>
          <a:lstStyle/>
          <a:p>
            <a:pPr>
              <a:lnSpc>
                <a:spcPct val="150000"/>
              </a:lnSpc>
            </a:pPr>
            <a:r>
              <a:rPr lang="el-GR" sz="2000" b="1" dirty="0">
                <a:latin typeface="Trebuchet MS" panose="020B0603020202020204" pitchFamily="34" charset="0"/>
              </a:rPr>
              <a:t>7.  </a:t>
            </a:r>
            <a:r>
              <a:rPr lang="el-GR" sz="2000" dirty="0">
                <a:latin typeface="Trebuchet MS" panose="020B0603020202020204" pitchFamily="34" charset="0"/>
              </a:rPr>
              <a:t>Αν </a:t>
            </a:r>
            <a:r>
              <a:rPr lang="en-US" sz="2000" i="1" dirty="0">
                <a:latin typeface="Trebuchet MS" panose="020B0603020202020204" pitchFamily="34" charset="0"/>
              </a:rPr>
              <a:t>F</a:t>
            </a:r>
            <a:r>
              <a:rPr lang="en-US" sz="2000" baseline="-25000" dirty="0">
                <a:latin typeface="Trebuchet MS" panose="020B0603020202020204" pitchFamily="34" charset="0"/>
              </a:rPr>
              <a:t>1</a:t>
            </a:r>
            <a:r>
              <a:rPr lang="en-US" sz="2000" dirty="0">
                <a:latin typeface="Trebuchet MS" panose="020B0603020202020204" pitchFamily="34" charset="0"/>
              </a:rPr>
              <a:t> </a:t>
            </a:r>
            <a:r>
              <a:rPr lang="el-GR" sz="2000" dirty="0">
                <a:latin typeface="Trebuchet MS" panose="020B0603020202020204" pitchFamily="34" charset="0"/>
              </a:rPr>
              <a:t>είναι το μέτρο της </a:t>
            </a:r>
            <a:r>
              <a:rPr lang="el-GR" sz="2000" dirty="0" err="1">
                <a:latin typeface="Trebuchet MS" panose="020B0603020202020204" pitchFamily="34" charset="0"/>
              </a:rPr>
              <a:t>βαρυτικής</a:t>
            </a:r>
            <a:r>
              <a:rPr lang="el-GR" sz="2000" dirty="0">
                <a:latin typeface="Trebuchet MS" panose="020B0603020202020204" pitchFamily="34" charset="0"/>
              </a:rPr>
              <a:t> δύναμης που ασκεί ο Ήλιος στη Γη και </a:t>
            </a:r>
            <a:r>
              <a:rPr lang="en-US" sz="2000" i="1" dirty="0">
                <a:latin typeface="Trebuchet MS" panose="020B0603020202020204" pitchFamily="34" charset="0"/>
              </a:rPr>
              <a:t>F</a:t>
            </a:r>
            <a:r>
              <a:rPr lang="en-US" sz="2000" baseline="-25000" dirty="0">
                <a:latin typeface="Trebuchet MS" panose="020B0603020202020204" pitchFamily="34" charset="0"/>
              </a:rPr>
              <a:t>2</a:t>
            </a:r>
            <a:r>
              <a:rPr lang="en-US" sz="2000" dirty="0">
                <a:latin typeface="Trebuchet MS" panose="020B0603020202020204" pitchFamily="34" charset="0"/>
              </a:rPr>
              <a:t> </a:t>
            </a:r>
            <a:r>
              <a:rPr lang="el-GR" sz="2000" dirty="0">
                <a:latin typeface="Trebuchet MS" panose="020B0603020202020204" pitchFamily="34" charset="0"/>
              </a:rPr>
              <a:t>το μέτρο της </a:t>
            </a:r>
            <a:r>
              <a:rPr lang="el-GR" sz="2000" dirty="0" err="1">
                <a:latin typeface="Trebuchet MS" panose="020B0603020202020204" pitchFamily="34" charset="0"/>
              </a:rPr>
              <a:t>βαρυτικής</a:t>
            </a:r>
            <a:r>
              <a:rPr lang="el-GR" sz="2000" dirty="0">
                <a:latin typeface="Trebuchet MS" panose="020B0603020202020204" pitchFamily="34" charset="0"/>
              </a:rPr>
              <a:t> δύναμης που ασκεί η Γη στον Ήλιο, τότε</a:t>
            </a:r>
          </a:p>
          <a:p>
            <a:pPr>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η </a:t>
            </a:r>
            <a:r>
              <a:rPr lang="en-US" sz="2000" i="1" dirty="0">
                <a:latin typeface="Trebuchet MS" panose="020B0603020202020204" pitchFamily="34" charset="0"/>
              </a:rPr>
              <a:t>F</a:t>
            </a:r>
            <a:r>
              <a:rPr lang="en-US" sz="2000" baseline="-25000" dirty="0">
                <a:latin typeface="Trebuchet MS" panose="020B0603020202020204" pitchFamily="34" charset="0"/>
              </a:rPr>
              <a:t>1</a:t>
            </a:r>
            <a:r>
              <a:rPr lang="el-GR" sz="2000" baseline="-25000" dirty="0">
                <a:latin typeface="Trebuchet MS" panose="020B0603020202020204" pitchFamily="34" charset="0"/>
              </a:rPr>
              <a:t> </a:t>
            </a:r>
            <a:r>
              <a:rPr lang="el-GR" sz="2000" dirty="0">
                <a:latin typeface="Trebuchet MS" panose="020B0603020202020204" pitchFamily="34" charset="0"/>
              </a:rPr>
              <a:t>είναι ίση με την </a:t>
            </a:r>
            <a:r>
              <a:rPr lang="en-US" sz="2000" i="1" dirty="0">
                <a:latin typeface="Trebuchet MS" panose="020B0603020202020204" pitchFamily="34" charset="0"/>
              </a:rPr>
              <a:t>F</a:t>
            </a:r>
            <a:r>
              <a:rPr lang="el-GR" sz="2000" baseline="-25000" dirty="0">
                <a:latin typeface="Trebuchet MS" panose="020B0603020202020204" pitchFamily="34" charset="0"/>
              </a:rPr>
              <a:t>2</a:t>
            </a:r>
            <a:r>
              <a:rPr lang="el-GR" sz="2000" dirty="0">
                <a:latin typeface="Trebuchet MS" panose="020B0603020202020204" pitchFamily="34" charset="0"/>
              </a:rPr>
              <a:t>.</a:t>
            </a:r>
          </a:p>
          <a:p>
            <a:pPr>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η </a:t>
            </a:r>
            <a:r>
              <a:rPr lang="en-US" sz="2000" i="1" dirty="0">
                <a:latin typeface="Trebuchet MS" panose="020B0603020202020204" pitchFamily="34" charset="0"/>
              </a:rPr>
              <a:t>F</a:t>
            </a:r>
            <a:r>
              <a:rPr lang="en-US" sz="2000" baseline="-25000" dirty="0">
                <a:latin typeface="Trebuchet MS" panose="020B0603020202020204" pitchFamily="34" charset="0"/>
              </a:rPr>
              <a:t>1</a:t>
            </a:r>
            <a:r>
              <a:rPr lang="el-GR" sz="2000" baseline="-25000" dirty="0">
                <a:latin typeface="Trebuchet MS" panose="020B0603020202020204" pitchFamily="34" charset="0"/>
              </a:rPr>
              <a:t> </a:t>
            </a:r>
            <a:r>
              <a:rPr lang="el-GR" sz="2000" dirty="0">
                <a:latin typeface="Trebuchet MS" panose="020B0603020202020204" pitchFamily="34" charset="0"/>
              </a:rPr>
              <a:t>είναι πολύ μεγαλύτερη από την </a:t>
            </a:r>
            <a:r>
              <a:rPr lang="en-US" sz="2000" i="1" dirty="0">
                <a:latin typeface="Trebuchet MS" panose="020B0603020202020204" pitchFamily="34" charset="0"/>
              </a:rPr>
              <a:t>F</a:t>
            </a:r>
            <a:r>
              <a:rPr lang="el-GR" sz="2000" baseline="-25000" dirty="0">
                <a:latin typeface="Trebuchet MS" panose="020B0603020202020204" pitchFamily="34" charset="0"/>
              </a:rPr>
              <a:t>2</a:t>
            </a:r>
            <a:r>
              <a:rPr lang="el-GR" sz="2000" dirty="0">
                <a:latin typeface="Trebuchet MS" panose="020B0603020202020204" pitchFamily="34" charset="0"/>
              </a:rPr>
              <a:t>.</a:t>
            </a:r>
          </a:p>
          <a:p>
            <a:pPr>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η </a:t>
            </a:r>
            <a:r>
              <a:rPr lang="en-US" sz="2000" i="1" dirty="0">
                <a:latin typeface="Trebuchet MS" panose="020B0603020202020204" pitchFamily="34" charset="0"/>
              </a:rPr>
              <a:t>F</a:t>
            </a:r>
            <a:r>
              <a:rPr lang="en-US" sz="2000" baseline="-25000" dirty="0">
                <a:latin typeface="Trebuchet MS" panose="020B0603020202020204" pitchFamily="34" charset="0"/>
              </a:rPr>
              <a:t>1</a:t>
            </a:r>
            <a:r>
              <a:rPr lang="el-GR" sz="2000" baseline="-25000" dirty="0">
                <a:latin typeface="Trebuchet MS" panose="020B0603020202020204" pitchFamily="34" charset="0"/>
              </a:rPr>
              <a:t> </a:t>
            </a:r>
            <a:r>
              <a:rPr lang="el-GR" sz="2000" dirty="0">
                <a:latin typeface="Trebuchet MS" panose="020B0603020202020204" pitchFamily="34" charset="0"/>
              </a:rPr>
              <a:t>είναι πολύ μικρότερη από την </a:t>
            </a:r>
            <a:r>
              <a:rPr lang="en-US" sz="2000" i="1" dirty="0">
                <a:latin typeface="Trebuchet MS" panose="020B0603020202020204" pitchFamily="34" charset="0"/>
              </a:rPr>
              <a:t>F</a:t>
            </a:r>
            <a:r>
              <a:rPr lang="el-GR" sz="2000" baseline="-25000" dirty="0">
                <a:latin typeface="Trebuchet MS" panose="020B0603020202020204" pitchFamily="34" charset="0"/>
              </a:rPr>
              <a:t>2</a:t>
            </a:r>
            <a:r>
              <a:rPr lang="el-GR" sz="2000" dirty="0">
                <a:latin typeface="Trebuchet MS" panose="020B0603020202020204" pitchFamily="34" charset="0"/>
              </a:rPr>
              <a:t>.</a:t>
            </a:r>
          </a:p>
          <a:p>
            <a:pPr>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η </a:t>
            </a:r>
            <a:r>
              <a:rPr lang="en-US" sz="2000" i="1" dirty="0">
                <a:latin typeface="Trebuchet MS" panose="020B0603020202020204" pitchFamily="34" charset="0"/>
              </a:rPr>
              <a:t>F</a:t>
            </a:r>
            <a:r>
              <a:rPr lang="en-US" sz="2000" baseline="-25000" dirty="0">
                <a:latin typeface="Trebuchet MS" panose="020B0603020202020204" pitchFamily="34" charset="0"/>
              </a:rPr>
              <a:t>1</a:t>
            </a:r>
            <a:r>
              <a:rPr lang="el-GR" sz="2000" baseline="-25000" dirty="0">
                <a:latin typeface="Trebuchet MS" panose="020B0603020202020204" pitchFamily="34" charset="0"/>
              </a:rPr>
              <a:t> </a:t>
            </a:r>
            <a:r>
              <a:rPr lang="el-GR" sz="2000" dirty="0">
                <a:latin typeface="Trebuchet MS" panose="020B0603020202020204" pitchFamily="34" charset="0"/>
              </a:rPr>
              <a:t>είναι λίγο μεγαλύτερη από την </a:t>
            </a:r>
            <a:r>
              <a:rPr lang="en-US" sz="2000" i="1" dirty="0">
                <a:latin typeface="Trebuchet MS" panose="020B0603020202020204" pitchFamily="34" charset="0"/>
              </a:rPr>
              <a:t>F</a:t>
            </a:r>
            <a:r>
              <a:rPr lang="el-GR" sz="2000" baseline="-25000" dirty="0">
                <a:latin typeface="Trebuchet MS" panose="020B0603020202020204" pitchFamily="34" charset="0"/>
              </a:rPr>
              <a:t>2</a:t>
            </a:r>
            <a:r>
              <a:rPr lang="el-GR" sz="2000" dirty="0">
                <a:latin typeface="Trebuchet MS" panose="020B0603020202020204" pitchFamily="34" charset="0"/>
              </a:rPr>
              <a:t>.</a:t>
            </a:r>
          </a:p>
        </p:txBody>
      </p:sp>
      <p:sp>
        <p:nvSpPr>
          <p:cNvPr id="5" name="Έλλειψη 4"/>
          <p:cNvSpPr/>
          <p:nvPr/>
        </p:nvSpPr>
        <p:spPr>
          <a:xfrm>
            <a:off x="1408176" y="1545677"/>
            <a:ext cx="466420" cy="4432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noFill/>
            </a:endParaRP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mc:AlternateContent xmlns:mc="http://schemas.openxmlformats.org/markup-compatibility/2006" xmlns:a14="http://schemas.microsoft.com/office/drawing/2010/main">
        <mc:Choice Requires="a14">
          <p:sp>
            <p:nvSpPr>
              <p:cNvPr id="8" name="TextBox 7"/>
              <p:cNvSpPr txBox="1"/>
              <p:nvPr/>
            </p:nvSpPr>
            <p:spPr>
              <a:xfrm>
                <a:off x="1382268" y="3538338"/>
                <a:ext cx="9427464" cy="1739322"/>
              </a:xfrm>
              <a:prstGeom prst="rect">
                <a:avLst/>
              </a:prstGeom>
              <a:noFill/>
            </p:spPr>
            <p:txBody>
              <a:bodyPr wrap="square" rtlCol="0">
                <a:spAutoFit/>
              </a:bodyPr>
              <a:lstStyle/>
              <a:p>
                <a:pPr>
                  <a:lnSpc>
                    <a:spcPct val="150000"/>
                  </a:lnSpc>
                </a:pPr>
                <a:r>
                  <a:rPr lang="el-GR" sz="2000" b="1" dirty="0">
                    <a:latin typeface="Trebuchet MS" panose="020B0603020202020204" pitchFamily="34" charset="0"/>
                  </a:rPr>
                  <a:t>8.  </a:t>
                </a:r>
                <a:r>
                  <a:rPr lang="el-GR" sz="2000" dirty="0">
                    <a:latin typeface="Trebuchet MS" panose="020B0603020202020204" pitchFamily="34" charset="0"/>
                  </a:rPr>
                  <a:t>Η έκφραση «η ένταση του βαρυτικού πεδίου στο σημείο Α έχει μέτρο 10 </a:t>
                </a:r>
                <a14:m>
                  <m:oMath xmlns:m="http://schemas.openxmlformats.org/officeDocument/2006/math">
                    <m:f>
                      <m:fPr>
                        <m:ctrlPr>
                          <a:rPr lang="el-GR" sz="2000" i="1" smtClean="0">
                            <a:latin typeface="Cambria Math" panose="02040503050406030204" pitchFamily="18" charset="0"/>
                          </a:rPr>
                        </m:ctrlPr>
                      </m:fPr>
                      <m:num>
                        <m:r>
                          <m:rPr>
                            <m:sty m:val="p"/>
                          </m:rPr>
                          <a:rPr lang="el-GR" sz="2000" b="0" i="0" smtClean="0">
                            <a:latin typeface="Cambria Math" panose="02040503050406030204" pitchFamily="18" charset="0"/>
                          </a:rPr>
                          <m:t>Ν</m:t>
                        </m:r>
                      </m:num>
                      <m:den>
                        <m:r>
                          <m:rPr>
                            <m:sty m:val="p"/>
                          </m:rPr>
                          <a:rPr lang="en-US" sz="2000" b="0" i="0" smtClean="0">
                            <a:latin typeface="Cambria Math" panose="02040503050406030204" pitchFamily="18" charset="0"/>
                          </a:rPr>
                          <m:t>kg</m:t>
                        </m:r>
                      </m:den>
                    </m:f>
                  </m:oMath>
                </a14:m>
                <a:r>
                  <a:rPr lang="el-GR" sz="2000" dirty="0">
                    <a:latin typeface="Trebuchet MS" panose="020B0603020202020204" pitchFamily="34" charset="0"/>
                  </a:rPr>
                  <a:t>» σημαίνει ότι, αν στο Α τοποθετηθεί μάζα 10</a:t>
                </a:r>
                <a:r>
                  <a:rPr lang="en-US" sz="2000" dirty="0">
                    <a:latin typeface="Trebuchet MS" panose="020B0603020202020204" pitchFamily="34" charset="0"/>
                  </a:rPr>
                  <a:t>kg</a:t>
                </a:r>
                <a:r>
                  <a:rPr lang="el-GR" sz="2000" dirty="0">
                    <a:latin typeface="Trebuchet MS" panose="020B0603020202020204" pitchFamily="34" charset="0"/>
                  </a:rPr>
                  <a:t>, θα δεχτεί δύναμη </a:t>
                </a:r>
              </a:p>
              <a:p>
                <a:pPr>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10Ν.                    </a:t>
                </a:r>
                <a:r>
                  <a:rPr lang="el-GR" sz="2000" b="1" dirty="0">
                    <a:latin typeface="Trebuchet MS" panose="020B0603020202020204" pitchFamily="34" charset="0"/>
                  </a:rPr>
                  <a:t>β.  </a:t>
                </a:r>
                <a:r>
                  <a:rPr lang="el-GR" sz="2000" dirty="0">
                    <a:latin typeface="Trebuchet MS" panose="020B0603020202020204" pitchFamily="34" charset="0"/>
                  </a:rPr>
                  <a:t>100Ν.                    </a:t>
                </a:r>
                <a:r>
                  <a:rPr lang="el-GR" sz="2000" b="1" dirty="0">
                    <a:latin typeface="Trebuchet MS" panose="020B0603020202020204" pitchFamily="34" charset="0"/>
                  </a:rPr>
                  <a:t>γ.</a:t>
                </a:r>
                <a:r>
                  <a:rPr lang="en-US" sz="2000" b="1" dirty="0">
                    <a:latin typeface="Trebuchet MS" panose="020B0603020202020204" pitchFamily="34" charset="0"/>
                  </a:rPr>
                  <a:t>  </a:t>
                </a:r>
                <a:r>
                  <a:rPr lang="el-GR" sz="2000" b="1" dirty="0">
                    <a:latin typeface="Trebuchet MS" panose="020B0603020202020204" pitchFamily="34" charset="0"/>
                  </a:rPr>
                  <a:t> </a:t>
                </a:r>
                <a:r>
                  <a:rPr lang="el-GR" sz="2000" dirty="0">
                    <a:latin typeface="Trebuchet MS" panose="020B0603020202020204" pitchFamily="34" charset="0"/>
                  </a:rPr>
                  <a:t>1Ν.                    </a:t>
                </a:r>
                <a:r>
                  <a:rPr lang="el-GR" sz="2000" b="1" dirty="0">
                    <a:latin typeface="Trebuchet MS" panose="020B0603020202020204" pitchFamily="34" charset="0"/>
                  </a:rPr>
                  <a:t>δ.  </a:t>
                </a:r>
                <a:r>
                  <a:rPr lang="el-GR" sz="2000" dirty="0">
                    <a:latin typeface="Trebuchet MS" panose="020B0603020202020204" pitchFamily="34" charset="0"/>
                  </a:rPr>
                  <a:t>20Ν.</a:t>
                </a:r>
                <a:r>
                  <a:rPr lang="el-GR" sz="2000" b="1" dirty="0">
                    <a:latin typeface="Trebuchet MS" panose="020B0603020202020204" pitchFamily="34"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1382268" y="3538338"/>
                <a:ext cx="9427464" cy="1739322"/>
              </a:xfrm>
              <a:prstGeom prst="rect">
                <a:avLst/>
              </a:prstGeom>
              <a:blipFill>
                <a:blip r:embed="rId2"/>
                <a:stretch>
                  <a:fillRect l="-712" b="-1748"/>
                </a:stretch>
              </a:blipFill>
            </p:spPr>
            <p:txBody>
              <a:bodyPr/>
              <a:lstStyle/>
              <a:p>
                <a:r>
                  <a:rPr lang="el-GR">
                    <a:noFill/>
                  </a:rPr>
                  <a:t> </a:t>
                </a:r>
              </a:p>
            </p:txBody>
          </p:sp>
        </mc:Fallback>
      </mc:AlternateContent>
      <p:sp>
        <p:nvSpPr>
          <p:cNvPr id="9" name="Έλλειψη 4"/>
          <p:cNvSpPr/>
          <p:nvPr/>
        </p:nvSpPr>
        <p:spPr>
          <a:xfrm>
            <a:off x="3793822" y="4747865"/>
            <a:ext cx="466420" cy="4432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noFill/>
            </a:endParaRPr>
          </a:p>
        </p:txBody>
      </p:sp>
      <p:sp>
        <p:nvSpPr>
          <p:cNvPr id="7" name="Θέση ημερομηνίας 6">
            <a:extLst>
              <a:ext uri="{FF2B5EF4-FFF2-40B4-BE49-F238E27FC236}">
                <a16:creationId xmlns:a16="http://schemas.microsoft.com/office/drawing/2014/main" id="{7F9FC694-8869-478F-83EA-E3ECCFEF49FA}"/>
              </a:ext>
            </a:extLst>
          </p:cNvPr>
          <p:cNvSpPr>
            <a:spLocks noGrp="1"/>
          </p:cNvSpPr>
          <p:nvPr>
            <p:ph type="dt" sz="half" idx="10"/>
          </p:nvPr>
        </p:nvSpPr>
        <p:spPr/>
        <p:txBody>
          <a:bodyPr/>
          <a:lstStyle/>
          <a:p>
            <a:fld id="{81F62BED-2C6B-4A6C-AE6B-C29C17D3C721}"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110866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3</a:t>
            </a:fld>
            <a:endParaRPr lang="el-GR">
              <a:solidFill>
                <a:prstClr val="black">
                  <a:tint val="75000"/>
                </a:prstClr>
              </a:solidFill>
            </a:endParaRPr>
          </a:p>
        </p:txBody>
      </p:sp>
      <p:sp>
        <p:nvSpPr>
          <p:cNvPr id="6" name="Text Box 4"/>
          <p:cNvSpPr txBox="1">
            <a:spLocks noChangeArrowheads="1"/>
          </p:cNvSpPr>
          <p:nvPr/>
        </p:nvSpPr>
        <p:spPr bwMode="auto">
          <a:xfrm>
            <a:off x="2685093" y="372575"/>
            <a:ext cx="68218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a:spcBef>
                <a:spcPct val="50000"/>
              </a:spcBef>
            </a:pPr>
            <a:r>
              <a:rPr lang="el-GR" altLang="el-GR" sz="2800" b="1" dirty="0">
                <a:solidFill>
                  <a:srgbClr val="800000"/>
                </a:solidFill>
                <a:effectLst>
                  <a:outerShdw blurRad="38100" dist="38100" dir="2700000" algn="tl">
                    <a:srgbClr val="000000"/>
                  </a:outerShdw>
                </a:effectLst>
                <a:latin typeface="Comic Sans MS" panose="030F0702030302020204" pitchFamily="66" charset="0"/>
              </a:rPr>
              <a:t>Συντηρητικές (ή διατηρητικές) δυνάμεις</a:t>
            </a:r>
          </a:p>
        </p:txBody>
      </p:sp>
      <p:sp>
        <p:nvSpPr>
          <p:cNvPr id="8" name="Text Box 3"/>
          <p:cNvSpPr txBox="1">
            <a:spLocks noChangeArrowheads="1"/>
          </p:cNvSpPr>
          <p:nvPr/>
        </p:nvSpPr>
        <p:spPr bwMode="auto">
          <a:xfrm>
            <a:off x="1662822" y="4690411"/>
            <a:ext cx="2881312" cy="71437"/>
          </a:xfrm>
          <a:prstGeom prst="rect">
            <a:avLst/>
          </a:prstGeom>
          <a:solidFill>
            <a:srgbClr val="C0C0C0"/>
          </a:solidFill>
          <a:ln w="9525">
            <a:solidFill>
              <a:schemeClr val="tx1"/>
            </a:solidFill>
            <a:miter lim="800000"/>
            <a:headEnd/>
            <a:tailEnd/>
          </a:ln>
        </p:spPr>
        <p:txBody>
          <a:bodyPr/>
          <a:lstStyle/>
          <a:p>
            <a:endParaRPr lang="el-GR" altLang="el-GR">
              <a:latin typeface="Tahoma" panose="020B0604030504040204" pitchFamily="34" charset="0"/>
            </a:endParaRPr>
          </a:p>
        </p:txBody>
      </p:sp>
      <p:sp>
        <p:nvSpPr>
          <p:cNvPr id="10" name="Rectangle 5"/>
          <p:cNvSpPr>
            <a:spLocks noChangeArrowheads="1"/>
          </p:cNvSpPr>
          <p:nvPr/>
        </p:nvSpPr>
        <p:spPr bwMode="auto">
          <a:xfrm>
            <a:off x="835735" y="1103732"/>
            <a:ext cx="21240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r>
              <a:rPr lang="el-GR" altLang="el-GR" b="1" dirty="0">
                <a:latin typeface="Comic Sans MS" panose="030F0702030302020204" pitchFamily="66" charset="0"/>
              </a:rPr>
              <a:t>αρχική θέση </a:t>
            </a:r>
            <a:r>
              <a:rPr lang="en-US" altLang="el-GR" b="1" dirty="0">
                <a:latin typeface="Comic Sans MS" panose="030F0702030302020204" pitchFamily="66" charset="0"/>
              </a:rPr>
              <a:t>A</a:t>
            </a:r>
            <a:r>
              <a:rPr lang="en-US" altLang="el-GR" dirty="0">
                <a:latin typeface="Comic Sans MS" panose="030F0702030302020204" pitchFamily="66" charset="0"/>
              </a:rPr>
              <a:t> </a:t>
            </a:r>
          </a:p>
        </p:txBody>
      </p:sp>
      <p:sp>
        <p:nvSpPr>
          <p:cNvPr id="12" name="Rectangle 7"/>
          <p:cNvSpPr>
            <a:spLocks noChangeArrowheads="1"/>
          </p:cNvSpPr>
          <p:nvPr/>
        </p:nvSpPr>
        <p:spPr bwMode="auto">
          <a:xfrm>
            <a:off x="1419551" y="4757809"/>
            <a:ext cx="17340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r>
              <a:rPr lang="el-GR" altLang="el-GR" b="1" dirty="0">
                <a:latin typeface="Comic Sans MS" panose="030F0702030302020204" pitchFamily="66" charset="0"/>
              </a:rPr>
              <a:t>τελική θέση</a:t>
            </a:r>
            <a:r>
              <a:rPr lang="en-US" altLang="el-GR" b="1" dirty="0">
                <a:latin typeface="Comic Sans MS" panose="030F0702030302020204" pitchFamily="66" charset="0"/>
              </a:rPr>
              <a:t> </a:t>
            </a:r>
            <a:r>
              <a:rPr lang="el-GR" altLang="el-GR" b="1" dirty="0">
                <a:latin typeface="Comic Sans MS" panose="030F0702030302020204" pitchFamily="66" charset="0"/>
              </a:rPr>
              <a:t>Δ</a:t>
            </a:r>
            <a:endParaRPr lang="en-US" altLang="el-GR" dirty="0">
              <a:latin typeface="Comic Sans MS" panose="030F0702030302020204" pitchFamily="66" charset="0"/>
            </a:endParaRPr>
          </a:p>
        </p:txBody>
      </p:sp>
      <p:grpSp>
        <p:nvGrpSpPr>
          <p:cNvPr id="34" name="Ομάδα 33"/>
          <p:cNvGrpSpPr/>
          <p:nvPr/>
        </p:nvGrpSpPr>
        <p:grpSpPr>
          <a:xfrm>
            <a:off x="3536073" y="1234422"/>
            <a:ext cx="583819" cy="3429000"/>
            <a:chOff x="3536073" y="1234422"/>
            <a:chExt cx="583819" cy="3429000"/>
          </a:xfrm>
        </p:grpSpPr>
        <p:sp>
          <p:nvSpPr>
            <p:cNvPr id="7" name="Line 2"/>
            <p:cNvSpPr>
              <a:spLocks noChangeShapeType="1"/>
            </p:cNvSpPr>
            <p:nvPr/>
          </p:nvSpPr>
          <p:spPr bwMode="auto">
            <a:xfrm flipV="1">
              <a:off x="3536073" y="1234422"/>
              <a:ext cx="503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9" name="Line 4"/>
            <p:cNvSpPr>
              <a:spLocks noChangeShapeType="1"/>
            </p:cNvSpPr>
            <p:nvPr/>
          </p:nvSpPr>
          <p:spPr bwMode="auto">
            <a:xfrm>
              <a:off x="3751972" y="1234422"/>
              <a:ext cx="0" cy="3429000"/>
            </a:xfrm>
            <a:prstGeom prst="line">
              <a:avLst/>
            </a:prstGeom>
            <a:noFill/>
            <a:ln w="9525">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3" name="Text Box 8"/>
            <p:cNvSpPr txBox="1">
              <a:spLocks noChangeArrowheads="1"/>
            </p:cNvSpPr>
            <p:nvPr/>
          </p:nvSpPr>
          <p:spPr bwMode="auto">
            <a:xfrm>
              <a:off x="3764989" y="2746517"/>
              <a:ext cx="3549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b="1" i="1" dirty="0">
                  <a:latin typeface="Comic Sans MS" panose="030F0702030302020204" pitchFamily="66" charset="0"/>
                </a:rPr>
                <a:t>h</a:t>
              </a:r>
              <a:endParaRPr lang="el-GR" altLang="el-GR" b="1" i="1" dirty="0">
                <a:latin typeface="Comic Sans MS" panose="030F0702030302020204" pitchFamily="66" charset="0"/>
              </a:endParaRPr>
            </a:p>
          </p:txBody>
        </p:sp>
      </p:grpSp>
      <p:sp>
        <p:nvSpPr>
          <p:cNvPr id="14" name="Text Box 9"/>
          <p:cNvSpPr txBox="1">
            <a:spLocks noChangeArrowheads="1"/>
          </p:cNvSpPr>
          <p:nvPr/>
        </p:nvSpPr>
        <p:spPr bwMode="auto">
          <a:xfrm>
            <a:off x="3967872" y="1018523"/>
            <a:ext cx="10080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b="1" i="1" dirty="0" err="1">
                <a:latin typeface="Comic Sans MS" panose="030F0702030302020204" pitchFamily="66" charset="0"/>
              </a:rPr>
              <a:t>υ</a:t>
            </a:r>
            <a:r>
              <a:rPr lang="el-GR" altLang="el-GR" b="1" baseline="-25000" dirty="0" err="1">
                <a:latin typeface="Comic Sans MS" panose="030F0702030302020204" pitchFamily="66" charset="0"/>
              </a:rPr>
              <a:t>αρχ</a:t>
            </a:r>
            <a:r>
              <a:rPr lang="el-GR" altLang="el-GR" b="1" dirty="0">
                <a:latin typeface="Comic Sans MS" panose="030F0702030302020204" pitchFamily="66" charset="0"/>
              </a:rPr>
              <a:t>=0</a:t>
            </a:r>
            <a:endParaRPr lang="el-GR" altLang="el-GR" b="1" i="1" dirty="0">
              <a:latin typeface="Comic Sans MS" panose="030F0702030302020204" pitchFamily="66" charset="0"/>
            </a:endParaRPr>
          </a:p>
        </p:txBody>
      </p:sp>
      <p:sp>
        <p:nvSpPr>
          <p:cNvPr id="15" name="Oval 12"/>
          <p:cNvSpPr>
            <a:spLocks noChangeArrowheads="1"/>
          </p:cNvSpPr>
          <p:nvPr/>
        </p:nvSpPr>
        <p:spPr bwMode="auto">
          <a:xfrm>
            <a:off x="3031248" y="1162986"/>
            <a:ext cx="288925" cy="288925"/>
          </a:xfrm>
          <a:prstGeom prst="ellipse">
            <a:avLst/>
          </a:prstGeom>
          <a:solidFill>
            <a:srgbClr val="FF9900"/>
          </a:solidFill>
          <a:ln w="9525">
            <a:solidFill>
              <a:schemeClr val="tx1"/>
            </a:solidFill>
            <a:round/>
            <a:headEnd/>
            <a:tailEnd/>
          </a:ln>
          <a:effectLst>
            <a:outerShdw dist="35921" dir="2700000" algn="ctr" rotWithShape="0">
              <a:srgbClr val="808080"/>
            </a:outerShdw>
          </a:effectLst>
        </p:spPr>
        <p:txBody>
          <a:bodyPr/>
          <a:lstStyle/>
          <a:p>
            <a:endParaRPr lang="el-GR"/>
          </a:p>
        </p:txBody>
      </p:sp>
      <p:grpSp>
        <p:nvGrpSpPr>
          <p:cNvPr id="33" name="Ομάδα 32"/>
          <p:cNvGrpSpPr/>
          <p:nvPr/>
        </p:nvGrpSpPr>
        <p:grpSpPr>
          <a:xfrm>
            <a:off x="2893611" y="1451911"/>
            <a:ext cx="346710" cy="677823"/>
            <a:chOff x="2893611" y="1451911"/>
            <a:chExt cx="346710" cy="677823"/>
          </a:xfrm>
        </p:grpSpPr>
        <mc:AlternateContent xmlns:mc="http://schemas.openxmlformats.org/markup-compatibility/2006" xmlns:a14="http://schemas.microsoft.com/office/drawing/2010/main">
          <mc:Choice Requires="a14">
            <p:sp>
              <p:nvSpPr>
                <p:cNvPr id="11" name="Text Box 6"/>
                <p:cNvSpPr txBox="1">
                  <a:spLocks noChangeArrowheads="1"/>
                </p:cNvSpPr>
                <p:nvPr/>
              </p:nvSpPr>
              <p:spPr bwMode="auto">
                <a:xfrm>
                  <a:off x="2893611" y="1760402"/>
                  <a:ext cx="346710"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smtClean="0">
                                <a:latin typeface="Cambria Math" panose="02040503050406030204" pitchFamily="18" charset="0"/>
                              </a:rPr>
                            </m:ctrlPr>
                          </m:accPr>
                          <m:e>
                            <m:r>
                              <a:rPr lang="en-US" altLang="el-GR" b="1" i="1" smtClean="0">
                                <a:latin typeface="Cambria Math" panose="02040503050406030204" pitchFamily="18" charset="0"/>
                              </a:rPr>
                              <m:t>𝒘</m:t>
                            </m:r>
                          </m:e>
                        </m:acc>
                      </m:oMath>
                    </m:oMathPara>
                  </a14:m>
                  <a:endParaRPr lang="el-GR" altLang="el-GR" b="1" i="1" dirty="0">
                    <a:latin typeface="Comic Sans MS" panose="030F0702030302020204" pitchFamily="66" charset="0"/>
                  </a:endParaRPr>
                </a:p>
              </p:txBody>
            </p:sp>
          </mc:Choice>
          <mc:Fallback xmlns="">
            <p:sp>
              <p:nvSpPr>
                <p:cNvPr id="11" name="Text Box 6"/>
                <p:cNvSpPr txBox="1">
                  <a:spLocks noRot="1" noChangeAspect="1" noMove="1" noResize="1" noEditPoints="1" noAdjustHandles="1" noChangeArrowheads="1" noChangeShapeType="1" noTextEdit="1"/>
                </p:cNvSpPr>
                <p:nvPr/>
              </p:nvSpPr>
              <p:spPr bwMode="auto">
                <a:xfrm>
                  <a:off x="2893611" y="1760402"/>
                  <a:ext cx="346710" cy="369332"/>
                </a:xfrm>
                <a:prstGeom prst="rect">
                  <a:avLst/>
                </a:prstGeom>
                <a:blipFill>
                  <a:blip r:embed="rId2"/>
                  <a:stretch>
                    <a:fillRect l="-877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16" name="Line 13"/>
            <p:cNvSpPr>
              <a:spLocks noChangeShapeType="1"/>
            </p:cNvSpPr>
            <p:nvPr/>
          </p:nvSpPr>
          <p:spPr bwMode="auto">
            <a:xfrm>
              <a:off x="3175709" y="1451911"/>
              <a:ext cx="0" cy="43338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7" name="Oval 14"/>
          <p:cNvSpPr>
            <a:spLocks noChangeArrowheads="1"/>
          </p:cNvSpPr>
          <p:nvPr/>
        </p:nvSpPr>
        <p:spPr bwMode="auto">
          <a:xfrm>
            <a:off x="3031248" y="4403073"/>
            <a:ext cx="288925" cy="288925"/>
          </a:xfrm>
          <a:prstGeom prst="ellipse">
            <a:avLst/>
          </a:prstGeom>
          <a:solidFill>
            <a:srgbClr val="FF9900"/>
          </a:solidFill>
          <a:ln w="9525">
            <a:solidFill>
              <a:schemeClr val="tx1"/>
            </a:solidFill>
            <a:round/>
            <a:headEnd/>
            <a:tailEnd/>
          </a:ln>
          <a:effectLst>
            <a:outerShdw dist="35921" dir="2700000" algn="ctr" rotWithShape="0">
              <a:srgbClr val="808080"/>
            </a:outerShdw>
          </a:effectLst>
        </p:spPr>
        <p:txBody>
          <a:bodyPr/>
          <a:lstStyle/>
          <a:p>
            <a:endParaRPr lang="el-GR"/>
          </a:p>
        </p:txBody>
      </p:sp>
      <p:grpSp>
        <p:nvGrpSpPr>
          <p:cNvPr id="36" name="Ομάδα 35"/>
          <p:cNvGrpSpPr/>
          <p:nvPr/>
        </p:nvGrpSpPr>
        <p:grpSpPr>
          <a:xfrm>
            <a:off x="2893611" y="4704182"/>
            <a:ext cx="346710" cy="721647"/>
            <a:chOff x="2893611" y="4704182"/>
            <a:chExt cx="346710" cy="721647"/>
          </a:xfrm>
        </p:grpSpPr>
        <mc:AlternateContent xmlns:mc="http://schemas.openxmlformats.org/markup-compatibility/2006" xmlns:a14="http://schemas.microsoft.com/office/drawing/2010/main">
          <mc:Choice Requires="a14">
            <p:sp>
              <p:nvSpPr>
                <p:cNvPr id="19" name="Text Box 6"/>
                <p:cNvSpPr txBox="1">
                  <a:spLocks noChangeArrowheads="1"/>
                </p:cNvSpPr>
                <p:nvPr/>
              </p:nvSpPr>
              <p:spPr bwMode="auto">
                <a:xfrm>
                  <a:off x="2893611" y="5056497"/>
                  <a:ext cx="346710"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smtClean="0">
                                <a:latin typeface="Cambria Math" panose="02040503050406030204" pitchFamily="18" charset="0"/>
                              </a:rPr>
                            </m:ctrlPr>
                          </m:accPr>
                          <m:e>
                            <m:r>
                              <a:rPr lang="en-US" altLang="el-GR" b="1" i="1" smtClean="0">
                                <a:latin typeface="Cambria Math" panose="02040503050406030204" pitchFamily="18" charset="0"/>
                              </a:rPr>
                              <m:t>𝒘</m:t>
                            </m:r>
                          </m:e>
                        </m:acc>
                      </m:oMath>
                    </m:oMathPara>
                  </a14:m>
                  <a:endParaRPr lang="el-GR" altLang="el-GR" b="1" i="1" dirty="0">
                    <a:latin typeface="Comic Sans MS" panose="030F0702030302020204" pitchFamily="66" charset="0"/>
                  </a:endParaRPr>
                </a:p>
              </p:txBody>
            </p:sp>
          </mc:Choice>
          <mc:Fallback xmlns="">
            <p:sp>
              <p:nvSpPr>
                <p:cNvPr id="19" name="Text Box 6"/>
                <p:cNvSpPr txBox="1">
                  <a:spLocks noRot="1" noChangeAspect="1" noMove="1" noResize="1" noEditPoints="1" noAdjustHandles="1" noChangeArrowheads="1" noChangeShapeType="1" noTextEdit="1"/>
                </p:cNvSpPr>
                <p:nvPr/>
              </p:nvSpPr>
              <p:spPr bwMode="auto">
                <a:xfrm>
                  <a:off x="2893611" y="5056497"/>
                  <a:ext cx="346710" cy="369332"/>
                </a:xfrm>
                <a:prstGeom prst="rect">
                  <a:avLst/>
                </a:prstGeom>
                <a:blipFill>
                  <a:blip r:embed="rId3"/>
                  <a:stretch>
                    <a:fillRect l="-877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20" name="Line 15"/>
            <p:cNvSpPr>
              <a:spLocks noChangeShapeType="1"/>
            </p:cNvSpPr>
            <p:nvPr/>
          </p:nvSpPr>
          <p:spPr bwMode="auto">
            <a:xfrm>
              <a:off x="3175709" y="4704182"/>
              <a:ext cx="0" cy="4333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5" name="Ομάδα 34"/>
          <p:cNvGrpSpPr/>
          <p:nvPr/>
        </p:nvGrpSpPr>
        <p:grpSpPr>
          <a:xfrm>
            <a:off x="3193281" y="4704182"/>
            <a:ext cx="346710" cy="802720"/>
            <a:chOff x="3349064" y="4704182"/>
            <a:chExt cx="346710" cy="802720"/>
          </a:xfrm>
        </p:grpSpPr>
        <p:sp>
          <p:nvSpPr>
            <p:cNvPr id="22" name="Line 25"/>
            <p:cNvSpPr>
              <a:spLocks noChangeShapeType="1"/>
            </p:cNvSpPr>
            <p:nvPr/>
          </p:nvSpPr>
          <p:spPr bwMode="auto">
            <a:xfrm>
              <a:off x="3393325" y="4704182"/>
              <a:ext cx="0" cy="504825"/>
            </a:xfrm>
            <a:prstGeom prst="line">
              <a:avLst/>
            </a:prstGeom>
            <a:noFill/>
            <a:ln w="57150">
              <a:solidFill>
                <a:srgbClr val="0066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23" name="Text Box 6"/>
                <p:cNvSpPr txBox="1">
                  <a:spLocks noChangeArrowheads="1"/>
                </p:cNvSpPr>
                <p:nvPr/>
              </p:nvSpPr>
              <p:spPr bwMode="auto">
                <a:xfrm>
                  <a:off x="3349064" y="5137570"/>
                  <a:ext cx="346710"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smtClean="0">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l-GR" altLang="el-GR" b="1" i="1" smtClean="0">
                                <a:solidFill>
                                  <a:srgbClr val="006600"/>
                                </a:solidFill>
                                <a:effectLst>
                                  <a:outerShdw blurRad="38100" dist="38100" dir="2700000" algn="tl">
                                    <a:srgbClr val="000000">
                                      <a:alpha val="43137"/>
                                    </a:srgbClr>
                                  </a:outerShdw>
                                </a:effectLst>
                                <a:latin typeface="Cambria Math" panose="02040503050406030204" pitchFamily="18" charset="0"/>
                              </a:rPr>
                              <m:t>𝝊</m:t>
                            </m:r>
                          </m:e>
                        </m:acc>
                      </m:oMath>
                    </m:oMathPara>
                  </a14:m>
                  <a:endParaRPr lang="el-GR" altLang="el-GR" b="1" i="1" dirty="0">
                    <a:solidFill>
                      <a:srgbClr val="006600"/>
                    </a:solidFill>
                    <a:latin typeface="Comic Sans MS" panose="030F0702030302020204" pitchFamily="66" charset="0"/>
                  </a:endParaRPr>
                </a:p>
              </p:txBody>
            </p:sp>
          </mc:Choice>
          <mc:Fallback xmlns="">
            <p:sp>
              <p:nvSpPr>
                <p:cNvPr id="23" name="Text Box 6"/>
                <p:cNvSpPr txBox="1">
                  <a:spLocks noRot="1" noChangeAspect="1" noMove="1" noResize="1" noEditPoints="1" noAdjustHandles="1" noChangeArrowheads="1" noChangeShapeType="1" noTextEdit="1"/>
                </p:cNvSpPr>
                <p:nvPr/>
              </p:nvSpPr>
              <p:spPr bwMode="auto">
                <a:xfrm>
                  <a:off x="3349064" y="5137570"/>
                  <a:ext cx="346710" cy="369332"/>
                </a:xfrm>
                <a:prstGeom prst="rect">
                  <a:avLst/>
                </a:prstGeom>
                <a:blipFill>
                  <a:blip r:embed="rId4"/>
                  <a:stretch>
                    <a:fillRect l="-175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nvGrpSpPr>
          <p:cNvPr id="27" name="Ομάδα 26"/>
          <p:cNvGrpSpPr/>
          <p:nvPr/>
        </p:nvGrpSpPr>
        <p:grpSpPr>
          <a:xfrm>
            <a:off x="5545992" y="971128"/>
            <a:ext cx="4498341" cy="1015663"/>
            <a:chOff x="5748020" y="2527745"/>
            <a:chExt cx="4507485" cy="1015663"/>
          </a:xfrm>
        </p:grpSpPr>
        <mc:AlternateContent xmlns:mc="http://schemas.openxmlformats.org/markup-compatibility/2006" xmlns:a14="http://schemas.microsoft.com/office/drawing/2010/main">
          <mc:Choice Requires="a14">
            <p:sp>
              <p:nvSpPr>
                <p:cNvPr id="24" name="Text Box 31"/>
                <p:cNvSpPr txBox="1">
                  <a:spLocks noChangeArrowheads="1"/>
                </p:cNvSpPr>
                <p:nvPr/>
              </p:nvSpPr>
              <p:spPr bwMode="auto">
                <a:xfrm>
                  <a:off x="5748020" y="2527745"/>
                  <a:ext cx="4507485" cy="101566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gn="ctr">
                    <a:lnSpc>
                      <a:spcPct val="150000"/>
                    </a:lnSpc>
                    <a:spcBef>
                      <a:spcPct val="50000"/>
                    </a:spcBef>
                  </a:pPr>
                  <a:r>
                    <a:rPr lang="el-GR" altLang="el-GR" sz="2000" b="1" dirty="0">
                      <a:effectLst>
                        <a:outerShdw blurRad="38100" dist="38100" dir="2700000" algn="tl">
                          <a:srgbClr val="FFFFFF"/>
                        </a:outerShdw>
                      </a:effectLst>
                      <a:latin typeface="Comic Sans MS" panose="030F0702030302020204" pitchFamily="66" charset="0"/>
                    </a:rPr>
                    <a:t>Το έργο του βάρους </a:t>
                  </a:r>
                  <a14:m>
                    <m:oMath xmlns:m="http://schemas.openxmlformats.org/officeDocument/2006/math">
                      <m:acc>
                        <m:accPr>
                          <m:chr m:val="⃗"/>
                          <m:ctrlPr>
                            <a:rPr lang="en-US" altLang="el-GR" sz="2000" b="1" i="1">
                              <a:latin typeface="Cambria Math" panose="02040503050406030204" pitchFamily="18" charset="0"/>
                            </a:rPr>
                          </m:ctrlPr>
                        </m:accPr>
                        <m:e>
                          <m:r>
                            <a:rPr lang="en-US" altLang="el-GR" sz="2000" b="1" i="1">
                              <a:latin typeface="Cambria Math" panose="02040503050406030204" pitchFamily="18" charset="0"/>
                            </a:rPr>
                            <m:t>𝒘</m:t>
                          </m:r>
                        </m:e>
                      </m:acc>
                    </m:oMath>
                  </a14:m>
                  <a:r>
                    <a:rPr lang="el-GR" altLang="el-GR" sz="2000" b="1" dirty="0">
                      <a:effectLst>
                        <a:outerShdw blurRad="38100" dist="38100" dir="2700000" algn="tl">
                          <a:srgbClr val="FFFFFF"/>
                        </a:outerShdw>
                      </a:effectLst>
                      <a:latin typeface="Comic Sans MS" panose="030F0702030302020204" pitchFamily="66" charset="0"/>
                    </a:rPr>
                    <a:t> στην κλειστή διαδρομή Α   </a:t>
                  </a:r>
                  <a:r>
                    <a:rPr lang="en-US" altLang="el-GR" sz="2000" b="1" dirty="0">
                      <a:effectLst>
                        <a:outerShdw blurRad="38100" dist="38100" dir="2700000" algn="tl">
                          <a:srgbClr val="FFFFFF"/>
                        </a:outerShdw>
                      </a:effectLst>
                      <a:latin typeface="Comic Sans MS" panose="030F0702030302020204" pitchFamily="66" charset="0"/>
                    </a:rPr>
                    <a:t> </a:t>
                  </a:r>
                  <a:r>
                    <a:rPr lang="el-GR" altLang="el-GR" sz="2000" b="1" dirty="0">
                      <a:effectLst>
                        <a:outerShdw blurRad="38100" dist="38100" dir="2700000" algn="tl">
                          <a:srgbClr val="FFFFFF"/>
                        </a:outerShdw>
                      </a:effectLst>
                      <a:latin typeface="Comic Sans MS" panose="030F0702030302020204" pitchFamily="66" charset="0"/>
                    </a:rPr>
                    <a:t> Δ    Α είναι</a:t>
                  </a:r>
                  <a:endParaRPr lang="el-GR" altLang="el-GR" sz="2000" b="1" dirty="0">
                    <a:effectLst>
                      <a:outerShdw blurRad="38100" dist="38100" dir="2700000" algn="tl">
                        <a:srgbClr val="FFFFFF"/>
                      </a:outerShdw>
                    </a:effectLst>
                    <a:latin typeface="Comic Sans MS" panose="030F0702030302020204" pitchFamily="66" charset="0"/>
                    <a:cs typeface="Times New Roman" panose="02020603050405020304" pitchFamily="18" charset="0"/>
                  </a:endParaRPr>
                </a:p>
              </p:txBody>
            </p:sp>
          </mc:Choice>
          <mc:Fallback xmlns="">
            <p:sp>
              <p:nvSpPr>
                <p:cNvPr id="24" name="Text Box 31"/>
                <p:cNvSpPr txBox="1">
                  <a:spLocks noRot="1" noChangeAspect="1" noMove="1" noResize="1" noEditPoints="1" noAdjustHandles="1" noChangeArrowheads="1" noChangeShapeType="1" noTextEdit="1"/>
                </p:cNvSpPr>
                <p:nvPr/>
              </p:nvSpPr>
              <p:spPr bwMode="auto">
                <a:xfrm>
                  <a:off x="5748020" y="2527745"/>
                  <a:ext cx="4507485" cy="1015663"/>
                </a:xfrm>
                <a:prstGeom prst="rect">
                  <a:avLst/>
                </a:prstGeom>
                <a:blipFill>
                  <a:blip r:embed="rId5"/>
                  <a:stretch>
                    <a:fillRect l="-1220" r="-3794" b="-718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25" name="Line 32"/>
            <p:cNvSpPr>
              <a:spLocks noChangeShapeType="1"/>
            </p:cNvSpPr>
            <p:nvPr/>
          </p:nvSpPr>
          <p:spPr bwMode="auto">
            <a:xfrm>
              <a:off x="7768463" y="3289081"/>
              <a:ext cx="360363" cy="0"/>
            </a:xfrm>
            <a:prstGeom prst="line">
              <a:avLst/>
            </a:prstGeom>
            <a:noFill/>
            <a:ln w="9525">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6" name="Line 33"/>
            <p:cNvSpPr>
              <a:spLocks noChangeShapeType="1"/>
            </p:cNvSpPr>
            <p:nvPr/>
          </p:nvSpPr>
          <p:spPr bwMode="auto">
            <a:xfrm>
              <a:off x="8429753" y="3269624"/>
              <a:ext cx="360363" cy="0"/>
            </a:xfrm>
            <a:prstGeom prst="line">
              <a:avLst/>
            </a:prstGeom>
            <a:noFill/>
            <a:ln w="9525">
              <a:solidFill>
                <a:schemeClr val="tx1"/>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grpSp>
      <mc:AlternateContent xmlns:mc="http://schemas.openxmlformats.org/markup-compatibility/2006" xmlns:a14="http://schemas.microsoft.com/office/drawing/2010/main">
        <mc:Choice Requires="a14">
          <p:sp>
            <p:nvSpPr>
              <p:cNvPr id="2" name="TextBox 1"/>
              <p:cNvSpPr txBox="1"/>
              <p:nvPr/>
            </p:nvSpPr>
            <p:spPr>
              <a:xfrm>
                <a:off x="5368447" y="2077867"/>
                <a:ext cx="4416850" cy="4612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𝑾</m:t>
                          </m:r>
                        </m:e>
                        <m:sub>
                          <m:r>
                            <a:rPr lang="el-GR" sz="2800" b="1" i="0" smtClean="0">
                              <a:solidFill>
                                <a:srgbClr val="FF0000"/>
                              </a:solidFill>
                              <a:effectLst>
                                <a:outerShdw blurRad="38100" dist="38100" dir="2700000" algn="tl">
                                  <a:srgbClr val="000000">
                                    <a:alpha val="43137"/>
                                  </a:srgbClr>
                                </a:outerShdw>
                              </a:effectLst>
                              <a:latin typeface="Cambria Math" panose="02040503050406030204" pitchFamily="18" charset="0"/>
                            </a:rPr>
                            <m:t>𝛐𝛌</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sub>
                      </m:sSub>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sSub>
                        <m:sSub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𝑾</m:t>
                          </m:r>
                        </m:e>
                        <m:sub>
                          <m:d>
                            <m:d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dPr>
                            <m:e>
                              <m:r>
                                <a:rPr lang="el-GR" sz="2800" b="1" i="0" smtClean="0">
                                  <a:solidFill>
                                    <a:srgbClr val="FF0000"/>
                                  </a:solidFill>
                                  <a:effectLst>
                                    <a:outerShdw blurRad="38100" dist="38100" dir="2700000" algn="tl">
                                      <a:srgbClr val="000000">
                                        <a:alpha val="43137"/>
                                      </a:srgbClr>
                                    </a:outerShdw>
                                  </a:effectLst>
                                  <a:latin typeface="Cambria Math" panose="02040503050406030204" pitchFamily="18" charset="0"/>
                                </a:rPr>
                                <m:t>𝚨</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sz="2800" b="1" i="0" smtClean="0">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sz="2800" b="1" i="0" smtClean="0">
                                  <a:solidFill>
                                    <a:srgbClr val="FF0000"/>
                                  </a:solidFill>
                                  <a:effectLst>
                                    <a:outerShdw blurRad="38100" dist="38100" dir="2700000" algn="tl">
                                      <a:srgbClr val="000000">
                                        <a:alpha val="43137"/>
                                      </a:srgbClr>
                                    </a:outerShdw>
                                  </a:effectLst>
                                  <a:latin typeface="Cambria Math" panose="02040503050406030204" pitchFamily="18" charset="0"/>
                                </a:rPr>
                                <m:t>𝚫</m:t>
                              </m:r>
                            </m:e>
                          </m:d>
                        </m:sub>
                      </m:sSub>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t> + </m:t>
                      </m:r>
                      <m:sSub>
                        <m:sSub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𝑾</m:t>
                          </m:r>
                        </m:e>
                        <m:sub>
                          <m:d>
                            <m:d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ctrlPr>
                            </m:dPr>
                            <m:e>
                              <m:r>
                                <a:rPr lang="el-GR" sz="2800" b="1" i="0" smtClean="0">
                                  <a:solidFill>
                                    <a:srgbClr val="FF0000"/>
                                  </a:solidFill>
                                  <a:effectLst>
                                    <a:outerShdw blurRad="38100" dist="38100" dir="2700000" algn="tl">
                                      <a:srgbClr val="000000">
                                        <a:alpha val="43137"/>
                                      </a:srgbClr>
                                    </a:outerShdw>
                                  </a:effectLst>
                                  <a:latin typeface="Cambria Math" panose="02040503050406030204" pitchFamily="18" charset="0"/>
                                </a:rPr>
                                <m:t>𝚫</m:t>
                              </m:r>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sz="2800" b="1" i="0" smtClean="0">
                                  <a:solidFill>
                                    <a:srgbClr val="FF0000"/>
                                  </a:solidFill>
                                  <a:effectLst>
                                    <a:outerShdw blurRad="38100" dist="38100" dir="2700000" algn="tl">
                                      <a:srgbClr val="000000">
                                        <a:alpha val="43137"/>
                                      </a:srgbClr>
                                    </a:outerShdw>
                                  </a:effectLst>
                                  <a:latin typeface="Cambria Math" panose="02040503050406030204" pitchFamily="18" charset="0"/>
                                </a:rPr>
                                <m:t>𝚨</m:t>
                              </m:r>
                            </m:e>
                          </m:d>
                        </m:sub>
                      </m:sSub>
                    </m:oMath>
                  </m:oMathPara>
                </a14:m>
                <a:endParaRPr lang="el-GR" sz="28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5368447" y="2077867"/>
                <a:ext cx="4416850" cy="461217"/>
              </a:xfrm>
              <a:prstGeom prst="rect">
                <a:avLst/>
              </a:prstGeom>
              <a:blipFill>
                <a:blip r:embed="rId6"/>
                <a:stretch>
                  <a:fillRect b="-5263"/>
                </a:stretch>
              </a:blipFill>
            </p:spPr>
            <p:txBody>
              <a:bodyPr/>
              <a:lstStyle/>
              <a:p>
                <a:r>
                  <a:rPr lang="el-GR">
                    <a:noFill/>
                  </a:rPr>
                  <a:t> </a:t>
                </a:r>
              </a:p>
            </p:txBody>
          </p:sp>
        </mc:Fallback>
      </mc:AlternateContent>
      <p:sp>
        <p:nvSpPr>
          <p:cNvPr id="5" name="TextBox 4"/>
          <p:cNvSpPr txBox="1"/>
          <p:nvPr/>
        </p:nvSpPr>
        <p:spPr>
          <a:xfrm>
            <a:off x="9785297" y="2129734"/>
            <a:ext cx="312127" cy="430887"/>
          </a:xfrm>
          <a:prstGeom prst="rect">
            <a:avLst/>
          </a:prstGeom>
          <a:noFill/>
        </p:spPr>
        <p:txBody>
          <a:bodyPr wrap="square" lIns="0" tIns="0" rIns="0" bIns="0" rtlCol="0">
            <a:spAutoFit/>
          </a:bodyPr>
          <a:lstStyle/>
          <a:p>
            <a:r>
              <a:rPr lang="el-GR" sz="28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p>
        </p:txBody>
      </p:sp>
      <mc:AlternateContent xmlns:mc="http://schemas.openxmlformats.org/markup-compatibility/2006" xmlns:a14="http://schemas.microsoft.com/office/drawing/2010/main">
        <mc:Choice Requires="a14">
          <p:sp>
            <p:nvSpPr>
              <p:cNvPr id="18" name="TextBox 17"/>
              <p:cNvSpPr txBox="1"/>
              <p:nvPr/>
            </p:nvSpPr>
            <p:spPr>
              <a:xfrm>
                <a:off x="5880099" y="2773249"/>
                <a:ext cx="256442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𝒎𝒈𝒉</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𝒎𝒈𝒉</m:t>
                      </m:r>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880099" y="2773249"/>
                <a:ext cx="2564420" cy="430887"/>
              </a:xfrm>
              <a:prstGeom prst="rect">
                <a:avLst/>
              </a:prstGeom>
              <a:blipFill>
                <a:blip r:embed="rId7"/>
                <a:stretch>
                  <a:fillRect b="-422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8444519" y="2777160"/>
                <a:ext cx="66402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8444519" y="2777160"/>
                <a:ext cx="664028" cy="430887"/>
              </a:xfrm>
              <a:prstGeom prst="rect">
                <a:avLst/>
              </a:prstGeom>
              <a:blipFill>
                <a:blip r:embed="rId8"/>
                <a:stretch>
                  <a:fillRect/>
                </a:stretch>
              </a:blipFill>
            </p:spPr>
            <p:txBody>
              <a:bodyPr/>
              <a:lstStyle/>
              <a:p>
                <a:r>
                  <a:rPr lang="el-GR">
                    <a:noFill/>
                  </a:rPr>
                  <a:t> </a:t>
                </a:r>
              </a:p>
            </p:txBody>
          </p:sp>
        </mc:Fallback>
      </mc:AlternateContent>
      <p:pic>
        <p:nvPicPr>
          <p:cNvPr id="3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1926" y="3694555"/>
            <a:ext cx="984472" cy="9383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1" name="TextBox 20"/>
              <p:cNvSpPr txBox="1"/>
              <p:nvPr/>
            </p:nvSpPr>
            <p:spPr>
              <a:xfrm>
                <a:off x="5368447" y="3372187"/>
                <a:ext cx="6213953" cy="1477328"/>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Παρατηρούμε ότι το έργο της δύναμης </a:t>
                </a:r>
                <a14:m>
                  <m:oMath xmlns:m="http://schemas.openxmlformats.org/officeDocument/2006/math">
                    <m:acc>
                      <m:accPr>
                        <m:chr m:val="⃗"/>
                        <m:ctrlPr>
                          <a:rPr lang="en-US" altLang="el-GR" sz="2000" b="1" i="1">
                            <a:latin typeface="Cambria Math" panose="02040503050406030204" pitchFamily="18" charset="0"/>
                          </a:rPr>
                        </m:ctrlPr>
                      </m:accPr>
                      <m:e>
                        <m:r>
                          <a:rPr lang="en-US" altLang="el-GR" sz="2000" b="1" i="1">
                            <a:latin typeface="Cambria Math" panose="02040503050406030204" pitchFamily="18" charset="0"/>
                          </a:rPr>
                          <m:t>𝒘</m:t>
                        </m:r>
                      </m:e>
                    </m:acc>
                  </m:oMath>
                </a14:m>
                <a:r>
                  <a:rPr lang="en-US" sz="2000" b="1" dirty="0">
                    <a:latin typeface="Comic Sans MS" panose="030F0702030302020204" pitchFamily="66" charset="0"/>
                  </a:rPr>
                  <a:t> </a:t>
                </a:r>
                <a:r>
                  <a:rPr lang="el-GR" sz="2000" b="1" dirty="0">
                    <a:latin typeface="Comic Sans MS" panose="030F0702030302020204" pitchFamily="66" charset="0"/>
                  </a:rPr>
                  <a:t>κατά μήκος της κλειστής διαδρομής Α-Δ-Α είναι μηδέν. </a:t>
                </a:r>
              </a:p>
              <a:p>
                <a:pPr algn="ctr">
                  <a:lnSpc>
                    <a:spcPct val="150000"/>
                  </a:lnSpc>
                </a:pPr>
                <a:r>
                  <a:rPr lang="el-GR" sz="2000" b="1" dirty="0">
                    <a:latin typeface="Comic Sans MS" panose="030F0702030302020204" pitchFamily="66" charset="0"/>
                  </a:rPr>
                  <a:t>Μια τέτοια δύναμη λέμε ότι είναι </a:t>
                </a:r>
              </a:p>
            </p:txBody>
          </p:sp>
        </mc:Choice>
        <mc:Fallback xmlns="">
          <p:sp>
            <p:nvSpPr>
              <p:cNvPr id="21" name="TextBox 20"/>
              <p:cNvSpPr txBox="1">
                <a:spLocks noRot="1" noChangeAspect="1" noMove="1" noResize="1" noEditPoints="1" noAdjustHandles="1" noChangeArrowheads="1" noChangeShapeType="1" noTextEdit="1"/>
              </p:cNvSpPr>
              <p:nvPr/>
            </p:nvSpPr>
            <p:spPr>
              <a:xfrm>
                <a:off x="5368447" y="3372187"/>
                <a:ext cx="6213953" cy="1477328"/>
              </a:xfrm>
              <a:prstGeom prst="rect">
                <a:avLst/>
              </a:prstGeom>
              <a:blipFill>
                <a:blip r:embed="rId10"/>
                <a:stretch>
                  <a:fillRect l="-1079" r="-981" b="-2469"/>
                </a:stretch>
              </a:blipFill>
            </p:spPr>
            <p:txBody>
              <a:bodyPr/>
              <a:lstStyle/>
              <a:p>
                <a:r>
                  <a:rPr lang="el-GR">
                    <a:noFill/>
                  </a:rPr>
                  <a:t> </a:t>
                </a:r>
              </a:p>
            </p:txBody>
          </p:sp>
        </mc:Fallback>
      </mc:AlternateContent>
      <p:sp>
        <p:nvSpPr>
          <p:cNvPr id="37" name="Ορθογώνιο 36"/>
          <p:cNvSpPr/>
          <p:nvPr/>
        </p:nvSpPr>
        <p:spPr>
          <a:xfrm>
            <a:off x="5880099" y="4853604"/>
            <a:ext cx="1854995" cy="461665"/>
          </a:xfrm>
          <a:prstGeom prst="rect">
            <a:avLst/>
          </a:prstGeom>
        </p:spPr>
        <p:txBody>
          <a:bodyPr wrap="none">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συντηρητική</a:t>
            </a:r>
            <a:endParaRPr lang="el-GR" sz="2400" dirty="0"/>
          </a:p>
        </p:txBody>
      </p:sp>
      <p:sp>
        <p:nvSpPr>
          <p:cNvPr id="38" name="Ορθογώνιο 37"/>
          <p:cNvSpPr/>
          <p:nvPr/>
        </p:nvSpPr>
        <p:spPr>
          <a:xfrm>
            <a:off x="7758938" y="4884381"/>
            <a:ext cx="429926" cy="400110"/>
          </a:xfrm>
          <a:prstGeom prst="rect">
            <a:avLst/>
          </a:prstGeom>
        </p:spPr>
        <p:txBody>
          <a:bodyPr wrap="none">
            <a:spAutoFit/>
          </a:bodyPr>
          <a:lstStyle/>
          <a:p>
            <a:r>
              <a:rPr lang="el-GR" sz="2000" b="1" dirty="0">
                <a:latin typeface="Comic Sans MS" panose="030F0702030302020204" pitchFamily="66" charset="0"/>
              </a:rPr>
              <a:t>ή </a:t>
            </a:r>
            <a:endParaRPr lang="el-GR" sz="2000" dirty="0"/>
          </a:p>
        </p:txBody>
      </p:sp>
      <p:sp>
        <p:nvSpPr>
          <p:cNvPr id="39" name="Ορθογώνιο 38"/>
          <p:cNvSpPr/>
          <p:nvPr/>
        </p:nvSpPr>
        <p:spPr>
          <a:xfrm>
            <a:off x="8125603" y="4721106"/>
            <a:ext cx="3025187" cy="585097"/>
          </a:xfrm>
          <a:prstGeom prst="rect">
            <a:avLst/>
          </a:prstGeom>
        </p:spPr>
        <p:txBody>
          <a:bodyPr wrap="none">
            <a:spAutoFit/>
          </a:bodyPr>
          <a:lstStyle/>
          <a:p>
            <a:pPr algn="ctr">
              <a:lnSpc>
                <a:spcPct val="150000"/>
              </a:lnSpc>
            </a:pP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διατηρητική δύναμη.</a:t>
            </a:r>
          </a:p>
        </p:txBody>
      </p:sp>
      <p:sp>
        <p:nvSpPr>
          <p:cNvPr id="28" name="Θέση ημερομηνίας 27">
            <a:extLst>
              <a:ext uri="{FF2B5EF4-FFF2-40B4-BE49-F238E27FC236}">
                <a16:creationId xmlns:a16="http://schemas.microsoft.com/office/drawing/2014/main" id="{5BA08085-D311-4ADD-A521-63AA3C832DAD}"/>
              </a:ext>
            </a:extLst>
          </p:cNvPr>
          <p:cNvSpPr>
            <a:spLocks noGrp="1"/>
          </p:cNvSpPr>
          <p:nvPr>
            <p:ph type="dt" sz="half" idx="10"/>
          </p:nvPr>
        </p:nvSpPr>
        <p:spPr/>
        <p:txBody>
          <a:bodyPr/>
          <a:lstStyle/>
          <a:p>
            <a:fld id="{B6120AC0-D784-4B5F-B6C8-9FC4F8D5239F}"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48074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500"/>
                            </p:stCondLst>
                            <p:childTnLst>
                              <p:par>
                                <p:cTn id="16" presetID="9" presetClass="entr" presetSubtype="0" fill="hold" grpId="0" nodeType="after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par>
                          <p:cTn id="19" fill="hold">
                            <p:stCondLst>
                              <p:cond delay="1250"/>
                            </p:stCondLst>
                            <p:childTnLst>
                              <p:par>
                                <p:cTn id="20" presetID="9" presetClass="entr" presetSubtype="0" fill="hold" grpId="0" nodeType="afterEffect">
                                  <p:stCondLst>
                                    <p:cond delay="25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par>
                          <p:cTn id="23" fill="hold">
                            <p:stCondLst>
                              <p:cond delay="2000"/>
                            </p:stCondLst>
                            <p:childTnLst>
                              <p:par>
                                <p:cTn id="24" presetID="9"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par>
                          <p:cTn id="27" fill="hold">
                            <p:stCondLst>
                              <p:cond delay="2750"/>
                            </p:stCondLst>
                            <p:childTnLst>
                              <p:par>
                                <p:cTn id="28" presetID="9" presetClass="entr" presetSubtype="0" fill="hold" nodeType="afterEffect">
                                  <p:stCondLst>
                                    <p:cond delay="25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cTn>
                              </p:par>
                            </p:childTnLst>
                          </p:cTn>
                        </p:par>
                        <p:par>
                          <p:cTn id="31" fill="hold">
                            <p:stCondLst>
                              <p:cond delay="3500"/>
                            </p:stCondLst>
                            <p:childTnLst>
                              <p:par>
                                <p:cTn id="32" presetID="9" presetClass="entr" presetSubtype="0" fill="hold" grpId="0" nodeType="afterEffect">
                                  <p:stCondLst>
                                    <p:cond delay="25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par>
                          <p:cTn id="35" fill="hold">
                            <p:stCondLst>
                              <p:cond delay="4250"/>
                            </p:stCondLst>
                            <p:childTnLst>
                              <p:par>
                                <p:cTn id="36" presetID="16" presetClass="entr" presetSubtype="37" fill="hold" nodeType="afterEffect">
                                  <p:stCondLst>
                                    <p:cond delay="250"/>
                                  </p:stCondLst>
                                  <p:childTnLst>
                                    <p:set>
                                      <p:cBhvr>
                                        <p:cTn id="37" dur="1" fill="hold">
                                          <p:stCondLst>
                                            <p:cond delay="0"/>
                                          </p:stCondLst>
                                        </p:cTn>
                                        <p:tgtEl>
                                          <p:spTgt spid="34"/>
                                        </p:tgtEl>
                                        <p:attrNameLst>
                                          <p:attrName>style.visibility</p:attrName>
                                        </p:attrNameLst>
                                      </p:cBhvr>
                                      <p:to>
                                        <p:strVal val="visible"/>
                                      </p:to>
                                    </p:set>
                                    <p:animEffect transition="in" filter="barn(outVertical)">
                                      <p:cBhvr>
                                        <p:cTn id="38" dur="1000"/>
                                        <p:tgtEl>
                                          <p:spTgt spid="34"/>
                                        </p:tgtEl>
                                      </p:cBhvr>
                                    </p:animEffect>
                                  </p:childTnLst>
                                </p:cTn>
                              </p:par>
                            </p:childTnLst>
                          </p:cTn>
                        </p:par>
                        <p:par>
                          <p:cTn id="39" fill="hold">
                            <p:stCondLst>
                              <p:cond delay="5500"/>
                            </p:stCondLst>
                            <p:childTnLst>
                              <p:par>
                                <p:cTn id="40" presetID="10" presetClass="entr" presetSubtype="0" fill="hold" nodeType="afterEffect">
                                  <p:stCondLst>
                                    <p:cond delay="25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childTnLst>
                                </p:cTn>
                              </p:par>
                            </p:childTnLst>
                          </p:cTn>
                        </p:par>
                        <p:par>
                          <p:cTn id="48" fill="hold">
                            <p:stCondLst>
                              <p:cond delay="1000"/>
                            </p:stCondLst>
                            <p:childTnLst>
                              <p:par>
                                <p:cTn id="49" presetID="10" presetClass="entr" presetSubtype="0" fill="hold" nodeType="afterEffect">
                                  <p:stCondLst>
                                    <p:cond delay="25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1750"/>
                            </p:stCondLst>
                            <p:childTnLst>
                              <p:par>
                                <p:cTn id="53" presetID="10" presetClass="entr" presetSubtype="0" fill="hold" nodeType="afterEffect">
                                  <p:stCondLst>
                                    <p:cond delay="25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left)">
                                      <p:cBhvr>
                                        <p:cTn id="60" dur="1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childTnLst>
                          </p:cTn>
                        </p:par>
                        <p:par>
                          <p:cTn id="66" fill="hold">
                            <p:stCondLst>
                              <p:cond delay="500"/>
                            </p:stCondLst>
                            <p:childTnLst>
                              <p:par>
                                <p:cTn id="67" presetID="22" presetClass="entr" presetSubtype="8" fill="hold" grpId="0" nodeType="afterEffect">
                                  <p:stCondLst>
                                    <p:cond delay="25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1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10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500"/>
                            </p:stCondLst>
                            <p:childTnLst>
                              <p:par>
                                <p:cTn id="81" presetID="10" presetClass="entr" presetSubtype="0" fill="hold" nodeType="afterEffect">
                                  <p:stCondLst>
                                    <p:cond delay="250"/>
                                  </p:stCondLst>
                                  <p:childTnLst>
                                    <p:set>
                                      <p:cBhvr>
                                        <p:cTn id="82" dur="1" fill="hold">
                                          <p:stCondLst>
                                            <p:cond delay="0"/>
                                          </p:stCondLst>
                                        </p:cTn>
                                        <p:tgtEl>
                                          <p:spTgt spid="21">
                                            <p:txEl>
                                              <p:pRg st="0" end="0"/>
                                            </p:txEl>
                                          </p:spTgt>
                                        </p:tgtEl>
                                        <p:attrNameLst>
                                          <p:attrName>style.visibility</p:attrName>
                                        </p:attrNameLst>
                                      </p:cBhvr>
                                      <p:to>
                                        <p:strVal val="visible"/>
                                      </p:to>
                                    </p:set>
                                    <p:animEffect transition="in" filter="fade">
                                      <p:cBhvr>
                                        <p:cTn id="83" dur="1000"/>
                                        <p:tgtEl>
                                          <p:spTgt spid="2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1">
                                            <p:txEl>
                                              <p:pRg st="1" end="1"/>
                                            </p:txEl>
                                          </p:spTgt>
                                        </p:tgtEl>
                                        <p:attrNameLst>
                                          <p:attrName>style.visibility</p:attrName>
                                        </p:attrNameLst>
                                      </p:cBhvr>
                                      <p:to>
                                        <p:strVal val="visible"/>
                                      </p:to>
                                    </p:set>
                                    <p:animEffect transition="in" filter="wipe(left)">
                                      <p:cBhvr>
                                        <p:cTn id="88" dur="1500"/>
                                        <p:tgtEl>
                                          <p:spTgt spid="21">
                                            <p:txEl>
                                              <p:pRg st="1" end="1"/>
                                            </p:txEl>
                                          </p:spTgt>
                                        </p:tgtEl>
                                      </p:cBhvr>
                                    </p:animEffect>
                                  </p:childTnLst>
                                </p:cTn>
                              </p:par>
                            </p:childTnLst>
                          </p:cTn>
                        </p:par>
                        <p:par>
                          <p:cTn id="89" fill="hold">
                            <p:stCondLst>
                              <p:cond delay="1500"/>
                            </p:stCondLst>
                            <p:childTnLst>
                              <p:par>
                                <p:cTn id="90" presetID="53" presetClass="entr" presetSubtype="16" fill="hold" grpId="0" nodeType="afterEffect">
                                  <p:stCondLst>
                                    <p:cond delay="250"/>
                                  </p:stCondLst>
                                  <p:childTnLst>
                                    <p:set>
                                      <p:cBhvr>
                                        <p:cTn id="91" dur="1" fill="hold">
                                          <p:stCondLst>
                                            <p:cond delay="0"/>
                                          </p:stCondLst>
                                        </p:cTn>
                                        <p:tgtEl>
                                          <p:spTgt spid="37"/>
                                        </p:tgtEl>
                                        <p:attrNameLst>
                                          <p:attrName>style.visibility</p:attrName>
                                        </p:attrNameLst>
                                      </p:cBhvr>
                                      <p:to>
                                        <p:strVal val="visible"/>
                                      </p:to>
                                    </p:set>
                                    <p:anim calcmode="lin" valueType="num">
                                      <p:cBhvr>
                                        <p:cTn id="92" dur="3000" fill="hold"/>
                                        <p:tgtEl>
                                          <p:spTgt spid="37"/>
                                        </p:tgtEl>
                                        <p:attrNameLst>
                                          <p:attrName>ppt_w</p:attrName>
                                        </p:attrNameLst>
                                      </p:cBhvr>
                                      <p:tavLst>
                                        <p:tav tm="0">
                                          <p:val>
                                            <p:fltVal val="0"/>
                                          </p:val>
                                        </p:tav>
                                        <p:tav tm="100000">
                                          <p:val>
                                            <p:strVal val="#ppt_w"/>
                                          </p:val>
                                        </p:tav>
                                      </p:tavLst>
                                    </p:anim>
                                    <p:anim calcmode="lin" valueType="num">
                                      <p:cBhvr>
                                        <p:cTn id="93" dur="3000" fill="hold"/>
                                        <p:tgtEl>
                                          <p:spTgt spid="37"/>
                                        </p:tgtEl>
                                        <p:attrNameLst>
                                          <p:attrName>ppt_h</p:attrName>
                                        </p:attrNameLst>
                                      </p:cBhvr>
                                      <p:tavLst>
                                        <p:tav tm="0">
                                          <p:val>
                                            <p:fltVal val="0"/>
                                          </p:val>
                                        </p:tav>
                                        <p:tav tm="100000">
                                          <p:val>
                                            <p:strVal val="#ppt_h"/>
                                          </p:val>
                                        </p:tav>
                                      </p:tavLst>
                                    </p:anim>
                                    <p:animEffect transition="in" filter="fade">
                                      <p:cBhvr>
                                        <p:cTn id="94" dur="3000"/>
                                        <p:tgtEl>
                                          <p:spTgt spid="37"/>
                                        </p:tgtEl>
                                      </p:cBhvr>
                                    </p:animEffect>
                                  </p:childTnLst>
                                </p:cTn>
                              </p:par>
                            </p:childTnLst>
                          </p:cTn>
                        </p:par>
                        <p:par>
                          <p:cTn id="95" fill="hold">
                            <p:stCondLst>
                              <p:cond delay="4750"/>
                            </p:stCondLst>
                            <p:childTnLst>
                              <p:par>
                                <p:cTn id="96" presetID="10" presetClass="entr" presetSubtype="0" fill="hold" grpId="0" nodeType="afterEffect">
                                  <p:stCondLst>
                                    <p:cond delay="25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par>
                          <p:cTn id="99" fill="hold">
                            <p:stCondLst>
                              <p:cond delay="5500"/>
                            </p:stCondLst>
                            <p:childTnLst>
                              <p:par>
                                <p:cTn id="100" presetID="53" presetClass="entr" presetSubtype="16" fill="hold" grpId="0" nodeType="afterEffect">
                                  <p:stCondLst>
                                    <p:cond delay="250"/>
                                  </p:stCondLst>
                                  <p:childTnLst>
                                    <p:set>
                                      <p:cBhvr>
                                        <p:cTn id="101" dur="1" fill="hold">
                                          <p:stCondLst>
                                            <p:cond delay="0"/>
                                          </p:stCondLst>
                                        </p:cTn>
                                        <p:tgtEl>
                                          <p:spTgt spid="39"/>
                                        </p:tgtEl>
                                        <p:attrNameLst>
                                          <p:attrName>style.visibility</p:attrName>
                                        </p:attrNameLst>
                                      </p:cBhvr>
                                      <p:to>
                                        <p:strVal val="visible"/>
                                      </p:to>
                                    </p:set>
                                    <p:anim calcmode="lin" valueType="num">
                                      <p:cBhvr>
                                        <p:cTn id="102" dur="3000" fill="hold"/>
                                        <p:tgtEl>
                                          <p:spTgt spid="39"/>
                                        </p:tgtEl>
                                        <p:attrNameLst>
                                          <p:attrName>ppt_w</p:attrName>
                                        </p:attrNameLst>
                                      </p:cBhvr>
                                      <p:tavLst>
                                        <p:tav tm="0">
                                          <p:val>
                                            <p:fltVal val="0"/>
                                          </p:val>
                                        </p:tav>
                                        <p:tav tm="100000">
                                          <p:val>
                                            <p:strVal val="#ppt_w"/>
                                          </p:val>
                                        </p:tav>
                                      </p:tavLst>
                                    </p:anim>
                                    <p:anim calcmode="lin" valueType="num">
                                      <p:cBhvr>
                                        <p:cTn id="103" dur="3000" fill="hold"/>
                                        <p:tgtEl>
                                          <p:spTgt spid="39"/>
                                        </p:tgtEl>
                                        <p:attrNameLst>
                                          <p:attrName>ppt_h</p:attrName>
                                        </p:attrNameLst>
                                      </p:cBhvr>
                                      <p:tavLst>
                                        <p:tav tm="0">
                                          <p:val>
                                            <p:fltVal val="0"/>
                                          </p:val>
                                        </p:tav>
                                        <p:tav tm="100000">
                                          <p:val>
                                            <p:strVal val="#ppt_h"/>
                                          </p:val>
                                        </p:tav>
                                      </p:tavLst>
                                    </p:anim>
                                    <p:animEffect transition="in" filter="fade">
                                      <p:cBhvr>
                                        <p:cTn id="104" dur="3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p:bldP spid="12" grpId="0"/>
      <p:bldP spid="14" grpId="0"/>
      <p:bldP spid="2" grpId="0"/>
      <p:bldP spid="5" grpId="0"/>
      <p:bldP spid="18" grpId="0"/>
      <p:bldP spid="30"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30</a:t>
            </a:fld>
            <a:endParaRPr lang="el-GR">
              <a:solidFill>
                <a:prstClr val="black">
                  <a:tint val="75000"/>
                </a:prstClr>
              </a:solidFill>
            </a:endParaRPr>
          </a:p>
        </p:txBody>
      </p:sp>
      <p:sp>
        <p:nvSpPr>
          <p:cNvPr id="5" name="Text Box 6"/>
          <p:cNvSpPr txBox="1">
            <a:spLocks noChangeArrowheads="1"/>
          </p:cNvSpPr>
          <p:nvPr/>
        </p:nvSpPr>
        <p:spPr bwMode="auto">
          <a:xfrm>
            <a:off x="1343825" y="348477"/>
            <a:ext cx="9107767"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50000"/>
              </a:lnSpc>
              <a:spcBef>
                <a:spcPct val="50000"/>
              </a:spcBef>
            </a:pPr>
            <a:r>
              <a:rPr lang="el-GR" altLang="el-GR" sz="2000" b="1" dirty="0">
                <a:latin typeface="Trebuchet MS" panose="020B0603020202020204" pitchFamily="34" charset="0"/>
              </a:rPr>
              <a:t>9. </a:t>
            </a:r>
            <a:r>
              <a:rPr lang="el-GR" altLang="el-GR" sz="2000" dirty="0">
                <a:latin typeface="Trebuchet MS" panose="020B0603020202020204" pitchFamily="34" charset="0"/>
              </a:rPr>
              <a:t>Σε σημείο Α βαρυτικού πεδίου τοποθετούμε μάζα </a:t>
            </a:r>
            <a:r>
              <a:rPr lang="en-US" altLang="el-GR" sz="2000" i="1" dirty="0">
                <a:latin typeface="Trebuchet MS" panose="020B0603020202020204" pitchFamily="34" charset="0"/>
              </a:rPr>
              <a:t>m</a:t>
            </a:r>
            <a:r>
              <a:rPr lang="en-US" altLang="el-GR" sz="2000" b="1" i="1" dirty="0">
                <a:latin typeface="Trebuchet MS" panose="020B0603020202020204" pitchFamily="34" charset="0"/>
              </a:rPr>
              <a:t> </a:t>
            </a:r>
            <a:r>
              <a:rPr lang="el-GR" altLang="el-GR" sz="2000" dirty="0">
                <a:latin typeface="Trebuchet MS" panose="020B0603020202020204" pitchFamily="34" charset="0"/>
              </a:rPr>
              <a:t>και βρίσκουμε ότι η ένταση σ’ αυτό το σημείο έχει μέτρο </a:t>
            </a:r>
            <a:r>
              <a:rPr lang="en-US" altLang="el-GR" sz="2000" i="1" dirty="0">
                <a:latin typeface="Trebuchet MS" panose="020B0603020202020204" pitchFamily="34" charset="0"/>
              </a:rPr>
              <a:t>g</a:t>
            </a:r>
            <a:r>
              <a:rPr lang="el-GR" altLang="el-GR" sz="2000" baseline="-25000" dirty="0">
                <a:latin typeface="Trebuchet MS" panose="020B0603020202020204" pitchFamily="34" charset="0"/>
              </a:rPr>
              <a:t>Α</a:t>
            </a:r>
            <a:r>
              <a:rPr lang="en-US" altLang="el-GR" sz="2000" dirty="0">
                <a:latin typeface="Trebuchet MS" panose="020B0603020202020204" pitchFamily="34" charset="0"/>
              </a:rPr>
              <a:t>.</a:t>
            </a:r>
            <a:r>
              <a:rPr lang="el-GR" altLang="el-GR" sz="2000" dirty="0">
                <a:latin typeface="Trebuchet MS" panose="020B0603020202020204" pitchFamily="34" charset="0"/>
              </a:rPr>
              <a:t> Αν στο ίδιο σημείο βάλουμε μάζα</a:t>
            </a:r>
            <a:r>
              <a:rPr lang="en-US" altLang="el-GR" sz="2000" dirty="0">
                <a:latin typeface="Trebuchet MS" panose="020B0603020202020204" pitchFamily="34" charset="0"/>
              </a:rPr>
              <a:t> </a:t>
            </a:r>
            <a:r>
              <a:rPr lang="el-GR" altLang="el-GR" sz="2000" dirty="0">
                <a:latin typeface="Trebuchet MS" panose="020B0603020202020204" pitchFamily="34" charset="0"/>
              </a:rPr>
              <a:t>2</a:t>
            </a:r>
            <a:r>
              <a:rPr lang="en-US" altLang="el-GR" sz="2000" i="1" dirty="0">
                <a:latin typeface="Trebuchet MS" panose="020B0603020202020204" pitchFamily="34" charset="0"/>
              </a:rPr>
              <a:t>m</a:t>
            </a:r>
            <a:r>
              <a:rPr lang="en-US" altLang="el-GR" sz="2000" dirty="0">
                <a:latin typeface="Trebuchet MS" panose="020B0603020202020204" pitchFamily="34" charset="0"/>
              </a:rPr>
              <a:t>, </a:t>
            </a:r>
            <a:r>
              <a:rPr lang="el-GR" altLang="el-GR" sz="2000" dirty="0">
                <a:latin typeface="Trebuchet MS" panose="020B0603020202020204" pitchFamily="34" charset="0"/>
              </a:rPr>
              <a:t>τότε η ένταση στο σημείο Α θα είναι</a:t>
            </a:r>
          </a:p>
          <a:p>
            <a:pPr algn="just" eaLnBrk="1" hangingPunct="1">
              <a:lnSpc>
                <a:spcPct val="150000"/>
              </a:lnSpc>
              <a:spcBef>
                <a:spcPct val="50000"/>
              </a:spcBef>
            </a:pPr>
            <a:r>
              <a:rPr lang="el-GR" altLang="el-GR" sz="2000" b="1" dirty="0">
                <a:latin typeface="Trebuchet MS" panose="020B0603020202020204" pitchFamily="34" charset="0"/>
              </a:rPr>
              <a:t>α.  </a:t>
            </a:r>
            <a:r>
              <a:rPr lang="en-US" altLang="el-GR" sz="2000" i="1" dirty="0">
                <a:latin typeface="Trebuchet MS" panose="020B0603020202020204" pitchFamily="34" charset="0"/>
              </a:rPr>
              <a:t>g</a:t>
            </a:r>
            <a:r>
              <a:rPr lang="el-GR" altLang="el-GR" sz="2000" baseline="-25000" dirty="0">
                <a:latin typeface="Trebuchet MS" panose="020B0603020202020204" pitchFamily="34" charset="0"/>
              </a:rPr>
              <a:t>Α</a:t>
            </a:r>
            <a:r>
              <a:rPr lang="el-GR" altLang="el-GR" sz="2000" dirty="0">
                <a:latin typeface="Trebuchet MS" panose="020B0603020202020204" pitchFamily="34" charset="0"/>
              </a:rPr>
              <a:t>.       </a:t>
            </a:r>
            <a:r>
              <a:rPr lang="en-US" altLang="el-GR" sz="2000" dirty="0">
                <a:latin typeface="Trebuchet MS" panose="020B0603020202020204" pitchFamily="34" charset="0"/>
              </a:rPr>
              <a:t>       </a:t>
            </a:r>
            <a:r>
              <a:rPr lang="el-GR" altLang="el-GR" sz="2000" dirty="0">
                <a:latin typeface="Trebuchet MS" panose="020B0603020202020204" pitchFamily="34" charset="0"/>
              </a:rPr>
              <a:t> </a:t>
            </a:r>
            <a:r>
              <a:rPr lang="en-US" altLang="el-GR" sz="2000" dirty="0">
                <a:latin typeface="Trebuchet MS" panose="020B0603020202020204" pitchFamily="34" charset="0"/>
              </a:rPr>
              <a:t>     </a:t>
            </a:r>
            <a:r>
              <a:rPr lang="el-GR" altLang="el-GR" sz="2000" b="1" dirty="0">
                <a:latin typeface="Trebuchet MS" panose="020B0603020202020204" pitchFamily="34" charset="0"/>
              </a:rPr>
              <a:t>β.  </a:t>
            </a:r>
            <a:r>
              <a:rPr lang="el-GR" altLang="el-GR" sz="2000" dirty="0">
                <a:latin typeface="Trebuchet MS" panose="020B0603020202020204" pitchFamily="34" charset="0"/>
              </a:rPr>
              <a:t>2</a:t>
            </a:r>
            <a:r>
              <a:rPr lang="en-US" altLang="el-GR" sz="2000" i="1" dirty="0">
                <a:latin typeface="Trebuchet MS" panose="020B0603020202020204" pitchFamily="34" charset="0"/>
              </a:rPr>
              <a:t>g</a:t>
            </a:r>
            <a:r>
              <a:rPr lang="el-GR" altLang="el-GR" sz="2000" baseline="-25000" dirty="0">
                <a:latin typeface="Trebuchet MS" panose="020B0603020202020204" pitchFamily="34" charset="0"/>
              </a:rPr>
              <a:t>Α</a:t>
            </a:r>
            <a:r>
              <a:rPr lang="el-GR" altLang="el-GR" sz="2000" dirty="0">
                <a:latin typeface="Trebuchet MS" panose="020B0603020202020204" pitchFamily="34" charset="0"/>
              </a:rPr>
              <a:t>.       </a:t>
            </a:r>
            <a:r>
              <a:rPr lang="en-US" altLang="el-GR" sz="2000" dirty="0">
                <a:latin typeface="Trebuchet MS" panose="020B0603020202020204" pitchFamily="34" charset="0"/>
              </a:rPr>
              <a:t>  </a:t>
            </a:r>
            <a:r>
              <a:rPr lang="el-GR" altLang="el-GR" sz="2000" dirty="0">
                <a:latin typeface="Trebuchet MS" panose="020B0603020202020204" pitchFamily="34" charset="0"/>
              </a:rPr>
              <a:t>      </a:t>
            </a:r>
            <a:r>
              <a:rPr lang="en-US" altLang="el-GR" sz="2000" dirty="0">
                <a:latin typeface="Trebuchet MS" panose="020B0603020202020204" pitchFamily="34" charset="0"/>
              </a:rPr>
              <a:t>     </a:t>
            </a:r>
            <a:r>
              <a:rPr lang="el-GR" altLang="el-GR" sz="2000" b="1" dirty="0">
                <a:latin typeface="Trebuchet MS" panose="020B0603020202020204" pitchFamily="34" charset="0"/>
              </a:rPr>
              <a:t>γ.  </a:t>
            </a:r>
            <a:r>
              <a:rPr lang="el-GR" altLang="el-GR" sz="2000" dirty="0">
                <a:latin typeface="Trebuchet MS" panose="020B0603020202020204" pitchFamily="34" charset="0"/>
              </a:rPr>
              <a:t>-2</a:t>
            </a:r>
            <a:r>
              <a:rPr lang="en-US" altLang="el-GR" sz="2000" i="1" dirty="0">
                <a:latin typeface="Trebuchet MS" panose="020B0603020202020204" pitchFamily="34" charset="0"/>
              </a:rPr>
              <a:t>g</a:t>
            </a:r>
            <a:r>
              <a:rPr lang="el-GR" altLang="el-GR" sz="2000" baseline="-25000" dirty="0">
                <a:latin typeface="Trebuchet MS" panose="020B0603020202020204" pitchFamily="34" charset="0"/>
              </a:rPr>
              <a:t>Α</a:t>
            </a:r>
            <a:r>
              <a:rPr lang="el-GR" altLang="el-GR" sz="2000" dirty="0">
                <a:latin typeface="Trebuchet MS" panose="020B0603020202020204" pitchFamily="34" charset="0"/>
              </a:rPr>
              <a:t>.               </a:t>
            </a:r>
            <a:r>
              <a:rPr lang="en-US" altLang="el-GR" sz="2000" dirty="0">
                <a:latin typeface="Trebuchet MS" panose="020B0603020202020204" pitchFamily="34" charset="0"/>
              </a:rPr>
              <a:t>     </a:t>
            </a:r>
            <a:r>
              <a:rPr lang="el-GR" altLang="el-GR" sz="2000" b="1" dirty="0">
                <a:latin typeface="Trebuchet MS" panose="020B0603020202020204" pitchFamily="34" charset="0"/>
              </a:rPr>
              <a:t>δ.  </a:t>
            </a:r>
            <a:r>
              <a:rPr lang="el-GR" altLang="el-GR" sz="2000" dirty="0">
                <a:latin typeface="Trebuchet MS" panose="020B0603020202020204" pitchFamily="34" charset="0"/>
              </a:rPr>
              <a:t>0.</a:t>
            </a:r>
          </a:p>
        </p:txBody>
      </p:sp>
      <p:sp>
        <p:nvSpPr>
          <p:cNvPr id="6" name="Έλλειψη 4"/>
          <p:cNvSpPr/>
          <p:nvPr/>
        </p:nvSpPr>
        <p:spPr>
          <a:xfrm>
            <a:off x="1274463" y="1998090"/>
            <a:ext cx="466420" cy="4432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noFill/>
            </a:endParaRPr>
          </a:p>
        </p:txBody>
      </p:sp>
      <p:sp>
        <p:nvSpPr>
          <p:cNvPr id="7" name="Έλλειψη 4"/>
          <p:cNvSpPr/>
          <p:nvPr/>
        </p:nvSpPr>
        <p:spPr>
          <a:xfrm>
            <a:off x="1299677" y="4090971"/>
            <a:ext cx="441206" cy="4432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noFill/>
            </a:endParaRPr>
          </a:p>
        </p:txBody>
      </p:sp>
      <p:sp>
        <p:nvSpPr>
          <p:cNvPr id="8" name="Ορθογώνιο 7"/>
          <p:cNvSpPr/>
          <p:nvPr/>
        </p:nvSpPr>
        <p:spPr>
          <a:xfrm>
            <a:off x="1343825" y="2652995"/>
            <a:ext cx="9087770" cy="2400657"/>
          </a:xfrm>
          <a:prstGeom prst="rect">
            <a:avLst/>
          </a:prstGeom>
        </p:spPr>
        <p:txBody>
          <a:bodyPr wrap="square">
            <a:spAutoFit/>
          </a:bodyPr>
          <a:lstStyle/>
          <a:p>
            <a:pPr algn="just">
              <a:lnSpc>
                <a:spcPct val="150000"/>
              </a:lnSpc>
            </a:pPr>
            <a:r>
              <a:rPr lang="el-GR" altLang="el-GR" sz="2000" b="1" dirty="0">
                <a:latin typeface="Trebuchet MS" panose="020B0603020202020204" pitchFamily="34" charset="0"/>
              </a:rPr>
              <a:t>10</a:t>
            </a:r>
            <a:r>
              <a:rPr lang="en-US" altLang="el-GR" sz="2000" b="1" dirty="0">
                <a:latin typeface="Trebuchet MS" panose="020B0603020202020204" pitchFamily="34" charset="0"/>
              </a:rPr>
              <a:t>. </a:t>
            </a:r>
            <a:r>
              <a:rPr lang="en-US" altLang="el-GR" sz="2000" dirty="0" err="1">
                <a:latin typeface="Trebuchet MS" panose="020B0603020202020204" pitchFamily="34" charset="0"/>
              </a:rPr>
              <a:t>Σημει</a:t>
            </a:r>
            <a:r>
              <a:rPr lang="en-US" altLang="el-GR" sz="2000" dirty="0">
                <a:latin typeface="Trebuchet MS" panose="020B0603020202020204" pitchFamily="34" charset="0"/>
              </a:rPr>
              <a:t>ακ</a:t>
            </a:r>
            <a:r>
              <a:rPr lang="el-GR" altLang="el-GR" sz="2000" dirty="0">
                <a:latin typeface="Trebuchet MS" panose="020B0603020202020204" pitchFamily="34" charset="0"/>
              </a:rPr>
              <a:t>ή</a:t>
            </a:r>
            <a:r>
              <a:rPr lang="en-US" altLang="el-GR" sz="2000" dirty="0">
                <a:latin typeface="Trebuchet MS" panose="020B0603020202020204" pitchFamily="34" charset="0"/>
              </a:rPr>
              <a:t> </a:t>
            </a:r>
            <a:r>
              <a:rPr lang="el-GR" altLang="el-GR" sz="2000" dirty="0">
                <a:latin typeface="Trebuchet MS" panose="020B0603020202020204" pitchFamily="34" charset="0"/>
              </a:rPr>
              <a:t>μάζα</a:t>
            </a:r>
            <a:r>
              <a:rPr lang="en-US" altLang="el-GR" sz="2000" dirty="0">
                <a:latin typeface="Trebuchet MS" panose="020B0603020202020204" pitchFamily="34" charset="0"/>
              </a:rPr>
              <a:t> </a:t>
            </a:r>
            <a:r>
              <a:rPr lang="el-GR" altLang="el-GR" sz="2000" i="1" dirty="0">
                <a:latin typeface="Trebuchet MS" panose="020B0603020202020204" pitchFamily="34" charset="0"/>
              </a:rPr>
              <a:t>Μ</a:t>
            </a:r>
            <a:r>
              <a:rPr lang="en-US" altLang="el-GR" sz="2000" i="1" dirty="0">
                <a:latin typeface="Trebuchet MS" panose="020B0603020202020204" pitchFamily="34" charset="0"/>
              </a:rPr>
              <a:t> </a:t>
            </a:r>
            <a:r>
              <a:rPr lang="en-US" altLang="el-GR" sz="2000" dirty="0">
                <a:latin typeface="Trebuchet MS" panose="020B0603020202020204" pitchFamily="34" charset="0"/>
              </a:rPr>
              <a:t>δημιουργεί </a:t>
            </a:r>
            <a:r>
              <a:rPr lang="en-US" altLang="el-GR" sz="2000" dirty="0" err="1">
                <a:latin typeface="Trebuchet MS" panose="020B0603020202020204" pitchFamily="34" charset="0"/>
              </a:rPr>
              <a:t>γύρω</a:t>
            </a:r>
            <a:r>
              <a:rPr lang="en-US" altLang="el-GR" sz="2000" dirty="0">
                <a:latin typeface="Trebuchet MS" panose="020B0603020202020204" pitchFamily="34" charset="0"/>
              </a:rPr>
              <a:t> τ</a:t>
            </a:r>
            <a:r>
              <a:rPr lang="el-GR" altLang="el-GR" sz="2000" dirty="0">
                <a:latin typeface="Trebuchet MS" panose="020B0603020202020204" pitchFamily="34" charset="0"/>
              </a:rPr>
              <a:t>ης</a:t>
            </a:r>
            <a:r>
              <a:rPr lang="en-US" altLang="el-GR" sz="2000" dirty="0">
                <a:latin typeface="Trebuchet MS" panose="020B0603020202020204" pitchFamily="34" charset="0"/>
              </a:rPr>
              <a:t> </a:t>
            </a:r>
            <a:r>
              <a:rPr lang="el-GR" altLang="el-GR" sz="2000" dirty="0" err="1">
                <a:latin typeface="Trebuchet MS" panose="020B0603020202020204" pitchFamily="34" charset="0"/>
              </a:rPr>
              <a:t>βαρυτ</a:t>
            </a:r>
            <a:r>
              <a:rPr lang="en-US" altLang="el-GR" sz="2000" dirty="0" err="1">
                <a:latin typeface="Trebuchet MS" panose="020B0603020202020204" pitchFamily="34" charset="0"/>
              </a:rPr>
              <a:t>ικό</a:t>
            </a:r>
            <a:r>
              <a:rPr lang="en-US" altLang="el-GR" sz="2000" dirty="0">
                <a:latin typeface="Trebuchet MS" panose="020B0603020202020204" pitchFamily="34" charset="0"/>
              </a:rPr>
              <a:t> πεδίο. </a:t>
            </a:r>
            <a:r>
              <a:rPr lang="en-US" altLang="el-GR" sz="2000" dirty="0" err="1">
                <a:latin typeface="Trebuchet MS" panose="020B0603020202020204" pitchFamily="34" charset="0"/>
              </a:rPr>
              <a:t>Σε</a:t>
            </a:r>
            <a:r>
              <a:rPr lang="en-US" altLang="el-GR" sz="2000" dirty="0">
                <a:latin typeface="Trebuchet MS" panose="020B0603020202020204" pitchFamily="34" charset="0"/>
              </a:rPr>
              <a:t> απ</a:t>
            </a:r>
            <a:r>
              <a:rPr lang="en-US" altLang="el-GR" sz="2000" dirty="0" err="1">
                <a:latin typeface="Trebuchet MS" panose="020B0603020202020204" pitchFamily="34" charset="0"/>
              </a:rPr>
              <a:t>όστ</a:t>
            </a:r>
            <a:r>
              <a:rPr lang="en-US" altLang="el-GR" sz="2000" dirty="0">
                <a:latin typeface="Trebuchet MS" panose="020B0603020202020204" pitchFamily="34" charset="0"/>
              </a:rPr>
              <a:t>αση </a:t>
            </a:r>
            <a:r>
              <a:rPr lang="en-US" altLang="el-GR" sz="2000" i="1" dirty="0">
                <a:latin typeface="Trebuchet MS" panose="020B0603020202020204" pitchFamily="34" charset="0"/>
              </a:rPr>
              <a:t>r</a:t>
            </a:r>
            <a:r>
              <a:rPr lang="en-US" altLang="el-GR" sz="2000" dirty="0">
                <a:latin typeface="Trebuchet MS" panose="020B0603020202020204" pitchFamily="34" charset="0"/>
              </a:rPr>
              <a:t> απ' αυτ</a:t>
            </a:r>
            <a:r>
              <a:rPr lang="el-GR" altLang="el-GR" sz="2000" dirty="0">
                <a:latin typeface="Trebuchet MS" panose="020B0603020202020204" pitchFamily="34" charset="0"/>
              </a:rPr>
              <a:t>ή</a:t>
            </a:r>
            <a:r>
              <a:rPr lang="en-US" altLang="el-GR" sz="2000" dirty="0">
                <a:latin typeface="Trebuchet MS" panose="020B0603020202020204" pitchFamily="34" charset="0"/>
              </a:rPr>
              <a:t> η ένταση του πεδίου έχει μέτρο </a:t>
            </a:r>
            <a:r>
              <a:rPr lang="en-US" altLang="el-GR" sz="2000" i="1" dirty="0">
                <a:latin typeface="Trebuchet MS" panose="020B0603020202020204" pitchFamily="34" charset="0"/>
              </a:rPr>
              <a:t>g</a:t>
            </a:r>
            <a:r>
              <a:rPr lang="en-US" altLang="el-GR" sz="2000" dirty="0">
                <a:latin typeface="Trebuchet MS" panose="020B0603020202020204" pitchFamily="34" charset="0"/>
              </a:rPr>
              <a:t>. </a:t>
            </a:r>
            <a:r>
              <a:rPr lang="en-US" altLang="el-GR" sz="2000" dirty="0" err="1">
                <a:latin typeface="Trebuchet MS" panose="020B0603020202020204" pitchFamily="34" charset="0"/>
              </a:rPr>
              <a:t>Σε</a:t>
            </a:r>
            <a:r>
              <a:rPr lang="en-US" altLang="el-GR" sz="2000" dirty="0">
                <a:latin typeface="Trebuchet MS" panose="020B0603020202020204" pitchFamily="34" charset="0"/>
              </a:rPr>
              <a:t> </a:t>
            </a:r>
            <a:r>
              <a:rPr lang="en-US" altLang="el-GR" sz="2000" dirty="0" err="1">
                <a:latin typeface="Trebuchet MS" panose="020B0603020202020204" pitchFamily="34" charset="0"/>
              </a:rPr>
              <a:t>δι</a:t>
            </a:r>
            <a:r>
              <a:rPr lang="en-US" altLang="el-GR" sz="2000" dirty="0">
                <a:latin typeface="Trebuchet MS" panose="020B0603020202020204" pitchFamily="34" charset="0"/>
              </a:rPr>
              <a:t>πλάσια απόσταση (2</a:t>
            </a:r>
            <a:r>
              <a:rPr lang="en-US" altLang="el-GR" sz="2000" i="1" dirty="0">
                <a:latin typeface="Trebuchet MS" panose="020B0603020202020204" pitchFamily="34" charset="0"/>
              </a:rPr>
              <a:t>r</a:t>
            </a:r>
            <a:r>
              <a:rPr lang="en-US" altLang="el-GR" sz="2000" dirty="0">
                <a:latin typeface="Trebuchet MS" panose="020B0603020202020204" pitchFamily="34" charset="0"/>
              </a:rPr>
              <a:t>), το μέτρο της έντασης του πεδίου</a:t>
            </a:r>
          </a:p>
          <a:p>
            <a:pPr algn="just">
              <a:lnSpc>
                <a:spcPct val="150000"/>
              </a:lnSpc>
            </a:pPr>
            <a:r>
              <a:rPr lang="en-US" altLang="el-GR" sz="2000" b="1" dirty="0">
                <a:latin typeface="Trebuchet MS" panose="020B0603020202020204" pitchFamily="34" charset="0"/>
              </a:rPr>
              <a:t>α. </a:t>
            </a:r>
            <a:r>
              <a:rPr lang="el-GR" altLang="el-GR" sz="2000" dirty="0">
                <a:latin typeface="Trebuchet MS" panose="020B0603020202020204" pitchFamily="34" charset="0"/>
              </a:rPr>
              <a:t>υ</a:t>
            </a:r>
            <a:r>
              <a:rPr lang="en-US" altLang="el-GR" sz="2000" dirty="0">
                <a:latin typeface="Trebuchet MS" panose="020B0603020202020204" pitchFamily="34" charset="0"/>
              </a:rPr>
              <a:t>π</a:t>
            </a:r>
            <a:r>
              <a:rPr lang="en-US" altLang="el-GR" sz="2000" dirty="0" err="1">
                <a:latin typeface="Trebuchet MS" panose="020B0603020202020204" pitchFamily="34" charset="0"/>
              </a:rPr>
              <a:t>οτετρ</a:t>
            </a:r>
            <a:r>
              <a:rPr lang="en-US" altLang="el-GR" sz="2000" dirty="0">
                <a:latin typeface="Trebuchet MS" panose="020B0603020202020204" pitchFamily="34" charset="0"/>
              </a:rPr>
              <a:t>απλασιάζεται.                                              </a:t>
            </a:r>
            <a:r>
              <a:rPr lang="en-US" altLang="el-GR" sz="2000" b="1" dirty="0">
                <a:latin typeface="Trebuchet MS" panose="020B0603020202020204" pitchFamily="34" charset="0"/>
              </a:rPr>
              <a:t>β. </a:t>
            </a:r>
            <a:r>
              <a:rPr lang="el-GR" altLang="el-GR" sz="2000" dirty="0">
                <a:latin typeface="Trebuchet MS" panose="020B0603020202020204" pitchFamily="34" charset="0"/>
              </a:rPr>
              <a:t>δ</a:t>
            </a:r>
            <a:r>
              <a:rPr lang="en-US" altLang="el-GR" sz="2000" dirty="0">
                <a:latin typeface="Trebuchet MS" panose="020B0603020202020204" pitchFamily="34" charset="0"/>
              </a:rPr>
              <a:t>ιπλα</a:t>
            </a:r>
            <a:r>
              <a:rPr lang="en-US" altLang="el-GR" sz="2000" dirty="0" err="1">
                <a:latin typeface="Trebuchet MS" panose="020B0603020202020204" pitchFamily="34" charset="0"/>
              </a:rPr>
              <a:t>σιάζετ</a:t>
            </a:r>
            <a:r>
              <a:rPr lang="en-US" altLang="el-GR" sz="2000" dirty="0">
                <a:latin typeface="Trebuchet MS" panose="020B0603020202020204" pitchFamily="34" charset="0"/>
              </a:rPr>
              <a:t>αι.</a:t>
            </a:r>
          </a:p>
          <a:p>
            <a:pPr algn="just">
              <a:lnSpc>
                <a:spcPct val="150000"/>
              </a:lnSpc>
            </a:pPr>
            <a:r>
              <a:rPr lang="en-US" altLang="el-GR" sz="2000" b="1" dirty="0">
                <a:latin typeface="Trebuchet MS" panose="020B0603020202020204" pitchFamily="34" charset="0"/>
              </a:rPr>
              <a:t>γ. </a:t>
            </a:r>
            <a:r>
              <a:rPr lang="en-US" altLang="el-GR" sz="2000" dirty="0" err="1">
                <a:latin typeface="Trebuchet MS" panose="020B0603020202020204" pitchFamily="34" charset="0"/>
              </a:rPr>
              <a:t>είν</a:t>
            </a:r>
            <a:r>
              <a:rPr lang="en-US" altLang="el-GR" sz="2000" dirty="0">
                <a:latin typeface="Trebuchet MS" panose="020B0603020202020204" pitchFamily="34" charset="0"/>
              </a:rPr>
              <a:t>αι το ίδιο.                                                            </a:t>
            </a:r>
            <a:r>
              <a:rPr lang="en-US" altLang="el-GR" sz="2000" b="1" dirty="0">
                <a:latin typeface="Trebuchet MS" panose="020B0603020202020204" pitchFamily="34" charset="0"/>
              </a:rPr>
              <a:t>δ. </a:t>
            </a:r>
            <a:r>
              <a:rPr lang="en-US" altLang="el-GR" sz="2000" dirty="0" err="1">
                <a:latin typeface="Trebuchet MS" panose="020B0603020202020204" pitchFamily="34" charset="0"/>
              </a:rPr>
              <a:t>τετρ</a:t>
            </a:r>
            <a:r>
              <a:rPr lang="en-US" altLang="el-GR" sz="2000" dirty="0">
                <a:latin typeface="Trebuchet MS" panose="020B0603020202020204" pitchFamily="34" charset="0"/>
              </a:rPr>
              <a:t>απλασιάζεται.</a:t>
            </a:r>
            <a:r>
              <a:rPr lang="el-GR" altLang="el-GR" sz="2000" dirty="0">
                <a:latin typeface="Trebuchet MS" panose="020B0603020202020204" pitchFamily="34" charset="0"/>
              </a:rPr>
              <a:t>  </a:t>
            </a:r>
          </a:p>
        </p:txBody>
      </p:sp>
      <p:sp>
        <p:nvSpPr>
          <p:cNvPr id="2" name="Θέση ημερομηνίας 1">
            <a:extLst>
              <a:ext uri="{FF2B5EF4-FFF2-40B4-BE49-F238E27FC236}">
                <a16:creationId xmlns:a16="http://schemas.microsoft.com/office/drawing/2014/main" id="{C8CCC7B0-6FE2-462F-BCB8-36C9091A5444}"/>
              </a:ext>
            </a:extLst>
          </p:cNvPr>
          <p:cNvSpPr>
            <a:spLocks noGrp="1"/>
          </p:cNvSpPr>
          <p:nvPr>
            <p:ph type="dt" sz="half" idx="10"/>
          </p:nvPr>
        </p:nvSpPr>
        <p:spPr/>
        <p:txBody>
          <a:bodyPr/>
          <a:lstStyle/>
          <a:p>
            <a:fld id="{27B8688D-D675-461D-B8E2-4E0FD8ADFF7B}"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352418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31</a:t>
            </a:fld>
            <a:endParaRPr lang="el-GR">
              <a:solidFill>
                <a:prstClr val="black">
                  <a:tint val="75000"/>
                </a:prstClr>
              </a:solidFill>
            </a:endParaRPr>
          </a:p>
        </p:txBody>
      </p:sp>
      <p:sp>
        <p:nvSpPr>
          <p:cNvPr id="5" name="Ορθογώνιο 4"/>
          <p:cNvSpPr/>
          <p:nvPr/>
        </p:nvSpPr>
        <p:spPr>
          <a:xfrm>
            <a:off x="1020752" y="325627"/>
            <a:ext cx="10299520" cy="2400657"/>
          </a:xfrm>
          <a:prstGeom prst="rect">
            <a:avLst/>
          </a:prstGeom>
        </p:spPr>
        <p:txBody>
          <a:bodyPr wrap="square">
            <a:spAutoFit/>
          </a:bodyPr>
          <a:lstStyle/>
          <a:p>
            <a:pPr algn="just">
              <a:lnSpc>
                <a:spcPct val="150000"/>
              </a:lnSpc>
            </a:pPr>
            <a:r>
              <a:rPr lang="el-GR" sz="2000" b="1" dirty="0">
                <a:latin typeface="Trebuchet MS" panose="020B0603020202020204" pitchFamily="34" charset="0"/>
              </a:rPr>
              <a:t>11.  </a:t>
            </a:r>
            <a:r>
              <a:rPr lang="el-GR" sz="2000" dirty="0">
                <a:latin typeface="Trebuchet MS" panose="020B0603020202020204" pitchFamily="34" charset="0"/>
              </a:rPr>
              <a:t>Ποια από τις παρακάτω εκφράσεις είναι η σωστή; </a:t>
            </a:r>
          </a:p>
          <a:p>
            <a:pPr algn="just">
              <a:lnSpc>
                <a:spcPct val="150000"/>
              </a:lnSpc>
            </a:pPr>
            <a:r>
              <a:rPr lang="el-GR" sz="2000" b="1" dirty="0">
                <a:latin typeface="Trebuchet MS" panose="020B0603020202020204" pitchFamily="34" charset="0"/>
              </a:rPr>
              <a:t>α. </a:t>
            </a:r>
            <a:r>
              <a:rPr lang="en-US" sz="2000" b="1" dirty="0">
                <a:latin typeface="Trebuchet MS" panose="020B0603020202020204" pitchFamily="34" charset="0"/>
              </a:rPr>
              <a:t> </a:t>
            </a:r>
            <a:r>
              <a:rPr lang="el-GR" sz="2000" dirty="0">
                <a:latin typeface="Trebuchet MS" panose="020B0603020202020204" pitchFamily="34" charset="0"/>
              </a:rPr>
              <a:t>Η ένταση μιας μάζας είναι διανυσματικό μέγεθος. </a:t>
            </a:r>
          </a:p>
          <a:p>
            <a:pPr algn="just">
              <a:lnSpc>
                <a:spcPct val="150000"/>
              </a:lnSpc>
            </a:pPr>
            <a:r>
              <a:rPr lang="el-GR" sz="2000" b="1" dirty="0">
                <a:latin typeface="Trebuchet MS" panose="020B0603020202020204" pitchFamily="34" charset="0"/>
              </a:rPr>
              <a:t>β.</a:t>
            </a:r>
            <a:r>
              <a:rPr lang="en-US" sz="2000" b="1" dirty="0">
                <a:latin typeface="Trebuchet MS" panose="020B0603020202020204" pitchFamily="34" charset="0"/>
              </a:rPr>
              <a:t>  </a:t>
            </a:r>
            <a:r>
              <a:rPr lang="el-GR" sz="2000" dirty="0">
                <a:latin typeface="Trebuchet MS" panose="020B0603020202020204" pitchFamily="34" charset="0"/>
              </a:rPr>
              <a:t>Η ένταση της πηγής του βαρυτικού πεδίου είναι διανυσματικό μέγεθος. </a:t>
            </a:r>
          </a:p>
          <a:p>
            <a:pPr algn="just">
              <a:lnSpc>
                <a:spcPct val="150000"/>
              </a:lnSpc>
            </a:pPr>
            <a:r>
              <a:rPr lang="el-GR" sz="2000" b="1" dirty="0">
                <a:latin typeface="Trebuchet MS" panose="020B0603020202020204" pitchFamily="34" charset="0"/>
              </a:rPr>
              <a:t>γ.</a:t>
            </a:r>
            <a:r>
              <a:rPr lang="en-US" sz="2000" b="1" dirty="0">
                <a:latin typeface="Trebuchet MS" panose="020B0603020202020204" pitchFamily="34" charset="0"/>
              </a:rPr>
              <a:t> </a:t>
            </a:r>
            <a:r>
              <a:rPr lang="el-GR" sz="2000" b="1" dirty="0">
                <a:latin typeface="Trebuchet MS" panose="020B0603020202020204" pitchFamily="34" charset="0"/>
              </a:rPr>
              <a:t> </a:t>
            </a:r>
            <a:r>
              <a:rPr lang="el-GR" sz="2000" dirty="0">
                <a:latin typeface="Trebuchet MS" panose="020B0603020202020204" pitchFamily="34" charset="0"/>
              </a:rPr>
              <a:t>Η ένταση ενός βαρυτικού πεδίου σε κάποιο σημείο του είναι μονόμετρο μέγεθος. </a:t>
            </a:r>
          </a:p>
          <a:p>
            <a:pPr algn="just">
              <a:lnSpc>
                <a:spcPct val="150000"/>
              </a:lnSpc>
            </a:pPr>
            <a:r>
              <a:rPr lang="el-GR" sz="2000" b="1" dirty="0">
                <a:latin typeface="Trebuchet MS" panose="020B0603020202020204" pitchFamily="34" charset="0"/>
              </a:rPr>
              <a:t>δ. </a:t>
            </a:r>
            <a:r>
              <a:rPr lang="en-US" sz="2000" b="1" dirty="0">
                <a:latin typeface="Trebuchet MS" panose="020B0603020202020204" pitchFamily="34" charset="0"/>
              </a:rPr>
              <a:t> </a:t>
            </a:r>
            <a:r>
              <a:rPr lang="el-GR" sz="2000" dirty="0">
                <a:latin typeface="Trebuchet MS" panose="020B0603020202020204" pitchFamily="34" charset="0"/>
              </a:rPr>
              <a:t>Η ένταση ενός βαρυτικού πεδίου σε κάποιο σημείο του είναι διανυσματικό μέγεθος. </a:t>
            </a:r>
          </a:p>
        </p:txBody>
      </p:sp>
      <p:sp>
        <p:nvSpPr>
          <p:cNvPr id="6" name="Έλλειψη 5"/>
          <p:cNvSpPr/>
          <p:nvPr/>
        </p:nvSpPr>
        <p:spPr>
          <a:xfrm>
            <a:off x="956744" y="2211531"/>
            <a:ext cx="432048" cy="4432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noFill/>
            </a:endParaRPr>
          </a:p>
        </p:txBody>
      </p:sp>
      <p:sp>
        <p:nvSpPr>
          <p:cNvPr id="23" name="Έλλειψη 4"/>
          <p:cNvSpPr/>
          <p:nvPr/>
        </p:nvSpPr>
        <p:spPr>
          <a:xfrm>
            <a:off x="3664168" y="5559165"/>
            <a:ext cx="466420" cy="4432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noFill/>
            </a:endParaRPr>
          </a:p>
        </p:txBody>
      </p:sp>
      <p:grpSp>
        <p:nvGrpSpPr>
          <p:cNvPr id="32" name="Ομάδα 31"/>
          <p:cNvGrpSpPr/>
          <p:nvPr/>
        </p:nvGrpSpPr>
        <p:grpSpPr>
          <a:xfrm>
            <a:off x="956744" y="2904918"/>
            <a:ext cx="10070920" cy="3112460"/>
            <a:chOff x="956744" y="2904918"/>
            <a:chExt cx="10070920" cy="3112460"/>
          </a:xfrm>
        </p:grpSpPr>
        <p:grpSp>
          <p:nvGrpSpPr>
            <p:cNvPr id="8" name="Ομάδα 7"/>
            <p:cNvGrpSpPr/>
            <p:nvPr/>
          </p:nvGrpSpPr>
          <p:grpSpPr>
            <a:xfrm>
              <a:off x="956744" y="2904918"/>
              <a:ext cx="10070920" cy="3112460"/>
              <a:chOff x="1060540" y="408606"/>
              <a:chExt cx="10070920" cy="3112460"/>
            </a:xfrm>
          </p:grpSpPr>
          <p:grpSp>
            <p:nvGrpSpPr>
              <p:cNvPr id="9" name="Ομάδα 8"/>
              <p:cNvGrpSpPr/>
              <p:nvPr/>
            </p:nvGrpSpPr>
            <p:grpSpPr>
              <a:xfrm>
                <a:off x="1060540" y="408606"/>
                <a:ext cx="10070920" cy="2579820"/>
                <a:chOff x="1060540" y="408606"/>
                <a:chExt cx="10070920" cy="2579820"/>
              </a:xfrm>
            </p:grpSpPr>
            <p:grpSp>
              <p:nvGrpSpPr>
                <p:cNvPr id="11" name="Ομάδα 10"/>
                <p:cNvGrpSpPr/>
                <p:nvPr/>
              </p:nvGrpSpPr>
              <p:grpSpPr>
                <a:xfrm>
                  <a:off x="1060540" y="408606"/>
                  <a:ext cx="10070920" cy="2579820"/>
                  <a:chOff x="1060540" y="408606"/>
                  <a:chExt cx="10070920" cy="2579820"/>
                </a:xfrm>
              </p:grpSpPr>
              <mc:AlternateContent xmlns:mc="http://schemas.openxmlformats.org/markup-compatibility/2006" xmlns:a14="http://schemas.microsoft.com/office/drawing/2010/main">
                <mc:Choice Requires="a14">
                  <p:sp>
                    <p:nvSpPr>
                      <p:cNvPr id="16" name="Ορθογώνιο 15"/>
                      <p:cNvSpPr/>
                      <p:nvPr/>
                    </p:nvSpPr>
                    <p:spPr>
                      <a:xfrm>
                        <a:off x="1060540" y="408606"/>
                        <a:ext cx="10070920" cy="1533433"/>
                      </a:xfrm>
                      <a:prstGeom prst="rect">
                        <a:avLst/>
                      </a:prstGeom>
                    </p:spPr>
                    <p:txBody>
                      <a:bodyPr wrap="square">
                        <a:spAutoFit/>
                      </a:bodyPr>
                      <a:lstStyle/>
                      <a:p>
                        <a:pPr algn="just">
                          <a:lnSpc>
                            <a:spcPct val="150000"/>
                          </a:lnSpc>
                        </a:pPr>
                        <a:r>
                          <a:rPr lang="el-GR" sz="2000" b="1" dirty="0">
                            <a:latin typeface="Trebuchet MS" panose="020B0603020202020204" pitchFamily="34" charset="0"/>
                          </a:rPr>
                          <a:t>12. </a:t>
                        </a:r>
                        <a:r>
                          <a:rPr lang="el-GR" sz="2000" dirty="0">
                            <a:latin typeface="Trebuchet MS" panose="020B0603020202020204" pitchFamily="34" charset="0"/>
                          </a:rPr>
                          <a:t>Τα παρακάτω 4 σχέδια δείχνουν τα διανύσματα της έντασης </a:t>
                        </a:r>
                        <a14:m>
                          <m:oMath xmlns:m="http://schemas.openxmlformats.org/officeDocument/2006/math">
                            <m:acc>
                              <m:accPr>
                                <m:chr m:val="⃗"/>
                                <m:ctrlPr>
                                  <a:rPr lang="el-GR" sz="2000" i="1" smtClean="0">
                                    <a:latin typeface="Cambria Math" panose="02040503050406030204" pitchFamily="18" charset="0"/>
                                  </a:rPr>
                                </m:ctrlPr>
                              </m:accPr>
                              <m:e>
                                <m:r>
                                  <a:rPr lang="en-US" sz="2000" b="0" i="1" smtClean="0">
                                    <a:latin typeface="Cambria Math" panose="02040503050406030204" pitchFamily="18" charset="0"/>
                                  </a:rPr>
                                  <m:t>𝑔</m:t>
                                </m:r>
                              </m:e>
                            </m:acc>
                            <m:r>
                              <a:rPr lang="en-US" sz="2000" b="0" i="0" smtClean="0">
                                <a:latin typeface="Cambria Math" panose="02040503050406030204" pitchFamily="18" charset="0"/>
                              </a:rPr>
                              <m:t> </m:t>
                            </m:r>
                          </m:oMath>
                        </a14:m>
                        <a:r>
                          <a:rPr lang="el-GR" sz="2000" dirty="0">
                            <a:latin typeface="Trebuchet MS" panose="020B0603020202020204" pitchFamily="34" charset="0"/>
                          </a:rPr>
                          <a:t>σε σημείο Κ βαρυτικού πεδίου και της δύναμης </a:t>
                        </a:r>
                        <a14:m>
                          <m:oMath xmlns:m="http://schemas.openxmlformats.org/officeDocument/2006/math">
                            <m:acc>
                              <m:accPr>
                                <m:chr m:val="⃗"/>
                                <m:ctrlPr>
                                  <a:rPr lang="el-GR" sz="2000" i="1">
                                    <a:latin typeface="Cambria Math" panose="02040503050406030204" pitchFamily="18" charset="0"/>
                                  </a:rPr>
                                </m:ctrlPr>
                              </m:accPr>
                              <m:e>
                                <m:r>
                                  <a:rPr lang="en-US" sz="2000" b="0" i="1" smtClean="0">
                                    <a:latin typeface="Cambria Math" panose="02040503050406030204" pitchFamily="18" charset="0"/>
                                  </a:rPr>
                                  <m:t>𝐹</m:t>
                                </m:r>
                              </m:e>
                            </m:acc>
                            <m:r>
                              <a:rPr lang="en-US" sz="2000">
                                <a:latin typeface="Cambria Math" panose="02040503050406030204" pitchFamily="18" charset="0"/>
                              </a:rPr>
                              <m:t> </m:t>
                            </m:r>
                          </m:oMath>
                        </a14:m>
                        <a:r>
                          <a:rPr lang="en-US" sz="2000" dirty="0">
                            <a:latin typeface="Trebuchet MS" panose="020B0603020202020204" pitchFamily="34" charset="0"/>
                          </a:rPr>
                          <a:t> </a:t>
                        </a:r>
                        <a:r>
                          <a:rPr lang="el-GR" sz="2000" dirty="0">
                            <a:latin typeface="Trebuchet MS" panose="020B0603020202020204" pitchFamily="34" charset="0"/>
                          </a:rPr>
                          <a:t>που ασκείται από το </a:t>
                        </a:r>
                        <a:r>
                          <a:rPr lang="el-GR" sz="2000" dirty="0" err="1">
                            <a:latin typeface="Trebuchet MS" panose="020B0603020202020204" pitchFamily="34" charset="0"/>
                          </a:rPr>
                          <a:t>βαρυτικό</a:t>
                        </a:r>
                        <a:r>
                          <a:rPr lang="el-GR" sz="2000" dirty="0">
                            <a:latin typeface="Trebuchet MS" panose="020B0603020202020204" pitchFamily="34" charset="0"/>
                          </a:rPr>
                          <a:t> πεδίο σε μάζα </a:t>
                        </a:r>
                        <a:r>
                          <a:rPr lang="en-US" sz="2000" i="1" dirty="0">
                            <a:latin typeface="Trebuchet MS" panose="020B0603020202020204" pitchFamily="34" charset="0"/>
                          </a:rPr>
                          <a:t>m</a:t>
                        </a:r>
                        <a:r>
                          <a:rPr lang="en-US" sz="2000" dirty="0">
                            <a:latin typeface="Trebuchet MS" panose="020B0603020202020204" pitchFamily="34" charset="0"/>
                          </a:rPr>
                          <a:t> </a:t>
                        </a:r>
                        <a:r>
                          <a:rPr lang="el-GR" sz="2000" dirty="0">
                            <a:latin typeface="Trebuchet MS" panose="020B0603020202020204" pitchFamily="34" charset="0"/>
                          </a:rPr>
                          <a:t>που βρίσκεται στο Κ. Ποιο από τα σχέδια είναι το σωστό</a:t>
                        </a:r>
                        <a:r>
                          <a:rPr lang="en-US" sz="2000" dirty="0">
                            <a:latin typeface="Trebuchet MS" panose="020B0603020202020204" pitchFamily="34" charset="0"/>
                          </a:rPr>
                          <a:t>;</a:t>
                        </a:r>
                        <a:endParaRPr lang="ru-RU" sz="2000" dirty="0">
                          <a:latin typeface="Trebuchet MS" panose="020B0603020202020204" pitchFamily="34" charset="0"/>
                        </a:endParaRPr>
                      </a:p>
                    </p:txBody>
                  </p:sp>
                </mc:Choice>
                <mc:Fallback xmlns="">
                  <p:sp>
                    <p:nvSpPr>
                      <p:cNvPr id="16" name="Ορθογώνιο 15"/>
                      <p:cNvSpPr>
                        <a:spLocks noRot="1" noChangeAspect="1" noMove="1" noResize="1" noEditPoints="1" noAdjustHandles="1" noChangeArrowheads="1" noChangeShapeType="1" noTextEdit="1"/>
                      </p:cNvSpPr>
                      <p:nvPr/>
                    </p:nvSpPr>
                    <p:spPr>
                      <a:xfrm>
                        <a:off x="1060540" y="408606"/>
                        <a:ext cx="10070920" cy="1533433"/>
                      </a:xfrm>
                      <a:prstGeom prst="rect">
                        <a:avLst/>
                      </a:prstGeom>
                      <a:blipFill>
                        <a:blip r:embed="rId2"/>
                        <a:stretch>
                          <a:fillRect l="-666" r="-605" b="-2390"/>
                        </a:stretch>
                      </a:blipFill>
                    </p:spPr>
                    <p:txBody>
                      <a:bodyPr/>
                      <a:lstStyle/>
                      <a:p>
                        <a:r>
                          <a:rPr lang="el-GR">
                            <a:noFill/>
                          </a:rPr>
                          <a:t> </a:t>
                        </a:r>
                      </a:p>
                    </p:txBody>
                  </p:sp>
                </mc:Fallback>
              </mc:AlternateContent>
              <p:grpSp>
                <p:nvGrpSpPr>
                  <p:cNvPr id="17" name="Ομάδα 16"/>
                  <p:cNvGrpSpPr/>
                  <p:nvPr/>
                </p:nvGrpSpPr>
                <p:grpSpPr>
                  <a:xfrm>
                    <a:off x="2298764" y="1759530"/>
                    <a:ext cx="7802064" cy="1228896"/>
                    <a:chOff x="2298764" y="1759530"/>
                    <a:chExt cx="7802064" cy="1228896"/>
                  </a:xfrm>
                </p:grpSpPr>
                <p:pic>
                  <p:nvPicPr>
                    <p:cNvPr id="18" name="Εικόνα 1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98764" y="1759530"/>
                      <a:ext cx="7802064" cy="1228896"/>
                    </a:xfrm>
                    <a:prstGeom prst="rect">
                      <a:avLst/>
                    </a:prstGeom>
                  </p:spPr>
                </p:pic>
                <p:sp>
                  <p:nvSpPr>
                    <p:cNvPr id="19" name="TextBox 18"/>
                    <p:cNvSpPr txBox="1"/>
                    <p:nvPr/>
                  </p:nvSpPr>
                  <p:spPr>
                    <a:xfrm>
                      <a:off x="3214116" y="2548608"/>
                      <a:ext cx="466548" cy="338554"/>
                    </a:xfrm>
                    <a:prstGeom prst="rect">
                      <a:avLst/>
                    </a:prstGeom>
                    <a:noFill/>
                  </p:spPr>
                  <p:txBody>
                    <a:bodyPr wrap="square" rtlCol="0">
                      <a:spAutoFit/>
                    </a:bodyPr>
                    <a:lstStyle/>
                    <a:p>
                      <a:r>
                        <a:rPr lang="en-US" sz="1600" b="1" dirty="0">
                          <a:latin typeface="Trebuchet MS" panose="020B0603020202020204" pitchFamily="34" charset="0"/>
                        </a:rPr>
                        <a:t>(</a:t>
                      </a:r>
                      <a:r>
                        <a:rPr lang="el-GR" sz="1600" b="1" dirty="0">
                          <a:latin typeface="Trebuchet MS" panose="020B0603020202020204" pitchFamily="34" charset="0"/>
                        </a:rPr>
                        <a:t>Α</a:t>
                      </a:r>
                      <a:r>
                        <a:rPr lang="en-US" sz="1600" b="1" dirty="0">
                          <a:latin typeface="Trebuchet MS" panose="020B0603020202020204" pitchFamily="34" charset="0"/>
                        </a:rPr>
                        <a:t>)</a:t>
                      </a:r>
                      <a:endParaRPr lang="el-GR" sz="1600" b="1" dirty="0">
                        <a:latin typeface="Trebuchet MS" panose="020B0603020202020204" pitchFamily="34" charset="0"/>
                      </a:endParaRPr>
                    </a:p>
                  </p:txBody>
                </p:sp>
                <p:sp>
                  <p:nvSpPr>
                    <p:cNvPr id="20" name="TextBox 19"/>
                    <p:cNvSpPr txBox="1"/>
                    <p:nvPr/>
                  </p:nvSpPr>
                  <p:spPr>
                    <a:xfrm>
                      <a:off x="5254752" y="2550019"/>
                      <a:ext cx="482656" cy="338554"/>
                    </a:xfrm>
                    <a:prstGeom prst="rect">
                      <a:avLst/>
                    </a:prstGeom>
                    <a:noFill/>
                  </p:spPr>
                  <p:txBody>
                    <a:bodyPr wrap="square" rtlCol="0">
                      <a:spAutoFit/>
                    </a:bodyPr>
                    <a:lstStyle/>
                    <a:p>
                      <a:r>
                        <a:rPr lang="en-US" sz="1600" b="1" dirty="0">
                          <a:latin typeface="Trebuchet MS" panose="020B0603020202020204" pitchFamily="34" charset="0"/>
                        </a:rPr>
                        <a:t>(</a:t>
                      </a:r>
                      <a:r>
                        <a:rPr lang="el-GR" sz="1600" b="1" dirty="0">
                          <a:latin typeface="Trebuchet MS" panose="020B0603020202020204" pitchFamily="34" charset="0"/>
                        </a:rPr>
                        <a:t>Β</a:t>
                      </a:r>
                      <a:r>
                        <a:rPr lang="en-US" sz="1600" b="1" dirty="0">
                          <a:latin typeface="Trebuchet MS" panose="020B0603020202020204" pitchFamily="34" charset="0"/>
                        </a:rPr>
                        <a:t>)</a:t>
                      </a:r>
                      <a:endParaRPr lang="el-GR" sz="1600" b="1" dirty="0">
                        <a:latin typeface="Trebuchet MS" panose="020B0603020202020204" pitchFamily="34" charset="0"/>
                      </a:endParaRPr>
                    </a:p>
                  </p:txBody>
                </p:sp>
                <p:sp>
                  <p:nvSpPr>
                    <p:cNvPr id="21" name="TextBox 20"/>
                    <p:cNvSpPr txBox="1"/>
                    <p:nvPr/>
                  </p:nvSpPr>
                  <p:spPr>
                    <a:xfrm>
                      <a:off x="7132199" y="2548608"/>
                      <a:ext cx="520494" cy="338554"/>
                    </a:xfrm>
                    <a:prstGeom prst="rect">
                      <a:avLst/>
                    </a:prstGeom>
                    <a:noFill/>
                  </p:spPr>
                  <p:txBody>
                    <a:bodyPr wrap="square" rtlCol="0">
                      <a:spAutoFit/>
                    </a:bodyPr>
                    <a:lstStyle/>
                    <a:p>
                      <a:r>
                        <a:rPr lang="en-US" sz="1600" b="1" dirty="0">
                          <a:latin typeface="Trebuchet MS" panose="020B0603020202020204" pitchFamily="34" charset="0"/>
                        </a:rPr>
                        <a:t>(</a:t>
                      </a:r>
                      <a:r>
                        <a:rPr lang="el-GR" sz="1600" b="1" dirty="0">
                          <a:latin typeface="Trebuchet MS" panose="020B0603020202020204" pitchFamily="34" charset="0"/>
                        </a:rPr>
                        <a:t>Γ</a:t>
                      </a:r>
                      <a:r>
                        <a:rPr lang="en-US" sz="1600" b="1" dirty="0">
                          <a:latin typeface="Trebuchet MS" panose="020B0603020202020204" pitchFamily="34" charset="0"/>
                        </a:rPr>
                        <a:t>)</a:t>
                      </a:r>
                      <a:endParaRPr lang="el-GR" sz="1600" b="1" dirty="0">
                        <a:latin typeface="Trebuchet MS" panose="020B0603020202020204" pitchFamily="34" charset="0"/>
                      </a:endParaRPr>
                    </a:p>
                  </p:txBody>
                </p:sp>
                <p:sp>
                  <p:nvSpPr>
                    <p:cNvPr id="22" name="TextBox 21"/>
                    <p:cNvSpPr txBox="1"/>
                    <p:nvPr/>
                  </p:nvSpPr>
                  <p:spPr>
                    <a:xfrm>
                      <a:off x="8968394" y="2548608"/>
                      <a:ext cx="526451" cy="338554"/>
                    </a:xfrm>
                    <a:prstGeom prst="rect">
                      <a:avLst/>
                    </a:prstGeom>
                    <a:noFill/>
                  </p:spPr>
                  <p:txBody>
                    <a:bodyPr wrap="square" rtlCol="0">
                      <a:spAutoFit/>
                    </a:bodyPr>
                    <a:lstStyle/>
                    <a:p>
                      <a:r>
                        <a:rPr lang="en-US" sz="1600" b="1" dirty="0">
                          <a:latin typeface="Trebuchet MS" panose="020B0603020202020204" pitchFamily="34" charset="0"/>
                        </a:rPr>
                        <a:t>(</a:t>
                      </a:r>
                      <a:r>
                        <a:rPr lang="el-GR" sz="1600" b="1" dirty="0">
                          <a:latin typeface="Trebuchet MS" panose="020B0603020202020204" pitchFamily="34" charset="0"/>
                        </a:rPr>
                        <a:t>Δ</a:t>
                      </a:r>
                      <a:r>
                        <a:rPr lang="en-US" sz="1600" b="1" dirty="0">
                          <a:latin typeface="Trebuchet MS" panose="020B0603020202020204" pitchFamily="34" charset="0"/>
                        </a:rPr>
                        <a:t>)</a:t>
                      </a:r>
                      <a:endParaRPr lang="el-GR" sz="1600" b="1" dirty="0">
                        <a:latin typeface="Trebuchet MS" panose="020B0603020202020204" pitchFamily="34" charset="0"/>
                      </a:endParaRPr>
                    </a:p>
                  </p:txBody>
                </p:sp>
              </p:grpSp>
            </p:grpSp>
            <p:sp>
              <p:nvSpPr>
                <p:cNvPr id="12" name="TextBox 11"/>
                <p:cNvSpPr txBox="1"/>
                <p:nvPr/>
              </p:nvSpPr>
              <p:spPr>
                <a:xfrm>
                  <a:off x="3047167" y="2139083"/>
                  <a:ext cx="393192" cy="338554"/>
                </a:xfrm>
                <a:prstGeom prst="rect">
                  <a:avLst/>
                </a:prstGeom>
                <a:noFill/>
              </p:spPr>
              <p:txBody>
                <a:bodyPr wrap="square" rtlCol="0">
                  <a:spAutoFit/>
                </a:bodyPr>
                <a:lstStyle/>
                <a:p>
                  <a:r>
                    <a:rPr lang="el-GR" sz="1600" b="1" dirty="0">
                      <a:latin typeface="Trebuchet MS" panose="020B0603020202020204" pitchFamily="34" charset="0"/>
                    </a:rPr>
                    <a:t>Κ</a:t>
                  </a:r>
                </a:p>
              </p:txBody>
            </p:sp>
            <p:sp>
              <p:nvSpPr>
                <p:cNvPr id="13" name="TextBox 12"/>
                <p:cNvSpPr txBox="1"/>
                <p:nvPr/>
              </p:nvSpPr>
              <p:spPr>
                <a:xfrm>
                  <a:off x="4863633" y="2127123"/>
                  <a:ext cx="393192" cy="338554"/>
                </a:xfrm>
                <a:prstGeom prst="rect">
                  <a:avLst/>
                </a:prstGeom>
                <a:noFill/>
              </p:spPr>
              <p:txBody>
                <a:bodyPr wrap="square" rtlCol="0">
                  <a:spAutoFit/>
                </a:bodyPr>
                <a:lstStyle/>
                <a:p>
                  <a:r>
                    <a:rPr lang="el-GR" sz="1600" b="1" dirty="0">
                      <a:latin typeface="Trebuchet MS" panose="020B0603020202020204" pitchFamily="34" charset="0"/>
                    </a:rPr>
                    <a:t>Κ</a:t>
                  </a:r>
                </a:p>
              </p:txBody>
            </p:sp>
            <p:sp>
              <p:nvSpPr>
                <p:cNvPr id="14" name="TextBox 13"/>
                <p:cNvSpPr txBox="1"/>
                <p:nvPr/>
              </p:nvSpPr>
              <p:spPr>
                <a:xfrm>
                  <a:off x="6618597" y="2167673"/>
                  <a:ext cx="393192" cy="338554"/>
                </a:xfrm>
                <a:prstGeom prst="rect">
                  <a:avLst/>
                </a:prstGeom>
                <a:noFill/>
              </p:spPr>
              <p:txBody>
                <a:bodyPr wrap="square" rtlCol="0">
                  <a:spAutoFit/>
                </a:bodyPr>
                <a:lstStyle/>
                <a:p>
                  <a:r>
                    <a:rPr lang="el-GR" sz="1600" b="1" dirty="0">
                      <a:latin typeface="Trebuchet MS" panose="020B0603020202020204" pitchFamily="34" charset="0"/>
                    </a:rPr>
                    <a:t>Κ</a:t>
                  </a:r>
                </a:p>
              </p:txBody>
            </p:sp>
            <p:sp>
              <p:nvSpPr>
                <p:cNvPr id="15" name="TextBox 14"/>
                <p:cNvSpPr txBox="1"/>
                <p:nvPr/>
              </p:nvSpPr>
              <p:spPr>
                <a:xfrm>
                  <a:off x="8469241" y="2139083"/>
                  <a:ext cx="393192" cy="338554"/>
                </a:xfrm>
                <a:prstGeom prst="rect">
                  <a:avLst/>
                </a:prstGeom>
                <a:noFill/>
              </p:spPr>
              <p:txBody>
                <a:bodyPr wrap="square" rtlCol="0">
                  <a:spAutoFit/>
                </a:bodyPr>
                <a:lstStyle/>
                <a:p>
                  <a:r>
                    <a:rPr lang="el-GR" sz="1600" b="1" dirty="0">
                      <a:latin typeface="Trebuchet MS" panose="020B0603020202020204" pitchFamily="34" charset="0"/>
                    </a:rPr>
                    <a:t>Κ</a:t>
                  </a:r>
                </a:p>
              </p:txBody>
            </p:sp>
          </p:grpSp>
          <p:sp>
            <p:nvSpPr>
              <p:cNvPr id="10" name="Ορθογώνιο 9"/>
              <p:cNvSpPr/>
              <p:nvPr/>
            </p:nvSpPr>
            <p:spPr>
              <a:xfrm>
                <a:off x="1060540" y="3013235"/>
                <a:ext cx="10070920" cy="507831"/>
              </a:xfrm>
              <a:prstGeom prst="rect">
                <a:avLst/>
              </a:prstGeom>
            </p:spPr>
            <p:txBody>
              <a:bodyPr wrap="square">
                <a:spAutoFit/>
              </a:bodyPr>
              <a:lstStyle/>
              <a:p>
                <a:pPr algn="just">
                  <a:lnSpc>
                    <a:spcPct val="150000"/>
                  </a:lnSpc>
                  <a:spcBef>
                    <a:spcPct val="50000"/>
                  </a:spcBef>
                </a:pPr>
                <a:r>
                  <a:rPr lang="el-GR" altLang="el-GR" b="1" dirty="0">
                    <a:latin typeface="Trebuchet MS" panose="020B0603020202020204" pitchFamily="34" charset="0"/>
                  </a:rPr>
                  <a:t>α.  </a:t>
                </a:r>
                <a:r>
                  <a:rPr lang="el-GR" altLang="el-GR" dirty="0">
                    <a:latin typeface="Trebuchet MS" panose="020B0603020202020204" pitchFamily="34" charset="0"/>
                  </a:rPr>
                  <a:t>Το </a:t>
                </a:r>
                <a:r>
                  <a:rPr lang="en-US" altLang="el-GR" dirty="0">
                    <a:latin typeface="Trebuchet MS" panose="020B0603020202020204" pitchFamily="34" charset="0"/>
                  </a:rPr>
                  <a:t>(</a:t>
                </a:r>
                <a:r>
                  <a:rPr lang="el-GR" altLang="el-GR" dirty="0">
                    <a:latin typeface="Trebuchet MS" panose="020B0603020202020204" pitchFamily="34" charset="0"/>
                  </a:rPr>
                  <a:t>Α</a:t>
                </a:r>
                <a:r>
                  <a:rPr lang="en-US" altLang="el-GR" dirty="0">
                    <a:latin typeface="Trebuchet MS" panose="020B0603020202020204" pitchFamily="34" charset="0"/>
                  </a:rPr>
                  <a:t>)</a:t>
                </a:r>
                <a:r>
                  <a:rPr lang="el-GR" altLang="el-GR" dirty="0">
                    <a:latin typeface="Trebuchet MS" panose="020B0603020202020204" pitchFamily="34" charset="0"/>
                  </a:rPr>
                  <a:t>.       </a:t>
                </a:r>
                <a:r>
                  <a:rPr lang="en-US" altLang="el-GR" dirty="0">
                    <a:latin typeface="Trebuchet MS" panose="020B0603020202020204" pitchFamily="34" charset="0"/>
                  </a:rPr>
                  <a:t>       </a:t>
                </a:r>
                <a:r>
                  <a:rPr lang="el-GR" altLang="el-GR" dirty="0">
                    <a:latin typeface="Trebuchet MS" panose="020B0603020202020204" pitchFamily="34" charset="0"/>
                  </a:rPr>
                  <a:t> </a:t>
                </a:r>
                <a:r>
                  <a:rPr lang="en-US" altLang="el-GR" dirty="0">
                    <a:latin typeface="Trebuchet MS" panose="020B0603020202020204" pitchFamily="34" charset="0"/>
                  </a:rPr>
                  <a:t>     </a:t>
                </a:r>
                <a:r>
                  <a:rPr lang="el-GR" altLang="el-GR" dirty="0">
                    <a:latin typeface="Trebuchet MS" panose="020B0603020202020204" pitchFamily="34" charset="0"/>
                  </a:rPr>
                  <a:t>     </a:t>
                </a:r>
                <a:r>
                  <a:rPr lang="el-GR" altLang="el-GR" b="1" dirty="0">
                    <a:latin typeface="Trebuchet MS" panose="020B0603020202020204" pitchFamily="34" charset="0"/>
                  </a:rPr>
                  <a:t>β.  </a:t>
                </a:r>
                <a:r>
                  <a:rPr lang="el-GR" altLang="el-GR" dirty="0">
                    <a:latin typeface="Trebuchet MS" panose="020B0603020202020204" pitchFamily="34" charset="0"/>
                  </a:rPr>
                  <a:t>Το </a:t>
                </a:r>
                <a:r>
                  <a:rPr lang="en-US" altLang="el-GR" dirty="0">
                    <a:latin typeface="Trebuchet MS" panose="020B0603020202020204" pitchFamily="34" charset="0"/>
                  </a:rPr>
                  <a:t>(</a:t>
                </a:r>
                <a:r>
                  <a:rPr lang="el-GR" altLang="el-GR" dirty="0">
                    <a:latin typeface="Trebuchet MS" panose="020B0603020202020204" pitchFamily="34" charset="0"/>
                  </a:rPr>
                  <a:t>Β</a:t>
                </a:r>
                <a:r>
                  <a:rPr lang="en-US" altLang="el-GR" dirty="0">
                    <a:latin typeface="Trebuchet MS" panose="020B0603020202020204" pitchFamily="34" charset="0"/>
                  </a:rPr>
                  <a:t>)</a:t>
                </a:r>
                <a:r>
                  <a:rPr lang="el-GR" altLang="el-GR" dirty="0">
                    <a:latin typeface="Trebuchet MS" panose="020B0603020202020204" pitchFamily="34" charset="0"/>
                  </a:rPr>
                  <a:t>.       </a:t>
                </a:r>
                <a:r>
                  <a:rPr lang="en-US" altLang="el-GR" dirty="0">
                    <a:latin typeface="Trebuchet MS" panose="020B0603020202020204" pitchFamily="34" charset="0"/>
                  </a:rPr>
                  <a:t>  </a:t>
                </a:r>
                <a:r>
                  <a:rPr lang="el-GR" altLang="el-GR" dirty="0">
                    <a:latin typeface="Trebuchet MS" panose="020B0603020202020204" pitchFamily="34" charset="0"/>
                  </a:rPr>
                  <a:t>      </a:t>
                </a:r>
                <a:r>
                  <a:rPr lang="en-US" altLang="el-GR" dirty="0">
                    <a:latin typeface="Trebuchet MS" panose="020B0603020202020204" pitchFamily="34" charset="0"/>
                  </a:rPr>
                  <a:t>     </a:t>
                </a:r>
                <a:r>
                  <a:rPr lang="el-GR" altLang="el-GR" dirty="0">
                    <a:latin typeface="Trebuchet MS" panose="020B0603020202020204" pitchFamily="34" charset="0"/>
                  </a:rPr>
                  <a:t>     </a:t>
                </a:r>
                <a:r>
                  <a:rPr lang="el-GR" altLang="el-GR" b="1" dirty="0">
                    <a:latin typeface="Trebuchet MS" panose="020B0603020202020204" pitchFamily="34" charset="0"/>
                  </a:rPr>
                  <a:t>γ.  </a:t>
                </a:r>
                <a:r>
                  <a:rPr lang="el-GR" altLang="el-GR" dirty="0">
                    <a:latin typeface="Trebuchet MS" panose="020B0603020202020204" pitchFamily="34" charset="0"/>
                  </a:rPr>
                  <a:t>Το </a:t>
                </a:r>
                <a:r>
                  <a:rPr lang="en-US" altLang="el-GR" dirty="0">
                    <a:latin typeface="Trebuchet MS" panose="020B0603020202020204" pitchFamily="34" charset="0"/>
                  </a:rPr>
                  <a:t>(</a:t>
                </a:r>
                <a:r>
                  <a:rPr lang="el-GR" altLang="el-GR" dirty="0">
                    <a:latin typeface="Trebuchet MS" panose="020B0603020202020204" pitchFamily="34" charset="0"/>
                  </a:rPr>
                  <a:t>Γ</a:t>
                </a:r>
                <a:r>
                  <a:rPr lang="en-US" altLang="el-GR" dirty="0">
                    <a:latin typeface="Trebuchet MS" panose="020B0603020202020204" pitchFamily="34" charset="0"/>
                  </a:rPr>
                  <a:t>)</a:t>
                </a:r>
                <a:r>
                  <a:rPr lang="el-GR" altLang="el-GR" dirty="0">
                    <a:latin typeface="Trebuchet MS" panose="020B0603020202020204" pitchFamily="34" charset="0"/>
                  </a:rPr>
                  <a:t>.               </a:t>
                </a:r>
                <a:r>
                  <a:rPr lang="en-US" altLang="el-GR" dirty="0">
                    <a:latin typeface="Trebuchet MS" panose="020B0603020202020204" pitchFamily="34" charset="0"/>
                  </a:rPr>
                  <a:t>     </a:t>
                </a:r>
                <a:r>
                  <a:rPr lang="el-GR" altLang="el-GR" dirty="0">
                    <a:latin typeface="Trebuchet MS" panose="020B0603020202020204" pitchFamily="34" charset="0"/>
                  </a:rPr>
                  <a:t>     </a:t>
                </a:r>
                <a:r>
                  <a:rPr lang="el-GR" altLang="el-GR" b="1" dirty="0">
                    <a:latin typeface="Trebuchet MS" panose="020B0603020202020204" pitchFamily="34" charset="0"/>
                  </a:rPr>
                  <a:t>δ.  </a:t>
                </a:r>
                <a:r>
                  <a:rPr lang="el-GR" altLang="el-GR" dirty="0">
                    <a:latin typeface="Trebuchet MS" panose="020B0603020202020204" pitchFamily="34" charset="0"/>
                  </a:rPr>
                  <a:t>Το </a:t>
                </a:r>
                <a:r>
                  <a:rPr lang="en-US" altLang="el-GR" dirty="0">
                    <a:latin typeface="Trebuchet MS" panose="020B0603020202020204" pitchFamily="34" charset="0"/>
                  </a:rPr>
                  <a:t>(</a:t>
                </a:r>
                <a:r>
                  <a:rPr lang="el-GR" altLang="el-GR" dirty="0">
                    <a:latin typeface="Trebuchet MS" panose="020B0603020202020204" pitchFamily="34" charset="0"/>
                  </a:rPr>
                  <a:t>Δ</a:t>
                </a:r>
                <a:r>
                  <a:rPr lang="en-US" altLang="el-GR" dirty="0">
                    <a:latin typeface="Trebuchet MS" panose="020B0603020202020204" pitchFamily="34" charset="0"/>
                  </a:rPr>
                  <a:t>)</a:t>
                </a:r>
                <a:r>
                  <a:rPr lang="el-GR" altLang="el-GR" dirty="0">
                    <a:latin typeface="Trebuchet MS" panose="020B0603020202020204" pitchFamily="34" charset="0"/>
                  </a:rPr>
                  <a:t>.</a:t>
                </a:r>
              </a:p>
            </p:txBody>
          </p:sp>
        </p:grpSp>
        <mc:AlternateContent xmlns:mc="http://schemas.openxmlformats.org/markup-compatibility/2006" xmlns:a14="http://schemas.microsoft.com/office/drawing/2010/main">
          <mc:Choice Requires="a14">
            <p:sp>
              <p:nvSpPr>
                <p:cNvPr id="24" name="Ορθογώνιο 23"/>
                <p:cNvSpPr/>
                <p:nvPr/>
              </p:nvSpPr>
              <p:spPr>
                <a:xfrm>
                  <a:off x="2340836" y="4623393"/>
                  <a:ext cx="4339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𝑔</m:t>
                            </m:r>
                          </m:e>
                        </m:acc>
                        <m:r>
                          <a:rPr lang="en-US">
                            <a:latin typeface="Cambria Math" panose="02040503050406030204" pitchFamily="18" charset="0"/>
                          </a:rPr>
                          <m:t> </m:t>
                        </m:r>
                      </m:oMath>
                    </m:oMathPara>
                  </a14:m>
                  <a:endParaRPr lang="el-GR" dirty="0"/>
                </a:p>
              </p:txBody>
            </p:sp>
          </mc:Choice>
          <mc:Fallback xmlns="">
            <p:sp>
              <p:nvSpPr>
                <p:cNvPr id="24" name="Ορθογώνιο 23"/>
                <p:cNvSpPr>
                  <a:spLocks noRot="1" noChangeAspect="1" noMove="1" noResize="1" noEditPoints="1" noAdjustHandles="1" noChangeArrowheads="1" noChangeShapeType="1" noTextEdit="1"/>
                </p:cNvSpPr>
                <p:nvPr/>
              </p:nvSpPr>
              <p:spPr>
                <a:xfrm>
                  <a:off x="2340836" y="4623393"/>
                  <a:ext cx="433900" cy="369332"/>
                </a:xfrm>
                <a:prstGeom prst="rect">
                  <a:avLst/>
                </a:prstGeom>
                <a:blipFill>
                  <a:blip r:embed="rId4"/>
                  <a:stretch>
                    <a:fillRect t="-22951" r="-26761" b="-655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5" name="Ορθογώνιο 24"/>
                <p:cNvSpPr/>
                <p:nvPr/>
              </p:nvSpPr>
              <p:spPr>
                <a:xfrm>
                  <a:off x="5211470" y="4623393"/>
                  <a:ext cx="4339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𝑔</m:t>
                            </m:r>
                          </m:e>
                        </m:acc>
                        <m:r>
                          <a:rPr lang="en-US">
                            <a:latin typeface="Cambria Math" panose="02040503050406030204" pitchFamily="18" charset="0"/>
                          </a:rPr>
                          <m:t> </m:t>
                        </m:r>
                      </m:oMath>
                    </m:oMathPara>
                  </a14:m>
                  <a:endParaRPr lang="el-GR" dirty="0"/>
                </a:p>
              </p:txBody>
            </p:sp>
          </mc:Choice>
          <mc:Fallback xmlns="">
            <p:sp>
              <p:nvSpPr>
                <p:cNvPr id="25" name="Ορθογώνιο 24"/>
                <p:cNvSpPr>
                  <a:spLocks noRot="1" noChangeAspect="1" noMove="1" noResize="1" noEditPoints="1" noAdjustHandles="1" noChangeArrowheads="1" noChangeShapeType="1" noTextEdit="1"/>
                </p:cNvSpPr>
                <p:nvPr/>
              </p:nvSpPr>
              <p:spPr>
                <a:xfrm>
                  <a:off x="5211470" y="4623393"/>
                  <a:ext cx="433900" cy="369332"/>
                </a:xfrm>
                <a:prstGeom prst="rect">
                  <a:avLst/>
                </a:prstGeom>
                <a:blipFill>
                  <a:blip r:embed="rId5"/>
                  <a:stretch>
                    <a:fillRect t="-22951" r="-26761" b="-655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6" name="Ορθογώνιο 25"/>
                <p:cNvSpPr/>
                <p:nvPr/>
              </p:nvSpPr>
              <p:spPr>
                <a:xfrm>
                  <a:off x="6760402" y="4314778"/>
                  <a:ext cx="4339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𝑔</m:t>
                            </m:r>
                          </m:e>
                        </m:acc>
                        <m:r>
                          <a:rPr lang="en-US">
                            <a:latin typeface="Cambria Math" panose="02040503050406030204" pitchFamily="18" charset="0"/>
                          </a:rPr>
                          <m:t> </m:t>
                        </m:r>
                      </m:oMath>
                    </m:oMathPara>
                  </a14:m>
                  <a:endParaRPr lang="el-GR" dirty="0"/>
                </a:p>
              </p:txBody>
            </p:sp>
          </mc:Choice>
          <mc:Fallback xmlns="">
            <p:sp>
              <p:nvSpPr>
                <p:cNvPr id="26" name="Ορθογώνιο 25"/>
                <p:cNvSpPr>
                  <a:spLocks noRot="1" noChangeAspect="1" noMove="1" noResize="1" noEditPoints="1" noAdjustHandles="1" noChangeArrowheads="1" noChangeShapeType="1" noTextEdit="1"/>
                </p:cNvSpPr>
                <p:nvPr/>
              </p:nvSpPr>
              <p:spPr>
                <a:xfrm>
                  <a:off x="6760402" y="4314778"/>
                  <a:ext cx="433900" cy="369332"/>
                </a:xfrm>
                <a:prstGeom prst="rect">
                  <a:avLst/>
                </a:prstGeom>
                <a:blipFill>
                  <a:blip r:embed="rId6"/>
                  <a:stretch>
                    <a:fillRect t="-23333" r="-26761"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7" name="Ορθογώνιο 26"/>
                <p:cNvSpPr/>
                <p:nvPr/>
              </p:nvSpPr>
              <p:spPr>
                <a:xfrm>
                  <a:off x="8726303" y="4257021"/>
                  <a:ext cx="4339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𝑔</m:t>
                            </m:r>
                          </m:e>
                        </m:acc>
                        <m:r>
                          <a:rPr lang="en-US">
                            <a:latin typeface="Cambria Math" panose="02040503050406030204" pitchFamily="18" charset="0"/>
                          </a:rPr>
                          <m:t> </m:t>
                        </m:r>
                      </m:oMath>
                    </m:oMathPara>
                  </a14:m>
                  <a:endParaRPr lang="el-GR" dirty="0"/>
                </a:p>
              </p:txBody>
            </p:sp>
          </mc:Choice>
          <mc:Fallback xmlns="">
            <p:sp>
              <p:nvSpPr>
                <p:cNvPr id="27" name="Ορθογώνιο 26"/>
                <p:cNvSpPr>
                  <a:spLocks noRot="1" noChangeAspect="1" noMove="1" noResize="1" noEditPoints="1" noAdjustHandles="1" noChangeArrowheads="1" noChangeShapeType="1" noTextEdit="1"/>
                </p:cNvSpPr>
                <p:nvPr/>
              </p:nvSpPr>
              <p:spPr>
                <a:xfrm>
                  <a:off x="8726303" y="4257021"/>
                  <a:ext cx="433900" cy="369332"/>
                </a:xfrm>
                <a:prstGeom prst="rect">
                  <a:avLst/>
                </a:prstGeom>
                <a:blipFill>
                  <a:blip r:embed="rId7"/>
                  <a:stretch>
                    <a:fillRect t="-22951" r="-26389" b="-655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Ορθογώνιο 27"/>
                <p:cNvSpPr/>
                <p:nvPr/>
              </p:nvSpPr>
              <p:spPr>
                <a:xfrm>
                  <a:off x="3934209" y="4616598"/>
                  <a:ext cx="387670"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𝐹</m:t>
                            </m:r>
                          </m:e>
                        </m:acc>
                      </m:oMath>
                    </m:oMathPara>
                  </a14:m>
                  <a:endParaRPr lang="el-GR" dirty="0"/>
                </a:p>
              </p:txBody>
            </p:sp>
          </mc:Choice>
          <mc:Fallback xmlns="">
            <p:sp>
              <p:nvSpPr>
                <p:cNvPr id="28" name="Ορθογώνιο 27"/>
                <p:cNvSpPr>
                  <a:spLocks noRot="1" noChangeAspect="1" noMove="1" noResize="1" noEditPoints="1" noAdjustHandles="1" noChangeArrowheads="1" noChangeShapeType="1" noTextEdit="1"/>
                </p:cNvSpPr>
                <p:nvPr/>
              </p:nvSpPr>
              <p:spPr>
                <a:xfrm>
                  <a:off x="3934209" y="4616598"/>
                  <a:ext cx="387670" cy="402931"/>
                </a:xfrm>
                <a:prstGeom prst="rect">
                  <a:avLst/>
                </a:prstGeom>
                <a:blipFill>
                  <a:blip r:embed="rId8"/>
                  <a:stretch>
                    <a:fillRect t="-22727" r="-3125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9" name="Ορθογώνιο 28"/>
                <p:cNvSpPr/>
                <p:nvPr/>
              </p:nvSpPr>
              <p:spPr>
                <a:xfrm>
                  <a:off x="5759950" y="4623393"/>
                  <a:ext cx="387670"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𝐹</m:t>
                            </m:r>
                          </m:e>
                        </m:acc>
                      </m:oMath>
                    </m:oMathPara>
                  </a14:m>
                  <a:endParaRPr lang="el-GR" dirty="0"/>
                </a:p>
              </p:txBody>
            </p:sp>
          </mc:Choice>
          <mc:Fallback xmlns="">
            <p:sp>
              <p:nvSpPr>
                <p:cNvPr id="29" name="Ορθογώνιο 28"/>
                <p:cNvSpPr>
                  <a:spLocks noRot="1" noChangeAspect="1" noMove="1" noResize="1" noEditPoints="1" noAdjustHandles="1" noChangeArrowheads="1" noChangeShapeType="1" noTextEdit="1"/>
                </p:cNvSpPr>
                <p:nvPr/>
              </p:nvSpPr>
              <p:spPr>
                <a:xfrm>
                  <a:off x="5759950" y="4623393"/>
                  <a:ext cx="387670" cy="402931"/>
                </a:xfrm>
                <a:prstGeom prst="rect">
                  <a:avLst/>
                </a:prstGeom>
                <a:blipFill>
                  <a:blip r:embed="rId9"/>
                  <a:stretch>
                    <a:fillRect t="-22388" r="-3174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0" name="Ορθογώνιο 29"/>
                <p:cNvSpPr/>
                <p:nvPr/>
              </p:nvSpPr>
              <p:spPr>
                <a:xfrm>
                  <a:off x="7580311" y="4616597"/>
                  <a:ext cx="387670"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𝐹</m:t>
                            </m:r>
                          </m:e>
                        </m:acc>
                      </m:oMath>
                    </m:oMathPara>
                  </a14:m>
                  <a:endParaRPr lang="el-GR" dirty="0"/>
                </a:p>
              </p:txBody>
            </p:sp>
          </mc:Choice>
          <mc:Fallback xmlns="">
            <p:sp>
              <p:nvSpPr>
                <p:cNvPr id="30" name="Ορθογώνιο 29"/>
                <p:cNvSpPr>
                  <a:spLocks noRot="1" noChangeAspect="1" noMove="1" noResize="1" noEditPoints="1" noAdjustHandles="1" noChangeArrowheads="1" noChangeShapeType="1" noTextEdit="1"/>
                </p:cNvSpPr>
                <p:nvPr/>
              </p:nvSpPr>
              <p:spPr>
                <a:xfrm>
                  <a:off x="7580311" y="4616597"/>
                  <a:ext cx="387670" cy="402931"/>
                </a:xfrm>
                <a:prstGeom prst="rect">
                  <a:avLst/>
                </a:prstGeom>
                <a:blipFill>
                  <a:blip r:embed="rId10"/>
                  <a:stretch>
                    <a:fillRect t="-22727" r="-3125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1" name="Ορθογώνιο 30"/>
                <p:cNvSpPr/>
                <p:nvPr/>
              </p:nvSpPr>
              <p:spPr>
                <a:xfrm>
                  <a:off x="9444748" y="4610787"/>
                  <a:ext cx="387670"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𝐹</m:t>
                            </m:r>
                          </m:e>
                        </m:acc>
                      </m:oMath>
                    </m:oMathPara>
                  </a14:m>
                  <a:endParaRPr lang="el-GR" dirty="0"/>
                </a:p>
              </p:txBody>
            </p:sp>
          </mc:Choice>
          <mc:Fallback xmlns="">
            <p:sp>
              <p:nvSpPr>
                <p:cNvPr id="31" name="Ορθογώνιο 30"/>
                <p:cNvSpPr>
                  <a:spLocks noRot="1" noChangeAspect="1" noMove="1" noResize="1" noEditPoints="1" noAdjustHandles="1" noChangeArrowheads="1" noChangeShapeType="1" noTextEdit="1"/>
                </p:cNvSpPr>
                <p:nvPr/>
              </p:nvSpPr>
              <p:spPr>
                <a:xfrm>
                  <a:off x="9444748" y="4610787"/>
                  <a:ext cx="387670" cy="402931"/>
                </a:xfrm>
                <a:prstGeom prst="rect">
                  <a:avLst/>
                </a:prstGeom>
                <a:blipFill>
                  <a:blip r:embed="rId11"/>
                  <a:stretch>
                    <a:fillRect t="-22727" r="-31250"/>
                  </a:stretch>
                </a:blipFill>
              </p:spPr>
              <p:txBody>
                <a:bodyPr/>
                <a:lstStyle/>
                <a:p>
                  <a:r>
                    <a:rPr lang="el-GR">
                      <a:noFill/>
                    </a:rPr>
                    <a:t> </a:t>
                  </a:r>
                </a:p>
              </p:txBody>
            </p:sp>
          </mc:Fallback>
        </mc:AlternateContent>
      </p:grpSp>
      <p:sp>
        <p:nvSpPr>
          <p:cNvPr id="2" name="Θέση ημερομηνίας 1">
            <a:extLst>
              <a:ext uri="{FF2B5EF4-FFF2-40B4-BE49-F238E27FC236}">
                <a16:creationId xmlns:a16="http://schemas.microsoft.com/office/drawing/2014/main" id="{C0C8F22F-678F-4D2A-AE37-2C88271002A3}"/>
              </a:ext>
            </a:extLst>
          </p:cNvPr>
          <p:cNvSpPr>
            <a:spLocks noGrp="1"/>
          </p:cNvSpPr>
          <p:nvPr>
            <p:ph type="dt" sz="half" idx="10"/>
          </p:nvPr>
        </p:nvSpPr>
        <p:spPr/>
        <p:txBody>
          <a:bodyPr/>
          <a:lstStyle/>
          <a:p>
            <a:fld id="{2271A111-D0C8-484F-A1D0-3415B9D8291C}"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127213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Θέση αριθμού διαφάνειας 3"/>
          <p:cNvSpPr>
            <a:spLocks noGrp="1"/>
          </p:cNvSpPr>
          <p:nvPr>
            <p:ph type="sldNum" sz="quarter" idx="12"/>
          </p:nvPr>
        </p:nvSpPr>
        <p:spPr/>
        <p:txBody>
          <a:bodyPr/>
          <a:lstStyle/>
          <a:p>
            <a:fld id="{DFA988E1-9F35-4459-B533-048740886A84}" type="slidenum">
              <a:rPr lang="el-GR" altLang="el-GR"/>
              <a:pPr/>
              <a:t>4</a:t>
            </a:fld>
            <a:endParaRPr lang="el-GR" altLang="el-GR"/>
          </a:p>
        </p:txBody>
      </p:sp>
      <p:sp>
        <p:nvSpPr>
          <p:cNvPr id="21531" name="Text Box 27"/>
          <p:cNvSpPr txBox="1">
            <a:spLocks noChangeArrowheads="1"/>
          </p:cNvSpPr>
          <p:nvPr/>
        </p:nvSpPr>
        <p:spPr bwMode="auto">
          <a:xfrm>
            <a:off x="5951539" y="981075"/>
            <a:ext cx="43211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endParaRPr lang="el-GR" altLang="el-GR" b="1">
              <a:latin typeface="Comic Sans MS" panose="030F0702030302020204" pitchFamily="66" charset="0"/>
            </a:endParaRPr>
          </a:p>
        </p:txBody>
      </p:sp>
      <p:sp>
        <p:nvSpPr>
          <p:cNvPr id="10" name="Text Box 5"/>
          <p:cNvSpPr txBox="1">
            <a:spLocks noChangeArrowheads="1"/>
          </p:cNvSpPr>
          <p:nvPr/>
        </p:nvSpPr>
        <p:spPr bwMode="auto">
          <a:xfrm>
            <a:off x="2842108" y="3865049"/>
            <a:ext cx="687821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lnSpc>
                <a:spcPct val="150000"/>
              </a:lnSpc>
              <a:spcBef>
                <a:spcPct val="50000"/>
              </a:spcBef>
            </a:pPr>
            <a:r>
              <a:rPr lang="el-GR" altLang="el-GR" sz="2000" b="1" dirty="0">
                <a:latin typeface="Comic Sans MS" panose="030F0702030302020204" pitchFamily="66" charset="0"/>
              </a:rPr>
              <a:t>Η </a:t>
            </a:r>
            <a:r>
              <a:rPr lang="el-GR" altLang="el-GR" sz="2000" b="1" dirty="0">
                <a:solidFill>
                  <a:srgbClr val="FF0000"/>
                </a:solidFill>
                <a:effectLst>
                  <a:outerShdw blurRad="38100" dist="38100" dir="2700000" algn="tl">
                    <a:srgbClr val="000000"/>
                  </a:outerShdw>
                </a:effectLst>
                <a:latin typeface="Comic Sans MS" panose="030F0702030302020204" pitchFamily="66" charset="0"/>
              </a:rPr>
              <a:t>μηχανική ενέργεια</a:t>
            </a:r>
            <a:r>
              <a:rPr lang="el-GR" altLang="el-GR" sz="2000" b="1" dirty="0">
                <a:effectLst>
                  <a:outerShdw blurRad="38100" dist="38100" dir="2700000" algn="tl">
                    <a:srgbClr val="FFFFFF"/>
                  </a:outerShdw>
                </a:effectLst>
                <a:latin typeface="Comic Sans MS" panose="030F0702030302020204" pitchFamily="66" charset="0"/>
              </a:rPr>
              <a:t> </a:t>
            </a:r>
            <a:r>
              <a:rPr lang="el-GR" altLang="el-GR" sz="2000" b="1" dirty="0">
                <a:latin typeface="Comic Sans MS" panose="030F0702030302020204" pitchFamily="66" charset="0"/>
              </a:rPr>
              <a:t>ενός σώματος ή ενός συστήματος σωμάτων </a:t>
            </a:r>
            <a:r>
              <a:rPr lang="el-GR" altLang="el-GR" sz="2000" b="1" dirty="0">
                <a:solidFill>
                  <a:srgbClr val="FF0000"/>
                </a:solidFill>
                <a:effectLst>
                  <a:outerShdw blurRad="38100" dist="38100" dir="2700000" algn="tl">
                    <a:srgbClr val="000000"/>
                  </a:outerShdw>
                </a:effectLst>
                <a:latin typeface="Comic Sans MS" panose="030F0702030302020204" pitchFamily="66" charset="0"/>
              </a:rPr>
              <a:t>διατηρείται</a:t>
            </a:r>
            <a:r>
              <a:rPr lang="el-GR" alt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altLang="el-GR" sz="2000" b="1" dirty="0">
                <a:effectLst>
                  <a:outerShdw blurRad="38100" dist="38100" dir="2700000" algn="tl">
                    <a:srgbClr val="FFFFFF"/>
                  </a:outerShdw>
                </a:effectLst>
                <a:latin typeface="Comic Sans MS" panose="030F0702030302020204" pitchFamily="66" charset="0"/>
              </a:rPr>
              <a:t> </a:t>
            </a:r>
            <a:r>
              <a:rPr lang="el-GR" altLang="el-GR" sz="2000" b="1" dirty="0">
                <a:solidFill>
                  <a:srgbClr val="006600"/>
                </a:solidFill>
                <a:effectLst>
                  <a:outerShdw blurRad="38100" dist="38100" dir="2700000" algn="tl">
                    <a:srgbClr val="000000"/>
                  </a:outerShdw>
                </a:effectLst>
                <a:latin typeface="Comic Sans MS" panose="030F0702030302020204" pitchFamily="66" charset="0"/>
              </a:rPr>
              <a:t>μόνον όταν οι δυνάμεις που δρουν σ’ αυτό είναι συντηρητικές</a:t>
            </a:r>
            <a:r>
              <a:rPr lang="el-GR" alt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a:t>
            </a:r>
          </a:p>
        </p:txBody>
      </p:sp>
      <p:pic>
        <p:nvPicPr>
          <p:cNvPr id="1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292" y="763405"/>
            <a:ext cx="1094816" cy="1043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2847087" y="265489"/>
            <a:ext cx="6873240" cy="3477875"/>
          </a:xfrm>
          <a:prstGeom prst="rect">
            <a:avLst/>
          </a:prstGeom>
        </p:spPr>
        <p:txBody>
          <a:bodyPr wrap="square">
            <a:spAutoFit/>
          </a:bodyPr>
          <a:lstStyle/>
          <a:p>
            <a:pPr algn="just">
              <a:lnSpc>
                <a:spcPct val="150000"/>
              </a:lnSpc>
              <a:spcBef>
                <a:spcPct val="50000"/>
              </a:spcBef>
            </a:pPr>
            <a:r>
              <a:rPr lang="el-GR" altLang="el-GR" sz="2400" b="1" dirty="0">
                <a:solidFill>
                  <a:srgbClr val="FF0000"/>
                </a:solidFill>
                <a:effectLst>
                  <a:outerShdw blurRad="38100" dist="38100" dir="2700000" algn="tl">
                    <a:srgbClr val="000000"/>
                  </a:outerShdw>
                </a:effectLst>
                <a:latin typeface="Comic Sans MS" panose="030F0702030302020204" pitchFamily="66" charset="0"/>
              </a:rPr>
              <a:t>Συντηρητική δύναμη</a:t>
            </a:r>
            <a:r>
              <a:rPr lang="el-GR" altLang="el-GR" sz="2400" b="1" dirty="0">
                <a:effectLst>
                  <a:outerShdw blurRad="38100" dist="38100" dir="2700000" algn="tl">
                    <a:srgbClr val="FFFFFF"/>
                  </a:outerShdw>
                </a:effectLst>
                <a:latin typeface="Comic Sans MS" panose="030F0702030302020204" pitchFamily="66" charset="0"/>
              </a:rPr>
              <a:t> </a:t>
            </a:r>
            <a:r>
              <a:rPr lang="el-GR" altLang="el-GR" sz="2400" b="1" dirty="0">
                <a:latin typeface="Comic Sans MS" panose="030F0702030302020204" pitchFamily="66" charset="0"/>
              </a:rPr>
              <a:t>είναι το </a:t>
            </a:r>
            <a:r>
              <a:rPr lang="el-GR" altLang="el-GR" sz="2400" b="1" dirty="0">
                <a:solidFill>
                  <a:srgbClr val="FF0000"/>
                </a:solidFill>
                <a:effectLst>
                  <a:outerShdw blurRad="38100" dist="38100" dir="2700000" algn="tl">
                    <a:srgbClr val="000000"/>
                  </a:outerShdw>
                </a:effectLst>
                <a:latin typeface="Comic Sans MS" panose="030F0702030302020204" pitchFamily="66" charset="0"/>
              </a:rPr>
              <a:t>Βάρος</a:t>
            </a:r>
            <a:r>
              <a:rPr lang="el-GR" altLang="el-GR" sz="2400" b="1" dirty="0">
                <a:effectLst>
                  <a:outerShdw blurRad="38100" dist="38100" dir="2700000" algn="tl">
                    <a:srgbClr val="FFFFFF"/>
                  </a:outerShdw>
                </a:effectLst>
                <a:latin typeface="Comic Sans MS" panose="030F0702030302020204" pitchFamily="66" charset="0"/>
              </a:rPr>
              <a:t> </a:t>
            </a:r>
            <a:r>
              <a:rPr lang="el-GR" altLang="el-GR" sz="2400" b="1" dirty="0">
                <a:latin typeface="Comic Sans MS" panose="030F0702030302020204" pitchFamily="66" charset="0"/>
              </a:rPr>
              <a:t>ενός σώματος και γενικά οι </a:t>
            </a:r>
            <a:r>
              <a:rPr lang="el-GR" altLang="el-GR" sz="2400" b="1" dirty="0">
                <a:solidFill>
                  <a:srgbClr val="FF0000"/>
                </a:solidFill>
                <a:effectLst>
                  <a:outerShdw blurRad="38100" dist="38100" dir="2700000" algn="tl">
                    <a:srgbClr val="000000"/>
                  </a:outerShdw>
                </a:effectLst>
                <a:latin typeface="Comic Sans MS" panose="030F0702030302020204" pitchFamily="66" charset="0"/>
              </a:rPr>
              <a:t>Βαρυτικές δυνάμεις</a:t>
            </a:r>
            <a:r>
              <a:rPr lang="el-GR" alt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a:t>
            </a:r>
          </a:p>
          <a:p>
            <a:pPr algn="just">
              <a:lnSpc>
                <a:spcPct val="150000"/>
              </a:lnSpc>
              <a:spcBef>
                <a:spcPct val="50000"/>
              </a:spcBef>
            </a:pPr>
            <a:r>
              <a:rPr lang="el-GR" altLang="el-GR" sz="2000" b="1" dirty="0">
                <a:latin typeface="Comic Sans MS" panose="030F0702030302020204" pitchFamily="66" charset="0"/>
              </a:rPr>
              <a:t>Άλλες</a:t>
            </a:r>
            <a:r>
              <a:rPr lang="el-GR" alt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alt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συντηρητικές δυνάμεις</a:t>
            </a:r>
            <a:r>
              <a:rPr lang="el-GR" altLang="el-GR" sz="2000" b="1" dirty="0">
                <a:latin typeface="Comic Sans MS" panose="030F0702030302020204" pitchFamily="66" charset="0"/>
              </a:rPr>
              <a:t> είναι η </a:t>
            </a:r>
            <a:r>
              <a:rPr lang="el-GR" alt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Ηλεκτροστατική δύναμη</a:t>
            </a:r>
            <a:r>
              <a:rPr lang="el-GR" altLang="el-GR" sz="2000" b="1" dirty="0">
                <a:latin typeface="Comic Sans MS" panose="030F0702030302020204" pitchFamily="66" charset="0"/>
              </a:rPr>
              <a:t> ανάμεσα σε δύο ηλεκτρικά φορτία, η </a:t>
            </a:r>
            <a:r>
              <a:rPr lang="el-GR" alt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δύναμη Επαναφοράς</a:t>
            </a:r>
            <a:r>
              <a:rPr lang="el-GR" altLang="el-GR" sz="2000" b="1" dirty="0">
                <a:latin typeface="Comic Sans MS" panose="030F0702030302020204" pitchFamily="66" charset="0"/>
              </a:rPr>
              <a:t> ενός ιδανικού ελατηρίου.</a:t>
            </a:r>
          </a:p>
          <a:p>
            <a:pPr algn="just">
              <a:lnSpc>
                <a:spcPct val="150000"/>
              </a:lnSpc>
              <a:spcBef>
                <a:spcPct val="50000"/>
              </a:spcBef>
            </a:pPr>
            <a:r>
              <a:rPr lang="el-GR" altLang="el-GR" sz="2000" b="1" dirty="0">
                <a:latin typeface="Comic Sans MS" panose="030F0702030302020204" pitchFamily="66" charset="0"/>
              </a:rPr>
              <a:t>Αντίθετα, η </a:t>
            </a:r>
            <a:r>
              <a:rPr lang="el-GR" alt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Τριβή</a:t>
            </a:r>
            <a:r>
              <a:rPr lang="el-GR" altLang="el-GR" sz="2000" b="1" dirty="0">
                <a:latin typeface="Comic Sans MS" panose="030F0702030302020204" pitchFamily="66" charset="0"/>
              </a:rPr>
              <a:t> είναι </a:t>
            </a:r>
            <a:r>
              <a:rPr lang="el-GR" alt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μη συντηρητική δύναμη.</a:t>
            </a:r>
          </a:p>
        </p:txBody>
      </p:sp>
      <p:sp>
        <p:nvSpPr>
          <p:cNvPr id="3" name="Θέση ημερομηνίας 2">
            <a:extLst>
              <a:ext uri="{FF2B5EF4-FFF2-40B4-BE49-F238E27FC236}">
                <a16:creationId xmlns:a16="http://schemas.microsoft.com/office/drawing/2014/main" id="{E4508D9E-0025-4B0A-A40D-68F2E387451F}"/>
              </a:ext>
            </a:extLst>
          </p:cNvPr>
          <p:cNvSpPr>
            <a:spLocks noGrp="1"/>
          </p:cNvSpPr>
          <p:nvPr>
            <p:ph type="dt" sz="half" idx="10"/>
          </p:nvPr>
        </p:nvSpPr>
        <p:spPr/>
        <p:txBody>
          <a:bodyPr/>
          <a:lstStyle/>
          <a:p>
            <a:fld id="{F6EBEC72-1E6C-46E1-9CB6-C3319FE0B3D6}"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327231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1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1500"/>
                                        <p:tgtEl>
                                          <p:spTgt spid="2">
                                            <p:txEl>
                                              <p:pRg st="1" end="1"/>
                                            </p:txEl>
                                          </p:spTgt>
                                        </p:tgtEl>
                                      </p:cBhvr>
                                    </p:animEffect>
                                  </p:childTnLst>
                                </p:cTn>
                              </p:par>
                            </p:childTnLst>
                          </p:cTn>
                        </p:par>
                        <p:par>
                          <p:cTn id="17" fill="hold">
                            <p:stCondLst>
                              <p:cond delay="1500"/>
                            </p:stCondLst>
                            <p:childTnLst>
                              <p:par>
                                <p:cTn id="18" presetID="22" presetClass="entr" presetSubtype="8" fill="hold" nodeType="afterEffect">
                                  <p:stCondLst>
                                    <p:cond delay="50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1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3"/>
          <p:cNvSpPr>
            <a:spLocks noGrp="1"/>
          </p:cNvSpPr>
          <p:nvPr>
            <p:ph type="sldNum" sz="quarter" idx="12"/>
          </p:nvPr>
        </p:nvSpPr>
        <p:spPr/>
        <p:txBody>
          <a:bodyPr/>
          <a:lstStyle/>
          <a:p>
            <a:fld id="{C189B94C-4A82-4A65-BB71-A20EAF1C823C}" type="slidenum">
              <a:rPr lang="el-GR" altLang="el-GR"/>
              <a:pPr/>
              <a:t>5</a:t>
            </a:fld>
            <a:endParaRPr lang="el-GR" altLang="el-G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234" y="553093"/>
            <a:ext cx="1094816" cy="1043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5"/>
          <p:cNvSpPr txBox="1">
            <a:spLocks noChangeArrowheads="1"/>
          </p:cNvSpPr>
          <p:nvPr/>
        </p:nvSpPr>
        <p:spPr bwMode="auto">
          <a:xfrm>
            <a:off x="2913050" y="238506"/>
            <a:ext cx="63659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lnSpc>
                <a:spcPct val="150000"/>
              </a:lnSpc>
              <a:spcBef>
                <a:spcPct val="50000"/>
              </a:spcBef>
            </a:pPr>
            <a:r>
              <a:rPr lang="el-GR" altLang="el-GR" sz="2000" b="1" dirty="0">
                <a:solidFill>
                  <a:srgbClr val="FF0000"/>
                </a:solidFill>
                <a:effectLst>
                  <a:outerShdw blurRad="38100" dist="38100" dir="2700000" algn="tl">
                    <a:srgbClr val="000000"/>
                  </a:outerShdw>
                </a:effectLst>
                <a:latin typeface="Comic Sans MS" panose="030F0702030302020204" pitchFamily="66" charset="0"/>
              </a:rPr>
              <a:t>Το έργο μιας συντηρητικής δύναμης εξαρτάται μόνο από την αρχική και την τελική θέση</a:t>
            </a:r>
            <a:r>
              <a:rPr lang="el-GR" altLang="el-GR" sz="2000" b="1" dirty="0">
                <a:effectLst>
                  <a:outerShdw blurRad="38100" dist="38100" dir="2700000" algn="tl">
                    <a:srgbClr val="FFFFFF"/>
                  </a:outerShdw>
                </a:effectLst>
                <a:latin typeface="Comic Sans MS" panose="030F0702030302020204" pitchFamily="66" charset="0"/>
              </a:rPr>
              <a:t> </a:t>
            </a:r>
            <a:r>
              <a:rPr lang="el-GR" altLang="el-GR" sz="2000" b="1" dirty="0">
                <a:solidFill>
                  <a:srgbClr val="FF0000"/>
                </a:solidFill>
                <a:effectLst>
                  <a:outerShdw blurRad="38100" dist="38100" dir="2700000" algn="tl">
                    <a:srgbClr val="000000"/>
                  </a:outerShdw>
                </a:effectLst>
                <a:latin typeface="Comic Sans MS" panose="030F0702030302020204" pitchFamily="66" charset="0"/>
              </a:rPr>
              <a:t>του σώματος</a:t>
            </a:r>
            <a:r>
              <a:rPr lang="el-GR" altLang="el-GR" sz="2000" b="1" dirty="0">
                <a:effectLst>
                  <a:outerShdw blurRad="38100" dist="38100" dir="2700000" algn="tl">
                    <a:srgbClr val="FFFFFF"/>
                  </a:outerShdw>
                </a:effectLst>
                <a:latin typeface="Comic Sans MS" panose="030F0702030302020204" pitchFamily="66" charset="0"/>
              </a:rPr>
              <a:t> </a:t>
            </a:r>
            <a:r>
              <a:rPr lang="el-GR" altLang="el-GR" sz="2000" b="1" dirty="0">
                <a:latin typeface="Comic Sans MS" panose="030F0702030302020204" pitchFamily="66" charset="0"/>
              </a:rPr>
              <a:t>και όχι από την διαδρομή που αυτό ακολουθεί.</a:t>
            </a:r>
            <a:endParaRPr lang="el-GR" altLang="el-GR" sz="2000" dirty="0">
              <a:latin typeface="Comic Sans MS" panose="030F0702030302020204" pitchFamily="66" charset="0"/>
            </a:endParaRPr>
          </a:p>
        </p:txBody>
      </p:sp>
      <p:sp>
        <p:nvSpPr>
          <p:cNvPr id="8" name="AutoShape 4" descr="Γρανίτης"/>
          <p:cNvSpPr>
            <a:spLocks noChangeArrowheads="1"/>
          </p:cNvSpPr>
          <p:nvPr/>
        </p:nvSpPr>
        <p:spPr bwMode="auto">
          <a:xfrm>
            <a:off x="3243516" y="2530667"/>
            <a:ext cx="4782883" cy="1995613"/>
          </a:xfrm>
          <a:prstGeom prst="rtTriangle">
            <a:avLst/>
          </a:prstGeom>
          <a:blipFill dpi="0" rotWithShape="1">
            <a:blip r:embed="rId3">
              <a:duotone>
                <a:schemeClr val="bg2">
                  <a:shade val="45000"/>
                  <a:satMod val="135000"/>
                </a:schemeClr>
                <a:prstClr val="white"/>
              </a:duotone>
            </a:blip>
            <a:srcRect/>
            <a:tile tx="0" ty="0" sx="100000" sy="100000" flip="none" algn="tl"/>
          </a:blip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DDDDDD"/>
            </a:extrusionClr>
            <a:contourClr>
              <a:srgbClr val="DDDDDD"/>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l-GR"/>
          </a:p>
        </p:txBody>
      </p:sp>
      <p:sp>
        <p:nvSpPr>
          <p:cNvPr id="9" name="Rectangle 7" descr="Καφέ μάρμαρο"/>
          <p:cNvSpPr>
            <a:spLocks noChangeArrowheads="1"/>
          </p:cNvSpPr>
          <p:nvPr/>
        </p:nvSpPr>
        <p:spPr bwMode="auto">
          <a:xfrm rot="1432573">
            <a:off x="3406395" y="2230305"/>
            <a:ext cx="360363" cy="288925"/>
          </a:xfrm>
          <a:prstGeom prst="rect">
            <a:avLst/>
          </a:prstGeom>
          <a:blipFill dpi="0" rotWithShape="1">
            <a:blip r:embed="rId4">
              <a:duotone>
                <a:schemeClr val="accent5">
                  <a:shade val="45000"/>
                  <a:satMod val="135000"/>
                </a:schemeClr>
                <a:prstClr val="white"/>
              </a:duotone>
            </a:blip>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3" name="Ομάδα 2"/>
          <p:cNvGrpSpPr/>
          <p:nvPr/>
        </p:nvGrpSpPr>
        <p:grpSpPr>
          <a:xfrm>
            <a:off x="3550857" y="2446204"/>
            <a:ext cx="438712" cy="762962"/>
            <a:chOff x="3550857" y="2446204"/>
            <a:chExt cx="438712" cy="762962"/>
          </a:xfrm>
        </p:grpSpPr>
        <p:sp>
          <p:nvSpPr>
            <p:cNvPr id="10" name="Line 13"/>
            <p:cNvSpPr>
              <a:spLocks noChangeShapeType="1"/>
            </p:cNvSpPr>
            <p:nvPr/>
          </p:nvSpPr>
          <p:spPr bwMode="auto">
            <a:xfrm>
              <a:off x="3550857" y="2446204"/>
              <a:ext cx="0" cy="5762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12" name="Text Box 16"/>
                <p:cNvSpPr txBox="1">
                  <a:spLocks noChangeArrowheads="1"/>
                </p:cNvSpPr>
                <p:nvPr/>
              </p:nvSpPr>
              <p:spPr bwMode="auto">
                <a:xfrm>
                  <a:off x="3557769" y="2839834"/>
                  <a:ext cx="431800"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a:latin typeface="Cambria Math" panose="02040503050406030204" pitchFamily="18" charset="0"/>
                              </a:rPr>
                            </m:ctrlPr>
                          </m:accPr>
                          <m:e>
                            <m:r>
                              <a:rPr lang="en-US" altLang="el-GR" b="1" i="1">
                                <a:latin typeface="Cambria Math" panose="02040503050406030204" pitchFamily="18" charset="0"/>
                              </a:rPr>
                              <m:t>𝒘</m:t>
                            </m:r>
                          </m:e>
                        </m:acc>
                      </m:oMath>
                    </m:oMathPara>
                  </a14:m>
                  <a:endParaRPr lang="el-GR" altLang="el-GR" b="1" i="1" dirty="0">
                    <a:latin typeface="Comic Sans MS" panose="030F0702030302020204" pitchFamily="66" charset="0"/>
                  </a:endParaRPr>
                </a:p>
              </p:txBody>
            </p:sp>
          </mc:Choice>
          <mc:Fallback xmlns="">
            <p:sp>
              <p:nvSpPr>
                <p:cNvPr id="12" name="Text Box 16"/>
                <p:cNvSpPr txBox="1">
                  <a:spLocks noRot="1" noChangeAspect="1" noMove="1" noResize="1" noEditPoints="1" noAdjustHandles="1" noChangeArrowheads="1" noChangeShapeType="1" noTextEdit="1"/>
                </p:cNvSpPr>
                <p:nvPr/>
              </p:nvSpPr>
              <p:spPr bwMode="auto">
                <a:xfrm>
                  <a:off x="3557769" y="2839834"/>
                  <a:ext cx="431800" cy="36933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nvGrpSpPr>
          <p:cNvPr id="42" name="Ομάδα 41"/>
          <p:cNvGrpSpPr/>
          <p:nvPr/>
        </p:nvGrpSpPr>
        <p:grpSpPr>
          <a:xfrm>
            <a:off x="3550857" y="2158869"/>
            <a:ext cx="717550" cy="431797"/>
            <a:chOff x="3550857" y="2158869"/>
            <a:chExt cx="717550" cy="431797"/>
          </a:xfrm>
        </p:grpSpPr>
        <p:sp>
          <p:nvSpPr>
            <p:cNvPr id="11" name="Line 15"/>
            <p:cNvSpPr>
              <a:spLocks noChangeShapeType="1"/>
            </p:cNvSpPr>
            <p:nvPr/>
          </p:nvSpPr>
          <p:spPr bwMode="auto">
            <a:xfrm>
              <a:off x="3550857" y="2446204"/>
              <a:ext cx="360362" cy="1444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13" name="Text Box 18"/>
                <p:cNvSpPr txBox="1">
                  <a:spLocks noChangeArrowheads="1"/>
                </p:cNvSpPr>
                <p:nvPr/>
              </p:nvSpPr>
              <p:spPr bwMode="auto">
                <a:xfrm>
                  <a:off x="3693732" y="2158869"/>
                  <a:ext cx="574675"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 xmlns:m="http://schemas.openxmlformats.org/officeDocument/2006/math">
                      <m:acc>
                        <m:accPr>
                          <m:chr m:val="⃗"/>
                          <m:ctrlPr>
                            <a:rPr lang="en-US" altLang="el-GR" b="1" i="1">
                              <a:latin typeface="Cambria Math" panose="02040503050406030204" pitchFamily="18" charset="0"/>
                            </a:rPr>
                          </m:ctrlPr>
                        </m:accPr>
                        <m:e>
                          <m:r>
                            <a:rPr lang="en-US" altLang="el-GR" b="1" i="1">
                              <a:latin typeface="Cambria Math" panose="02040503050406030204" pitchFamily="18" charset="0"/>
                            </a:rPr>
                            <m:t>𝒘</m:t>
                          </m:r>
                        </m:e>
                      </m:acc>
                    </m:oMath>
                  </a14:m>
                  <a:r>
                    <a:rPr lang="en-US" altLang="el-GR" b="1" baseline="-25000" dirty="0">
                      <a:latin typeface="Comic Sans MS" panose="030F0702030302020204" pitchFamily="66" charset="0"/>
                    </a:rPr>
                    <a:t>x</a:t>
                  </a:r>
                  <a:endParaRPr lang="el-GR" altLang="el-GR" b="1" dirty="0">
                    <a:latin typeface="Comic Sans MS" panose="030F0702030302020204" pitchFamily="66" charset="0"/>
                  </a:endParaRPr>
                </a:p>
              </p:txBody>
            </p:sp>
          </mc:Choice>
          <mc:Fallback xmlns="">
            <p:sp>
              <p:nvSpPr>
                <p:cNvPr id="13" name="Text Box 18"/>
                <p:cNvSpPr txBox="1">
                  <a:spLocks noRot="1" noChangeAspect="1" noMove="1" noResize="1" noEditPoints="1" noAdjustHandles="1" noChangeArrowheads="1" noChangeShapeType="1" noTextEdit="1"/>
                </p:cNvSpPr>
                <p:nvPr/>
              </p:nvSpPr>
              <p:spPr bwMode="auto">
                <a:xfrm>
                  <a:off x="3693732" y="2158869"/>
                  <a:ext cx="574675" cy="369332"/>
                </a:xfrm>
                <a:prstGeom prst="rect">
                  <a:avLst/>
                </a:prstGeom>
                <a:blipFill>
                  <a:blip r:embed="rId6"/>
                  <a:stretch>
                    <a:fillRect b="-1967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nvGrpSpPr>
          <p:cNvPr id="14" name="Ομάδα 13"/>
          <p:cNvGrpSpPr/>
          <p:nvPr/>
        </p:nvGrpSpPr>
        <p:grpSpPr>
          <a:xfrm>
            <a:off x="3527268" y="1799300"/>
            <a:ext cx="4818409" cy="2397342"/>
            <a:chOff x="2887316" y="1772242"/>
            <a:chExt cx="4818409" cy="2397342"/>
          </a:xfrm>
        </p:grpSpPr>
        <p:sp>
          <p:nvSpPr>
            <p:cNvPr id="15" name="Line 27"/>
            <p:cNvSpPr>
              <a:spLocks noChangeShapeType="1"/>
            </p:cNvSpPr>
            <p:nvPr/>
          </p:nvSpPr>
          <p:spPr bwMode="auto">
            <a:xfrm flipH="1">
              <a:off x="2887316" y="1772242"/>
              <a:ext cx="144462"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 name="Line 28"/>
            <p:cNvSpPr>
              <a:spLocks noChangeShapeType="1"/>
            </p:cNvSpPr>
            <p:nvPr/>
          </p:nvSpPr>
          <p:spPr bwMode="auto">
            <a:xfrm flipH="1">
              <a:off x="7561263" y="3882246"/>
              <a:ext cx="144462"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 name="Line 29"/>
            <p:cNvSpPr>
              <a:spLocks noChangeShapeType="1"/>
            </p:cNvSpPr>
            <p:nvPr/>
          </p:nvSpPr>
          <p:spPr bwMode="auto">
            <a:xfrm>
              <a:off x="2983931" y="1916112"/>
              <a:ext cx="2110488" cy="959297"/>
            </a:xfrm>
            <a:prstGeom prst="line">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 name="Line 30"/>
            <p:cNvSpPr>
              <a:spLocks noChangeShapeType="1"/>
            </p:cNvSpPr>
            <p:nvPr/>
          </p:nvSpPr>
          <p:spPr bwMode="auto">
            <a:xfrm>
              <a:off x="5375276" y="2997202"/>
              <a:ext cx="2263398" cy="1014238"/>
            </a:xfrm>
            <a:prstGeom prst="line">
              <a:avLst/>
            </a:prstGeom>
            <a:noFill/>
            <a:ln w="9525">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 name="Text Box 31"/>
            <p:cNvSpPr txBox="1">
              <a:spLocks noChangeArrowheads="1"/>
            </p:cNvSpPr>
            <p:nvPr/>
          </p:nvSpPr>
          <p:spPr bwMode="auto">
            <a:xfrm>
              <a:off x="4948370" y="2703203"/>
              <a:ext cx="5032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l-GR" b="1" i="1">
                  <a:latin typeface="Comic Sans MS" panose="030F0702030302020204" pitchFamily="66" charset="0"/>
                </a:rPr>
                <a:t>s</a:t>
              </a:r>
              <a:endParaRPr lang="el-GR" altLang="el-GR" b="1" i="1">
                <a:latin typeface="Comic Sans MS" panose="030F0702030302020204" pitchFamily="66" charset="0"/>
              </a:endParaRPr>
            </a:p>
          </p:txBody>
        </p:sp>
      </p:grpSp>
      <p:sp>
        <p:nvSpPr>
          <p:cNvPr id="20" name="Text Box 10"/>
          <p:cNvSpPr txBox="1">
            <a:spLocks noChangeArrowheads="1"/>
          </p:cNvSpPr>
          <p:nvPr/>
        </p:nvSpPr>
        <p:spPr bwMode="auto">
          <a:xfrm>
            <a:off x="3070750" y="2158869"/>
            <a:ext cx="431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600" b="1" dirty="0">
                <a:latin typeface="Comic Sans MS" panose="030F0702030302020204" pitchFamily="66" charset="0"/>
              </a:rPr>
              <a:t>Α</a:t>
            </a:r>
          </a:p>
        </p:txBody>
      </p:sp>
      <p:grpSp>
        <p:nvGrpSpPr>
          <p:cNvPr id="21" name="Ομάδα 20"/>
          <p:cNvGrpSpPr/>
          <p:nvPr/>
        </p:nvGrpSpPr>
        <p:grpSpPr>
          <a:xfrm>
            <a:off x="2442971" y="2519640"/>
            <a:ext cx="493204" cy="2010537"/>
            <a:chOff x="1816354" y="2420938"/>
            <a:chExt cx="493204" cy="2010537"/>
          </a:xfrm>
        </p:grpSpPr>
        <p:sp>
          <p:nvSpPr>
            <p:cNvPr id="22" name="Line 22"/>
            <p:cNvSpPr>
              <a:spLocks noChangeShapeType="1"/>
            </p:cNvSpPr>
            <p:nvPr/>
          </p:nvSpPr>
          <p:spPr bwMode="auto">
            <a:xfrm>
              <a:off x="1847850" y="2420938"/>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 name="Line 23"/>
            <p:cNvSpPr>
              <a:spLocks noChangeShapeType="1"/>
            </p:cNvSpPr>
            <p:nvPr/>
          </p:nvSpPr>
          <p:spPr bwMode="auto">
            <a:xfrm flipH="1">
              <a:off x="1847850" y="443147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 name="Line 24"/>
            <p:cNvSpPr>
              <a:spLocks noChangeShapeType="1"/>
            </p:cNvSpPr>
            <p:nvPr/>
          </p:nvSpPr>
          <p:spPr bwMode="auto">
            <a:xfrm>
              <a:off x="2063750" y="2420939"/>
              <a:ext cx="0" cy="720725"/>
            </a:xfrm>
            <a:prstGeom prst="line">
              <a:avLst/>
            </a:prstGeom>
            <a:noFill/>
            <a:ln w="9525">
              <a:solidFill>
                <a:schemeClr val="tx1"/>
              </a:solidFill>
              <a:round/>
              <a:headEnd type="triangle" w="med" len="med"/>
              <a:tailEnd type="non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5" name="Line 25"/>
            <p:cNvSpPr>
              <a:spLocks noChangeShapeType="1"/>
            </p:cNvSpPr>
            <p:nvPr/>
          </p:nvSpPr>
          <p:spPr bwMode="auto">
            <a:xfrm flipH="1">
              <a:off x="2046271" y="3541193"/>
              <a:ext cx="17478" cy="865267"/>
            </a:xfrm>
            <a:prstGeom prst="line">
              <a:avLst/>
            </a:prstGeom>
            <a:noFill/>
            <a:ln w="9525">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 name="Text Box 26"/>
            <p:cNvSpPr txBox="1">
              <a:spLocks noChangeArrowheads="1"/>
            </p:cNvSpPr>
            <p:nvPr/>
          </p:nvSpPr>
          <p:spPr bwMode="auto">
            <a:xfrm>
              <a:off x="1816354" y="3171862"/>
              <a:ext cx="4932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anose="030F0702030302020204" pitchFamily="66" charset="0"/>
                </a:rPr>
                <a:t>h</a:t>
              </a:r>
              <a:endParaRPr lang="el-GR" altLang="el-GR" sz="1600" b="1" i="1" dirty="0">
                <a:latin typeface="Comic Sans MS" panose="030F0702030302020204" pitchFamily="66" charset="0"/>
              </a:endParaRPr>
            </a:p>
          </p:txBody>
        </p:sp>
      </p:grpSp>
      <p:sp>
        <p:nvSpPr>
          <p:cNvPr id="27" name="Line 43"/>
          <p:cNvSpPr>
            <a:spLocks noChangeShapeType="1"/>
          </p:cNvSpPr>
          <p:nvPr/>
        </p:nvSpPr>
        <p:spPr bwMode="auto">
          <a:xfrm>
            <a:off x="3171469" y="3224872"/>
            <a:ext cx="0" cy="360363"/>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28" name="Line 44"/>
          <p:cNvSpPr>
            <a:spLocks noChangeShapeType="1"/>
          </p:cNvSpPr>
          <p:nvPr/>
        </p:nvSpPr>
        <p:spPr bwMode="auto">
          <a:xfrm>
            <a:off x="4946072" y="3111987"/>
            <a:ext cx="360362" cy="144463"/>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nvGrpSpPr>
          <p:cNvPr id="29" name="Ομάδα 28"/>
          <p:cNvGrpSpPr/>
          <p:nvPr/>
        </p:nvGrpSpPr>
        <p:grpSpPr>
          <a:xfrm>
            <a:off x="3243516" y="4713764"/>
            <a:ext cx="4793042" cy="443910"/>
            <a:chOff x="2640013" y="4785315"/>
            <a:chExt cx="4793042" cy="443910"/>
          </a:xfrm>
        </p:grpSpPr>
        <p:sp>
          <p:nvSpPr>
            <p:cNvPr id="30" name="Line 33"/>
            <p:cNvSpPr>
              <a:spLocks noChangeShapeType="1"/>
            </p:cNvSpPr>
            <p:nvPr/>
          </p:nvSpPr>
          <p:spPr bwMode="auto">
            <a:xfrm>
              <a:off x="2640013" y="478531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1" name="Line 34"/>
            <p:cNvSpPr>
              <a:spLocks noChangeShapeType="1"/>
            </p:cNvSpPr>
            <p:nvPr/>
          </p:nvSpPr>
          <p:spPr bwMode="auto">
            <a:xfrm>
              <a:off x="7433055" y="47974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2" name="Line 35"/>
            <p:cNvSpPr>
              <a:spLocks noChangeShapeType="1"/>
            </p:cNvSpPr>
            <p:nvPr/>
          </p:nvSpPr>
          <p:spPr bwMode="auto">
            <a:xfrm>
              <a:off x="2640013" y="5001215"/>
              <a:ext cx="2227645" cy="12110"/>
            </a:xfrm>
            <a:prstGeom prst="line">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 name="Text Box 36"/>
            <p:cNvSpPr txBox="1">
              <a:spLocks noChangeArrowheads="1"/>
            </p:cNvSpPr>
            <p:nvPr/>
          </p:nvSpPr>
          <p:spPr bwMode="auto">
            <a:xfrm>
              <a:off x="4837050" y="4806546"/>
              <a:ext cx="574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l-GR" b="1" i="1" dirty="0">
                  <a:latin typeface="Comic Sans MS" panose="030F0702030302020204" pitchFamily="66" charset="0"/>
                </a:rPr>
                <a:t>x</a:t>
              </a:r>
              <a:endParaRPr lang="el-GR" altLang="el-GR" b="1" i="1" dirty="0">
                <a:latin typeface="Comic Sans MS" panose="030F0702030302020204" pitchFamily="66" charset="0"/>
              </a:endParaRPr>
            </a:p>
          </p:txBody>
        </p:sp>
        <p:sp>
          <p:nvSpPr>
            <p:cNvPr id="34" name="Line 38"/>
            <p:cNvSpPr>
              <a:spLocks noChangeShapeType="1"/>
            </p:cNvSpPr>
            <p:nvPr/>
          </p:nvSpPr>
          <p:spPr bwMode="auto">
            <a:xfrm>
              <a:off x="5321809" y="5001215"/>
              <a:ext cx="2101087" cy="12110"/>
            </a:xfrm>
            <a:prstGeom prst="line">
              <a:avLst/>
            </a:prstGeom>
            <a:noFill/>
            <a:ln w="9525">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5" name="Text Box 39"/>
          <p:cNvSpPr txBox="1">
            <a:spLocks noChangeArrowheads="1"/>
          </p:cNvSpPr>
          <p:nvPr/>
        </p:nvSpPr>
        <p:spPr bwMode="auto">
          <a:xfrm>
            <a:off x="6956043" y="4135831"/>
            <a:ext cx="431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b="1" i="1" dirty="0">
                <a:latin typeface="Comic Sans MS" panose="030F0702030302020204" pitchFamily="66" charset="0"/>
              </a:rPr>
              <a:t>φ</a:t>
            </a:r>
          </a:p>
        </p:txBody>
      </p:sp>
      <p:sp>
        <p:nvSpPr>
          <p:cNvPr id="36" name="Text Box 12"/>
          <p:cNvSpPr txBox="1">
            <a:spLocks noChangeArrowheads="1"/>
          </p:cNvSpPr>
          <p:nvPr/>
        </p:nvSpPr>
        <p:spPr bwMode="auto">
          <a:xfrm>
            <a:off x="7822440" y="4493776"/>
            <a:ext cx="431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600" b="1" dirty="0">
                <a:latin typeface="Comic Sans MS" panose="030F0702030302020204" pitchFamily="66" charset="0"/>
              </a:rPr>
              <a:t>Δ</a:t>
            </a:r>
          </a:p>
        </p:txBody>
      </p:sp>
      <p:sp>
        <p:nvSpPr>
          <p:cNvPr id="37" name="Line 45"/>
          <p:cNvSpPr>
            <a:spLocks noChangeShapeType="1"/>
          </p:cNvSpPr>
          <p:nvPr/>
        </p:nvSpPr>
        <p:spPr bwMode="auto">
          <a:xfrm flipH="1">
            <a:off x="5260371" y="4693963"/>
            <a:ext cx="360363" cy="0"/>
          </a:xfrm>
          <a:prstGeom prst="line">
            <a:avLst/>
          </a:prstGeom>
          <a:noFill/>
          <a:ln w="38100">
            <a:solidFill>
              <a:srgbClr val="0066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8" name="Text Box 12"/>
          <p:cNvSpPr txBox="1">
            <a:spLocks noChangeArrowheads="1"/>
          </p:cNvSpPr>
          <p:nvPr/>
        </p:nvSpPr>
        <p:spPr bwMode="auto">
          <a:xfrm>
            <a:off x="3181628" y="4487333"/>
            <a:ext cx="431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600" b="1" dirty="0">
                <a:latin typeface="Comic Sans MS" panose="030F0702030302020204" pitchFamily="66" charset="0"/>
              </a:rPr>
              <a:t>Γ</a:t>
            </a:r>
          </a:p>
        </p:txBody>
      </p:sp>
      <p:grpSp>
        <p:nvGrpSpPr>
          <p:cNvPr id="2" name="Ομάδα 1"/>
          <p:cNvGrpSpPr/>
          <p:nvPr/>
        </p:nvGrpSpPr>
        <p:grpSpPr>
          <a:xfrm>
            <a:off x="2880968" y="4514952"/>
            <a:ext cx="532757" cy="1007932"/>
            <a:chOff x="2640013" y="3933826"/>
            <a:chExt cx="532757" cy="1007932"/>
          </a:xfrm>
        </p:grpSpPr>
        <p:sp>
          <p:nvSpPr>
            <p:cNvPr id="39" name="Rectangle 9" descr="Καφέ μάρμαρο"/>
            <p:cNvSpPr>
              <a:spLocks noChangeArrowheads="1"/>
            </p:cNvSpPr>
            <p:nvPr/>
          </p:nvSpPr>
          <p:spPr bwMode="auto">
            <a:xfrm>
              <a:off x="2640013" y="3933826"/>
              <a:ext cx="360362" cy="288925"/>
            </a:xfrm>
            <a:prstGeom prst="rect">
              <a:avLst/>
            </a:prstGeom>
            <a:blipFill dpi="0" rotWithShape="1">
              <a:blip r:embed="rId4">
                <a:duotone>
                  <a:schemeClr val="accent5">
                    <a:shade val="45000"/>
                    <a:satMod val="135000"/>
                  </a:schemeClr>
                  <a:prstClr val="white"/>
                </a:duotone>
              </a:blip>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0" name="Line 14"/>
            <p:cNvSpPr>
              <a:spLocks noChangeShapeType="1"/>
            </p:cNvSpPr>
            <p:nvPr/>
          </p:nvSpPr>
          <p:spPr bwMode="auto">
            <a:xfrm>
              <a:off x="2820194" y="4078288"/>
              <a:ext cx="0" cy="5762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41" name="Text Box 17"/>
                <p:cNvSpPr txBox="1">
                  <a:spLocks noChangeArrowheads="1"/>
                </p:cNvSpPr>
                <p:nvPr/>
              </p:nvSpPr>
              <p:spPr bwMode="auto">
                <a:xfrm>
                  <a:off x="2740970" y="4572426"/>
                  <a:ext cx="431800"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a:latin typeface="Cambria Math" panose="02040503050406030204" pitchFamily="18" charset="0"/>
                              </a:rPr>
                            </m:ctrlPr>
                          </m:accPr>
                          <m:e>
                            <m:r>
                              <a:rPr lang="en-US" altLang="el-GR" b="1" i="1">
                                <a:latin typeface="Cambria Math" panose="02040503050406030204" pitchFamily="18" charset="0"/>
                              </a:rPr>
                              <m:t>𝒘</m:t>
                            </m:r>
                          </m:e>
                        </m:acc>
                      </m:oMath>
                    </m:oMathPara>
                  </a14:m>
                  <a:endParaRPr lang="el-GR" altLang="el-GR" b="1" i="1" dirty="0">
                    <a:latin typeface="Comic Sans MS" panose="030F0702030302020204" pitchFamily="66" charset="0"/>
                  </a:endParaRPr>
                </a:p>
              </p:txBody>
            </p:sp>
          </mc:Choice>
          <mc:Fallback xmlns="">
            <p:sp>
              <p:nvSpPr>
                <p:cNvPr id="41" name="Text Box 17"/>
                <p:cNvSpPr txBox="1">
                  <a:spLocks noRot="1" noChangeAspect="1" noMove="1" noResize="1" noEditPoints="1" noAdjustHandles="1" noChangeArrowheads="1" noChangeShapeType="1" noTextEdit="1"/>
                </p:cNvSpPr>
                <p:nvPr/>
              </p:nvSpPr>
              <p:spPr bwMode="auto">
                <a:xfrm>
                  <a:off x="2740970" y="4572426"/>
                  <a:ext cx="431800" cy="369332"/>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nvGrpSpPr>
          <p:cNvPr id="43" name="Ομάδα 42"/>
          <p:cNvGrpSpPr/>
          <p:nvPr/>
        </p:nvGrpSpPr>
        <p:grpSpPr>
          <a:xfrm>
            <a:off x="5992114" y="4517640"/>
            <a:ext cx="635095" cy="898829"/>
            <a:chOff x="4440238" y="3933826"/>
            <a:chExt cx="635095" cy="898829"/>
          </a:xfrm>
        </p:grpSpPr>
        <p:sp>
          <p:nvSpPr>
            <p:cNvPr id="44" name="Rectangle 40" descr="Καφέ μάρμαρο"/>
            <p:cNvSpPr>
              <a:spLocks noChangeArrowheads="1"/>
            </p:cNvSpPr>
            <p:nvPr/>
          </p:nvSpPr>
          <p:spPr bwMode="auto">
            <a:xfrm>
              <a:off x="4440238" y="3933826"/>
              <a:ext cx="360362" cy="288925"/>
            </a:xfrm>
            <a:prstGeom prst="rect">
              <a:avLst/>
            </a:prstGeom>
            <a:blipFill dpi="0" rotWithShape="1">
              <a:blip r:embed="rId4">
                <a:duotone>
                  <a:schemeClr val="accent5">
                    <a:shade val="45000"/>
                    <a:satMod val="135000"/>
                  </a:schemeClr>
                  <a:prstClr val="white"/>
                </a:duotone>
              </a:blip>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5" name="Line 41"/>
            <p:cNvSpPr>
              <a:spLocks noChangeShapeType="1"/>
            </p:cNvSpPr>
            <p:nvPr/>
          </p:nvSpPr>
          <p:spPr bwMode="auto">
            <a:xfrm>
              <a:off x="4620419" y="4095422"/>
              <a:ext cx="0" cy="5762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46" name="Text Box 42"/>
                <p:cNvSpPr txBox="1">
                  <a:spLocks noChangeArrowheads="1"/>
                </p:cNvSpPr>
                <p:nvPr/>
              </p:nvSpPr>
              <p:spPr bwMode="auto">
                <a:xfrm>
                  <a:off x="4643533" y="4463323"/>
                  <a:ext cx="431800"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a:latin typeface="Cambria Math" panose="02040503050406030204" pitchFamily="18" charset="0"/>
                              </a:rPr>
                            </m:ctrlPr>
                          </m:accPr>
                          <m:e>
                            <m:r>
                              <a:rPr lang="en-US" altLang="el-GR" b="1" i="1">
                                <a:latin typeface="Cambria Math" panose="02040503050406030204" pitchFamily="18" charset="0"/>
                              </a:rPr>
                              <m:t>𝒘</m:t>
                            </m:r>
                          </m:e>
                        </m:acc>
                      </m:oMath>
                    </m:oMathPara>
                  </a14:m>
                  <a:endParaRPr lang="el-GR" altLang="el-GR" b="1" i="1" dirty="0">
                    <a:latin typeface="Comic Sans MS" panose="030F0702030302020204" pitchFamily="66" charset="0"/>
                  </a:endParaRPr>
                </a:p>
              </p:txBody>
            </p:sp>
          </mc:Choice>
          <mc:Fallback xmlns="">
            <p:sp>
              <p:nvSpPr>
                <p:cNvPr id="46" name="Text Box 42"/>
                <p:cNvSpPr txBox="1">
                  <a:spLocks noRot="1" noChangeAspect="1" noMove="1" noResize="1" noEditPoints="1" noAdjustHandles="1" noChangeArrowheads="1" noChangeShapeType="1" noTextEdit="1"/>
                </p:cNvSpPr>
                <p:nvPr/>
              </p:nvSpPr>
              <p:spPr bwMode="auto">
                <a:xfrm>
                  <a:off x="4643533" y="4463323"/>
                  <a:ext cx="431800" cy="369332"/>
                </a:xfrm>
                <a:prstGeom prst="rect">
                  <a:avLst/>
                </a:prstGeom>
                <a:blipFill>
                  <a:blip r:embed="rId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nvGrpSpPr>
          <p:cNvPr id="47" name="Ομάδα 46"/>
          <p:cNvGrpSpPr/>
          <p:nvPr/>
        </p:nvGrpSpPr>
        <p:grpSpPr>
          <a:xfrm>
            <a:off x="8098445" y="4290132"/>
            <a:ext cx="913201" cy="395968"/>
            <a:chOff x="6600826" y="3820597"/>
            <a:chExt cx="913201" cy="395968"/>
          </a:xfrm>
        </p:grpSpPr>
        <p:sp>
          <p:nvSpPr>
            <p:cNvPr id="48" name="Rectangle 8" descr="Καφέ μάρμαρο"/>
            <p:cNvSpPr>
              <a:spLocks noChangeArrowheads="1"/>
            </p:cNvSpPr>
            <p:nvPr/>
          </p:nvSpPr>
          <p:spPr bwMode="auto">
            <a:xfrm rot="1800094">
              <a:off x="6600826" y="3860801"/>
              <a:ext cx="360363" cy="288925"/>
            </a:xfrm>
            <a:prstGeom prst="rect">
              <a:avLst/>
            </a:prstGeom>
            <a:blipFill dpi="0" rotWithShape="1">
              <a:blip r:embed="rId4">
                <a:duotone>
                  <a:schemeClr val="accent5">
                    <a:shade val="45000"/>
                    <a:satMod val="135000"/>
                  </a:schemeClr>
                  <a:prstClr val="white"/>
                </a:duotone>
              </a:blip>
              <a:srcRect/>
              <a:tile tx="0" ty="0" sx="100000" sy="100000" flip="none" algn="tl"/>
            </a:blip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9" name="Line 20"/>
            <p:cNvSpPr>
              <a:spLocks noChangeShapeType="1"/>
            </p:cNvSpPr>
            <p:nvPr/>
          </p:nvSpPr>
          <p:spPr bwMode="auto">
            <a:xfrm>
              <a:off x="6781007" y="4017923"/>
              <a:ext cx="334093" cy="19864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50" name="Text Box 21"/>
                <p:cNvSpPr txBox="1">
                  <a:spLocks noChangeArrowheads="1"/>
                </p:cNvSpPr>
                <p:nvPr/>
              </p:nvSpPr>
              <p:spPr bwMode="auto">
                <a:xfrm>
                  <a:off x="6939352" y="3820597"/>
                  <a:ext cx="574675"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 xmlns:m="http://schemas.openxmlformats.org/officeDocument/2006/math">
                      <m:acc>
                        <m:accPr>
                          <m:chr m:val="⃗"/>
                          <m:ctrlPr>
                            <a:rPr lang="en-US" altLang="el-GR" b="1" i="1">
                              <a:latin typeface="Cambria Math" panose="02040503050406030204" pitchFamily="18" charset="0"/>
                            </a:rPr>
                          </m:ctrlPr>
                        </m:accPr>
                        <m:e>
                          <m:r>
                            <a:rPr lang="en-US" altLang="el-GR" b="1" i="1">
                              <a:latin typeface="Cambria Math" panose="02040503050406030204" pitchFamily="18" charset="0"/>
                            </a:rPr>
                            <m:t>𝒘</m:t>
                          </m:r>
                        </m:e>
                      </m:acc>
                    </m:oMath>
                  </a14:m>
                  <a:r>
                    <a:rPr lang="en-US" altLang="el-GR" b="1" i="1" baseline="-25000" dirty="0">
                      <a:latin typeface="Comic Sans MS" panose="030F0702030302020204" pitchFamily="66" charset="0"/>
                    </a:rPr>
                    <a:t>x</a:t>
                  </a:r>
                  <a:endParaRPr lang="el-GR" altLang="el-GR" b="1" i="1" dirty="0">
                    <a:latin typeface="Comic Sans MS" panose="030F0702030302020204" pitchFamily="66" charset="0"/>
                  </a:endParaRPr>
                </a:p>
              </p:txBody>
            </p:sp>
          </mc:Choice>
          <mc:Fallback xmlns="">
            <p:sp>
              <p:nvSpPr>
                <p:cNvPr id="50" name="Text Box 21"/>
                <p:cNvSpPr txBox="1">
                  <a:spLocks noRot="1" noChangeAspect="1" noMove="1" noResize="1" noEditPoints="1" noAdjustHandles="1" noChangeArrowheads="1" noChangeShapeType="1" noTextEdit="1"/>
                </p:cNvSpPr>
                <p:nvPr/>
              </p:nvSpPr>
              <p:spPr bwMode="auto">
                <a:xfrm>
                  <a:off x="6939352" y="3820597"/>
                  <a:ext cx="574675" cy="369332"/>
                </a:xfrm>
                <a:prstGeom prst="rect">
                  <a:avLst/>
                </a:prstGeom>
                <a:blipFill>
                  <a:blip r:embed="rId9"/>
                  <a:stretch>
                    <a:fillRect b="-21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52" name="TextBox 51"/>
              <p:cNvSpPr txBox="1"/>
              <p:nvPr/>
            </p:nvSpPr>
            <p:spPr>
              <a:xfrm>
                <a:off x="8026399" y="1756880"/>
                <a:ext cx="2783775" cy="4065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𝑾</m:t>
                          </m:r>
                        </m:e>
                        <m:sub>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𝒘</m:t>
                              </m:r>
                            </m:e>
                          </m:acc>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r>
                            <a:rPr lang="en-US" sz="2400" b="1" i="0"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rPr>
                            <m:t>𝚨</m:t>
                          </m:r>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𝚫</m:t>
                          </m:r>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𝚪</m:t>
                          </m:r>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ub>
                      </m:sSub>
                      <m: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𝒎𝒈𝒉</m:t>
                      </m:r>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8026399" y="1756880"/>
                <a:ext cx="2783775" cy="406586"/>
              </a:xfrm>
              <a:prstGeom prst="rect">
                <a:avLst/>
              </a:prstGeom>
              <a:blipFill>
                <a:blip r:embed="rId10"/>
                <a:stretch>
                  <a:fillRect l="-2412" t="-1493" r="-4825" b="-3283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273446" y="2323675"/>
                <a:ext cx="2400657" cy="4065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0000FF"/>
                              </a:solidFill>
                              <a:effectLst>
                                <a:outerShdw blurRad="38100" dist="38100" dir="2700000" algn="tl">
                                  <a:srgbClr val="000000">
                                    <a:alpha val="43137"/>
                                  </a:srgbClr>
                                </a:outerShdw>
                              </a:effectLst>
                              <a:latin typeface="Cambria Math" panose="02040503050406030204" pitchFamily="18" charset="0"/>
                            </a:rPr>
                            <m:t>𝑾</m:t>
                          </m:r>
                        </m:e>
                        <m:sub>
                          <m:acc>
                            <m:accPr>
                              <m:chr m:val="⃗"/>
                              <m:ctrlPr>
                                <a:rPr lang="el-GR"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0000FF"/>
                                  </a:solidFill>
                                  <a:effectLst>
                                    <a:outerShdw blurRad="38100" dist="38100" dir="2700000" algn="tl">
                                      <a:srgbClr val="000000">
                                        <a:alpha val="43137"/>
                                      </a:srgbClr>
                                    </a:outerShdw>
                                  </a:effectLst>
                                  <a:latin typeface="Cambria Math" panose="02040503050406030204" pitchFamily="18" charset="0"/>
                                </a:rPr>
                                <m:t>𝒘</m:t>
                              </m:r>
                            </m:e>
                          </m:acc>
                          <m:r>
                            <a:rPr lang="en-US" sz="2400" b="1" i="1" smtClean="0">
                              <a:solidFill>
                                <a:srgbClr val="0000FF"/>
                              </a:solidFill>
                              <a:effectLst>
                                <a:outerShdw blurRad="38100" dist="38100" dir="2700000" algn="tl">
                                  <a:srgbClr val="000000">
                                    <a:alpha val="43137"/>
                                  </a:srgbClr>
                                </a:outerShdw>
                              </a:effectLst>
                              <a:latin typeface="Cambria Math" panose="02040503050406030204" pitchFamily="18" charset="0"/>
                            </a:rPr>
                            <m:t> </m:t>
                          </m:r>
                          <m:r>
                            <a:rPr lang="en-US" sz="2400" b="1" i="0" smtClean="0">
                              <a:solidFill>
                                <a:srgbClr val="0000FF"/>
                              </a:solidFill>
                              <a:effectLst>
                                <a:outerShdw blurRad="38100" dist="38100" dir="2700000" algn="tl">
                                  <a:srgbClr val="000000">
                                    <a:alpha val="43137"/>
                                  </a:srgbClr>
                                </a:outerShdw>
                              </a:effectLst>
                              <a:latin typeface="Cambria Math" panose="02040503050406030204" pitchFamily="18" charset="0"/>
                            </a:rPr>
                            <m:t>(</m:t>
                          </m:r>
                          <m:r>
                            <a:rPr lang="el-GR" sz="2400" b="1" i="0" smtClean="0">
                              <a:solidFill>
                                <a:srgbClr val="0000FF"/>
                              </a:solidFill>
                              <a:effectLst>
                                <a:outerShdw blurRad="38100" dist="38100" dir="2700000" algn="tl">
                                  <a:srgbClr val="000000">
                                    <a:alpha val="43137"/>
                                  </a:srgbClr>
                                </a:outerShdw>
                              </a:effectLst>
                              <a:latin typeface="Cambria Math" panose="02040503050406030204" pitchFamily="18" charset="0"/>
                            </a:rPr>
                            <m:t>𝚨</m:t>
                          </m:r>
                          <m:r>
                            <a:rPr lang="el-GR" sz="2400" b="1" i="0" smtClean="0">
                              <a:solidFill>
                                <a:srgbClr val="0000FF"/>
                              </a:solidFill>
                              <a:effectLst>
                                <a:outerShdw blurRad="38100" dist="38100" dir="2700000" algn="tl">
                                  <a:srgbClr val="000000">
                                    <a:alpha val="43137"/>
                                  </a:srgbClr>
                                </a:outerShdw>
                              </a:effectLst>
                              <a:latin typeface="Cambria Math" panose="02040503050406030204" pitchFamily="18" charset="0"/>
                            </a:rPr>
                            <m:t> </m:t>
                          </m:r>
                          <m:r>
                            <a:rPr lang="el-GR" sz="2400" b="1" i="1" smtClean="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l-GR" sz="2400" b="1" i="0" smtClean="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𝚪</m:t>
                          </m:r>
                          <m:r>
                            <a:rPr lang="el-GR" sz="2400" b="1" i="0" smtClean="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ub>
                      </m:sSub>
                      <m:r>
                        <a:rPr lang="el-GR" sz="2400" b="1" i="1" smtClean="0">
                          <a:solidFill>
                            <a:srgbClr val="0000FF"/>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0000FF"/>
                          </a:solidFill>
                          <a:effectLst>
                            <a:outerShdw blurRad="38100" dist="38100" dir="2700000" algn="tl">
                              <a:srgbClr val="000000">
                                <a:alpha val="43137"/>
                              </a:srgbClr>
                            </a:outerShdw>
                          </a:effectLst>
                          <a:latin typeface="Cambria Math" panose="02040503050406030204" pitchFamily="18" charset="0"/>
                        </a:rPr>
                        <m:t>𝒎𝒈𝒉</m:t>
                      </m:r>
                    </m:oMath>
                  </m:oMathPara>
                </a14:m>
                <a:endParaRPr lang="el-GR" sz="2400" b="1" dirty="0">
                  <a:solidFill>
                    <a:srgbClr val="0000FF"/>
                  </a:solidFill>
                  <a:effectLst>
                    <a:outerShdw blurRad="38100" dist="38100" dir="2700000" algn="tl">
                      <a:srgbClr val="000000">
                        <a:alpha val="43137"/>
                      </a:srgbClr>
                    </a:outerShdw>
                  </a:effectLst>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8273446" y="2323675"/>
                <a:ext cx="2400657" cy="406586"/>
              </a:xfrm>
              <a:prstGeom prst="rect">
                <a:avLst/>
              </a:prstGeom>
              <a:blipFill>
                <a:blip r:embed="rId11"/>
                <a:stretch>
                  <a:fillRect l="-2792" t="-1493" r="-5584" b="-3283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8193087" y="3184469"/>
                <a:ext cx="3339953" cy="4065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006600"/>
                              </a:solidFill>
                              <a:effectLst>
                                <a:outerShdw blurRad="38100" dist="38100" dir="2700000" algn="tl">
                                  <a:srgbClr val="000000">
                                    <a:alpha val="43137"/>
                                  </a:srgbClr>
                                </a:outerShdw>
                              </a:effectLst>
                              <a:latin typeface="Cambria Math" panose="02040503050406030204" pitchFamily="18" charset="0"/>
                            </a:rPr>
                            <m:t>𝑾</m:t>
                          </m:r>
                        </m:e>
                        <m:sub>
                          <m:acc>
                            <m:accPr>
                              <m:chr m:val="⃗"/>
                              <m:ctrlPr>
                                <a:rPr lang="el-GR" sz="24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006600"/>
                                  </a:solidFill>
                                  <a:effectLst>
                                    <a:outerShdw blurRad="38100" dist="38100" dir="2700000" algn="tl">
                                      <a:srgbClr val="000000">
                                        <a:alpha val="43137"/>
                                      </a:srgbClr>
                                    </a:outerShdw>
                                  </a:effectLst>
                                  <a:latin typeface="Cambria Math" panose="02040503050406030204" pitchFamily="18" charset="0"/>
                                </a:rPr>
                                <m:t>𝒘</m:t>
                              </m:r>
                            </m:e>
                          </m:acc>
                          <m:r>
                            <a:rPr lang="en-US" sz="2400" b="1" i="1" smtClean="0">
                              <a:solidFill>
                                <a:srgbClr val="006600"/>
                              </a:solidFill>
                              <a:effectLst>
                                <a:outerShdw blurRad="38100" dist="38100" dir="2700000" algn="tl">
                                  <a:srgbClr val="000000">
                                    <a:alpha val="43137"/>
                                  </a:srgbClr>
                                </a:outerShdw>
                              </a:effectLst>
                              <a:latin typeface="Cambria Math" panose="02040503050406030204" pitchFamily="18" charset="0"/>
                            </a:rPr>
                            <m:t> </m:t>
                          </m:r>
                          <m:r>
                            <a:rPr lang="en-US" sz="2400" b="1" i="0" smtClean="0">
                              <a:solidFill>
                                <a:srgbClr val="006600"/>
                              </a:solidFill>
                              <a:effectLst>
                                <a:outerShdw blurRad="38100" dist="38100" dir="2700000" algn="tl">
                                  <a:srgbClr val="000000">
                                    <a:alpha val="43137"/>
                                  </a:srgbClr>
                                </a:outerShdw>
                              </a:effectLst>
                              <a:latin typeface="Cambria Math" panose="02040503050406030204" pitchFamily="18" charset="0"/>
                            </a:rPr>
                            <m:t>(</m:t>
                          </m:r>
                          <m:r>
                            <a:rPr lang="el-GR" sz="2400" b="1" i="0" smtClean="0">
                              <a:solidFill>
                                <a:srgbClr val="006600"/>
                              </a:solidFill>
                              <a:effectLst>
                                <a:outerShdw blurRad="38100" dist="38100" dir="2700000" algn="tl">
                                  <a:srgbClr val="000000">
                                    <a:alpha val="43137"/>
                                  </a:srgbClr>
                                </a:outerShdw>
                              </a:effectLst>
                              <a:latin typeface="Cambria Math" panose="02040503050406030204" pitchFamily="18" charset="0"/>
                            </a:rPr>
                            <m:t>𝚨</m:t>
                          </m:r>
                          <m:r>
                            <a:rPr lang="el-GR" sz="2400" b="1" i="0" smtClean="0">
                              <a:solidFill>
                                <a:srgbClr val="006600"/>
                              </a:solidFill>
                              <a:effectLst>
                                <a:outerShdw blurRad="38100" dist="38100" dir="2700000" algn="tl">
                                  <a:srgbClr val="000000">
                                    <a:alpha val="43137"/>
                                  </a:srgbClr>
                                </a:outerShdw>
                              </a:effectLst>
                              <a:latin typeface="Cambria Math" panose="02040503050406030204" pitchFamily="18" charset="0"/>
                            </a:rPr>
                            <m:t> </m:t>
                          </m:r>
                          <m:r>
                            <a:rPr lang="el-GR" sz="2400" b="1" i="1"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l-GR" sz="2400" b="1" i="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𝚫</m:t>
                          </m:r>
                          <m:r>
                            <a:rPr lang="el-GR" sz="2400" b="1" i="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l-GR" sz="2400" b="1" i="1"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l-GR" sz="2400" b="1" i="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𝚪</m:t>
                          </m:r>
                          <m:r>
                            <a:rPr lang="el-GR" sz="2400" b="1" i="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ub>
                      </m:sSub>
                      <m:r>
                        <a:rPr lang="el-GR" sz="2400" b="1" i="1" smtClean="0">
                          <a:solidFill>
                            <a:srgbClr val="006600"/>
                          </a:solidFill>
                          <a:effectLst>
                            <a:outerShdw blurRad="38100" dist="38100" dir="2700000" algn="tl">
                              <a:srgbClr val="000000">
                                <a:alpha val="43137"/>
                              </a:srgbClr>
                            </a:outerShdw>
                          </a:effectLst>
                          <a:latin typeface="Cambria Math" panose="02040503050406030204" pitchFamily="18" charset="0"/>
                        </a:rPr>
                        <m:t>=</m:t>
                      </m:r>
                      <m:sSub>
                        <m:sSubPr>
                          <m:ctrlPr>
                            <a:rPr lang="el-GR" sz="2400" b="1" i="1">
                              <a:solidFill>
                                <a:srgbClr val="00660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006600"/>
                              </a:solidFill>
                              <a:effectLst>
                                <a:outerShdw blurRad="38100" dist="38100" dir="2700000" algn="tl">
                                  <a:srgbClr val="000000">
                                    <a:alpha val="43137"/>
                                  </a:srgbClr>
                                </a:outerShdw>
                              </a:effectLst>
                              <a:latin typeface="Cambria Math" panose="02040503050406030204" pitchFamily="18" charset="0"/>
                            </a:rPr>
                            <m:t>𝑾</m:t>
                          </m:r>
                        </m:e>
                        <m:sub>
                          <m:acc>
                            <m:accPr>
                              <m:chr m:val="⃗"/>
                              <m:ctrlPr>
                                <a:rPr lang="el-GR" sz="2400" b="1" i="1">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n-US" sz="2400" b="1" i="1">
                                  <a:solidFill>
                                    <a:srgbClr val="006600"/>
                                  </a:solidFill>
                                  <a:effectLst>
                                    <a:outerShdw blurRad="38100" dist="38100" dir="2700000" algn="tl">
                                      <a:srgbClr val="000000">
                                        <a:alpha val="43137"/>
                                      </a:srgbClr>
                                    </a:outerShdw>
                                  </a:effectLst>
                                  <a:latin typeface="Cambria Math" panose="02040503050406030204" pitchFamily="18" charset="0"/>
                                </a:rPr>
                                <m:t>𝒘</m:t>
                              </m:r>
                            </m:e>
                          </m:acc>
                          <m:r>
                            <a:rPr lang="en-US" sz="2400" b="1" i="1">
                              <a:solidFill>
                                <a:srgbClr val="006600"/>
                              </a:solidFill>
                              <a:effectLst>
                                <a:outerShdw blurRad="38100" dist="38100" dir="2700000" algn="tl">
                                  <a:srgbClr val="000000">
                                    <a:alpha val="43137"/>
                                  </a:srgbClr>
                                </a:outerShdw>
                              </a:effectLst>
                              <a:latin typeface="Cambria Math" panose="02040503050406030204" pitchFamily="18" charset="0"/>
                            </a:rPr>
                            <m:t> </m:t>
                          </m:r>
                          <m:r>
                            <a:rPr lang="en-US" sz="2400" b="1">
                              <a:solidFill>
                                <a:srgbClr val="006600"/>
                              </a:solidFill>
                              <a:effectLst>
                                <a:outerShdw blurRad="38100" dist="38100" dir="2700000" algn="tl">
                                  <a:srgbClr val="000000">
                                    <a:alpha val="43137"/>
                                  </a:srgbClr>
                                </a:outerShdw>
                              </a:effectLst>
                              <a:latin typeface="Cambria Math" panose="02040503050406030204" pitchFamily="18" charset="0"/>
                            </a:rPr>
                            <m:t>(</m:t>
                          </m:r>
                          <m:r>
                            <a:rPr lang="el-GR" sz="2400" b="1">
                              <a:solidFill>
                                <a:srgbClr val="006600"/>
                              </a:solidFill>
                              <a:effectLst>
                                <a:outerShdw blurRad="38100" dist="38100" dir="2700000" algn="tl">
                                  <a:srgbClr val="000000">
                                    <a:alpha val="43137"/>
                                  </a:srgbClr>
                                </a:outerShdw>
                              </a:effectLst>
                              <a:latin typeface="Cambria Math" panose="02040503050406030204" pitchFamily="18" charset="0"/>
                            </a:rPr>
                            <m:t>𝚨</m:t>
                          </m:r>
                          <m:r>
                            <a:rPr lang="el-GR" sz="2400" b="1">
                              <a:solidFill>
                                <a:srgbClr val="006600"/>
                              </a:solidFill>
                              <a:effectLst>
                                <a:outerShdw blurRad="38100" dist="38100" dir="2700000" algn="tl">
                                  <a:srgbClr val="000000">
                                    <a:alpha val="43137"/>
                                  </a:srgbClr>
                                </a:outerShdw>
                              </a:effectLst>
                              <a:latin typeface="Cambria Math" panose="02040503050406030204" pitchFamily="18" charset="0"/>
                            </a:rPr>
                            <m:t> </m:t>
                          </m:r>
                          <m:r>
                            <a:rPr lang="el-GR" sz="2400" b="1" i="1">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l-GR" sz="2400" b="1">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𝚪</m:t>
                          </m:r>
                          <m:r>
                            <a:rPr lang="el-GR" sz="2400" b="1">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ub>
                      </m:sSub>
                    </m:oMath>
                  </m:oMathPara>
                </a14:m>
                <a:endParaRPr lang="el-GR" sz="2400" b="1" dirty="0">
                  <a:solidFill>
                    <a:srgbClr val="006600"/>
                  </a:solidFill>
                  <a:effectLst>
                    <a:outerShdw blurRad="38100" dist="38100" dir="2700000" algn="tl">
                      <a:srgbClr val="000000">
                        <a:alpha val="43137"/>
                      </a:srgbClr>
                    </a:outerShdw>
                  </a:effectLst>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8193087" y="3184469"/>
                <a:ext cx="3339953" cy="406586"/>
              </a:xfrm>
              <a:prstGeom prst="rect">
                <a:avLst/>
              </a:prstGeom>
              <a:blipFill>
                <a:blip r:embed="rId12"/>
                <a:stretch>
                  <a:fillRect l="-1825" r="-2372" b="-32836"/>
                </a:stretch>
              </a:blipFill>
            </p:spPr>
            <p:txBody>
              <a:bodyPr/>
              <a:lstStyle/>
              <a:p>
                <a:r>
                  <a:rPr lang="el-GR">
                    <a:noFill/>
                  </a:rPr>
                  <a:t> </a:t>
                </a:r>
              </a:p>
            </p:txBody>
          </p:sp>
        </mc:Fallback>
      </mc:AlternateContent>
      <p:sp>
        <p:nvSpPr>
          <p:cNvPr id="51" name="Θέση ημερομηνίας 50">
            <a:extLst>
              <a:ext uri="{FF2B5EF4-FFF2-40B4-BE49-F238E27FC236}">
                <a16:creationId xmlns:a16="http://schemas.microsoft.com/office/drawing/2014/main" id="{5BF2959B-0698-4C23-87CE-C8F5747F1560}"/>
              </a:ext>
            </a:extLst>
          </p:cNvPr>
          <p:cNvSpPr>
            <a:spLocks noGrp="1"/>
          </p:cNvSpPr>
          <p:nvPr>
            <p:ph type="dt" sz="half" idx="10"/>
          </p:nvPr>
        </p:nvSpPr>
        <p:spPr/>
        <p:txBody>
          <a:bodyPr/>
          <a:lstStyle/>
          <a:p>
            <a:fld id="{F19E2327-41F2-4496-B66E-46EAC7403734}"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391923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5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25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250"/>
                            </p:stCondLst>
                            <p:childTnLst>
                              <p:par>
                                <p:cTn id="22" presetID="9" presetClass="entr" presetSubtype="0" fill="hold" nodeType="after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500"/>
                            </p:stCondLst>
                            <p:childTnLst>
                              <p:par>
                                <p:cTn id="34" presetID="10" presetClass="entr" presetSubtype="0" fill="hold" nodeType="afterEffect">
                                  <p:stCondLst>
                                    <p:cond delay="25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1000"/>
                                        <p:tgtEl>
                                          <p:spTgt spid="14"/>
                                        </p:tgtEl>
                                      </p:cBhvr>
                                    </p:animEffect>
                                  </p:childTnLst>
                                </p:cTn>
                              </p:par>
                            </p:childTnLst>
                          </p:cTn>
                        </p:par>
                        <p:par>
                          <p:cTn id="42" fill="hold">
                            <p:stCondLst>
                              <p:cond delay="1000"/>
                            </p:stCondLst>
                            <p:childTnLst>
                              <p:par>
                                <p:cTn id="43" presetID="22" presetClass="entr" presetSubtype="8" fill="hold" grpId="0" nodeType="afterEffect">
                                  <p:stCondLst>
                                    <p:cond delay="25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1750"/>
                            </p:stCondLst>
                            <p:childTnLst>
                              <p:par>
                                <p:cTn id="47" presetID="10" presetClass="entr" presetSubtype="0" fill="hold" nodeType="afterEffect">
                                  <p:stCondLst>
                                    <p:cond delay="25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right)">
                                      <p:cBhvr>
                                        <p:cTn id="57" dur="1000"/>
                                        <p:tgtEl>
                                          <p:spTgt spid="29"/>
                                        </p:tgtEl>
                                      </p:cBhvr>
                                    </p:animEffect>
                                  </p:childTnLst>
                                </p:cTn>
                              </p:par>
                            </p:childTnLst>
                          </p:cTn>
                        </p:par>
                        <p:par>
                          <p:cTn id="58" fill="hold">
                            <p:stCondLst>
                              <p:cond delay="1000"/>
                            </p:stCondLst>
                            <p:childTnLst>
                              <p:par>
                                <p:cTn id="59" presetID="22" presetClass="entr" presetSubtype="2" fill="hold" grpId="0" nodeType="afterEffect">
                                  <p:stCondLst>
                                    <p:cond delay="250"/>
                                  </p:stCondLst>
                                  <p:childTnLst>
                                    <p:set>
                                      <p:cBhvr>
                                        <p:cTn id="60" dur="1" fill="hold">
                                          <p:stCondLst>
                                            <p:cond delay="0"/>
                                          </p:stCondLst>
                                        </p:cTn>
                                        <p:tgtEl>
                                          <p:spTgt spid="37"/>
                                        </p:tgtEl>
                                        <p:attrNameLst>
                                          <p:attrName>style.visibility</p:attrName>
                                        </p:attrNameLst>
                                      </p:cBhvr>
                                      <p:to>
                                        <p:strVal val="visible"/>
                                      </p:to>
                                    </p:set>
                                    <p:animEffect transition="in" filter="wipe(right)">
                                      <p:cBhvr>
                                        <p:cTn id="61" dur="500"/>
                                        <p:tgtEl>
                                          <p:spTgt spid="37"/>
                                        </p:tgtEl>
                                      </p:cBhvr>
                                    </p:animEffect>
                                  </p:childTnLst>
                                </p:cTn>
                              </p:par>
                            </p:childTnLst>
                          </p:cTn>
                        </p:par>
                        <p:par>
                          <p:cTn id="62" fill="hold">
                            <p:stCondLst>
                              <p:cond delay="1750"/>
                            </p:stCondLst>
                            <p:childTnLst>
                              <p:par>
                                <p:cTn id="63" presetID="10" presetClass="entr" presetSubtype="0" fill="hold" nodeType="afterEffect">
                                  <p:stCondLst>
                                    <p:cond delay="25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childTnLst>
                          </p:cTn>
                        </p:par>
                        <p:par>
                          <p:cTn id="66" fill="hold">
                            <p:stCondLst>
                              <p:cond delay="2500"/>
                            </p:stCondLst>
                            <p:childTnLst>
                              <p:par>
                                <p:cTn id="67" presetID="10" presetClass="entr" presetSubtype="0" fill="hold" grpId="0" nodeType="afterEffect">
                                  <p:stCondLst>
                                    <p:cond delay="25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up)">
                                      <p:cBhvr>
                                        <p:cTn id="79" dur="500"/>
                                        <p:tgtEl>
                                          <p:spTgt spid="21"/>
                                        </p:tgtEl>
                                      </p:cBhvr>
                                    </p:animEffect>
                                  </p:childTnLst>
                                </p:cTn>
                              </p:par>
                            </p:childTnLst>
                          </p:cTn>
                        </p:par>
                        <p:par>
                          <p:cTn id="80" fill="hold">
                            <p:stCondLst>
                              <p:cond delay="500"/>
                            </p:stCondLst>
                            <p:childTnLst>
                              <p:par>
                                <p:cTn id="81" presetID="22" presetClass="entr" presetSubtype="1" fill="hold" grpId="0" nodeType="afterEffect">
                                  <p:stCondLst>
                                    <p:cond delay="250"/>
                                  </p:stCondLst>
                                  <p:childTnLst>
                                    <p:set>
                                      <p:cBhvr>
                                        <p:cTn id="82" dur="1" fill="hold">
                                          <p:stCondLst>
                                            <p:cond delay="0"/>
                                          </p:stCondLst>
                                        </p:cTn>
                                        <p:tgtEl>
                                          <p:spTgt spid="27"/>
                                        </p:tgtEl>
                                        <p:attrNameLst>
                                          <p:attrName>style.visibility</p:attrName>
                                        </p:attrNameLst>
                                      </p:cBhvr>
                                      <p:to>
                                        <p:strVal val="visible"/>
                                      </p:to>
                                    </p:set>
                                    <p:animEffect transition="in" filter="wipe(up)">
                                      <p:cBhvr>
                                        <p:cTn id="83" dur="500"/>
                                        <p:tgtEl>
                                          <p:spTgt spid="27"/>
                                        </p:tgtEl>
                                      </p:cBhvr>
                                    </p:animEffect>
                                  </p:childTnLst>
                                </p:cTn>
                              </p:par>
                            </p:childTnLst>
                          </p:cTn>
                        </p:par>
                        <p:par>
                          <p:cTn id="84" fill="hold">
                            <p:stCondLst>
                              <p:cond delay="1250"/>
                            </p:stCondLst>
                            <p:childTnLst>
                              <p:par>
                                <p:cTn id="85" presetID="10" presetClass="entr" presetSubtype="0" fill="hold" nodeType="afterEffect">
                                  <p:stCondLst>
                                    <p:cond delay="250"/>
                                  </p:stCondLst>
                                  <p:childTnLst>
                                    <p:set>
                                      <p:cBhvr>
                                        <p:cTn id="86" dur="1" fill="hold">
                                          <p:stCondLst>
                                            <p:cond delay="0"/>
                                          </p:stCondLst>
                                        </p:cTn>
                                        <p:tgtEl>
                                          <p:spTgt spid="2"/>
                                        </p:tgtEl>
                                        <p:attrNameLst>
                                          <p:attrName>style.visibility</p:attrName>
                                        </p:attrNameLst>
                                      </p:cBhvr>
                                      <p:to>
                                        <p:strVal val="visible"/>
                                      </p:to>
                                    </p:set>
                                    <p:animEffect transition="in" filter="fade">
                                      <p:cBhvr>
                                        <p:cTn id="87" dur="500"/>
                                        <p:tgtEl>
                                          <p:spTgt spid="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500"/>
                                        <p:tgtEl>
                                          <p:spTgt spid="5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0" grpId="0"/>
      <p:bldP spid="27" grpId="0" animBg="1"/>
      <p:bldP spid="28" grpId="0" animBg="1"/>
      <p:bldP spid="35" grpId="0"/>
      <p:bldP spid="36" grpId="0"/>
      <p:bldP spid="37" grpId="0" animBg="1"/>
      <p:bldP spid="38" grpId="0"/>
      <p:bldP spid="52" grpId="0"/>
      <p:bldP spid="55"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bg1">
                    <a:lumMod val="50000"/>
                  </a:schemeClr>
                </a:solidFill>
              </a:rPr>
              <a:pPr/>
              <a:t>6</a:t>
            </a:fld>
            <a:endParaRPr lang="el-GR" dirty="0">
              <a:solidFill>
                <a:schemeClr val="bg1">
                  <a:lumMod val="50000"/>
                </a:schemeClr>
              </a:solidFill>
            </a:endParaRPr>
          </a:p>
        </p:txBody>
      </p:sp>
      <p:sp>
        <p:nvSpPr>
          <p:cNvPr id="5" name="AutoShape 6"/>
          <p:cNvSpPr>
            <a:spLocks noChangeArrowheads="1"/>
          </p:cNvSpPr>
          <p:nvPr/>
        </p:nvSpPr>
        <p:spPr bwMode="auto">
          <a:xfrm>
            <a:off x="7968208" y="50442"/>
            <a:ext cx="1871912" cy="858278"/>
          </a:xfrm>
          <a:prstGeom prst="cloudCallout">
            <a:avLst>
              <a:gd name="adj1" fmla="val 43269"/>
              <a:gd name="adj2" fmla="val 81873"/>
            </a:avLst>
          </a:prstGeom>
          <a:noFill/>
          <a:ln w="9525">
            <a:solidFill>
              <a:schemeClr val="tx1"/>
            </a:solidFill>
            <a:round/>
            <a:headEnd/>
            <a:tailEnd/>
          </a:ln>
          <a:effectLst/>
        </p:spPr>
        <p:txBody>
          <a:bodyPr/>
          <a:lstStyle/>
          <a:p>
            <a:pPr algn="ctr"/>
            <a:r>
              <a:rPr lang="el-GR" b="1" dirty="0">
                <a:latin typeface="Comic Sans MS" pitchFamily="66" charset="0"/>
              </a:rPr>
              <a:t>Τι είναι το πεδίο</a:t>
            </a:r>
            <a:r>
              <a:rPr lang="en-US" b="1" dirty="0">
                <a:latin typeface="Comic Sans MS" pitchFamily="66" charset="0"/>
              </a:rPr>
              <a:t>;</a:t>
            </a:r>
            <a:endParaRPr lang="el-GR" b="1" dirty="0">
              <a:latin typeface="Comic Sans MS" pitchFamily="66" charset="0"/>
            </a:endParaRP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04" y="2204424"/>
            <a:ext cx="1094816" cy="1043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6"/>
          <p:cNvSpPr>
            <a:spLocks noChangeArrowheads="1"/>
          </p:cNvSpPr>
          <p:nvPr/>
        </p:nvSpPr>
        <p:spPr bwMode="auto">
          <a:xfrm>
            <a:off x="5591944" y="571523"/>
            <a:ext cx="2736304" cy="1071736"/>
          </a:xfrm>
          <a:prstGeom prst="cloudCallout">
            <a:avLst>
              <a:gd name="adj1" fmla="val 86089"/>
              <a:gd name="adj2" fmla="val 16566"/>
            </a:avLst>
          </a:prstGeom>
          <a:noFill/>
          <a:ln w="9525">
            <a:solidFill>
              <a:schemeClr val="tx1"/>
            </a:solidFill>
            <a:round/>
            <a:headEnd/>
            <a:tailEnd/>
          </a:ln>
          <a:effectLst/>
        </p:spPr>
        <p:txBody>
          <a:bodyPr/>
          <a:lstStyle/>
          <a:p>
            <a:pPr algn="ctr"/>
            <a:r>
              <a:rPr lang="el-GR" b="1" dirty="0">
                <a:latin typeface="Comic Sans MS" pitchFamily="66" charset="0"/>
              </a:rPr>
              <a:t>…και σε τι μας χρησιμεύει</a:t>
            </a:r>
            <a:r>
              <a:rPr lang="en-US" b="1" dirty="0">
                <a:latin typeface="Comic Sans MS" pitchFamily="66" charset="0"/>
              </a:rPr>
              <a:t>;</a:t>
            </a:r>
            <a:endParaRPr lang="el-GR" b="1" dirty="0">
              <a:latin typeface="Comic Sans MS" pitchFamily="66" charset="0"/>
            </a:endParaRPr>
          </a:p>
        </p:txBody>
      </p:sp>
      <p:sp>
        <p:nvSpPr>
          <p:cNvPr id="9" name="TextBox 8"/>
          <p:cNvSpPr txBox="1"/>
          <p:nvPr/>
        </p:nvSpPr>
        <p:spPr>
          <a:xfrm>
            <a:off x="1900756" y="4347503"/>
            <a:ext cx="7261532" cy="1569660"/>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Την ιδέα του πεδίου συνέλαβε ο </a:t>
            </a:r>
            <a:r>
              <a:rPr lang="en-US" sz="2000" b="1" dirty="0">
                <a:latin typeface="Comic Sans MS" panose="030F0702030302020204" pitchFamily="66" charset="0"/>
              </a:rPr>
              <a:t>Michael Faraday. </a:t>
            </a:r>
            <a:r>
              <a:rPr lang="el-GR" sz="2000" b="1" dirty="0">
                <a:latin typeface="Comic Sans MS" panose="030F0702030302020204" pitchFamily="66" charset="0"/>
              </a:rPr>
              <a:t>Π.χ. η έννοια του πεδίου δυνάμεων μάς βοηθά να εξηγήσουμε τη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δύναμη</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000" b="1" dirty="0">
                <a:latin typeface="Comic Sans MS" panose="030F0702030302020204" pitchFamily="66" charset="0"/>
              </a:rPr>
              <a:t>που μπορεί να ασκείται</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από απόσταση!</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8368" y="1124744"/>
            <a:ext cx="720204" cy="10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900756" y="1838436"/>
            <a:ext cx="7261532" cy="2492990"/>
          </a:xfrm>
          <a:prstGeom prst="rect">
            <a:avLst/>
          </a:prstGeom>
          <a:noFill/>
        </p:spPr>
        <p:txBody>
          <a:bodyPr wrap="square" rtlCol="0">
            <a:spAutoFit/>
          </a:bodyPr>
          <a:lstStyle/>
          <a:p>
            <a:pPr algn="just">
              <a:lnSpc>
                <a:spcPct val="150000"/>
              </a:lnSpc>
            </a:pP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Πεδίο</a:t>
            </a:r>
            <a:r>
              <a:rPr lang="el-GR" sz="2000" b="1" dirty="0">
                <a:latin typeface="Comic Sans MS" panose="030F0702030302020204" pitchFamily="66" charset="0"/>
              </a:rPr>
              <a:t> είναι μια έννοια της Φυσικής που μπορεί να </a:t>
            </a:r>
            <a:r>
              <a:rPr lang="el-GR" sz="2000" b="1" dirty="0" err="1">
                <a:latin typeface="Comic Sans MS" panose="030F0702030302020204" pitchFamily="66" charset="0"/>
              </a:rPr>
              <a:t>περιγραφεί</a:t>
            </a:r>
            <a:r>
              <a:rPr lang="el-GR" sz="2000" b="1" dirty="0">
                <a:latin typeface="Comic Sans MS" panose="030F0702030302020204" pitchFamily="66" charset="0"/>
              </a:rPr>
              <a:t> από ένα χαρακτηριστικό μέγεθος.</a:t>
            </a:r>
          </a:p>
          <a:p>
            <a:pPr algn="just">
              <a:lnSpc>
                <a:spcPct val="150000"/>
              </a:lnSpc>
            </a:pPr>
            <a:r>
              <a:rPr lang="el-GR" sz="2000" b="1" dirty="0">
                <a:latin typeface="Comic Sans MS" panose="030F0702030302020204" pitchFamily="66" charset="0"/>
              </a:rPr>
              <a:t>Το μέγεθος αυτό έχει συγκεκριμένη τιμή η οποία εξαρτάται από τον δημιουργό του πεδίου, τη θέση του σημείου που μελετάμε, τον χρόνο και τα χαρακτηριστικά του χώρου. </a:t>
            </a:r>
          </a:p>
        </p:txBody>
      </p:sp>
      <p:grpSp>
        <p:nvGrpSpPr>
          <p:cNvPr id="12" name="Ομάδα 11"/>
          <p:cNvGrpSpPr/>
          <p:nvPr/>
        </p:nvGrpSpPr>
        <p:grpSpPr>
          <a:xfrm>
            <a:off x="9408368" y="4280387"/>
            <a:ext cx="2302240" cy="1824410"/>
            <a:chOff x="9408368" y="4280387"/>
            <a:chExt cx="2302240" cy="1824410"/>
          </a:xfrm>
        </p:grpSpPr>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8368" y="4280387"/>
              <a:ext cx="2302240" cy="129501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9512500" y="5520022"/>
              <a:ext cx="2093976" cy="584775"/>
            </a:xfrm>
            <a:prstGeom prst="rect">
              <a:avLst/>
            </a:prstGeom>
            <a:noFill/>
          </p:spPr>
          <p:txBody>
            <a:bodyPr wrap="square" rtlCol="0">
              <a:spAutoFit/>
            </a:bodyPr>
            <a:lstStyle/>
            <a:p>
              <a:pPr algn="ctr"/>
              <a:r>
                <a:rPr lang="en-US" sz="1600" b="1" dirty="0">
                  <a:latin typeface="Comic Sans MS" panose="030F0702030302020204" pitchFamily="66" charset="0"/>
                  <a:hlinkClick r:id="rId5"/>
                </a:rPr>
                <a:t>Michael Faraday</a:t>
              </a:r>
              <a:endParaRPr lang="en-US" sz="1600" b="1" dirty="0">
                <a:latin typeface="Comic Sans MS" panose="030F0702030302020204" pitchFamily="66" charset="0"/>
              </a:endParaRPr>
            </a:p>
            <a:p>
              <a:pPr algn="ctr"/>
              <a:r>
                <a:rPr lang="en-US" sz="1600" b="1" dirty="0">
                  <a:latin typeface="Comic Sans MS" panose="030F0702030302020204" pitchFamily="66" charset="0"/>
                </a:rPr>
                <a:t>(1791 – 1867)</a:t>
              </a:r>
              <a:endParaRPr lang="el-GR" sz="1600" dirty="0"/>
            </a:p>
          </p:txBody>
        </p:sp>
      </p:grpSp>
      <p:sp>
        <p:nvSpPr>
          <p:cNvPr id="13" name="Θέση ημερομηνίας 12">
            <a:extLst>
              <a:ext uri="{FF2B5EF4-FFF2-40B4-BE49-F238E27FC236}">
                <a16:creationId xmlns:a16="http://schemas.microsoft.com/office/drawing/2014/main" id="{4ED00181-F99A-4328-AAE4-DC3C9882F906}"/>
              </a:ext>
            </a:extLst>
          </p:cNvPr>
          <p:cNvSpPr>
            <a:spLocks noGrp="1"/>
          </p:cNvSpPr>
          <p:nvPr>
            <p:ph type="dt" sz="half" idx="10"/>
          </p:nvPr>
        </p:nvSpPr>
        <p:spPr/>
        <p:txBody>
          <a:bodyPr/>
          <a:lstStyle/>
          <a:p>
            <a:fld id="{BAC9856C-4D85-414B-9E8D-E4E0D574C35E}"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342961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25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1500"/>
                                        <p:tgtEl>
                                          <p:spTgt spid="11">
                                            <p:txEl>
                                              <p:pRg st="0" end="0"/>
                                            </p:txEl>
                                          </p:spTgt>
                                        </p:tgtEl>
                                      </p:cBhvr>
                                    </p:animEffect>
                                  </p:childTnLst>
                                </p:cTn>
                              </p:par>
                            </p:childTnLst>
                          </p:cTn>
                        </p:par>
                        <p:par>
                          <p:cTn id="21" fill="hold">
                            <p:stCondLst>
                              <p:cond delay="2250"/>
                            </p:stCondLst>
                            <p:childTnLst>
                              <p:par>
                                <p:cTn id="22" presetID="22" presetClass="entr" presetSubtype="8" fill="hold" nodeType="afterEffect">
                                  <p:stCondLst>
                                    <p:cond delay="50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wipe(left)">
                                      <p:cBhvr>
                                        <p:cTn id="24" dur="15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500"/>
                                        <p:tgtEl>
                                          <p:spTgt spid="9"/>
                                        </p:tgtEl>
                                      </p:cBhvr>
                                    </p:animEffect>
                                  </p:childTnLst>
                                </p:cTn>
                              </p:par>
                            </p:childTnLst>
                          </p:cTn>
                        </p:par>
                        <p:par>
                          <p:cTn id="35" fill="hold">
                            <p:stCondLst>
                              <p:cond delay="1500"/>
                            </p:stCondLst>
                            <p:childTnLst>
                              <p:par>
                                <p:cTn id="36" presetID="10" presetClass="entr" presetSubtype="0" fill="hold" nodeType="afterEffect">
                                  <p:stCondLst>
                                    <p:cond delay="5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7</a:t>
            </a:fld>
            <a:endParaRPr lang="el-GR" dirty="0">
              <a:solidFill>
                <a:schemeClr val="tx1"/>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976" y="835101"/>
            <a:ext cx="1101690" cy="1050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55707" y="449941"/>
            <a:ext cx="8289555" cy="2123658"/>
          </a:xfrm>
          <a:prstGeom prst="rect">
            <a:avLst/>
          </a:prstGeom>
          <a:noFill/>
        </p:spPr>
        <p:txBody>
          <a:bodyPr wrap="square" rtlCol="0">
            <a:spAutoFit/>
          </a:bodyPr>
          <a:lstStyle/>
          <a:p>
            <a:pPr algn="ctr">
              <a:lnSpc>
                <a:spcPct val="150000"/>
              </a:lnSpc>
            </a:pPr>
            <a:r>
              <a:rPr lang="el-GR" sz="2000" b="1" dirty="0">
                <a:latin typeface="Comic Sans MS" panose="030F0702030302020204" pitchFamily="66" charset="0"/>
              </a:rPr>
              <a:t>Στην κλασική μηχανική μία μάζα (υλικό σημείο) δημιουργεί γύρω της</a:t>
            </a:r>
            <a:endParaRPr lang="en-US" sz="2000" b="1" dirty="0">
              <a:latin typeface="Comic Sans MS" panose="030F0702030302020204" pitchFamily="66" charset="0"/>
            </a:endParaRPr>
          </a:p>
          <a:p>
            <a:pPr algn="ctr">
              <a:lnSpc>
                <a:spcPct val="150000"/>
              </a:lnSpc>
            </a:pPr>
            <a:r>
              <a:rPr lang="el-GR" sz="2000" b="1" dirty="0">
                <a:latin typeface="Comic Sans MS" panose="030F0702030302020204" pitchFamily="66" charset="0"/>
              </a:rPr>
              <a:t> </a:t>
            </a:r>
            <a:r>
              <a:rPr lang="el-GR" sz="2400" b="1" dirty="0" err="1">
                <a:solidFill>
                  <a:srgbClr val="FF0000"/>
                </a:solidFill>
                <a:effectLst>
                  <a:outerShdw blurRad="38100" dist="38100" dir="2700000" algn="tl">
                    <a:srgbClr val="000000">
                      <a:alpha val="43137"/>
                    </a:srgbClr>
                  </a:outerShdw>
                </a:effectLst>
                <a:latin typeface="Comic Sans MS" panose="030F0702030302020204" pitchFamily="66" charset="0"/>
              </a:rPr>
              <a:t>βαρυτικό</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πεδίο.</a:t>
            </a:r>
          </a:p>
          <a:p>
            <a:pPr algn="just">
              <a:lnSpc>
                <a:spcPct val="150000"/>
              </a:lnSpc>
            </a:pPr>
            <a:r>
              <a:rPr lang="el-GR" sz="2000" b="1" dirty="0">
                <a:latin typeface="Comic Sans MS" panose="030F0702030302020204" pitchFamily="66" charset="0"/>
              </a:rPr>
              <a:t>Κάθε άλλη μάζα (κατάλληλο «υπόθεμα») που θα μεταφερθεί σ’ αυτό το χώρο,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το πεδίο θα της ασκήσει δύναμη</a:t>
            </a:r>
            <a:r>
              <a:rPr lang="el-GR" sz="2000" b="1" dirty="0">
                <a:solidFill>
                  <a:srgbClr val="0000FF"/>
                </a:solidFill>
                <a:latin typeface="Comic Sans MS" panose="030F0702030302020204" pitchFamily="66" charset="0"/>
              </a:rPr>
              <a:t>, </a:t>
            </a:r>
            <a:r>
              <a:rPr lang="el-GR" sz="2400" b="1" dirty="0" err="1">
                <a:solidFill>
                  <a:srgbClr val="FF0000"/>
                </a:solidFill>
                <a:effectLst>
                  <a:outerShdw blurRad="38100" dist="38100" dir="2700000" algn="tl">
                    <a:srgbClr val="000000">
                      <a:alpha val="43137"/>
                    </a:srgbClr>
                  </a:outerShdw>
                </a:effectLst>
                <a:latin typeface="Comic Sans MS" panose="030F0702030302020204" pitchFamily="66" charset="0"/>
              </a:rPr>
              <a:t>βαρυτική</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δύναμη. </a:t>
            </a:r>
          </a:p>
        </p:txBody>
      </p:sp>
      <p:pic>
        <p:nvPicPr>
          <p:cNvPr id="12290" name="Picture 2" descr="C:\Users\Merkouris\Desktop\WiTA6F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1379" y="2901262"/>
            <a:ext cx="3748495" cy="29164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Θέση ημερομηνίας 5">
            <a:extLst>
              <a:ext uri="{FF2B5EF4-FFF2-40B4-BE49-F238E27FC236}">
                <a16:creationId xmlns:a16="http://schemas.microsoft.com/office/drawing/2014/main" id="{959AF0A2-C543-47CE-8C4D-6E515DE7A259}"/>
              </a:ext>
            </a:extLst>
          </p:cNvPr>
          <p:cNvSpPr>
            <a:spLocks noGrp="1"/>
          </p:cNvSpPr>
          <p:nvPr>
            <p:ph type="dt" sz="half" idx="10"/>
          </p:nvPr>
        </p:nvSpPr>
        <p:spPr/>
        <p:txBody>
          <a:bodyPr/>
          <a:lstStyle/>
          <a:p>
            <a:fld id="{8776E233-7DA1-43B8-A864-C1E6BD9C97E1}"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265550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1500"/>
                                        <p:tgtEl>
                                          <p:spTgt spid="5">
                                            <p:txEl>
                                              <p:pRg st="0" end="0"/>
                                            </p:txEl>
                                          </p:spTgt>
                                        </p:tgtEl>
                                      </p:cBhvr>
                                    </p:animEffect>
                                  </p:childTnLst>
                                </p:cTn>
                              </p:par>
                            </p:childTnLst>
                          </p:cTn>
                        </p:par>
                        <p:par>
                          <p:cTn id="12" fill="hold">
                            <p:stCondLst>
                              <p:cond delay="2250"/>
                            </p:stCondLst>
                            <p:childTnLst>
                              <p:par>
                                <p:cTn id="13" presetID="22" presetClass="entr" presetSubtype="8"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1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1500"/>
                                        <p:tgtEl>
                                          <p:spTgt spid="5">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750"/>
                                  </p:stCondLst>
                                  <p:childTnLst>
                                    <p:set>
                                      <p:cBhvr>
                                        <p:cTn id="23" dur="1" fill="hold">
                                          <p:stCondLst>
                                            <p:cond delay="0"/>
                                          </p:stCondLst>
                                        </p:cTn>
                                        <p:tgtEl>
                                          <p:spTgt spid="12290"/>
                                        </p:tgtEl>
                                        <p:attrNameLst>
                                          <p:attrName>style.visibility</p:attrName>
                                        </p:attrNameLst>
                                      </p:cBhvr>
                                      <p:to>
                                        <p:strVal val="visible"/>
                                      </p:to>
                                    </p:set>
                                    <p:animEffect transition="in" filter="fade">
                                      <p:cBhvr>
                                        <p:cTn id="24"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Θέση αριθμού διαφάνειας 5"/>
          <p:cNvSpPr>
            <a:spLocks noGrp="1"/>
          </p:cNvSpPr>
          <p:nvPr>
            <p:ph type="sldNum" sz="quarter" idx="12"/>
          </p:nvPr>
        </p:nvSpPr>
        <p:spPr/>
        <p:txBody>
          <a:bodyPr/>
          <a:lstStyle/>
          <a:p>
            <a:pPr>
              <a:defRPr/>
            </a:pPr>
            <a:fld id="{5211B073-54D9-4243-BCBE-4C896A295F33}" type="slidenum">
              <a:rPr lang="el-GR" altLang="el-GR">
                <a:solidFill>
                  <a:schemeClr val="tx1"/>
                </a:solidFill>
              </a:rPr>
              <a:pPr>
                <a:defRPr/>
              </a:pPr>
              <a:t>8</a:t>
            </a:fld>
            <a:endParaRPr lang="el-GR" altLang="el-GR" dirty="0">
              <a:solidFill>
                <a:schemeClr val="tx1"/>
              </a:solidFill>
            </a:endParaRPr>
          </a:p>
        </p:txBody>
      </p:sp>
      <p:sp>
        <p:nvSpPr>
          <p:cNvPr id="4102" name="Freeform 6"/>
          <p:cNvSpPr>
            <a:spLocks/>
          </p:cNvSpPr>
          <p:nvPr/>
        </p:nvSpPr>
        <p:spPr bwMode="auto">
          <a:xfrm>
            <a:off x="1125505" y="275087"/>
            <a:ext cx="3885408" cy="2742433"/>
          </a:xfrm>
          <a:custGeom>
            <a:avLst/>
            <a:gdLst>
              <a:gd name="T0" fmla="*/ 887261 w 1616"/>
              <a:gd name="T1" fmla="*/ 531815 h 1468"/>
              <a:gd name="T2" fmla="*/ 477945 w 1616"/>
              <a:gd name="T3" fmla="*/ 692507 h 1468"/>
              <a:gd name="T4" fmla="*/ 250002 w 1616"/>
              <a:gd name="T5" fmla="*/ 941197 h 1468"/>
              <a:gd name="T6" fmla="*/ 68628 w 1616"/>
              <a:gd name="T7" fmla="*/ 1279798 h 1468"/>
              <a:gd name="T8" fmla="*/ 0 w 1616"/>
              <a:gd name="T9" fmla="*/ 1633704 h 1468"/>
              <a:gd name="T10" fmla="*/ 22059 w 1616"/>
              <a:gd name="T11" fmla="*/ 2060303 h 1468"/>
              <a:gd name="T12" fmla="*/ 387258 w 1616"/>
              <a:gd name="T13" fmla="*/ 2398905 h 1468"/>
              <a:gd name="T14" fmla="*/ 500004 w 1616"/>
              <a:gd name="T15" fmla="*/ 2469686 h 1468"/>
              <a:gd name="T16" fmla="*/ 637260 w 1616"/>
              <a:gd name="T17" fmla="*/ 2540467 h 1468"/>
              <a:gd name="T18" fmla="*/ 887261 w 1616"/>
              <a:gd name="T19" fmla="*/ 2611248 h 1468"/>
              <a:gd name="T20" fmla="*/ 1683836 w 1616"/>
              <a:gd name="T21" fmla="*/ 2808287 h 1468"/>
              <a:gd name="T22" fmla="*/ 1843151 w 1616"/>
              <a:gd name="T23" fmla="*/ 2789157 h 1468"/>
              <a:gd name="T24" fmla="*/ 2071093 w 1616"/>
              <a:gd name="T25" fmla="*/ 2701159 h 1468"/>
              <a:gd name="T26" fmla="*/ 2299036 w 1616"/>
              <a:gd name="T27" fmla="*/ 2435252 h 1468"/>
              <a:gd name="T28" fmla="*/ 2389723 w 1616"/>
              <a:gd name="T29" fmla="*/ 2203778 h 1468"/>
              <a:gd name="T30" fmla="*/ 2504920 w 1616"/>
              <a:gd name="T31" fmla="*/ 2096650 h 1468"/>
              <a:gd name="T32" fmla="*/ 3551496 w 1616"/>
              <a:gd name="T33" fmla="*/ 1830743 h 1468"/>
              <a:gd name="T34" fmla="*/ 3892185 w 1616"/>
              <a:gd name="T35" fmla="*/ 1633704 h 1468"/>
              <a:gd name="T36" fmla="*/ 3960813 w 1616"/>
              <a:gd name="T37" fmla="*/ 1474925 h 1468"/>
              <a:gd name="T38" fmla="*/ 3870126 w 1616"/>
              <a:gd name="T39" fmla="*/ 1082759 h 1468"/>
              <a:gd name="T40" fmla="*/ 3504927 w 1616"/>
              <a:gd name="T41" fmla="*/ 853199 h 1468"/>
              <a:gd name="T42" fmla="*/ 2867668 w 1616"/>
              <a:gd name="T43" fmla="*/ 604509 h 1468"/>
              <a:gd name="T44" fmla="*/ 2732863 w 1616"/>
              <a:gd name="T45" fmla="*/ 550945 h 1468"/>
              <a:gd name="T46" fmla="*/ 2595607 w 1616"/>
              <a:gd name="T47" fmla="*/ 514598 h 1468"/>
              <a:gd name="T48" fmla="*/ 2504920 w 1616"/>
              <a:gd name="T49" fmla="*/ 443816 h 1468"/>
              <a:gd name="T50" fmla="*/ 2414233 w 1616"/>
              <a:gd name="T51" fmla="*/ 407469 h 1468"/>
              <a:gd name="T52" fmla="*/ 2161780 w 1616"/>
              <a:gd name="T53" fmla="*/ 248690 h 1468"/>
              <a:gd name="T54" fmla="*/ 1889720 w 1616"/>
              <a:gd name="T55" fmla="*/ 70781 h 1468"/>
              <a:gd name="T56" fmla="*/ 1752464 w 1616"/>
              <a:gd name="T57" fmla="*/ 0 h 1468"/>
              <a:gd name="T58" fmla="*/ 1321088 w 1616"/>
              <a:gd name="T59" fmla="*/ 34434 h 1468"/>
              <a:gd name="T60" fmla="*/ 1183832 w 1616"/>
              <a:gd name="T61" fmla="*/ 70781 h 1468"/>
              <a:gd name="T62" fmla="*/ 1024517 w 1616"/>
              <a:gd name="T63" fmla="*/ 212343 h 1468"/>
              <a:gd name="T64" fmla="*/ 977948 w 1616"/>
              <a:gd name="T65" fmla="*/ 265907 h 1468"/>
              <a:gd name="T66" fmla="*/ 887261 w 1616"/>
              <a:gd name="T67" fmla="*/ 373035 h 1468"/>
              <a:gd name="T68" fmla="*/ 865202 w 1616"/>
              <a:gd name="T69" fmla="*/ 426599 h 1468"/>
              <a:gd name="T70" fmla="*/ 818633 w 1616"/>
              <a:gd name="T71" fmla="*/ 480164 h 1468"/>
              <a:gd name="T72" fmla="*/ 887261 w 1616"/>
              <a:gd name="T73" fmla="*/ 531815 h 14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6" h="1468">
                <a:moveTo>
                  <a:pt x="362" y="278"/>
                </a:moveTo>
                <a:cubicBezTo>
                  <a:pt x="285" y="295"/>
                  <a:pt x="260" y="320"/>
                  <a:pt x="195" y="362"/>
                </a:cubicBezTo>
                <a:cubicBezTo>
                  <a:pt x="165" y="407"/>
                  <a:pt x="132" y="448"/>
                  <a:pt x="102" y="492"/>
                </a:cubicBezTo>
                <a:cubicBezTo>
                  <a:pt x="86" y="556"/>
                  <a:pt x="57" y="610"/>
                  <a:pt x="28" y="669"/>
                </a:cubicBezTo>
                <a:cubicBezTo>
                  <a:pt x="4" y="798"/>
                  <a:pt x="13" y="737"/>
                  <a:pt x="0" y="854"/>
                </a:cubicBezTo>
                <a:cubicBezTo>
                  <a:pt x="3" y="928"/>
                  <a:pt x="4" y="1003"/>
                  <a:pt x="9" y="1077"/>
                </a:cubicBezTo>
                <a:cubicBezTo>
                  <a:pt x="15" y="1175"/>
                  <a:pt x="80" y="1214"/>
                  <a:pt x="158" y="1254"/>
                </a:cubicBezTo>
                <a:cubicBezTo>
                  <a:pt x="191" y="1305"/>
                  <a:pt x="157" y="1265"/>
                  <a:pt x="204" y="1291"/>
                </a:cubicBezTo>
                <a:cubicBezTo>
                  <a:pt x="224" y="1302"/>
                  <a:pt x="239" y="1320"/>
                  <a:pt x="260" y="1328"/>
                </a:cubicBezTo>
                <a:cubicBezTo>
                  <a:pt x="294" y="1341"/>
                  <a:pt x="330" y="1349"/>
                  <a:pt x="362" y="1365"/>
                </a:cubicBezTo>
                <a:cubicBezTo>
                  <a:pt x="464" y="1415"/>
                  <a:pt x="574" y="1448"/>
                  <a:pt x="687" y="1468"/>
                </a:cubicBezTo>
                <a:cubicBezTo>
                  <a:pt x="709" y="1465"/>
                  <a:pt x="731" y="1464"/>
                  <a:pt x="752" y="1458"/>
                </a:cubicBezTo>
                <a:cubicBezTo>
                  <a:pt x="783" y="1449"/>
                  <a:pt x="812" y="1423"/>
                  <a:pt x="845" y="1412"/>
                </a:cubicBezTo>
                <a:cubicBezTo>
                  <a:pt x="898" y="1376"/>
                  <a:pt x="903" y="1322"/>
                  <a:pt x="938" y="1273"/>
                </a:cubicBezTo>
                <a:cubicBezTo>
                  <a:pt x="944" y="1249"/>
                  <a:pt x="960" y="1167"/>
                  <a:pt x="975" y="1152"/>
                </a:cubicBezTo>
                <a:cubicBezTo>
                  <a:pt x="1011" y="1116"/>
                  <a:pt x="996" y="1135"/>
                  <a:pt x="1022" y="1096"/>
                </a:cubicBezTo>
                <a:cubicBezTo>
                  <a:pt x="1089" y="887"/>
                  <a:pt x="1198" y="964"/>
                  <a:pt x="1449" y="957"/>
                </a:cubicBezTo>
                <a:cubicBezTo>
                  <a:pt x="1503" y="938"/>
                  <a:pt x="1541" y="887"/>
                  <a:pt x="1588" y="854"/>
                </a:cubicBezTo>
                <a:cubicBezTo>
                  <a:pt x="1598" y="827"/>
                  <a:pt x="1616" y="771"/>
                  <a:pt x="1616" y="771"/>
                </a:cubicBezTo>
                <a:cubicBezTo>
                  <a:pt x="1613" y="728"/>
                  <a:pt x="1616" y="613"/>
                  <a:pt x="1579" y="566"/>
                </a:cubicBezTo>
                <a:cubicBezTo>
                  <a:pt x="1538" y="514"/>
                  <a:pt x="1489" y="474"/>
                  <a:pt x="1430" y="446"/>
                </a:cubicBezTo>
                <a:cubicBezTo>
                  <a:pt x="1356" y="370"/>
                  <a:pt x="1267" y="349"/>
                  <a:pt x="1170" y="316"/>
                </a:cubicBezTo>
                <a:cubicBezTo>
                  <a:pt x="1071" y="282"/>
                  <a:pt x="1216" y="333"/>
                  <a:pt x="1115" y="288"/>
                </a:cubicBezTo>
                <a:cubicBezTo>
                  <a:pt x="1097" y="280"/>
                  <a:pt x="1059" y="269"/>
                  <a:pt x="1059" y="269"/>
                </a:cubicBezTo>
                <a:cubicBezTo>
                  <a:pt x="1047" y="257"/>
                  <a:pt x="1036" y="243"/>
                  <a:pt x="1022" y="232"/>
                </a:cubicBezTo>
                <a:cubicBezTo>
                  <a:pt x="1011" y="224"/>
                  <a:pt x="996" y="222"/>
                  <a:pt x="985" y="213"/>
                </a:cubicBezTo>
                <a:cubicBezTo>
                  <a:pt x="870" y="119"/>
                  <a:pt x="964" y="170"/>
                  <a:pt x="882" y="130"/>
                </a:cubicBezTo>
                <a:cubicBezTo>
                  <a:pt x="795" y="43"/>
                  <a:pt x="849" y="87"/>
                  <a:pt x="771" y="37"/>
                </a:cubicBezTo>
                <a:cubicBezTo>
                  <a:pt x="752" y="25"/>
                  <a:pt x="715" y="0"/>
                  <a:pt x="715" y="0"/>
                </a:cubicBezTo>
                <a:cubicBezTo>
                  <a:pt x="678" y="3"/>
                  <a:pt x="587" y="6"/>
                  <a:pt x="539" y="18"/>
                </a:cubicBezTo>
                <a:cubicBezTo>
                  <a:pt x="520" y="23"/>
                  <a:pt x="483" y="37"/>
                  <a:pt x="483" y="37"/>
                </a:cubicBezTo>
                <a:cubicBezTo>
                  <a:pt x="437" y="68"/>
                  <a:pt x="462" y="46"/>
                  <a:pt x="418" y="111"/>
                </a:cubicBezTo>
                <a:cubicBezTo>
                  <a:pt x="412" y="120"/>
                  <a:pt x="399" y="139"/>
                  <a:pt x="399" y="139"/>
                </a:cubicBezTo>
                <a:cubicBezTo>
                  <a:pt x="378" y="206"/>
                  <a:pt x="408" y="125"/>
                  <a:pt x="362" y="195"/>
                </a:cubicBezTo>
                <a:cubicBezTo>
                  <a:pt x="357" y="203"/>
                  <a:pt x="357" y="214"/>
                  <a:pt x="353" y="223"/>
                </a:cubicBezTo>
                <a:cubicBezTo>
                  <a:pt x="348" y="233"/>
                  <a:pt x="332" y="240"/>
                  <a:pt x="334" y="251"/>
                </a:cubicBezTo>
                <a:cubicBezTo>
                  <a:pt x="336" y="264"/>
                  <a:pt x="353" y="269"/>
                  <a:pt x="362" y="278"/>
                </a:cubicBezTo>
                <a:close/>
              </a:path>
            </a:pathLst>
          </a:custGeom>
          <a:solidFill>
            <a:schemeClr val="accent1">
              <a:lumMod val="20000"/>
              <a:lumOff val="80000"/>
            </a:schemeClr>
          </a:solidFill>
          <a:ln>
            <a:noFill/>
          </a:ln>
          <a:effectLst/>
        </p:spPr>
        <p:txBody>
          <a:bodyPr/>
          <a:lstStyle/>
          <a:p>
            <a:endParaRPr lang="el-GR"/>
          </a:p>
        </p:txBody>
      </p:sp>
      <p:grpSp>
        <p:nvGrpSpPr>
          <p:cNvPr id="2" name="Ομάδα 1"/>
          <p:cNvGrpSpPr/>
          <p:nvPr/>
        </p:nvGrpSpPr>
        <p:grpSpPr>
          <a:xfrm>
            <a:off x="1633843" y="1067089"/>
            <a:ext cx="576263" cy="374273"/>
            <a:chOff x="1043781" y="1398965"/>
            <a:chExt cx="576263" cy="374273"/>
          </a:xfrm>
        </p:grpSpPr>
        <p:sp>
          <p:nvSpPr>
            <p:cNvPr id="4105" name="Oval 9"/>
            <p:cNvSpPr>
              <a:spLocks noChangeArrowheads="1"/>
            </p:cNvSpPr>
            <p:nvPr/>
          </p:nvSpPr>
          <p:spPr bwMode="auto">
            <a:xfrm>
              <a:off x="1189038" y="1701800"/>
              <a:ext cx="71437"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l-GR" altLang="el-GR"/>
            </a:p>
          </p:txBody>
        </p:sp>
        <p:sp>
          <p:nvSpPr>
            <p:cNvPr id="4107" name="Text Box 11"/>
            <p:cNvSpPr txBox="1">
              <a:spLocks noChangeArrowheads="1"/>
            </p:cNvSpPr>
            <p:nvPr/>
          </p:nvSpPr>
          <p:spPr bwMode="auto">
            <a:xfrm>
              <a:off x="1043781" y="1398965"/>
              <a:ext cx="5762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l-GR" sz="1600" b="1" i="1" dirty="0">
                  <a:latin typeface="Comic Sans MS" pitchFamily="66" charset="0"/>
                </a:rPr>
                <a:t>m</a:t>
              </a:r>
              <a:r>
                <a:rPr lang="en-US" altLang="el-GR" sz="1600" b="1" baseline="-25000" dirty="0">
                  <a:latin typeface="Comic Sans MS" pitchFamily="66" charset="0"/>
                </a:rPr>
                <a:t>1</a:t>
              </a:r>
              <a:endParaRPr lang="el-GR" altLang="el-GR" sz="1600" b="1" i="1" baseline="-25000" dirty="0">
                <a:latin typeface="Comic Sans MS" pitchFamily="66" charset="0"/>
              </a:endParaRPr>
            </a:p>
          </p:txBody>
        </p:sp>
      </p:grpSp>
      <p:grpSp>
        <p:nvGrpSpPr>
          <p:cNvPr id="4" name="Ομάδα 3"/>
          <p:cNvGrpSpPr/>
          <p:nvPr/>
        </p:nvGrpSpPr>
        <p:grpSpPr>
          <a:xfrm>
            <a:off x="1814025" y="1391892"/>
            <a:ext cx="1976892" cy="338554"/>
            <a:chOff x="1331913" y="1989138"/>
            <a:chExt cx="1976892" cy="338554"/>
          </a:xfrm>
        </p:grpSpPr>
        <p:sp>
          <p:nvSpPr>
            <p:cNvPr id="4109" name="Line 13"/>
            <p:cNvSpPr>
              <a:spLocks noChangeShapeType="1"/>
            </p:cNvSpPr>
            <p:nvPr/>
          </p:nvSpPr>
          <p:spPr bwMode="auto">
            <a:xfrm>
              <a:off x="1331913" y="2205038"/>
              <a:ext cx="865187"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110" name="Line 14"/>
            <p:cNvSpPr>
              <a:spLocks noChangeShapeType="1"/>
            </p:cNvSpPr>
            <p:nvPr/>
          </p:nvSpPr>
          <p:spPr bwMode="auto">
            <a:xfrm>
              <a:off x="2518230" y="2205038"/>
              <a:ext cx="7905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111" name="Text Box 15"/>
            <p:cNvSpPr txBox="1">
              <a:spLocks noChangeArrowheads="1"/>
            </p:cNvSpPr>
            <p:nvPr/>
          </p:nvSpPr>
          <p:spPr bwMode="auto">
            <a:xfrm>
              <a:off x="2124075" y="1989138"/>
              <a:ext cx="5048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l-GR" sz="1600" b="1" i="1" dirty="0">
                  <a:latin typeface="Comic Sans MS" pitchFamily="66" charset="0"/>
                </a:rPr>
                <a:t>r</a:t>
              </a:r>
              <a:endParaRPr lang="el-GR" altLang="el-GR" sz="1600" b="1" i="1" dirty="0">
                <a:latin typeface="Comic Sans MS" pitchFamily="66" charset="0"/>
              </a:endParaRPr>
            </a:p>
          </p:txBody>
        </p:sp>
      </p:grpSp>
      <p:grpSp>
        <p:nvGrpSpPr>
          <p:cNvPr id="6" name="Ομάδα 5"/>
          <p:cNvGrpSpPr/>
          <p:nvPr/>
        </p:nvGrpSpPr>
        <p:grpSpPr>
          <a:xfrm>
            <a:off x="3182449" y="982825"/>
            <a:ext cx="654187" cy="444785"/>
            <a:chOff x="2622413" y="1377954"/>
            <a:chExt cx="654187" cy="444785"/>
          </a:xfrm>
        </p:grpSpPr>
        <p:sp>
          <p:nvSpPr>
            <p:cNvPr id="4112" name="Line 16"/>
            <p:cNvSpPr>
              <a:spLocks noChangeShapeType="1"/>
            </p:cNvSpPr>
            <p:nvPr/>
          </p:nvSpPr>
          <p:spPr bwMode="auto">
            <a:xfrm flipH="1">
              <a:off x="2771183" y="1809352"/>
              <a:ext cx="505417" cy="13387"/>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5" name="TextBox 4"/>
                <p:cNvSpPr txBox="1"/>
                <p:nvPr/>
              </p:nvSpPr>
              <p:spPr>
                <a:xfrm>
                  <a:off x="2622413" y="1377954"/>
                  <a:ext cx="405880" cy="4374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a:solidFill>
                                  <a:srgbClr val="FF0000"/>
                                </a:solidFill>
                                <a:latin typeface="Cambria Math" panose="02040503050406030204" pitchFamily="18" charset="0"/>
                              </a:rPr>
                            </m:ctrlPr>
                          </m:accPr>
                          <m:e>
                            <m:r>
                              <a:rPr lang="en-US" sz="2000" b="1" i="1">
                                <a:solidFill>
                                  <a:srgbClr val="FF0000"/>
                                </a:solidFill>
                                <a:latin typeface="Cambria Math"/>
                              </a:rPr>
                              <m:t>𝑭</m:t>
                            </m:r>
                          </m:e>
                        </m:acc>
                      </m:oMath>
                    </m:oMathPara>
                  </a14:m>
                  <a:endParaRPr lang="el-GR" sz="2000" b="1"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622413" y="1377954"/>
                  <a:ext cx="405880" cy="437492"/>
                </a:xfrm>
                <a:prstGeom prst="rect">
                  <a:avLst/>
                </a:prstGeom>
                <a:blipFill>
                  <a:blip r:embed="rId3"/>
                  <a:stretch>
                    <a:fillRect/>
                  </a:stretch>
                </a:blipFill>
              </p:spPr>
              <p:txBody>
                <a:bodyPr/>
                <a:lstStyle/>
                <a:p>
                  <a:r>
                    <a:rPr lang="el-GR">
                      <a:noFill/>
                    </a:rPr>
                    <a:t> </a:t>
                  </a:r>
                </a:p>
              </p:txBody>
            </p:sp>
          </mc:Fallback>
        </mc:AlternateContent>
      </p:grpSp>
      <p:sp>
        <p:nvSpPr>
          <p:cNvPr id="7" name="TextBox 6"/>
          <p:cNvSpPr txBox="1"/>
          <p:nvPr/>
        </p:nvSpPr>
        <p:spPr>
          <a:xfrm>
            <a:off x="5699433" y="183406"/>
            <a:ext cx="5261086" cy="1477328"/>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Η ακίνητη σημειακή μάζα </a:t>
            </a:r>
            <a:r>
              <a:rPr lang="en-US" sz="2000" b="1" i="1" dirty="0">
                <a:latin typeface="Comic Sans MS" panose="030F0702030302020204" pitchFamily="66" charset="0"/>
              </a:rPr>
              <a:t>m</a:t>
            </a:r>
            <a:r>
              <a:rPr lang="el-GR" sz="2000" b="1" baseline="-25000" dirty="0">
                <a:latin typeface="Comic Sans MS" panose="030F0702030302020204" pitchFamily="66" charset="0"/>
              </a:rPr>
              <a:t>1</a:t>
            </a:r>
            <a:r>
              <a:rPr lang="el-GR" sz="2000" b="1" dirty="0">
                <a:latin typeface="Comic Sans MS" panose="030F0702030302020204" pitchFamily="66" charset="0"/>
              </a:rPr>
              <a:t> δημιουργεί γύρω της </a:t>
            </a:r>
            <a:r>
              <a:rPr lang="el-GR" sz="2000" b="1" dirty="0" err="1">
                <a:latin typeface="Comic Sans MS" panose="030F0702030302020204" pitchFamily="66" charset="0"/>
              </a:rPr>
              <a:t>βαρυτικό</a:t>
            </a:r>
            <a:r>
              <a:rPr lang="en-US" sz="2000" b="1" dirty="0">
                <a:latin typeface="Comic Sans MS" panose="030F0702030302020204" pitchFamily="66" charset="0"/>
              </a:rPr>
              <a:t> </a:t>
            </a:r>
            <a:r>
              <a:rPr lang="el-GR" sz="2000" b="1" dirty="0">
                <a:latin typeface="Comic Sans MS" panose="030F0702030302020204" pitchFamily="66" charset="0"/>
              </a:rPr>
              <a:t>πεδίο</a:t>
            </a:r>
            <a:r>
              <a:rPr lang="en-US" sz="2000" b="1" dirty="0">
                <a:latin typeface="Comic Sans MS" panose="030F0702030302020204" pitchFamily="66" charset="0"/>
              </a:rPr>
              <a:t>.</a:t>
            </a:r>
            <a:endParaRPr lang="el-GR" sz="2000" b="1" dirty="0">
              <a:latin typeface="Comic Sans MS" panose="030F0702030302020204" pitchFamily="66" charset="0"/>
            </a:endParaRPr>
          </a:p>
          <a:p>
            <a:pPr algn="just">
              <a:lnSpc>
                <a:spcPct val="150000"/>
              </a:lnSpc>
            </a:pPr>
            <a:r>
              <a:rPr lang="el-GR" sz="2000" b="1" dirty="0">
                <a:latin typeface="Comic Sans MS" panose="030F0702030302020204" pitchFamily="66" charset="0"/>
              </a:rPr>
              <a:t>Στο σημείο Α φέρνουμε σημειακή μάζα </a:t>
            </a:r>
            <a:r>
              <a:rPr lang="en-US" sz="2000" b="1" i="1" dirty="0">
                <a:latin typeface="Comic Sans MS" panose="030F0702030302020204" pitchFamily="66" charset="0"/>
              </a:rPr>
              <a:t>m</a:t>
            </a:r>
            <a:r>
              <a:rPr lang="en-US" sz="2000" b="1" baseline="-25000" dirty="0">
                <a:latin typeface="Comic Sans MS" panose="030F0702030302020204" pitchFamily="66" charset="0"/>
              </a:rPr>
              <a:t>2</a:t>
            </a:r>
            <a:r>
              <a:rPr lang="en-US" sz="2000" b="1" dirty="0">
                <a:latin typeface="Comic Sans MS" panose="030F0702030302020204" pitchFamily="66" charset="0"/>
              </a:rPr>
              <a:t>.</a:t>
            </a:r>
            <a:endParaRPr lang="el-GR" sz="2000" b="1" dirty="0">
              <a:latin typeface="Comic Sans MS" panose="030F0702030302020204" pitchFamily="66" charset="0"/>
            </a:endParaRPr>
          </a:p>
        </p:txBody>
      </p:sp>
      <p:pic>
        <p:nvPicPr>
          <p:cNvPr id="2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197" y="2002097"/>
            <a:ext cx="1249357" cy="1190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062472" y="1660734"/>
            <a:ext cx="4791456" cy="1569660"/>
          </a:xfrm>
          <a:prstGeom prst="rect">
            <a:avLst/>
          </a:prstGeom>
          <a:noFill/>
        </p:spPr>
        <p:txBody>
          <a:bodyPr wrap="square" rtlCol="0">
            <a:spAutoFit/>
          </a:bodyPr>
          <a:lstStyle/>
          <a:p>
            <a:pPr algn="ctr">
              <a:lnSpc>
                <a:spcPct val="150000"/>
              </a:lnSpc>
            </a:pPr>
            <a:r>
              <a:rPr lang="el-GR" sz="2000" b="1" dirty="0">
                <a:latin typeface="Comic Sans MS" panose="030F0702030302020204" pitchFamily="66" charset="0"/>
              </a:rPr>
              <a:t>Ο </a:t>
            </a:r>
            <a:r>
              <a:rPr lang="en-US" sz="2000" b="1" dirty="0">
                <a:latin typeface="Comic Sans MS" panose="030F0702030302020204" pitchFamily="66" charset="0"/>
              </a:rPr>
              <a:t>Newton </a:t>
            </a:r>
            <a:r>
              <a:rPr lang="el-GR" sz="2000" b="1" dirty="0">
                <a:latin typeface="Comic Sans MS" panose="030F0702030302020204" pitchFamily="66" charset="0"/>
              </a:rPr>
              <a:t>θα </a:t>
            </a:r>
            <a:r>
              <a:rPr lang="en-US" sz="2000" b="1" dirty="0">
                <a:latin typeface="Comic Sans MS" panose="030F0702030302020204" pitchFamily="66" charset="0"/>
              </a:rPr>
              <a:t>“</a:t>
            </a:r>
            <a:r>
              <a:rPr lang="el-GR" sz="2000" b="1" dirty="0">
                <a:latin typeface="Comic Sans MS" panose="030F0702030302020204" pitchFamily="66" charset="0"/>
              </a:rPr>
              <a:t>έλεγε</a:t>
            </a:r>
            <a:r>
              <a:rPr lang="en-US" sz="2000" b="1" dirty="0">
                <a:latin typeface="Comic Sans MS" panose="030F0702030302020204" pitchFamily="66" charset="0"/>
              </a:rPr>
              <a:t>”: H </a:t>
            </a:r>
            <a:r>
              <a:rPr lang="el-GR" sz="2000" b="1" dirty="0">
                <a:latin typeface="Comic Sans MS" panose="030F0702030302020204" pitchFamily="66" charset="0"/>
              </a:rPr>
              <a:t>μάζα </a:t>
            </a:r>
            <a:r>
              <a:rPr lang="en-US" sz="2000" b="1" i="1" dirty="0">
                <a:latin typeface="Comic Sans MS" panose="030F0702030302020204" pitchFamily="66" charset="0"/>
              </a:rPr>
              <a:t>m</a:t>
            </a:r>
            <a:r>
              <a:rPr lang="el-GR" sz="2000" b="1" baseline="-25000" dirty="0">
                <a:latin typeface="Comic Sans MS" panose="030F0702030302020204" pitchFamily="66" charset="0"/>
              </a:rPr>
              <a:t>1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ασκεί ελκτική δύναμη</a:t>
            </a:r>
            <a:r>
              <a:rPr lang="en-US"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a:latin typeface="Comic Sans MS" panose="030F0702030302020204" pitchFamily="66" charset="0"/>
              </a:rPr>
              <a:t>στη μάζα </a:t>
            </a:r>
            <a:r>
              <a:rPr lang="en-US" sz="2000" b="1" i="1" dirty="0">
                <a:latin typeface="Comic Sans MS" panose="030F0702030302020204" pitchFamily="66" charset="0"/>
              </a:rPr>
              <a:t>m</a:t>
            </a:r>
            <a:r>
              <a:rPr lang="el-GR" sz="2000" b="1" baseline="-25000" dirty="0">
                <a:latin typeface="Comic Sans MS" panose="030F0702030302020204" pitchFamily="66" charset="0"/>
              </a:rPr>
              <a:t>2</a:t>
            </a:r>
            <a:r>
              <a:rPr lang="en-US" sz="2000" b="1" baseline="-25000" dirty="0">
                <a:latin typeface="Comic Sans MS" panose="030F0702030302020204" pitchFamily="66" charset="0"/>
              </a:rPr>
              <a:t> </a:t>
            </a:r>
            <a:r>
              <a:rPr lang="en-US" sz="2000" b="1" dirty="0">
                <a:latin typeface="Comic Sans MS" panose="030F0702030302020204" pitchFamily="66" charset="0"/>
              </a:rPr>
              <a:t> </a:t>
            </a:r>
            <a:r>
              <a:rPr lang="en-US" b="1" dirty="0">
                <a:latin typeface="Comic Sans MS" panose="030F0702030302020204" pitchFamily="66" charset="0"/>
              </a:rPr>
              <a:t>(</a:t>
            </a:r>
            <a:r>
              <a:rPr lang="el-GR" b="1" dirty="0">
                <a:latin typeface="Comic Sans MS" panose="030F0702030302020204" pitchFamily="66" charset="0"/>
              </a:rPr>
              <a:t>και η </a:t>
            </a:r>
            <a:r>
              <a:rPr lang="en-US" b="1" i="1" dirty="0">
                <a:latin typeface="Comic Sans MS" panose="030F0702030302020204" pitchFamily="66" charset="0"/>
              </a:rPr>
              <a:t>m</a:t>
            </a:r>
            <a:r>
              <a:rPr lang="en-US" b="1" baseline="-25000" dirty="0">
                <a:latin typeface="Comic Sans MS" panose="030F0702030302020204" pitchFamily="66" charset="0"/>
              </a:rPr>
              <a:t>2</a:t>
            </a:r>
            <a:r>
              <a:rPr lang="en-US" b="1" dirty="0">
                <a:latin typeface="Comic Sans MS" panose="030F0702030302020204" pitchFamily="66" charset="0"/>
              </a:rPr>
              <a:t> </a:t>
            </a:r>
            <a:r>
              <a:rPr lang="el-GR" b="1" dirty="0">
                <a:latin typeface="Comic Sans MS" panose="030F0702030302020204" pitchFamily="66" charset="0"/>
              </a:rPr>
              <a:t>ασκεί ελκτική δύναμη στη </a:t>
            </a:r>
            <a:r>
              <a:rPr lang="en-US" b="1" i="1" dirty="0">
                <a:latin typeface="Comic Sans MS" panose="030F0702030302020204" pitchFamily="66" charset="0"/>
              </a:rPr>
              <a:t>m</a:t>
            </a:r>
            <a:r>
              <a:rPr lang="en-US" b="1" baseline="-25000" dirty="0">
                <a:latin typeface="Comic Sans MS" panose="030F0702030302020204" pitchFamily="66" charset="0"/>
              </a:rPr>
              <a:t>1</a:t>
            </a:r>
            <a:r>
              <a:rPr lang="en-US" b="1" dirty="0">
                <a:latin typeface="Comic Sans MS" panose="030F0702030302020204" pitchFamily="66" charset="0"/>
              </a:rPr>
              <a:t>)</a:t>
            </a:r>
            <a:r>
              <a:rPr lang="el-GR" sz="2000" b="1" dirty="0">
                <a:latin typeface="Comic Sans MS" panose="030F0702030302020204" pitchFamily="66" charset="0"/>
              </a:rPr>
              <a:t>.</a:t>
            </a:r>
            <a:r>
              <a:rPr lang="el-GR" sz="2000" b="1" i="1" dirty="0">
                <a:latin typeface="Comic Sans MS" panose="030F0702030302020204" pitchFamily="66" charset="0"/>
              </a:rPr>
              <a:t>   </a:t>
            </a:r>
          </a:p>
        </p:txBody>
      </p:sp>
      <p:grpSp>
        <p:nvGrpSpPr>
          <p:cNvPr id="12" name="Ομάδα 11"/>
          <p:cNvGrpSpPr/>
          <p:nvPr/>
        </p:nvGrpSpPr>
        <p:grpSpPr>
          <a:xfrm>
            <a:off x="3575017" y="1081763"/>
            <a:ext cx="512468" cy="630591"/>
            <a:chOff x="2741951" y="1020244"/>
            <a:chExt cx="512468" cy="630591"/>
          </a:xfrm>
        </p:grpSpPr>
        <p:grpSp>
          <p:nvGrpSpPr>
            <p:cNvPr id="3" name="Ομάδα 2"/>
            <p:cNvGrpSpPr/>
            <p:nvPr/>
          </p:nvGrpSpPr>
          <p:grpSpPr>
            <a:xfrm>
              <a:off x="2741951" y="1020244"/>
              <a:ext cx="504825" cy="345848"/>
              <a:chOff x="2989263" y="1427390"/>
              <a:chExt cx="504825" cy="345848"/>
            </a:xfrm>
          </p:grpSpPr>
          <p:sp>
            <p:nvSpPr>
              <p:cNvPr id="4106" name="Oval 10"/>
              <p:cNvSpPr>
                <a:spLocks noChangeArrowheads="1"/>
              </p:cNvSpPr>
              <p:nvPr/>
            </p:nvSpPr>
            <p:spPr bwMode="auto">
              <a:xfrm flipV="1">
                <a:off x="3205163" y="1727519"/>
                <a:ext cx="45719" cy="457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l-GR" altLang="el-GR"/>
              </a:p>
            </p:txBody>
          </p:sp>
          <p:sp>
            <p:nvSpPr>
              <p:cNvPr id="4108" name="Text Box 12"/>
              <p:cNvSpPr txBox="1">
                <a:spLocks noChangeArrowheads="1"/>
              </p:cNvSpPr>
              <p:nvPr/>
            </p:nvSpPr>
            <p:spPr bwMode="auto">
              <a:xfrm>
                <a:off x="2989263" y="1427390"/>
                <a:ext cx="5048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l-GR" sz="1600" b="1" i="1" dirty="0">
                    <a:latin typeface="Comic Sans MS" pitchFamily="66" charset="0"/>
                  </a:rPr>
                  <a:t>m</a:t>
                </a:r>
                <a:r>
                  <a:rPr lang="en-US" altLang="el-GR" sz="1600" b="1" baseline="-25000" dirty="0">
                    <a:latin typeface="Comic Sans MS" pitchFamily="66" charset="0"/>
                  </a:rPr>
                  <a:t>2</a:t>
                </a:r>
                <a:endParaRPr lang="el-GR" altLang="el-GR" sz="1600" b="1" i="1" baseline="-25000" dirty="0">
                  <a:latin typeface="Comic Sans MS" pitchFamily="66" charset="0"/>
                </a:endParaRPr>
              </a:p>
            </p:txBody>
          </p:sp>
        </p:grpSp>
        <p:sp>
          <p:nvSpPr>
            <p:cNvPr id="11" name="Ορθογώνιο 10"/>
            <p:cNvSpPr/>
            <p:nvPr/>
          </p:nvSpPr>
          <p:spPr>
            <a:xfrm>
              <a:off x="2919071" y="1312281"/>
              <a:ext cx="335348" cy="338554"/>
            </a:xfrm>
            <a:prstGeom prst="rect">
              <a:avLst/>
            </a:prstGeom>
          </p:spPr>
          <p:txBody>
            <a:bodyPr wrap="none">
              <a:spAutoFit/>
            </a:bodyPr>
            <a:lstStyle/>
            <a:p>
              <a:r>
                <a:rPr lang="el-GR" sz="1600" b="1" dirty="0">
                  <a:latin typeface="Comic Sans MS" panose="030F0702030302020204" pitchFamily="66" charset="0"/>
                </a:rPr>
                <a:t>Α</a:t>
              </a:r>
              <a:endParaRPr lang="el-GR" sz="1600" dirty="0"/>
            </a:p>
          </p:txBody>
        </p:sp>
      </p:grpSp>
      <p:sp>
        <p:nvSpPr>
          <p:cNvPr id="26" name="TextBox 25"/>
          <p:cNvSpPr txBox="1"/>
          <p:nvPr/>
        </p:nvSpPr>
        <p:spPr>
          <a:xfrm>
            <a:off x="5817837" y="3298916"/>
            <a:ext cx="4850162" cy="1661993"/>
          </a:xfrm>
          <a:prstGeom prst="rect">
            <a:avLst/>
          </a:prstGeom>
          <a:noFill/>
        </p:spPr>
        <p:txBody>
          <a:bodyPr wrap="square" rtlCol="0">
            <a:spAutoFit/>
          </a:bodyPr>
          <a:lstStyle/>
          <a:p>
            <a:pPr algn="ctr">
              <a:lnSpc>
                <a:spcPct val="150000"/>
              </a:lnSpc>
            </a:pPr>
            <a:r>
              <a:rPr lang="el-GR" sz="2000" b="1" dirty="0">
                <a:latin typeface="Comic Sans MS" panose="030F0702030302020204" pitchFamily="66" charset="0"/>
              </a:rPr>
              <a:t>Ο </a:t>
            </a:r>
            <a:r>
              <a:rPr lang="en-US" sz="2000" b="1" dirty="0">
                <a:latin typeface="Comic Sans MS" panose="030F0702030302020204" pitchFamily="66" charset="0"/>
              </a:rPr>
              <a:t>Faraday </a:t>
            </a:r>
            <a:r>
              <a:rPr lang="el-GR" sz="2000" b="1" dirty="0">
                <a:latin typeface="Comic Sans MS" panose="030F0702030302020204" pitchFamily="66" charset="0"/>
              </a:rPr>
              <a:t>θα (μπορούσε να) </a:t>
            </a:r>
            <a:r>
              <a:rPr lang="en-US" sz="2000" b="1" dirty="0">
                <a:latin typeface="Comic Sans MS" panose="030F0702030302020204" pitchFamily="66" charset="0"/>
              </a:rPr>
              <a:t>“</a:t>
            </a:r>
            <a:r>
              <a:rPr lang="el-GR" sz="2000" b="1" dirty="0">
                <a:latin typeface="Comic Sans MS" panose="030F0702030302020204" pitchFamily="66" charset="0"/>
              </a:rPr>
              <a:t>έλεγε</a:t>
            </a:r>
            <a:r>
              <a:rPr lang="en-US" sz="2000" b="1" dirty="0">
                <a:latin typeface="Comic Sans MS" panose="030F0702030302020204" pitchFamily="66" charset="0"/>
              </a:rPr>
              <a:t>”: </a:t>
            </a:r>
            <a:endParaRPr lang="el-GR" sz="2000" b="1" dirty="0">
              <a:latin typeface="Comic Sans MS" panose="030F0702030302020204" pitchFamily="66" charset="0"/>
            </a:endParaRPr>
          </a:p>
          <a:p>
            <a:pPr algn="ctr">
              <a:lnSpc>
                <a:spcPct val="150000"/>
              </a:lnSpc>
            </a:pPr>
            <a:r>
              <a:rPr lang="el-GR" sz="2000" b="1" dirty="0">
                <a:latin typeface="Comic Sans MS" panose="030F0702030302020204" pitchFamily="66" charset="0"/>
              </a:rPr>
              <a:t>Το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πεδίο</a:t>
            </a:r>
            <a:r>
              <a:rPr lang="el-GR" sz="2000" b="1" dirty="0">
                <a:latin typeface="Comic Sans MS" panose="030F0702030302020204" pitchFamily="66" charset="0"/>
              </a:rPr>
              <a:t> της μάζας </a:t>
            </a:r>
            <a:r>
              <a:rPr lang="en-US" sz="2000" b="1" i="1" dirty="0">
                <a:latin typeface="Comic Sans MS" panose="030F0702030302020204" pitchFamily="66" charset="0"/>
              </a:rPr>
              <a:t>m</a:t>
            </a:r>
            <a:r>
              <a:rPr lang="el-GR" sz="2000" b="1" baseline="-25000" dirty="0">
                <a:latin typeface="Comic Sans MS" panose="030F0702030302020204" pitchFamily="66" charset="0"/>
              </a:rPr>
              <a:t>1</a:t>
            </a:r>
            <a:r>
              <a:rPr lang="el-GR" sz="2000" b="1" i="1" dirty="0">
                <a:latin typeface="Comic Sans MS" panose="030F0702030302020204" pitchFamily="66" charset="0"/>
              </a:rPr>
              <a:t>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ασκεί δύναμη</a:t>
            </a:r>
            <a:r>
              <a:rPr lang="en-US"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a:latin typeface="Comic Sans MS" panose="030F0702030302020204" pitchFamily="66" charset="0"/>
              </a:rPr>
              <a:t>στη μάζα </a:t>
            </a:r>
            <a:r>
              <a:rPr lang="en-US" sz="2000" b="1" i="1" dirty="0">
                <a:latin typeface="Comic Sans MS" panose="030F0702030302020204" pitchFamily="66" charset="0"/>
              </a:rPr>
              <a:t>m</a:t>
            </a:r>
            <a:r>
              <a:rPr lang="el-GR" sz="2000" b="1" baseline="-25000" dirty="0">
                <a:latin typeface="Comic Sans MS" panose="030F0702030302020204" pitchFamily="66" charset="0"/>
              </a:rPr>
              <a:t>2</a:t>
            </a:r>
            <a:r>
              <a:rPr lang="el-GR" sz="2000" b="1" dirty="0">
                <a:latin typeface="Comic Sans MS" panose="030F0702030302020204" pitchFamily="66" charset="0"/>
              </a:rPr>
              <a:t>.</a:t>
            </a:r>
            <a:r>
              <a:rPr lang="el-GR" sz="2000" b="1" i="1" dirty="0">
                <a:latin typeface="Comic Sans MS" panose="030F0702030302020204" pitchFamily="66" charset="0"/>
              </a:rPr>
              <a:t>   </a:t>
            </a:r>
          </a:p>
        </p:txBody>
      </p:sp>
      <p:sp>
        <p:nvSpPr>
          <p:cNvPr id="8" name="TextBox 7"/>
          <p:cNvSpPr txBox="1"/>
          <p:nvPr/>
        </p:nvSpPr>
        <p:spPr>
          <a:xfrm>
            <a:off x="3039575" y="5258440"/>
            <a:ext cx="6202680" cy="461665"/>
          </a:xfrm>
          <a:prstGeom prst="rect">
            <a:avLst/>
          </a:prstGeom>
          <a:noFill/>
        </p:spPr>
        <p:txBody>
          <a:bodyPr wrap="square" rtlCol="0">
            <a:spAutoFit/>
          </a:bodyPr>
          <a:lstStyle/>
          <a:p>
            <a:r>
              <a:rPr lang="en-US" sz="2000" b="1" dirty="0">
                <a:latin typeface="Comic Sans MS" panose="030F0702030302020204" pitchFamily="66" charset="0"/>
              </a:rPr>
              <a:t>H </a:t>
            </a:r>
            <a:r>
              <a:rPr lang="el-GR" sz="2000" b="1" dirty="0">
                <a:latin typeface="Comic Sans MS" panose="030F0702030302020204" pitchFamily="66" charset="0"/>
              </a:rPr>
              <a:t>δύναμη αυτή είναι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κεντρική</a:t>
            </a:r>
            <a:r>
              <a:rPr lang="el-GR" sz="2000" b="1" dirty="0">
                <a:latin typeface="Comic Sans MS" panose="030F0702030302020204" pitchFamily="66" charset="0"/>
              </a:rPr>
              <a:t> και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διατηρητική</a:t>
            </a:r>
            <a:r>
              <a:rPr lang="el-GR" sz="2400" b="1" dirty="0">
                <a:solidFill>
                  <a:srgbClr val="FF0000"/>
                </a:solidFill>
                <a:latin typeface="Comic Sans MS" panose="030F0702030302020204" pitchFamily="66" charset="0"/>
              </a:rPr>
              <a:t>.</a:t>
            </a:r>
          </a:p>
        </p:txBody>
      </p:sp>
      <p:cxnSp>
        <p:nvCxnSpPr>
          <p:cNvPr id="13" name="Ευθεία γραμμή σύνδεσης 12"/>
          <p:cNvCxnSpPr>
            <a:stCxn id="4105" idx="6"/>
            <a:endCxn id="4108" idx="2"/>
          </p:cNvCxnSpPr>
          <p:nvPr/>
        </p:nvCxnSpPr>
        <p:spPr>
          <a:xfrm>
            <a:off x="1850537" y="1405643"/>
            <a:ext cx="1976893" cy="146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Θέση ημερομηνίας 9">
            <a:extLst>
              <a:ext uri="{FF2B5EF4-FFF2-40B4-BE49-F238E27FC236}">
                <a16:creationId xmlns:a16="http://schemas.microsoft.com/office/drawing/2014/main" id="{45797F95-AED3-4CE4-A4B2-1D5DD6A7CECB}"/>
              </a:ext>
            </a:extLst>
          </p:cNvPr>
          <p:cNvSpPr>
            <a:spLocks noGrp="1"/>
          </p:cNvSpPr>
          <p:nvPr>
            <p:ph type="dt" sz="half" idx="10"/>
          </p:nvPr>
        </p:nvSpPr>
        <p:spPr/>
        <p:txBody>
          <a:bodyPr/>
          <a:lstStyle/>
          <a:p>
            <a:fld id="{39D27688-D494-46A6-BCB5-A01AE9012079}"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351147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500"/>
                                        <p:tgtEl>
                                          <p:spTgt spid="7">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250"/>
                            </p:stCondLst>
                            <p:childTnLst>
                              <p:par>
                                <p:cTn id="13" presetID="10" presetClass="entr" presetSubtype="0" fill="hold" grpId="0" nodeType="afterEffect">
                                  <p:stCondLst>
                                    <p:cond delay="250"/>
                                  </p:stCondLst>
                                  <p:childTnLst>
                                    <p:set>
                                      <p:cBhvr>
                                        <p:cTn id="14" dur="1" fill="hold">
                                          <p:stCondLst>
                                            <p:cond delay="0"/>
                                          </p:stCondLst>
                                        </p:cTn>
                                        <p:tgtEl>
                                          <p:spTgt spid="4102"/>
                                        </p:tgtEl>
                                        <p:attrNameLst>
                                          <p:attrName>style.visibility</p:attrName>
                                        </p:attrNameLst>
                                      </p:cBhvr>
                                      <p:to>
                                        <p:strVal val="visible"/>
                                      </p:to>
                                    </p:set>
                                    <p:animEffect transition="in" filter="fade">
                                      <p:cBhvr>
                                        <p:cTn id="15" dur="1000"/>
                                        <p:tgtEl>
                                          <p:spTgt spid="410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left)">
                                      <p:cBhvr>
                                        <p:cTn id="20" dur="1500"/>
                                        <p:tgtEl>
                                          <p:spTgt spid="7">
                                            <p:txEl>
                                              <p:pRg st="1" end="1"/>
                                            </p:txEl>
                                          </p:spTgt>
                                        </p:tgtEl>
                                      </p:cBhvr>
                                    </p:animEffect>
                                  </p:childTnLst>
                                </p:cTn>
                              </p:par>
                            </p:childTnLst>
                          </p:cTn>
                        </p:par>
                        <p:par>
                          <p:cTn id="21" fill="hold">
                            <p:stCondLst>
                              <p:cond delay="1500"/>
                            </p:stCondLst>
                            <p:childTnLst>
                              <p:par>
                                <p:cTn id="22" presetID="10" presetClass="entr" presetSubtype="0" fill="hold" nodeType="afterEffect">
                                  <p:stCondLst>
                                    <p:cond delay="2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2250"/>
                            </p:stCondLst>
                            <p:childTnLst>
                              <p:par>
                                <p:cTn id="26" presetID="16" presetClass="entr" presetSubtype="37" fill="hold" nodeType="afterEffect">
                                  <p:stCondLst>
                                    <p:cond delay="250"/>
                                  </p:stCondLst>
                                  <p:childTnLst>
                                    <p:set>
                                      <p:cBhvr>
                                        <p:cTn id="27" dur="1" fill="hold">
                                          <p:stCondLst>
                                            <p:cond delay="0"/>
                                          </p:stCondLst>
                                        </p:cTn>
                                        <p:tgtEl>
                                          <p:spTgt spid="4"/>
                                        </p:tgtEl>
                                        <p:attrNameLst>
                                          <p:attrName>style.visibility</p:attrName>
                                        </p:attrNameLst>
                                      </p:cBhvr>
                                      <p:to>
                                        <p:strVal val="visible"/>
                                      </p:to>
                                    </p:set>
                                    <p:animEffect transition="in" filter="barn(outVertical)">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500"/>
                            </p:stCondLst>
                            <p:childTnLst>
                              <p:par>
                                <p:cTn id="35" presetID="22" presetClass="entr" presetSubtype="8" fill="hold" grpId="0" nodeType="afterEffect">
                                  <p:stCondLst>
                                    <p:cond delay="25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500"/>
                                        <p:tgtEl>
                                          <p:spTgt spid="9"/>
                                        </p:tgtEl>
                                      </p:cBhvr>
                                    </p:animEffect>
                                  </p:childTnLst>
                                </p:cTn>
                              </p:par>
                            </p:childTnLst>
                          </p:cTn>
                        </p:par>
                        <p:par>
                          <p:cTn id="38" fill="hold">
                            <p:stCondLst>
                              <p:cond delay="2250"/>
                            </p:stCondLst>
                            <p:childTnLst>
                              <p:par>
                                <p:cTn id="39" presetID="10" presetClass="entr" presetSubtype="0" fill="hold" nodeType="afterEffect">
                                  <p:stCondLst>
                                    <p:cond delay="25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1500"/>
                                        <p:tgtEl>
                                          <p:spTgt spid="26"/>
                                        </p:tgtEl>
                                      </p:cBhvr>
                                    </p:animEffect>
                                  </p:childTnLst>
                                </p:cTn>
                              </p:par>
                            </p:childTnLst>
                          </p:cTn>
                        </p:par>
                        <p:par>
                          <p:cTn id="47" fill="hold">
                            <p:stCondLst>
                              <p:cond delay="1500"/>
                            </p:stCondLst>
                            <p:childTnLst>
                              <p:par>
                                <p:cTn id="48" presetID="22" presetClass="entr" presetSubtype="8" fill="hold" grpId="0" nodeType="afterEffect">
                                  <p:stCondLst>
                                    <p:cond delay="50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1500"/>
                                        <p:tgtEl>
                                          <p:spTgt spid="8"/>
                                        </p:tgtEl>
                                      </p:cBhvr>
                                    </p:animEffect>
                                  </p:childTnLst>
                                </p:cTn>
                              </p:par>
                            </p:childTnLst>
                          </p:cTn>
                        </p:par>
                        <p:par>
                          <p:cTn id="51" fill="hold">
                            <p:stCondLst>
                              <p:cond delay="3500"/>
                            </p:stCondLst>
                            <p:childTnLst>
                              <p:par>
                                <p:cTn id="52" presetID="22" presetClass="entr" presetSubtype="8" fill="hold" nodeType="afterEffect">
                                  <p:stCondLst>
                                    <p:cond delay="25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9" grpId="0"/>
      <p:bldP spid="2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9</a:t>
            </a:fld>
            <a:endParaRPr lang="el-GR">
              <a:solidFill>
                <a:prstClr val="black">
                  <a:tint val="75000"/>
                </a:prstClr>
              </a:solidFill>
            </a:endParaRPr>
          </a:p>
        </p:txBody>
      </p:sp>
      <mc:AlternateContent xmlns:mc="http://schemas.openxmlformats.org/markup-compatibility/2006" xmlns:a14="http://schemas.microsoft.com/office/drawing/2010/main">
        <mc:Choice Requires="a14">
          <p:sp>
            <p:nvSpPr>
              <p:cNvPr id="6" name="TextBox 5"/>
              <p:cNvSpPr txBox="1"/>
              <p:nvPr/>
            </p:nvSpPr>
            <p:spPr>
              <a:xfrm>
                <a:off x="4402743" y="3040601"/>
                <a:ext cx="3847079" cy="9395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sub>
                          <m: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rPr>
                            <m:t>𝟏</m:t>
                          </m:r>
                        </m:sub>
                      </m:sSub>
                      <m:r>
                        <a:rPr lang="en-US" sz="3200" b="1" i="1">
                          <a:solidFill>
                            <a:srgbClr val="FF0000"/>
                          </a:solidFill>
                          <a:effectLst>
                            <a:outerShdw blurRad="38100" dist="38100" dir="2700000" algn="tl">
                              <a:srgbClr val="000000">
                                <a:alpha val="43137"/>
                              </a:srgbClr>
                            </a:outerShdw>
                          </a:effectLst>
                          <a:latin typeface="Cambria Math"/>
                        </a:rPr>
                        <m:t>=</m:t>
                      </m:r>
                      <m:sSub>
                        <m:sSub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𝑭</m:t>
                          </m:r>
                        </m:e>
                        <m:sub>
                          <m: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sub>
                      </m:sSub>
                      <m:r>
                        <a:rPr lang="en-US" sz="3200" b="1" i="0"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t>𝑮</m:t>
                      </m:r>
                      <m:r>
                        <a:rPr lang="en-US" sz="3200" b="1" i="1">
                          <a:solidFill>
                            <a:srgbClr val="FF0000"/>
                          </a:solidFill>
                          <a:effectLst>
                            <a:outerShdw blurRad="38100" dist="38100" dir="2700000" algn="tl">
                              <a:srgbClr val="000000">
                                <a:alpha val="43137"/>
                              </a:srgbClr>
                            </a:outerShdw>
                          </a:effectLst>
                          <a:latin typeface="Cambria Math"/>
                        </a:rPr>
                        <m:t>.</m:t>
                      </m:r>
                      <m:f>
                        <m:f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t>𝒎</m:t>
                              </m:r>
                            </m:e>
                            <m:sub>
                              <m: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t>𝟏</m:t>
                              </m:r>
                            </m:sub>
                          </m:sSub>
                          <m:sSub>
                            <m:sSub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t>𝒎</m:t>
                              </m:r>
                            </m:e>
                            <m:sub>
                              <m: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sub>
                          </m:sSub>
                        </m:num>
                        <m:den>
                          <m:sSup>
                            <m:sSup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3200" b="1" i="1">
                                  <a:solidFill>
                                    <a:srgbClr val="FF0000"/>
                                  </a:solidFill>
                                  <a:effectLst>
                                    <a:outerShdw blurRad="38100" dist="38100" dir="2700000" algn="tl">
                                      <a:srgbClr val="000000">
                                        <a:alpha val="43137"/>
                                      </a:srgbClr>
                                    </a:outerShdw>
                                  </a:effectLst>
                                  <a:latin typeface="Cambria Math"/>
                                </a:rPr>
                                <m:t>𝒓</m:t>
                              </m:r>
                            </m:e>
                            <m:sup>
                              <m:r>
                                <a:rPr lang="en-US" sz="3200" b="1">
                                  <a:solidFill>
                                    <a:srgbClr val="FF0000"/>
                                  </a:solidFill>
                                  <a:effectLst>
                                    <a:outerShdw blurRad="38100" dist="38100" dir="2700000" algn="tl">
                                      <a:srgbClr val="000000">
                                        <a:alpha val="43137"/>
                                      </a:srgbClr>
                                    </a:outerShdw>
                                  </a:effectLst>
                                  <a:latin typeface="Cambria Math"/>
                                </a:rPr>
                                <m:t>𝟐</m:t>
                              </m:r>
                            </m:sup>
                          </m:sSup>
                        </m:den>
                      </m:f>
                    </m:oMath>
                  </m:oMathPara>
                </a14:m>
                <a:endParaRPr lang="el-GR" sz="3200" b="1" dirty="0">
                  <a:solidFill>
                    <a:srgbClr val="FF0000"/>
                  </a:solidFill>
                  <a:effectLst>
                    <a:outerShdw blurRad="38100" dist="38100" dir="2700000" algn="tl">
                      <a:srgbClr val="000000">
                        <a:alpha val="43137"/>
                      </a:srgbClr>
                    </a:outerShdw>
                  </a:effectLs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2743" y="3040601"/>
                <a:ext cx="3847079" cy="939553"/>
              </a:xfrm>
              <a:prstGeom prst="rect">
                <a:avLst/>
              </a:prstGeom>
              <a:blipFill>
                <a:blip r:embed="rId2"/>
                <a:stretch>
                  <a:fillRect b="-1299"/>
                </a:stretch>
              </a:blipFill>
            </p:spPr>
            <p:txBody>
              <a:bodyPr/>
              <a:lstStyle/>
              <a:p>
                <a:r>
                  <a:rPr lang="el-GR">
                    <a:noFill/>
                  </a:rPr>
                  <a:t> </a:t>
                </a:r>
              </a:p>
            </p:txBody>
          </p:sp>
        </mc:Fallback>
      </mc:AlternateContent>
      <p:sp>
        <p:nvSpPr>
          <p:cNvPr id="7" name="Text Box 4"/>
          <p:cNvSpPr txBox="1">
            <a:spLocks noChangeArrowheads="1"/>
          </p:cNvSpPr>
          <p:nvPr/>
        </p:nvSpPr>
        <p:spPr bwMode="auto">
          <a:xfrm>
            <a:off x="3662250" y="346198"/>
            <a:ext cx="48674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a:spcBef>
                <a:spcPct val="50000"/>
              </a:spcBef>
            </a:pPr>
            <a:r>
              <a:rPr lang="el-GR" altLang="el-GR" sz="2800" b="1" dirty="0">
                <a:solidFill>
                  <a:srgbClr val="800000"/>
                </a:solidFill>
                <a:effectLst>
                  <a:outerShdw blurRad="38100" dist="38100" dir="2700000" algn="tl">
                    <a:srgbClr val="000000"/>
                  </a:outerShdw>
                </a:effectLst>
                <a:latin typeface="Comic Sans MS" panose="030F0702030302020204" pitchFamily="66" charset="0"/>
              </a:rPr>
              <a:t>Νόμος Παγκόσμιας Έλξης</a:t>
            </a:r>
          </a:p>
        </p:txBody>
      </p:sp>
      <p:sp>
        <p:nvSpPr>
          <p:cNvPr id="2" name="TextBox 1"/>
          <p:cNvSpPr txBox="1"/>
          <p:nvPr/>
        </p:nvSpPr>
        <p:spPr>
          <a:xfrm>
            <a:off x="791371" y="977953"/>
            <a:ext cx="9688889" cy="461665"/>
          </a:xfrm>
          <a:prstGeom prst="rect">
            <a:avLst/>
          </a:prstGeom>
          <a:noFill/>
        </p:spPr>
        <p:txBody>
          <a:bodyPr wrap="square" rtlCol="0">
            <a:spAutoFit/>
          </a:bodyPr>
          <a:lstStyle/>
          <a:p>
            <a:r>
              <a:rPr lang="el-GR" sz="2000" b="1" dirty="0">
                <a:latin typeface="Comic Sans MS" panose="030F0702030302020204" pitchFamily="66" charset="0"/>
              </a:rPr>
              <a:t>Ο </a:t>
            </a:r>
            <a:r>
              <a:rPr lang="en-US" sz="2000" b="1" dirty="0">
                <a:latin typeface="Comic Sans MS" panose="030F0702030302020204" pitchFamily="66" charset="0"/>
              </a:rPr>
              <a:t>Newton </a:t>
            </a:r>
            <a:r>
              <a:rPr lang="el-GR" sz="2000" b="1" dirty="0">
                <a:latin typeface="Comic Sans MS" panose="030F0702030302020204" pitchFamily="66" charset="0"/>
              </a:rPr>
              <a:t>υπολόγισε την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ελκτική δύναμη </a:t>
            </a:r>
            <a:r>
              <a:rPr lang="el-GR" sz="2000" b="1" dirty="0">
                <a:latin typeface="Comic Sans MS" panose="030F0702030302020204" pitchFamily="66" charset="0"/>
              </a:rPr>
              <a:t>ανάμεσα σε δύο (σημειακές) μάζες.</a:t>
            </a:r>
          </a:p>
        </p:txBody>
      </p:sp>
      <p:grpSp>
        <p:nvGrpSpPr>
          <p:cNvPr id="31" name="Ομάδα 30"/>
          <p:cNvGrpSpPr/>
          <p:nvPr/>
        </p:nvGrpSpPr>
        <p:grpSpPr>
          <a:xfrm>
            <a:off x="4635152" y="1822512"/>
            <a:ext cx="3170237" cy="440536"/>
            <a:chOff x="4635152" y="1822512"/>
            <a:chExt cx="3170237" cy="440536"/>
          </a:xfrm>
        </p:grpSpPr>
        <p:grpSp>
          <p:nvGrpSpPr>
            <p:cNvPr id="29" name="Ομάδα 28"/>
            <p:cNvGrpSpPr/>
            <p:nvPr/>
          </p:nvGrpSpPr>
          <p:grpSpPr>
            <a:xfrm>
              <a:off x="4635152" y="1822512"/>
              <a:ext cx="887561" cy="440536"/>
              <a:chOff x="4635152" y="1822512"/>
              <a:chExt cx="887561" cy="440536"/>
            </a:xfrm>
          </p:grpSpPr>
          <p:sp>
            <p:nvSpPr>
              <p:cNvPr id="10" name="Line 19"/>
              <p:cNvSpPr>
                <a:spLocks noChangeShapeType="1"/>
              </p:cNvSpPr>
              <p:nvPr/>
            </p:nvSpPr>
            <p:spPr bwMode="auto">
              <a:xfrm>
                <a:off x="4635152" y="2263048"/>
                <a:ext cx="865187"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11" name="Text Box 20"/>
                  <p:cNvSpPr txBox="1">
                    <a:spLocks noChangeArrowheads="1"/>
                  </p:cNvSpPr>
                  <p:nvPr/>
                </p:nvSpPr>
                <p:spPr bwMode="auto">
                  <a:xfrm>
                    <a:off x="5102165" y="1822512"/>
                    <a:ext cx="420548" cy="3684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l-GR" sz="1600" b="1" i="1">
                                  <a:latin typeface="Cambria Math" panose="02040503050406030204" pitchFamily="18" charset="0"/>
                                </a:rPr>
                              </m:ctrlPr>
                            </m:sSubPr>
                            <m:e>
                              <m:acc>
                                <m:accPr>
                                  <m:chr m:val="⃗"/>
                                  <m:ctrlPr>
                                    <a:rPr lang="el-GR" sz="1600" b="1" i="1">
                                      <a:latin typeface="Cambria Math" panose="02040503050406030204" pitchFamily="18" charset="0"/>
                                    </a:rPr>
                                  </m:ctrlPr>
                                </m:accPr>
                                <m:e>
                                  <m:r>
                                    <a:rPr lang="en-US" sz="1600" b="1" i="1">
                                      <a:latin typeface="Cambria Math" panose="02040503050406030204" pitchFamily="18" charset="0"/>
                                    </a:rPr>
                                    <m:t>𝑭</m:t>
                                  </m:r>
                                </m:e>
                              </m:acc>
                            </m:e>
                            <m:sub>
                              <m:r>
                                <a:rPr lang="el-GR" sz="1600" b="1" i="1">
                                  <a:latin typeface="Cambria Math" panose="02040503050406030204" pitchFamily="18" charset="0"/>
                                </a:rPr>
                                <m:t>𝟏</m:t>
                              </m:r>
                              <m:r>
                                <a:rPr lang="en-US" sz="1600" b="1" i="1">
                                  <a:latin typeface="Cambria Math" panose="02040503050406030204" pitchFamily="18" charset="0"/>
                                </a:rPr>
                                <m:t>  </m:t>
                              </m:r>
                            </m:sub>
                          </m:sSub>
                        </m:oMath>
                      </m:oMathPara>
                    </a14:m>
                    <a:endParaRPr lang="el-GR" altLang="el-GR" sz="1600" b="1" i="1" dirty="0">
                      <a:solidFill>
                        <a:srgbClr val="FF0000"/>
                      </a:solidFill>
                      <a:effectLst>
                        <a:outerShdw blurRad="38100" dist="38100" dir="2700000" algn="tl">
                          <a:srgbClr val="000000">
                            <a:alpha val="43137"/>
                          </a:srgbClr>
                        </a:outerShdw>
                      </a:effectLst>
                      <a:latin typeface="Comic Sans MS" pitchFamily="66" charset="0"/>
                    </a:endParaRPr>
                  </a:p>
                </p:txBody>
              </p:sp>
            </mc:Choice>
            <mc:Fallback xmlns="">
              <p:sp>
                <p:nvSpPr>
                  <p:cNvPr id="11" name="Text Box 20"/>
                  <p:cNvSpPr txBox="1">
                    <a:spLocks noRot="1" noChangeAspect="1" noMove="1" noResize="1" noEditPoints="1" noAdjustHandles="1" noChangeArrowheads="1" noChangeShapeType="1" noTextEdit="1"/>
                  </p:cNvSpPr>
                  <p:nvPr/>
                </p:nvSpPr>
                <p:spPr bwMode="auto">
                  <a:xfrm>
                    <a:off x="5102165" y="1822512"/>
                    <a:ext cx="420548" cy="368499"/>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nvGrpSpPr>
            <p:cNvPr id="30" name="Ομάδα 29"/>
            <p:cNvGrpSpPr/>
            <p:nvPr/>
          </p:nvGrpSpPr>
          <p:grpSpPr>
            <a:xfrm>
              <a:off x="6913589" y="1828179"/>
              <a:ext cx="891800" cy="434869"/>
              <a:chOff x="6913589" y="1828179"/>
              <a:chExt cx="891800" cy="434869"/>
            </a:xfrm>
          </p:grpSpPr>
          <p:sp>
            <p:nvSpPr>
              <p:cNvPr id="9" name="Line 18"/>
              <p:cNvSpPr>
                <a:spLocks noChangeShapeType="1"/>
              </p:cNvSpPr>
              <p:nvPr/>
            </p:nvSpPr>
            <p:spPr bwMode="auto">
              <a:xfrm>
                <a:off x="6940202" y="2263048"/>
                <a:ext cx="865187" cy="0"/>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12" name="Text Box 21"/>
                  <p:cNvSpPr txBox="1">
                    <a:spLocks noChangeArrowheads="1"/>
                  </p:cNvSpPr>
                  <p:nvPr/>
                </p:nvSpPr>
                <p:spPr bwMode="auto">
                  <a:xfrm>
                    <a:off x="6913589" y="1828179"/>
                    <a:ext cx="503238" cy="3684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l-GR" sz="1600" b="1" i="1" smtClean="0">
                                  <a:latin typeface="Cambria Math" panose="02040503050406030204" pitchFamily="18" charset="0"/>
                                </a:rPr>
                              </m:ctrlPr>
                            </m:sSubPr>
                            <m:e>
                              <m:acc>
                                <m:accPr>
                                  <m:chr m:val="⃗"/>
                                  <m:ctrlPr>
                                    <a:rPr lang="el-GR" sz="1600" b="1" i="1">
                                      <a:latin typeface="Cambria Math" panose="02040503050406030204" pitchFamily="18" charset="0"/>
                                    </a:rPr>
                                  </m:ctrlPr>
                                </m:accPr>
                                <m:e>
                                  <m:r>
                                    <a:rPr lang="en-US" sz="1600" b="1" i="1">
                                      <a:latin typeface="Cambria Math" panose="02040503050406030204" pitchFamily="18" charset="0"/>
                                    </a:rPr>
                                    <m:t>𝑭</m:t>
                                  </m:r>
                                </m:e>
                              </m:acc>
                            </m:e>
                            <m:sub>
                              <m:r>
                                <a:rPr lang="el-GR" sz="1600" b="1" i="1" smtClean="0">
                                  <a:latin typeface="Cambria Math" panose="02040503050406030204" pitchFamily="18" charset="0"/>
                                </a:rPr>
                                <m:t>𝟐</m:t>
                              </m:r>
                              <m:r>
                                <a:rPr lang="en-US" sz="1600" b="1" i="1">
                                  <a:latin typeface="Cambria Math" panose="02040503050406030204" pitchFamily="18" charset="0"/>
                                </a:rPr>
                                <m:t>  </m:t>
                              </m:r>
                            </m:sub>
                          </m:sSub>
                        </m:oMath>
                      </m:oMathPara>
                    </a14:m>
                    <a:endParaRPr lang="el-GR" altLang="el-GR" sz="1600" b="1" i="1" dirty="0">
                      <a:solidFill>
                        <a:srgbClr val="FF0000"/>
                      </a:solidFill>
                      <a:effectLst>
                        <a:outerShdw blurRad="38100" dist="38100" dir="2700000" algn="tl">
                          <a:srgbClr val="000000">
                            <a:alpha val="43137"/>
                          </a:srgbClr>
                        </a:outerShdw>
                      </a:effectLst>
                      <a:latin typeface="Comic Sans MS" pitchFamily="66" charset="0"/>
                    </a:endParaRPr>
                  </a:p>
                </p:txBody>
              </p:sp>
            </mc:Choice>
            <mc:Fallback xmlns="">
              <p:sp>
                <p:nvSpPr>
                  <p:cNvPr id="12" name="Text Box 21"/>
                  <p:cNvSpPr txBox="1">
                    <a:spLocks noRot="1" noChangeAspect="1" noMove="1" noResize="1" noEditPoints="1" noAdjustHandles="1" noChangeArrowheads="1" noChangeShapeType="1" noTextEdit="1"/>
                  </p:cNvSpPr>
                  <p:nvPr/>
                </p:nvSpPr>
                <p:spPr bwMode="auto">
                  <a:xfrm>
                    <a:off x="6913589" y="1828179"/>
                    <a:ext cx="503238" cy="368499"/>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sp>
        <p:nvSpPr>
          <p:cNvPr id="13" name="Line 22"/>
          <p:cNvSpPr>
            <a:spLocks noChangeShapeType="1"/>
          </p:cNvSpPr>
          <p:nvPr/>
        </p:nvSpPr>
        <p:spPr bwMode="auto">
          <a:xfrm>
            <a:off x="5500339" y="2263048"/>
            <a:ext cx="14398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14" name="Ομάδα 13"/>
          <p:cNvGrpSpPr/>
          <p:nvPr/>
        </p:nvGrpSpPr>
        <p:grpSpPr>
          <a:xfrm>
            <a:off x="4183674" y="1757039"/>
            <a:ext cx="4122301" cy="1133488"/>
            <a:chOff x="2556042" y="4657620"/>
            <a:chExt cx="4122301" cy="1133488"/>
          </a:xfrm>
        </p:grpSpPr>
        <p:grpSp>
          <p:nvGrpSpPr>
            <p:cNvPr id="15" name="Ομάδα 14"/>
            <p:cNvGrpSpPr/>
            <p:nvPr/>
          </p:nvGrpSpPr>
          <p:grpSpPr>
            <a:xfrm>
              <a:off x="2826544" y="5333543"/>
              <a:ext cx="3470215" cy="457565"/>
              <a:chOff x="3153172" y="3886252"/>
              <a:chExt cx="2964253" cy="457565"/>
            </a:xfrm>
          </p:grpSpPr>
          <p:sp>
            <p:nvSpPr>
              <p:cNvPr id="22" name="Text Box 24"/>
              <p:cNvSpPr txBox="1">
                <a:spLocks noChangeArrowheads="1"/>
              </p:cNvSpPr>
              <p:nvPr/>
            </p:nvSpPr>
            <p:spPr bwMode="auto">
              <a:xfrm>
                <a:off x="4572144" y="3922324"/>
                <a:ext cx="3603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600" b="1" i="1" dirty="0">
                    <a:latin typeface="Comic Sans MS" pitchFamily="66" charset="0"/>
                  </a:rPr>
                  <a:t>r</a:t>
                </a:r>
                <a:endParaRPr lang="el-GR" altLang="el-GR" sz="1600" b="1" i="1" dirty="0">
                  <a:latin typeface="Comic Sans MS" pitchFamily="66" charset="0"/>
                </a:endParaRPr>
              </a:p>
            </p:txBody>
          </p:sp>
          <p:sp>
            <p:nvSpPr>
              <p:cNvPr id="23" name="Line 25"/>
              <p:cNvSpPr>
                <a:spLocks noChangeShapeType="1"/>
              </p:cNvSpPr>
              <p:nvPr/>
            </p:nvSpPr>
            <p:spPr bwMode="auto">
              <a:xfrm>
                <a:off x="3153172" y="3912017"/>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 name="Line 26"/>
              <p:cNvSpPr>
                <a:spLocks noChangeShapeType="1"/>
              </p:cNvSpPr>
              <p:nvPr/>
            </p:nvSpPr>
            <p:spPr bwMode="auto">
              <a:xfrm>
                <a:off x="6110167" y="3886252"/>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 name="Line 27"/>
              <p:cNvSpPr>
                <a:spLocks noChangeShapeType="1"/>
              </p:cNvSpPr>
              <p:nvPr/>
            </p:nvSpPr>
            <p:spPr bwMode="auto">
              <a:xfrm flipH="1">
                <a:off x="3165585" y="4114759"/>
                <a:ext cx="12969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 name="Line 28"/>
              <p:cNvSpPr>
                <a:spLocks noChangeShapeType="1"/>
              </p:cNvSpPr>
              <p:nvPr/>
            </p:nvSpPr>
            <p:spPr bwMode="auto">
              <a:xfrm flipH="1">
                <a:off x="4820438" y="4102152"/>
                <a:ext cx="1296987"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6" name="Ομάδα 15"/>
            <p:cNvGrpSpPr/>
            <p:nvPr/>
          </p:nvGrpSpPr>
          <p:grpSpPr>
            <a:xfrm>
              <a:off x="2556042" y="4657620"/>
              <a:ext cx="4122301" cy="675923"/>
              <a:chOff x="2607635" y="3210329"/>
              <a:chExt cx="4122301" cy="675923"/>
            </a:xfrm>
          </p:grpSpPr>
          <p:grpSp>
            <p:nvGrpSpPr>
              <p:cNvPr id="17" name="Ομάδα 16"/>
              <p:cNvGrpSpPr/>
              <p:nvPr/>
            </p:nvGrpSpPr>
            <p:grpSpPr>
              <a:xfrm>
                <a:off x="2697163" y="3525888"/>
                <a:ext cx="3753198" cy="360364"/>
                <a:chOff x="2697163" y="3525888"/>
                <a:chExt cx="3753198" cy="360364"/>
              </a:xfrm>
            </p:grpSpPr>
            <p:sp>
              <p:nvSpPr>
                <p:cNvPr id="20" name="Oval 16"/>
                <p:cNvSpPr>
                  <a:spLocks noChangeArrowheads="1"/>
                </p:cNvSpPr>
                <p:nvPr/>
              </p:nvSpPr>
              <p:spPr bwMode="auto">
                <a:xfrm>
                  <a:off x="2697163" y="3525888"/>
                  <a:ext cx="361950" cy="360364"/>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l-GR" altLang="el-GR" sz="2400" b="1" dirty="0">
                    <a:solidFill>
                      <a:srgbClr val="FF0000"/>
                    </a:solidFill>
                  </a:endParaRPr>
                </a:p>
              </p:txBody>
            </p:sp>
            <p:sp>
              <p:nvSpPr>
                <p:cNvPr id="21" name="Oval 17"/>
                <p:cNvSpPr>
                  <a:spLocks noChangeArrowheads="1"/>
                </p:cNvSpPr>
                <p:nvPr/>
              </p:nvSpPr>
              <p:spPr bwMode="auto">
                <a:xfrm>
                  <a:off x="6229350" y="3595679"/>
                  <a:ext cx="221011" cy="215536"/>
                </a:xfrm>
                <a:prstGeom prst="ellipse">
                  <a:avLst/>
                </a:prstGeom>
                <a:solidFill>
                  <a:srgbClr val="99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l-GR" altLang="el-GR" sz="2800" b="1" dirty="0">
                    <a:solidFill>
                      <a:srgbClr val="FF0000"/>
                    </a:solidFill>
                  </a:endParaRPr>
                </a:p>
              </p:txBody>
            </p:sp>
          </p:grpSp>
          <p:sp>
            <p:nvSpPr>
              <p:cNvPr id="18" name="Text Box 12"/>
              <p:cNvSpPr txBox="1">
                <a:spLocks noChangeArrowheads="1"/>
              </p:cNvSpPr>
              <p:nvPr/>
            </p:nvSpPr>
            <p:spPr bwMode="auto">
              <a:xfrm>
                <a:off x="2607635" y="3210329"/>
                <a:ext cx="5048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600" b="1" i="1" dirty="0">
                    <a:latin typeface="Comic Sans MS" pitchFamily="66" charset="0"/>
                  </a:rPr>
                  <a:t>m</a:t>
                </a:r>
                <a:r>
                  <a:rPr lang="en-US" altLang="el-GR" sz="1600" b="1" baseline="-25000" dirty="0">
                    <a:latin typeface="Comic Sans MS" pitchFamily="66" charset="0"/>
                  </a:rPr>
                  <a:t>1</a:t>
                </a:r>
                <a:endParaRPr lang="el-GR" altLang="el-GR" sz="1600" b="1" i="1" dirty="0">
                  <a:latin typeface="Comic Sans MS" pitchFamily="66" charset="0"/>
                </a:endParaRPr>
              </a:p>
            </p:txBody>
          </p:sp>
          <p:sp>
            <p:nvSpPr>
              <p:cNvPr id="19" name="Text Box 13"/>
              <p:cNvSpPr txBox="1">
                <a:spLocks noChangeArrowheads="1"/>
              </p:cNvSpPr>
              <p:nvPr/>
            </p:nvSpPr>
            <p:spPr bwMode="auto">
              <a:xfrm>
                <a:off x="6225111" y="3267677"/>
                <a:ext cx="5048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600" b="1" i="1" dirty="0">
                    <a:latin typeface="Comic Sans MS" pitchFamily="66" charset="0"/>
                  </a:rPr>
                  <a:t>m</a:t>
                </a:r>
                <a:r>
                  <a:rPr lang="en-US" altLang="el-GR" sz="1600" b="1" baseline="-25000" dirty="0">
                    <a:latin typeface="Comic Sans MS" pitchFamily="66" charset="0"/>
                  </a:rPr>
                  <a:t>2</a:t>
                </a:r>
                <a:endParaRPr lang="el-GR" altLang="el-GR" sz="1600" b="1" i="1" dirty="0">
                  <a:latin typeface="Comic Sans MS" pitchFamily="66" charset="0"/>
                </a:endParaRPr>
              </a:p>
            </p:txBody>
          </p:sp>
        </p:grpSp>
      </p:grpSp>
      <mc:AlternateContent xmlns:mc="http://schemas.openxmlformats.org/markup-compatibility/2006" xmlns:a14="http://schemas.microsoft.com/office/drawing/2010/main">
        <mc:Choice Requires="a14">
          <p:sp>
            <p:nvSpPr>
              <p:cNvPr id="27" name="TextBox 26"/>
              <p:cNvSpPr txBox="1"/>
              <p:nvPr/>
            </p:nvSpPr>
            <p:spPr>
              <a:xfrm>
                <a:off x="2000158" y="3979315"/>
                <a:ext cx="8440223" cy="728405"/>
              </a:xfrm>
              <a:prstGeom prst="rect">
                <a:avLst/>
              </a:prstGeom>
              <a:noFill/>
            </p:spPr>
            <p:txBody>
              <a:bodyPr wrap="square" rtlCol="0">
                <a:spAutoFit/>
              </a:bodyPr>
              <a:lstStyle/>
              <a:p>
                <a:r>
                  <a:rPr lang="en-US" sz="2000" b="1" dirty="0">
                    <a:latin typeface="Comic Sans MS" panose="030F0702030302020204" pitchFamily="66" charset="0"/>
                  </a:rPr>
                  <a:t>G = 6,673</a:t>
                </a:r>
                <a:r>
                  <a:rPr lang="en-US" sz="1600" b="1" dirty="0">
                    <a:latin typeface="Comic Sans MS" panose="030F0702030302020204" pitchFamily="66" charset="0"/>
                  </a:rPr>
                  <a:t>*</a:t>
                </a:r>
                <a:r>
                  <a:rPr lang="en-US" sz="2000" b="1" dirty="0">
                    <a:latin typeface="Comic Sans MS" panose="030F0702030302020204" pitchFamily="66" charset="0"/>
                  </a:rPr>
                  <a:t>10</a:t>
                </a:r>
                <a:r>
                  <a:rPr lang="en-US" sz="2000" b="1" baseline="30000" dirty="0">
                    <a:latin typeface="Comic Sans MS" panose="030F0702030302020204" pitchFamily="66" charset="0"/>
                  </a:rPr>
                  <a:t>-11 </a:t>
                </a:r>
                <a14:m>
                  <m:oMath xmlns:m="http://schemas.openxmlformats.org/officeDocument/2006/math">
                    <m:f>
                      <m:fPr>
                        <m:ctrlPr>
                          <a:rPr lang="en-US" sz="2400" b="1" i="1" smtClean="0">
                            <a:latin typeface="Cambria Math" panose="02040503050406030204" pitchFamily="18" charset="0"/>
                          </a:rPr>
                        </m:ctrlPr>
                      </m:fPr>
                      <m:num>
                        <m:r>
                          <a:rPr lang="en-US" sz="2400" b="1" i="0" smtClean="0">
                            <a:latin typeface="Cambria Math" panose="02040503050406030204" pitchFamily="18" charset="0"/>
                          </a:rPr>
                          <m:t>𝐍</m:t>
                        </m:r>
                        <m:sSup>
                          <m:sSupPr>
                            <m:ctrlPr>
                              <a:rPr lang="en-US" sz="2400" b="1" i="1" smtClean="0">
                                <a:latin typeface="Cambria Math" panose="02040503050406030204" pitchFamily="18" charset="0"/>
                              </a:rPr>
                            </m:ctrlPr>
                          </m:sSupPr>
                          <m:e>
                            <m:r>
                              <a:rPr lang="en-US" sz="2400" b="1" i="0" smtClean="0">
                                <a:latin typeface="Cambria Math" panose="02040503050406030204" pitchFamily="18" charset="0"/>
                              </a:rPr>
                              <m:t>.</m:t>
                            </m:r>
                            <m:r>
                              <a:rPr lang="en-US" sz="2400" b="1" i="0" smtClean="0">
                                <a:latin typeface="Cambria Math" panose="02040503050406030204" pitchFamily="18" charset="0"/>
                              </a:rPr>
                              <m:t>𝐦</m:t>
                            </m:r>
                          </m:e>
                          <m:sup>
                            <m:r>
                              <a:rPr lang="en-US" sz="2400" b="1" i="1" smtClean="0">
                                <a:latin typeface="Cambria Math" panose="02040503050406030204" pitchFamily="18" charset="0"/>
                              </a:rPr>
                              <m:t>𝟐</m:t>
                            </m:r>
                          </m:sup>
                        </m:sSup>
                      </m:num>
                      <m:den>
                        <m:sSup>
                          <m:sSupPr>
                            <m:ctrlPr>
                              <a:rPr lang="en-US" sz="2400" b="1" i="1" smtClean="0">
                                <a:latin typeface="Cambria Math" panose="02040503050406030204" pitchFamily="18" charset="0"/>
                              </a:rPr>
                            </m:ctrlPr>
                          </m:sSupPr>
                          <m:e>
                            <m:r>
                              <a:rPr lang="en-US" sz="2400" b="1" i="0" smtClean="0">
                                <a:latin typeface="Cambria Math" panose="02040503050406030204" pitchFamily="18" charset="0"/>
                              </a:rPr>
                              <m:t>𝐤𝐠</m:t>
                            </m:r>
                          </m:e>
                          <m:sup>
                            <m:r>
                              <a:rPr lang="en-US" sz="2400" b="1" i="1" smtClean="0">
                                <a:latin typeface="Cambria Math" panose="02040503050406030204" pitchFamily="18" charset="0"/>
                              </a:rPr>
                              <m:t>𝟐</m:t>
                            </m:r>
                          </m:sup>
                        </m:sSup>
                      </m:den>
                    </m:f>
                  </m:oMath>
                </a14:m>
                <a:r>
                  <a:rPr lang="el-GR" sz="2400" dirty="0"/>
                  <a:t>   </a:t>
                </a:r>
                <a:r>
                  <a:rPr lang="el-GR" sz="2000" b="1" dirty="0">
                    <a:latin typeface="Comic Sans MS" panose="030F0702030302020204" pitchFamily="66" charset="0"/>
                  </a:rPr>
                  <a:t>(</a:t>
                </a:r>
                <a:r>
                  <a:rPr lang="en-US" sz="2000" b="1" dirty="0">
                    <a:latin typeface="Comic Sans MS" panose="030F0702030302020204" pitchFamily="66" charset="0"/>
                  </a:rPr>
                  <a:t>SI), </a:t>
                </a:r>
                <a:r>
                  <a:rPr lang="el-GR" sz="2000" b="1" dirty="0">
                    <a:latin typeface="Comic Sans MS" panose="030F0702030302020204" pitchFamily="66" charset="0"/>
                  </a:rPr>
                  <a:t>λέγεται σταθερά της παγκόσμιας έλξης.</a:t>
                </a:r>
              </a:p>
            </p:txBody>
          </p:sp>
        </mc:Choice>
        <mc:Fallback xmlns="">
          <p:sp>
            <p:nvSpPr>
              <p:cNvPr id="27" name="TextBox 26"/>
              <p:cNvSpPr txBox="1">
                <a:spLocks noRot="1" noChangeAspect="1" noMove="1" noResize="1" noEditPoints="1" noAdjustHandles="1" noChangeArrowheads="1" noChangeShapeType="1" noTextEdit="1"/>
              </p:cNvSpPr>
              <p:nvPr/>
            </p:nvSpPr>
            <p:spPr>
              <a:xfrm>
                <a:off x="2000158" y="3979315"/>
                <a:ext cx="8440223" cy="728405"/>
              </a:xfrm>
              <a:prstGeom prst="rect">
                <a:avLst/>
              </a:prstGeom>
              <a:blipFill>
                <a:blip r:embed="rId5"/>
                <a:stretch>
                  <a:fillRect l="-722" r="-4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377833" y="5028742"/>
                <a:ext cx="7218484" cy="437492"/>
              </a:xfrm>
              <a:prstGeom prst="rect">
                <a:avLst/>
              </a:prstGeom>
              <a:noFill/>
            </p:spPr>
            <p:txBody>
              <a:bodyPr wrap="square" rtlCol="0">
                <a:spAutoFit/>
              </a:bodyPr>
              <a:lstStyle/>
              <a:p>
                <a:r>
                  <a:rPr lang="el-GR" sz="2000" b="1" dirty="0">
                    <a:latin typeface="Comic Sans MS" panose="030F0702030302020204" pitchFamily="66" charset="0"/>
                  </a:rPr>
                  <a:t>Οι δυνάμεις </a:t>
                </a:r>
                <a14:m>
                  <m:oMath xmlns:m="http://schemas.openxmlformats.org/officeDocument/2006/math">
                    <m:sSub>
                      <m:sSubPr>
                        <m:ctrlPr>
                          <a:rPr lang="el-GR" sz="2000" b="1" i="1" smtClean="0">
                            <a:latin typeface="Cambria Math" panose="02040503050406030204" pitchFamily="18" charset="0"/>
                          </a:rPr>
                        </m:ctrlPr>
                      </m:sSubPr>
                      <m:e>
                        <m:acc>
                          <m:accPr>
                            <m:chr m:val="⃗"/>
                            <m:ctrlPr>
                              <a:rPr lang="el-GR" sz="2000" b="1" i="1" smtClean="0">
                                <a:latin typeface="Cambria Math" panose="02040503050406030204" pitchFamily="18" charset="0"/>
                              </a:rPr>
                            </m:ctrlPr>
                          </m:accPr>
                          <m:e>
                            <m:r>
                              <a:rPr lang="en-US" sz="2000" b="1" i="1" smtClean="0">
                                <a:latin typeface="Cambria Math" panose="02040503050406030204" pitchFamily="18" charset="0"/>
                              </a:rPr>
                              <m:t>𝑭</m:t>
                            </m:r>
                          </m:e>
                        </m:acc>
                      </m:e>
                      <m:sub>
                        <m:r>
                          <a:rPr lang="el-GR" sz="2000" b="1" i="1" smtClean="0">
                            <a:latin typeface="Cambria Math" panose="02040503050406030204" pitchFamily="18" charset="0"/>
                          </a:rPr>
                          <m:t>𝟏</m:t>
                        </m:r>
                        <m:r>
                          <a:rPr lang="en-US" sz="2000" b="1" i="1" smtClean="0">
                            <a:latin typeface="Cambria Math" panose="02040503050406030204" pitchFamily="18" charset="0"/>
                          </a:rPr>
                          <m:t>  </m:t>
                        </m:r>
                      </m:sub>
                    </m:sSub>
                  </m:oMath>
                </a14:m>
                <a:r>
                  <a:rPr lang="el-GR" sz="2000" b="1" dirty="0">
                    <a:latin typeface="Comic Sans MS" panose="030F0702030302020204" pitchFamily="66" charset="0"/>
                  </a:rPr>
                  <a:t>και </a:t>
                </a:r>
                <a14:m>
                  <m:oMath xmlns:m="http://schemas.openxmlformats.org/officeDocument/2006/math">
                    <m:sSub>
                      <m:sSubPr>
                        <m:ctrlPr>
                          <a:rPr lang="el-GR" sz="2000" b="1" i="1">
                            <a:latin typeface="Cambria Math" panose="02040503050406030204" pitchFamily="18" charset="0"/>
                          </a:rPr>
                        </m:ctrlPr>
                      </m:sSubPr>
                      <m:e>
                        <m:acc>
                          <m:accPr>
                            <m:chr m:val="⃗"/>
                            <m:ctrlPr>
                              <a:rPr lang="el-GR" sz="2000" b="1" i="1">
                                <a:latin typeface="Cambria Math" panose="02040503050406030204" pitchFamily="18" charset="0"/>
                              </a:rPr>
                            </m:ctrlPr>
                          </m:accPr>
                          <m:e>
                            <m:r>
                              <a:rPr lang="en-US" sz="2000" b="1" i="1">
                                <a:latin typeface="Cambria Math" panose="02040503050406030204" pitchFamily="18" charset="0"/>
                              </a:rPr>
                              <m:t>𝑭</m:t>
                            </m:r>
                          </m:e>
                        </m:acc>
                      </m:e>
                      <m:sub>
                        <m:r>
                          <a:rPr lang="el-GR" sz="2000" b="1" i="1" smtClean="0">
                            <a:latin typeface="Cambria Math" panose="02040503050406030204" pitchFamily="18" charset="0"/>
                          </a:rPr>
                          <m:t>𝟐</m:t>
                        </m:r>
                        <m:r>
                          <a:rPr lang="en-US" sz="2000" b="1" i="1">
                            <a:latin typeface="Cambria Math" panose="02040503050406030204" pitchFamily="18" charset="0"/>
                          </a:rPr>
                          <m:t>  </m:t>
                        </m:r>
                      </m:sub>
                    </m:sSub>
                  </m:oMath>
                </a14:m>
                <a:r>
                  <a:rPr lang="el-GR" sz="2000" b="1" dirty="0">
                    <a:latin typeface="Comic Sans MS" panose="030F0702030302020204" pitchFamily="66" charset="0"/>
                  </a:rPr>
                  <a:t>είναι διατηρητικές και κεντρικές. </a:t>
                </a:r>
              </a:p>
            </p:txBody>
          </p:sp>
        </mc:Choice>
        <mc:Fallback xmlns="">
          <p:sp>
            <p:nvSpPr>
              <p:cNvPr id="28" name="TextBox 27"/>
              <p:cNvSpPr txBox="1">
                <a:spLocks noRot="1" noChangeAspect="1" noMove="1" noResize="1" noEditPoints="1" noAdjustHandles="1" noChangeArrowheads="1" noChangeShapeType="1" noTextEdit="1"/>
              </p:cNvSpPr>
              <p:nvPr/>
            </p:nvSpPr>
            <p:spPr>
              <a:xfrm>
                <a:off x="2377833" y="5028742"/>
                <a:ext cx="7218484" cy="437492"/>
              </a:xfrm>
              <a:prstGeom prst="rect">
                <a:avLst/>
              </a:prstGeom>
              <a:blipFill>
                <a:blip r:embed="rId6"/>
                <a:stretch>
                  <a:fillRect l="-845" b="-23611"/>
                </a:stretch>
              </a:blipFill>
            </p:spPr>
            <p:txBody>
              <a:bodyPr/>
              <a:lstStyle/>
              <a:p>
                <a:r>
                  <a:rPr lang="el-GR">
                    <a:noFill/>
                  </a:rPr>
                  <a:t> </a:t>
                </a:r>
              </a:p>
            </p:txBody>
          </p:sp>
        </mc:Fallback>
      </mc:AlternateContent>
      <p:grpSp>
        <p:nvGrpSpPr>
          <p:cNvPr id="34" name="Ομάδα 33"/>
          <p:cNvGrpSpPr/>
          <p:nvPr/>
        </p:nvGrpSpPr>
        <p:grpSpPr>
          <a:xfrm>
            <a:off x="10430086" y="93287"/>
            <a:ext cx="1622667" cy="2640895"/>
            <a:chOff x="10430086" y="93287"/>
            <a:chExt cx="1622667" cy="2640895"/>
          </a:xfrm>
        </p:grpSpPr>
        <p:pic>
          <p:nvPicPr>
            <p:cNvPr id="32" name="Εικόνα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0260" y="93287"/>
              <a:ext cx="1522320" cy="2096650"/>
            </a:xfrm>
            <a:prstGeom prst="rect">
              <a:avLst/>
            </a:prstGeom>
            <a:ln>
              <a:noFill/>
            </a:ln>
            <a:effectLst>
              <a:outerShdw blurRad="292100" dist="139700" dir="2700000" algn="tl" rotWithShape="0">
                <a:srgbClr val="333333">
                  <a:alpha val="65000"/>
                </a:srgbClr>
              </a:outerShdw>
            </a:effectLst>
          </p:spPr>
        </p:pic>
        <p:sp>
          <p:nvSpPr>
            <p:cNvPr id="33" name="TextBox 32"/>
            <p:cNvSpPr txBox="1"/>
            <p:nvPr/>
          </p:nvSpPr>
          <p:spPr>
            <a:xfrm>
              <a:off x="10430086" y="2149407"/>
              <a:ext cx="1622667" cy="584775"/>
            </a:xfrm>
            <a:prstGeom prst="rect">
              <a:avLst/>
            </a:prstGeom>
            <a:noFill/>
          </p:spPr>
          <p:txBody>
            <a:bodyPr wrap="square" rtlCol="0">
              <a:spAutoFit/>
            </a:bodyPr>
            <a:lstStyle/>
            <a:p>
              <a:pPr algn="ctr"/>
              <a:r>
                <a:rPr lang="en-US" sz="1600" b="1" dirty="0">
                  <a:latin typeface="Comic Sans MS" panose="030F0702030302020204" pitchFamily="66" charset="0"/>
                  <a:hlinkClick r:id="rId8"/>
                </a:rPr>
                <a:t>Isaac Newton</a:t>
              </a:r>
              <a:endParaRPr lang="en-US" sz="1600" b="1" dirty="0">
                <a:latin typeface="Comic Sans MS" panose="030F0702030302020204" pitchFamily="66" charset="0"/>
              </a:endParaRPr>
            </a:p>
            <a:p>
              <a:pPr algn="ctr"/>
              <a:r>
                <a:rPr lang="en-US" sz="1600" b="1" dirty="0">
                  <a:latin typeface="Comic Sans MS" panose="030F0702030302020204" pitchFamily="66" charset="0"/>
                </a:rPr>
                <a:t>1643 - 1727</a:t>
              </a:r>
              <a:endParaRPr lang="el-GR" sz="1600" b="1" dirty="0">
                <a:latin typeface="Comic Sans MS" panose="030F0702030302020204" pitchFamily="66" charset="0"/>
              </a:endParaRPr>
            </a:p>
          </p:txBody>
        </p:sp>
      </p:grpSp>
      <p:sp>
        <p:nvSpPr>
          <p:cNvPr id="5" name="Θέση ημερομηνίας 4">
            <a:extLst>
              <a:ext uri="{FF2B5EF4-FFF2-40B4-BE49-F238E27FC236}">
                <a16:creationId xmlns:a16="http://schemas.microsoft.com/office/drawing/2014/main" id="{0A576B7A-28FC-4F8C-A58B-5709135983B7}"/>
              </a:ext>
            </a:extLst>
          </p:cNvPr>
          <p:cNvSpPr>
            <a:spLocks noGrp="1"/>
          </p:cNvSpPr>
          <p:nvPr>
            <p:ph type="dt" sz="half" idx="10"/>
          </p:nvPr>
        </p:nvSpPr>
        <p:spPr/>
        <p:txBody>
          <a:bodyPr/>
          <a:lstStyle/>
          <a:p>
            <a:fld id="{14A668A1-8ADA-4E90-8643-322C0EB01CC8}" type="datetime1">
              <a:rPr lang="el-GR" smtClean="0">
                <a:solidFill>
                  <a:prstClr val="black">
                    <a:tint val="75000"/>
                  </a:prstClr>
                </a:solidFill>
              </a:rPr>
              <a:t>28/1/2021</a:t>
            </a:fld>
            <a:endParaRPr lang="el-GR">
              <a:solidFill>
                <a:prstClr val="black">
                  <a:tint val="75000"/>
                </a:prstClr>
              </a:solidFill>
            </a:endParaRPr>
          </a:p>
        </p:txBody>
      </p:sp>
    </p:spTree>
    <p:extLst>
      <p:ext uri="{BB962C8B-B14F-4D97-AF65-F5344CB8AC3E}">
        <p14:creationId xmlns:p14="http://schemas.microsoft.com/office/powerpoint/2010/main" val="373739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500"/>
                                        <p:tgtEl>
                                          <p:spTgt spid="2"/>
                                        </p:tgtEl>
                                      </p:cBhvr>
                                    </p:animEffect>
                                  </p:childTnLst>
                                </p:cTn>
                              </p:par>
                            </p:childTnLst>
                          </p:cTn>
                        </p:par>
                        <p:par>
                          <p:cTn id="15" fill="hold">
                            <p:stCondLst>
                              <p:cond delay="1500"/>
                            </p:stCondLst>
                            <p:childTnLst>
                              <p:par>
                                <p:cTn id="16" presetID="10" presetClass="entr" presetSubtype="0" fill="hold" nodeType="afterEffect">
                                  <p:stCondLst>
                                    <p:cond delay="25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childTnLst>
                          </p:cTn>
                        </p:par>
                        <p:par>
                          <p:cTn id="19" fill="hold">
                            <p:stCondLst>
                              <p:cond delay="2750"/>
                            </p:stCondLst>
                            <p:childTnLst>
                              <p:par>
                                <p:cTn id="20" presetID="10" presetClass="entr" presetSubtype="0" fill="hold" nodeType="afterEffect">
                                  <p:stCondLst>
                                    <p:cond delay="25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childTnLst>
                                </p:cTn>
                              </p:par>
                            </p:childTnLst>
                          </p:cTn>
                        </p:par>
                        <p:par>
                          <p:cTn id="28" fill="hold">
                            <p:stCondLst>
                              <p:cond delay="1000"/>
                            </p:stCondLst>
                            <p:childTnLst>
                              <p:par>
                                <p:cTn id="29" presetID="47" presetClass="entr" presetSubtype="0" fill="hold" grpId="0" nodeType="afterEffect">
                                  <p:stCondLst>
                                    <p:cond delay="25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2250"/>
                            </p:stCondLst>
                            <p:childTnLst>
                              <p:par>
                                <p:cTn id="35" presetID="22" presetClass="entr" presetSubtype="8" fill="hold" grpId="0" nodeType="afterEffect">
                                  <p:stCondLst>
                                    <p:cond delay="50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1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childTnLst>
                                </p:cTn>
                              </p:par>
                            </p:childTnLst>
                          </p:cTn>
                        </p:par>
                        <p:par>
                          <p:cTn id="43" fill="hold">
                            <p:stCondLst>
                              <p:cond delay="1000"/>
                            </p:stCondLst>
                            <p:childTnLst>
                              <p:par>
                                <p:cTn id="44" presetID="16" presetClass="entr" presetSubtype="21" fill="hold" grpId="0" nodeType="afterEffect">
                                  <p:stCondLst>
                                    <p:cond delay="25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13" grpId="0" animBg="1"/>
      <p:bldP spid="27" grpId="0"/>
      <p:bldP spid="28" grpId="0"/>
    </p:bldLst>
  </p:timing>
</p:sld>
</file>

<file path=ppt/theme/theme1.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2083</TotalTime>
  <Words>2286</Words>
  <Application>Microsoft Office PowerPoint</Application>
  <PresentationFormat>Ευρεία οθόνη</PresentationFormat>
  <Paragraphs>344</Paragraphs>
  <Slides>31</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31</vt:i4>
      </vt:variant>
    </vt:vector>
  </HeadingPairs>
  <TitlesOfParts>
    <vt:vector size="40" baseType="lpstr">
      <vt:lpstr>Arial</vt:lpstr>
      <vt:lpstr>Calibri</vt:lpstr>
      <vt:lpstr>Cambria Math</vt:lpstr>
      <vt:lpstr>Comic Sans MS</vt:lpstr>
      <vt:lpstr>Tahoma</vt:lpstr>
      <vt:lpstr>Times New Roman</vt:lpstr>
      <vt:lpstr>Trebuchet MS</vt:lpstr>
      <vt:lpstr>Wingdings</vt:lpstr>
      <vt:lpstr>2_Θέμα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Ερωτήσεις από το σχολικό βιβλίο ( από σελ. 191)</vt:lpstr>
      <vt:lpstr>Παρουσίαση του PowerPoint</vt:lpstr>
      <vt:lpstr>Ερωτήσεις εκτός του σχολικού βιβλίου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Μερκούριος Παναγιωτόπουλος</dc:creator>
  <cp:lastModifiedBy>Lyk_Paian</cp:lastModifiedBy>
  <cp:revision>223</cp:revision>
  <dcterms:created xsi:type="dcterms:W3CDTF">2020-02-06T17:43:27Z</dcterms:created>
  <dcterms:modified xsi:type="dcterms:W3CDTF">2021-01-28T15:29:03Z</dcterms:modified>
</cp:coreProperties>
</file>