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sldIdLst>
    <p:sldId id="260" r:id="rId2"/>
    <p:sldId id="257" r:id="rId3"/>
    <p:sldId id="279" r:id="rId4"/>
    <p:sldId id="276" r:id="rId5"/>
    <p:sldId id="258" r:id="rId6"/>
    <p:sldId id="277" r:id="rId7"/>
    <p:sldId id="278" r:id="rId8"/>
    <p:sldId id="274" r:id="rId9"/>
    <p:sldId id="261" r:id="rId10"/>
    <p:sldId id="264" r:id="rId11"/>
    <p:sldId id="282" r:id="rId12"/>
    <p:sldId id="283" r:id="rId13"/>
    <p:sldId id="284" r:id="rId14"/>
    <p:sldId id="266" r:id="rId15"/>
    <p:sldId id="285" r:id="rId16"/>
    <p:sldId id="287" r:id="rId17"/>
    <p:sldId id="286" r:id="rId18"/>
    <p:sldId id="288" r:id="rId19"/>
    <p:sldId id="289" r:id="rId20"/>
    <p:sldId id="268" r:id="rId21"/>
    <p:sldId id="271" r:id="rId22"/>
    <p:sldId id="272" r:id="rId23"/>
    <p:sldId id="273" r:id="rId24"/>
    <p:sldId id="290" r:id="rId25"/>
    <p:sldId id="291" r:id="rId26"/>
    <p:sldId id="292" r:id="rId27"/>
    <p:sldId id="293" r:id="rId28"/>
    <p:sldId id="294" r:id="rId29"/>
    <p:sldId id="280" r:id="rId30"/>
    <p:sldId id="295" r:id="rId31"/>
    <p:sldId id="296" r:id="rId32"/>
    <p:sldId id="297" r:id="rId33"/>
    <p:sldId id="281" r:id="rId34"/>
    <p:sldId id="298" r:id="rId35"/>
    <p:sldId id="304" r:id="rId36"/>
    <p:sldId id="303" r:id="rId37"/>
    <p:sldId id="301" r:id="rId38"/>
    <p:sldId id="302" r:id="rId39"/>
    <p:sldId id="299" r:id="rId40"/>
    <p:sldId id="300" r:id="rId4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8000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Μεσαίο στυλ 2 - Έμφαση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Μεσαίο στυλ 2 - Έμφαση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113A9D2-9D6B-4929-AA2D-F23B5EE8CBE7}" styleName="Στυλ με θέμα 2 - Έμφαση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8603FDC-E32A-4AB5-989C-0864C3EAD2B8}" styleName="Στυλ με θέμα 2 - Έμφαση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Μεσαίο στυλ 4 - Έμφαση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7B45DF-3FD7-467D-8B58-2F396552B0BF}" type="datetimeFigureOut">
              <a:rPr lang="el-GR" smtClean="0"/>
              <a:t>8/2/2021</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384008-C043-4296-B4FB-87D5FFB9F271}" type="slidenum">
              <a:rPr lang="el-GR" smtClean="0"/>
              <a:t>‹#›</a:t>
            </a:fld>
            <a:endParaRPr lang="el-GR"/>
          </a:p>
        </p:txBody>
      </p:sp>
    </p:spTree>
    <p:extLst>
      <p:ext uri="{BB962C8B-B14F-4D97-AF65-F5344CB8AC3E}">
        <p14:creationId xmlns:p14="http://schemas.microsoft.com/office/powerpoint/2010/main" val="23813029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B8E6D7-462F-47C3-B36A-B74858FB1BA4}" type="slidenum">
              <a:rPr lang="el-GR" altLang="el-GR"/>
              <a:pPr/>
              <a:t>1</a:t>
            </a:fld>
            <a:endParaRPr lang="el-GR" altLang="el-GR"/>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endParaRPr lang="el-GR" altLang="el-GR"/>
          </a:p>
        </p:txBody>
      </p:sp>
    </p:spTree>
    <p:extLst>
      <p:ext uri="{BB962C8B-B14F-4D97-AF65-F5344CB8AC3E}">
        <p14:creationId xmlns:p14="http://schemas.microsoft.com/office/powerpoint/2010/main" val="27950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EA0138-05EB-49C9-8264-637526848C1B}" type="slidenum">
              <a:rPr lang="el-GR" altLang="el-GR"/>
              <a:pPr/>
              <a:t>5</a:t>
            </a:fld>
            <a:endParaRPr lang="el-GR" altLang="el-GR"/>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el-GR" altLang="el-GR"/>
          </a:p>
        </p:txBody>
      </p:sp>
    </p:spTree>
    <p:extLst>
      <p:ext uri="{BB962C8B-B14F-4D97-AF65-F5344CB8AC3E}">
        <p14:creationId xmlns:p14="http://schemas.microsoft.com/office/powerpoint/2010/main" val="3872121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498131-611D-4383-8FF0-FCA59C2DEE44}" type="slidenum">
              <a:rPr lang="el-GR" altLang="el-GR"/>
              <a:pPr/>
              <a:t>9</a:t>
            </a:fld>
            <a:endParaRPr lang="el-GR" altLang="el-GR"/>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l-GR" altLang="el-GR"/>
          </a:p>
        </p:txBody>
      </p:sp>
    </p:spTree>
    <p:extLst>
      <p:ext uri="{BB962C8B-B14F-4D97-AF65-F5344CB8AC3E}">
        <p14:creationId xmlns:p14="http://schemas.microsoft.com/office/powerpoint/2010/main" val="4137987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3F9A19-681B-420E-A31B-9525B4C67BA8}" type="slidenum">
              <a:rPr lang="el-GR" altLang="el-GR"/>
              <a:pPr/>
              <a:t>10</a:t>
            </a:fld>
            <a:endParaRPr lang="el-GR" altLang="el-GR"/>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el-GR" altLang="el-GR"/>
          </a:p>
        </p:txBody>
      </p:sp>
    </p:spTree>
    <p:extLst>
      <p:ext uri="{BB962C8B-B14F-4D97-AF65-F5344CB8AC3E}">
        <p14:creationId xmlns:p14="http://schemas.microsoft.com/office/powerpoint/2010/main" val="1592138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92EBAC-5BE2-41D1-B8DA-F1141C2E021F}" type="slidenum">
              <a:rPr lang="el-GR" altLang="el-GR"/>
              <a:pPr/>
              <a:t>23</a:t>
            </a:fld>
            <a:endParaRPr lang="el-GR" altLang="el-GR"/>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p:txBody>
          <a:bodyPr/>
          <a:lstStyle/>
          <a:p>
            <a:endParaRPr lang="el-GR" altLang="el-GR"/>
          </a:p>
        </p:txBody>
      </p:sp>
    </p:spTree>
    <p:extLst>
      <p:ext uri="{BB962C8B-B14F-4D97-AF65-F5344CB8AC3E}">
        <p14:creationId xmlns:p14="http://schemas.microsoft.com/office/powerpoint/2010/main" val="4004187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914400" y="2130426"/>
            <a:ext cx="103632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885BF414-9126-480D-AA04-0296574F2AE7}" type="datetime1">
              <a:rPr lang="el-GR" smtClean="0">
                <a:solidFill>
                  <a:prstClr val="black">
                    <a:tint val="75000"/>
                  </a:prstClr>
                </a:solidFill>
              </a:rPr>
              <a:t>8/2/2021</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457308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CE9EC279-3396-4B0C-87E4-C9F3DE093DB4}" type="datetime1">
              <a:rPr lang="el-GR" smtClean="0">
                <a:solidFill>
                  <a:prstClr val="black">
                    <a:tint val="75000"/>
                  </a:prstClr>
                </a:solidFill>
              </a:rPr>
              <a:t>8/2/2021</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729254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839200" y="274639"/>
            <a:ext cx="27432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609600" y="274639"/>
            <a:ext cx="80264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4AA919AA-7654-4EA5-8B9E-AB413CEBA9B4}" type="datetime1">
              <a:rPr lang="el-GR" smtClean="0">
                <a:solidFill>
                  <a:prstClr val="black">
                    <a:tint val="75000"/>
                  </a:prstClr>
                </a:solidFill>
              </a:rPr>
              <a:t>8/2/2021</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847619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Αντικείμενο">
    <p:spTree>
      <p:nvGrpSpPr>
        <p:cNvPr id="1" name=""/>
        <p:cNvGrpSpPr/>
        <p:nvPr/>
      </p:nvGrpSpPr>
      <p:grpSpPr>
        <a:xfrm>
          <a:off x="0" y="0"/>
          <a:ext cx="0" cy="0"/>
          <a:chOff x="0" y="0"/>
          <a:chExt cx="0" cy="0"/>
        </a:xfrm>
      </p:grpSpPr>
      <p:sp>
        <p:nvSpPr>
          <p:cNvPr id="2" name="Θέση περιεχομένου 1"/>
          <p:cNvSpPr>
            <a:spLocks noGrp="1"/>
          </p:cNvSpPr>
          <p:nvPr>
            <p:ph/>
          </p:nvPr>
        </p:nvSpPr>
        <p:spPr>
          <a:xfrm>
            <a:off x="914400" y="609600"/>
            <a:ext cx="10363200" cy="54864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3" name="Rectangle 4"/>
          <p:cNvSpPr>
            <a:spLocks noGrp="1" noChangeArrowheads="1"/>
          </p:cNvSpPr>
          <p:nvPr>
            <p:ph type="dt" sz="half" idx="10"/>
          </p:nvPr>
        </p:nvSpPr>
        <p:spPr>
          <a:ln/>
        </p:spPr>
        <p:txBody>
          <a:bodyPr/>
          <a:lstStyle>
            <a:lvl1pPr>
              <a:defRPr/>
            </a:lvl1pPr>
          </a:lstStyle>
          <a:p>
            <a:pPr>
              <a:defRPr/>
            </a:pPr>
            <a:fld id="{06F30F0C-C191-4093-8D4A-70FB297ACF3B}" type="datetime1">
              <a:rPr lang="el-GR" smtClean="0">
                <a:solidFill>
                  <a:prstClr val="black">
                    <a:tint val="75000"/>
                  </a:prstClr>
                </a:solidFill>
              </a:rPr>
              <a:t>8/2/2021</a:t>
            </a:fld>
            <a:endParaRPr lang="el-GR">
              <a:solidFill>
                <a:prstClr val="black">
                  <a:tint val="75000"/>
                </a:prstClr>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17F24F44-E708-4DD5-AF0A-FCEF5BE8A6F1}"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26984317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Τίτλος και 4 Αντικείμενα">
    <p:spTree>
      <p:nvGrpSpPr>
        <p:cNvPr id="1" name=""/>
        <p:cNvGrpSpPr/>
        <p:nvPr/>
      </p:nvGrpSpPr>
      <p:grpSpPr>
        <a:xfrm>
          <a:off x="0" y="0"/>
          <a:ext cx="0" cy="0"/>
          <a:chOff x="0" y="0"/>
          <a:chExt cx="0" cy="0"/>
        </a:xfrm>
      </p:grpSpPr>
      <p:sp>
        <p:nvSpPr>
          <p:cNvPr id="2" name="Τίτλος 1"/>
          <p:cNvSpPr>
            <a:spLocks noGrp="1"/>
          </p:cNvSpPr>
          <p:nvPr>
            <p:ph type="title" sz="quarter"/>
          </p:nvPr>
        </p:nvSpPr>
        <p:spPr>
          <a:xfrm>
            <a:off x="914400" y="609600"/>
            <a:ext cx="10363200" cy="1143000"/>
          </a:xfrm>
        </p:spPr>
        <p:txBody>
          <a:bodyPr/>
          <a:lstStyle/>
          <a:p>
            <a:r>
              <a:rPr lang="el-GR"/>
              <a:t>Στυλ κύριου τίτλου</a:t>
            </a:r>
          </a:p>
        </p:txBody>
      </p:sp>
      <p:sp>
        <p:nvSpPr>
          <p:cNvPr id="3" name="Θέση περιεχομένου 2"/>
          <p:cNvSpPr>
            <a:spLocks noGrp="1"/>
          </p:cNvSpPr>
          <p:nvPr>
            <p:ph sz="quarter" idx="1"/>
          </p:nvPr>
        </p:nvSpPr>
        <p:spPr>
          <a:xfrm>
            <a:off x="914400" y="1981200"/>
            <a:ext cx="5080000" cy="19812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quarter" idx="2"/>
          </p:nvPr>
        </p:nvSpPr>
        <p:spPr>
          <a:xfrm>
            <a:off x="6197600" y="1981200"/>
            <a:ext cx="5080000" cy="19812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περιεχομένου 4"/>
          <p:cNvSpPr>
            <a:spLocks noGrp="1"/>
          </p:cNvSpPr>
          <p:nvPr>
            <p:ph sz="quarter" idx="3"/>
          </p:nvPr>
        </p:nvSpPr>
        <p:spPr>
          <a:xfrm>
            <a:off x="914400" y="4114800"/>
            <a:ext cx="5080000" cy="19812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περιεχομένου 5"/>
          <p:cNvSpPr>
            <a:spLocks noGrp="1"/>
          </p:cNvSpPr>
          <p:nvPr>
            <p:ph sz="quarter" idx="4"/>
          </p:nvPr>
        </p:nvSpPr>
        <p:spPr>
          <a:xfrm>
            <a:off x="6197600" y="4114800"/>
            <a:ext cx="5080000" cy="19812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Rectangle 4"/>
          <p:cNvSpPr>
            <a:spLocks noGrp="1" noChangeArrowheads="1"/>
          </p:cNvSpPr>
          <p:nvPr>
            <p:ph type="dt" sz="half" idx="10"/>
          </p:nvPr>
        </p:nvSpPr>
        <p:spPr>
          <a:ln/>
        </p:spPr>
        <p:txBody>
          <a:bodyPr/>
          <a:lstStyle>
            <a:lvl1pPr>
              <a:defRPr/>
            </a:lvl1pPr>
          </a:lstStyle>
          <a:p>
            <a:pPr>
              <a:defRPr/>
            </a:pPr>
            <a:fld id="{9CC68ADA-133E-42A4-846E-470CD3F2F578}" type="datetime1">
              <a:rPr lang="el-GR" altLang="el-GR" smtClean="0">
                <a:solidFill>
                  <a:prstClr val="black">
                    <a:tint val="75000"/>
                  </a:prstClr>
                </a:solidFill>
              </a:rPr>
              <a:t>8/2/2021</a:t>
            </a:fld>
            <a:endParaRPr lang="el-GR" altLang="el-GR">
              <a:solidFill>
                <a:prstClr val="black">
                  <a:tint val="75000"/>
                </a:prstClr>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l-GR" altLang="el-GR">
                <a:solidFill>
                  <a:prstClr val="black">
                    <a:tint val="75000"/>
                  </a:prstClr>
                </a:solidFill>
              </a:rPr>
              <a:t>Μερκ. Παναγιωτόπουλος - Φυσικός                </a:t>
            </a:r>
            <a:r>
              <a:rPr lang="en-US" altLang="el-GR">
                <a:solidFill>
                  <a:prstClr val="black">
                    <a:tint val="75000"/>
                  </a:prstClr>
                </a:solidFill>
              </a:rPr>
              <a:t>www.merkopanas.blogspot.gr</a:t>
            </a:r>
            <a:endParaRPr lang="el-GR" altLang="el-GR">
              <a:solidFill>
                <a:prstClr val="black">
                  <a:tint val="75000"/>
                </a:prstClr>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89482F6-6567-444F-9A04-38D96E42A2C9}" type="slidenum">
              <a:rPr lang="el-GR" altLang="el-GR">
                <a:solidFill>
                  <a:prstClr val="black">
                    <a:tint val="75000"/>
                  </a:prstClr>
                </a:solidFill>
              </a:rPr>
              <a:pPr>
                <a:defRPr/>
              </a:pPr>
              <a:t>‹#›</a:t>
            </a:fld>
            <a:endParaRPr lang="el-GR" altLang="el-GR">
              <a:solidFill>
                <a:prstClr val="black">
                  <a:tint val="75000"/>
                </a:prstClr>
              </a:solidFill>
            </a:endParaRPr>
          </a:p>
        </p:txBody>
      </p:sp>
    </p:spTree>
    <p:extLst>
      <p:ext uri="{BB962C8B-B14F-4D97-AF65-F5344CB8AC3E}">
        <p14:creationId xmlns:p14="http://schemas.microsoft.com/office/powerpoint/2010/main" val="23202093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cSld name="Τίτλος, Αντικείμενο και 2 Αντικείμενα">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609600"/>
            <a:ext cx="10363200" cy="1143000"/>
          </a:xfrm>
        </p:spPr>
        <p:txBody>
          <a:bodyPr/>
          <a:lstStyle/>
          <a:p>
            <a:r>
              <a:rPr lang="el-GR"/>
              <a:t>Στυλ κύριου τίτλου</a:t>
            </a:r>
          </a:p>
        </p:txBody>
      </p:sp>
      <p:sp>
        <p:nvSpPr>
          <p:cNvPr id="3" name="Θέση περιεχομένου 2"/>
          <p:cNvSpPr>
            <a:spLocks noGrp="1"/>
          </p:cNvSpPr>
          <p:nvPr>
            <p:ph sz="half" idx="1"/>
          </p:nvPr>
        </p:nvSpPr>
        <p:spPr>
          <a:xfrm>
            <a:off x="914400" y="1981200"/>
            <a:ext cx="5080000" cy="41148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quarter" idx="2"/>
          </p:nvPr>
        </p:nvSpPr>
        <p:spPr>
          <a:xfrm>
            <a:off x="6197600" y="1981200"/>
            <a:ext cx="5080000" cy="19812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περιεχομένου 4"/>
          <p:cNvSpPr>
            <a:spLocks noGrp="1"/>
          </p:cNvSpPr>
          <p:nvPr>
            <p:ph sz="quarter" idx="3"/>
          </p:nvPr>
        </p:nvSpPr>
        <p:spPr>
          <a:xfrm>
            <a:off x="6197600" y="4114800"/>
            <a:ext cx="5080000" cy="19812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Rectangle 4"/>
          <p:cNvSpPr>
            <a:spLocks noGrp="1" noChangeArrowheads="1"/>
          </p:cNvSpPr>
          <p:nvPr>
            <p:ph type="dt" sz="half" idx="10"/>
          </p:nvPr>
        </p:nvSpPr>
        <p:spPr>
          <a:ln/>
        </p:spPr>
        <p:txBody>
          <a:bodyPr/>
          <a:lstStyle>
            <a:lvl1pPr>
              <a:defRPr/>
            </a:lvl1pPr>
          </a:lstStyle>
          <a:p>
            <a:pPr>
              <a:defRPr/>
            </a:pPr>
            <a:fld id="{DE875857-ECBC-498C-9591-2188E03E1336}" type="datetime1">
              <a:rPr lang="el-GR" altLang="el-GR" smtClean="0">
                <a:solidFill>
                  <a:prstClr val="black">
                    <a:tint val="75000"/>
                  </a:prstClr>
                </a:solidFill>
              </a:rPr>
              <a:t>8/2/2021</a:t>
            </a:fld>
            <a:endParaRPr lang="el-GR" altLang="el-GR">
              <a:solidFill>
                <a:prstClr val="black">
                  <a:tint val="75000"/>
                </a:prstClr>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r>
              <a:rPr lang="el-GR" altLang="el-GR">
                <a:solidFill>
                  <a:prstClr val="black">
                    <a:tint val="75000"/>
                  </a:prstClr>
                </a:solidFill>
              </a:rPr>
              <a:t>Μερκ. Παναγιωτόπουλος - Φυσικός                </a:t>
            </a:r>
            <a:r>
              <a:rPr lang="en-US" altLang="el-GR">
                <a:solidFill>
                  <a:prstClr val="black">
                    <a:tint val="75000"/>
                  </a:prstClr>
                </a:solidFill>
              </a:rPr>
              <a:t>www.merkopanas.blogspot.gr</a:t>
            </a:r>
            <a:endParaRPr lang="el-GR" altLang="el-GR">
              <a:solidFill>
                <a:prstClr val="black">
                  <a:tint val="75000"/>
                </a:prstClr>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8323AF50-8782-40CF-8B53-39F564DB54A3}" type="slidenum">
              <a:rPr lang="el-GR" altLang="el-GR">
                <a:solidFill>
                  <a:prstClr val="black">
                    <a:tint val="75000"/>
                  </a:prstClr>
                </a:solidFill>
              </a:rPr>
              <a:pPr>
                <a:defRPr/>
              </a:pPr>
              <a:t>‹#›</a:t>
            </a:fld>
            <a:endParaRPr lang="el-GR" altLang="el-GR">
              <a:solidFill>
                <a:prstClr val="black">
                  <a:tint val="75000"/>
                </a:prstClr>
              </a:solidFill>
            </a:endParaRPr>
          </a:p>
        </p:txBody>
      </p:sp>
    </p:spTree>
    <p:extLst>
      <p:ext uri="{BB962C8B-B14F-4D97-AF65-F5344CB8AC3E}">
        <p14:creationId xmlns:p14="http://schemas.microsoft.com/office/powerpoint/2010/main" val="40828063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verTx">
  <p:cSld name="Τίτλος και Αντικείμενο επάνω από 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609600"/>
            <a:ext cx="10363200" cy="1143000"/>
          </a:xfrm>
        </p:spPr>
        <p:txBody>
          <a:bodyPr/>
          <a:lstStyle/>
          <a:p>
            <a:r>
              <a:rPr lang="el-GR"/>
              <a:t>Στυλ κύριου τίτλου</a:t>
            </a:r>
          </a:p>
        </p:txBody>
      </p:sp>
      <p:sp>
        <p:nvSpPr>
          <p:cNvPr id="3" name="Θέση περιεχομένου 2"/>
          <p:cNvSpPr>
            <a:spLocks noGrp="1"/>
          </p:cNvSpPr>
          <p:nvPr>
            <p:ph sz="half" idx="1"/>
          </p:nvPr>
        </p:nvSpPr>
        <p:spPr>
          <a:xfrm>
            <a:off x="914400" y="1981200"/>
            <a:ext cx="10363200" cy="19812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914400" y="4114800"/>
            <a:ext cx="10363200" cy="19812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a:xfrm>
            <a:off x="914400" y="6248400"/>
            <a:ext cx="2540000" cy="457200"/>
          </a:xfrm>
        </p:spPr>
        <p:txBody>
          <a:bodyPr/>
          <a:lstStyle>
            <a:lvl1pPr>
              <a:defRPr/>
            </a:lvl1pPr>
          </a:lstStyle>
          <a:p>
            <a:pPr>
              <a:defRPr/>
            </a:pPr>
            <a:fld id="{DFDB97BF-80EC-400E-8D41-1667A57F4B80}" type="datetime1">
              <a:rPr lang="el-GR" altLang="el-GR" smtClean="0">
                <a:solidFill>
                  <a:prstClr val="black">
                    <a:tint val="75000"/>
                  </a:prstClr>
                </a:solidFill>
              </a:rPr>
              <a:t>8/2/2021</a:t>
            </a:fld>
            <a:endParaRPr lang="el-GR" altLang="el-GR">
              <a:solidFill>
                <a:prstClr val="black">
                  <a:tint val="75000"/>
                </a:prstClr>
              </a:solidFill>
            </a:endParaRPr>
          </a:p>
        </p:txBody>
      </p:sp>
      <p:sp>
        <p:nvSpPr>
          <p:cNvPr id="6" name="Θέση υποσέλιδου 5"/>
          <p:cNvSpPr>
            <a:spLocks noGrp="1"/>
          </p:cNvSpPr>
          <p:nvPr>
            <p:ph type="ftr" sz="quarter" idx="11"/>
          </p:nvPr>
        </p:nvSpPr>
        <p:spPr>
          <a:xfrm>
            <a:off x="4165600" y="6248400"/>
            <a:ext cx="3860800" cy="457200"/>
          </a:xfrm>
        </p:spPr>
        <p:txBody>
          <a:bodyPr/>
          <a:lstStyle>
            <a:lvl1pPr>
              <a:defRPr/>
            </a:lvl1pPr>
          </a:lstStyle>
          <a:p>
            <a:pPr>
              <a:defRPr/>
            </a:pPr>
            <a:r>
              <a:rPr lang="el-GR" altLang="el-GR">
                <a:solidFill>
                  <a:prstClr val="black">
                    <a:tint val="75000"/>
                  </a:prstClr>
                </a:solidFill>
              </a:rPr>
              <a:t>Μερκ. Παναγιωτόπουλος - Φυσικός                </a:t>
            </a:r>
            <a:r>
              <a:rPr lang="en-US" altLang="el-GR">
                <a:solidFill>
                  <a:prstClr val="black">
                    <a:tint val="75000"/>
                  </a:prstClr>
                </a:solidFill>
              </a:rPr>
              <a:t>www.merkopanas.blogspot.gr</a:t>
            </a:r>
            <a:endParaRPr lang="el-GR" altLang="el-GR">
              <a:solidFill>
                <a:prstClr val="black">
                  <a:tint val="75000"/>
                </a:prstClr>
              </a:solidFill>
            </a:endParaRPr>
          </a:p>
        </p:txBody>
      </p:sp>
      <p:sp>
        <p:nvSpPr>
          <p:cNvPr id="7" name="Θέση αριθμού διαφάνειας 6"/>
          <p:cNvSpPr>
            <a:spLocks noGrp="1"/>
          </p:cNvSpPr>
          <p:nvPr>
            <p:ph type="sldNum" sz="quarter" idx="12"/>
          </p:nvPr>
        </p:nvSpPr>
        <p:spPr>
          <a:xfrm>
            <a:off x="8737600" y="6248400"/>
            <a:ext cx="2540000" cy="457200"/>
          </a:xfrm>
        </p:spPr>
        <p:txBody>
          <a:bodyPr/>
          <a:lstStyle>
            <a:lvl1pPr>
              <a:defRPr/>
            </a:lvl1pPr>
          </a:lstStyle>
          <a:p>
            <a:pPr>
              <a:defRPr/>
            </a:pPr>
            <a:fld id="{945A2E8E-A6A2-4C00-8D22-066B12895CBB}" type="slidenum">
              <a:rPr lang="el-GR" altLang="el-GR">
                <a:solidFill>
                  <a:prstClr val="black">
                    <a:tint val="75000"/>
                  </a:prstClr>
                </a:solidFill>
              </a:rPr>
              <a:pPr>
                <a:defRPr/>
              </a:pPr>
              <a:t>‹#›</a:t>
            </a:fld>
            <a:endParaRPr lang="el-GR" altLang="el-GR">
              <a:solidFill>
                <a:prstClr val="black">
                  <a:tint val="75000"/>
                </a:prstClr>
              </a:solidFill>
            </a:endParaRPr>
          </a:p>
        </p:txBody>
      </p:sp>
    </p:spTree>
    <p:extLst>
      <p:ext uri="{BB962C8B-B14F-4D97-AF65-F5344CB8AC3E}">
        <p14:creationId xmlns:p14="http://schemas.microsoft.com/office/powerpoint/2010/main" val="4139650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F4A9BA6D-6F97-4D11-A18C-B284B3035D1E}" type="datetime1">
              <a:rPr lang="el-GR" smtClean="0">
                <a:solidFill>
                  <a:prstClr val="black">
                    <a:tint val="75000"/>
                  </a:prstClr>
                </a:solidFill>
              </a:rPr>
              <a:t>8/2/2021</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593904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963084" y="4406901"/>
            <a:ext cx="103632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8EA0CD2-FBBB-4C67-9D2F-5CB75E6EFEDA}" type="datetime1">
              <a:rPr lang="el-GR" smtClean="0">
                <a:solidFill>
                  <a:prstClr val="black">
                    <a:tint val="75000"/>
                  </a:prstClr>
                </a:solidFill>
              </a:rPr>
              <a:t>8/2/2021</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400733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D2568A51-93DF-439D-9EDF-42AB12B5C97D}" type="datetime1">
              <a:rPr lang="el-GR" smtClean="0">
                <a:solidFill>
                  <a:prstClr val="black">
                    <a:tint val="75000"/>
                  </a:prstClr>
                </a:solidFill>
              </a:rPr>
              <a:t>8/2/2021</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793317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4253BA77-F6B3-480D-BEC8-AE37247F0580}" type="datetime1">
              <a:rPr lang="el-GR" smtClean="0">
                <a:solidFill>
                  <a:prstClr val="black">
                    <a:tint val="75000"/>
                  </a:prstClr>
                </a:solidFill>
              </a:rPr>
              <a:t>8/2/2021</a:t>
            </a:fld>
            <a:endParaRPr lang="el-GR">
              <a:solidFill>
                <a:prstClr val="black">
                  <a:tint val="75000"/>
                </a:prstClr>
              </a:solidFill>
            </a:endParaRPr>
          </a:p>
        </p:txBody>
      </p:sp>
      <p:sp>
        <p:nvSpPr>
          <p:cNvPr id="8" name="7 - Θέση υποσέλιδου"/>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437940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AE7BCEFD-BEC5-459B-AFC6-1E66C1F28A00}" type="datetime1">
              <a:rPr lang="el-GR" smtClean="0">
                <a:solidFill>
                  <a:prstClr val="black">
                    <a:tint val="75000"/>
                  </a:prstClr>
                </a:solidFill>
              </a:rPr>
              <a:t>8/2/2021</a:t>
            </a:fld>
            <a:endParaRPr lang="el-GR">
              <a:solidFill>
                <a:prstClr val="black">
                  <a:tint val="75000"/>
                </a:prstClr>
              </a:solidFill>
            </a:endParaRPr>
          </a:p>
        </p:txBody>
      </p:sp>
      <p:sp>
        <p:nvSpPr>
          <p:cNvPr id="4" name="3 - Θέση υποσέλιδου"/>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191165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124C072-54C9-469C-B265-5FDCD5377DAA}" type="datetime1">
              <a:rPr lang="el-GR" smtClean="0">
                <a:solidFill>
                  <a:prstClr val="black">
                    <a:tint val="75000"/>
                  </a:prstClr>
                </a:solidFill>
              </a:rPr>
              <a:t>8/2/2021</a:t>
            </a:fld>
            <a:endParaRPr lang="el-GR">
              <a:solidFill>
                <a:prstClr val="black">
                  <a:tint val="75000"/>
                </a:prstClr>
              </a:solidFill>
            </a:endParaRPr>
          </a:p>
        </p:txBody>
      </p:sp>
      <p:sp>
        <p:nvSpPr>
          <p:cNvPr id="3" name="2 - Θέση υποσέλιδου"/>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110332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1" y="273050"/>
            <a:ext cx="4011084"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7179620-6A9A-4CEF-9B4B-7CD887CBBD91}" type="datetime1">
              <a:rPr lang="el-GR" smtClean="0">
                <a:solidFill>
                  <a:prstClr val="black">
                    <a:tint val="75000"/>
                  </a:prstClr>
                </a:solidFill>
              </a:rPr>
              <a:t>8/2/2021</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735844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389717" y="4800600"/>
            <a:ext cx="73152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5D61BFE-4351-44F0-AA8A-54E16F81E6A5}" type="datetime1">
              <a:rPr lang="el-GR" smtClean="0">
                <a:solidFill>
                  <a:prstClr val="black">
                    <a:tint val="75000"/>
                  </a:prstClr>
                </a:solidFill>
              </a:rPr>
              <a:t>8/2/2021</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951001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7000">
              <a:srgbClr val="FFFFCC"/>
            </a:gs>
            <a:gs pos="100000">
              <a:schemeClr val="bg2">
                <a:shade val="30000"/>
                <a:satMod val="20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344AE4-9DC6-4BB9-AB15-B915BB5B5E95}" type="datetime1">
              <a:rPr lang="el-GR" smtClean="0">
                <a:solidFill>
                  <a:prstClr val="black">
                    <a:tint val="75000"/>
                  </a:prstClr>
                </a:solidFill>
              </a:rPr>
              <a:t>8/2/2021</a:t>
            </a:fld>
            <a:endParaRPr lang="el-GR">
              <a:solidFill>
                <a:prstClr val="black">
                  <a:tint val="75000"/>
                </a:prstClr>
              </a:solidFill>
            </a:endParaRPr>
          </a:p>
        </p:txBody>
      </p:sp>
      <p:sp>
        <p:nvSpPr>
          <p:cNvPr id="5" name="4 - Θέση υποσέλιδου"/>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
        <p:nvSpPr>
          <p:cNvPr id="6" name="5 - Θέση αριθμού διαφάνειας"/>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2192566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6.xml"/><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7.png"/><Relationship Id="rId1" Type="http://schemas.openxmlformats.org/officeDocument/2006/relationships/slideLayout" Target="../slideLayouts/slideLayout7.xml"/><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10.png"/><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8" Type="http://schemas.openxmlformats.org/officeDocument/2006/relationships/hyperlink" Target="http://ylikonet300.blogspot.gr/2014/08/blog-post.html" TargetMode="External"/><Relationship Id="rId3" Type="http://schemas.openxmlformats.org/officeDocument/2006/relationships/hyperlink" Target="https://phet.colorado.edu/el/simulation/legacy/circuit-construction-kit-ac" TargetMode="External"/><Relationship Id="rId7" Type="http://schemas.openxmlformats.org/officeDocument/2006/relationships/hyperlink" Target="https://docplayer.gr/36503671-Energeiaki-meleti-ton-stoiheion-aploy-ilektrikoy-kyklomatos-dc-me-pigi-omiko-katanaloti-kai-kinitira.html" TargetMode="External"/><Relationship Id="rId2" Type="http://schemas.openxmlformats.org/officeDocument/2006/relationships/hyperlink" Target="https://www.youtube.com/watch?v=kcI4eLq3TOE" TargetMode="External"/><Relationship Id="rId1" Type="http://schemas.openxmlformats.org/officeDocument/2006/relationships/slideLayout" Target="../slideLayouts/slideLayout7.xml"/><Relationship Id="rId6" Type="http://schemas.openxmlformats.org/officeDocument/2006/relationships/hyperlink" Target="https://www.dropbox.com/s/isrb6fn5vz5wi88/%CE%A7%CE%B1%CF%81%CE%B1%CE%BA%CF%84%CE%B7%CF%81%CE%B9%CF%83%CF%84%CE%B9%CE%BA%CE%AE%20%CF%80%CE%B7%CE%B3%CE%AE%CF%82-%CE%B1%CE%BD%CF%84%CE%B9%CF%83%CF%84%CE%AC%CF%84%CE%B7.ppt?dl=0" TargetMode="External"/><Relationship Id="rId5" Type="http://schemas.openxmlformats.org/officeDocument/2006/relationships/hyperlink" Target="https://www.dropbox.com/s/hlfjcudi0fk53tz/%CE%A7%CE%B1%CF%81%CE%B1%CE%BA%CF%84%CE%B7%CF%81%CE%B9%CF%83%CF%84%CE%B9%CE%BA%CE%AE%20%CF%80%CE%B7%CE%B3%CE%AE%CF%82%20%CE%BA%CE%B1%CE%B9%20%CE%B1%CE%BD%CF%84%CE%B9%CF%83%CF%84%CE%AC%CF%84%CE%B7.doc?dl=0" TargetMode="External"/><Relationship Id="rId4" Type="http://schemas.openxmlformats.org/officeDocument/2006/relationships/hyperlink" Target="https://www.youtube.com/watch?v=kkITHOjqKYM"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merkopanas.blogspot.gr/2018/02/blog-post.html" TargetMode="External"/><Relationship Id="rId2" Type="http://schemas.openxmlformats.org/officeDocument/2006/relationships/hyperlink" Target="http://merkopanas.blogspot.gr/2009/08/blog-post_28.html" TargetMode="External"/><Relationship Id="rId1" Type="http://schemas.openxmlformats.org/officeDocument/2006/relationships/slideLayout" Target="../slideLayouts/slideLayout6.xml"/><Relationship Id="rId4" Type="http://schemas.openxmlformats.org/officeDocument/2006/relationships/hyperlink" Target="http://merkopanas.blogspot.gr/2018/02/hot-potatoes.html"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27.png"/><Relationship Id="rId1" Type="http://schemas.openxmlformats.org/officeDocument/2006/relationships/slideLayout" Target="../slideLayouts/slideLayout7.xml"/><Relationship Id="rId4" Type="http://schemas.openxmlformats.org/officeDocument/2006/relationships/image" Target="../media/image28.png"/></Relationships>
</file>

<file path=ppt/slides/_rels/slide39.xml.rels><?xml version="1.0" encoding="UTF-8" standalone="yes"?>
<Relationships xmlns="http://schemas.openxmlformats.org/package/2006/relationships"><Relationship Id="rId3" Type="http://schemas.microsoft.com/office/2007/relationships/hdphoto" Target="../media/hdphoto5.wdp"/><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microsoft.com/office/2007/relationships/hdphoto" Target="../media/hdphoto6.wdp"/><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2.png"/><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6.xml"/><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αριθμού διαφάνειας 4"/>
          <p:cNvSpPr>
            <a:spLocks noGrp="1"/>
          </p:cNvSpPr>
          <p:nvPr>
            <p:ph type="sldNum" sz="quarter" idx="12"/>
          </p:nvPr>
        </p:nvSpPr>
        <p:spPr/>
        <p:txBody>
          <a:bodyPr/>
          <a:lstStyle/>
          <a:p>
            <a:fld id="{8F8DFD21-9AC3-4BE7-8AA6-DD94EDF8833E}" type="slidenum">
              <a:rPr lang="el-GR" altLang="el-GR"/>
              <a:pPr/>
              <a:t>1</a:t>
            </a:fld>
            <a:endParaRPr lang="el-GR" altLang="el-GR"/>
          </a:p>
        </p:txBody>
      </p:sp>
      <p:sp>
        <p:nvSpPr>
          <p:cNvPr id="8196" name="Text Box 4"/>
          <p:cNvSpPr txBox="1">
            <a:spLocks noChangeArrowheads="1"/>
          </p:cNvSpPr>
          <p:nvPr/>
        </p:nvSpPr>
        <p:spPr bwMode="auto">
          <a:xfrm>
            <a:off x="2063750" y="620713"/>
            <a:ext cx="80645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l-GR" altLang="el-GR"/>
          </a:p>
        </p:txBody>
      </p:sp>
      <p:sp>
        <p:nvSpPr>
          <p:cNvPr id="8197" name="Rectangle 5"/>
          <p:cNvSpPr>
            <a:spLocks noGrp="1" noChangeArrowheads="1"/>
          </p:cNvSpPr>
          <p:nvPr>
            <p:ph type="title"/>
          </p:nvPr>
        </p:nvSpPr>
        <p:spPr>
          <a:xfrm>
            <a:off x="1853711" y="814577"/>
            <a:ext cx="8449408" cy="852248"/>
          </a:xfrm>
        </p:spPr>
        <p:txBody>
          <a:bodyPr>
            <a:normAutofit fontScale="90000"/>
          </a:bodyPr>
          <a:lstStyle/>
          <a:p>
            <a:r>
              <a:rPr lang="el-GR" altLang="el-GR" sz="4000" b="1" dirty="0">
                <a:solidFill>
                  <a:srgbClr val="800000"/>
                </a:solidFill>
                <a:effectLst>
                  <a:outerShdw blurRad="38100" dist="38100" dir="2700000" algn="tl">
                    <a:srgbClr val="000000"/>
                  </a:outerShdw>
                </a:effectLst>
                <a:latin typeface="Comic Sans MS" panose="030F0702030302020204" pitchFamily="66" charset="0"/>
              </a:rPr>
              <a:t>Χαρακτηριστικά μιας ηλεκτρικής πηγής</a:t>
            </a:r>
          </a:p>
        </p:txBody>
      </p:sp>
      <p:pic>
        <p:nvPicPr>
          <p:cNvPr id="2" name="Εικόνα 1"/>
          <p:cNvPicPr>
            <a:picLocks noChangeAspect="1"/>
          </p:cNvPicPr>
          <p:nvPr/>
        </p:nvPicPr>
        <p:blipFill>
          <a:blip r:embed="rId3">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328887" y="1666825"/>
            <a:ext cx="3534226" cy="4104662"/>
          </a:xfrm>
          <a:prstGeom prst="rect">
            <a:avLst/>
          </a:prstGeom>
        </p:spPr>
      </p:pic>
      <p:sp>
        <p:nvSpPr>
          <p:cNvPr id="3" name="Θέση ημερομηνίας 2">
            <a:extLst>
              <a:ext uri="{FF2B5EF4-FFF2-40B4-BE49-F238E27FC236}">
                <a16:creationId xmlns:a16="http://schemas.microsoft.com/office/drawing/2014/main" id="{DCE21230-A01E-4E44-B9A0-24FDDB604E73}"/>
              </a:ext>
            </a:extLst>
          </p:cNvPr>
          <p:cNvSpPr>
            <a:spLocks noGrp="1"/>
          </p:cNvSpPr>
          <p:nvPr>
            <p:ph type="dt" sz="half" idx="10"/>
          </p:nvPr>
        </p:nvSpPr>
        <p:spPr/>
        <p:txBody>
          <a:bodyPr/>
          <a:lstStyle/>
          <a:p>
            <a:fld id="{F80E9660-F66B-4A87-A78C-72F64AC3B83A}" type="datetime1">
              <a:rPr lang="el-GR" smtClean="0">
                <a:solidFill>
                  <a:prstClr val="black">
                    <a:tint val="75000"/>
                  </a:prstClr>
                </a:solidFill>
              </a:rPr>
              <a:t>8/2/2021</a:t>
            </a:fld>
            <a:endParaRPr lang="el-GR">
              <a:solidFill>
                <a:prstClr val="black">
                  <a:tint val="75000"/>
                </a:prstClr>
              </a:solidFill>
            </a:endParaRPr>
          </a:p>
        </p:txBody>
      </p:sp>
      <p:sp>
        <p:nvSpPr>
          <p:cNvPr id="6" name="Θέση υποσέλιδου 5">
            <a:extLst>
              <a:ext uri="{FF2B5EF4-FFF2-40B4-BE49-F238E27FC236}">
                <a16:creationId xmlns:a16="http://schemas.microsoft.com/office/drawing/2014/main" id="{278F2CF4-1F9C-4D6A-8C5A-2C787EBA2C0D}"/>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32992681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8197"/>
                                        </p:tgtEl>
                                        <p:attrNameLst>
                                          <p:attrName>style.visibility</p:attrName>
                                        </p:attrNameLst>
                                      </p:cBhvr>
                                      <p:to>
                                        <p:strVal val="visible"/>
                                      </p:to>
                                    </p:set>
                                    <p:anim calcmode="lin" valueType="num">
                                      <p:cBhvr>
                                        <p:cTn id="7" dur="2000" fill="hold"/>
                                        <p:tgtEl>
                                          <p:spTgt spid="8197"/>
                                        </p:tgtEl>
                                        <p:attrNameLst>
                                          <p:attrName>ppt_x</p:attrName>
                                        </p:attrNameLst>
                                      </p:cBhvr>
                                      <p:tavLst>
                                        <p:tav tm="0">
                                          <p:val>
                                            <p:strVal val="#ppt_x-.2"/>
                                          </p:val>
                                        </p:tav>
                                        <p:tav tm="100000">
                                          <p:val>
                                            <p:strVal val="#ppt_x"/>
                                          </p:val>
                                        </p:tav>
                                      </p:tavLst>
                                    </p:anim>
                                    <p:anim calcmode="lin" valueType="num">
                                      <p:cBhvr>
                                        <p:cTn id="8" dur="2000" fill="hold"/>
                                        <p:tgtEl>
                                          <p:spTgt spid="8197"/>
                                        </p:tgtEl>
                                        <p:attrNameLst>
                                          <p:attrName>ppt_y</p:attrName>
                                        </p:attrNameLst>
                                      </p:cBhvr>
                                      <p:tavLst>
                                        <p:tav tm="0">
                                          <p:val>
                                            <p:strVal val="#ppt_y"/>
                                          </p:val>
                                        </p:tav>
                                        <p:tav tm="100000">
                                          <p:val>
                                            <p:strVal val="#ppt_y"/>
                                          </p:val>
                                        </p:tav>
                                      </p:tavLst>
                                    </p:anim>
                                    <p:animEffect transition="in" filter="wipe(right)" prLst="gradientSize: 0.1">
                                      <p:cBhvr>
                                        <p:cTn id="9" dur="2000"/>
                                        <p:tgtEl>
                                          <p:spTgt spid="8197"/>
                                        </p:tgtEl>
                                      </p:cBhvr>
                                    </p:animEffect>
                                  </p:childTnLst>
                                </p:cTn>
                              </p:par>
                            </p:childTnLst>
                          </p:cTn>
                        </p:par>
                        <p:par>
                          <p:cTn id="10" fill="hold">
                            <p:stCondLst>
                              <p:cond delay="2000"/>
                            </p:stCondLst>
                            <p:childTnLst>
                              <p:par>
                                <p:cTn id="11" presetID="10" presetClass="entr" presetSubtype="0" fill="hold" nodeType="afterEffect">
                                  <p:stCondLst>
                                    <p:cond delay="25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4"/>
          <p:cNvSpPr>
            <a:spLocks noGrp="1"/>
          </p:cNvSpPr>
          <p:nvPr>
            <p:ph type="sldNum" sz="quarter" idx="12"/>
          </p:nvPr>
        </p:nvSpPr>
        <p:spPr/>
        <p:txBody>
          <a:bodyPr/>
          <a:lstStyle/>
          <a:p>
            <a:fld id="{D9AD2DBD-8864-4B87-AB84-00FE00AFFF33}" type="slidenum">
              <a:rPr lang="el-GR" altLang="el-GR"/>
              <a:pPr/>
              <a:t>10</a:t>
            </a:fld>
            <a:endParaRPr lang="el-GR" altLang="el-GR"/>
          </a:p>
        </p:txBody>
      </p:sp>
      <p:sp>
        <p:nvSpPr>
          <p:cNvPr id="13316" name="Rectangle 4"/>
          <p:cNvSpPr>
            <a:spLocks noGrp="1" noChangeArrowheads="1"/>
          </p:cNvSpPr>
          <p:nvPr>
            <p:ph type="title"/>
          </p:nvPr>
        </p:nvSpPr>
        <p:spPr>
          <a:xfrm>
            <a:off x="2148840" y="820447"/>
            <a:ext cx="8046720" cy="779753"/>
          </a:xfrm>
        </p:spPr>
        <p:txBody>
          <a:bodyPr>
            <a:normAutofit fontScale="90000"/>
          </a:bodyPr>
          <a:lstStyle/>
          <a:p>
            <a:r>
              <a:rPr lang="el-GR" altLang="el-GR" sz="3600" b="1" dirty="0">
                <a:solidFill>
                  <a:srgbClr val="800000"/>
                </a:solidFill>
                <a:effectLst>
                  <a:outerShdw blurRad="38100" dist="38100" dir="2700000" algn="tl">
                    <a:srgbClr val="000000"/>
                  </a:outerShdw>
                </a:effectLst>
                <a:latin typeface="Comic Sans MS" panose="030F0702030302020204" pitchFamily="66" charset="0"/>
              </a:rPr>
              <a:t>Νόμος του </a:t>
            </a:r>
            <a:r>
              <a:rPr lang="en-US" altLang="el-GR" sz="3600" b="1" dirty="0">
                <a:solidFill>
                  <a:srgbClr val="800000"/>
                </a:solidFill>
                <a:effectLst>
                  <a:outerShdw blurRad="38100" dist="38100" dir="2700000" algn="tl">
                    <a:srgbClr val="000000"/>
                  </a:outerShdw>
                </a:effectLst>
                <a:latin typeface="Comic Sans MS" panose="030F0702030302020204" pitchFamily="66" charset="0"/>
              </a:rPr>
              <a:t>Ohm </a:t>
            </a:r>
            <a:r>
              <a:rPr lang="el-GR" altLang="el-GR" sz="3600" b="1" dirty="0">
                <a:solidFill>
                  <a:srgbClr val="800000"/>
                </a:solidFill>
                <a:effectLst>
                  <a:outerShdw blurRad="38100" dist="38100" dir="2700000" algn="tl">
                    <a:srgbClr val="000000"/>
                  </a:outerShdw>
                </a:effectLst>
                <a:latin typeface="Comic Sans MS" panose="030F0702030302020204" pitchFamily="66" charset="0"/>
              </a:rPr>
              <a:t>για το κλειστό κύκλωμα</a:t>
            </a:r>
          </a:p>
        </p:txBody>
      </p:sp>
      <p:pic>
        <p:nvPicPr>
          <p:cNvPr id="5" name="Εικόνα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27957" y="1792789"/>
            <a:ext cx="3888485" cy="3744467"/>
          </a:xfrm>
          <a:prstGeom prst="rect">
            <a:avLst/>
          </a:prstGeom>
          <a:ln>
            <a:noFill/>
          </a:ln>
          <a:effectLst>
            <a:outerShdw blurRad="292100" dist="139700" dir="2700000" algn="tl" rotWithShape="0">
              <a:srgbClr val="333333">
                <a:alpha val="65000"/>
              </a:srgbClr>
            </a:outerShdw>
          </a:effectLst>
        </p:spPr>
      </p:pic>
      <p:sp>
        <p:nvSpPr>
          <p:cNvPr id="2" name="Θέση ημερομηνίας 1">
            <a:extLst>
              <a:ext uri="{FF2B5EF4-FFF2-40B4-BE49-F238E27FC236}">
                <a16:creationId xmlns:a16="http://schemas.microsoft.com/office/drawing/2014/main" id="{6C4BCCB8-C0AB-44A4-A44C-327678F668BB}"/>
              </a:ext>
            </a:extLst>
          </p:cNvPr>
          <p:cNvSpPr>
            <a:spLocks noGrp="1"/>
          </p:cNvSpPr>
          <p:nvPr>
            <p:ph type="dt" sz="half" idx="10"/>
          </p:nvPr>
        </p:nvSpPr>
        <p:spPr/>
        <p:txBody>
          <a:bodyPr/>
          <a:lstStyle/>
          <a:p>
            <a:fld id="{46BAD124-5093-4007-A63A-BFA511465F87}" type="datetime1">
              <a:rPr lang="el-GR" smtClean="0">
                <a:solidFill>
                  <a:prstClr val="black">
                    <a:tint val="75000"/>
                  </a:prstClr>
                </a:solidFill>
              </a:rPr>
              <a:t>8/2/2021</a:t>
            </a:fld>
            <a:endParaRPr lang="el-GR">
              <a:solidFill>
                <a:prstClr val="black">
                  <a:tint val="75000"/>
                </a:prstClr>
              </a:solidFill>
            </a:endParaRPr>
          </a:p>
        </p:txBody>
      </p:sp>
      <p:sp>
        <p:nvSpPr>
          <p:cNvPr id="6" name="Θέση υποσέλιδου 5">
            <a:extLst>
              <a:ext uri="{FF2B5EF4-FFF2-40B4-BE49-F238E27FC236}">
                <a16:creationId xmlns:a16="http://schemas.microsoft.com/office/drawing/2014/main" id="{D705F353-88E2-4C7A-9D86-C47C2D2C85C8}"/>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37551238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3316"/>
                                        </p:tgtEl>
                                        <p:attrNameLst>
                                          <p:attrName>style.visibility</p:attrName>
                                        </p:attrNameLst>
                                      </p:cBhvr>
                                      <p:to>
                                        <p:strVal val="visible"/>
                                      </p:to>
                                    </p:set>
                                    <p:anim calcmode="lin" valueType="num">
                                      <p:cBhvr>
                                        <p:cTn id="7" dur="2000" fill="hold"/>
                                        <p:tgtEl>
                                          <p:spTgt spid="13316"/>
                                        </p:tgtEl>
                                        <p:attrNameLst>
                                          <p:attrName>ppt_x</p:attrName>
                                        </p:attrNameLst>
                                      </p:cBhvr>
                                      <p:tavLst>
                                        <p:tav tm="0">
                                          <p:val>
                                            <p:strVal val="#ppt_x-.2"/>
                                          </p:val>
                                        </p:tav>
                                        <p:tav tm="100000">
                                          <p:val>
                                            <p:strVal val="#ppt_x"/>
                                          </p:val>
                                        </p:tav>
                                      </p:tavLst>
                                    </p:anim>
                                    <p:anim calcmode="lin" valueType="num">
                                      <p:cBhvr>
                                        <p:cTn id="8" dur="2000" fill="hold"/>
                                        <p:tgtEl>
                                          <p:spTgt spid="13316"/>
                                        </p:tgtEl>
                                        <p:attrNameLst>
                                          <p:attrName>ppt_y</p:attrName>
                                        </p:attrNameLst>
                                      </p:cBhvr>
                                      <p:tavLst>
                                        <p:tav tm="0">
                                          <p:val>
                                            <p:strVal val="#ppt_y"/>
                                          </p:val>
                                        </p:tav>
                                        <p:tav tm="100000">
                                          <p:val>
                                            <p:strVal val="#ppt_y"/>
                                          </p:val>
                                        </p:tav>
                                      </p:tavLst>
                                    </p:anim>
                                    <p:animEffect transition="in" filter="wipe(right)" prLst="gradientSize: 0.1">
                                      <p:cBhvr>
                                        <p:cTn id="9" dur="2000"/>
                                        <p:tgtEl>
                                          <p:spTgt spid="13316"/>
                                        </p:tgtEl>
                                      </p:cBhvr>
                                    </p:animEffect>
                                  </p:childTnLst>
                                </p:cTn>
                              </p:par>
                            </p:childTnLst>
                          </p:cTn>
                        </p:par>
                        <p:par>
                          <p:cTn id="10" fill="hold">
                            <p:stCondLst>
                              <p:cond delay="2000"/>
                            </p:stCondLst>
                            <p:childTnLst>
                              <p:par>
                                <p:cTn id="11" presetID="10" presetClass="entr" presetSubtype="0" fill="hold" nodeType="afterEffect">
                                  <p:stCondLst>
                                    <p:cond delay="25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p:cNvSpPr>
            <a:spLocks noGrp="1"/>
          </p:cNvSpPr>
          <p:nvPr>
            <p:ph type="sldNum" sz="quarter" idx="12"/>
          </p:nvPr>
        </p:nvSpPr>
        <p:spPr/>
        <p:txBody>
          <a:bodyPr/>
          <a:lstStyle/>
          <a:p>
            <a:fld id="{3DF53439-851E-44AD-84B1-B6BFC3D0C743}" type="slidenum">
              <a:rPr lang="el-GR" smtClean="0">
                <a:solidFill>
                  <a:prstClr val="black">
                    <a:tint val="75000"/>
                  </a:prstClr>
                </a:solidFill>
              </a:rPr>
              <a:pPr/>
              <a:t>11</a:t>
            </a:fld>
            <a:endParaRPr lang="el-GR">
              <a:solidFill>
                <a:prstClr val="black">
                  <a:tint val="75000"/>
                </a:prstClr>
              </a:solidFill>
            </a:endParaRPr>
          </a:p>
        </p:txBody>
      </p:sp>
      <p:sp>
        <p:nvSpPr>
          <p:cNvPr id="68" name="TextBox 67"/>
          <p:cNvSpPr txBox="1"/>
          <p:nvPr/>
        </p:nvSpPr>
        <p:spPr>
          <a:xfrm>
            <a:off x="2068922" y="2423863"/>
            <a:ext cx="7726680" cy="400110"/>
          </a:xfrm>
          <a:prstGeom prst="rect">
            <a:avLst/>
          </a:prstGeom>
          <a:noFill/>
        </p:spPr>
        <p:txBody>
          <a:bodyPr wrap="square" rtlCol="0">
            <a:spAutoFit/>
          </a:bodyPr>
          <a:lstStyle/>
          <a:p>
            <a:r>
              <a:rPr lang="el-GR" sz="2000" b="1" dirty="0">
                <a:latin typeface="Comic Sans MS" panose="030F0702030302020204" pitchFamily="66" charset="0"/>
              </a:rPr>
              <a:t>Μέσα σε χρόνο </a:t>
            </a:r>
            <a:r>
              <a:rPr lang="en-US" sz="2000" b="1" i="1" dirty="0">
                <a:latin typeface="Comic Sans MS" panose="030F0702030302020204" pitchFamily="66" charset="0"/>
              </a:rPr>
              <a:t>t</a:t>
            </a:r>
            <a:r>
              <a:rPr lang="en-US" sz="2000" b="1" dirty="0">
                <a:latin typeface="Comic Sans MS" panose="030F0702030302020204" pitchFamily="66" charset="0"/>
              </a:rPr>
              <a:t> </a:t>
            </a:r>
            <a:r>
              <a:rPr lang="el-GR" sz="2000" b="1" dirty="0">
                <a:latin typeface="Comic Sans MS" panose="030F0702030302020204" pitchFamily="66" charset="0"/>
              </a:rPr>
              <a:t>η πηγή προσφέρει στο κύκλωμα ενέργεια </a:t>
            </a:r>
            <a:r>
              <a:rPr lang="en-US" sz="2000" b="1" i="1" dirty="0">
                <a:latin typeface="Comic Sans MS" panose="030F0702030302020204" pitchFamily="66" charset="0"/>
              </a:rPr>
              <a:t>W</a:t>
            </a:r>
            <a:r>
              <a:rPr lang="en-US" sz="2000" b="1" dirty="0">
                <a:latin typeface="Comic Sans MS" panose="030F0702030302020204" pitchFamily="66" charset="0"/>
              </a:rPr>
              <a:t>,</a:t>
            </a:r>
            <a:endParaRPr lang="el-GR" sz="2000" b="1" dirty="0">
              <a:latin typeface="Comic Sans MS" panose="030F0702030302020204" pitchFamily="66" charset="0"/>
            </a:endParaRPr>
          </a:p>
        </p:txBody>
      </p:sp>
      <p:sp>
        <p:nvSpPr>
          <p:cNvPr id="70" name="TextBox 69"/>
          <p:cNvSpPr txBox="1"/>
          <p:nvPr/>
        </p:nvSpPr>
        <p:spPr>
          <a:xfrm>
            <a:off x="3859331" y="2951355"/>
            <a:ext cx="1531620" cy="461665"/>
          </a:xfrm>
          <a:prstGeom prst="rect">
            <a:avLst/>
          </a:prstGeom>
          <a:noFill/>
        </p:spPr>
        <p:txBody>
          <a:bodyPr wrap="square" rtlCol="0">
            <a:spAutoFit/>
          </a:bodyPr>
          <a:lstStyle/>
          <a:p>
            <a:r>
              <a:rPr lang="en-US" sz="2400" b="1" i="1" dirty="0">
                <a:latin typeface="Comic Sans MS" panose="030F0702030302020204" pitchFamily="66" charset="0"/>
              </a:rPr>
              <a:t>W</a:t>
            </a:r>
            <a:r>
              <a:rPr lang="en-US" sz="2400" b="1" dirty="0">
                <a:latin typeface="Comic Sans MS" panose="030F0702030302020204" pitchFamily="66" charset="0"/>
              </a:rPr>
              <a:t> = </a:t>
            </a:r>
            <a:r>
              <a:rPr lang="en-US" sz="2400" b="1" i="1" dirty="0">
                <a:latin typeface="Comic Sans MS" panose="030F0702030302020204" pitchFamily="66" charset="0"/>
              </a:rPr>
              <a:t>P</a:t>
            </a:r>
            <a:r>
              <a:rPr lang="en-US" sz="2400" b="1" dirty="0">
                <a:latin typeface="Comic Sans MS" panose="030F0702030302020204" pitchFamily="66" charset="0"/>
              </a:rPr>
              <a:t>.</a:t>
            </a:r>
            <a:r>
              <a:rPr lang="en-US" sz="2400" b="1" i="1" dirty="0">
                <a:latin typeface="Comic Sans MS" panose="030F0702030302020204" pitchFamily="66" charset="0"/>
              </a:rPr>
              <a:t>t</a:t>
            </a:r>
            <a:endParaRPr lang="el-GR" sz="2400" b="1" i="1" dirty="0">
              <a:latin typeface="Comic Sans MS" panose="030F0702030302020204" pitchFamily="66" charset="0"/>
            </a:endParaRPr>
          </a:p>
        </p:txBody>
      </p:sp>
      <p:sp>
        <p:nvSpPr>
          <p:cNvPr id="72" name="Δεξί βέλος 71"/>
          <p:cNvSpPr/>
          <p:nvPr/>
        </p:nvSpPr>
        <p:spPr>
          <a:xfrm>
            <a:off x="5432378" y="3125037"/>
            <a:ext cx="473110" cy="116114"/>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3" name="TextBox 72"/>
          <p:cNvSpPr txBox="1"/>
          <p:nvPr/>
        </p:nvSpPr>
        <p:spPr>
          <a:xfrm>
            <a:off x="6080454" y="2951946"/>
            <a:ext cx="1950826" cy="461665"/>
          </a:xfrm>
          <a:prstGeom prst="rect">
            <a:avLst/>
          </a:prstGeom>
          <a:noFill/>
        </p:spPr>
        <p:txBody>
          <a:bodyPr wrap="square" rtlCol="0">
            <a:spAutoFit/>
          </a:bodyPr>
          <a:lstStyle/>
          <a:p>
            <a:r>
              <a:rPr lang="en-US" sz="2400" b="1" i="1" dirty="0">
                <a:latin typeface="Comic Sans MS" panose="030F0702030302020204" pitchFamily="66" charset="0"/>
              </a:rPr>
              <a:t>W</a:t>
            </a:r>
            <a:r>
              <a:rPr lang="en-US" sz="2400" b="1" dirty="0">
                <a:latin typeface="Comic Sans MS" panose="030F0702030302020204" pitchFamily="66" charset="0"/>
              </a:rPr>
              <a:t> = </a:t>
            </a:r>
            <a:r>
              <a:rPr lang="en-US" sz="2400" b="1" i="1" dirty="0">
                <a:latin typeface="Comic Sans MS" panose="030F0702030302020204" pitchFamily="66" charset="0"/>
              </a:rPr>
              <a:t>E</a:t>
            </a:r>
            <a:r>
              <a:rPr lang="en-US" sz="2400" b="1" dirty="0">
                <a:latin typeface="Comic Sans MS" panose="030F0702030302020204" pitchFamily="66" charset="0"/>
              </a:rPr>
              <a:t>.</a:t>
            </a:r>
            <a:r>
              <a:rPr lang="en-US" sz="2400" b="1" i="1" dirty="0">
                <a:latin typeface="Comic Sans MS" panose="030F0702030302020204" pitchFamily="66" charset="0"/>
              </a:rPr>
              <a:t>I</a:t>
            </a:r>
            <a:r>
              <a:rPr lang="en-US" sz="2400" b="1" dirty="0">
                <a:latin typeface="Comic Sans MS" panose="030F0702030302020204" pitchFamily="66" charset="0"/>
              </a:rPr>
              <a:t>.</a:t>
            </a:r>
            <a:r>
              <a:rPr lang="en-US" sz="2400" b="1" i="1" dirty="0">
                <a:latin typeface="Comic Sans MS" panose="030F0702030302020204" pitchFamily="66" charset="0"/>
              </a:rPr>
              <a:t>t</a:t>
            </a:r>
            <a:endParaRPr lang="el-GR" sz="2400" b="1" i="1" dirty="0">
              <a:latin typeface="Comic Sans MS" panose="030F0702030302020204" pitchFamily="66" charset="0"/>
            </a:endParaRPr>
          </a:p>
        </p:txBody>
      </p:sp>
      <p:sp>
        <p:nvSpPr>
          <p:cNvPr id="74" name="TextBox 73"/>
          <p:cNvSpPr txBox="1"/>
          <p:nvPr/>
        </p:nvSpPr>
        <p:spPr>
          <a:xfrm>
            <a:off x="1612522" y="3535014"/>
            <a:ext cx="9021950" cy="400110"/>
          </a:xfrm>
          <a:prstGeom prst="rect">
            <a:avLst/>
          </a:prstGeom>
          <a:noFill/>
        </p:spPr>
        <p:txBody>
          <a:bodyPr wrap="square" rtlCol="0">
            <a:spAutoFit/>
          </a:bodyPr>
          <a:lstStyle/>
          <a:p>
            <a:r>
              <a:rPr lang="el-GR" sz="2000" b="1" dirty="0">
                <a:latin typeface="Comic Sans MS" panose="030F0702030302020204" pitchFamily="66" charset="0"/>
              </a:rPr>
              <a:t>που μετατρέπεται σε θερμότητα </a:t>
            </a:r>
            <a:r>
              <a:rPr lang="el-GR" sz="2000" b="1" dirty="0" err="1">
                <a:latin typeface="Comic Sans MS" panose="030F0702030302020204" pitchFamily="66" charset="0"/>
              </a:rPr>
              <a:t>ό,που</a:t>
            </a:r>
            <a:r>
              <a:rPr lang="el-GR" sz="2000" b="1" dirty="0">
                <a:latin typeface="Comic Sans MS" panose="030F0702030302020204" pitchFamily="66" charset="0"/>
              </a:rPr>
              <a:t> υπάρχει αντιστάτης (εδώ </a:t>
            </a:r>
            <a:r>
              <a:rPr lang="en-US" sz="2000" b="1" i="1" dirty="0">
                <a:latin typeface="Comic Sans MS" panose="030F0702030302020204" pitchFamily="66" charset="0"/>
              </a:rPr>
              <a:t>R</a:t>
            </a:r>
            <a:r>
              <a:rPr lang="en-US" sz="2000" b="1" dirty="0">
                <a:latin typeface="Comic Sans MS" panose="030F0702030302020204" pitchFamily="66" charset="0"/>
              </a:rPr>
              <a:t> </a:t>
            </a:r>
            <a:r>
              <a:rPr lang="el-GR" sz="2000" b="1" dirty="0">
                <a:latin typeface="Comic Sans MS" panose="030F0702030302020204" pitchFamily="66" charset="0"/>
              </a:rPr>
              <a:t>και </a:t>
            </a:r>
            <a:r>
              <a:rPr lang="en-US" sz="2000" b="1" i="1" dirty="0">
                <a:latin typeface="Comic Sans MS" panose="030F0702030302020204" pitchFamily="66" charset="0"/>
              </a:rPr>
              <a:t>r</a:t>
            </a:r>
            <a:r>
              <a:rPr lang="en-US" sz="2000" b="1" dirty="0">
                <a:latin typeface="Comic Sans MS" panose="030F0702030302020204" pitchFamily="66" charset="0"/>
              </a:rPr>
              <a:t>).</a:t>
            </a:r>
            <a:r>
              <a:rPr lang="el-GR" sz="2000" b="1" dirty="0">
                <a:latin typeface="Comic Sans MS" panose="030F0702030302020204" pitchFamily="66" charset="0"/>
              </a:rPr>
              <a:t> </a:t>
            </a:r>
          </a:p>
        </p:txBody>
      </p:sp>
      <p:sp>
        <p:nvSpPr>
          <p:cNvPr id="75" name="TextBox 74"/>
          <p:cNvSpPr txBox="1"/>
          <p:nvPr/>
        </p:nvSpPr>
        <p:spPr>
          <a:xfrm>
            <a:off x="1723274" y="4105709"/>
            <a:ext cx="2747139" cy="461665"/>
          </a:xfrm>
          <a:prstGeom prst="rect">
            <a:avLst/>
          </a:prstGeom>
          <a:noFill/>
        </p:spPr>
        <p:txBody>
          <a:bodyPr wrap="square" rtlCol="0">
            <a:spAutoFit/>
          </a:bodyPr>
          <a:lstStyle/>
          <a:p>
            <a:r>
              <a:rPr lang="en-US" sz="2400" b="1" i="1" dirty="0">
                <a:latin typeface="Comic Sans MS" panose="030F0702030302020204" pitchFamily="66" charset="0"/>
              </a:rPr>
              <a:t>W</a:t>
            </a:r>
            <a:r>
              <a:rPr lang="el-GR" sz="2400" b="1" baseline="-25000" dirty="0">
                <a:latin typeface="Comic Sans MS" panose="030F0702030302020204" pitchFamily="66" charset="0"/>
              </a:rPr>
              <a:t>πηγής</a:t>
            </a:r>
            <a:r>
              <a:rPr lang="en-US" sz="2400" b="1" dirty="0">
                <a:latin typeface="Comic Sans MS" panose="030F0702030302020204" pitchFamily="66" charset="0"/>
              </a:rPr>
              <a:t> = </a:t>
            </a:r>
            <a:r>
              <a:rPr lang="en-US" sz="2400" b="1" i="1" dirty="0">
                <a:latin typeface="Comic Sans MS" panose="030F0702030302020204" pitchFamily="66" charset="0"/>
              </a:rPr>
              <a:t>Q</a:t>
            </a:r>
            <a:r>
              <a:rPr lang="en-US" sz="2400" b="1" i="1" baseline="-25000" dirty="0">
                <a:latin typeface="Comic Sans MS" panose="030F0702030302020204" pitchFamily="66" charset="0"/>
              </a:rPr>
              <a:t>R</a:t>
            </a:r>
            <a:r>
              <a:rPr lang="en-US" sz="2400" b="1" dirty="0">
                <a:latin typeface="Comic Sans MS" panose="030F0702030302020204" pitchFamily="66" charset="0"/>
              </a:rPr>
              <a:t> + </a:t>
            </a:r>
            <a:r>
              <a:rPr lang="en-US" sz="2400" b="1" i="1" dirty="0" err="1">
                <a:latin typeface="Comic Sans MS" panose="030F0702030302020204" pitchFamily="66" charset="0"/>
              </a:rPr>
              <a:t>Q</a:t>
            </a:r>
            <a:r>
              <a:rPr lang="en-US" sz="2400" b="1" i="1" baseline="-25000" dirty="0" err="1">
                <a:latin typeface="Comic Sans MS" panose="030F0702030302020204" pitchFamily="66" charset="0"/>
              </a:rPr>
              <a:t>r</a:t>
            </a:r>
            <a:endParaRPr lang="el-GR" sz="2400" b="1" i="1" baseline="-25000" dirty="0">
              <a:latin typeface="Comic Sans MS" panose="030F0702030302020204" pitchFamily="66" charset="0"/>
            </a:endParaRPr>
          </a:p>
        </p:txBody>
      </p:sp>
      <p:sp>
        <p:nvSpPr>
          <p:cNvPr id="76" name="Δεξί βέλος 75"/>
          <p:cNvSpPr/>
          <p:nvPr/>
        </p:nvSpPr>
        <p:spPr>
          <a:xfrm>
            <a:off x="4592613" y="4296010"/>
            <a:ext cx="473110" cy="116114"/>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8" name="TextBox 77"/>
          <p:cNvSpPr txBox="1"/>
          <p:nvPr/>
        </p:nvSpPr>
        <p:spPr>
          <a:xfrm>
            <a:off x="5183668" y="4155914"/>
            <a:ext cx="3788882" cy="461665"/>
          </a:xfrm>
          <a:prstGeom prst="rect">
            <a:avLst/>
          </a:prstGeom>
          <a:noFill/>
        </p:spPr>
        <p:txBody>
          <a:bodyPr wrap="square" rtlCol="0">
            <a:spAutoFit/>
          </a:bodyPr>
          <a:lstStyle/>
          <a:p>
            <a:r>
              <a:rPr lang="en-US" sz="2400" b="1" i="1" dirty="0">
                <a:latin typeface="Comic Sans MS" panose="030F0702030302020204" pitchFamily="66" charset="0"/>
              </a:rPr>
              <a:t>E</a:t>
            </a:r>
            <a:r>
              <a:rPr lang="en-US" sz="2400" b="1" dirty="0">
                <a:latin typeface="Comic Sans MS" panose="030F0702030302020204" pitchFamily="66" charset="0"/>
              </a:rPr>
              <a:t>.</a:t>
            </a:r>
            <a:r>
              <a:rPr lang="en-US" sz="2400" b="1" i="1" dirty="0">
                <a:latin typeface="Comic Sans MS" panose="030F0702030302020204" pitchFamily="66" charset="0"/>
              </a:rPr>
              <a:t>I</a:t>
            </a:r>
            <a:r>
              <a:rPr lang="en-US" sz="2400" b="1" dirty="0">
                <a:latin typeface="Comic Sans MS" panose="030F0702030302020204" pitchFamily="66" charset="0"/>
              </a:rPr>
              <a:t>.</a:t>
            </a:r>
            <a:r>
              <a:rPr lang="en-US" sz="2400" b="1" i="1" dirty="0">
                <a:latin typeface="Comic Sans MS" panose="030F0702030302020204" pitchFamily="66" charset="0"/>
              </a:rPr>
              <a:t>t</a:t>
            </a:r>
            <a:r>
              <a:rPr lang="el-GR" sz="2400" b="1" i="1" dirty="0">
                <a:latin typeface="Comic Sans MS" panose="030F0702030302020204" pitchFamily="66" charset="0"/>
              </a:rPr>
              <a:t> </a:t>
            </a:r>
            <a:r>
              <a:rPr lang="el-GR" sz="2400" b="1" dirty="0">
                <a:latin typeface="Comic Sans MS" panose="030F0702030302020204" pitchFamily="66" charset="0"/>
              </a:rPr>
              <a:t>= </a:t>
            </a:r>
            <a:r>
              <a:rPr lang="en-US" sz="2400" b="1" i="1" dirty="0">
                <a:latin typeface="Comic Sans MS" panose="030F0702030302020204" pitchFamily="66" charset="0"/>
              </a:rPr>
              <a:t>I</a:t>
            </a:r>
            <a:r>
              <a:rPr lang="en-US" sz="2400" b="1" baseline="30000" dirty="0">
                <a:latin typeface="Comic Sans MS" panose="030F0702030302020204" pitchFamily="66" charset="0"/>
              </a:rPr>
              <a:t>2</a:t>
            </a:r>
            <a:r>
              <a:rPr lang="en-US" sz="2400" b="1" dirty="0">
                <a:latin typeface="Comic Sans MS" panose="030F0702030302020204" pitchFamily="66" charset="0"/>
              </a:rPr>
              <a:t>.</a:t>
            </a:r>
            <a:r>
              <a:rPr lang="en-US" sz="2400" b="1" i="1" dirty="0">
                <a:latin typeface="Comic Sans MS" panose="030F0702030302020204" pitchFamily="66" charset="0"/>
              </a:rPr>
              <a:t>R</a:t>
            </a:r>
            <a:r>
              <a:rPr lang="en-US" sz="2400" b="1" dirty="0">
                <a:latin typeface="Comic Sans MS" panose="030F0702030302020204" pitchFamily="66" charset="0"/>
              </a:rPr>
              <a:t>.</a:t>
            </a:r>
            <a:r>
              <a:rPr lang="en-US" sz="2400" b="1" i="1" dirty="0">
                <a:latin typeface="Comic Sans MS" panose="030F0702030302020204" pitchFamily="66" charset="0"/>
              </a:rPr>
              <a:t>t</a:t>
            </a:r>
            <a:r>
              <a:rPr lang="en-US" sz="2400" b="1" dirty="0">
                <a:latin typeface="Comic Sans MS" panose="030F0702030302020204" pitchFamily="66" charset="0"/>
              </a:rPr>
              <a:t> + </a:t>
            </a:r>
            <a:r>
              <a:rPr lang="en-US" sz="2400" b="1" i="1" dirty="0">
                <a:latin typeface="Comic Sans MS" panose="030F0702030302020204" pitchFamily="66" charset="0"/>
              </a:rPr>
              <a:t>I</a:t>
            </a:r>
            <a:r>
              <a:rPr lang="en-US" sz="2400" b="1" baseline="30000" dirty="0">
                <a:latin typeface="Comic Sans MS" panose="030F0702030302020204" pitchFamily="66" charset="0"/>
              </a:rPr>
              <a:t>2</a:t>
            </a:r>
            <a:r>
              <a:rPr lang="en-US" sz="2400" b="1" dirty="0">
                <a:latin typeface="Comic Sans MS" panose="030F0702030302020204" pitchFamily="66" charset="0"/>
              </a:rPr>
              <a:t>.</a:t>
            </a:r>
            <a:r>
              <a:rPr lang="en-US" sz="2400" b="1" i="1" dirty="0">
                <a:latin typeface="Comic Sans MS" panose="030F0702030302020204" pitchFamily="66" charset="0"/>
              </a:rPr>
              <a:t>r</a:t>
            </a:r>
            <a:r>
              <a:rPr lang="en-US" sz="2400" b="1" dirty="0">
                <a:latin typeface="Comic Sans MS" panose="030F0702030302020204" pitchFamily="66" charset="0"/>
              </a:rPr>
              <a:t>.</a:t>
            </a:r>
            <a:r>
              <a:rPr lang="en-US" sz="2400" b="1" i="1" dirty="0">
                <a:latin typeface="Comic Sans MS" panose="030F0702030302020204" pitchFamily="66" charset="0"/>
              </a:rPr>
              <a:t>t</a:t>
            </a:r>
            <a:endParaRPr lang="el-GR" sz="2400" b="1" dirty="0">
              <a:latin typeface="Comic Sans MS" panose="030F0702030302020204" pitchFamily="66" charset="0"/>
            </a:endParaRPr>
          </a:p>
        </p:txBody>
      </p:sp>
      <p:sp>
        <p:nvSpPr>
          <p:cNvPr id="84" name="Δεξί βέλος 83"/>
          <p:cNvSpPr/>
          <p:nvPr/>
        </p:nvSpPr>
        <p:spPr>
          <a:xfrm>
            <a:off x="9062927" y="4359809"/>
            <a:ext cx="473110" cy="116114"/>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91" name="Ομάδα 90"/>
          <p:cNvGrpSpPr/>
          <p:nvPr/>
        </p:nvGrpSpPr>
        <p:grpSpPr>
          <a:xfrm>
            <a:off x="5550877" y="4131793"/>
            <a:ext cx="3171580" cy="552745"/>
            <a:chOff x="5573086" y="3945895"/>
            <a:chExt cx="3171580" cy="552745"/>
          </a:xfrm>
        </p:grpSpPr>
        <p:grpSp>
          <p:nvGrpSpPr>
            <p:cNvPr id="83" name="Ομάδα 82"/>
            <p:cNvGrpSpPr/>
            <p:nvPr/>
          </p:nvGrpSpPr>
          <p:grpSpPr>
            <a:xfrm>
              <a:off x="5853870" y="3945895"/>
              <a:ext cx="2890796" cy="552745"/>
              <a:chOff x="5853870" y="3945895"/>
              <a:chExt cx="2890796" cy="552745"/>
            </a:xfrm>
          </p:grpSpPr>
          <p:cxnSp>
            <p:nvCxnSpPr>
              <p:cNvPr id="80" name="Ευθεία γραμμή σύνδεσης 79"/>
              <p:cNvCxnSpPr/>
              <p:nvPr/>
            </p:nvCxnSpPr>
            <p:spPr>
              <a:xfrm flipH="1">
                <a:off x="5853870" y="3986770"/>
                <a:ext cx="298726" cy="51187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Ευθεία γραμμή σύνδεσης 80"/>
              <p:cNvCxnSpPr/>
              <p:nvPr/>
            </p:nvCxnSpPr>
            <p:spPr>
              <a:xfrm flipH="1">
                <a:off x="7226497" y="3945895"/>
                <a:ext cx="298726" cy="51187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Ευθεία γραμμή σύνδεσης 81"/>
              <p:cNvCxnSpPr/>
              <p:nvPr/>
            </p:nvCxnSpPr>
            <p:spPr>
              <a:xfrm flipH="1">
                <a:off x="8445940" y="3970997"/>
                <a:ext cx="298726" cy="51187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0" name="Ομάδα 89"/>
            <p:cNvGrpSpPr/>
            <p:nvPr/>
          </p:nvGrpSpPr>
          <p:grpSpPr>
            <a:xfrm>
              <a:off x="5573086" y="3977647"/>
              <a:ext cx="2579995" cy="511870"/>
              <a:chOff x="5573086" y="3977647"/>
              <a:chExt cx="2579995" cy="511870"/>
            </a:xfrm>
          </p:grpSpPr>
          <p:cxnSp>
            <p:nvCxnSpPr>
              <p:cNvPr id="85" name="Ευθεία γραμμή σύνδεσης 84"/>
              <p:cNvCxnSpPr/>
              <p:nvPr/>
            </p:nvCxnSpPr>
            <p:spPr>
              <a:xfrm flipH="1">
                <a:off x="5573086" y="3977647"/>
                <a:ext cx="298726" cy="51187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Ευθεία γραμμή σύνδεσης 85"/>
              <p:cNvCxnSpPr/>
              <p:nvPr/>
            </p:nvCxnSpPr>
            <p:spPr>
              <a:xfrm flipH="1">
                <a:off x="6676319" y="4015585"/>
                <a:ext cx="155847" cy="24122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Ευθεία γραμμή σύνδεσης 87"/>
              <p:cNvCxnSpPr/>
              <p:nvPr/>
            </p:nvCxnSpPr>
            <p:spPr>
              <a:xfrm flipH="1">
                <a:off x="8003718" y="4015661"/>
                <a:ext cx="149363" cy="24106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92" name="TextBox 91"/>
          <p:cNvSpPr txBox="1"/>
          <p:nvPr/>
        </p:nvSpPr>
        <p:spPr>
          <a:xfrm>
            <a:off x="1921562" y="4850168"/>
            <a:ext cx="2335747" cy="461665"/>
          </a:xfrm>
          <a:prstGeom prst="rect">
            <a:avLst/>
          </a:prstGeom>
          <a:noFill/>
        </p:spPr>
        <p:txBody>
          <a:bodyPr wrap="square" rtlCol="0">
            <a:spAutoFit/>
          </a:bodyPr>
          <a:lstStyle/>
          <a:p>
            <a:r>
              <a:rPr lang="en-US" sz="2400" b="1" i="1" dirty="0">
                <a:latin typeface="Comic Sans MS" panose="030F0702030302020204" pitchFamily="66" charset="0"/>
              </a:rPr>
              <a:t>E </a:t>
            </a:r>
            <a:r>
              <a:rPr lang="el-GR" sz="2400" b="1" dirty="0">
                <a:latin typeface="Comic Sans MS" panose="030F0702030302020204" pitchFamily="66" charset="0"/>
              </a:rPr>
              <a:t>= </a:t>
            </a:r>
            <a:r>
              <a:rPr lang="en-US" sz="2400" b="1" i="1" dirty="0">
                <a:latin typeface="Comic Sans MS" panose="030F0702030302020204" pitchFamily="66" charset="0"/>
              </a:rPr>
              <a:t>I</a:t>
            </a:r>
            <a:r>
              <a:rPr lang="en-US" sz="2400" b="1" dirty="0">
                <a:latin typeface="Comic Sans MS" panose="030F0702030302020204" pitchFamily="66" charset="0"/>
              </a:rPr>
              <a:t>.</a:t>
            </a:r>
            <a:r>
              <a:rPr lang="en-US" sz="2400" b="1" i="1" dirty="0">
                <a:latin typeface="Comic Sans MS" panose="030F0702030302020204" pitchFamily="66" charset="0"/>
              </a:rPr>
              <a:t>R</a:t>
            </a:r>
            <a:r>
              <a:rPr lang="en-US" sz="2400" b="1" dirty="0">
                <a:latin typeface="Comic Sans MS" panose="030F0702030302020204" pitchFamily="66" charset="0"/>
              </a:rPr>
              <a:t> + </a:t>
            </a:r>
            <a:r>
              <a:rPr lang="en-US" sz="2400" b="1" i="1" dirty="0" err="1">
                <a:latin typeface="Comic Sans MS" panose="030F0702030302020204" pitchFamily="66" charset="0"/>
              </a:rPr>
              <a:t>I</a:t>
            </a:r>
            <a:r>
              <a:rPr lang="en-US" sz="2400" b="1" dirty="0" err="1">
                <a:latin typeface="Comic Sans MS" panose="030F0702030302020204" pitchFamily="66" charset="0"/>
              </a:rPr>
              <a:t>.</a:t>
            </a:r>
            <a:r>
              <a:rPr lang="en-US" sz="2400" b="1" i="1" dirty="0" err="1">
                <a:latin typeface="Comic Sans MS" panose="030F0702030302020204" pitchFamily="66" charset="0"/>
              </a:rPr>
              <a:t>r</a:t>
            </a:r>
            <a:endParaRPr lang="el-GR" sz="2400" b="1" dirty="0">
              <a:latin typeface="Comic Sans MS" panose="030F0702030302020204" pitchFamily="66" charset="0"/>
            </a:endParaRPr>
          </a:p>
        </p:txBody>
      </p:sp>
      <p:sp>
        <p:nvSpPr>
          <p:cNvPr id="93" name="Δεξί βέλος 92"/>
          <p:cNvSpPr/>
          <p:nvPr/>
        </p:nvSpPr>
        <p:spPr>
          <a:xfrm>
            <a:off x="4339653" y="5061742"/>
            <a:ext cx="473110" cy="116114"/>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4" name="TextBox 93"/>
          <p:cNvSpPr txBox="1"/>
          <p:nvPr/>
        </p:nvSpPr>
        <p:spPr>
          <a:xfrm>
            <a:off x="5017904" y="4864453"/>
            <a:ext cx="2335747" cy="461665"/>
          </a:xfrm>
          <a:prstGeom prst="rect">
            <a:avLst/>
          </a:prstGeom>
          <a:noFill/>
        </p:spPr>
        <p:txBody>
          <a:bodyPr wrap="square" rtlCol="0">
            <a:spAutoFit/>
          </a:bodyPr>
          <a:lstStyle/>
          <a:p>
            <a:r>
              <a:rPr lang="en-US" sz="2400" b="1" i="1" dirty="0">
                <a:latin typeface="Comic Sans MS" panose="030F0702030302020204" pitchFamily="66" charset="0"/>
              </a:rPr>
              <a:t>E </a:t>
            </a:r>
            <a:r>
              <a:rPr lang="el-GR" sz="2400" b="1" dirty="0">
                <a:latin typeface="Comic Sans MS" panose="030F0702030302020204" pitchFamily="66" charset="0"/>
              </a:rPr>
              <a:t>= </a:t>
            </a:r>
            <a:r>
              <a:rPr lang="en-US" sz="2400" b="1" i="1" dirty="0">
                <a:latin typeface="Comic Sans MS" panose="030F0702030302020204" pitchFamily="66" charset="0"/>
              </a:rPr>
              <a:t>I</a:t>
            </a:r>
            <a:r>
              <a:rPr lang="en-US" sz="2400" b="1" dirty="0">
                <a:latin typeface="Comic Sans MS" panose="030F0702030302020204" pitchFamily="66" charset="0"/>
              </a:rPr>
              <a:t>.(</a:t>
            </a:r>
            <a:r>
              <a:rPr lang="en-US" sz="2400" b="1" i="1" dirty="0">
                <a:latin typeface="Comic Sans MS" panose="030F0702030302020204" pitchFamily="66" charset="0"/>
              </a:rPr>
              <a:t>R</a:t>
            </a:r>
            <a:r>
              <a:rPr lang="en-US" sz="2400" b="1" dirty="0">
                <a:latin typeface="Comic Sans MS" panose="030F0702030302020204" pitchFamily="66" charset="0"/>
              </a:rPr>
              <a:t> + </a:t>
            </a:r>
            <a:r>
              <a:rPr lang="en-US" sz="2400" b="1" i="1" dirty="0">
                <a:latin typeface="Comic Sans MS" panose="030F0702030302020204" pitchFamily="66" charset="0"/>
              </a:rPr>
              <a:t>r</a:t>
            </a:r>
            <a:r>
              <a:rPr lang="en-US" sz="2400" b="1" dirty="0">
                <a:latin typeface="Comic Sans MS" panose="030F0702030302020204" pitchFamily="66" charset="0"/>
              </a:rPr>
              <a:t>)</a:t>
            </a:r>
            <a:endParaRPr lang="el-GR" sz="2400" b="1" dirty="0">
              <a:latin typeface="Comic Sans MS" panose="030F0702030302020204" pitchFamily="66" charset="0"/>
            </a:endParaRPr>
          </a:p>
        </p:txBody>
      </p:sp>
      <p:sp>
        <p:nvSpPr>
          <p:cNvPr id="95" name="Δεξί βέλος 94"/>
          <p:cNvSpPr/>
          <p:nvPr/>
        </p:nvSpPr>
        <p:spPr>
          <a:xfrm>
            <a:off x="7395266" y="5046207"/>
            <a:ext cx="473110" cy="116114"/>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6" name="TextBox 95"/>
          <p:cNvSpPr txBox="1"/>
          <p:nvPr/>
        </p:nvSpPr>
        <p:spPr>
          <a:xfrm>
            <a:off x="8096809" y="4830909"/>
            <a:ext cx="1927570" cy="523220"/>
          </a:xfrm>
          <a:prstGeom prst="rect">
            <a:avLst/>
          </a:prstGeom>
          <a:noFill/>
        </p:spPr>
        <p:txBody>
          <a:bodyPr wrap="square" rtlCol="0">
            <a:spAutoFit/>
          </a:bodyPr>
          <a:lstStyle/>
          <a:p>
            <a:r>
              <a:rPr lang="en-US" sz="2800" b="1" i="1" dirty="0">
                <a:solidFill>
                  <a:srgbClr val="0000FF"/>
                </a:solidFill>
                <a:effectLst>
                  <a:outerShdw blurRad="38100" dist="38100" dir="2700000" algn="tl">
                    <a:srgbClr val="000000">
                      <a:alpha val="43137"/>
                    </a:srgbClr>
                  </a:outerShdw>
                </a:effectLst>
                <a:latin typeface="Comic Sans MS" panose="030F0702030302020204" pitchFamily="66" charset="0"/>
              </a:rPr>
              <a:t>E </a:t>
            </a:r>
            <a:r>
              <a:rPr lang="el-GR" sz="2800" b="1" dirty="0">
                <a:solidFill>
                  <a:srgbClr val="0000FF"/>
                </a:solidFill>
                <a:effectLst>
                  <a:outerShdw blurRad="38100" dist="38100" dir="2700000" algn="tl">
                    <a:srgbClr val="000000">
                      <a:alpha val="43137"/>
                    </a:srgbClr>
                  </a:outerShdw>
                </a:effectLst>
                <a:latin typeface="Comic Sans MS" panose="030F0702030302020204" pitchFamily="66" charset="0"/>
              </a:rPr>
              <a:t>= </a:t>
            </a:r>
            <a:r>
              <a:rPr lang="en-US" sz="2800" b="1" i="1" dirty="0">
                <a:solidFill>
                  <a:srgbClr val="0000FF"/>
                </a:solidFill>
                <a:effectLst>
                  <a:outerShdw blurRad="38100" dist="38100" dir="2700000" algn="tl">
                    <a:srgbClr val="000000">
                      <a:alpha val="43137"/>
                    </a:srgbClr>
                  </a:outerShdw>
                </a:effectLst>
                <a:latin typeface="Comic Sans MS" panose="030F0702030302020204" pitchFamily="66" charset="0"/>
              </a:rPr>
              <a:t>I</a:t>
            </a:r>
            <a:r>
              <a:rPr lang="en-US" sz="2800" b="1" dirty="0">
                <a:solidFill>
                  <a:srgbClr val="0000FF"/>
                </a:solidFill>
                <a:effectLst>
                  <a:outerShdw blurRad="38100" dist="38100" dir="2700000" algn="tl">
                    <a:srgbClr val="000000">
                      <a:alpha val="43137"/>
                    </a:srgbClr>
                  </a:outerShdw>
                </a:effectLst>
                <a:latin typeface="Comic Sans MS" panose="030F0702030302020204" pitchFamily="66" charset="0"/>
              </a:rPr>
              <a:t>.</a:t>
            </a:r>
            <a:r>
              <a:rPr lang="en-US" sz="2800" b="1" i="1" dirty="0">
                <a:solidFill>
                  <a:srgbClr val="0000FF"/>
                </a:solidFill>
                <a:effectLst>
                  <a:outerShdw blurRad="38100" dist="38100" dir="2700000" algn="tl">
                    <a:srgbClr val="000000">
                      <a:alpha val="43137"/>
                    </a:srgbClr>
                  </a:outerShdw>
                </a:effectLst>
                <a:latin typeface="Comic Sans MS" panose="030F0702030302020204" pitchFamily="66" charset="0"/>
              </a:rPr>
              <a:t>R</a:t>
            </a:r>
            <a:r>
              <a:rPr lang="el-GR" sz="2800" b="1" baseline="-25000" dirty="0" err="1">
                <a:solidFill>
                  <a:srgbClr val="0000FF"/>
                </a:solidFill>
                <a:effectLst>
                  <a:outerShdw blurRad="38100" dist="38100" dir="2700000" algn="tl">
                    <a:srgbClr val="000000">
                      <a:alpha val="43137"/>
                    </a:srgbClr>
                  </a:outerShdw>
                </a:effectLst>
                <a:latin typeface="Comic Sans MS" panose="030F0702030302020204" pitchFamily="66" charset="0"/>
              </a:rPr>
              <a:t>ολ</a:t>
            </a:r>
            <a:endParaRPr lang="el-GR" sz="2800" b="1" baseline="-25000" dirty="0">
              <a:solidFill>
                <a:srgbClr val="0000FF"/>
              </a:solidFill>
              <a:effectLst>
                <a:outerShdw blurRad="38100" dist="38100" dir="2700000" algn="tl">
                  <a:srgbClr val="000000">
                    <a:alpha val="43137"/>
                  </a:srgbClr>
                </a:outerShdw>
              </a:effectLst>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98" name="TextBox 97"/>
              <p:cNvSpPr txBox="1"/>
              <p:nvPr/>
            </p:nvSpPr>
            <p:spPr>
              <a:xfrm>
                <a:off x="4875699" y="5367373"/>
                <a:ext cx="1350355" cy="87915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2800" b="1" i="1" smtClean="0">
                          <a:solidFill>
                            <a:srgbClr val="FF0000"/>
                          </a:solidFill>
                          <a:effectLst>
                            <a:outerShdw blurRad="38100" dist="38100" dir="2700000" algn="tl">
                              <a:srgbClr val="000000">
                                <a:alpha val="43137"/>
                              </a:srgbClr>
                            </a:outerShdw>
                          </a:effectLst>
                          <a:latin typeface="Cambria Math" panose="02040503050406030204" pitchFamily="18" charset="0"/>
                        </a:rPr>
                        <m:t>𝑰</m:t>
                      </m:r>
                      <m:r>
                        <a:rPr lang="en-US" sz="2800" b="1" i="1" smtClean="0">
                          <a:solidFill>
                            <a:srgbClr val="FF0000"/>
                          </a:solidFill>
                          <a:effectLst>
                            <a:outerShdw blurRad="38100" dist="38100" dir="2700000" algn="tl">
                              <a:srgbClr val="000000">
                                <a:alpha val="43137"/>
                              </a:srgbClr>
                            </a:outerShdw>
                          </a:effectLst>
                          <a:latin typeface="Cambria Math" panose="02040503050406030204" pitchFamily="18" charset="0"/>
                        </a:rPr>
                        <m:t>= </m:t>
                      </m:r>
                      <m:f>
                        <m:fPr>
                          <m:ctrlPr>
                            <a:rPr lang="en-US" sz="28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fPr>
                        <m:num>
                          <m:r>
                            <a:rPr lang="en-US" sz="2800" b="1" i="1" smtClean="0">
                              <a:solidFill>
                                <a:srgbClr val="FF0000"/>
                              </a:solidFill>
                              <a:effectLst>
                                <a:outerShdw blurRad="38100" dist="38100" dir="2700000" algn="tl">
                                  <a:srgbClr val="000000">
                                    <a:alpha val="43137"/>
                                  </a:srgbClr>
                                </a:outerShdw>
                              </a:effectLst>
                              <a:latin typeface="Cambria Math" panose="02040503050406030204" pitchFamily="18" charset="0"/>
                            </a:rPr>
                            <m:t>𝑬</m:t>
                          </m:r>
                        </m:num>
                        <m:den>
                          <m:sSub>
                            <m:sSubPr>
                              <m:ctrlPr>
                                <a:rPr lang="en-US" sz="28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bPr>
                            <m:e>
                              <m:r>
                                <a:rPr lang="en-US" sz="2800" b="1" i="1" smtClean="0">
                                  <a:solidFill>
                                    <a:srgbClr val="FF0000"/>
                                  </a:solidFill>
                                  <a:effectLst>
                                    <a:outerShdw blurRad="38100" dist="38100" dir="2700000" algn="tl">
                                      <a:srgbClr val="000000">
                                        <a:alpha val="43137"/>
                                      </a:srgbClr>
                                    </a:outerShdw>
                                  </a:effectLst>
                                  <a:latin typeface="Cambria Math" panose="02040503050406030204" pitchFamily="18" charset="0"/>
                                </a:rPr>
                                <m:t>𝑹</m:t>
                              </m:r>
                            </m:e>
                            <m:sub>
                              <m:r>
                                <a:rPr lang="el-GR" sz="2800" b="1" i="0" smtClean="0">
                                  <a:solidFill>
                                    <a:srgbClr val="FF0000"/>
                                  </a:solidFill>
                                  <a:effectLst>
                                    <a:outerShdw blurRad="38100" dist="38100" dir="2700000" algn="tl">
                                      <a:srgbClr val="000000">
                                        <a:alpha val="43137"/>
                                      </a:srgbClr>
                                    </a:outerShdw>
                                  </a:effectLst>
                                  <a:latin typeface="Cambria Math" panose="02040503050406030204" pitchFamily="18" charset="0"/>
                                </a:rPr>
                                <m:t>𝛐𝛌</m:t>
                              </m:r>
                            </m:sub>
                          </m:sSub>
                        </m:den>
                      </m:f>
                    </m:oMath>
                  </m:oMathPara>
                </a14:m>
                <a:endParaRPr lang="el-GR" sz="2800" b="1" dirty="0">
                  <a:solidFill>
                    <a:srgbClr val="FF0000"/>
                  </a:solidFill>
                  <a:effectLst>
                    <a:outerShdw blurRad="38100" dist="38100" dir="2700000" algn="tl">
                      <a:srgbClr val="000000">
                        <a:alpha val="43137"/>
                      </a:srgbClr>
                    </a:outerShdw>
                  </a:effectLst>
                </a:endParaRPr>
              </a:p>
            </p:txBody>
          </p:sp>
        </mc:Choice>
        <mc:Fallback xmlns="">
          <p:sp>
            <p:nvSpPr>
              <p:cNvPr id="98" name="TextBox 97"/>
              <p:cNvSpPr txBox="1">
                <a:spLocks noRot="1" noChangeAspect="1" noMove="1" noResize="1" noEditPoints="1" noAdjustHandles="1" noChangeArrowheads="1" noChangeShapeType="1" noTextEdit="1"/>
              </p:cNvSpPr>
              <p:nvPr/>
            </p:nvSpPr>
            <p:spPr>
              <a:xfrm>
                <a:off x="4875699" y="5367373"/>
                <a:ext cx="1350355" cy="879151"/>
              </a:xfrm>
              <a:prstGeom prst="rect">
                <a:avLst/>
              </a:prstGeom>
              <a:blipFill>
                <a:blip r:embed="rId2"/>
                <a:stretch>
                  <a:fillRect r="-1810" b="-6897"/>
                </a:stretch>
              </a:blipFill>
            </p:spPr>
            <p:txBody>
              <a:bodyPr/>
              <a:lstStyle/>
              <a:p>
                <a:r>
                  <a:rPr lang="el-GR">
                    <a:noFill/>
                  </a:rPr>
                  <a:t> </a:t>
                </a:r>
              </a:p>
            </p:txBody>
          </p:sp>
        </mc:Fallback>
      </mc:AlternateContent>
      <p:sp>
        <p:nvSpPr>
          <p:cNvPr id="99" name="TextBox 98"/>
          <p:cNvSpPr txBox="1"/>
          <p:nvPr/>
        </p:nvSpPr>
        <p:spPr>
          <a:xfrm>
            <a:off x="4291427" y="5635200"/>
            <a:ext cx="334966" cy="400110"/>
          </a:xfrm>
          <a:prstGeom prst="rect">
            <a:avLst/>
          </a:prstGeom>
          <a:noFill/>
        </p:spPr>
        <p:txBody>
          <a:bodyPr wrap="square" rtlCol="0">
            <a:spAutoFit/>
          </a:bodyPr>
          <a:lstStyle/>
          <a:p>
            <a:r>
              <a:rPr lang="el-GR" sz="2000" b="1" dirty="0">
                <a:latin typeface="Comic Sans MS" panose="030F0702030302020204" pitchFamily="66" charset="0"/>
              </a:rPr>
              <a:t>ή</a:t>
            </a:r>
          </a:p>
        </p:txBody>
      </p:sp>
      <p:grpSp>
        <p:nvGrpSpPr>
          <p:cNvPr id="5" name="Ομάδα 4"/>
          <p:cNvGrpSpPr/>
          <p:nvPr/>
        </p:nvGrpSpPr>
        <p:grpSpPr>
          <a:xfrm>
            <a:off x="3608750" y="378418"/>
            <a:ext cx="4079198" cy="2002472"/>
            <a:chOff x="3608750" y="378418"/>
            <a:chExt cx="4079198" cy="2002472"/>
          </a:xfrm>
        </p:grpSpPr>
        <p:grpSp>
          <p:nvGrpSpPr>
            <p:cNvPr id="66" name="Ομάδα 65"/>
            <p:cNvGrpSpPr/>
            <p:nvPr/>
          </p:nvGrpSpPr>
          <p:grpSpPr>
            <a:xfrm>
              <a:off x="3608750" y="378418"/>
              <a:ext cx="4079198" cy="2002472"/>
              <a:chOff x="3437675" y="298668"/>
              <a:chExt cx="4079198" cy="2002472"/>
            </a:xfrm>
          </p:grpSpPr>
          <p:grpSp>
            <p:nvGrpSpPr>
              <p:cNvPr id="23" name="Ομάδα 22"/>
              <p:cNvGrpSpPr/>
              <p:nvPr/>
            </p:nvGrpSpPr>
            <p:grpSpPr>
              <a:xfrm>
                <a:off x="3628403" y="298668"/>
                <a:ext cx="3888470" cy="1773496"/>
                <a:chOff x="3945413" y="243629"/>
                <a:chExt cx="3888470" cy="1773496"/>
              </a:xfrm>
            </p:grpSpPr>
            <p:grpSp>
              <p:nvGrpSpPr>
                <p:cNvPr id="27" name="Ομάδα 26"/>
                <p:cNvGrpSpPr/>
                <p:nvPr/>
              </p:nvGrpSpPr>
              <p:grpSpPr>
                <a:xfrm>
                  <a:off x="3945413" y="243629"/>
                  <a:ext cx="3888470" cy="1773496"/>
                  <a:chOff x="3945413" y="243629"/>
                  <a:chExt cx="3888470" cy="1773496"/>
                </a:xfrm>
              </p:grpSpPr>
              <p:grpSp>
                <p:nvGrpSpPr>
                  <p:cNvPr id="29" name="Ομάδα 28"/>
                  <p:cNvGrpSpPr/>
                  <p:nvPr/>
                </p:nvGrpSpPr>
                <p:grpSpPr>
                  <a:xfrm>
                    <a:off x="4646502" y="756277"/>
                    <a:ext cx="2347737" cy="431800"/>
                    <a:chOff x="4008438" y="1773238"/>
                    <a:chExt cx="3815669" cy="431800"/>
                  </a:xfrm>
                </p:grpSpPr>
                <p:sp>
                  <p:nvSpPr>
                    <p:cNvPr id="56" name="Text Box 20"/>
                    <p:cNvSpPr txBox="1">
                      <a:spLocks noChangeArrowheads="1"/>
                    </p:cNvSpPr>
                    <p:nvPr/>
                  </p:nvSpPr>
                  <p:spPr bwMode="auto">
                    <a:xfrm>
                      <a:off x="4800600" y="1818535"/>
                      <a:ext cx="23748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1600" i="1" dirty="0">
                          <a:solidFill>
                            <a:srgbClr val="006600"/>
                          </a:solidFill>
                          <a:effectLst>
                            <a:outerShdw blurRad="38100" dist="38100" dir="2700000" algn="tl">
                              <a:srgbClr val="000000"/>
                            </a:outerShdw>
                          </a:effectLst>
                          <a:latin typeface="Comic Sans MS" panose="030F0702030302020204" pitchFamily="66" charset="0"/>
                        </a:rPr>
                        <a:t>V </a:t>
                      </a:r>
                      <a:r>
                        <a:rPr lang="en-US" altLang="el-GR" sz="1600" dirty="0">
                          <a:solidFill>
                            <a:srgbClr val="006600"/>
                          </a:solidFill>
                          <a:effectLst>
                            <a:outerShdw blurRad="38100" dist="38100" dir="2700000" algn="tl">
                              <a:srgbClr val="000000"/>
                            </a:outerShdw>
                          </a:effectLst>
                          <a:latin typeface="Comic Sans MS" panose="030F0702030302020204" pitchFamily="66" charset="0"/>
                        </a:rPr>
                        <a:t>= </a:t>
                      </a:r>
                      <a:r>
                        <a:rPr lang="en-US" altLang="el-GR" sz="1600" i="1" dirty="0">
                          <a:solidFill>
                            <a:srgbClr val="006600"/>
                          </a:solidFill>
                          <a:effectLst>
                            <a:outerShdw blurRad="38100" dist="38100" dir="2700000" algn="tl">
                              <a:srgbClr val="000000"/>
                            </a:outerShdw>
                          </a:effectLst>
                          <a:latin typeface="Comic Sans MS" panose="030F0702030302020204" pitchFamily="66" charset="0"/>
                        </a:rPr>
                        <a:t>V</a:t>
                      </a:r>
                      <a:r>
                        <a:rPr lang="en-US" altLang="el-GR" sz="1600" baseline="-25000" dirty="0">
                          <a:solidFill>
                            <a:srgbClr val="006600"/>
                          </a:solidFill>
                          <a:effectLst>
                            <a:outerShdw blurRad="38100" dist="38100" dir="2700000" algn="tl">
                              <a:srgbClr val="000000"/>
                            </a:outerShdw>
                          </a:effectLst>
                          <a:latin typeface="Comic Sans MS" panose="030F0702030302020204" pitchFamily="66" charset="0"/>
                        </a:rPr>
                        <a:t>A </a:t>
                      </a:r>
                      <a:r>
                        <a:rPr lang="en-US" altLang="el-GR" sz="1600" dirty="0">
                          <a:solidFill>
                            <a:srgbClr val="006600"/>
                          </a:solidFill>
                          <a:effectLst>
                            <a:outerShdw blurRad="38100" dist="38100" dir="2700000" algn="tl">
                              <a:srgbClr val="000000"/>
                            </a:outerShdw>
                          </a:effectLst>
                          <a:latin typeface="Comic Sans MS" panose="030F0702030302020204" pitchFamily="66" charset="0"/>
                        </a:rPr>
                        <a:t>- </a:t>
                      </a:r>
                      <a:r>
                        <a:rPr lang="en-US" altLang="el-GR" sz="1600" i="1" dirty="0">
                          <a:solidFill>
                            <a:srgbClr val="006600"/>
                          </a:solidFill>
                          <a:effectLst>
                            <a:outerShdw blurRad="38100" dist="38100" dir="2700000" algn="tl">
                              <a:srgbClr val="000000"/>
                            </a:outerShdw>
                          </a:effectLst>
                          <a:latin typeface="Comic Sans MS" panose="030F0702030302020204" pitchFamily="66" charset="0"/>
                        </a:rPr>
                        <a:t>V</a:t>
                      </a:r>
                      <a:r>
                        <a:rPr lang="en-US" altLang="el-GR" sz="1600" baseline="-25000" dirty="0">
                          <a:solidFill>
                            <a:srgbClr val="006600"/>
                          </a:solidFill>
                          <a:effectLst>
                            <a:outerShdw blurRad="38100" dist="38100" dir="2700000" algn="tl">
                              <a:srgbClr val="000000"/>
                            </a:outerShdw>
                          </a:effectLst>
                          <a:latin typeface="Comic Sans MS" panose="030F0702030302020204" pitchFamily="66" charset="0"/>
                        </a:rPr>
                        <a:t>B</a:t>
                      </a:r>
                      <a:endParaRPr lang="el-GR" altLang="el-GR" sz="1600" dirty="0">
                        <a:solidFill>
                          <a:srgbClr val="006600"/>
                        </a:solidFill>
                        <a:effectLst>
                          <a:outerShdw blurRad="38100" dist="38100" dir="2700000" algn="tl">
                            <a:srgbClr val="000000"/>
                          </a:outerShdw>
                        </a:effectLst>
                        <a:latin typeface="Comic Sans MS" panose="030F0702030302020204" pitchFamily="66" charset="0"/>
                      </a:endParaRPr>
                    </a:p>
                  </p:txBody>
                </p:sp>
                <p:sp>
                  <p:nvSpPr>
                    <p:cNvPr id="57" name="Line 21"/>
                    <p:cNvSpPr>
                      <a:spLocks noChangeShapeType="1"/>
                    </p:cNvSpPr>
                    <p:nvPr/>
                  </p:nvSpPr>
                  <p:spPr bwMode="auto">
                    <a:xfrm>
                      <a:off x="7175499" y="1989138"/>
                      <a:ext cx="64849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8" name="Line 22"/>
                    <p:cNvSpPr>
                      <a:spLocks noChangeShapeType="1"/>
                    </p:cNvSpPr>
                    <p:nvPr/>
                  </p:nvSpPr>
                  <p:spPr bwMode="auto">
                    <a:xfrm>
                      <a:off x="7824107" y="1773238"/>
                      <a:ext cx="0" cy="4318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9" name="Line 23"/>
                    <p:cNvSpPr>
                      <a:spLocks noChangeShapeType="1"/>
                    </p:cNvSpPr>
                    <p:nvPr/>
                  </p:nvSpPr>
                  <p:spPr bwMode="auto">
                    <a:xfrm flipH="1">
                      <a:off x="4008438" y="1989138"/>
                      <a:ext cx="92806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0" name="Line 24"/>
                    <p:cNvSpPr>
                      <a:spLocks noChangeShapeType="1"/>
                    </p:cNvSpPr>
                    <p:nvPr/>
                  </p:nvSpPr>
                  <p:spPr bwMode="auto">
                    <a:xfrm>
                      <a:off x="4008438" y="1773238"/>
                      <a:ext cx="0" cy="4318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30" name="Ομάδα 29"/>
                  <p:cNvGrpSpPr/>
                  <p:nvPr/>
                </p:nvGrpSpPr>
                <p:grpSpPr>
                  <a:xfrm>
                    <a:off x="3945413" y="243629"/>
                    <a:ext cx="3888470" cy="1773496"/>
                    <a:chOff x="527843" y="301426"/>
                    <a:chExt cx="3888470" cy="1773496"/>
                  </a:xfrm>
                </p:grpSpPr>
                <p:grpSp>
                  <p:nvGrpSpPr>
                    <p:cNvPr id="31" name="Ομάδα 30"/>
                    <p:cNvGrpSpPr/>
                    <p:nvPr/>
                  </p:nvGrpSpPr>
                  <p:grpSpPr>
                    <a:xfrm>
                      <a:off x="712026" y="1372878"/>
                      <a:ext cx="516905" cy="369332"/>
                      <a:chOff x="3575051" y="2636839"/>
                      <a:chExt cx="516905" cy="369332"/>
                    </a:xfrm>
                  </p:grpSpPr>
                  <p:sp>
                    <p:nvSpPr>
                      <p:cNvPr id="54" name="Line 29"/>
                      <p:cNvSpPr>
                        <a:spLocks noChangeShapeType="1"/>
                      </p:cNvSpPr>
                      <p:nvPr/>
                    </p:nvSpPr>
                    <p:spPr bwMode="auto">
                      <a:xfrm flipH="1" flipV="1">
                        <a:off x="3648075" y="2997198"/>
                        <a:ext cx="443881" cy="8971"/>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5" name="Text Box 30"/>
                      <p:cNvSpPr txBox="1">
                        <a:spLocks noChangeArrowheads="1"/>
                      </p:cNvSpPr>
                      <p:nvPr/>
                    </p:nvSpPr>
                    <p:spPr bwMode="auto">
                      <a:xfrm>
                        <a:off x="3575051" y="2636839"/>
                        <a:ext cx="3603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solidFill>
                              <a:srgbClr val="FF0000"/>
                            </a:solidFill>
                            <a:effectLst>
                              <a:outerShdw blurRad="38100" dist="38100" dir="2700000" algn="tl">
                                <a:srgbClr val="000000"/>
                              </a:outerShdw>
                            </a:effectLst>
                            <a:latin typeface="Comic Sans MS" panose="030F0702030302020204" pitchFamily="66" charset="0"/>
                          </a:rPr>
                          <a:t>I</a:t>
                        </a:r>
                        <a:endParaRPr lang="el-GR" altLang="el-GR" b="1" i="1" dirty="0">
                          <a:solidFill>
                            <a:srgbClr val="FF0000"/>
                          </a:solidFill>
                          <a:effectLst>
                            <a:outerShdw blurRad="38100" dist="38100" dir="2700000" algn="tl">
                              <a:srgbClr val="000000"/>
                            </a:outerShdw>
                          </a:effectLst>
                          <a:latin typeface="Comic Sans MS" panose="030F0702030302020204" pitchFamily="66" charset="0"/>
                        </a:endParaRPr>
                      </a:p>
                    </p:txBody>
                  </p:sp>
                </p:grpSp>
                <p:grpSp>
                  <p:nvGrpSpPr>
                    <p:cNvPr id="32" name="Ομάδα 31"/>
                    <p:cNvGrpSpPr/>
                    <p:nvPr/>
                  </p:nvGrpSpPr>
                  <p:grpSpPr>
                    <a:xfrm>
                      <a:off x="527843" y="301426"/>
                      <a:ext cx="3888470" cy="1773496"/>
                      <a:chOff x="527843" y="301426"/>
                      <a:chExt cx="3888470" cy="1773496"/>
                    </a:xfrm>
                  </p:grpSpPr>
                  <p:grpSp>
                    <p:nvGrpSpPr>
                      <p:cNvPr id="33" name="Ομάδα 32"/>
                      <p:cNvGrpSpPr/>
                      <p:nvPr/>
                    </p:nvGrpSpPr>
                    <p:grpSpPr>
                      <a:xfrm>
                        <a:off x="527843" y="301426"/>
                        <a:ext cx="3888470" cy="1773496"/>
                        <a:chOff x="527843" y="301426"/>
                        <a:chExt cx="3888470" cy="1773496"/>
                      </a:xfrm>
                    </p:grpSpPr>
                    <p:grpSp>
                      <p:nvGrpSpPr>
                        <p:cNvPr id="37" name="Ομάδα 36"/>
                        <p:cNvGrpSpPr/>
                        <p:nvPr/>
                      </p:nvGrpSpPr>
                      <p:grpSpPr>
                        <a:xfrm>
                          <a:off x="527843" y="301426"/>
                          <a:ext cx="3888470" cy="1773496"/>
                          <a:chOff x="2927350" y="807771"/>
                          <a:chExt cx="6337300" cy="2765693"/>
                        </a:xfrm>
                      </p:grpSpPr>
                      <p:sp>
                        <p:nvSpPr>
                          <p:cNvPr id="39" name="Rectangle 5"/>
                          <p:cNvSpPr>
                            <a:spLocks noChangeArrowheads="1"/>
                          </p:cNvSpPr>
                          <p:nvPr/>
                        </p:nvSpPr>
                        <p:spPr bwMode="auto">
                          <a:xfrm>
                            <a:off x="4079875" y="1052513"/>
                            <a:ext cx="3816350" cy="576262"/>
                          </a:xfrm>
                          <a:prstGeom prst="rect">
                            <a:avLst/>
                          </a:prstGeom>
                          <a:solidFill>
                            <a:srgbClr val="C0C0C0"/>
                          </a:solidFill>
                          <a:ln w="9525">
                            <a:solidFill>
                              <a:schemeClr val="tx1"/>
                            </a:solidFill>
                            <a:miter lim="800000"/>
                            <a:headEnd/>
                            <a:tailEnd/>
                          </a:ln>
                          <a:effectLst/>
                        </p:spPr>
                        <p:txBody>
                          <a:bodyPr wrap="none" anchor="ctr"/>
                          <a:lstStyle/>
                          <a:p>
                            <a:endParaRPr lang="el-GR"/>
                          </a:p>
                        </p:txBody>
                      </p:sp>
                      <p:sp>
                        <p:nvSpPr>
                          <p:cNvPr id="40" name="Line 6"/>
                          <p:cNvSpPr>
                            <a:spLocks noChangeShapeType="1"/>
                          </p:cNvSpPr>
                          <p:nvPr/>
                        </p:nvSpPr>
                        <p:spPr bwMode="auto">
                          <a:xfrm flipH="1">
                            <a:off x="2927350" y="1341438"/>
                            <a:ext cx="647700" cy="0"/>
                          </a:xfrm>
                          <a:prstGeom prst="line">
                            <a:avLst/>
                          </a:prstGeom>
                          <a:noFill/>
                          <a:ln w="19050">
                            <a:solidFill>
                              <a:schemeClr val="hlink"/>
                            </a:solidFill>
                            <a:round/>
                            <a:headEnd type="triangle" w="med" len="med"/>
                            <a:tailEnd/>
                          </a:ln>
                          <a:effectLst/>
                          <a:extLst>
                            <a:ext uri="{909E8E84-426E-40DD-AFC4-6F175D3DCCD1}">
                              <a14:hiddenFill xmlns:a14="http://schemas.microsoft.com/office/drawing/2010/main">
                                <a:noFill/>
                              </a14:hiddenFill>
                            </a:ext>
                          </a:extLst>
                        </p:spPr>
                        <p:txBody>
                          <a:bodyPr/>
                          <a:lstStyle/>
                          <a:p>
                            <a:endParaRPr lang="el-GR"/>
                          </a:p>
                        </p:txBody>
                      </p:sp>
                      <p:sp>
                        <p:nvSpPr>
                          <p:cNvPr id="41" name="Line 7"/>
                          <p:cNvSpPr>
                            <a:spLocks noChangeShapeType="1"/>
                          </p:cNvSpPr>
                          <p:nvPr/>
                        </p:nvSpPr>
                        <p:spPr bwMode="auto">
                          <a:xfrm>
                            <a:off x="7896226" y="1341438"/>
                            <a:ext cx="576263" cy="0"/>
                          </a:xfrm>
                          <a:prstGeom prst="line">
                            <a:avLst/>
                          </a:prstGeom>
                          <a:noFill/>
                          <a:ln w="19050">
                            <a:solidFill>
                              <a:schemeClr val="hlink"/>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l-GR"/>
                          </a:p>
                        </p:txBody>
                      </p:sp>
                      <p:sp>
                        <p:nvSpPr>
                          <p:cNvPr id="42" name="Line 8"/>
                          <p:cNvSpPr>
                            <a:spLocks noChangeShapeType="1"/>
                          </p:cNvSpPr>
                          <p:nvPr/>
                        </p:nvSpPr>
                        <p:spPr bwMode="auto">
                          <a:xfrm>
                            <a:off x="2927350" y="2610628"/>
                            <a:ext cx="0" cy="602472"/>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43" name="Line 9"/>
                          <p:cNvSpPr>
                            <a:spLocks noChangeShapeType="1"/>
                          </p:cNvSpPr>
                          <p:nvPr/>
                        </p:nvSpPr>
                        <p:spPr bwMode="auto">
                          <a:xfrm>
                            <a:off x="2927350" y="3213100"/>
                            <a:ext cx="1368312" cy="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44" name="Line 10"/>
                          <p:cNvSpPr>
                            <a:spLocks noChangeShapeType="1"/>
                          </p:cNvSpPr>
                          <p:nvPr/>
                        </p:nvSpPr>
                        <p:spPr bwMode="auto">
                          <a:xfrm>
                            <a:off x="5448300" y="2852739"/>
                            <a:ext cx="0" cy="720725"/>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45" name="Line 11"/>
                          <p:cNvSpPr>
                            <a:spLocks noChangeShapeType="1"/>
                          </p:cNvSpPr>
                          <p:nvPr/>
                        </p:nvSpPr>
                        <p:spPr bwMode="auto">
                          <a:xfrm>
                            <a:off x="6164478" y="3054612"/>
                            <a:ext cx="0" cy="360363"/>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46" name="Line 12"/>
                          <p:cNvSpPr>
                            <a:spLocks noChangeShapeType="1"/>
                          </p:cNvSpPr>
                          <p:nvPr/>
                        </p:nvSpPr>
                        <p:spPr bwMode="auto">
                          <a:xfrm flipV="1">
                            <a:off x="6169136" y="3213098"/>
                            <a:ext cx="3095513" cy="36512"/>
                          </a:xfrm>
                          <a:prstGeom prst="line">
                            <a:avLst/>
                          </a:prstGeom>
                          <a:noFill/>
                          <a:ln w="19050">
                            <a:solidFill>
                              <a:schemeClr val="hlink"/>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l-GR"/>
                          </a:p>
                        </p:txBody>
                      </p:sp>
                      <p:sp>
                        <p:nvSpPr>
                          <p:cNvPr id="47" name="Line 13"/>
                          <p:cNvSpPr>
                            <a:spLocks noChangeShapeType="1"/>
                          </p:cNvSpPr>
                          <p:nvPr/>
                        </p:nvSpPr>
                        <p:spPr bwMode="auto">
                          <a:xfrm>
                            <a:off x="9264650" y="1304926"/>
                            <a:ext cx="0" cy="1908174"/>
                          </a:xfrm>
                          <a:prstGeom prst="line">
                            <a:avLst/>
                          </a:prstGeom>
                          <a:noFill/>
                          <a:ln w="19050">
                            <a:solidFill>
                              <a:schemeClr val="hlink"/>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l-GR"/>
                          </a:p>
                        </p:txBody>
                      </p:sp>
                      <p:sp>
                        <p:nvSpPr>
                          <p:cNvPr id="48" name="Line 14"/>
                          <p:cNvSpPr>
                            <a:spLocks noChangeShapeType="1"/>
                          </p:cNvSpPr>
                          <p:nvPr/>
                        </p:nvSpPr>
                        <p:spPr bwMode="auto">
                          <a:xfrm>
                            <a:off x="8472488" y="1341438"/>
                            <a:ext cx="792162" cy="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49" name="Line 15"/>
                          <p:cNvSpPr>
                            <a:spLocks noChangeShapeType="1"/>
                          </p:cNvSpPr>
                          <p:nvPr/>
                        </p:nvSpPr>
                        <p:spPr bwMode="auto">
                          <a:xfrm>
                            <a:off x="3575051" y="1341438"/>
                            <a:ext cx="504825" cy="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50" name="Text Box 16"/>
                          <p:cNvSpPr txBox="1">
                            <a:spLocks noChangeArrowheads="1"/>
                          </p:cNvSpPr>
                          <p:nvPr/>
                        </p:nvSpPr>
                        <p:spPr bwMode="auto">
                          <a:xfrm>
                            <a:off x="3719513" y="807771"/>
                            <a:ext cx="360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1600" dirty="0">
                                <a:solidFill>
                                  <a:schemeClr val="hlink"/>
                                </a:solidFill>
                                <a:effectLst>
                                  <a:outerShdw blurRad="38100" dist="38100" dir="2700000" algn="tl">
                                    <a:srgbClr val="000000"/>
                                  </a:outerShdw>
                                </a:effectLst>
                                <a:latin typeface="Comic Sans MS" panose="030F0702030302020204" pitchFamily="66" charset="0"/>
                              </a:rPr>
                              <a:t>Α</a:t>
                            </a:r>
                          </a:p>
                        </p:txBody>
                      </p:sp>
                      <p:sp>
                        <p:nvSpPr>
                          <p:cNvPr id="51" name="Text Box 17"/>
                          <p:cNvSpPr txBox="1">
                            <a:spLocks noChangeArrowheads="1"/>
                          </p:cNvSpPr>
                          <p:nvPr/>
                        </p:nvSpPr>
                        <p:spPr bwMode="auto">
                          <a:xfrm>
                            <a:off x="8000637" y="821483"/>
                            <a:ext cx="2889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1600" dirty="0">
                                <a:solidFill>
                                  <a:schemeClr val="hlink"/>
                                </a:solidFill>
                                <a:effectLst>
                                  <a:outerShdw blurRad="38100" dist="38100" dir="2700000" algn="tl">
                                    <a:srgbClr val="000000"/>
                                  </a:outerShdw>
                                </a:effectLst>
                                <a:latin typeface="Comic Sans MS" panose="030F0702030302020204" pitchFamily="66" charset="0"/>
                              </a:rPr>
                              <a:t>Β</a:t>
                            </a:r>
                          </a:p>
                        </p:txBody>
                      </p:sp>
                      <p:sp>
                        <p:nvSpPr>
                          <p:cNvPr id="52" name="Text Box 31"/>
                          <p:cNvSpPr txBox="1">
                            <a:spLocks noChangeArrowheads="1"/>
                          </p:cNvSpPr>
                          <p:nvPr/>
                        </p:nvSpPr>
                        <p:spPr bwMode="auto">
                          <a:xfrm>
                            <a:off x="5016499" y="3056552"/>
                            <a:ext cx="4318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2000" b="1" dirty="0"/>
                              <a:t>+</a:t>
                            </a:r>
                            <a:endParaRPr lang="el-GR" altLang="el-GR" sz="2000" b="1" dirty="0"/>
                          </a:p>
                        </p:txBody>
                      </p:sp>
                      <p:sp>
                        <p:nvSpPr>
                          <p:cNvPr id="53" name="Text Box 32"/>
                          <p:cNvSpPr txBox="1">
                            <a:spLocks noChangeArrowheads="1"/>
                          </p:cNvSpPr>
                          <p:nvPr/>
                        </p:nvSpPr>
                        <p:spPr bwMode="auto">
                          <a:xfrm>
                            <a:off x="6169134" y="2934710"/>
                            <a:ext cx="468314" cy="623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2000" b="1" dirty="0"/>
                              <a:t>_</a:t>
                            </a:r>
                            <a:endParaRPr lang="el-GR" altLang="el-GR" sz="2000" b="1" dirty="0"/>
                          </a:p>
                        </p:txBody>
                      </p:sp>
                    </p:grpSp>
                    <p:cxnSp>
                      <p:nvCxnSpPr>
                        <p:cNvPr id="38" name="Ευθεία γραμμή σύνδεσης 37"/>
                        <p:cNvCxnSpPr/>
                        <p:nvPr/>
                      </p:nvCxnSpPr>
                      <p:spPr>
                        <a:xfrm>
                          <a:off x="1712335" y="1831870"/>
                          <a:ext cx="377786" cy="84"/>
                        </a:xfrm>
                        <a:prstGeom prst="line">
                          <a:avLst/>
                        </a:prstGeom>
                        <a:ln w="19050">
                          <a:solidFill>
                            <a:srgbClr val="0000FF"/>
                          </a:solidFill>
                        </a:ln>
                      </p:spPr>
                      <p:style>
                        <a:lnRef idx="1">
                          <a:schemeClr val="accent1"/>
                        </a:lnRef>
                        <a:fillRef idx="0">
                          <a:schemeClr val="accent1"/>
                        </a:fillRef>
                        <a:effectRef idx="0">
                          <a:schemeClr val="accent1"/>
                        </a:effectRef>
                        <a:fontRef idx="minor">
                          <a:schemeClr val="tx1"/>
                        </a:fontRef>
                      </p:style>
                    </p:cxnSp>
                  </p:grpSp>
                  <p:grpSp>
                    <p:nvGrpSpPr>
                      <p:cNvPr id="34" name="Ομάδα 33"/>
                      <p:cNvGrpSpPr/>
                      <p:nvPr/>
                    </p:nvGrpSpPr>
                    <p:grpSpPr>
                      <a:xfrm>
                        <a:off x="1344278" y="1462452"/>
                        <a:ext cx="451374" cy="352159"/>
                        <a:chOff x="4348466" y="2480155"/>
                        <a:chExt cx="451374" cy="352159"/>
                      </a:xfrm>
                    </p:grpSpPr>
                    <p:cxnSp>
                      <p:nvCxnSpPr>
                        <p:cNvPr id="35" name="Ευθεία γραμμή σύνδεσης 34"/>
                        <p:cNvCxnSpPr/>
                        <p:nvPr/>
                      </p:nvCxnSpPr>
                      <p:spPr>
                        <a:xfrm>
                          <a:off x="4355319" y="2830039"/>
                          <a:ext cx="444521" cy="227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4348466" y="2480155"/>
                          <a:ext cx="400156" cy="338554"/>
                        </a:xfrm>
                        <a:prstGeom prst="rect">
                          <a:avLst/>
                        </a:prstGeom>
                        <a:noFill/>
                      </p:spPr>
                      <p:txBody>
                        <a:bodyPr wrap="square" rtlCol="0">
                          <a:spAutoFit/>
                        </a:bodyPr>
                        <a:lstStyle/>
                        <a:p>
                          <a:r>
                            <a:rPr lang="el-GR" sz="1600" b="1" dirty="0">
                              <a:latin typeface="Comic Sans MS" panose="030F0702030302020204" pitchFamily="66" charset="0"/>
                            </a:rPr>
                            <a:t>Δ</a:t>
                          </a:r>
                        </a:p>
                      </p:txBody>
                    </p:sp>
                  </p:grpSp>
                </p:grpSp>
              </p:grpSp>
            </p:grpSp>
            <p:sp>
              <p:nvSpPr>
                <p:cNvPr id="28" name="Ορθογώνιο 27"/>
                <p:cNvSpPr/>
                <p:nvPr/>
              </p:nvSpPr>
              <p:spPr>
                <a:xfrm>
                  <a:off x="4761742" y="1716337"/>
                  <a:ext cx="45719" cy="5773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pic>
            <p:nvPicPr>
              <p:cNvPr id="61" name="Picture 28"/>
              <p:cNvPicPr>
                <a:picLocks noChangeAspect="1" noChangeArrowheads="1"/>
              </p:cNvPicPr>
              <p:nvPr/>
            </p:nvPicPr>
            <p:blipFill>
              <a:blip r:embed="rId3" cstate="print">
                <a:clrChange>
                  <a:clrFrom>
                    <a:srgbClr val="787878"/>
                  </a:clrFrom>
                  <a:clrTo>
                    <a:srgbClr val="787878">
                      <a:alpha val="0"/>
                    </a:srgbClr>
                  </a:clrTo>
                </a:clrChange>
                <a:extLst>
                  <a:ext uri="{BEBA8EAE-BF5A-486C-A8C5-ECC9F3942E4B}">
                    <a14:imgProps xmlns:a14="http://schemas.microsoft.com/office/drawing/2010/main">
                      <a14:imgLayer r:embed="rId4">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5221601" y="1742655"/>
                <a:ext cx="373439" cy="239929"/>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2" name="Ορθογώνιο 61"/>
              <p:cNvSpPr/>
              <p:nvPr/>
            </p:nvSpPr>
            <p:spPr>
              <a:xfrm>
                <a:off x="4804387" y="444282"/>
                <a:ext cx="1460657" cy="369332"/>
              </a:xfrm>
              <a:prstGeom prst="rect">
                <a:avLst/>
              </a:prstGeom>
              <a:effectLst/>
            </p:spPr>
            <p:txBody>
              <a:bodyPr wrap="none">
                <a:spAutoFit/>
              </a:bodyPr>
              <a:lstStyle/>
              <a:p>
                <a:pPr algn="ctr">
                  <a:spcBef>
                    <a:spcPct val="50000"/>
                  </a:spcBef>
                </a:pPr>
                <a:r>
                  <a:rPr lang="el-GR" altLang="el-GR" sz="1600" b="1" dirty="0">
                    <a:latin typeface="Comic Sans MS" panose="030F0702030302020204" pitchFamily="66" charset="0"/>
                  </a:rPr>
                  <a:t>Αντιστάτης </a:t>
                </a:r>
                <a:r>
                  <a:rPr lang="en-US" altLang="el-GR" b="1" i="1" dirty="0">
                    <a:latin typeface="Comic Sans MS" panose="030F0702030302020204" pitchFamily="66" charset="0"/>
                  </a:rPr>
                  <a:t>R</a:t>
                </a:r>
                <a:endParaRPr lang="el-GR" altLang="el-GR" b="1" i="1" dirty="0">
                  <a:latin typeface="Comic Sans MS" panose="030F0702030302020204" pitchFamily="66" charset="0"/>
                </a:endParaRPr>
              </a:p>
            </p:txBody>
          </p:sp>
          <p:sp>
            <p:nvSpPr>
              <p:cNvPr id="63" name="Text Box 29"/>
              <p:cNvSpPr txBox="1">
                <a:spLocks noChangeArrowheads="1"/>
              </p:cNvSpPr>
              <p:nvPr/>
            </p:nvSpPr>
            <p:spPr bwMode="auto">
              <a:xfrm>
                <a:off x="5122599" y="1964590"/>
                <a:ext cx="5762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1600" b="1" i="1" dirty="0">
                    <a:latin typeface="Comic Sans MS" panose="030F0702030302020204" pitchFamily="66" charset="0"/>
                  </a:rPr>
                  <a:t>Ε,</a:t>
                </a:r>
                <a:r>
                  <a:rPr lang="en-US" altLang="el-GR" sz="1600" b="1" i="1" dirty="0">
                    <a:latin typeface="Comic Sans MS" panose="030F0702030302020204" pitchFamily="66" charset="0"/>
                  </a:rPr>
                  <a:t>r</a:t>
                </a:r>
                <a:endParaRPr lang="el-GR" altLang="el-GR" sz="1600" b="1" i="1" dirty="0">
                  <a:latin typeface="Comic Sans MS" panose="030F0702030302020204" pitchFamily="66" charset="0"/>
                </a:endParaRPr>
              </a:p>
            </p:txBody>
          </p:sp>
          <p:sp>
            <p:nvSpPr>
              <p:cNvPr id="64" name="Oval 24"/>
              <p:cNvSpPr>
                <a:spLocks noChangeArrowheads="1"/>
              </p:cNvSpPr>
              <p:nvPr/>
            </p:nvSpPr>
            <p:spPr bwMode="auto">
              <a:xfrm>
                <a:off x="3437675" y="1073839"/>
                <a:ext cx="368829" cy="338554"/>
              </a:xfrm>
              <a:prstGeom prst="ellipse">
                <a:avLst/>
              </a:prstGeom>
              <a:noFill/>
              <a:ln w="28575">
                <a:solidFill>
                  <a:srgbClr val="FF0000"/>
                </a:solidFill>
                <a:round/>
                <a:headEnd/>
                <a:tailEnd/>
              </a:ln>
              <a:effectLst/>
            </p:spPr>
            <p:txBody>
              <a:bodyPr wrap="none" anchor="ctr"/>
              <a:lstStyle/>
              <a:p>
                <a:pPr algn="ctr"/>
                <a:r>
                  <a:rPr lang="el-GR" b="1" dirty="0">
                    <a:latin typeface="Comic Sans MS" panose="030F0702030302020204" pitchFamily="66" charset="0"/>
                  </a:rPr>
                  <a:t>Α</a:t>
                </a:r>
              </a:p>
            </p:txBody>
          </p:sp>
          <p:sp>
            <p:nvSpPr>
              <p:cNvPr id="65" name="Line 8"/>
              <p:cNvSpPr>
                <a:spLocks noChangeShapeType="1"/>
              </p:cNvSpPr>
              <p:nvPr/>
            </p:nvSpPr>
            <p:spPr bwMode="auto">
              <a:xfrm flipH="1">
                <a:off x="3619302" y="640882"/>
                <a:ext cx="9101" cy="428688"/>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Lst>
            </p:spPr>
            <p:txBody>
              <a:bodyPr/>
              <a:lstStyle/>
              <a:p>
                <a:endParaRPr lang="el-GR"/>
              </a:p>
            </p:txBody>
          </p:sp>
        </p:grpSp>
        <p:grpSp>
          <p:nvGrpSpPr>
            <p:cNvPr id="2" name="Ομάδα 1"/>
            <p:cNvGrpSpPr/>
            <p:nvPr/>
          </p:nvGrpSpPr>
          <p:grpSpPr>
            <a:xfrm>
              <a:off x="7216960" y="983858"/>
              <a:ext cx="393204" cy="394089"/>
              <a:chOff x="8702012" y="1295661"/>
              <a:chExt cx="360915" cy="394089"/>
            </a:xfrm>
          </p:grpSpPr>
          <p:sp>
            <p:nvSpPr>
              <p:cNvPr id="71" name="Line 29"/>
              <p:cNvSpPr>
                <a:spLocks noChangeShapeType="1"/>
              </p:cNvSpPr>
              <p:nvPr/>
            </p:nvSpPr>
            <p:spPr bwMode="auto">
              <a:xfrm flipH="1">
                <a:off x="9062927" y="1322866"/>
                <a:ext cx="0" cy="366884"/>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7" name="Text Box 30"/>
              <p:cNvSpPr txBox="1">
                <a:spLocks noChangeArrowheads="1"/>
              </p:cNvSpPr>
              <p:nvPr/>
            </p:nvSpPr>
            <p:spPr bwMode="auto">
              <a:xfrm>
                <a:off x="8702012" y="1295661"/>
                <a:ext cx="3603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solidFill>
                      <a:srgbClr val="FF0000"/>
                    </a:solidFill>
                    <a:effectLst>
                      <a:outerShdw blurRad="38100" dist="38100" dir="2700000" algn="tl">
                        <a:srgbClr val="000000"/>
                      </a:outerShdw>
                    </a:effectLst>
                    <a:latin typeface="Comic Sans MS" panose="030F0702030302020204" pitchFamily="66" charset="0"/>
                  </a:rPr>
                  <a:t>I</a:t>
                </a:r>
                <a:endParaRPr lang="el-GR" altLang="el-GR" b="1" i="1" dirty="0">
                  <a:solidFill>
                    <a:srgbClr val="FF0000"/>
                  </a:solidFill>
                  <a:effectLst>
                    <a:outerShdw blurRad="38100" dist="38100" dir="2700000" algn="tl">
                      <a:srgbClr val="000000"/>
                    </a:outerShdw>
                  </a:effectLst>
                  <a:latin typeface="Comic Sans MS" panose="030F0702030302020204" pitchFamily="66" charset="0"/>
                </a:endParaRPr>
              </a:p>
            </p:txBody>
          </p:sp>
        </p:grpSp>
      </p:grpSp>
      <p:sp>
        <p:nvSpPr>
          <p:cNvPr id="6" name="Ελεύθερη σχεδίαση 5"/>
          <p:cNvSpPr/>
          <p:nvPr/>
        </p:nvSpPr>
        <p:spPr>
          <a:xfrm>
            <a:off x="6016752" y="4855464"/>
            <a:ext cx="1078992" cy="502920"/>
          </a:xfrm>
          <a:custGeom>
            <a:avLst/>
            <a:gdLst>
              <a:gd name="connsiteX0" fmla="*/ 356616 w 1078992"/>
              <a:gd name="connsiteY0" fmla="*/ 18288 h 502920"/>
              <a:gd name="connsiteX1" fmla="*/ 201168 w 1078992"/>
              <a:gd name="connsiteY1" fmla="*/ 0 h 502920"/>
              <a:gd name="connsiteX2" fmla="*/ 118872 w 1078992"/>
              <a:gd name="connsiteY2" fmla="*/ 9144 h 502920"/>
              <a:gd name="connsiteX3" fmla="*/ 64008 w 1078992"/>
              <a:gd name="connsiteY3" fmla="*/ 45720 h 502920"/>
              <a:gd name="connsiteX4" fmla="*/ 27432 w 1078992"/>
              <a:gd name="connsiteY4" fmla="*/ 100584 h 502920"/>
              <a:gd name="connsiteX5" fmla="*/ 18288 w 1078992"/>
              <a:gd name="connsiteY5" fmla="*/ 128016 h 502920"/>
              <a:gd name="connsiteX6" fmla="*/ 0 w 1078992"/>
              <a:gd name="connsiteY6" fmla="*/ 192024 h 502920"/>
              <a:gd name="connsiteX7" fmla="*/ 18288 w 1078992"/>
              <a:gd name="connsiteY7" fmla="*/ 347472 h 502920"/>
              <a:gd name="connsiteX8" fmla="*/ 36576 w 1078992"/>
              <a:gd name="connsiteY8" fmla="*/ 402336 h 502920"/>
              <a:gd name="connsiteX9" fmla="*/ 64008 w 1078992"/>
              <a:gd name="connsiteY9" fmla="*/ 420624 h 502920"/>
              <a:gd name="connsiteX10" fmla="*/ 91440 w 1078992"/>
              <a:gd name="connsiteY10" fmla="*/ 448056 h 502920"/>
              <a:gd name="connsiteX11" fmla="*/ 137160 w 1078992"/>
              <a:gd name="connsiteY11" fmla="*/ 457200 h 502920"/>
              <a:gd name="connsiteX12" fmla="*/ 173736 w 1078992"/>
              <a:gd name="connsiteY12" fmla="*/ 475488 h 502920"/>
              <a:gd name="connsiteX13" fmla="*/ 201168 w 1078992"/>
              <a:gd name="connsiteY13" fmla="*/ 484632 h 502920"/>
              <a:gd name="connsiteX14" fmla="*/ 475488 w 1078992"/>
              <a:gd name="connsiteY14" fmla="*/ 502920 h 502920"/>
              <a:gd name="connsiteX15" fmla="*/ 850392 w 1078992"/>
              <a:gd name="connsiteY15" fmla="*/ 493776 h 502920"/>
              <a:gd name="connsiteX16" fmla="*/ 914400 w 1078992"/>
              <a:gd name="connsiteY16" fmla="*/ 484632 h 502920"/>
              <a:gd name="connsiteX17" fmla="*/ 996696 w 1078992"/>
              <a:gd name="connsiteY17" fmla="*/ 466344 h 502920"/>
              <a:gd name="connsiteX18" fmla="*/ 1024128 w 1078992"/>
              <a:gd name="connsiteY18" fmla="*/ 448056 h 502920"/>
              <a:gd name="connsiteX19" fmla="*/ 1042416 w 1078992"/>
              <a:gd name="connsiteY19" fmla="*/ 393192 h 502920"/>
              <a:gd name="connsiteX20" fmla="*/ 1060704 w 1078992"/>
              <a:gd name="connsiteY20" fmla="*/ 365760 h 502920"/>
              <a:gd name="connsiteX21" fmla="*/ 1078992 w 1078992"/>
              <a:gd name="connsiteY21" fmla="*/ 283464 h 502920"/>
              <a:gd name="connsiteX22" fmla="*/ 1069848 w 1078992"/>
              <a:gd name="connsiteY22" fmla="*/ 155448 h 502920"/>
              <a:gd name="connsiteX23" fmla="*/ 1051560 w 1078992"/>
              <a:gd name="connsiteY23" fmla="*/ 128016 h 502920"/>
              <a:gd name="connsiteX24" fmla="*/ 996696 w 1078992"/>
              <a:gd name="connsiteY24" fmla="*/ 73152 h 502920"/>
              <a:gd name="connsiteX25" fmla="*/ 969264 w 1078992"/>
              <a:gd name="connsiteY25" fmla="*/ 64008 h 502920"/>
              <a:gd name="connsiteX26" fmla="*/ 822960 w 1078992"/>
              <a:gd name="connsiteY26" fmla="*/ 45720 h 502920"/>
              <a:gd name="connsiteX27" fmla="*/ 795528 w 1078992"/>
              <a:gd name="connsiteY27" fmla="*/ 36576 h 502920"/>
              <a:gd name="connsiteX28" fmla="*/ 621792 w 1078992"/>
              <a:gd name="connsiteY28" fmla="*/ 18288 h 502920"/>
              <a:gd name="connsiteX29" fmla="*/ 585216 w 1078992"/>
              <a:gd name="connsiteY29" fmla="*/ 9144 h 502920"/>
              <a:gd name="connsiteX30" fmla="*/ 356616 w 1078992"/>
              <a:gd name="connsiteY30" fmla="*/ 18288 h 502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078992" h="502920">
                <a:moveTo>
                  <a:pt x="356616" y="18288"/>
                </a:moveTo>
                <a:cubicBezTo>
                  <a:pt x="292608" y="16764"/>
                  <a:pt x="255281" y="0"/>
                  <a:pt x="201168" y="0"/>
                </a:cubicBezTo>
                <a:cubicBezTo>
                  <a:pt x="173567" y="0"/>
                  <a:pt x="146304" y="6096"/>
                  <a:pt x="118872" y="9144"/>
                </a:cubicBezTo>
                <a:cubicBezTo>
                  <a:pt x="100584" y="21336"/>
                  <a:pt x="76200" y="27432"/>
                  <a:pt x="64008" y="45720"/>
                </a:cubicBezTo>
                <a:cubicBezTo>
                  <a:pt x="51816" y="64008"/>
                  <a:pt x="34383" y="79732"/>
                  <a:pt x="27432" y="100584"/>
                </a:cubicBezTo>
                <a:cubicBezTo>
                  <a:pt x="24384" y="109728"/>
                  <a:pt x="20936" y="118748"/>
                  <a:pt x="18288" y="128016"/>
                </a:cubicBezTo>
                <a:cubicBezTo>
                  <a:pt x="-4675" y="208388"/>
                  <a:pt x="21924" y="126251"/>
                  <a:pt x="0" y="192024"/>
                </a:cubicBezTo>
                <a:cubicBezTo>
                  <a:pt x="4260" y="243143"/>
                  <a:pt x="4561" y="297139"/>
                  <a:pt x="18288" y="347472"/>
                </a:cubicBezTo>
                <a:cubicBezTo>
                  <a:pt x="23360" y="366070"/>
                  <a:pt x="20536" y="391643"/>
                  <a:pt x="36576" y="402336"/>
                </a:cubicBezTo>
                <a:cubicBezTo>
                  <a:pt x="45720" y="408432"/>
                  <a:pt x="55565" y="413589"/>
                  <a:pt x="64008" y="420624"/>
                </a:cubicBezTo>
                <a:cubicBezTo>
                  <a:pt x="73942" y="428903"/>
                  <a:pt x="79874" y="442273"/>
                  <a:pt x="91440" y="448056"/>
                </a:cubicBezTo>
                <a:cubicBezTo>
                  <a:pt x="105341" y="455007"/>
                  <a:pt x="121920" y="454152"/>
                  <a:pt x="137160" y="457200"/>
                </a:cubicBezTo>
                <a:cubicBezTo>
                  <a:pt x="149352" y="463296"/>
                  <a:pt x="161207" y="470118"/>
                  <a:pt x="173736" y="475488"/>
                </a:cubicBezTo>
                <a:cubicBezTo>
                  <a:pt x="182595" y="479285"/>
                  <a:pt x="191900" y="481984"/>
                  <a:pt x="201168" y="484632"/>
                </a:cubicBezTo>
                <a:cubicBezTo>
                  <a:pt x="298286" y="512380"/>
                  <a:pt x="328658" y="497273"/>
                  <a:pt x="475488" y="502920"/>
                </a:cubicBezTo>
                <a:lnTo>
                  <a:pt x="850392" y="493776"/>
                </a:lnTo>
                <a:cubicBezTo>
                  <a:pt x="871926" y="492879"/>
                  <a:pt x="893098" y="487909"/>
                  <a:pt x="914400" y="484632"/>
                </a:cubicBezTo>
                <a:cubicBezTo>
                  <a:pt x="934691" y="481510"/>
                  <a:pt x="974591" y="477396"/>
                  <a:pt x="996696" y="466344"/>
                </a:cubicBezTo>
                <a:cubicBezTo>
                  <a:pt x="1006526" y="461429"/>
                  <a:pt x="1014984" y="454152"/>
                  <a:pt x="1024128" y="448056"/>
                </a:cubicBezTo>
                <a:cubicBezTo>
                  <a:pt x="1030224" y="429768"/>
                  <a:pt x="1031723" y="409232"/>
                  <a:pt x="1042416" y="393192"/>
                </a:cubicBezTo>
                <a:cubicBezTo>
                  <a:pt x="1048512" y="384048"/>
                  <a:pt x="1055789" y="375590"/>
                  <a:pt x="1060704" y="365760"/>
                </a:cubicBezTo>
                <a:cubicBezTo>
                  <a:pt x="1071959" y="343250"/>
                  <a:pt x="1075480" y="304536"/>
                  <a:pt x="1078992" y="283464"/>
                </a:cubicBezTo>
                <a:cubicBezTo>
                  <a:pt x="1075944" y="240792"/>
                  <a:pt x="1077283" y="197578"/>
                  <a:pt x="1069848" y="155448"/>
                </a:cubicBezTo>
                <a:cubicBezTo>
                  <a:pt x="1067938" y="144626"/>
                  <a:pt x="1058861" y="136230"/>
                  <a:pt x="1051560" y="128016"/>
                </a:cubicBezTo>
                <a:cubicBezTo>
                  <a:pt x="1034377" y="108686"/>
                  <a:pt x="1021232" y="81331"/>
                  <a:pt x="996696" y="73152"/>
                </a:cubicBezTo>
                <a:cubicBezTo>
                  <a:pt x="987552" y="70104"/>
                  <a:pt x="978673" y="66099"/>
                  <a:pt x="969264" y="64008"/>
                </a:cubicBezTo>
                <a:cubicBezTo>
                  <a:pt x="922857" y="53695"/>
                  <a:pt x="868954" y="50319"/>
                  <a:pt x="822960" y="45720"/>
                </a:cubicBezTo>
                <a:cubicBezTo>
                  <a:pt x="813816" y="42672"/>
                  <a:pt x="805078" y="37878"/>
                  <a:pt x="795528" y="36576"/>
                </a:cubicBezTo>
                <a:cubicBezTo>
                  <a:pt x="737830" y="28708"/>
                  <a:pt x="621792" y="18288"/>
                  <a:pt x="621792" y="18288"/>
                </a:cubicBezTo>
                <a:cubicBezTo>
                  <a:pt x="609600" y="15240"/>
                  <a:pt x="597783" y="9144"/>
                  <a:pt x="585216" y="9144"/>
                </a:cubicBezTo>
                <a:cubicBezTo>
                  <a:pt x="508955" y="9144"/>
                  <a:pt x="420624" y="19812"/>
                  <a:pt x="356616" y="18288"/>
                </a:cubicBezTo>
                <a:close/>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Ελεύθερη σχεδίαση 6"/>
          <p:cNvSpPr/>
          <p:nvPr/>
        </p:nvSpPr>
        <p:spPr>
          <a:xfrm>
            <a:off x="7050024" y="5285232"/>
            <a:ext cx="2359152" cy="173736"/>
          </a:xfrm>
          <a:custGeom>
            <a:avLst/>
            <a:gdLst>
              <a:gd name="connsiteX0" fmla="*/ 0 w 2359152"/>
              <a:gd name="connsiteY0" fmla="*/ 9144 h 173736"/>
              <a:gd name="connsiteX1" fmla="*/ 82296 w 2359152"/>
              <a:gd name="connsiteY1" fmla="*/ 18288 h 173736"/>
              <a:gd name="connsiteX2" fmla="*/ 173736 w 2359152"/>
              <a:gd name="connsiteY2" fmla="*/ 36576 h 173736"/>
              <a:gd name="connsiteX3" fmla="*/ 283464 w 2359152"/>
              <a:gd name="connsiteY3" fmla="*/ 45720 h 173736"/>
              <a:gd name="connsiteX4" fmla="*/ 365760 w 2359152"/>
              <a:gd name="connsiteY4" fmla="*/ 54864 h 173736"/>
              <a:gd name="connsiteX5" fmla="*/ 484632 w 2359152"/>
              <a:gd name="connsiteY5" fmla="*/ 73152 h 173736"/>
              <a:gd name="connsiteX6" fmla="*/ 576072 w 2359152"/>
              <a:gd name="connsiteY6" fmla="*/ 82296 h 173736"/>
              <a:gd name="connsiteX7" fmla="*/ 667512 w 2359152"/>
              <a:gd name="connsiteY7" fmla="*/ 100584 h 173736"/>
              <a:gd name="connsiteX8" fmla="*/ 1033272 w 2359152"/>
              <a:gd name="connsiteY8" fmla="*/ 137160 h 173736"/>
              <a:gd name="connsiteX9" fmla="*/ 1207008 w 2359152"/>
              <a:gd name="connsiteY9" fmla="*/ 155448 h 173736"/>
              <a:gd name="connsiteX10" fmla="*/ 1289304 w 2359152"/>
              <a:gd name="connsiteY10" fmla="*/ 164592 h 173736"/>
              <a:gd name="connsiteX11" fmla="*/ 1389888 w 2359152"/>
              <a:gd name="connsiteY11" fmla="*/ 173736 h 173736"/>
              <a:gd name="connsiteX12" fmla="*/ 1783080 w 2359152"/>
              <a:gd name="connsiteY12" fmla="*/ 164592 h 173736"/>
              <a:gd name="connsiteX13" fmla="*/ 1819656 w 2359152"/>
              <a:gd name="connsiteY13" fmla="*/ 155448 h 173736"/>
              <a:gd name="connsiteX14" fmla="*/ 1892808 w 2359152"/>
              <a:gd name="connsiteY14" fmla="*/ 146304 h 173736"/>
              <a:gd name="connsiteX15" fmla="*/ 1938528 w 2359152"/>
              <a:gd name="connsiteY15" fmla="*/ 137160 h 173736"/>
              <a:gd name="connsiteX16" fmla="*/ 2011680 w 2359152"/>
              <a:gd name="connsiteY16" fmla="*/ 128016 h 173736"/>
              <a:gd name="connsiteX17" fmla="*/ 2048256 w 2359152"/>
              <a:gd name="connsiteY17" fmla="*/ 118872 h 173736"/>
              <a:gd name="connsiteX18" fmla="*/ 2167128 w 2359152"/>
              <a:gd name="connsiteY18" fmla="*/ 100584 h 173736"/>
              <a:gd name="connsiteX19" fmla="*/ 2221992 w 2359152"/>
              <a:gd name="connsiteY19" fmla="*/ 82296 h 173736"/>
              <a:gd name="connsiteX20" fmla="*/ 2258568 w 2359152"/>
              <a:gd name="connsiteY20" fmla="*/ 73152 h 173736"/>
              <a:gd name="connsiteX21" fmla="*/ 2322576 w 2359152"/>
              <a:gd name="connsiteY21" fmla="*/ 36576 h 173736"/>
              <a:gd name="connsiteX22" fmla="*/ 2359152 w 2359152"/>
              <a:gd name="connsiteY22" fmla="*/ 0 h 173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359152" h="173736">
                <a:moveTo>
                  <a:pt x="0" y="9144"/>
                </a:moveTo>
                <a:cubicBezTo>
                  <a:pt x="27432" y="12192"/>
                  <a:pt x="55033" y="13983"/>
                  <a:pt x="82296" y="18288"/>
                </a:cubicBezTo>
                <a:cubicBezTo>
                  <a:pt x="112999" y="23136"/>
                  <a:pt x="142937" y="32376"/>
                  <a:pt x="173736" y="36576"/>
                </a:cubicBezTo>
                <a:cubicBezTo>
                  <a:pt x="210102" y="41535"/>
                  <a:pt x="246927" y="42240"/>
                  <a:pt x="283464" y="45720"/>
                </a:cubicBezTo>
                <a:cubicBezTo>
                  <a:pt x="310940" y="48337"/>
                  <a:pt x="338412" y="51135"/>
                  <a:pt x="365760" y="54864"/>
                </a:cubicBezTo>
                <a:cubicBezTo>
                  <a:pt x="405483" y="60281"/>
                  <a:pt x="444879" y="67967"/>
                  <a:pt x="484632" y="73152"/>
                </a:cubicBezTo>
                <a:cubicBezTo>
                  <a:pt x="515007" y="77114"/>
                  <a:pt x="545779" y="77752"/>
                  <a:pt x="576072" y="82296"/>
                </a:cubicBezTo>
                <a:cubicBezTo>
                  <a:pt x="606812" y="86907"/>
                  <a:pt x="636741" y="96188"/>
                  <a:pt x="667512" y="100584"/>
                </a:cubicBezTo>
                <a:cubicBezTo>
                  <a:pt x="783705" y="117183"/>
                  <a:pt x="917791" y="125004"/>
                  <a:pt x="1033272" y="137160"/>
                </a:cubicBezTo>
                <a:lnTo>
                  <a:pt x="1207008" y="155448"/>
                </a:lnTo>
                <a:lnTo>
                  <a:pt x="1289304" y="164592"/>
                </a:lnTo>
                <a:lnTo>
                  <a:pt x="1389888" y="173736"/>
                </a:lnTo>
                <a:lnTo>
                  <a:pt x="1783080" y="164592"/>
                </a:lnTo>
                <a:cubicBezTo>
                  <a:pt x="1795636" y="164058"/>
                  <a:pt x="1807260" y="157514"/>
                  <a:pt x="1819656" y="155448"/>
                </a:cubicBezTo>
                <a:cubicBezTo>
                  <a:pt x="1843895" y="151408"/>
                  <a:pt x="1868520" y="150041"/>
                  <a:pt x="1892808" y="146304"/>
                </a:cubicBezTo>
                <a:cubicBezTo>
                  <a:pt x="1908169" y="143941"/>
                  <a:pt x="1923167" y="139523"/>
                  <a:pt x="1938528" y="137160"/>
                </a:cubicBezTo>
                <a:cubicBezTo>
                  <a:pt x="1962816" y="133423"/>
                  <a:pt x="1987441" y="132056"/>
                  <a:pt x="2011680" y="128016"/>
                </a:cubicBezTo>
                <a:cubicBezTo>
                  <a:pt x="2024076" y="125950"/>
                  <a:pt x="2035891" y="121120"/>
                  <a:pt x="2048256" y="118872"/>
                </a:cubicBezTo>
                <a:cubicBezTo>
                  <a:pt x="2069525" y="115005"/>
                  <a:pt x="2143558" y="106476"/>
                  <a:pt x="2167128" y="100584"/>
                </a:cubicBezTo>
                <a:cubicBezTo>
                  <a:pt x="2185830" y="95909"/>
                  <a:pt x="2203290" y="86971"/>
                  <a:pt x="2221992" y="82296"/>
                </a:cubicBezTo>
                <a:cubicBezTo>
                  <a:pt x="2234184" y="79248"/>
                  <a:pt x="2246801" y="77565"/>
                  <a:pt x="2258568" y="73152"/>
                </a:cubicBezTo>
                <a:cubicBezTo>
                  <a:pt x="2285085" y="63208"/>
                  <a:pt x="2299837" y="51736"/>
                  <a:pt x="2322576" y="36576"/>
                </a:cubicBezTo>
                <a:cubicBezTo>
                  <a:pt x="2344645" y="3473"/>
                  <a:pt x="2331034" y="14059"/>
                  <a:pt x="2359152" y="0"/>
                </a:cubicBezTo>
              </a:path>
            </a:pathLst>
          </a:custGeom>
          <a:noFill/>
          <a:ln>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Θέση ημερομηνίας 7">
            <a:extLst>
              <a:ext uri="{FF2B5EF4-FFF2-40B4-BE49-F238E27FC236}">
                <a16:creationId xmlns:a16="http://schemas.microsoft.com/office/drawing/2014/main" id="{109C5E47-7EBD-4046-A12C-02C00B21EF58}"/>
              </a:ext>
            </a:extLst>
          </p:cNvPr>
          <p:cNvSpPr>
            <a:spLocks noGrp="1"/>
          </p:cNvSpPr>
          <p:nvPr>
            <p:ph type="dt" sz="half" idx="10"/>
          </p:nvPr>
        </p:nvSpPr>
        <p:spPr/>
        <p:txBody>
          <a:bodyPr/>
          <a:lstStyle/>
          <a:p>
            <a:fld id="{C3FD9CEE-B97B-4F3D-831C-2D5EB6CB5830}" type="datetime1">
              <a:rPr lang="el-GR" smtClean="0">
                <a:solidFill>
                  <a:prstClr val="black">
                    <a:tint val="75000"/>
                  </a:prstClr>
                </a:solidFill>
              </a:rPr>
              <a:t>8/2/2021</a:t>
            </a:fld>
            <a:endParaRPr lang="el-GR">
              <a:solidFill>
                <a:prstClr val="black">
                  <a:tint val="75000"/>
                </a:prstClr>
              </a:solidFill>
            </a:endParaRPr>
          </a:p>
        </p:txBody>
      </p:sp>
      <p:sp>
        <p:nvSpPr>
          <p:cNvPr id="9" name="Θέση υποσέλιδου 8">
            <a:extLst>
              <a:ext uri="{FF2B5EF4-FFF2-40B4-BE49-F238E27FC236}">
                <a16:creationId xmlns:a16="http://schemas.microsoft.com/office/drawing/2014/main" id="{23312036-E4E3-4475-8098-EDCD0BB76FCA}"/>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2933257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8"/>
                                        </p:tgtEl>
                                        <p:attrNameLst>
                                          <p:attrName>style.visibility</p:attrName>
                                        </p:attrNameLst>
                                      </p:cBhvr>
                                      <p:to>
                                        <p:strVal val="visible"/>
                                      </p:to>
                                    </p:set>
                                    <p:animEffect transition="in" filter="wipe(left)">
                                      <p:cBhvr>
                                        <p:cTn id="12" dur="1500"/>
                                        <p:tgtEl>
                                          <p:spTgt spid="6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0"/>
                                        </p:tgtEl>
                                        <p:attrNameLst>
                                          <p:attrName>style.visibility</p:attrName>
                                        </p:attrNameLst>
                                      </p:cBhvr>
                                      <p:to>
                                        <p:strVal val="visible"/>
                                      </p:to>
                                    </p:set>
                                    <p:animEffect transition="in" filter="wipe(left)">
                                      <p:cBhvr>
                                        <p:cTn id="17" dur="1000"/>
                                        <p:tgtEl>
                                          <p:spTgt spid="7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2"/>
                                        </p:tgtEl>
                                        <p:attrNameLst>
                                          <p:attrName>style.visibility</p:attrName>
                                        </p:attrNameLst>
                                      </p:cBhvr>
                                      <p:to>
                                        <p:strVal val="visible"/>
                                      </p:to>
                                    </p:set>
                                    <p:animEffect transition="in" filter="wipe(left)">
                                      <p:cBhvr>
                                        <p:cTn id="22" dur="500"/>
                                        <p:tgtEl>
                                          <p:spTgt spid="72"/>
                                        </p:tgtEl>
                                      </p:cBhvr>
                                    </p:animEffect>
                                  </p:childTnLst>
                                </p:cTn>
                              </p:par>
                            </p:childTnLst>
                          </p:cTn>
                        </p:par>
                        <p:par>
                          <p:cTn id="23" fill="hold">
                            <p:stCondLst>
                              <p:cond delay="500"/>
                            </p:stCondLst>
                            <p:childTnLst>
                              <p:par>
                                <p:cTn id="24" presetID="22" presetClass="entr" presetSubtype="8" fill="hold" grpId="0" nodeType="afterEffect">
                                  <p:stCondLst>
                                    <p:cond delay="250"/>
                                  </p:stCondLst>
                                  <p:childTnLst>
                                    <p:set>
                                      <p:cBhvr>
                                        <p:cTn id="25" dur="1" fill="hold">
                                          <p:stCondLst>
                                            <p:cond delay="0"/>
                                          </p:stCondLst>
                                        </p:cTn>
                                        <p:tgtEl>
                                          <p:spTgt spid="73"/>
                                        </p:tgtEl>
                                        <p:attrNameLst>
                                          <p:attrName>style.visibility</p:attrName>
                                        </p:attrNameLst>
                                      </p:cBhvr>
                                      <p:to>
                                        <p:strVal val="visible"/>
                                      </p:to>
                                    </p:set>
                                    <p:animEffect transition="in" filter="wipe(left)">
                                      <p:cBhvr>
                                        <p:cTn id="26" dur="1000"/>
                                        <p:tgtEl>
                                          <p:spTgt spid="73"/>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74"/>
                                        </p:tgtEl>
                                        <p:attrNameLst>
                                          <p:attrName>style.visibility</p:attrName>
                                        </p:attrNameLst>
                                      </p:cBhvr>
                                      <p:to>
                                        <p:strVal val="visible"/>
                                      </p:to>
                                    </p:set>
                                    <p:animEffect transition="in" filter="wipe(left)">
                                      <p:cBhvr>
                                        <p:cTn id="31" dur="1500"/>
                                        <p:tgtEl>
                                          <p:spTgt spid="74"/>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75"/>
                                        </p:tgtEl>
                                        <p:attrNameLst>
                                          <p:attrName>style.visibility</p:attrName>
                                        </p:attrNameLst>
                                      </p:cBhvr>
                                      <p:to>
                                        <p:strVal val="visible"/>
                                      </p:to>
                                    </p:set>
                                    <p:animEffect transition="in" filter="wipe(left)">
                                      <p:cBhvr>
                                        <p:cTn id="36" dur="1000"/>
                                        <p:tgtEl>
                                          <p:spTgt spid="75"/>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76"/>
                                        </p:tgtEl>
                                        <p:attrNameLst>
                                          <p:attrName>style.visibility</p:attrName>
                                        </p:attrNameLst>
                                      </p:cBhvr>
                                      <p:to>
                                        <p:strVal val="visible"/>
                                      </p:to>
                                    </p:set>
                                    <p:animEffect transition="in" filter="wipe(left)">
                                      <p:cBhvr>
                                        <p:cTn id="41" dur="500"/>
                                        <p:tgtEl>
                                          <p:spTgt spid="76"/>
                                        </p:tgtEl>
                                      </p:cBhvr>
                                    </p:animEffect>
                                  </p:childTnLst>
                                </p:cTn>
                              </p:par>
                            </p:childTnLst>
                          </p:cTn>
                        </p:par>
                        <p:par>
                          <p:cTn id="42" fill="hold">
                            <p:stCondLst>
                              <p:cond delay="500"/>
                            </p:stCondLst>
                            <p:childTnLst>
                              <p:par>
                                <p:cTn id="43" presetID="22" presetClass="entr" presetSubtype="8" fill="hold" grpId="0" nodeType="afterEffect">
                                  <p:stCondLst>
                                    <p:cond delay="250"/>
                                  </p:stCondLst>
                                  <p:childTnLst>
                                    <p:set>
                                      <p:cBhvr>
                                        <p:cTn id="44" dur="1" fill="hold">
                                          <p:stCondLst>
                                            <p:cond delay="0"/>
                                          </p:stCondLst>
                                        </p:cTn>
                                        <p:tgtEl>
                                          <p:spTgt spid="78"/>
                                        </p:tgtEl>
                                        <p:attrNameLst>
                                          <p:attrName>style.visibility</p:attrName>
                                        </p:attrNameLst>
                                      </p:cBhvr>
                                      <p:to>
                                        <p:strVal val="visible"/>
                                      </p:to>
                                    </p:set>
                                    <p:animEffect transition="in" filter="wipe(left)">
                                      <p:cBhvr>
                                        <p:cTn id="45" dur="1000"/>
                                        <p:tgtEl>
                                          <p:spTgt spid="78"/>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1" fill="hold" nodeType="clickEffect">
                                  <p:stCondLst>
                                    <p:cond delay="0"/>
                                  </p:stCondLst>
                                  <p:childTnLst>
                                    <p:set>
                                      <p:cBhvr>
                                        <p:cTn id="49" dur="1" fill="hold">
                                          <p:stCondLst>
                                            <p:cond delay="0"/>
                                          </p:stCondLst>
                                        </p:cTn>
                                        <p:tgtEl>
                                          <p:spTgt spid="91"/>
                                        </p:tgtEl>
                                        <p:attrNameLst>
                                          <p:attrName>style.visibility</p:attrName>
                                        </p:attrNameLst>
                                      </p:cBhvr>
                                      <p:to>
                                        <p:strVal val="visible"/>
                                      </p:to>
                                    </p:set>
                                    <p:animEffect transition="in" filter="wipe(up)">
                                      <p:cBhvr>
                                        <p:cTn id="50" dur="1000"/>
                                        <p:tgtEl>
                                          <p:spTgt spid="91"/>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84"/>
                                        </p:tgtEl>
                                        <p:attrNameLst>
                                          <p:attrName>style.visibility</p:attrName>
                                        </p:attrNameLst>
                                      </p:cBhvr>
                                      <p:to>
                                        <p:strVal val="visible"/>
                                      </p:to>
                                    </p:set>
                                    <p:animEffect transition="in" filter="wipe(left)">
                                      <p:cBhvr>
                                        <p:cTn id="55" dur="500"/>
                                        <p:tgtEl>
                                          <p:spTgt spid="84"/>
                                        </p:tgtEl>
                                      </p:cBhvr>
                                    </p:animEffect>
                                  </p:childTnLst>
                                </p:cTn>
                              </p:par>
                            </p:childTnLst>
                          </p:cTn>
                        </p:par>
                        <p:par>
                          <p:cTn id="56" fill="hold">
                            <p:stCondLst>
                              <p:cond delay="500"/>
                            </p:stCondLst>
                            <p:childTnLst>
                              <p:par>
                                <p:cTn id="57" presetID="22" presetClass="entr" presetSubtype="8" fill="hold" grpId="0" nodeType="afterEffect">
                                  <p:stCondLst>
                                    <p:cond delay="250"/>
                                  </p:stCondLst>
                                  <p:childTnLst>
                                    <p:set>
                                      <p:cBhvr>
                                        <p:cTn id="58" dur="1" fill="hold">
                                          <p:stCondLst>
                                            <p:cond delay="0"/>
                                          </p:stCondLst>
                                        </p:cTn>
                                        <p:tgtEl>
                                          <p:spTgt spid="92"/>
                                        </p:tgtEl>
                                        <p:attrNameLst>
                                          <p:attrName>style.visibility</p:attrName>
                                        </p:attrNameLst>
                                      </p:cBhvr>
                                      <p:to>
                                        <p:strVal val="visible"/>
                                      </p:to>
                                    </p:set>
                                    <p:animEffect transition="in" filter="wipe(left)">
                                      <p:cBhvr>
                                        <p:cTn id="59" dur="1000"/>
                                        <p:tgtEl>
                                          <p:spTgt spid="92"/>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93"/>
                                        </p:tgtEl>
                                        <p:attrNameLst>
                                          <p:attrName>style.visibility</p:attrName>
                                        </p:attrNameLst>
                                      </p:cBhvr>
                                      <p:to>
                                        <p:strVal val="visible"/>
                                      </p:to>
                                    </p:set>
                                    <p:animEffect transition="in" filter="wipe(left)">
                                      <p:cBhvr>
                                        <p:cTn id="64" dur="500"/>
                                        <p:tgtEl>
                                          <p:spTgt spid="93"/>
                                        </p:tgtEl>
                                      </p:cBhvr>
                                    </p:animEffect>
                                  </p:childTnLst>
                                </p:cTn>
                              </p:par>
                            </p:childTnLst>
                          </p:cTn>
                        </p:par>
                        <p:par>
                          <p:cTn id="65" fill="hold">
                            <p:stCondLst>
                              <p:cond delay="500"/>
                            </p:stCondLst>
                            <p:childTnLst>
                              <p:par>
                                <p:cTn id="66" presetID="22" presetClass="entr" presetSubtype="8" fill="hold" grpId="0" nodeType="afterEffect">
                                  <p:stCondLst>
                                    <p:cond delay="250"/>
                                  </p:stCondLst>
                                  <p:childTnLst>
                                    <p:set>
                                      <p:cBhvr>
                                        <p:cTn id="67" dur="1" fill="hold">
                                          <p:stCondLst>
                                            <p:cond delay="0"/>
                                          </p:stCondLst>
                                        </p:cTn>
                                        <p:tgtEl>
                                          <p:spTgt spid="94"/>
                                        </p:tgtEl>
                                        <p:attrNameLst>
                                          <p:attrName>style.visibility</p:attrName>
                                        </p:attrNameLst>
                                      </p:cBhvr>
                                      <p:to>
                                        <p:strVal val="visible"/>
                                      </p:to>
                                    </p:set>
                                    <p:animEffect transition="in" filter="wipe(left)">
                                      <p:cBhvr>
                                        <p:cTn id="68" dur="1000"/>
                                        <p:tgtEl>
                                          <p:spTgt spid="94"/>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grpId="0" nodeType="clickEffect">
                                  <p:stCondLst>
                                    <p:cond delay="0"/>
                                  </p:stCondLst>
                                  <p:childTnLst>
                                    <p:set>
                                      <p:cBhvr>
                                        <p:cTn id="72" dur="1" fill="hold">
                                          <p:stCondLst>
                                            <p:cond delay="0"/>
                                          </p:stCondLst>
                                        </p:cTn>
                                        <p:tgtEl>
                                          <p:spTgt spid="95"/>
                                        </p:tgtEl>
                                        <p:attrNameLst>
                                          <p:attrName>style.visibility</p:attrName>
                                        </p:attrNameLst>
                                      </p:cBhvr>
                                      <p:to>
                                        <p:strVal val="visible"/>
                                      </p:to>
                                    </p:set>
                                    <p:animEffect transition="in" filter="wipe(left)">
                                      <p:cBhvr>
                                        <p:cTn id="73" dur="500"/>
                                        <p:tgtEl>
                                          <p:spTgt spid="95"/>
                                        </p:tgtEl>
                                      </p:cBhvr>
                                    </p:animEffect>
                                  </p:childTnLst>
                                </p:cTn>
                              </p:par>
                            </p:childTnLst>
                          </p:cTn>
                        </p:par>
                        <p:par>
                          <p:cTn id="74" fill="hold">
                            <p:stCondLst>
                              <p:cond delay="500"/>
                            </p:stCondLst>
                            <p:childTnLst>
                              <p:par>
                                <p:cTn id="75" presetID="53" presetClass="entr" presetSubtype="16" repeatCount="2000" fill="hold" grpId="0" nodeType="afterEffect">
                                  <p:stCondLst>
                                    <p:cond delay="250"/>
                                  </p:stCondLst>
                                  <p:childTnLst>
                                    <p:set>
                                      <p:cBhvr>
                                        <p:cTn id="76" dur="1" fill="hold">
                                          <p:stCondLst>
                                            <p:cond delay="0"/>
                                          </p:stCondLst>
                                        </p:cTn>
                                        <p:tgtEl>
                                          <p:spTgt spid="96"/>
                                        </p:tgtEl>
                                        <p:attrNameLst>
                                          <p:attrName>style.visibility</p:attrName>
                                        </p:attrNameLst>
                                      </p:cBhvr>
                                      <p:to>
                                        <p:strVal val="visible"/>
                                      </p:to>
                                    </p:set>
                                    <p:anim calcmode="lin" valueType="num">
                                      <p:cBhvr>
                                        <p:cTn id="77" dur="1000" fill="hold"/>
                                        <p:tgtEl>
                                          <p:spTgt spid="96"/>
                                        </p:tgtEl>
                                        <p:attrNameLst>
                                          <p:attrName>ppt_w</p:attrName>
                                        </p:attrNameLst>
                                      </p:cBhvr>
                                      <p:tavLst>
                                        <p:tav tm="0">
                                          <p:val>
                                            <p:fltVal val="0"/>
                                          </p:val>
                                        </p:tav>
                                        <p:tav tm="100000">
                                          <p:val>
                                            <p:strVal val="#ppt_w"/>
                                          </p:val>
                                        </p:tav>
                                      </p:tavLst>
                                    </p:anim>
                                    <p:anim calcmode="lin" valueType="num">
                                      <p:cBhvr>
                                        <p:cTn id="78" dur="1000" fill="hold"/>
                                        <p:tgtEl>
                                          <p:spTgt spid="96"/>
                                        </p:tgtEl>
                                        <p:attrNameLst>
                                          <p:attrName>ppt_h</p:attrName>
                                        </p:attrNameLst>
                                      </p:cBhvr>
                                      <p:tavLst>
                                        <p:tav tm="0">
                                          <p:val>
                                            <p:fltVal val="0"/>
                                          </p:val>
                                        </p:tav>
                                        <p:tav tm="100000">
                                          <p:val>
                                            <p:strVal val="#ppt_h"/>
                                          </p:val>
                                        </p:tav>
                                      </p:tavLst>
                                    </p:anim>
                                    <p:animEffect transition="in" filter="fade">
                                      <p:cBhvr>
                                        <p:cTn id="79" dur="1000"/>
                                        <p:tgtEl>
                                          <p:spTgt spid="96"/>
                                        </p:tgtEl>
                                      </p:cBhvr>
                                    </p:animEffect>
                                  </p:childTnLst>
                                </p:cTn>
                              </p:par>
                            </p:childTnLst>
                          </p:cTn>
                        </p:par>
                        <p:par>
                          <p:cTn id="80" fill="hold">
                            <p:stCondLst>
                              <p:cond delay="2750"/>
                            </p:stCondLst>
                            <p:childTnLst>
                              <p:par>
                                <p:cTn id="81" presetID="21" presetClass="entr" presetSubtype="1" fill="hold" grpId="0" nodeType="afterEffect">
                                  <p:stCondLst>
                                    <p:cond delay="0"/>
                                  </p:stCondLst>
                                  <p:childTnLst>
                                    <p:set>
                                      <p:cBhvr>
                                        <p:cTn id="82" dur="1" fill="hold">
                                          <p:stCondLst>
                                            <p:cond delay="0"/>
                                          </p:stCondLst>
                                        </p:cTn>
                                        <p:tgtEl>
                                          <p:spTgt spid="6"/>
                                        </p:tgtEl>
                                        <p:attrNameLst>
                                          <p:attrName>style.visibility</p:attrName>
                                        </p:attrNameLst>
                                      </p:cBhvr>
                                      <p:to>
                                        <p:strVal val="visible"/>
                                      </p:to>
                                    </p:set>
                                    <p:animEffect transition="in" filter="wheel(1)">
                                      <p:cBhvr>
                                        <p:cTn id="83" dur="1500"/>
                                        <p:tgtEl>
                                          <p:spTgt spid="6"/>
                                        </p:tgtEl>
                                      </p:cBhvr>
                                    </p:animEffect>
                                  </p:childTnLst>
                                </p:cTn>
                              </p:par>
                            </p:childTnLst>
                          </p:cTn>
                        </p:par>
                        <p:par>
                          <p:cTn id="84" fill="hold">
                            <p:stCondLst>
                              <p:cond delay="4250"/>
                            </p:stCondLst>
                            <p:childTnLst>
                              <p:par>
                                <p:cTn id="85" presetID="22" presetClass="entr" presetSubtype="8" fill="hold" grpId="0" nodeType="afterEffect">
                                  <p:stCondLst>
                                    <p:cond delay="0"/>
                                  </p:stCondLst>
                                  <p:childTnLst>
                                    <p:set>
                                      <p:cBhvr>
                                        <p:cTn id="86" dur="1" fill="hold">
                                          <p:stCondLst>
                                            <p:cond delay="0"/>
                                          </p:stCondLst>
                                        </p:cTn>
                                        <p:tgtEl>
                                          <p:spTgt spid="7"/>
                                        </p:tgtEl>
                                        <p:attrNameLst>
                                          <p:attrName>style.visibility</p:attrName>
                                        </p:attrNameLst>
                                      </p:cBhvr>
                                      <p:to>
                                        <p:strVal val="visible"/>
                                      </p:to>
                                    </p:set>
                                    <p:animEffect transition="in" filter="wipe(left)">
                                      <p:cBhvr>
                                        <p:cTn id="87" dur="1000"/>
                                        <p:tgtEl>
                                          <p:spTgt spid="7"/>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99"/>
                                        </p:tgtEl>
                                        <p:attrNameLst>
                                          <p:attrName>style.visibility</p:attrName>
                                        </p:attrNameLst>
                                      </p:cBhvr>
                                      <p:to>
                                        <p:strVal val="visible"/>
                                      </p:to>
                                    </p:set>
                                    <p:animEffect transition="in" filter="fade">
                                      <p:cBhvr>
                                        <p:cTn id="92" dur="500"/>
                                        <p:tgtEl>
                                          <p:spTgt spid="99"/>
                                        </p:tgtEl>
                                      </p:cBhvr>
                                    </p:animEffect>
                                  </p:childTnLst>
                                </p:cTn>
                              </p:par>
                            </p:childTnLst>
                          </p:cTn>
                        </p:par>
                        <p:par>
                          <p:cTn id="93" fill="hold">
                            <p:stCondLst>
                              <p:cond delay="500"/>
                            </p:stCondLst>
                            <p:childTnLst>
                              <p:par>
                                <p:cTn id="94" presetID="53" presetClass="entr" presetSubtype="16" repeatCount="2000" fill="hold" grpId="0" nodeType="afterEffect">
                                  <p:stCondLst>
                                    <p:cond delay="250"/>
                                  </p:stCondLst>
                                  <p:childTnLst>
                                    <p:set>
                                      <p:cBhvr>
                                        <p:cTn id="95" dur="1" fill="hold">
                                          <p:stCondLst>
                                            <p:cond delay="0"/>
                                          </p:stCondLst>
                                        </p:cTn>
                                        <p:tgtEl>
                                          <p:spTgt spid="98"/>
                                        </p:tgtEl>
                                        <p:attrNameLst>
                                          <p:attrName>style.visibility</p:attrName>
                                        </p:attrNameLst>
                                      </p:cBhvr>
                                      <p:to>
                                        <p:strVal val="visible"/>
                                      </p:to>
                                    </p:set>
                                    <p:anim calcmode="lin" valueType="num">
                                      <p:cBhvr>
                                        <p:cTn id="96" dur="1000" fill="hold"/>
                                        <p:tgtEl>
                                          <p:spTgt spid="98"/>
                                        </p:tgtEl>
                                        <p:attrNameLst>
                                          <p:attrName>ppt_w</p:attrName>
                                        </p:attrNameLst>
                                      </p:cBhvr>
                                      <p:tavLst>
                                        <p:tav tm="0">
                                          <p:val>
                                            <p:fltVal val="0"/>
                                          </p:val>
                                        </p:tav>
                                        <p:tav tm="100000">
                                          <p:val>
                                            <p:strVal val="#ppt_w"/>
                                          </p:val>
                                        </p:tav>
                                      </p:tavLst>
                                    </p:anim>
                                    <p:anim calcmode="lin" valueType="num">
                                      <p:cBhvr>
                                        <p:cTn id="97" dur="1000" fill="hold"/>
                                        <p:tgtEl>
                                          <p:spTgt spid="98"/>
                                        </p:tgtEl>
                                        <p:attrNameLst>
                                          <p:attrName>ppt_h</p:attrName>
                                        </p:attrNameLst>
                                      </p:cBhvr>
                                      <p:tavLst>
                                        <p:tav tm="0">
                                          <p:val>
                                            <p:fltVal val="0"/>
                                          </p:val>
                                        </p:tav>
                                        <p:tav tm="100000">
                                          <p:val>
                                            <p:strVal val="#ppt_h"/>
                                          </p:val>
                                        </p:tav>
                                      </p:tavLst>
                                    </p:anim>
                                    <p:animEffect transition="in" filter="fade">
                                      <p:cBhvr>
                                        <p:cTn id="98" dur="1000"/>
                                        <p:tgtEl>
                                          <p:spTgt spid="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p:bldP spid="70" grpId="0"/>
      <p:bldP spid="72" grpId="0" animBg="1"/>
      <p:bldP spid="73" grpId="0"/>
      <p:bldP spid="74" grpId="0"/>
      <p:bldP spid="75" grpId="0"/>
      <p:bldP spid="76" grpId="0" animBg="1"/>
      <p:bldP spid="78" grpId="0"/>
      <p:bldP spid="84" grpId="0" animBg="1"/>
      <p:bldP spid="92" grpId="0"/>
      <p:bldP spid="93" grpId="0" animBg="1"/>
      <p:bldP spid="94" grpId="0"/>
      <p:bldP spid="95" grpId="0" animBg="1"/>
      <p:bldP spid="96" grpId="0"/>
      <p:bldP spid="98" grpId="0"/>
      <p:bldP spid="99" grpId="0"/>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p:cNvSpPr>
            <a:spLocks noGrp="1"/>
          </p:cNvSpPr>
          <p:nvPr>
            <p:ph type="sldNum" sz="quarter" idx="12"/>
          </p:nvPr>
        </p:nvSpPr>
        <p:spPr/>
        <p:txBody>
          <a:bodyPr/>
          <a:lstStyle/>
          <a:p>
            <a:fld id="{3DF53439-851E-44AD-84B1-B6BFC3D0C743}" type="slidenum">
              <a:rPr lang="el-GR" smtClean="0">
                <a:solidFill>
                  <a:prstClr val="black">
                    <a:tint val="75000"/>
                  </a:prstClr>
                </a:solidFill>
              </a:rPr>
              <a:pPr/>
              <a:t>12</a:t>
            </a:fld>
            <a:endParaRPr lang="el-GR">
              <a:solidFill>
                <a:prstClr val="black">
                  <a:tint val="75000"/>
                </a:prstClr>
              </a:solidFill>
            </a:endParaRPr>
          </a:p>
        </p:txBody>
      </p:sp>
      <mc:AlternateContent xmlns:mc="http://schemas.openxmlformats.org/markup-compatibility/2006" xmlns:a14="http://schemas.microsoft.com/office/drawing/2010/main">
        <mc:Choice Requires="a14">
          <p:sp>
            <p:nvSpPr>
              <p:cNvPr id="5" name="TextBox 4"/>
              <p:cNvSpPr txBox="1"/>
              <p:nvPr/>
            </p:nvSpPr>
            <p:spPr>
              <a:xfrm>
                <a:off x="2233930" y="383272"/>
                <a:ext cx="8515350" cy="1801840"/>
              </a:xfrm>
              <a:prstGeom prst="rect">
                <a:avLst/>
              </a:prstGeom>
              <a:noFill/>
            </p:spPr>
            <p:txBody>
              <a:bodyPr wrap="square" rtlCol="0">
                <a:spAutoFit/>
              </a:bodyPr>
              <a:lstStyle/>
              <a:p>
                <a:pPr>
                  <a:lnSpc>
                    <a:spcPct val="150000"/>
                  </a:lnSpc>
                </a:pPr>
                <a:r>
                  <a:rPr lang="el-GR" sz="2400" b="1" dirty="0">
                    <a:latin typeface="Comic Sans MS" panose="030F0702030302020204" pitchFamily="66" charset="0"/>
                  </a:rPr>
                  <a:t>Η σχέση </a:t>
                </a:r>
                <a14:m>
                  <m:oMath xmlns:m="http://schemas.openxmlformats.org/officeDocument/2006/math">
                    <m:r>
                      <a:rPr lang="en-US" sz="3200" b="1" i="1">
                        <a:solidFill>
                          <a:srgbClr val="FF0000"/>
                        </a:solidFill>
                        <a:effectLst>
                          <a:outerShdw blurRad="38100" dist="38100" dir="2700000" algn="tl">
                            <a:srgbClr val="000000">
                              <a:alpha val="43137"/>
                            </a:srgbClr>
                          </a:outerShdw>
                        </a:effectLst>
                        <a:latin typeface="Cambria Math" panose="02040503050406030204" pitchFamily="18" charset="0"/>
                      </a:rPr>
                      <m:t>𝑰</m:t>
                    </m:r>
                    <m:r>
                      <a:rPr lang="en-US" sz="3200" b="1" i="1">
                        <a:solidFill>
                          <a:srgbClr val="FF0000"/>
                        </a:solidFill>
                        <a:effectLst>
                          <a:outerShdw blurRad="38100" dist="38100" dir="2700000" algn="tl">
                            <a:srgbClr val="000000">
                              <a:alpha val="43137"/>
                            </a:srgbClr>
                          </a:outerShdw>
                        </a:effectLst>
                        <a:latin typeface="Cambria Math" panose="02040503050406030204" pitchFamily="18" charset="0"/>
                      </a:rPr>
                      <m:t>= </m:t>
                    </m:r>
                    <m:f>
                      <m:fPr>
                        <m:ctrlPr>
                          <a:rPr lang="en-US" sz="3200" b="1" i="1">
                            <a:solidFill>
                              <a:srgbClr val="FF0000"/>
                            </a:solidFill>
                            <a:effectLst>
                              <a:outerShdw blurRad="38100" dist="38100" dir="2700000" algn="tl">
                                <a:srgbClr val="000000">
                                  <a:alpha val="43137"/>
                                </a:srgbClr>
                              </a:outerShdw>
                            </a:effectLst>
                            <a:latin typeface="Cambria Math" panose="02040503050406030204" pitchFamily="18" charset="0"/>
                          </a:rPr>
                        </m:ctrlPr>
                      </m:fPr>
                      <m:num>
                        <m:r>
                          <a:rPr lang="en-US" sz="3200" b="1" i="1">
                            <a:solidFill>
                              <a:srgbClr val="FF0000"/>
                            </a:solidFill>
                            <a:effectLst>
                              <a:outerShdw blurRad="38100" dist="38100" dir="2700000" algn="tl">
                                <a:srgbClr val="000000">
                                  <a:alpha val="43137"/>
                                </a:srgbClr>
                              </a:outerShdw>
                            </a:effectLst>
                            <a:latin typeface="Cambria Math" panose="02040503050406030204" pitchFamily="18" charset="0"/>
                          </a:rPr>
                          <m:t>𝑬</m:t>
                        </m:r>
                      </m:num>
                      <m:den>
                        <m:sSub>
                          <m:sSubPr>
                            <m:ctrlPr>
                              <a:rPr lang="en-US" sz="3200" b="1" i="1">
                                <a:solidFill>
                                  <a:srgbClr val="FF0000"/>
                                </a:solidFill>
                                <a:effectLst>
                                  <a:outerShdw blurRad="38100" dist="38100" dir="2700000" algn="tl">
                                    <a:srgbClr val="000000">
                                      <a:alpha val="43137"/>
                                    </a:srgbClr>
                                  </a:outerShdw>
                                </a:effectLst>
                                <a:latin typeface="Cambria Math" panose="02040503050406030204" pitchFamily="18" charset="0"/>
                              </a:rPr>
                            </m:ctrlPr>
                          </m:sSubPr>
                          <m:e>
                            <m:r>
                              <a:rPr lang="en-US" sz="3200" b="1" i="1">
                                <a:solidFill>
                                  <a:srgbClr val="FF0000"/>
                                </a:solidFill>
                                <a:effectLst>
                                  <a:outerShdw blurRad="38100" dist="38100" dir="2700000" algn="tl">
                                    <a:srgbClr val="000000">
                                      <a:alpha val="43137"/>
                                    </a:srgbClr>
                                  </a:outerShdw>
                                </a:effectLst>
                                <a:latin typeface="Cambria Math" panose="02040503050406030204" pitchFamily="18" charset="0"/>
                              </a:rPr>
                              <m:t>𝑹</m:t>
                            </m:r>
                          </m:e>
                          <m:sub>
                            <m:r>
                              <a:rPr lang="el-GR" sz="3200" b="1">
                                <a:solidFill>
                                  <a:srgbClr val="FF0000"/>
                                </a:solidFill>
                                <a:effectLst>
                                  <a:outerShdw blurRad="38100" dist="38100" dir="2700000" algn="tl">
                                    <a:srgbClr val="000000">
                                      <a:alpha val="43137"/>
                                    </a:srgbClr>
                                  </a:outerShdw>
                                </a:effectLst>
                                <a:latin typeface="Cambria Math" panose="02040503050406030204" pitchFamily="18" charset="0"/>
                              </a:rPr>
                              <m:t>𝛐𝛌</m:t>
                            </m:r>
                          </m:sub>
                        </m:sSub>
                      </m:den>
                    </m:f>
                  </m:oMath>
                </a14:m>
                <a:r>
                  <a:rPr lang="el-GR" sz="2400" b="1" dirty="0">
                    <a:latin typeface="Comic Sans MS" panose="030F0702030302020204" pitchFamily="66" charset="0"/>
                  </a:rPr>
                  <a:t> αποτελεί την μαθηματική έκφραση του νόμου του </a:t>
                </a:r>
                <a:r>
                  <a:rPr lang="en-US" sz="2400" b="1" dirty="0">
                    <a:latin typeface="Comic Sans MS" panose="030F0702030302020204" pitchFamily="66" charset="0"/>
                  </a:rPr>
                  <a:t>Ohm (</a:t>
                </a:r>
                <a:r>
                  <a:rPr lang="el-GR" sz="2400" b="1" dirty="0" err="1">
                    <a:latin typeface="Comic Sans MS" panose="030F0702030302020204" pitchFamily="66" charset="0"/>
                  </a:rPr>
                  <a:t>Ομ</a:t>
                </a:r>
                <a:r>
                  <a:rPr lang="el-GR" sz="2400" b="1" dirty="0">
                    <a:latin typeface="Comic Sans MS" panose="030F0702030302020204" pitchFamily="66" charset="0"/>
                  </a:rPr>
                  <a:t>) για το </a:t>
                </a:r>
                <a:r>
                  <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rPr>
                  <a:t>κλειστό ηλεκτρικό κύκλωμα. </a:t>
                </a:r>
              </a:p>
            </p:txBody>
          </p:sp>
        </mc:Choice>
        <mc:Fallback xmlns="">
          <p:sp>
            <p:nvSpPr>
              <p:cNvPr id="5" name="TextBox 4"/>
              <p:cNvSpPr txBox="1">
                <a:spLocks noRot="1" noChangeAspect="1" noMove="1" noResize="1" noEditPoints="1" noAdjustHandles="1" noChangeArrowheads="1" noChangeShapeType="1" noTextEdit="1"/>
              </p:cNvSpPr>
              <p:nvPr/>
            </p:nvSpPr>
            <p:spPr>
              <a:xfrm>
                <a:off x="2233930" y="383272"/>
                <a:ext cx="8515350" cy="1801840"/>
              </a:xfrm>
              <a:prstGeom prst="rect">
                <a:avLst/>
              </a:prstGeom>
              <a:blipFill>
                <a:blip r:embed="rId2"/>
                <a:stretch>
                  <a:fillRect l="-1074" r="-215" b="-5424"/>
                </a:stretch>
              </a:blipFill>
            </p:spPr>
            <p:txBody>
              <a:bodyPr/>
              <a:lstStyle/>
              <a:p>
                <a:r>
                  <a:rPr lang="el-GR">
                    <a:noFill/>
                  </a:rPr>
                  <a:t> </a:t>
                </a:r>
              </a:p>
            </p:txBody>
          </p:sp>
        </mc:Fallback>
      </mc:AlternateContent>
      <p:pic>
        <p:nvPicPr>
          <p:cNvPr id="6"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640" y="1284192"/>
            <a:ext cx="1219200" cy="116205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Ορθογώνιο 6"/>
          <p:cNvSpPr/>
          <p:nvPr/>
        </p:nvSpPr>
        <p:spPr>
          <a:xfrm>
            <a:off x="1725930" y="2343372"/>
            <a:ext cx="9212580" cy="2308324"/>
          </a:xfrm>
          <a:prstGeom prst="rect">
            <a:avLst/>
          </a:prstGeom>
        </p:spPr>
        <p:txBody>
          <a:bodyPr wrap="square">
            <a:spAutoFit/>
          </a:bodyPr>
          <a:lstStyle/>
          <a:p>
            <a:pPr algn="just">
              <a:lnSpc>
                <a:spcPct val="150000"/>
              </a:lnSpc>
            </a:pPr>
            <a:r>
              <a:rPr lang="el-GR" sz="2400" b="1" dirty="0">
                <a:latin typeface="Comic Sans MS" panose="030F0702030302020204" pitchFamily="66" charset="0"/>
              </a:rPr>
              <a:t>Σε κλειστό ηλεκτρικό κύκλωμα, που αποτελείται από ηλεκτρική πηγή και ωμικές αντιστάσεις, η ένταση του ρεύματος </a:t>
            </a:r>
            <a:r>
              <a:rPr lang="el-GR" sz="2400" b="1" i="1" dirty="0">
                <a:latin typeface="Comic Sans MS" panose="030F0702030302020204" pitchFamily="66" charset="0"/>
              </a:rPr>
              <a:t>I</a:t>
            </a:r>
            <a:r>
              <a:rPr lang="el-GR" sz="2400" b="1" dirty="0">
                <a:latin typeface="Comic Sans MS" panose="030F0702030302020204" pitchFamily="66" charset="0"/>
              </a:rPr>
              <a:t> που διαρρέει το κύκλωμα είναι ίση με το πηλίκο της ΗΕΔ της πηγής </a:t>
            </a:r>
            <a:r>
              <a:rPr lang="el-GR" sz="2400" b="1" i="1" dirty="0">
                <a:latin typeface="Comic Sans MS" panose="030F0702030302020204" pitchFamily="66" charset="0"/>
              </a:rPr>
              <a:t>Ε</a:t>
            </a:r>
            <a:r>
              <a:rPr lang="el-GR" sz="2400" b="1" dirty="0">
                <a:latin typeface="Comic Sans MS" panose="030F0702030302020204" pitchFamily="66" charset="0"/>
              </a:rPr>
              <a:t> προς την ολική αντίσταση </a:t>
            </a:r>
            <a:r>
              <a:rPr lang="el-GR" sz="2400" b="1" i="1" dirty="0" err="1">
                <a:latin typeface="Comic Sans MS" panose="030F0702030302020204" pitchFamily="66" charset="0"/>
              </a:rPr>
              <a:t>R</a:t>
            </a:r>
            <a:r>
              <a:rPr lang="el-GR" sz="2400" b="1" baseline="-25000" dirty="0" err="1">
                <a:latin typeface="Comic Sans MS" panose="030F0702030302020204" pitchFamily="66" charset="0"/>
              </a:rPr>
              <a:t>ολ</a:t>
            </a:r>
            <a:r>
              <a:rPr lang="el-GR" sz="2400" b="1" dirty="0">
                <a:latin typeface="Comic Sans MS" panose="030F0702030302020204" pitchFamily="66" charset="0"/>
              </a:rPr>
              <a:t> του κυκλώματος. </a:t>
            </a:r>
          </a:p>
        </p:txBody>
      </p:sp>
      <p:sp>
        <p:nvSpPr>
          <p:cNvPr id="2" name="Θέση ημερομηνίας 1">
            <a:extLst>
              <a:ext uri="{FF2B5EF4-FFF2-40B4-BE49-F238E27FC236}">
                <a16:creationId xmlns:a16="http://schemas.microsoft.com/office/drawing/2014/main" id="{B4A8FD1B-7299-47E9-8CD8-1BF0411927A7}"/>
              </a:ext>
            </a:extLst>
          </p:cNvPr>
          <p:cNvSpPr>
            <a:spLocks noGrp="1"/>
          </p:cNvSpPr>
          <p:nvPr>
            <p:ph type="dt" sz="half" idx="10"/>
          </p:nvPr>
        </p:nvSpPr>
        <p:spPr/>
        <p:txBody>
          <a:bodyPr/>
          <a:lstStyle/>
          <a:p>
            <a:fld id="{39ACC6D1-BA6B-4563-8012-329E37236E44}" type="datetime1">
              <a:rPr lang="el-GR" smtClean="0">
                <a:solidFill>
                  <a:prstClr val="black">
                    <a:tint val="75000"/>
                  </a:prstClr>
                </a:solidFill>
              </a:rPr>
              <a:t>8/2/2021</a:t>
            </a:fld>
            <a:endParaRPr lang="el-GR">
              <a:solidFill>
                <a:prstClr val="black">
                  <a:tint val="75000"/>
                </a:prstClr>
              </a:solidFill>
            </a:endParaRPr>
          </a:p>
        </p:txBody>
      </p:sp>
      <p:sp>
        <p:nvSpPr>
          <p:cNvPr id="8" name="Θέση υποσέλιδου 7">
            <a:extLst>
              <a:ext uri="{FF2B5EF4-FFF2-40B4-BE49-F238E27FC236}">
                <a16:creationId xmlns:a16="http://schemas.microsoft.com/office/drawing/2014/main" id="{2E8283BC-DCF0-4BBE-A193-E64139069CEA}"/>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1344439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22" presetClass="entr" presetSubtype="8" fill="hold" grpId="0" nodeType="afterEffect">
                                  <p:stCondLst>
                                    <p:cond delay="25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1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left)">
                                      <p:cBhvr>
                                        <p:cTn id="16"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p:cNvSpPr>
            <a:spLocks noGrp="1"/>
          </p:cNvSpPr>
          <p:nvPr>
            <p:ph type="sldNum" sz="quarter" idx="12"/>
          </p:nvPr>
        </p:nvSpPr>
        <p:spPr/>
        <p:txBody>
          <a:bodyPr/>
          <a:lstStyle/>
          <a:p>
            <a:fld id="{3DF53439-851E-44AD-84B1-B6BFC3D0C743}" type="slidenum">
              <a:rPr lang="el-GR" smtClean="0">
                <a:solidFill>
                  <a:prstClr val="black">
                    <a:tint val="75000"/>
                  </a:prstClr>
                </a:solidFill>
              </a:rPr>
              <a:pPr/>
              <a:t>13</a:t>
            </a:fld>
            <a:endParaRPr lang="el-GR">
              <a:solidFill>
                <a:prstClr val="black">
                  <a:tint val="75000"/>
                </a:prstClr>
              </a:solidFill>
            </a:endParaRPr>
          </a:p>
        </p:txBody>
      </p:sp>
      <p:pic>
        <p:nvPicPr>
          <p:cNvPr id="5"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465" y="799258"/>
            <a:ext cx="1219200" cy="116205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2663190" y="251957"/>
            <a:ext cx="6989507" cy="1754326"/>
          </a:xfrm>
          <a:prstGeom prst="rect">
            <a:avLst/>
          </a:prstGeom>
          <a:noFill/>
        </p:spPr>
        <p:txBody>
          <a:bodyPr wrap="square" rtlCol="0">
            <a:spAutoFit/>
          </a:bodyPr>
          <a:lstStyle/>
          <a:p>
            <a:pPr algn="just">
              <a:lnSpc>
                <a:spcPct val="150000"/>
              </a:lnSpc>
            </a:pPr>
            <a:r>
              <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rPr>
              <a:t>ΠΡΟΣΟΧΗ !!!!!!</a:t>
            </a:r>
          </a:p>
          <a:p>
            <a:pPr marL="342900" indent="-342900" algn="just">
              <a:lnSpc>
                <a:spcPct val="150000"/>
              </a:lnSpc>
              <a:buFont typeface="Arial" panose="020B0604020202020204" pitchFamily="34" charset="0"/>
              <a:buChar char="•"/>
            </a:pPr>
            <a:r>
              <a:rPr lang="el-GR" sz="2400" b="1" dirty="0">
                <a:latin typeface="Comic Sans MS" panose="030F0702030302020204" pitchFamily="66" charset="0"/>
              </a:rPr>
              <a:t>Η μαθηματική έκφραση της </a:t>
            </a:r>
            <a:r>
              <a:rPr lang="en-US" sz="2400" b="1" i="1" dirty="0">
                <a:latin typeface="Comic Sans MS" panose="030F0702030302020204" pitchFamily="66" charset="0"/>
              </a:rPr>
              <a:t>R</a:t>
            </a:r>
            <a:r>
              <a:rPr lang="el-GR" sz="2400" b="1" baseline="-25000" dirty="0" err="1">
                <a:latin typeface="Comic Sans MS" panose="030F0702030302020204" pitchFamily="66" charset="0"/>
              </a:rPr>
              <a:t>ολ</a:t>
            </a:r>
            <a:r>
              <a:rPr lang="el-GR" sz="2400" b="1" dirty="0">
                <a:latin typeface="Comic Sans MS" panose="030F0702030302020204" pitchFamily="66" charset="0"/>
              </a:rPr>
              <a:t> εξαρτάται από την μορφή του ηλεκτρικού κυκλώματος. </a:t>
            </a:r>
          </a:p>
        </p:txBody>
      </p:sp>
      <p:grpSp>
        <p:nvGrpSpPr>
          <p:cNvPr id="100" name="Ομάδα 99"/>
          <p:cNvGrpSpPr/>
          <p:nvPr/>
        </p:nvGrpSpPr>
        <p:grpSpPr>
          <a:xfrm>
            <a:off x="5078344" y="2364431"/>
            <a:ext cx="2520950" cy="1409263"/>
            <a:chOff x="4406960" y="2103254"/>
            <a:chExt cx="2520950" cy="1409263"/>
          </a:xfrm>
        </p:grpSpPr>
        <p:grpSp>
          <p:nvGrpSpPr>
            <p:cNvPr id="35" name="Ομάδα 34"/>
            <p:cNvGrpSpPr/>
            <p:nvPr/>
          </p:nvGrpSpPr>
          <p:grpSpPr>
            <a:xfrm>
              <a:off x="4406960" y="2103254"/>
              <a:ext cx="2520950" cy="1240988"/>
              <a:chOff x="2919730" y="2147054"/>
              <a:chExt cx="2520950" cy="1240988"/>
            </a:xfrm>
          </p:grpSpPr>
          <p:cxnSp>
            <p:nvCxnSpPr>
              <p:cNvPr id="8" name="Ευθεία γραμμή σύνδεσης 7"/>
              <p:cNvCxnSpPr/>
              <p:nvPr/>
            </p:nvCxnSpPr>
            <p:spPr>
              <a:xfrm>
                <a:off x="2919730" y="2331720"/>
                <a:ext cx="417830" cy="2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Ευθεία γραμμή σύνδεσης 8"/>
              <p:cNvCxnSpPr/>
              <p:nvPr/>
            </p:nvCxnSpPr>
            <p:spPr>
              <a:xfrm>
                <a:off x="3886200" y="2320290"/>
                <a:ext cx="502920" cy="1143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Ορθογώνιο 10"/>
              <p:cNvSpPr/>
              <p:nvPr/>
            </p:nvSpPr>
            <p:spPr>
              <a:xfrm>
                <a:off x="3337560" y="2183130"/>
                <a:ext cx="548640" cy="2857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i="1" dirty="0">
                    <a:solidFill>
                      <a:schemeClr val="tx1"/>
                    </a:solidFill>
                    <a:latin typeface="Comic Sans MS" panose="030F0702030302020204" pitchFamily="66" charset="0"/>
                  </a:rPr>
                  <a:t>R</a:t>
                </a:r>
                <a:endParaRPr lang="el-GR" sz="1600" b="1" i="1" dirty="0">
                  <a:solidFill>
                    <a:schemeClr val="tx1"/>
                  </a:solidFill>
                  <a:latin typeface="Comic Sans MS" panose="030F0702030302020204" pitchFamily="66" charset="0"/>
                </a:endParaRPr>
              </a:p>
            </p:txBody>
          </p:sp>
          <p:cxnSp>
            <p:nvCxnSpPr>
              <p:cNvPr id="12" name="Ευθεία γραμμή σύνδεσης 11"/>
              <p:cNvCxnSpPr/>
              <p:nvPr/>
            </p:nvCxnSpPr>
            <p:spPr>
              <a:xfrm>
                <a:off x="4937760" y="2320290"/>
                <a:ext cx="502920" cy="1143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Ορθογώνιο 12"/>
              <p:cNvSpPr/>
              <p:nvPr/>
            </p:nvSpPr>
            <p:spPr>
              <a:xfrm>
                <a:off x="4389120" y="2188845"/>
                <a:ext cx="548640" cy="2857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Ορθογώνιο 14"/>
              <p:cNvSpPr/>
              <p:nvPr/>
            </p:nvSpPr>
            <p:spPr>
              <a:xfrm>
                <a:off x="4482524" y="2147054"/>
                <a:ext cx="316112" cy="338554"/>
              </a:xfrm>
              <a:prstGeom prst="rect">
                <a:avLst/>
              </a:prstGeom>
            </p:spPr>
            <p:txBody>
              <a:bodyPr wrap="none">
                <a:spAutoFit/>
              </a:bodyPr>
              <a:lstStyle/>
              <a:p>
                <a:pPr algn="ctr"/>
                <a:r>
                  <a:rPr lang="en-US" sz="1600" b="1" i="1" dirty="0">
                    <a:latin typeface="Comic Sans MS" panose="030F0702030302020204" pitchFamily="66" charset="0"/>
                  </a:rPr>
                  <a:t>R</a:t>
                </a:r>
                <a:endParaRPr lang="el-GR" sz="1600" b="1" i="1" dirty="0">
                  <a:latin typeface="Comic Sans MS" panose="030F0702030302020204" pitchFamily="66" charset="0"/>
                </a:endParaRPr>
              </a:p>
            </p:txBody>
          </p:sp>
          <p:cxnSp>
            <p:nvCxnSpPr>
              <p:cNvPr id="16" name="Ευθεία γραμμή σύνδεσης 15"/>
              <p:cNvCxnSpPr/>
              <p:nvPr/>
            </p:nvCxnSpPr>
            <p:spPr>
              <a:xfrm>
                <a:off x="3878316" y="2875597"/>
                <a:ext cx="2253" cy="5124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Ευθεία γραμμή σύνδεσης 16"/>
              <p:cNvCxnSpPr/>
              <p:nvPr/>
            </p:nvCxnSpPr>
            <p:spPr>
              <a:xfrm>
                <a:off x="2919730" y="3120390"/>
                <a:ext cx="966470" cy="1143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2919730" y="2322195"/>
                <a:ext cx="0" cy="80962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Ευθεία γραμμή σύνδεσης 24"/>
              <p:cNvCxnSpPr/>
              <p:nvPr/>
            </p:nvCxnSpPr>
            <p:spPr>
              <a:xfrm flipV="1">
                <a:off x="4081780" y="3111728"/>
                <a:ext cx="1358900" cy="1818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Ευθεία γραμμή σύνδεσης 25"/>
              <p:cNvCxnSpPr/>
              <p:nvPr/>
            </p:nvCxnSpPr>
            <p:spPr>
              <a:xfrm>
                <a:off x="4081780" y="2968853"/>
                <a:ext cx="5631" cy="3001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Ευθεία γραμμή σύνδεσης 31"/>
              <p:cNvCxnSpPr/>
              <p:nvPr/>
            </p:nvCxnSpPr>
            <p:spPr>
              <a:xfrm>
                <a:off x="5435886" y="2323504"/>
                <a:ext cx="4794" cy="7954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7" name="Text Box 29"/>
            <p:cNvSpPr txBox="1">
              <a:spLocks noChangeArrowheads="1"/>
            </p:cNvSpPr>
            <p:nvPr/>
          </p:nvSpPr>
          <p:spPr bwMode="auto">
            <a:xfrm>
              <a:off x="5280878" y="3175967"/>
              <a:ext cx="5762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1600" b="1" i="1" dirty="0">
                  <a:latin typeface="Comic Sans MS" panose="030F0702030302020204" pitchFamily="66" charset="0"/>
                </a:rPr>
                <a:t>Ε,</a:t>
              </a:r>
              <a:r>
                <a:rPr lang="en-US" altLang="el-GR" sz="1600" b="1" i="1" dirty="0">
                  <a:latin typeface="Comic Sans MS" panose="030F0702030302020204" pitchFamily="66" charset="0"/>
                </a:rPr>
                <a:t>r</a:t>
              </a:r>
              <a:endParaRPr lang="el-GR" altLang="el-GR" sz="1600" b="1" i="1" dirty="0">
                <a:latin typeface="Comic Sans MS" panose="030F0702030302020204" pitchFamily="66" charset="0"/>
              </a:endParaRPr>
            </a:p>
          </p:txBody>
        </p:sp>
      </p:grpSp>
      <p:grpSp>
        <p:nvGrpSpPr>
          <p:cNvPr id="102" name="Ομάδα 101"/>
          <p:cNvGrpSpPr/>
          <p:nvPr/>
        </p:nvGrpSpPr>
        <p:grpSpPr>
          <a:xfrm>
            <a:off x="1951376" y="2429632"/>
            <a:ext cx="2520950" cy="1394921"/>
            <a:chOff x="1733255" y="2234111"/>
            <a:chExt cx="2520950" cy="1394921"/>
          </a:xfrm>
        </p:grpSpPr>
        <p:grpSp>
          <p:nvGrpSpPr>
            <p:cNvPr id="82" name="Ομάδα 81"/>
            <p:cNvGrpSpPr/>
            <p:nvPr/>
          </p:nvGrpSpPr>
          <p:grpSpPr>
            <a:xfrm>
              <a:off x="1733255" y="2234111"/>
              <a:ext cx="2520950" cy="1195372"/>
              <a:chOff x="2919730" y="2192670"/>
              <a:chExt cx="2520950" cy="1195372"/>
            </a:xfrm>
          </p:grpSpPr>
          <p:cxnSp>
            <p:nvCxnSpPr>
              <p:cNvPr id="83" name="Ευθεία γραμμή σύνδεσης 82"/>
              <p:cNvCxnSpPr>
                <a:endCxn id="85" idx="1"/>
              </p:cNvCxnSpPr>
              <p:nvPr/>
            </p:nvCxnSpPr>
            <p:spPr>
              <a:xfrm>
                <a:off x="2919730" y="2331720"/>
                <a:ext cx="1054579" cy="382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5" name="Ορθογώνιο 84"/>
              <p:cNvSpPr/>
              <p:nvPr/>
            </p:nvSpPr>
            <p:spPr>
              <a:xfrm>
                <a:off x="3974309" y="2192670"/>
                <a:ext cx="548640" cy="2857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i="1" dirty="0">
                    <a:solidFill>
                      <a:schemeClr val="tx1"/>
                    </a:solidFill>
                    <a:latin typeface="Comic Sans MS" panose="030F0702030302020204" pitchFamily="66" charset="0"/>
                  </a:rPr>
                  <a:t>R</a:t>
                </a:r>
                <a:endParaRPr lang="el-GR" sz="1600" b="1" i="1" dirty="0">
                  <a:solidFill>
                    <a:schemeClr val="tx1"/>
                  </a:solidFill>
                  <a:latin typeface="Comic Sans MS" panose="030F0702030302020204" pitchFamily="66" charset="0"/>
                </a:endParaRPr>
              </a:p>
            </p:txBody>
          </p:sp>
          <p:cxnSp>
            <p:nvCxnSpPr>
              <p:cNvPr id="86" name="Ευθεία γραμμή σύνδεσης 85"/>
              <p:cNvCxnSpPr>
                <a:stCxn id="85" idx="3"/>
              </p:cNvCxnSpPr>
              <p:nvPr/>
            </p:nvCxnSpPr>
            <p:spPr>
              <a:xfrm flipV="1">
                <a:off x="4522949" y="2331720"/>
                <a:ext cx="917731" cy="382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Ευθεία γραμμή σύνδεσης 88"/>
              <p:cNvCxnSpPr/>
              <p:nvPr/>
            </p:nvCxnSpPr>
            <p:spPr>
              <a:xfrm>
                <a:off x="3878316" y="2875597"/>
                <a:ext cx="2253" cy="5124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Ευθεία γραμμή σύνδεσης 89"/>
              <p:cNvCxnSpPr/>
              <p:nvPr/>
            </p:nvCxnSpPr>
            <p:spPr>
              <a:xfrm>
                <a:off x="2919730" y="3120390"/>
                <a:ext cx="966470" cy="1143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Ευθεία γραμμή σύνδεσης 90"/>
              <p:cNvCxnSpPr/>
              <p:nvPr/>
            </p:nvCxnSpPr>
            <p:spPr>
              <a:xfrm>
                <a:off x="2919730" y="2322195"/>
                <a:ext cx="0" cy="80962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Ευθεία γραμμή σύνδεσης 91"/>
              <p:cNvCxnSpPr/>
              <p:nvPr/>
            </p:nvCxnSpPr>
            <p:spPr>
              <a:xfrm flipV="1">
                <a:off x="4081780" y="3111728"/>
                <a:ext cx="1358900" cy="1818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Ευθεία γραμμή σύνδεσης 92"/>
              <p:cNvCxnSpPr/>
              <p:nvPr/>
            </p:nvCxnSpPr>
            <p:spPr>
              <a:xfrm>
                <a:off x="4081780" y="2968853"/>
                <a:ext cx="5631" cy="3001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Ευθεία γραμμή σύνδεσης 93"/>
              <p:cNvCxnSpPr/>
              <p:nvPr/>
            </p:nvCxnSpPr>
            <p:spPr>
              <a:xfrm>
                <a:off x="5435886" y="2323504"/>
                <a:ext cx="4794" cy="7954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8" name="Text Box 29"/>
            <p:cNvSpPr txBox="1">
              <a:spLocks noChangeArrowheads="1"/>
            </p:cNvSpPr>
            <p:nvPr/>
          </p:nvSpPr>
          <p:spPr bwMode="auto">
            <a:xfrm>
              <a:off x="2607173" y="3292482"/>
              <a:ext cx="5762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1600" b="1" i="1" dirty="0">
                  <a:latin typeface="Comic Sans MS" panose="030F0702030302020204" pitchFamily="66" charset="0"/>
                </a:rPr>
                <a:t>Ε,</a:t>
              </a:r>
              <a:r>
                <a:rPr lang="en-US" altLang="el-GR" sz="1600" b="1" i="1" dirty="0">
                  <a:latin typeface="Comic Sans MS" panose="030F0702030302020204" pitchFamily="66" charset="0"/>
                </a:rPr>
                <a:t>r</a:t>
              </a:r>
              <a:endParaRPr lang="el-GR" altLang="el-GR" sz="1600" b="1" i="1" dirty="0">
                <a:latin typeface="Comic Sans MS" panose="030F0702030302020204" pitchFamily="66" charset="0"/>
              </a:endParaRPr>
            </a:p>
          </p:txBody>
        </p:sp>
      </p:grpSp>
      <p:grpSp>
        <p:nvGrpSpPr>
          <p:cNvPr id="101" name="Ομάδα 100"/>
          <p:cNvGrpSpPr/>
          <p:nvPr/>
        </p:nvGrpSpPr>
        <p:grpSpPr>
          <a:xfrm>
            <a:off x="8317310" y="2008102"/>
            <a:ext cx="2566053" cy="1714872"/>
            <a:chOff x="7837211" y="1966094"/>
            <a:chExt cx="2566053" cy="1714872"/>
          </a:xfrm>
        </p:grpSpPr>
        <p:grpSp>
          <p:nvGrpSpPr>
            <p:cNvPr id="81" name="Ομάδα 80"/>
            <p:cNvGrpSpPr/>
            <p:nvPr/>
          </p:nvGrpSpPr>
          <p:grpSpPr>
            <a:xfrm>
              <a:off x="7837211" y="1966094"/>
              <a:ext cx="2566053" cy="1515407"/>
              <a:chOff x="7176621" y="3722896"/>
              <a:chExt cx="2566053" cy="1515407"/>
            </a:xfrm>
          </p:grpSpPr>
          <p:cxnSp>
            <p:nvCxnSpPr>
              <p:cNvPr id="49" name="Ευθεία γραμμή σύνδεσης 48"/>
              <p:cNvCxnSpPr/>
              <p:nvPr/>
            </p:nvCxnSpPr>
            <p:spPr>
              <a:xfrm flipV="1">
                <a:off x="7195306" y="4435719"/>
                <a:ext cx="1019306" cy="43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Ευθεία γραμμή σύνδεσης 49"/>
              <p:cNvCxnSpPr/>
              <p:nvPr/>
            </p:nvCxnSpPr>
            <p:spPr>
              <a:xfrm>
                <a:off x="8794212" y="4435719"/>
                <a:ext cx="943668" cy="25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Ευθεία γραμμή σύνδεσης 50"/>
              <p:cNvCxnSpPr/>
              <p:nvPr/>
            </p:nvCxnSpPr>
            <p:spPr>
              <a:xfrm>
                <a:off x="8517639" y="4725858"/>
                <a:ext cx="2253" cy="5124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Ευθεία γραμμή σύνδεσης 51"/>
              <p:cNvCxnSpPr/>
              <p:nvPr/>
            </p:nvCxnSpPr>
            <p:spPr>
              <a:xfrm>
                <a:off x="7221724" y="4976366"/>
                <a:ext cx="1290284" cy="297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Ευθεία γραμμή σύνδεσης 52"/>
              <p:cNvCxnSpPr/>
              <p:nvPr/>
            </p:nvCxnSpPr>
            <p:spPr>
              <a:xfrm>
                <a:off x="7195306" y="3806190"/>
                <a:ext cx="26418" cy="118160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Ευθεία γραμμή σύνδεσης 53"/>
              <p:cNvCxnSpPr/>
              <p:nvPr/>
            </p:nvCxnSpPr>
            <p:spPr>
              <a:xfrm flipV="1">
                <a:off x="8737600" y="4967704"/>
                <a:ext cx="1005074" cy="71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Ευθεία γραμμή σύνδεσης 54"/>
              <p:cNvCxnSpPr/>
              <p:nvPr/>
            </p:nvCxnSpPr>
            <p:spPr>
              <a:xfrm>
                <a:off x="8726338" y="4824828"/>
                <a:ext cx="5631" cy="3001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Ευθεία γραμμή σύνδεσης 55"/>
              <p:cNvCxnSpPr/>
              <p:nvPr/>
            </p:nvCxnSpPr>
            <p:spPr>
              <a:xfrm>
                <a:off x="9737880" y="3864705"/>
                <a:ext cx="4794" cy="111018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Ορθογώνιο 64"/>
              <p:cNvSpPr/>
              <p:nvPr/>
            </p:nvSpPr>
            <p:spPr>
              <a:xfrm>
                <a:off x="8211437" y="3722896"/>
                <a:ext cx="548640" cy="2857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i="1" dirty="0">
                    <a:solidFill>
                      <a:schemeClr val="tx1"/>
                    </a:solidFill>
                    <a:latin typeface="Comic Sans MS" panose="030F0702030302020204" pitchFamily="66" charset="0"/>
                  </a:rPr>
                  <a:t>R</a:t>
                </a:r>
                <a:endParaRPr lang="el-GR" sz="1600" b="1" i="1" dirty="0">
                  <a:solidFill>
                    <a:schemeClr val="tx1"/>
                  </a:solidFill>
                  <a:latin typeface="Comic Sans MS" panose="030F0702030302020204" pitchFamily="66" charset="0"/>
                </a:endParaRPr>
              </a:p>
            </p:txBody>
          </p:sp>
          <p:sp>
            <p:nvSpPr>
              <p:cNvPr id="66" name="Ορθογώνιο 65"/>
              <p:cNvSpPr/>
              <p:nvPr/>
            </p:nvSpPr>
            <p:spPr>
              <a:xfrm>
                <a:off x="8245572" y="4286443"/>
                <a:ext cx="548640" cy="2857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i="1" dirty="0">
                    <a:solidFill>
                      <a:schemeClr val="tx1"/>
                    </a:solidFill>
                    <a:latin typeface="Comic Sans MS" panose="030F0702030302020204" pitchFamily="66" charset="0"/>
                  </a:rPr>
                  <a:t>R</a:t>
                </a:r>
                <a:endParaRPr lang="el-GR" sz="1600" b="1" i="1" dirty="0">
                  <a:solidFill>
                    <a:schemeClr val="tx1"/>
                  </a:solidFill>
                  <a:latin typeface="Comic Sans MS" panose="030F0702030302020204" pitchFamily="66" charset="0"/>
                </a:endParaRPr>
              </a:p>
            </p:txBody>
          </p:sp>
          <p:cxnSp>
            <p:nvCxnSpPr>
              <p:cNvPr id="76" name="Ευθεία γραμμή σύνδεσης 75"/>
              <p:cNvCxnSpPr/>
              <p:nvPr/>
            </p:nvCxnSpPr>
            <p:spPr>
              <a:xfrm flipV="1">
                <a:off x="7176621" y="3836849"/>
                <a:ext cx="1019306" cy="43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Ευθεία γραμμή σύνδεσης 76"/>
              <p:cNvCxnSpPr/>
              <p:nvPr/>
            </p:nvCxnSpPr>
            <p:spPr>
              <a:xfrm>
                <a:off x="8737600" y="3864705"/>
                <a:ext cx="1000280" cy="1756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9" name="Text Box 29"/>
            <p:cNvSpPr txBox="1">
              <a:spLocks noChangeArrowheads="1"/>
            </p:cNvSpPr>
            <p:nvPr/>
          </p:nvSpPr>
          <p:spPr bwMode="auto">
            <a:xfrm>
              <a:off x="9098796" y="3344416"/>
              <a:ext cx="5762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1600" b="1" i="1" dirty="0">
                  <a:latin typeface="Comic Sans MS" panose="030F0702030302020204" pitchFamily="66" charset="0"/>
                </a:rPr>
                <a:t>Ε,</a:t>
              </a:r>
              <a:r>
                <a:rPr lang="en-US" altLang="el-GR" sz="1600" b="1" i="1" dirty="0">
                  <a:latin typeface="Comic Sans MS" panose="030F0702030302020204" pitchFamily="66" charset="0"/>
                </a:rPr>
                <a:t>r</a:t>
              </a:r>
              <a:endParaRPr lang="el-GR" altLang="el-GR" sz="1600" b="1" i="1" dirty="0">
                <a:latin typeface="Comic Sans MS" panose="030F0702030302020204" pitchFamily="66" charset="0"/>
              </a:endParaRPr>
            </a:p>
          </p:txBody>
        </p:sp>
      </p:grpSp>
      <p:sp>
        <p:nvSpPr>
          <p:cNvPr id="103" name="TextBox 102"/>
          <p:cNvSpPr txBox="1"/>
          <p:nvPr/>
        </p:nvSpPr>
        <p:spPr>
          <a:xfrm>
            <a:off x="2378970" y="3858202"/>
            <a:ext cx="1634490" cy="400110"/>
          </a:xfrm>
          <a:prstGeom prst="rect">
            <a:avLst/>
          </a:prstGeom>
          <a:noFill/>
        </p:spPr>
        <p:txBody>
          <a:bodyPr wrap="square" rtlCol="0">
            <a:spAutoFit/>
          </a:bodyPr>
          <a:lstStyle/>
          <a:p>
            <a:r>
              <a:rPr lang="en-US" sz="2000" b="1" i="1" dirty="0">
                <a:solidFill>
                  <a:srgbClr val="FF0000"/>
                </a:solidFill>
                <a:effectLst>
                  <a:outerShdw blurRad="38100" dist="38100" dir="2700000" algn="tl">
                    <a:srgbClr val="000000">
                      <a:alpha val="43137"/>
                    </a:srgbClr>
                  </a:outerShdw>
                </a:effectLst>
                <a:latin typeface="Comic Sans MS" panose="030F0702030302020204" pitchFamily="66" charset="0"/>
              </a:rPr>
              <a:t>R</a:t>
            </a:r>
            <a:r>
              <a:rPr lang="el-GR" sz="2000" b="1" baseline="-25000" dirty="0" err="1">
                <a:solidFill>
                  <a:srgbClr val="FF0000"/>
                </a:solidFill>
                <a:effectLst>
                  <a:outerShdw blurRad="38100" dist="38100" dir="2700000" algn="tl">
                    <a:srgbClr val="000000">
                      <a:alpha val="43137"/>
                    </a:srgbClr>
                  </a:outerShdw>
                </a:effectLst>
                <a:latin typeface="Comic Sans MS" panose="030F0702030302020204" pitchFamily="66" charset="0"/>
              </a:rPr>
              <a:t>ολ</a:t>
            </a:r>
            <a:r>
              <a:rPr lang="el-GR" sz="2000" b="1" dirty="0">
                <a:solidFill>
                  <a:srgbClr val="FF0000"/>
                </a:solidFill>
                <a:effectLst>
                  <a:outerShdw blurRad="38100" dist="38100" dir="2700000" algn="tl">
                    <a:srgbClr val="000000">
                      <a:alpha val="43137"/>
                    </a:srgbClr>
                  </a:outerShdw>
                </a:effectLst>
                <a:latin typeface="Comic Sans MS" panose="030F0702030302020204" pitchFamily="66" charset="0"/>
              </a:rPr>
              <a:t> =</a:t>
            </a:r>
            <a:r>
              <a:rPr lang="en-US" sz="2000" b="1" dirty="0">
                <a:solidFill>
                  <a:srgbClr val="FF0000"/>
                </a:solidFill>
                <a:effectLst>
                  <a:outerShdw blurRad="38100" dist="38100" dir="2700000" algn="tl">
                    <a:srgbClr val="000000">
                      <a:alpha val="43137"/>
                    </a:srgbClr>
                  </a:outerShdw>
                </a:effectLst>
                <a:latin typeface="Comic Sans MS" panose="030F0702030302020204" pitchFamily="66" charset="0"/>
              </a:rPr>
              <a:t> </a:t>
            </a:r>
            <a:r>
              <a:rPr lang="en-US" sz="2000" b="1" i="1" dirty="0">
                <a:solidFill>
                  <a:srgbClr val="FF0000"/>
                </a:solidFill>
                <a:effectLst>
                  <a:outerShdw blurRad="38100" dist="38100" dir="2700000" algn="tl">
                    <a:srgbClr val="000000">
                      <a:alpha val="43137"/>
                    </a:srgbClr>
                  </a:outerShdw>
                </a:effectLst>
                <a:latin typeface="Comic Sans MS" panose="030F0702030302020204" pitchFamily="66" charset="0"/>
              </a:rPr>
              <a:t>R</a:t>
            </a:r>
            <a:r>
              <a:rPr lang="en-US" sz="2000" b="1" dirty="0">
                <a:solidFill>
                  <a:srgbClr val="FF0000"/>
                </a:solidFill>
                <a:effectLst>
                  <a:outerShdw blurRad="38100" dist="38100" dir="2700000" algn="tl">
                    <a:srgbClr val="000000">
                      <a:alpha val="43137"/>
                    </a:srgbClr>
                  </a:outerShdw>
                </a:effectLst>
                <a:latin typeface="Comic Sans MS" panose="030F0702030302020204" pitchFamily="66" charset="0"/>
              </a:rPr>
              <a:t> + </a:t>
            </a:r>
            <a:r>
              <a:rPr lang="en-US" sz="2000" b="1" i="1" dirty="0">
                <a:solidFill>
                  <a:srgbClr val="FF0000"/>
                </a:solidFill>
                <a:effectLst>
                  <a:outerShdw blurRad="38100" dist="38100" dir="2700000" algn="tl">
                    <a:srgbClr val="000000">
                      <a:alpha val="43137"/>
                    </a:srgbClr>
                  </a:outerShdw>
                </a:effectLst>
                <a:latin typeface="Comic Sans MS" panose="030F0702030302020204" pitchFamily="66" charset="0"/>
              </a:rPr>
              <a:t>r</a:t>
            </a:r>
            <a:r>
              <a:rPr lang="el-GR" sz="2000" b="1" dirty="0">
                <a:solidFill>
                  <a:srgbClr val="FF0000"/>
                </a:solidFill>
                <a:effectLst>
                  <a:outerShdw blurRad="38100" dist="38100" dir="2700000" algn="tl">
                    <a:srgbClr val="000000">
                      <a:alpha val="43137"/>
                    </a:srgbClr>
                  </a:outerShdw>
                </a:effectLst>
                <a:latin typeface="Comic Sans MS" panose="030F0702030302020204" pitchFamily="66" charset="0"/>
              </a:rPr>
              <a:t> </a:t>
            </a:r>
          </a:p>
        </p:txBody>
      </p:sp>
      <p:sp>
        <p:nvSpPr>
          <p:cNvPr id="104" name="TextBox 103"/>
          <p:cNvSpPr txBox="1"/>
          <p:nvPr/>
        </p:nvSpPr>
        <p:spPr>
          <a:xfrm>
            <a:off x="5496174" y="3824553"/>
            <a:ext cx="1837269" cy="400110"/>
          </a:xfrm>
          <a:prstGeom prst="rect">
            <a:avLst/>
          </a:prstGeom>
          <a:noFill/>
        </p:spPr>
        <p:txBody>
          <a:bodyPr wrap="square" rtlCol="0">
            <a:spAutoFit/>
          </a:bodyPr>
          <a:lstStyle/>
          <a:p>
            <a:r>
              <a:rPr lang="en-US" sz="2000" b="1" i="1" dirty="0">
                <a:solidFill>
                  <a:srgbClr val="FF0000"/>
                </a:solidFill>
                <a:effectLst>
                  <a:outerShdw blurRad="38100" dist="38100" dir="2700000" algn="tl">
                    <a:srgbClr val="000000">
                      <a:alpha val="43137"/>
                    </a:srgbClr>
                  </a:outerShdw>
                </a:effectLst>
                <a:latin typeface="Comic Sans MS" panose="030F0702030302020204" pitchFamily="66" charset="0"/>
              </a:rPr>
              <a:t>R</a:t>
            </a:r>
            <a:r>
              <a:rPr lang="el-GR" sz="2000" b="1" baseline="-25000" dirty="0" err="1">
                <a:solidFill>
                  <a:srgbClr val="FF0000"/>
                </a:solidFill>
                <a:effectLst>
                  <a:outerShdw blurRad="38100" dist="38100" dir="2700000" algn="tl">
                    <a:srgbClr val="000000">
                      <a:alpha val="43137"/>
                    </a:srgbClr>
                  </a:outerShdw>
                </a:effectLst>
                <a:latin typeface="Comic Sans MS" panose="030F0702030302020204" pitchFamily="66" charset="0"/>
              </a:rPr>
              <a:t>ολ</a:t>
            </a:r>
            <a:r>
              <a:rPr lang="el-GR" sz="2000" b="1" dirty="0">
                <a:solidFill>
                  <a:srgbClr val="FF0000"/>
                </a:solidFill>
                <a:effectLst>
                  <a:outerShdw blurRad="38100" dist="38100" dir="2700000" algn="tl">
                    <a:srgbClr val="000000">
                      <a:alpha val="43137"/>
                    </a:srgbClr>
                  </a:outerShdw>
                </a:effectLst>
                <a:latin typeface="Comic Sans MS" panose="030F0702030302020204" pitchFamily="66" charset="0"/>
              </a:rPr>
              <a:t> =</a:t>
            </a:r>
            <a:r>
              <a:rPr lang="en-US" sz="2000" b="1" dirty="0">
                <a:solidFill>
                  <a:srgbClr val="FF0000"/>
                </a:solidFill>
                <a:effectLst>
                  <a:outerShdw blurRad="38100" dist="38100" dir="2700000" algn="tl">
                    <a:srgbClr val="000000">
                      <a:alpha val="43137"/>
                    </a:srgbClr>
                  </a:outerShdw>
                </a:effectLst>
                <a:latin typeface="Comic Sans MS" panose="030F0702030302020204" pitchFamily="66" charset="0"/>
              </a:rPr>
              <a:t> 2</a:t>
            </a:r>
            <a:r>
              <a:rPr lang="en-US" sz="2000" b="1" i="1" dirty="0">
                <a:solidFill>
                  <a:srgbClr val="FF0000"/>
                </a:solidFill>
                <a:effectLst>
                  <a:outerShdw blurRad="38100" dist="38100" dir="2700000" algn="tl">
                    <a:srgbClr val="000000">
                      <a:alpha val="43137"/>
                    </a:srgbClr>
                  </a:outerShdw>
                </a:effectLst>
                <a:latin typeface="Comic Sans MS" panose="030F0702030302020204" pitchFamily="66" charset="0"/>
              </a:rPr>
              <a:t>R</a:t>
            </a:r>
            <a:r>
              <a:rPr lang="en-US" sz="2000" b="1" dirty="0">
                <a:solidFill>
                  <a:srgbClr val="FF0000"/>
                </a:solidFill>
                <a:effectLst>
                  <a:outerShdw blurRad="38100" dist="38100" dir="2700000" algn="tl">
                    <a:srgbClr val="000000">
                      <a:alpha val="43137"/>
                    </a:srgbClr>
                  </a:outerShdw>
                </a:effectLst>
                <a:latin typeface="Comic Sans MS" panose="030F0702030302020204" pitchFamily="66" charset="0"/>
              </a:rPr>
              <a:t> + </a:t>
            </a:r>
            <a:r>
              <a:rPr lang="en-US" sz="2000" b="1" i="1" dirty="0">
                <a:solidFill>
                  <a:srgbClr val="FF0000"/>
                </a:solidFill>
                <a:effectLst>
                  <a:outerShdw blurRad="38100" dist="38100" dir="2700000" algn="tl">
                    <a:srgbClr val="000000">
                      <a:alpha val="43137"/>
                    </a:srgbClr>
                  </a:outerShdw>
                </a:effectLst>
                <a:latin typeface="Comic Sans MS" panose="030F0702030302020204" pitchFamily="66" charset="0"/>
              </a:rPr>
              <a:t>r</a:t>
            </a:r>
            <a:r>
              <a:rPr lang="el-GR" sz="2000" b="1" dirty="0">
                <a:solidFill>
                  <a:srgbClr val="FF0000"/>
                </a:solidFill>
                <a:effectLst>
                  <a:outerShdw blurRad="38100" dist="38100" dir="2700000" algn="tl">
                    <a:srgbClr val="000000">
                      <a:alpha val="43137"/>
                    </a:srgbClr>
                  </a:outerShdw>
                </a:effectLst>
                <a:latin typeface="Comic Sans MS" panose="030F0702030302020204" pitchFamily="66" charset="0"/>
              </a:rPr>
              <a:t> </a:t>
            </a:r>
          </a:p>
        </p:txBody>
      </p:sp>
      <mc:AlternateContent xmlns:mc="http://schemas.openxmlformats.org/markup-compatibility/2006" xmlns:a14="http://schemas.microsoft.com/office/drawing/2010/main">
        <mc:Choice Requires="a14">
          <p:sp>
            <p:nvSpPr>
              <p:cNvPr id="105" name="TextBox 104"/>
              <p:cNvSpPr txBox="1"/>
              <p:nvPr/>
            </p:nvSpPr>
            <p:spPr>
              <a:xfrm>
                <a:off x="9007555" y="3672115"/>
                <a:ext cx="1634490" cy="622286"/>
              </a:xfrm>
              <a:prstGeom prst="rect">
                <a:avLst/>
              </a:prstGeom>
              <a:noFill/>
            </p:spPr>
            <p:txBody>
              <a:bodyPr wrap="square" rtlCol="0">
                <a:spAutoFit/>
              </a:bodyPr>
              <a:lstStyle/>
              <a:p>
                <a:r>
                  <a:rPr lang="en-US" sz="2000" b="1" i="1" dirty="0">
                    <a:solidFill>
                      <a:srgbClr val="FF0000"/>
                    </a:solidFill>
                    <a:effectLst>
                      <a:outerShdw blurRad="38100" dist="38100" dir="2700000" algn="tl">
                        <a:srgbClr val="000000">
                          <a:alpha val="43137"/>
                        </a:srgbClr>
                      </a:outerShdw>
                    </a:effectLst>
                    <a:latin typeface="Comic Sans MS" panose="030F0702030302020204" pitchFamily="66" charset="0"/>
                  </a:rPr>
                  <a:t>R</a:t>
                </a:r>
                <a:r>
                  <a:rPr lang="el-GR" sz="2000" b="1" baseline="-25000" dirty="0" err="1">
                    <a:solidFill>
                      <a:srgbClr val="FF0000"/>
                    </a:solidFill>
                    <a:effectLst>
                      <a:outerShdw blurRad="38100" dist="38100" dir="2700000" algn="tl">
                        <a:srgbClr val="000000">
                          <a:alpha val="43137"/>
                        </a:srgbClr>
                      </a:outerShdw>
                    </a:effectLst>
                    <a:latin typeface="Comic Sans MS" panose="030F0702030302020204" pitchFamily="66" charset="0"/>
                  </a:rPr>
                  <a:t>ολ</a:t>
                </a:r>
                <a:r>
                  <a:rPr lang="el-GR" sz="2000" b="1" dirty="0">
                    <a:solidFill>
                      <a:srgbClr val="FF0000"/>
                    </a:solidFill>
                    <a:effectLst>
                      <a:outerShdw blurRad="38100" dist="38100" dir="2700000" algn="tl">
                        <a:srgbClr val="000000">
                          <a:alpha val="43137"/>
                        </a:srgbClr>
                      </a:outerShdw>
                    </a:effectLst>
                    <a:latin typeface="Comic Sans MS" panose="030F0702030302020204" pitchFamily="66" charset="0"/>
                  </a:rPr>
                  <a:t> =</a:t>
                </a:r>
                <a:r>
                  <a:rPr lang="en-US" sz="2000" b="1" dirty="0">
                    <a:solidFill>
                      <a:srgbClr val="FF0000"/>
                    </a:solidFill>
                    <a:effectLst>
                      <a:outerShdw blurRad="38100" dist="38100" dir="2700000" algn="tl">
                        <a:srgbClr val="000000">
                          <a:alpha val="43137"/>
                        </a:srgbClr>
                      </a:outerShdw>
                    </a:effectLst>
                    <a:latin typeface="Comic Sans MS" panose="030F0702030302020204" pitchFamily="66" charset="0"/>
                  </a:rPr>
                  <a:t> </a:t>
                </a:r>
                <a14:m>
                  <m:oMath xmlns:m="http://schemas.openxmlformats.org/officeDocument/2006/math">
                    <m:f>
                      <m:fPr>
                        <m:ctrlPr>
                          <a:rPr lang="en-US" sz="24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fPr>
                      <m:num>
                        <m:r>
                          <a:rPr lang="en-US" sz="2400" b="1" i="1" smtClean="0">
                            <a:solidFill>
                              <a:srgbClr val="FF0000"/>
                            </a:solidFill>
                            <a:effectLst>
                              <a:outerShdw blurRad="38100" dist="38100" dir="2700000" algn="tl">
                                <a:srgbClr val="000000">
                                  <a:alpha val="43137"/>
                                </a:srgbClr>
                              </a:outerShdw>
                            </a:effectLst>
                            <a:latin typeface="Cambria Math" panose="02040503050406030204" pitchFamily="18" charset="0"/>
                          </a:rPr>
                          <m:t>𝑹</m:t>
                        </m:r>
                      </m:num>
                      <m:den>
                        <m:r>
                          <a:rPr lang="en-US" sz="2400" b="1" i="1" smtClean="0">
                            <a:solidFill>
                              <a:srgbClr val="FF0000"/>
                            </a:solidFill>
                            <a:effectLst>
                              <a:outerShdw blurRad="38100" dist="38100" dir="2700000" algn="tl">
                                <a:srgbClr val="000000">
                                  <a:alpha val="43137"/>
                                </a:srgbClr>
                              </a:outerShdw>
                            </a:effectLst>
                            <a:latin typeface="Cambria Math" panose="02040503050406030204" pitchFamily="18" charset="0"/>
                          </a:rPr>
                          <m:t>𝟐</m:t>
                        </m:r>
                      </m:den>
                    </m:f>
                  </m:oMath>
                </a14:m>
                <a:r>
                  <a:rPr lang="en-US" sz="2000" b="1" dirty="0">
                    <a:solidFill>
                      <a:srgbClr val="FF0000"/>
                    </a:solidFill>
                    <a:effectLst>
                      <a:outerShdw blurRad="38100" dist="38100" dir="2700000" algn="tl">
                        <a:srgbClr val="000000">
                          <a:alpha val="43137"/>
                        </a:srgbClr>
                      </a:outerShdw>
                    </a:effectLst>
                    <a:latin typeface="Comic Sans MS" panose="030F0702030302020204" pitchFamily="66" charset="0"/>
                  </a:rPr>
                  <a:t> + </a:t>
                </a:r>
                <a:r>
                  <a:rPr lang="en-US" sz="2000" b="1" i="1" dirty="0">
                    <a:solidFill>
                      <a:srgbClr val="FF0000"/>
                    </a:solidFill>
                    <a:effectLst>
                      <a:outerShdw blurRad="38100" dist="38100" dir="2700000" algn="tl">
                        <a:srgbClr val="000000">
                          <a:alpha val="43137"/>
                        </a:srgbClr>
                      </a:outerShdw>
                    </a:effectLst>
                    <a:latin typeface="Comic Sans MS" panose="030F0702030302020204" pitchFamily="66" charset="0"/>
                  </a:rPr>
                  <a:t>r</a:t>
                </a:r>
                <a:r>
                  <a:rPr lang="el-GR" sz="2000" b="1" dirty="0">
                    <a:solidFill>
                      <a:srgbClr val="FF0000"/>
                    </a:solidFill>
                    <a:effectLst>
                      <a:outerShdw blurRad="38100" dist="38100" dir="2700000" algn="tl">
                        <a:srgbClr val="000000">
                          <a:alpha val="43137"/>
                        </a:srgbClr>
                      </a:outerShdw>
                    </a:effectLst>
                    <a:latin typeface="Comic Sans MS" panose="030F0702030302020204" pitchFamily="66" charset="0"/>
                  </a:rPr>
                  <a:t> </a:t>
                </a:r>
              </a:p>
            </p:txBody>
          </p:sp>
        </mc:Choice>
        <mc:Fallback xmlns="">
          <p:sp>
            <p:nvSpPr>
              <p:cNvPr id="105" name="TextBox 104"/>
              <p:cNvSpPr txBox="1">
                <a:spLocks noRot="1" noChangeAspect="1" noMove="1" noResize="1" noEditPoints="1" noAdjustHandles="1" noChangeArrowheads="1" noChangeShapeType="1" noTextEdit="1"/>
              </p:cNvSpPr>
              <p:nvPr/>
            </p:nvSpPr>
            <p:spPr>
              <a:xfrm>
                <a:off x="9007555" y="3672115"/>
                <a:ext cx="1634490" cy="622286"/>
              </a:xfrm>
              <a:prstGeom prst="rect">
                <a:avLst/>
              </a:prstGeom>
              <a:blipFill>
                <a:blip r:embed="rId3"/>
                <a:stretch>
                  <a:fillRect l="-4478" r="-746" b="-7843"/>
                </a:stretch>
              </a:blipFill>
            </p:spPr>
            <p:txBody>
              <a:bodyPr/>
              <a:lstStyle/>
              <a:p>
                <a:r>
                  <a:rPr lang="el-GR">
                    <a:noFill/>
                  </a:rPr>
                  <a:t> </a:t>
                </a:r>
              </a:p>
            </p:txBody>
          </p:sp>
        </mc:Fallback>
      </mc:AlternateContent>
      <p:sp>
        <p:nvSpPr>
          <p:cNvPr id="106" name="TextBox 105"/>
          <p:cNvSpPr txBox="1"/>
          <p:nvPr/>
        </p:nvSpPr>
        <p:spPr>
          <a:xfrm>
            <a:off x="2663190" y="4527119"/>
            <a:ext cx="8478520" cy="1200329"/>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l-GR" sz="2400" b="1" dirty="0">
                <a:latin typeface="Comic Sans MS" panose="030F0702030302020204" pitchFamily="66" charset="0"/>
              </a:rPr>
              <a:t>Δεν ξεχνώ να συνυπολογίσω την εσωτερική αντίσταση </a:t>
            </a:r>
            <a:r>
              <a:rPr lang="en-US" sz="2400" b="1" i="1" dirty="0">
                <a:latin typeface="Comic Sans MS" panose="030F0702030302020204" pitchFamily="66" charset="0"/>
              </a:rPr>
              <a:t>r</a:t>
            </a:r>
            <a:r>
              <a:rPr lang="en-US" sz="2400" b="1" dirty="0">
                <a:latin typeface="Comic Sans MS" panose="030F0702030302020204" pitchFamily="66" charset="0"/>
              </a:rPr>
              <a:t> </a:t>
            </a:r>
            <a:r>
              <a:rPr lang="el-GR" sz="2400" b="1" dirty="0">
                <a:latin typeface="Comic Sans MS" panose="030F0702030302020204" pitchFamily="66" charset="0"/>
              </a:rPr>
              <a:t>της πηγής, στη συνολική αντίσταση του κυκλώματος.</a:t>
            </a:r>
          </a:p>
        </p:txBody>
      </p:sp>
      <p:sp>
        <p:nvSpPr>
          <p:cNvPr id="2" name="Ελεύθερη σχεδίαση 1"/>
          <p:cNvSpPr/>
          <p:nvPr/>
        </p:nvSpPr>
        <p:spPr>
          <a:xfrm>
            <a:off x="3647803" y="3929145"/>
            <a:ext cx="290146" cy="309047"/>
          </a:xfrm>
          <a:custGeom>
            <a:avLst/>
            <a:gdLst>
              <a:gd name="connsiteX0" fmla="*/ 105508 w 290146"/>
              <a:gd name="connsiteY0" fmla="*/ 1316 h 309047"/>
              <a:gd name="connsiteX1" fmla="*/ 52754 w 290146"/>
              <a:gd name="connsiteY1" fmla="*/ 10108 h 309047"/>
              <a:gd name="connsiteX2" fmla="*/ 8792 w 290146"/>
              <a:gd name="connsiteY2" fmla="*/ 80447 h 309047"/>
              <a:gd name="connsiteX3" fmla="*/ 0 w 290146"/>
              <a:gd name="connsiteY3" fmla="*/ 115616 h 309047"/>
              <a:gd name="connsiteX4" fmla="*/ 17585 w 290146"/>
              <a:gd name="connsiteY4" fmla="*/ 238708 h 309047"/>
              <a:gd name="connsiteX5" fmla="*/ 35169 w 290146"/>
              <a:gd name="connsiteY5" fmla="*/ 265085 h 309047"/>
              <a:gd name="connsiteX6" fmla="*/ 61546 w 290146"/>
              <a:gd name="connsiteY6" fmla="*/ 291462 h 309047"/>
              <a:gd name="connsiteX7" fmla="*/ 114300 w 290146"/>
              <a:gd name="connsiteY7" fmla="*/ 309047 h 309047"/>
              <a:gd name="connsiteX8" fmla="*/ 211015 w 290146"/>
              <a:gd name="connsiteY8" fmla="*/ 300255 h 309047"/>
              <a:gd name="connsiteX9" fmla="*/ 237392 w 290146"/>
              <a:gd name="connsiteY9" fmla="*/ 291462 h 309047"/>
              <a:gd name="connsiteX10" fmla="*/ 272562 w 290146"/>
              <a:gd name="connsiteY10" fmla="*/ 238708 h 309047"/>
              <a:gd name="connsiteX11" fmla="*/ 290146 w 290146"/>
              <a:gd name="connsiteY11" fmla="*/ 168370 h 309047"/>
              <a:gd name="connsiteX12" fmla="*/ 272562 w 290146"/>
              <a:gd name="connsiteY12" fmla="*/ 54070 h 309047"/>
              <a:gd name="connsiteX13" fmla="*/ 254977 w 290146"/>
              <a:gd name="connsiteY13" fmla="*/ 27693 h 309047"/>
              <a:gd name="connsiteX14" fmla="*/ 219808 w 290146"/>
              <a:gd name="connsiteY14" fmla="*/ 10108 h 309047"/>
              <a:gd name="connsiteX15" fmla="*/ 184638 w 290146"/>
              <a:gd name="connsiteY15" fmla="*/ 1316 h 309047"/>
              <a:gd name="connsiteX16" fmla="*/ 105508 w 290146"/>
              <a:gd name="connsiteY16" fmla="*/ 1316 h 309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0146" h="309047">
                <a:moveTo>
                  <a:pt x="105508" y="1316"/>
                </a:moveTo>
                <a:cubicBezTo>
                  <a:pt x="83527" y="2781"/>
                  <a:pt x="69666" y="4471"/>
                  <a:pt x="52754" y="10108"/>
                </a:cubicBezTo>
                <a:cubicBezTo>
                  <a:pt x="18008" y="21690"/>
                  <a:pt x="17345" y="46234"/>
                  <a:pt x="8792" y="80447"/>
                </a:cubicBezTo>
                <a:lnTo>
                  <a:pt x="0" y="115616"/>
                </a:lnTo>
                <a:cubicBezTo>
                  <a:pt x="2248" y="140342"/>
                  <a:pt x="668" y="204875"/>
                  <a:pt x="17585" y="238708"/>
                </a:cubicBezTo>
                <a:cubicBezTo>
                  <a:pt x="22311" y="248159"/>
                  <a:pt x="28404" y="256967"/>
                  <a:pt x="35169" y="265085"/>
                </a:cubicBezTo>
                <a:cubicBezTo>
                  <a:pt x="43129" y="274637"/>
                  <a:pt x="50677" y="285423"/>
                  <a:pt x="61546" y="291462"/>
                </a:cubicBezTo>
                <a:cubicBezTo>
                  <a:pt x="77749" y="300464"/>
                  <a:pt x="114300" y="309047"/>
                  <a:pt x="114300" y="309047"/>
                </a:cubicBezTo>
                <a:cubicBezTo>
                  <a:pt x="146538" y="306116"/>
                  <a:pt x="178969" y="304833"/>
                  <a:pt x="211015" y="300255"/>
                </a:cubicBezTo>
                <a:cubicBezTo>
                  <a:pt x="220190" y="298944"/>
                  <a:pt x="230839" y="298015"/>
                  <a:pt x="237392" y="291462"/>
                </a:cubicBezTo>
                <a:cubicBezTo>
                  <a:pt x="252336" y="276518"/>
                  <a:pt x="272562" y="238708"/>
                  <a:pt x="272562" y="238708"/>
                </a:cubicBezTo>
                <a:cubicBezTo>
                  <a:pt x="279500" y="217893"/>
                  <a:pt x="290146" y="189591"/>
                  <a:pt x="290146" y="168370"/>
                </a:cubicBezTo>
                <a:cubicBezTo>
                  <a:pt x="290146" y="148201"/>
                  <a:pt x="287611" y="84168"/>
                  <a:pt x="272562" y="54070"/>
                </a:cubicBezTo>
                <a:cubicBezTo>
                  <a:pt x="267836" y="44618"/>
                  <a:pt x="263095" y="34458"/>
                  <a:pt x="254977" y="27693"/>
                </a:cubicBezTo>
                <a:cubicBezTo>
                  <a:pt x="244908" y="19302"/>
                  <a:pt x="232080" y="14710"/>
                  <a:pt x="219808" y="10108"/>
                </a:cubicBezTo>
                <a:cubicBezTo>
                  <a:pt x="208493" y="5865"/>
                  <a:pt x="196687" y="2243"/>
                  <a:pt x="184638" y="1316"/>
                </a:cubicBezTo>
                <a:cubicBezTo>
                  <a:pt x="158339" y="-707"/>
                  <a:pt x="127489" y="-149"/>
                  <a:pt x="105508" y="1316"/>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7" name="Ελεύθερη σχεδίαση 56"/>
          <p:cNvSpPr/>
          <p:nvPr/>
        </p:nvSpPr>
        <p:spPr>
          <a:xfrm>
            <a:off x="6915410" y="3880907"/>
            <a:ext cx="290146" cy="309047"/>
          </a:xfrm>
          <a:custGeom>
            <a:avLst/>
            <a:gdLst>
              <a:gd name="connsiteX0" fmla="*/ 105508 w 290146"/>
              <a:gd name="connsiteY0" fmla="*/ 1316 h 309047"/>
              <a:gd name="connsiteX1" fmla="*/ 52754 w 290146"/>
              <a:gd name="connsiteY1" fmla="*/ 10108 h 309047"/>
              <a:gd name="connsiteX2" fmla="*/ 8792 w 290146"/>
              <a:gd name="connsiteY2" fmla="*/ 80447 h 309047"/>
              <a:gd name="connsiteX3" fmla="*/ 0 w 290146"/>
              <a:gd name="connsiteY3" fmla="*/ 115616 h 309047"/>
              <a:gd name="connsiteX4" fmla="*/ 17585 w 290146"/>
              <a:gd name="connsiteY4" fmla="*/ 238708 h 309047"/>
              <a:gd name="connsiteX5" fmla="*/ 35169 w 290146"/>
              <a:gd name="connsiteY5" fmla="*/ 265085 h 309047"/>
              <a:gd name="connsiteX6" fmla="*/ 61546 w 290146"/>
              <a:gd name="connsiteY6" fmla="*/ 291462 h 309047"/>
              <a:gd name="connsiteX7" fmla="*/ 114300 w 290146"/>
              <a:gd name="connsiteY7" fmla="*/ 309047 h 309047"/>
              <a:gd name="connsiteX8" fmla="*/ 211015 w 290146"/>
              <a:gd name="connsiteY8" fmla="*/ 300255 h 309047"/>
              <a:gd name="connsiteX9" fmla="*/ 237392 w 290146"/>
              <a:gd name="connsiteY9" fmla="*/ 291462 h 309047"/>
              <a:gd name="connsiteX10" fmla="*/ 272562 w 290146"/>
              <a:gd name="connsiteY10" fmla="*/ 238708 h 309047"/>
              <a:gd name="connsiteX11" fmla="*/ 290146 w 290146"/>
              <a:gd name="connsiteY11" fmla="*/ 168370 h 309047"/>
              <a:gd name="connsiteX12" fmla="*/ 272562 w 290146"/>
              <a:gd name="connsiteY12" fmla="*/ 54070 h 309047"/>
              <a:gd name="connsiteX13" fmla="*/ 254977 w 290146"/>
              <a:gd name="connsiteY13" fmla="*/ 27693 h 309047"/>
              <a:gd name="connsiteX14" fmla="*/ 219808 w 290146"/>
              <a:gd name="connsiteY14" fmla="*/ 10108 h 309047"/>
              <a:gd name="connsiteX15" fmla="*/ 184638 w 290146"/>
              <a:gd name="connsiteY15" fmla="*/ 1316 h 309047"/>
              <a:gd name="connsiteX16" fmla="*/ 105508 w 290146"/>
              <a:gd name="connsiteY16" fmla="*/ 1316 h 309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0146" h="309047">
                <a:moveTo>
                  <a:pt x="105508" y="1316"/>
                </a:moveTo>
                <a:cubicBezTo>
                  <a:pt x="83527" y="2781"/>
                  <a:pt x="69666" y="4471"/>
                  <a:pt x="52754" y="10108"/>
                </a:cubicBezTo>
                <a:cubicBezTo>
                  <a:pt x="18008" y="21690"/>
                  <a:pt x="17345" y="46234"/>
                  <a:pt x="8792" y="80447"/>
                </a:cubicBezTo>
                <a:lnTo>
                  <a:pt x="0" y="115616"/>
                </a:lnTo>
                <a:cubicBezTo>
                  <a:pt x="2248" y="140342"/>
                  <a:pt x="668" y="204875"/>
                  <a:pt x="17585" y="238708"/>
                </a:cubicBezTo>
                <a:cubicBezTo>
                  <a:pt x="22311" y="248159"/>
                  <a:pt x="28404" y="256967"/>
                  <a:pt x="35169" y="265085"/>
                </a:cubicBezTo>
                <a:cubicBezTo>
                  <a:pt x="43129" y="274637"/>
                  <a:pt x="50677" y="285423"/>
                  <a:pt x="61546" y="291462"/>
                </a:cubicBezTo>
                <a:cubicBezTo>
                  <a:pt x="77749" y="300464"/>
                  <a:pt x="114300" y="309047"/>
                  <a:pt x="114300" y="309047"/>
                </a:cubicBezTo>
                <a:cubicBezTo>
                  <a:pt x="146538" y="306116"/>
                  <a:pt x="178969" y="304833"/>
                  <a:pt x="211015" y="300255"/>
                </a:cubicBezTo>
                <a:cubicBezTo>
                  <a:pt x="220190" y="298944"/>
                  <a:pt x="230839" y="298015"/>
                  <a:pt x="237392" y="291462"/>
                </a:cubicBezTo>
                <a:cubicBezTo>
                  <a:pt x="252336" y="276518"/>
                  <a:pt x="272562" y="238708"/>
                  <a:pt x="272562" y="238708"/>
                </a:cubicBezTo>
                <a:cubicBezTo>
                  <a:pt x="279500" y="217893"/>
                  <a:pt x="290146" y="189591"/>
                  <a:pt x="290146" y="168370"/>
                </a:cubicBezTo>
                <a:cubicBezTo>
                  <a:pt x="290146" y="148201"/>
                  <a:pt x="287611" y="84168"/>
                  <a:pt x="272562" y="54070"/>
                </a:cubicBezTo>
                <a:cubicBezTo>
                  <a:pt x="267836" y="44618"/>
                  <a:pt x="263095" y="34458"/>
                  <a:pt x="254977" y="27693"/>
                </a:cubicBezTo>
                <a:cubicBezTo>
                  <a:pt x="244908" y="19302"/>
                  <a:pt x="232080" y="14710"/>
                  <a:pt x="219808" y="10108"/>
                </a:cubicBezTo>
                <a:cubicBezTo>
                  <a:pt x="208493" y="5865"/>
                  <a:pt x="196687" y="2243"/>
                  <a:pt x="184638" y="1316"/>
                </a:cubicBezTo>
                <a:cubicBezTo>
                  <a:pt x="158339" y="-707"/>
                  <a:pt x="127489" y="-149"/>
                  <a:pt x="105508" y="1316"/>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8" name="Ελεύθερη σχεδίαση 57"/>
          <p:cNvSpPr/>
          <p:nvPr/>
        </p:nvSpPr>
        <p:spPr>
          <a:xfrm>
            <a:off x="10261662" y="3878085"/>
            <a:ext cx="290146" cy="309047"/>
          </a:xfrm>
          <a:custGeom>
            <a:avLst/>
            <a:gdLst>
              <a:gd name="connsiteX0" fmla="*/ 105508 w 290146"/>
              <a:gd name="connsiteY0" fmla="*/ 1316 h 309047"/>
              <a:gd name="connsiteX1" fmla="*/ 52754 w 290146"/>
              <a:gd name="connsiteY1" fmla="*/ 10108 h 309047"/>
              <a:gd name="connsiteX2" fmla="*/ 8792 w 290146"/>
              <a:gd name="connsiteY2" fmla="*/ 80447 h 309047"/>
              <a:gd name="connsiteX3" fmla="*/ 0 w 290146"/>
              <a:gd name="connsiteY3" fmla="*/ 115616 h 309047"/>
              <a:gd name="connsiteX4" fmla="*/ 17585 w 290146"/>
              <a:gd name="connsiteY4" fmla="*/ 238708 h 309047"/>
              <a:gd name="connsiteX5" fmla="*/ 35169 w 290146"/>
              <a:gd name="connsiteY5" fmla="*/ 265085 h 309047"/>
              <a:gd name="connsiteX6" fmla="*/ 61546 w 290146"/>
              <a:gd name="connsiteY6" fmla="*/ 291462 h 309047"/>
              <a:gd name="connsiteX7" fmla="*/ 114300 w 290146"/>
              <a:gd name="connsiteY7" fmla="*/ 309047 h 309047"/>
              <a:gd name="connsiteX8" fmla="*/ 211015 w 290146"/>
              <a:gd name="connsiteY8" fmla="*/ 300255 h 309047"/>
              <a:gd name="connsiteX9" fmla="*/ 237392 w 290146"/>
              <a:gd name="connsiteY9" fmla="*/ 291462 h 309047"/>
              <a:gd name="connsiteX10" fmla="*/ 272562 w 290146"/>
              <a:gd name="connsiteY10" fmla="*/ 238708 h 309047"/>
              <a:gd name="connsiteX11" fmla="*/ 290146 w 290146"/>
              <a:gd name="connsiteY11" fmla="*/ 168370 h 309047"/>
              <a:gd name="connsiteX12" fmla="*/ 272562 w 290146"/>
              <a:gd name="connsiteY12" fmla="*/ 54070 h 309047"/>
              <a:gd name="connsiteX13" fmla="*/ 254977 w 290146"/>
              <a:gd name="connsiteY13" fmla="*/ 27693 h 309047"/>
              <a:gd name="connsiteX14" fmla="*/ 219808 w 290146"/>
              <a:gd name="connsiteY14" fmla="*/ 10108 h 309047"/>
              <a:gd name="connsiteX15" fmla="*/ 184638 w 290146"/>
              <a:gd name="connsiteY15" fmla="*/ 1316 h 309047"/>
              <a:gd name="connsiteX16" fmla="*/ 105508 w 290146"/>
              <a:gd name="connsiteY16" fmla="*/ 1316 h 309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0146" h="309047">
                <a:moveTo>
                  <a:pt x="105508" y="1316"/>
                </a:moveTo>
                <a:cubicBezTo>
                  <a:pt x="83527" y="2781"/>
                  <a:pt x="69666" y="4471"/>
                  <a:pt x="52754" y="10108"/>
                </a:cubicBezTo>
                <a:cubicBezTo>
                  <a:pt x="18008" y="21690"/>
                  <a:pt x="17345" y="46234"/>
                  <a:pt x="8792" y="80447"/>
                </a:cubicBezTo>
                <a:lnTo>
                  <a:pt x="0" y="115616"/>
                </a:lnTo>
                <a:cubicBezTo>
                  <a:pt x="2248" y="140342"/>
                  <a:pt x="668" y="204875"/>
                  <a:pt x="17585" y="238708"/>
                </a:cubicBezTo>
                <a:cubicBezTo>
                  <a:pt x="22311" y="248159"/>
                  <a:pt x="28404" y="256967"/>
                  <a:pt x="35169" y="265085"/>
                </a:cubicBezTo>
                <a:cubicBezTo>
                  <a:pt x="43129" y="274637"/>
                  <a:pt x="50677" y="285423"/>
                  <a:pt x="61546" y="291462"/>
                </a:cubicBezTo>
                <a:cubicBezTo>
                  <a:pt x="77749" y="300464"/>
                  <a:pt x="114300" y="309047"/>
                  <a:pt x="114300" y="309047"/>
                </a:cubicBezTo>
                <a:cubicBezTo>
                  <a:pt x="146538" y="306116"/>
                  <a:pt x="178969" y="304833"/>
                  <a:pt x="211015" y="300255"/>
                </a:cubicBezTo>
                <a:cubicBezTo>
                  <a:pt x="220190" y="298944"/>
                  <a:pt x="230839" y="298015"/>
                  <a:pt x="237392" y="291462"/>
                </a:cubicBezTo>
                <a:cubicBezTo>
                  <a:pt x="252336" y="276518"/>
                  <a:pt x="272562" y="238708"/>
                  <a:pt x="272562" y="238708"/>
                </a:cubicBezTo>
                <a:cubicBezTo>
                  <a:pt x="279500" y="217893"/>
                  <a:pt x="290146" y="189591"/>
                  <a:pt x="290146" y="168370"/>
                </a:cubicBezTo>
                <a:cubicBezTo>
                  <a:pt x="290146" y="148201"/>
                  <a:pt x="287611" y="84168"/>
                  <a:pt x="272562" y="54070"/>
                </a:cubicBezTo>
                <a:cubicBezTo>
                  <a:pt x="267836" y="44618"/>
                  <a:pt x="263095" y="34458"/>
                  <a:pt x="254977" y="27693"/>
                </a:cubicBezTo>
                <a:cubicBezTo>
                  <a:pt x="244908" y="19302"/>
                  <a:pt x="232080" y="14710"/>
                  <a:pt x="219808" y="10108"/>
                </a:cubicBezTo>
                <a:cubicBezTo>
                  <a:pt x="208493" y="5865"/>
                  <a:pt x="196687" y="2243"/>
                  <a:pt x="184638" y="1316"/>
                </a:cubicBezTo>
                <a:cubicBezTo>
                  <a:pt x="158339" y="-707"/>
                  <a:pt x="127489" y="-149"/>
                  <a:pt x="105508" y="1316"/>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Θέση ημερομηνίας 6">
            <a:extLst>
              <a:ext uri="{FF2B5EF4-FFF2-40B4-BE49-F238E27FC236}">
                <a16:creationId xmlns:a16="http://schemas.microsoft.com/office/drawing/2014/main" id="{816E63C5-F541-4158-A60C-FB5454B8A380}"/>
              </a:ext>
            </a:extLst>
          </p:cNvPr>
          <p:cNvSpPr>
            <a:spLocks noGrp="1"/>
          </p:cNvSpPr>
          <p:nvPr>
            <p:ph type="dt" sz="half" idx="10"/>
          </p:nvPr>
        </p:nvSpPr>
        <p:spPr/>
        <p:txBody>
          <a:bodyPr/>
          <a:lstStyle/>
          <a:p>
            <a:fld id="{00E72354-09B9-4A58-B1F3-FC9A6FB387E7}" type="datetime1">
              <a:rPr lang="el-GR" smtClean="0">
                <a:solidFill>
                  <a:prstClr val="black">
                    <a:tint val="75000"/>
                  </a:prstClr>
                </a:solidFill>
              </a:rPr>
              <a:t>8/2/2021</a:t>
            </a:fld>
            <a:endParaRPr lang="el-GR">
              <a:solidFill>
                <a:prstClr val="black">
                  <a:tint val="75000"/>
                </a:prstClr>
              </a:solidFill>
            </a:endParaRPr>
          </a:p>
        </p:txBody>
      </p:sp>
      <p:sp>
        <p:nvSpPr>
          <p:cNvPr id="10" name="Θέση υποσέλιδου 9">
            <a:extLst>
              <a:ext uri="{FF2B5EF4-FFF2-40B4-BE49-F238E27FC236}">
                <a16:creationId xmlns:a16="http://schemas.microsoft.com/office/drawing/2014/main" id="{3023E4B7-344D-45CF-803D-644D8CAB6371}"/>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3113848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53" presetClass="entr" presetSubtype="16" fill="hold" nodeType="afterEffect">
                                  <p:stCondLst>
                                    <p:cond delay="250"/>
                                  </p:stCondLst>
                                  <p:childTnLst>
                                    <p:set>
                                      <p:cBhvr>
                                        <p:cTn id="10" dur="1" fill="hold">
                                          <p:stCondLst>
                                            <p:cond delay="0"/>
                                          </p:stCondLst>
                                        </p:cTn>
                                        <p:tgtEl>
                                          <p:spTgt spid="6">
                                            <p:txEl>
                                              <p:pRg st="0" end="0"/>
                                            </p:txEl>
                                          </p:spTgt>
                                        </p:tgtEl>
                                        <p:attrNameLst>
                                          <p:attrName>style.visibility</p:attrName>
                                        </p:attrNameLst>
                                      </p:cBhvr>
                                      <p:to>
                                        <p:strVal val="visible"/>
                                      </p:to>
                                    </p:set>
                                    <p:anim calcmode="lin" valueType="num">
                                      <p:cBhvr>
                                        <p:cTn id="11"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12" dur="10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13" dur="1000"/>
                                        <p:tgtEl>
                                          <p:spTgt spid="6">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6">
                                            <p:txEl>
                                              <p:pRg st="1" end="1"/>
                                            </p:txEl>
                                          </p:spTgt>
                                        </p:tgtEl>
                                        <p:attrNameLst>
                                          <p:attrName>style.visibility</p:attrName>
                                        </p:attrNameLst>
                                      </p:cBhvr>
                                      <p:to>
                                        <p:strVal val="visible"/>
                                      </p:to>
                                    </p:set>
                                    <p:animEffect transition="in" filter="wipe(left)">
                                      <p:cBhvr>
                                        <p:cTn id="18" dur="15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102"/>
                                        </p:tgtEl>
                                        <p:attrNameLst>
                                          <p:attrName>style.visibility</p:attrName>
                                        </p:attrNameLst>
                                      </p:cBhvr>
                                      <p:to>
                                        <p:strVal val="visible"/>
                                      </p:to>
                                    </p:set>
                                    <p:animEffect transition="in" filter="fade">
                                      <p:cBhvr>
                                        <p:cTn id="23" dur="1000"/>
                                        <p:tgtEl>
                                          <p:spTgt spid="102"/>
                                        </p:tgtEl>
                                      </p:cBhvr>
                                    </p:animEffect>
                                    <p:anim calcmode="lin" valueType="num">
                                      <p:cBhvr>
                                        <p:cTn id="24" dur="1000" fill="hold"/>
                                        <p:tgtEl>
                                          <p:spTgt spid="102"/>
                                        </p:tgtEl>
                                        <p:attrNameLst>
                                          <p:attrName>ppt_x</p:attrName>
                                        </p:attrNameLst>
                                      </p:cBhvr>
                                      <p:tavLst>
                                        <p:tav tm="0">
                                          <p:val>
                                            <p:strVal val="#ppt_x"/>
                                          </p:val>
                                        </p:tav>
                                        <p:tav tm="100000">
                                          <p:val>
                                            <p:strVal val="#ppt_x"/>
                                          </p:val>
                                        </p:tav>
                                      </p:tavLst>
                                    </p:anim>
                                    <p:anim calcmode="lin" valueType="num">
                                      <p:cBhvr>
                                        <p:cTn id="25" dur="1000" fill="hold"/>
                                        <p:tgtEl>
                                          <p:spTgt spid="102"/>
                                        </p:tgtEl>
                                        <p:attrNameLst>
                                          <p:attrName>ppt_y</p:attrName>
                                        </p:attrNameLst>
                                      </p:cBhvr>
                                      <p:tavLst>
                                        <p:tav tm="0">
                                          <p:val>
                                            <p:strVal val="#ppt_y+.1"/>
                                          </p:val>
                                        </p:tav>
                                        <p:tav tm="100000">
                                          <p:val>
                                            <p:strVal val="#ppt_y"/>
                                          </p:val>
                                        </p:tav>
                                      </p:tavLst>
                                    </p:anim>
                                  </p:childTnLst>
                                </p:cTn>
                              </p:par>
                            </p:childTnLst>
                          </p:cTn>
                        </p:par>
                        <p:par>
                          <p:cTn id="26" fill="hold">
                            <p:stCondLst>
                              <p:cond delay="1000"/>
                            </p:stCondLst>
                            <p:childTnLst>
                              <p:par>
                                <p:cTn id="27" presetID="42" presetClass="entr" presetSubtype="0" fill="hold" nodeType="afterEffect">
                                  <p:stCondLst>
                                    <p:cond delay="250"/>
                                  </p:stCondLst>
                                  <p:childTnLst>
                                    <p:set>
                                      <p:cBhvr>
                                        <p:cTn id="28" dur="1" fill="hold">
                                          <p:stCondLst>
                                            <p:cond delay="0"/>
                                          </p:stCondLst>
                                        </p:cTn>
                                        <p:tgtEl>
                                          <p:spTgt spid="100"/>
                                        </p:tgtEl>
                                        <p:attrNameLst>
                                          <p:attrName>style.visibility</p:attrName>
                                        </p:attrNameLst>
                                      </p:cBhvr>
                                      <p:to>
                                        <p:strVal val="visible"/>
                                      </p:to>
                                    </p:set>
                                    <p:animEffect transition="in" filter="fade">
                                      <p:cBhvr>
                                        <p:cTn id="29" dur="1000"/>
                                        <p:tgtEl>
                                          <p:spTgt spid="100"/>
                                        </p:tgtEl>
                                      </p:cBhvr>
                                    </p:animEffect>
                                    <p:anim calcmode="lin" valueType="num">
                                      <p:cBhvr>
                                        <p:cTn id="30" dur="1000" fill="hold"/>
                                        <p:tgtEl>
                                          <p:spTgt spid="100"/>
                                        </p:tgtEl>
                                        <p:attrNameLst>
                                          <p:attrName>ppt_x</p:attrName>
                                        </p:attrNameLst>
                                      </p:cBhvr>
                                      <p:tavLst>
                                        <p:tav tm="0">
                                          <p:val>
                                            <p:strVal val="#ppt_x"/>
                                          </p:val>
                                        </p:tav>
                                        <p:tav tm="100000">
                                          <p:val>
                                            <p:strVal val="#ppt_x"/>
                                          </p:val>
                                        </p:tav>
                                      </p:tavLst>
                                    </p:anim>
                                    <p:anim calcmode="lin" valueType="num">
                                      <p:cBhvr>
                                        <p:cTn id="31" dur="1000" fill="hold"/>
                                        <p:tgtEl>
                                          <p:spTgt spid="100"/>
                                        </p:tgtEl>
                                        <p:attrNameLst>
                                          <p:attrName>ppt_y</p:attrName>
                                        </p:attrNameLst>
                                      </p:cBhvr>
                                      <p:tavLst>
                                        <p:tav tm="0">
                                          <p:val>
                                            <p:strVal val="#ppt_y+.1"/>
                                          </p:val>
                                        </p:tav>
                                        <p:tav tm="100000">
                                          <p:val>
                                            <p:strVal val="#ppt_y"/>
                                          </p:val>
                                        </p:tav>
                                      </p:tavLst>
                                    </p:anim>
                                  </p:childTnLst>
                                </p:cTn>
                              </p:par>
                            </p:childTnLst>
                          </p:cTn>
                        </p:par>
                        <p:par>
                          <p:cTn id="32" fill="hold">
                            <p:stCondLst>
                              <p:cond delay="2250"/>
                            </p:stCondLst>
                            <p:childTnLst>
                              <p:par>
                                <p:cTn id="33" presetID="42" presetClass="entr" presetSubtype="0" fill="hold" nodeType="afterEffect">
                                  <p:stCondLst>
                                    <p:cond delay="250"/>
                                  </p:stCondLst>
                                  <p:childTnLst>
                                    <p:set>
                                      <p:cBhvr>
                                        <p:cTn id="34" dur="1" fill="hold">
                                          <p:stCondLst>
                                            <p:cond delay="0"/>
                                          </p:stCondLst>
                                        </p:cTn>
                                        <p:tgtEl>
                                          <p:spTgt spid="101"/>
                                        </p:tgtEl>
                                        <p:attrNameLst>
                                          <p:attrName>style.visibility</p:attrName>
                                        </p:attrNameLst>
                                      </p:cBhvr>
                                      <p:to>
                                        <p:strVal val="visible"/>
                                      </p:to>
                                    </p:set>
                                    <p:animEffect transition="in" filter="fade">
                                      <p:cBhvr>
                                        <p:cTn id="35" dur="1000"/>
                                        <p:tgtEl>
                                          <p:spTgt spid="101"/>
                                        </p:tgtEl>
                                      </p:cBhvr>
                                    </p:animEffect>
                                    <p:anim calcmode="lin" valueType="num">
                                      <p:cBhvr>
                                        <p:cTn id="36" dur="1000" fill="hold"/>
                                        <p:tgtEl>
                                          <p:spTgt spid="101"/>
                                        </p:tgtEl>
                                        <p:attrNameLst>
                                          <p:attrName>ppt_x</p:attrName>
                                        </p:attrNameLst>
                                      </p:cBhvr>
                                      <p:tavLst>
                                        <p:tav tm="0">
                                          <p:val>
                                            <p:strVal val="#ppt_x"/>
                                          </p:val>
                                        </p:tav>
                                        <p:tav tm="100000">
                                          <p:val>
                                            <p:strVal val="#ppt_x"/>
                                          </p:val>
                                        </p:tav>
                                      </p:tavLst>
                                    </p:anim>
                                    <p:anim calcmode="lin" valueType="num">
                                      <p:cBhvr>
                                        <p:cTn id="37" dur="1000" fill="hold"/>
                                        <p:tgtEl>
                                          <p:spTgt spid="101"/>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03"/>
                                        </p:tgtEl>
                                        <p:attrNameLst>
                                          <p:attrName>style.visibility</p:attrName>
                                        </p:attrNameLst>
                                      </p:cBhvr>
                                      <p:to>
                                        <p:strVal val="visible"/>
                                      </p:to>
                                    </p:set>
                                    <p:animEffect transition="in" filter="wipe(left)">
                                      <p:cBhvr>
                                        <p:cTn id="42" dur="1000"/>
                                        <p:tgtEl>
                                          <p:spTgt spid="10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04"/>
                                        </p:tgtEl>
                                        <p:attrNameLst>
                                          <p:attrName>style.visibility</p:attrName>
                                        </p:attrNameLst>
                                      </p:cBhvr>
                                      <p:to>
                                        <p:strVal val="visible"/>
                                      </p:to>
                                    </p:set>
                                    <p:animEffect transition="in" filter="wipe(left)">
                                      <p:cBhvr>
                                        <p:cTn id="47" dur="1000"/>
                                        <p:tgtEl>
                                          <p:spTgt spid="10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05"/>
                                        </p:tgtEl>
                                        <p:attrNameLst>
                                          <p:attrName>style.visibility</p:attrName>
                                        </p:attrNameLst>
                                      </p:cBhvr>
                                      <p:to>
                                        <p:strVal val="visible"/>
                                      </p:to>
                                    </p:set>
                                    <p:animEffect transition="in" filter="wipe(left)">
                                      <p:cBhvr>
                                        <p:cTn id="52" dur="1000"/>
                                        <p:tgtEl>
                                          <p:spTgt spid="105"/>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06"/>
                                        </p:tgtEl>
                                        <p:attrNameLst>
                                          <p:attrName>style.visibility</p:attrName>
                                        </p:attrNameLst>
                                      </p:cBhvr>
                                      <p:to>
                                        <p:strVal val="visible"/>
                                      </p:to>
                                    </p:set>
                                    <p:animEffect transition="in" filter="wipe(left)">
                                      <p:cBhvr>
                                        <p:cTn id="57" dur="1500"/>
                                        <p:tgtEl>
                                          <p:spTgt spid="106"/>
                                        </p:tgtEl>
                                      </p:cBhvr>
                                    </p:animEffect>
                                  </p:childTnLst>
                                </p:cTn>
                              </p:par>
                            </p:childTnLst>
                          </p:cTn>
                        </p:par>
                        <p:par>
                          <p:cTn id="58" fill="hold">
                            <p:stCondLst>
                              <p:cond delay="1500"/>
                            </p:stCondLst>
                            <p:childTnLst>
                              <p:par>
                                <p:cTn id="59" presetID="53" presetClass="entr" presetSubtype="16" repeatCount="3000" fill="hold" grpId="0" nodeType="afterEffect">
                                  <p:stCondLst>
                                    <p:cond delay="500"/>
                                  </p:stCondLst>
                                  <p:childTnLst>
                                    <p:set>
                                      <p:cBhvr>
                                        <p:cTn id="60" dur="1" fill="hold">
                                          <p:stCondLst>
                                            <p:cond delay="0"/>
                                          </p:stCondLst>
                                        </p:cTn>
                                        <p:tgtEl>
                                          <p:spTgt spid="2"/>
                                        </p:tgtEl>
                                        <p:attrNameLst>
                                          <p:attrName>style.visibility</p:attrName>
                                        </p:attrNameLst>
                                      </p:cBhvr>
                                      <p:to>
                                        <p:strVal val="visible"/>
                                      </p:to>
                                    </p:set>
                                    <p:anim calcmode="lin" valueType="num">
                                      <p:cBhvr>
                                        <p:cTn id="61" dur="1000" fill="hold"/>
                                        <p:tgtEl>
                                          <p:spTgt spid="2"/>
                                        </p:tgtEl>
                                        <p:attrNameLst>
                                          <p:attrName>ppt_w</p:attrName>
                                        </p:attrNameLst>
                                      </p:cBhvr>
                                      <p:tavLst>
                                        <p:tav tm="0">
                                          <p:val>
                                            <p:fltVal val="0"/>
                                          </p:val>
                                        </p:tav>
                                        <p:tav tm="100000">
                                          <p:val>
                                            <p:strVal val="#ppt_w"/>
                                          </p:val>
                                        </p:tav>
                                      </p:tavLst>
                                    </p:anim>
                                    <p:anim calcmode="lin" valueType="num">
                                      <p:cBhvr>
                                        <p:cTn id="62" dur="1000" fill="hold"/>
                                        <p:tgtEl>
                                          <p:spTgt spid="2"/>
                                        </p:tgtEl>
                                        <p:attrNameLst>
                                          <p:attrName>ppt_h</p:attrName>
                                        </p:attrNameLst>
                                      </p:cBhvr>
                                      <p:tavLst>
                                        <p:tav tm="0">
                                          <p:val>
                                            <p:fltVal val="0"/>
                                          </p:val>
                                        </p:tav>
                                        <p:tav tm="100000">
                                          <p:val>
                                            <p:strVal val="#ppt_h"/>
                                          </p:val>
                                        </p:tav>
                                      </p:tavLst>
                                    </p:anim>
                                    <p:animEffect transition="in" filter="fade">
                                      <p:cBhvr>
                                        <p:cTn id="63" dur="1000"/>
                                        <p:tgtEl>
                                          <p:spTgt spid="2"/>
                                        </p:tgtEl>
                                      </p:cBhvr>
                                    </p:animEffect>
                                  </p:childTnLst>
                                </p:cTn>
                              </p:par>
                              <p:par>
                                <p:cTn id="64" presetID="53" presetClass="entr" presetSubtype="16" repeatCount="3000" fill="hold" grpId="0" nodeType="withEffect">
                                  <p:stCondLst>
                                    <p:cond delay="500"/>
                                  </p:stCondLst>
                                  <p:childTnLst>
                                    <p:set>
                                      <p:cBhvr>
                                        <p:cTn id="65" dur="1" fill="hold">
                                          <p:stCondLst>
                                            <p:cond delay="0"/>
                                          </p:stCondLst>
                                        </p:cTn>
                                        <p:tgtEl>
                                          <p:spTgt spid="57"/>
                                        </p:tgtEl>
                                        <p:attrNameLst>
                                          <p:attrName>style.visibility</p:attrName>
                                        </p:attrNameLst>
                                      </p:cBhvr>
                                      <p:to>
                                        <p:strVal val="visible"/>
                                      </p:to>
                                    </p:set>
                                    <p:anim calcmode="lin" valueType="num">
                                      <p:cBhvr>
                                        <p:cTn id="66" dur="1000" fill="hold"/>
                                        <p:tgtEl>
                                          <p:spTgt spid="57"/>
                                        </p:tgtEl>
                                        <p:attrNameLst>
                                          <p:attrName>ppt_w</p:attrName>
                                        </p:attrNameLst>
                                      </p:cBhvr>
                                      <p:tavLst>
                                        <p:tav tm="0">
                                          <p:val>
                                            <p:fltVal val="0"/>
                                          </p:val>
                                        </p:tav>
                                        <p:tav tm="100000">
                                          <p:val>
                                            <p:strVal val="#ppt_w"/>
                                          </p:val>
                                        </p:tav>
                                      </p:tavLst>
                                    </p:anim>
                                    <p:anim calcmode="lin" valueType="num">
                                      <p:cBhvr>
                                        <p:cTn id="67" dur="1000" fill="hold"/>
                                        <p:tgtEl>
                                          <p:spTgt spid="57"/>
                                        </p:tgtEl>
                                        <p:attrNameLst>
                                          <p:attrName>ppt_h</p:attrName>
                                        </p:attrNameLst>
                                      </p:cBhvr>
                                      <p:tavLst>
                                        <p:tav tm="0">
                                          <p:val>
                                            <p:fltVal val="0"/>
                                          </p:val>
                                        </p:tav>
                                        <p:tav tm="100000">
                                          <p:val>
                                            <p:strVal val="#ppt_h"/>
                                          </p:val>
                                        </p:tav>
                                      </p:tavLst>
                                    </p:anim>
                                    <p:animEffect transition="in" filter="fade">
                                      <p:cBhvr>
                                        <p:cTn id="68" dur="1000"/>
                                        <p:tgtEl>
                                          <p:spTgt spid="57"/>
                                        </p:tgtEl>
                                      </p:cBhvr>
                                    </p:animEffect>
                                  </p:childTnLst>
                                </p:cTn>
                              </p:par>
                              <p:par>
                                <p:cTn id="69" presetID="53" presetClass="entr" presetSubtype="16" repeatCount="3000" fill="hold" grpId="0" nodeType="withEffect">
                                  <p:stCondLst>
                                    <p:cond delay="500"/>
                                  </p:stCondLst>
                                  <p:childTnLst>
                                    <p:set>
                                      <p:cBhvr>
                                        <p:cTn id="70" dur="1" fill="hold">
                                          <p:stCondLst>
                                            <p:cond delay="0"/>
                                          </p:stCondLst>
                                        </p:cTn>
                                        <p:tgtEl>
                                          <p:spTgt spid="58"/>
                                        </p:tgtEl>
                                        <p:attrNameLst>
                                          <p:attrName>style.visibility</p:attrName>
                                        </p:attrNameLst>
                                      </p:cBhvr>
                                      <p:to>
                                        <p:strVal val="visible"/>
                                      </p:to>
                                    </p:set>
                                    <p:anim calcmode="lin" valueType="num">
                                      <p:cBhvr>
                                        <p:cTn id="71" dur="1000" fill="hold"/>
                                        <p:tgtEl>
                                          <p:spTgt spid="58"/>
                                        </p:tgtEl>
                                        <p:attrNameLst>
                                          <p:attrName>ppt_w</p:attrName>
                                        </p:attrNameLst>
                                      </p:cBhvr>
                                      <p:tavLst>
                                        <p:tav tm="0">
                                          <p:val>
                                            <p:fltVal val="0"/>
                                          </p:val>
                                        </p:tav>
                                        <p:tav tm="100000">
                                          <p:val>
                                            <p:strVal val="#ppt_w"/>
                                          </p:val>
                                        </p:tav>
                                      </p:tavLst>
                                    </p:anim>
                                    <p:anim calcmode="lin" valueType="num">
                                      <p:cBhvr>
                                        <p:cTn id="72" dur="1000" fill="hold"/>
                                        <p:tgtEl>
                                          <p:spTgt spid="58"/>
                                        </p:tgtEl>
                                        <p:attrNameLst>
                                          <p:attrName>ppt_h</p:attrName>
                                        </p:attrNameLst>
                                      </p:cBhvr>
                                      <p:tavLst>
                                        <p:tav tm="0">
                                          <p:val>
                                            <p:fltVal val="0"/>
                                          </p:val>
                                        </p:tav>
                                        <p:tav tm="100000">
                                          <p:val>
                                            <p:strVal val="#ppt_h"/>
                                          </p:val>
                                        </p:tav>
                                      </p:tavLst>
                                    </p:anim>
                                    <p:animEffect transition="in" filter="fade">
                                      <p:cBhvr>
                                        <p:cTn id="73" dur="10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p:bldP spid="104" grpId="0"/>
      <p:bldP spid="105" grpId="0"/>
      <p:bldP spid="106" grpId="0"/>
      <p:bldP spid="2" grpId="0" animBg="1"/>
      <p:bldP spid="57" grpId="0" animBg="1"/>
      <p:bldP spid="5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p:cNvSpPr>
            <a:spLocks noGrp="1"/>
          </p:cNvSpPr>
          <p:nvPr>
            <p:ph type="sldNum" sz="quarter" idx="12"/>
          </p:nvPr>
        </p:nvSpPr>
        <p:spPr/>
        <p:txBody>
          <a:bodyPr/>
          <a:lstStyle/>
          <a:p>
            <a:fld id="{7D1BA0BC-9399-4954-8460-521E2E960136}" type="slidenum">
              <a:rPr lang="el-GR" altLang="el-GR"/>
              <a:pPr/>
              <a:t>14</a:t>
            </a:fld>
            <a:endParaRPr lang="el-GR" altLang="el-GR"/>
          </a:p>
        </p:txBody>
      </p:sp>
      <p:sp>
        <p:nvSpPr>
          <p:cNvPr id="24580" name="Text Box 4"/>
          <p:cNvSpPr txBox="1">
            <a:spLocks noChangeArrowheads="1"/>
          </p:cNvSpPr>
          <p:nvPr/>
        </p:nvSpPr>
        <p:spPr bwMode="auto">
          <a:xfrm>
            <a:off x="3719514" y="2133600"/>
            <a:ext cx="446563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3600" b="1" dirty="0">
                <a:solidFill>
                  <a:srgbClr val="800000"/>
                </a:solidFill>
                <a:effectLst>
                  <a:outerShdw blurRad="38100" dist="38100" dir="2700000" algn="tl">
                    <a:srgbClr val="000000"/>
                  </a:outerShdw>
                </a:effectLst>
                <a:latin typeface="Comic Sans MS" panose="030F0702030302020204" pitchFamily="66" charset="0"/>
              </a:rPr>
              <a:t>Πολική τάση πηγής</a:t>
            </a:r>
          </a:p>
        </p:txBody>
      </p:sp>
      <p:sp>
        <p:nvSpPr>
          <p:cNvPr id="2" name="Θέση ημερομηνίας 1">
            <a:extLst>
              <a:ext uri="{FF2B5EF4-FFF2-40B4-BE49-F238E27FC236}">
                <a16:creationId xmlns:a16="http://schemas.microsoft.com/office/drawing/2014/main" id="{AB901A44-E21C-4C09-9A23-F6E42C65CD3C}"/>
              </a:ext>
            </a:extLst>
          </p:cNvPr>
          <p:cNvSpPr>
            <a:spLocks noGrp="1"/>
          </p:cNvSpPr>
          <p:nvPr>
            <p:ph type="dt" sz="half" idx="10"/>
          </p:nvPr>
        </p:nvSpPr>
        <p:spPr/>
        <p:txBody>
          <a:bodyPr/>
          <a:lstStyle/>
          <a:p>
            <a:fld id="{6C8DC67C-CCF9-45E0-AC77-35BB43C9644C}" type="datetime1">
              <a:rPr lang="el-GR" smtClean="0">
                <a:solidFill>
                  <a:prstClr val="black">
                    <a:tint val="75000"/>
                  </a:prstClr>
                </a:solidFill>
              </a:rPr>
              <a:t>8/2/2021</a:t>
            </a:fld>
            <a:endParaRPr lang="el-GR">
              <a:solidFill>
                <a:prstClr val="black">
                  <a:tint val="75000"/>
                </a:prstClr>
              </a:solidFill>
            </a:endParaRPr>
          </a:p>
        </p:txBody>
      </p:sp>
      <p:sp>
        <p:nvSpPr>
          <p:cNvPr id="5" name="Θέση υποσέλιδου 4">
            <a:extLst>
              <a:ext uri="{FF2B5EF4-FFF2-40B4-BE49-F238E27FC236}">
                <a16:creationId xmlns:a16="http://schemas.microsoft.com/office/drawing/2014/main" id="{17BB97D6-1002-45A0-AFD9-1B12941E7EC7}"/>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10617332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4580"/>
                                        </p:tgtEl>
                                        <p:attrNameLst>
                                          <p:attrName>style.visibility</p:attrName>
                                        </p:attrNameLst>
                                      </p:cBhvr>
                                      <p:to>
                                        <p:strVal val="visible"/>
                                      </p:to>
                                    </p:set>
                                    <p:anim calcmode="lin" valueType="num">
                                      <p:cBhvr>
                                        <p:cTn id="7" dur="2000" fill="hold"/>
                                        <p:tgtEl>
                                          <p:spTgt spid="24580"/>
                                        </p:tgtEl>
                                        <p:attrNameLst>
                                          <p:attrName>ppt_x</p:attrName>
                                        </p:attrNameLst>
                                      </p:cBhvr>
                                      <p:tavLst>
                                        <p:tav tm="0">
                                          <p:val>
                                            <p:strVal val="#ppt_x-.2"/>
                                          </p:val>
                                        </p:tav>
                                        <p:tav tm="100000">
                                          <p:val>
                                            <p:strVal val="#ppt_x"/>
                                          </p:val>
                                        </p:tav>
                                      </p:tavLst>
                                    </p:anim>
                                    <p:anim calcmode="lin" valueType="num">
                                      <p:cBhvr>
                                        <p:cTn id="8" dur="2000" fill="hold"/>
                                        <p:tgtEl>
                                          <p:spTgt spid="24580"/>
                                        </p:tgtEl>
                                        <p:attrNameLst>
                                          <p:attrName>ppt_y</p:attrName>
                                        </p:attrNameLst>
                                      </p:cBhvr>
                                      <p:tavLst>
                                        <p:tav tm="0">
                                          <p:val>
                                            <p:strVal val="#ppt_y"/>
                                          </p:val>
                                        </p:tav>
                                        <p:tav tm="100000">
                                          <p:val>
                                            <p:strVal val="#ppt_y"/>
                                          </p:val>
                                        </p:tav>
                                      </p:tavLst>
                                    </p:anim>
                                    <p:animEffect transition="in" filter="wipe(right)" prLst="gradientSize: 0.1">
                                      <p:cBhvr>
                                        <p:cTn id="9" dur="2000"/>
                                        <p:tgtEl>
                                          <p:spTgt spid="245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15</a:t>
            </a:fld>
            <a:endParaRPr lang="el-GR">
              <a:solidFill>
                <a:prstClr val="black">
                  <a:tint val="75000"/>
                </a:prstClr>
              </a:solidFill>
            </a:endParaRPr>
          </a:p>
        </p:txBody>
      </p:sp>
      <p:sp>
        <p:nvSpPr>
          <p:cNvPr id="45" name="TextBox 44"/>
          <p:cNvSpPr txBox="1"/>
          <p:nvPr/>
        </p:nvSpPr>
        <p:spPr>
          <a:xfrm>
            <a:off x="1527303" y="2388228"/>
            <a:ext cx="9137393" cy="3416320"/>
          </a:xfrm>
          <a:prstGeom prst="rect">
            <a:avLst/>
          </a:prstGeom>
          <a:noFill/>
        </p:spPr>
        <p:txBody>
          <a:bodyPr wrap="square" rtlCol="0">
            <a:spAutoFit/>
          </a:bodyPr>
          <a:lstStyle/>
          <a:p>
            <a:pPr algn="just">
              <a:lnSpc>
                <a:spcPct val="150000"/>
              </a:lnSpc>
            </a:pPr>
            <a:r>
              <a:rPr lang="el-GR" sz="2400" b="1" dirty="0">
                <a:latin typeface="Comic Sans MS" panose="030F0702030302020204" pitchFamily="66" charset="0"/>
              </a:rPr>
              <a:t>Σ’ ένα κλειστό κύκλωμα, οτιδήποτε υπάρχει ανάμεσα στους πόλους της πηγής (εξωτερικά) ονομάζεται </a:t>
            </a:r>
            <a:r>
              <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rPr>
              <a:t>εξωτερικό κύκλωμα.</a:t>
            </a:r>
            <a:endParaRPr lang="en-US" sz="2400" b="1" dirty="0">
              <a:solidFill>
                <a:srgbClr val="FF0000"/>
              </a:solidFill>
              <a:effectLst>
                <a:outerShdw blurRad="38100" dist="38100" dir="2700000" algn="tl">
                  <a:srgbClr val="000000">
                    <a:alpha val="43137"/>
                  </a:srgbClr>
                </a:outerShdw>
              </a:effectLst>
              <a:latin typeface="Comic Sans MS" panose="030F0702030302020204" pitchFamily="66" charset="0"/>
            </a:endParaRPr>
          </a:p>
          <a:p>
            <a:pPr algn="just">
              <a:lnSpc>
                <a:spcPct val="150000"/>
              </a:lnSpc>
            </a:pPr>
            <a:r>
              <a:rPr lang="el-GR" sz="2400" b="1" dirty="0">
                <a:latin typeface="Comic Sans MS" panose="030F0702030302020204" pitchFamily="66" charset="0"/>
              </a:rPr>
              <a:t>Η τάση ανάμεσα στους πόλους της πηγής (εξωτερικά) ονομάζεται </a:t>
            </a:r>
            <a:r>
              <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rPr>
              <a:t>πολική τάση </a:t>
            </a:r>
            <a:r>
              <a:rPr lang="en-US" sz="2400" b="1" i="1" dirty="0">
                <a:solidFill>
                  <a:srgbClr val="FF0000"/>
                </a:solidFill>
                <a:effectLst>
                  <a:outerShdw blurRad="38100" dist="38100" dir="2700000" algn="tl">
                    <a:srgbClr val="000000">
                      <a:alpha val="43137"/>
                    </a:srgbClr>
                  </a:outerShdw>
                </a:effectLst>
                <a:latin typeface="Comic Sans MS" panose="030F0702030302020204" pitchFamily="66" charset="0"/>
              </a:rPr>
              <a:t>V</a:t>
            </a:r>
            <a:r>
              <a:rPr lang="el-GR" sz="2400" b="1" baseline="-25000" dirty="0">
                <a:solidFill>
                  <a:srgbClr val="FF0000"/>
                </a:solidFill>
                <a:effectLst>
                  <a:outerShdw blurRad="38100" dist="38100" dir="2700000" algn="tl">
                    <a:srgbClr val="000000">
                      <a:alpha val="43137"/>
                    </a:srgbClr>
                  </a:outerShdw>
                </a:effectLst>
                <a:latin typeface="Comic Sans MS" panose="030F0702030302020204" pitchFamily="66" charset="0"/>
              </a:rPr>
              <a:t>π</a:t>
            </a:r>
            <a:r>
              <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rPr>
              <a:t> </a:t>
            </a:r>
            <a:r>
              <a:rPr lang="el-GR" sz="2400" b="1" dirty="0">
                <a:latin typeface="Comic Sans MS" panose="030F0702030302020204" pitchFamily="66" charset="0"/>
              </a:rPr>
              <a:t>της πηγής και είναι (εδώ) ίση με την τάση </a:t>
            </a:r>
            <a:r>
              <a:rPr lang="en-US" sz="2400" b="1" i="1" dirty="0">
                <a:latin typeface="Comic Sans MS" panose="030F0702030302020204" pitchFamily="66" charset="0"/>
              </a:rPr>
              <a:t>V</a:t>
            </a:r>
            <a:r>
              <a:rPr lang="en-US" sz="2400" b="1" i="1" baseline="-25000" dirty="0">
                <a:latin typeface="Comic Sans MS" panose="030F0702030302020204" pitchFamily="66" charset="0"/>
              </a:rPr>
              <a:t>R</a:t>
            </a:r>
            <a:r>
              <a:rPr lang="el-GR" sz="2400" b="1" baseline="-25000" dirty="0">
                <a:latin typeface="Comic Sans MS" panose="030F0702030302020204" pitchFamily="66" charset="0"/>
              </a:rPr>
              <a:t> </a:t>
            </a:r>
            <a:r>
              <a:rPr lang="el-GR" sz="2400" b="1" dirty="0">
                <a:latin typeface="Comic Sans MS" panose="030F0702030302020204" pitchFamily="66" charset="0"/>
              </a:rPr>
              <a:t>στα άκρα του αντιστάτη </a:t>
            </a:r>
            <a:r>
              <a:rPr lang="en-US" sz="2400" b="1" i="1" dirty="0">
                <a:latin typeface="Comic Sans MS" panose="030F0702030302020204" pitchFamily="66" charset="0"/>
              </a:rPr>
              <a:t>R</a:t>
            </a:r>
            <a:r>
              <a:rPr lang="el-GR" sz="2400" b="1" i="1" dirty="0">
                <a:latin typeface="Comic Sans MS" panose="030F0702030302020204" pitchFamily="66" charset="0"/>
              </a:rPr>
              <a:t> </a:t>
            </a:r>
            <a:r>
              <a:rPr lang="el-GR" sz="2400" b="1" dirty="0">
                <a:latin typeface="Comic Sans MS" panose="030F0702030302020204" pitchFamily="66" charset="0"/>
              </a:rPr>
              <a:t>(</a:t>
            </a:r>
            <a:r>
              <a:rPr lang="en-US" sz="2400" b="1" i="1" dirty="0">
                <a:solidFill>
                  <a:srgbClr val="006600"/>
                </a:solidFill>
                <a:effectLst>
                  <a:outerShdw blurRad="38100" dist="38100" dir="2700000" algn="tl">
                    <a:srgbClr val="000000">
                      <a:alpha val="43137"/>
                    </a:srgbClr>
                  </a:outerShdw>
                </a:effectLst>
                <a:latin typeface="Comic Sans MS" panose="030F0702030302020204" pitchFamily="66" charset="0"/>
              </a:rPr>
              <a:t>V</a:t>
            </a:r>
            <a:r>
              <a:rPr lang="el-GR" sz="2400" b="1" baseline="-25000" dirty="0">
                <a:solidFill>
                  <a:srgbClr val="006600"/>
                </a:solidFill>
                <a:effectLst>
                  <a:outerShdw blurRad="38100" dist="38100" dir="2700000" algn="tl">
                    <a:srgbClr val="000000">
                      <a:alpha val="43137"/>
                    </a:srgbClr>
                  </a:outerShdw>
                </a:effectLst>
                <a:latin typeface="Comic Sans MS" panose="030F0702030302020204" pitchFamily="66" charset="0"/>
              </a:rPr>
              <a:t>π </a:t>
            </a:r>
            <a:r>
              <a:rPr lang="el-GR" sz="2400" b="1" dirty="0">
                <a:solidFill>
                  <a:srgbClr val="006600"/>
                </a:solidFill>
                <a:effectLst>
                  <a:outerShdw blurRad="38100" dist="38100" dir="2700000" algn="tl">
                    <a:srgbClr val="000000">
                      <a:alpha val="43137"/>
                    </a:srgbClr>
                  </a:outerShdw>
                </a:effectLst>
                <a:latin typeface="Comic Sans MS" panose="030F0702030302020204" pitchFamily="66" charset="0"/>
              </a:rPr>
              <a:t>=</a:t>
            </a:r>
            <a:r>
              <a:rPr lang="el-GR" sz="2400" b="1" baseline="-25000" dirty="0">
                <a:solidFill>
                  <a:srgbClr val="006600"/>
                </a:solidFill>
                <a:effectLst>
                  <a:outerShdw blurRad="38100" dist="38100" dir="2700000" algn="tl">
                    <a:srgbClr val="000000">
                      <a:alpha val="43137"/>
                    </a:srgbClr>
                  </a:outerShdw>
                </a:effectLst>
                <a:latin typeface="Comic Sans MS" panose="030F0702030302020204" pitchFamily="66" charset="0"/>
              </a:rPr>
              <a:t> </a:t>
            </a:r>
            <a:r>
              <a:rPr lang="en-US" sz="2400" b="1" i="1" dirty="0">
                <a:solidFill>
                  <a:srgbClr val="006600"/>
                </a:solidFill>
                <a:effectLst>
                  <a:outerShdw blurRad="38100" dist="38100" dir="2700000" algn="tl">
                    <a:srgbClr val="000000">
                      <a:alpha val="43137"/>
                    </a:srgbClr>
                  </a:outerShdw>
                </a:effectLst>
                <a:latin typeface="Comic Sans MS" panose="030F0702030302020204" pitchFamily="66" charset="0"/>
              </a:rPr>
              <a:t>V</a:t>
            </a:r>
            <a:r>
              <a:rPr lang="en-US" sz="2400" b="1" i="1" baseline="-25000" dirty="0">
                <a:solidFill>
                  <a:srgbClr val="006600"/>
                </a:solidFill>
                <a:effectLst>
                  <a:outerShdw blurRad="38100" dist="38100" dir="2700000" algn="tl">
                    <a:srgbClr val="000000">
                      <a:alpha val="43137"/>
                    </a:srgbClr>
                  </a:outerShdw>
                </a:effectLst>
                <a:latin typeface="Comic Sans MS" panose="030F0702030302020204" pitchFamily="66" charset="0"/>
              </a:rPr>
              <a:t>R</a:t>
            </a:r>
            <a:r>
              <a:rPr lang="el-GR" sz="2400" b="1" baseline="-25000" dirty="0">
                <a:solidFill>
                  <a:srgbClr val="006600"/>
                </a:solidFill>
                <a:effectLst>
                  <a:outerShdw blurRad="38100" dist="38100" dir="2700000" algn="tl">
                    <a:srgbClr val="000000">
                      <a:alpha val="43137"/>
                    </a:srgbClr>
                  </a:outerShdw>
                </a:effectLst>
                <a:latin typeface="Comic Sans MS" panose="030F0702030302020204" pitchFamily="66" charset="0"/>
              </a:rPr>
              <a:t> </a:t>
            </a:r>
            <a:r>
              <a:rPr lang="el-GR" sz="2400" b="1" dirty="0">
                <a:solidFill>
                  <a:srgbClr val="006600"/>
                </a:solidFill>
                <a:effectLst>
                  <a:outerShdw blurRad="38100" dist="38100" dir="2700000" algn="tl">
                    <a:srgbClr val="000000">
                      <a:alpha val="43137"/>
                    </a:srgbClr>
                  </a:outerShdw>
                </a:effectLst>
                <a:latin typeface="Comic Sans MS" panose="030F0702030302020204" pitchFamily="66" charset="0"/>
              </a:rPr>
              <a:t>= </a:t>
            </a:r>
            <a:r>
              <a:rPr lang="el-GR" sz="2400" b="1" i="1" dirty="0">
                <a:solidFill>
                  <a:srgbClr val="006600"/>
                </a:solidFill>
                <a:effectLst>
                  <a:outerShdw blurRad="38100" dist="38100" dir="2700000" algn="tl">
                    <a:srgbClr val="000000">
                      <a:alpha val="43137"/>
                    </a:srgbClr>
                  </a:outerShdw>
                </a:effectLst>
                <a:latin typeface="Comic Sans MS" panose="030F0702030302020204" pitchFamily="66" charset="0"/>
              </a:rPr>
              <a:t>Ι.</a:t>
            </a:r>
            <a:r>
              <a:rPr lang="en-US" sz="2400" b="1" i="1" dirty="0">
                <a:solidFill>
                  <a:srgbClr val="006600"/>
                </a:solidFill>
                <a:effectLst>
                  <a:outerShdw blurRad="38100" dist="38100" dir="2700000" algn="tl">
                    <a:srgbClr val="000000">
                      <a:alpha val="43137"/>
                    </a:srgbClr>
                  </a:outerShdw>
                </a:effectLst>
                <a:latin typeface="Comic Sans MS" panose="030F0702030302020204" pitchFamily="66" charset="0"/>
              </a:rPr>
              <a:t>R</a:t>
            </a:r>
            <a:r>
              <a:rPr lang="el-GR" sz="2400" b="1" dirty="0">
                <a:latin typeface="Comic Sans MS" panose="030F0702030302020204" pitchFamily="66" charset="0"/>
              </a:rPr>
              <a:t>)</a:t>
            </a:r>
            <a:r>
              <a:rPr lang="en-US" sz="2400" b="1" dirty="0">
                <a:latin typeface="Comic Sans MS" panose="030F0702030302020204" pitchFamily="66" charset="0"/>
              </a:rPr>
              <a:t>.</a:t>
            </a:r>
          </a:p>
          <a:p>
            <a:pPr algn="ctr">
              <a:lnSpc>
                <a:spcPct val="150000"/>
              </a:lnSpc>
            </a:pPr>
            <a:r>
              <a:rPr lang="el-GR" sz="2400" b="1" dirty="0">
                <a:latin typeface="Comic Sans MS" panose="030F0702030302020204" pitchFamily="66" charset="0"/>
              </a:rPr>
              <a:t>Γενικότερα </a:t>
            </a:r>
            <a:r>
              <a:rPr lang="en-US" sz="2400" b="1" i="1" dirty="0">
                <a:solidFill>
                  <a:srgbClr val="006600"/>
                </a:solidFill>
                <a:effectLst>
                  <a:outerShdw blurRad="38100" dist="38100" dir="2700000" algn="tl">
                    <a:srgbClr val="000000">
                      <a:alpha val="43137"/>
                    </a:srgbClr>
                  </a:outerShdw>
                </a:effectLst>
                <a:latin typeface="Comic Sans MS" panose="030F0702030302020204" pitchFamily="66" charset="0"/>
              </a:rPr>
              <a:t>V</a:t>
            </a:r>
            <a:r>
              <a:rPr lang="el-GR" sz="2400" b="1" baseline="-25000" dirty="0">
                <a:solidFill>
                  <a:srgbClr val="006600"/>
                </a:solidFill>
                <a:effectLst>
                  <a:outerShdw blurRad="38100" dist="38100" dir="2700000" algn="tl">
                    <a:srgbClr val="000000">
                      <a:alpha val="43137"/>
                    </a:srgbClr>
                  </a:outerShdw>
                </a:effectLst>
                <a:latin typeface="Comic Sans MS" panose="030F0702030302020204" pitchFamily="66" charset="0"/>
              </a:rPr>
              <a:t>π </a:t>
            </a:r>
            <a:r>
              <a:rPr lang="el-GR" sz="2400" b="1" dirty="0">
                <a:solidFill>
                  <a:srgbClr val="006600"/>
                </a:solidFill>
                <a:effectLst>
                  <a:outerShdw blurRad="38100" dist="38100" dir="2700000" algn="tl">
                    <a:srgbClr val="000000">
                      <a:alpha val="43137"/>
                    </a:srgbClr>
                  </a:outerShdw>
                </a:effectLst>
                <a:latin typeface="Comic Sans MS" panose="030F0702030302020204" pitchFamily="66" charset="0"/>
              </a:rPr>
              <a:t>= </a:t>
            </a:r>
            <a:r>
              <a:rPr lang="en-US" sz="2400" b="1" i="1" dirty="0">
                <a:solidFill>
                  <a:srgbClr val="006600"/>
                </a:solidFill>
                <a:effectLst>
                  <a:outerShdw blurRad="38100" dist="38100" dir="2700000" algn="tl">
                    <a:srgbClr val="000000">
                      <a:alpha val="43137"/>
                    </a:srgbClr>
                  </a:outerShdw>
                </a:effectLst>
                <a:latin typeface="Comic Sans MS" panose="030F0702030302020204" pitchFamily="66" charset="0"/>
              </a:rPr>
              <a:t>V</a:t>
            </a:r>
            <a:r>
              <a:rPr lang="el-GR" sz="2400" b="1" baseline="-25000" dirty="0" err="1">
                <a:solidFill>
                  <a:srgbClr val="006600"/>
                </a:solidFill>
                <a:effectLst>
                  <a:outerShdw blurRad="38100" dist="38100" dir="2700000" algn="tl">
                    <a:srgbClr val="000000">
                      <a:alpha val="43137"/>
                    </a:srgbClr>
                  </a:outerShdw>
                </a:effectLst>
                <a:latin typeface="Comic Sans MS" panose="030F0702030302020204" pitchFamily="66" charset="0"/>
              </a:rPr>
              <a:t>εξωτ</a:t>
            </a:r>
            <a:r>
              <a:rPr lang="el-GR" sz="2400" b="1" baseline="-25000" dirty="0">
                <a:solidFill>
                  <a:srgbClr val="006600"/>
                </a:solidFill>
                <a:effectLst>
                  <a:outerShdw blurRad="38100" dist="38100" dir="2700000" algn="tl">
                    <a:srgbClr val="000000">
                      <a:alpha val="43137"/>
                    </a:srgbClr>
                  </a:outerShdw>
                </a:effectLst>
                <a:latin typeface="Comic Sans MS" panose="030F0702030302020204" pitchFamily="66" charset="0"/>
              </a:rPr>
              <a:t>.</a:t>
            </a:r>
            <a:r>
              <a:rPr lang="el-GR" sz="2400" b="1" dirty="0">
                <a:solidFill>
                  <a:srgbClr val="006600"/>
                </a:solidFill>
                <a:effectLst>
                  <a:outerShdw blurRad="38100" dist="38100" dir="2700000" algn="tl">
                    <a:srgbClr val="000000">
                      <a:alpha val="43137"/>
                    </a:srgbClr>
                  </a:outerShdw>
                </a:effectLst>
                <a:latin typeface="Comic Sans MS" panose="030F0702030302020204" pitchFamily="66" charset="0"/>
              </a:rPr>
              <a:t>.</a:t>
            </a:r>
            <a:endParaRPr lang="el-GR" sz="2400" b="1" dirty="0">
              <a:solidFill>
                <a:srgbClr val="006600"/>
              </a:solidFill>
              <a:latin typeface="Comic Sans MS" panose="030F0702030302020204" pitchFamily="66" charset="0"/>
            </a:endParaRPr>
          </a:p>
        </p:txBody>
      </p:sp>
      <p:grpSp>
        <p:nvGrpSpPr>
          <p:cNvPr id="49" name="Ομάδα 48"/>
          <p:cNvGrpSpPr/>
          <p:nvPr/>
        </p:nvGrpSpPr>
        <p:grpSpPr>
          <a:xfrm>
            <a:off x="3608750" y="378418"/>
            <a:ext cx="4079198" cy="2002472"/>
            <a:chOff x="3608750" y="378418"/>
            <a:chExt cx="4079198" cy="2002472"/>
          </a:xfrm>
        </p:grpSpPr>
        <p:grpSp>
          <p:nvGrpSpPr>
            <p:cNvPr id="4" name="Ομάδα 3"/>
            <p:cNvGrpSpPr/>
            <p:nvPr/>
          </p:nvGrpSpPr>
          <p:grpSpPr>
            <a:xfrm>
              <a:off x="3608750" y="378418"/>
              <a:ext cx="4079198" cy="2002472"/>
              <a:chOff x="3437675" y="298668"/>
              <a:chExt cx="4079198" cy="2002472"/>
            </a:xfrm>
          </p:grpSpPr>
          <p:grpSp>
            <p:nvGrpSpPr>
              <p:cNvPr id="5" name="Ομάδα 4"/>
              <p:cNvGrpSpPr/>
              <p:nvPr/>
            </p:nvGrpSpPr>
            <p:grpSpPr>
              <a:xfrm>
                <a:off x="3628403" y="298668"/>
                <a:ext cx="3888470" cy="1773496"/>
                <a:chOff x="3945413" y="243629"/>
                <a:chExt cx="3888470" cy="1773496"/>
              </a:xfrm>
            </p:grpSpPr>
            <p:grpSp>
              <p:nvGrpSpPr>
                <p:cNvPr id="11" name="Ομάδα 10"/>
                <p:cNvGrpSpPr/>
                <p:nvPr/>
              </p:nvGrpSpPr>
              <p:grpSpPr>
                <a:xfrm>
                  <a:off x="3945413" y="243629"/>
                  <a:ext cx="3888470" cy="1773496"/>
                  <a:chOff x="3945413" y="243629"/>
                  <a:chExt cx="3888470" cy="1773496"/>
                </a:xfrm>
              </p:grpSpPr>
              <p:grpSp>
                <p:nvGrpSpPr>
                  <p:cNvPr id="13" name="Ομάδα 12"/>
                  <p:cNvGrpSpPr/>
                  <p:nvPr/>
                </p:nvGrpSpPr>
                <p:grpSpPr>
                  <a:xfrm>
                    <a:off x="4646502" y="756277"/>
                    <a:ext cx="2347737" cy="431800"/>
                    <a:chOff x="4008438" y="1773238"/>
                    <a:chExt cx="3815669" cy="431800"/>
                  </a:xfrm>
                </p:grpSpPr>
                <p:sp>
                  <p:nvSpPr>
                    <p:cNvPr id="40" name="Text Box 20"/>
                    <p:cNvSpPr txBox="1">
                      <a:spLocks noChangeArrowheads="1"/>
                    </p:cNvSpPr>
                    <p:nvPr/>
                  </p:nvSpPr>
                  <p:spPr bwMode="auto">
                    <a:xfrm>
                      <a:off x="4800600" y="1818535"/>
                      <a:ext cx="23748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1600" i="1" dirty="0">
                          <a:solidFill>
                            <a:srgbClr val="006600"/>
                          </a:solidFill>
                          <a:effectLst>
                            <a:outerShdw blurRad="38100" dist="38100" dir="2700000" algn="tl">
                              <a:srgbClr val="000000"/>
                            </a:outerShdw>
                          </a:effectLst>
                          <a:latin typeface="Comic Sans MS" panose="030F0702030302020204" pitchFamily="66" charset="0"/>
                        </a:rPr>
                        <a:t>V</a:t>
                      </a:r>
                      <a:r>
                        <a:rPr lang="en-US" altLang="el-GR" sz="1600" baseline="-25000" dirty="0">
                          <a:solidFill>
                            <a:srgbClr val="006600"/>
                          </a:solidFill>
                          <a:effectLst>
                            <a:outerShdw blurRad="38100" dist="38100" dir="2700000" algn="tl">
                              <a:srgbClr val="000000"/>
                            </a:outerShdw>
                          </a:effectLst>
                          <a:latin typeface="Comic Sans MS" panose="030F0702030302020204" pitchFamily="66" charset="0"/>
                        </a:rPr>
                        <a:t>R</a:t>
                      </a:r>
                      <a:r>
                        <a:rPr lang="en-US" altLang="el-GR" sz="1600" i="1" dirty="0">
                          <a:solidFill>
                            <a:srgbClr val="006600"/>
                          </a:solidFill>
                          <a:effectLst>
                            <a:outerShdw blurRad="38100" dist="38100" dir="2700000" algn="tl">
                              <a:srgbClr val="000000"/>
                            </a:outerShdw>
                          </a:effectLst>
                          <a:latin typeface="Comic Sans MS" panose="030F0702030302020204" pitchFamily="66" charset="0"/>
                        </a:rPr>
                        <a:t> </a:t>
                      </a:r>
                      <a:r>
                        <a:rPr lang="en-US" altLang="el-GR" sz="1600" dirty="0">
                          <a:solidFill>
                            <a:srgbClr val="006600"/>
                          </a:solidFill>
                          <a:effectLst>
                            <a:outerShdw blurRad="38100" dist="38100" dir="2700000" algn="tl">
                              <a:srgbClr val="000000"/>
                            </a:outerShdw>
                          </a:effectLst>
                          <a:latin typeface="Comic Sans MS" panose="030F0702030302020204" pitchFamily="66" charset="0"/>
                        </a:rPr>
                        <a:t>= </a:t>
                      </a:r>
                      <a:r>
                        <a:rPr lang="en-US" altLang="el-GR" sz="1600" i="1" dirty="0">
                          <a:solidFill>
                            <a:srgbClr val="006600"/>
                          </a:solidFill>
                          <a:effectLst>
                            <a:outerShdw blurRad="38100" dist="38100" dir="2700000" algn="tl">
                              <a:srgbClr val="000000"/>
                            </a:outerShdw>
                          </a:effectLst>
                          <a:latin typeface="Comic Sans MS" panose="030F0702030302020204" pitchFamily="66" charset="0"/>
                        </a:rPr>
                        <a:t>V</a:t>
                      </a:r>
                      <a:r>
                        <a:rPr lang="en-US" altLang="el-GR" sz="1600" baseline="-25000" dirty="0">
                          <a:solidFill>
                            <a:srgbClr val="006600"/>
                          </a:solidFill>
                          <a:effectLst>
                            <a:outerShdw blurRad="38100" dist="38100" dir="2700000" algn="tl">
                              <a:srgbClr val="000000"/>
                            </a:outerShdw>
                          </a:effectLst>
                          <a:latin typeface="Comic Sans MS" panose="030F0702030302020204" pitchFamily="66" charset="0"/>
                        </a:rPr>
                        <a:t>A </a:t>
                      </a:r>
                      <a:r>
                        <a:rPr lang="en-US" altLang="el-GR" sz="1600" dirty="0">
                          <a:solidFill>
                            <a:srgbClr val="006600"/>
                          </a:solidFill>
                          <a:effectLst>
                            <a:outerShdw blurRad="38100" dist="38100" dir="2700000" algn="tl">
                              <a:srgbClr val="000000"/>
                            </a:outerShdw>
                          </a:effectLst>
                          <a:latin typeface="Comic Sans MS" panose="030F0702030302020204" pitchFamily="66" charset="0"/>
                        </a:rPr>
                        <a:t>- </a:t>
                      </a:r>
                      <a:r>
                        <a:rPr lang="en-US" altLang="el-GR" sz="1600" i="1" dirty="0">
                          <a:solidFill>
                            <a:srgbClr val="006600"/>
                          </a:solidFill>
                          <a:effectLst>
                            <a:outerShdw blurRad="38100" dist="38100" dir="2700000" algn="tl">
                              <a:srgbClr val="000000"/>
                            </a:outerShdw>
                          </a:effectLst>
                          <a:latin typeface="Comic Sans MS" panose="030F0702030302020204" pitchFamily="66" charset="0"/>
                        </a:rPr>
                        <a:t>V</a:t>
                      </a:r>
                      <a:r>
                        <a:rPr lang="en-US" altLang="el-GR" sz="1600" baseline="-25000" dirty="0">
                          <a:solidFill>
                            <a:srgbClr val="006600"/>
                          </a:solidFill>
                          <a:effectLst>
                            <a:outerShdw blurRad="38100" dist="38100" dir="2700000" algn="tl">
                              <a:srgbClr val="000000"/>
                            </a:outerShdw>
                          </a:effectLst>
                          <a:latin typeface="Comic Sans MS" panose="030F0702030302020204" pitchFamily="66" charset="0"/>
                        </a:rPr>
                        <a:t>B</a:t>
                      </a:r>
                      <a:endParaRPr lang="el-GR" altLang="el-GR" sz="1600" dirty="0">
                        <a:solidFill>
                          <a:srgbClr val="006600"/>
                        </a:solidFill>
                        <a:effectLst>
                          <a:outerShdw blurRad="38100" dist="38100" dir="2700000" algn="tl">
                            <a:srgbClr val="000000"/>
                          </a:outerShdw>
                        </a:effectLst>
                        <a:latin typeface="Comic Sans MS" panose="030F0702030302020204" pitchFamily="66" charset="0"/>
                      </a:endParaRPr>
                    </a:p>
                  </p:txBody>
                </p:sp>
                <p:sp>
                  <p:nvSpPr>
                    <p:cNvPr id="41" name="Line 21"/>
                    <p:cNvSpPr>
                      <a:spLocks noChangeShapeType="1"/>
                    </p:cNvSpPr>
                    <p:nvPr/>
                  </p:nvSpPr>
                  <p:spPr bwMode="auto">
                    <a:xfrm>
                      <a:off x="7175499" y="1989138"/>
                      <a:ext cx="64849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42" name="Line 22"/>
                    <p:cNvSpPr>
                      <a:spLocks noChangeShapeType="1"/>
                    </p:cNvSpPr>
                    <p:nvPr/>
                  </p:nvSpPr>
                  <p:spPr bwMode="auto">
                    <a:xfrm>
                      <a:off x="7824107" y="1773238"/>
                      <a:ext cx="0" cy="4318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43" name="Line 23"/>
                    <p:cNvSpPr>
                      <a:spLocks noChangeShapeType="1"/>
                    </p:cNvSpPr>
                    <p:nvPr/>
                  </p:nvSpPr>
                  <p:spPr bwMode="auto">
                    <a:xfrm flipH="1">
                      <a:off x="4008438" y="1989138"/>
                      <a:ext cx="92806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44" name="Line 24"/>
                    <p:cNvSpPr>
                      <a:spLocks noChangeShapeType="1"/>
                    </p:cNvSpPr>
                    <p:nvPr/>
                  </p:nvSpPr>
                  <p:spPr bwMode="auto">
                    <a:xfrm>
                      <a:off x="4008438" y="1773238"/>
                      <a:ext cx="0" cy="4318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14" name="Ομάδα 13"/>
                  <p:cNvGrpSpPr/>
                  <p:nvPr/>
                </p:nvGrpSpPr>
                <p:grpSpPr>
                  <a:xfrm>
                    <a:off x="3945413" y="243629"/>
                    <a:ext cx="3888470" cy="1773496"/>
                    <a:chOff x="527843" y="301426"/>
                    <a:chExt cx="3888470" cy="1773496"/>
                  </a:xfrm>
                </p:grpSpPr>
                <p:grpSp>
                  <p:nvGrpSpPr>
                    <p:cNvPr id="15" name="Ομάδα 14"/>
                    <p:cNvGrpSpPr/>
                    <p:nvPr/>
                  </p:nvGrpSpPr>
                  <p:grpSpPr>
                    <a:xfrm>
                      <a:off x="712026" y="1372878"/>
                      <a:ext cx="516905" cy="369332"/>
                      <a:chOff x="3575051" y="2636839"/>
                      <a:chExt cx="516905" cy="369332"/>
                    </a:xfrm>
                  </p:grpSpPr>
                  <p:sp>
                    <p:nvSpPr>
                      <p:cNvPr id="38" name="Line 29"/>
                      <p:cNvSpPr>
                        <a:spLocks noChangeShapeType="1"/>
                      </p:cNvSpPr>
                      <p:nvPr/>
                    </p:nvSpPr>
                    <p:spPr bwMode="auto">
                      <a:xfrm flipH="1" flipV="1">
                        <a:off x="3648075" y="2997198"/>
                        <a:ext cx="443881" cy="8971"/>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9" name="Text Box 30"/>
                      <p:cNvSpPr txBox="1">
                        <a:spLocks noChangeArrowheads="1"/>
                      </p:cNvSpPr>
                      <p:nvPr/>
                    </p:nvSpPr>
                    <p:spPr bwMode="auto">
                      <a:xfrm>
                        <a:off x="3575051" y="2636839"/>
                        <a:ext cx="3603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solidFill>
                              <a:srgbClr val="FF0000"/>
                            </a:solidFill>
                            <a:effectLst>
                              <a:outerShdw blurRad="38100" dist="38100" dir="2700000" algn="tl">
                                <a:srgbClr val="000000"/>
                              </a:outerShdw>
                            </a:effectLst>
                            <a:latin typeface="Comic Sans MS" panose="030F0702030302020204" pitchFamily="66" charset="0"/>
                          </a:rPr>
                          <a:t>I</a:t>
                        </a:r>
                        <a:endParaRPr lang="el-GR" altLang="el-GR" b="1" i="1" dirty="0">
                          <a:solidFill>
                            <a:srgbClr val="FF0000"/>
                          </a:solidFill>
                          <a:effectLst>
                            <a:outerShdw blurRad="38100" dist="38100" dir="2700000" algn="tl">
                              <a:srgbClr val="000000"/>
                            </a:outerShdw>
                          </a:effectLst>
                          <a:latin typeface="Comic Sans MS" panose="030F0702030302020204" pitchFamily="66" charset="0"/>
                        </a:endParaRPr>
                      </a:p>
                    </p:txBody>
                  </p:sp>
                </p:grpSp>
                <p:grpSp>
                  <p:nvGrpSpPr>
                    <p:cNvPr id="16" name="Ομάδα 15"/>
                    <p:cNvGrpSpPr/>
                    <p:nvPr/>
                  </p:nvGrpSpPr>
                  <p:grpSpPr>
                    <a:xfrm>
                      <a:off x="527843" y="301426"/>
                      <a:ext cx="3888470" cy="1773496"/>
                      <a:chOff x="527843" y="301426"/>
                      <a:chExt cx="3888470" cy="1773496"/>
                    </a:xfrm>
                  </p:grpSpPr>
                  <p:grpSp>
                    <p:nvGrpSpPr>
                      <p:cNvPr id="17" name="Ομάδα 16"/>
                      <p:cNvGrpSpPr/>
                      <p:nvPr/>
                    </p:nvGrpSpPr>
                    <p:grpSpPr>
                      <a:xfrm>
                        <a:off x="527843" y="301426"/>
                        <a:ext cx="3888470" cy="1773496"/>
                        <a:chOff x="527843" y="301426"/>
                        <a:chExt cx="3888470" cy="1773496"/>
                      </a:xfrm>
                    </p:grpSpPr>
                    <p:grpSp>
                      <p:nvGrpSpPr>
                        <p:cNvPr id="21" name="Ομάδα 20"/>
                        <p:cNvGrpSpPr/>
                        <p:nvPr/>
                      </p:nvGrpSpPr>
                      <p:grpSpPr>
                        <a:xfrm>
                          <a:off x="527843" y="301426"/>
                          <a:ext cx="3888470" cy="1773496"/>
                          <a:chOff x="2927350" y="807771"/>
                          <a:chExt cx="6337300" cy="2765693"/>
                        </a:xfrm>
                      </p:grpSpPr>
                      <p:sp>
                        <p:nvSpPr>
                          <p:cNvPr id="23" name="Rectangle 5"/>
                          <p:cNvSpPr>
                            <a:spLocks noChangeArrowheads="1"/>
                          </p:cNvSpPr>
                          <p:nvPr/>
                        </p:nvSpPr>
                        <p:spPr bwMode="auto">
                          <a:xfrm>
                            <a:off x="4079875" y="1052513"/>
                            <a:ext cx="3816350" cy="576262"/>
                          </a:xfrm>
                          <a:prstGeom prst="rect">
                            <a:avLst/>
                          </a:prstGeom>
                          <a:solidFill>
                            <a:srgbClr val="C0C0C0"/>
                          </a:solidFill>
                          <a:ln w="9525">
                            <a:solidFill>
                              <a:schemeClr val="tx1"/>
                            </a:solidFill>
                            <a:miter lim="800000"/>
                            <a:headEnd/>
                            <a:tailEnd/>
                          </a:ln>
                          <a:effectLst/>
                        </p:spPr>
                        <p:txBody>
                          <a:bodyPr wrap="none" anchor="ctr"/>
                          <a:lstStyle/>
                          <a:p>
                            <a:endParaRPr lang="el-GR"/>
                          </a:p>
                        </p:txBody>
                      </p:sp>
                      <p:sp>
                        <p:nvSpPr>
                          <p:cNvPr id="24" name="Line 6"/>
                          <p:cNvSpPr>
                            <a:spLocks noChangeShapeType="1"/>
                          </p:cNvSpPr>
                          <p:nvPr/>
                        </p:nvSpPr>
                        <p:spPr bwMode="auto">
                          <a:xfrm flipH="1">
                            <a:off x="2927350" y="1341438"/>
                            <a:ext cx="647700" cy="0"/>
                          </a:xfrm>
                          <a:prstGeom prst="line">
                            <a:avLst/>
                          </a:prstGeom>
                          <a:noFill/>
                          <a:ln w="19050">
                            <a:solidFill>
                              <a:schemeClr val="hlink"/>
                            </a:solidFill>
                            <a:round/>
                            <a:headEnd type="triangle" w="med" len="med"/>
                            <a:tailEnd/>
                          </a:ln>
                          <a:effectLst/>
                          <a:extLst>
                            <a:ext uri="{909E8E84-426E-40DD-AFC4-6F175D3DCCD1}">
                              <a14:hiddenFill xmlns:a14="http://schemas.microsoft.com/office/drawing/2010/main">
                                <a:noFill/>
                              </a14:hiddenFill>
                            </a:ext>
                          </a:extLst>
                        </p:spPr>
                        <p:txBody>
                          <a:bodyPr/>
                          <a:lstStyle/>
                          <a:p>
                            <a:endParaRPr lang="el-GR"/>
                          </a:p>
                        </p:txBody>
                      </p:sp>
                      <p:sp>
                        <p:nvSpPr>
                          <p:cNvPr id="25" name="Line 7"/>
                          <p:cNvSpPr>
                            <a:spLocks noChangeShapeType="1"/>
                          </p:cNvSpPr>
                          <p:nvPr/>
                        </p:nvSpPr>
                        <p:spPr bwMode="auto">
                          <a:xfrm>
                            <a:off x="7896226" y="1341438"/>
                            <a:ext cx="576263" cy="0"/>
                          </a:xfrm>
                          <a:prstGeom prst="line">
                            <a:avLst/>
                          </a:prstGeom>
                          <a:noFill/>
                          <a:ln w="19050">
                            <a:solidFill>
                              <a:schemeClr val="hlink"/>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l-GR"/>
                          </a:p>
                        </p:txBody>
                      </p:sp>
                      <p:sp>
                        <p:nvSpPr>
                          <p:cNvPr id="26" name="Line 8"/>
                          <p:cNvSpPr>
                            <a:spLocks noChangeShapeType="1"/>
                          </p:cNvSpPr>
                          <p:nvPr/>
                        </p:nvSpPr>
                        <p:spPr bwMode="auto">
                          <a:xfrm>
                            <a:off x="2927350" y="2610628"/>
                            <a:ext cx="0" cy="602472"/>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27" name="Line 9"/>
                          <p:cNvSpPr>
                            <a:spLocks noChangeShapeType="1"/>
                          </p:cNvSpPr>
                          <p:nvPr/>
                        </p:nvSpPr>
                        <p:spPr bwMode="auto">
                          <a:xfrm>
                            <a:off x="2927350" y="3213100"/>
                            <a:ext cx="1368312" cy="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28" name="Line 10"/>
                          <p:cNvSpPr>
                            <a:spLocks noChangeShapeType="1"/>
                          </p:cNvSpPr>
                          <p:nvPr/>
                        </p:nvSpPr>
                        <p:spPr bwMode="auto">
                          <a:xfrm>
                            <a:off x="5448300" y="2852739"/>
                            <a:ext cx="0" cy="720725"/>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29" name="Line 11"/>
                          <p:cNvSpPr>
                            <a:spLocks noChangeShapeType="1"/>
                          </p:cNvSpPr>
                          <p:nvPr/>
                        </p:nvSpPr>
                        <p:spPr bwMode="auto">
                          <a:xfrm>
                            <a:off x="6164478" y="3054612"/>
                            <a:ext cx="0" cy="360363"/>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30" name="Line 12"/>
                          <p:cNvSpPr>
                            <a:spLocks noChangeShapeType="1"/>
                          </p:cNvSpPr>
                          <p:nvPr/>
                        </p:nvSpPr>
                        <p:spPr bwMode="auto">
                          <a:xfrm flipV="1">
                            <a:off x="6169136" y="3213098"/>
                            <a:ext cx="3095513" cy="36512"/>
                          </a:xfrm>
                          <a:prstGeom prst="line">
                            <a:avLst/>
                          </a:prstGeom>
                          <a:noFill/>
                          <a:ln w="19050">
                            <a:solidFill>
                              <a:schemeClr val="hlink"/>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l-GR"/>
                          </a:p>
                        </p:txBody>
                      </p:sp>
                      <p:sp>
                        <p:nvSpPr>
                          <p:cNvPr id="31" name="Line 13"/>
                          <p:cNvSpPr>
                            <a:spLocks noChangeShapeType="1"/>
                          </p:cNvSpPr>
                          <p:nvPr/>
                        </p:nvSpPr>
                        <p:spPr bwMode="auto">
                          <a:xfrm>
                            <a:off x="9264650" y="1304926"/>
                            <a:ext cx="0" cy="1908174"/>
                          </a:xfrm>
                          <a:prstGeom prst="line">
                            <a:avLst/>
                          </a:prstGeom>
                          <a:noFill/>
                          <a:ln w="19050">
                            <a:solidFill>
                              <a:schemeClr val="hlink"/>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l-GR"/>
                          </a:p>
                        </p:txBody>
                      </p:sp>
                      <p:sp>
                        <p:nvSpPr>
                          <p:cNvPr id="32" name="Line 14"/>
                          <p:cNvSpPr>
                            <a:spLocks noChangeShapeType="1"/>
                          </p:cNvSpPr>
                          <p:nvPr/>
                        </p:nvSpPr>
                        <p:spPr bwMode="auto">
                          <a:xfrm>
                            <a:off x="8472488" y="1341438"/>
                            <a:ext cx="792162" cy="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33" name="Line 15"/>
                          <p:cNvSpPr>
                            <a:spLocks noChangeShapeType="1"/>
                          </p:cNvSpPr>
                          <p:nvPr/>
                        </p:nvSpPr>
                        <p:spPr bwMode="auto">
                          <a:xfrm>
                            <a:off x="3575051" y="1341438"/>
                            <a:ext cx="504825" cy="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34" name="Text Box 16"/>
                          <p:cNvSpPr txBox="1">
                            <a:spLocks noChangeArrowheads="1"/>
                          </p:cNvSpPr>
                          <p:nvPr/>
                        </p:nvSpPr>
                        <p:spPr bwMode="auto">
                          <a:xfrm>
                            <a:off x="3719513" y="807771"/>
                            <a:ext cx="360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1600" dirty="0">
                                <a:solidFill>
                                  <a:schemeClr val="hlink"/>
                                </a:solidFill>
                                <a:effectLst>
                                  <a:outerShdw blurRad="38100" dist="38100" dir="2700000" algn="tl">
                                    <a:srgbClr val="000000"/>
                                  </a:outerShdw>
                                </a:effectLst>
                                <a:latin typeface="Comic Sans MS" panose="030F0702030302020204" pitchFamily="66" charset="0"/>
                              </a:rPr>
                              <a:t>Α</a:t>
                            </a:r>
                          </a:p>
                        </p:txBody>
                      </p:sp>
                      <p:sp>
                        <p:nvSpPr>
                          <p:cNvPr id="35" name="Text Box 17"/>
                          <p:cNvSpPr txBox="1">
                            <a:spLocks noChangeArrowheads="1"/>
                          </p:cNvSpPr>
                          <p:nvPr/>
                        </p:nvSpPr>
                        <p:spPr bwMode="auto">
                          <a:xfrm>
                            <a:off x="8000637" y="821483"/>
                            <a:ext cx="2889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1600" dirty="0">
                                <a:solidFill>
                                  <a:schemeClr val="hlink"/>
                                </a:solidFill>
                                <a:effectLst>
                                  <a:outerShdw blurRad="38100" dist="38100" dir="2700000" algn="tl">
                                    <a:srgbClr val="000000"/>
                                  </a:outerShdw>
                                </a:effectLst>
                                <a:latin typeface="Comic Sans MS" panose="030F0702030302020204" pitchFamily="66" charset="0"/>
                              </a:rPr>
                              <a:t>Β</a:t>
                            </a:r>
                          </a:p>
                        </p:txBody>
                      </p:sp>
                      <p:sp>
                        <p:nvSpPr>
                          <p:cNvPr id="36" name="Text Box 31"/>
                          <p:cNvSpPr txBox="1">
                            <a:spLocks noChangeArrowheads="1"/>
                          </p:cNvSpPr>
                          <p:nvPr/>
                        </p:nvSpPr>
                        <p:spPr bwMode="auto">
                          <a:xfrm>
                            <a:off x="5016499" y="3056552"/>
                            <a:ext cx="4318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2000" b="1" dirty="0"/>
                              <a:t>+</a:t>
                            </a:r>
                            <a:endParaRPr lang="el-GR" altLang="el-GR" sz="2000" b="1" dirty="0"/>
                          </a:p>
                        </p:txBody>
                      </p:sp>
                      <p:sp>
                        <p:nvSpPr>
                          <p:cNvPr id="37" name="Text Box 32"/>
                          <p:cNvSpPr txBox="1">
                            <a:spLocks noChangeArrowheads="1"/>
                          </p:cNvSpPr>
                          <p:nvPr/>
                        </p:nvSpPr>
                        <p:spPr bwMode="auto">
                          <a:xfrm>
                            <a:off x="6169134" y="2934710"/>
                            <a:ext cx="468314" cy="623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2000" b="1" dirty="0"/>
                              <a:t>_</a:t>
                            </a:r>
                            <a:endParaRPr lang="el-GR" altLang="el-GR" sz="2000" b="1" dirty="0"/>
                          </a:p>
                        </p:txBody>
                      </p:sp>
                    </p:grpSp>
                    <p:cxnSp>
                      <p:nvCxnSpPr>
                        <p:cNvPr id="22" name="Ευθεία γραμμή σύνδεσης 21"/>
                        <p:cNvCxnSpPr/>
                        <p:nvPr/>
                      </p:nvCxnSpPr>
                      <p:spPr>
                        <a:xfrm>
                          <a:off x="1712335" y="1831870"/>
                          <a:ext cx="377786" cy="84"/>
                        </a:xfrm>
                        <a:prstGeom prst="line">
                          <a:avLst/>
                        </a:prstGeom>
                        <a:ln w="19050">
                          <a:solidFill>
                            <a:srgbClr val="0000FF"/>
                          </a:solidFill>
                        </a:ln>
                      </p:spPr>
                      <p:style>
                        <a:lnRef idx="1">
                          <a:schemeClr val="accent1"/>
                        </a:lnRef>
                        <a:fillRef idx="0">
                          <a:schemeClr val="accent1"/>
                        </a:fillRef>
                        <a:effectRef idx="0">
                          <a:schemeClr val="accent1"/>
                        </a:effectRef>
                        <a:fontRef idx="minor">
                          <a:schemeClr val="tx1"/>
                        </a:fontRef>
                      </p:style>
                    </p:cxnSp>
                  </p:grpSp>
                  <p:grpSp>
                    <p:nvGrpSpPr>
                      <p:cNvPr id="18" name="Ομάδα 17"/>
                      <p:cNvGrpSpPr/>
                      <p:nvPr/>
                    </p:nvGrpSpPr>
                    <p:grpSpPr>
                      <a:xfrm>
                        <a:off x="1346113" y="1347027"/>
                        <a:ext cx="565920" cy="467584"/>
                        <a:chOff x="4350301" y="2364730"/>
                        <a:chExt cx="565920" cy="467584"/>
                      </a:xfrm>
                    </p:grpSpPr>
                    <p:cxnSp>
                      <p:nvCxnSpPr>
                        <p:cNvPr id="19" name="Ευθεία γραμμή σύνδεσης 18"/>
                        <p:cNvCxnSpPr/>
                        <p:nvPr/>
                      </p:nvCxnSpPr>
                      <p:spPr>
                        <a:xfrm>
                          <a:off x="4355319" y="2830039"/>
                          <a:ext cx="444521" cy="227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4350301" y="2364730"/>
                          <a:ext cx="565920" cy="338554"/>
                        </a:xfrm>
                        <a:prstGeom prst="rect">
                          <a:avLst/>
                        </a:prstGeom>
                        <a:noFill/>
                      </p:spPr>
                      <p:txBody>
                        <a:bodyPr wrap="square" rtlCol="0">
                          <a:spAutoFit/>
                        </a:bodyPr>
                        <a:lstStyle/>
                        <a:p>
                          <a:r>
                            <a:rPr lang="el-GR" sz="1600" b="1" dirty="0">
                              <a:latin typeface="Comic Sans MS" panose="030F0702030302020204" pitchFamily="66" charset="0"/>
                            </a:rPr>
                            <a:t>Δ</a:t>
                          </a:r>
                        </a:p>
                      </p:txBody>
                    </p:sp>
                  </p:grpSp>
                </p:grpSp>
              </p:grpSp>
            </p:grpSp>
            <p:sp>
              <p:nvSpPr>
                <p:cNvPr id="12" name="Ορθογώνιο 11"/>
                <p:cNvSpPr/>
                <p:nvPr/>
              </p:nvSpPr>
              <p:spPr>
                <a:xfrm>
                  <a:off x="4761742" y="1716337"/>
                  <a:ext cx="45719" cy="5773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pic>
            <p:nvPicPr>
              <p:cNvPr id="6" name="Picture 28"/>
              <p:cNvPicPr>
                <a:picLocks noChangeAspect="1" noChangeArrowheads="1"/>
              </p:cNvPicPr>
              <p:nvPr/>
            </p:nvPicPr>
            <p:blipFill>
              <a:blip r:embed="rId2" cstate="print">
                <a:clrChange>
                  <a:clrFrom>
                    <a:srgbClr val="787878"/>
                  </a:clrFrom>
                  <a:clrTo>
                    <a:srgbClr val="787878">
                      <a:alpha val="0"/>
                    </a:srgbClr>
                  </a:clrTo>
                </a:clrChange>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5227775" y="1742656"/>
                <a:ext cx="367265" cy="235962"/>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Ορθογώνιο 6"/>
              <p:cNvSpPr/>
              <p:nvPr/>
            </p:nvSpPr>
            <p:spPr>
              <a:xfrm>
                <a:off x="4734656" y="444282"/>
                <a:ext cx="1600118" cy="369332"/>
              </a:xfrm>
              <a:prstGeom prst="rect">
                <a:avLst/>
              </a:prstGeom>
              <a:effectLst/>
            </p:spPr>
            <p:txBody>
              <a:bodyPr wrap="none">
                <a:spAutoFit/>
              </a:bodyPr>
              <a:lstStyle/>
              <a:p>
                <a:pPr algn="ctr">
                  <a:spcBef>
                    <a:spcPct val="50000"/>
                  </a:spcBef>
                </a:pPr>
                <a:r>
                  <a:rPr lang="el-GR" altLang="el-GR" b="1" dirty="0">
                    <a:latin typeface="Comic Sans MS" panose="030F0702030302020204" pitchFamily="66" charset="0"/>
                  </a:rPr>
                  <a:t>Αντιστάτης </a:t>
                </a:r>
                <a:r>
                  <a:rPr lang="en-US" altLang="el-GR" b="1" i="1" dirty="0">
                    <a:latin typeface="Comic Sans MS" panose="030F0702030302020204" pitchFamily="66" charset="0"/>
                  </a:rPr>
                  <a:t>R</a:t>
                </a:r>
                <a:endParaRPr lang="el-GR" altLang="el-GR" b="1" i="1" dirty="0">
                  <a:latin typeface="Comic Sans MS" panose="030F0702030302020204" pitchFamily="66" charset="0"/>
                </a:endParaRPr>
              </a:p>
            </p:txBody>
          </p:sp>
          <p:sp>
            <p:nvSpPr>
              <p:cNvPr id="8" name="Text Box 29"/>
              <p:cNvSpPr txBox="1">
                <a:spLocks noChangeArrowheads="1"/>
              </p:cNvSpPr>
              <p:nvPr/>
            </p:nvSpPr>
            <p:spPr bwMode="auto">
              <a:xfrm>
                <a:off x="5122599" y="1964590"/>
                <a:ext cx="5762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1600" b="1" i="1" dirty="0">
                    <a:latin typeface="Comic Sans MS" panose="030F0702030302020204" pitchFamily="66" charset="0"/>
                  </a:rPr>
                  <a:t>Ε,</a:t>
                </a:r>
                <a:r>
                  <a:rPr lang="en-US" altLang="el-GR" sz="1600" b="1" i="1" dirty="0">
                    <a:latin typeface="Comic Sans MS" panose="030F0702030302020204" pitchFamily="66" charset="0"/>
                  </a:rPr>
                  <a:t>r</a:t>
                </a:r>
                <a:endParaRPr lang="el-GR" altLang="el-GR" sz="1600" b="1" i="1" dirty="0">
                  <a:latin typeface="Comic Sans MS" panose="030F0702030302020204" pitchFamily="66" charset="0"/>
                </a:endParaRPr>
              </a:p>
            </p:txBody>
          </p:sp>
          <p:sp>
            <p:nvSpPr>
              <p:cNvPr id="9" name="Oval 24"/>
              <p:cNvSpPr>
                <a:spLocks noChangeArrowheads="1"/>
              </p:cNvSpPr>
              <p:nvPr/>
            </p:nvSpPr>
            <p:spPr bwMode="auto">
              <a:xfrm>
                <a:off x="3437675" y="1073839"/>
                <a:ext cx="368829" cy="338554"/>
              </a:xfrm>
              <a:prstGeom prst="ellipse">
                <a:avLst/>
              </a:prstGeom>
              <a:noFill/>
              <a:ln w="28575">
                <a:solidFill>
                  <a:srgbClr val="FF0000"/>
                </a:solidFill>
                <a:round/>
                <a:headEnd/>
                <a:tailEnd/>
              </a:ln>
              <a:effectLst/>
            </p:spPr>
            <p:txBody>
              <a:bodyPr wrap="none" anchor="ctr"/>
              <a:lstStyle/>
              <a:p>
                <a:pPr algn="ctr"/>
                <a:r>
                  <a:rPr lang="el-GR" b="1" dirty="0">
                    <a:latin typeface="Comic Sans MS" panose="030F0702030302020204" pitchFamily="66" charset="0"/>
                  </a:rPr>
                  <a:t>Α</a:t>
                </a:r>
              </a:p>
            </p:txBody>
          </p:sp>
          <p:sp>
            <p:nvSpPr>
              <p:cNvPr id="10" name="Line 8"/>
              <p:cNvSpPr>
                <a:spLocks noChangeShapeType="1"/>
              </p:cNvSpPr>
              <p:nvPr/>
            </p:nvSpPr>
            <p:spPr bwMode="auto">
              <a:xfrm flipH="1">
                <a:off x="3619302" y="640882"/>
                <a:ext cx="9101" cy="428688"/>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Lst>
            </p:spPr>
            <p:txBody>
              <a:bodyPr/>
              <a:lstStyle/>
              <a:p>
                <a:endParaRPr lang="el-GR"/>
              </a:p>
            </p:txBody>
          </p:sp>
        </p:grpSp>
        <p:grpSp>
          <p:nvGrpSpPr>
            <p:cNvPr id="46" name="Ομάδα 45"/>
            <p:cNvGrpSpPr/>
            <p:nvPr/>
          </p:nvGrpSpPr>
          <p:grpSpPr>
            <a:xfrm>
              <a:off x="7214733" y="994215"/>
              <a:ext cx="392602" cy="396281"/>
              <a:chOff x="9730186" y="1217610"/>
              <a:chExt cx="392602" cy="396281"/>
            </a:xfrm>
          </p:grpSpPr>
          <p:sp>
            <p:nvSpPr>
              <p:cNvPr id="47" name="Text Box 30"/>
              <p:cNvSpPr txBox="1">
                <a:spLocks noChangeArrowheads="1"/>
              </p:cNvSpPr>
              <p:nvPr/>
            </p:nvSpPr>
            <p:spPr bwMode="auto">
              <a:xfrm>
                <a:off x="9730186" y="1217610"/>
                <a:ext cx="39260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solidFill>
                      <a:srgbClr val="FF0000"/>
                    </a:solidFill>
                    <a:effectLst>
                      <a:outerShdw blurRad="38100" dist="38100" dir="2700000" algn="tl">
                        <a:srgbClr val="000000"/>
                      </a:outerShdw>
                    </a:effectLst>
                    <a:latin typeface="Comic Sans MS" panose="030F0702030302020204" pitchFamily="66" charset="0"/>
                  </a:rPr>
                  <a:t>I</a:t>
                </a:r>
                <a:endParaRPr lang="el-GR" altLang="el-GR" b="1" i="1" dirty="0">
                  <a:solidFill>
                    <a:srgbClr val="FF0000"/>
                  </a:solidFill>
                  <a:effectLst>
                    <a:outerShdw blurRad="38100" dist="38100" dir="2700000" algn="tl">
                      <a:srgbClr val="000000"/>
                    </a:outerShdw>
                  </a:effectLst>
                  <a:latin typeface="Comic Sans MS" panose="030F0702030302020204" pitchFamily="66" charset="0"/>
                </a:endParaRPr>
              </a:p>
            </p:txBody>
          </p:sp>
          <p:sp>
            <p:nvSpPr>
              <p:cNvPr id="48" name="Line 29"/>
              <p:cNvSpPr>
                <a:spLocks noChangeShapeType="1"/>
              </p:cNvSpPr>
              <p:nvPr/>
            </p:nvSpPr>
            <p:spPr bwMode="auto">
              <a:xfrm flipH="1">
                <a:off x="10100096" y="1247007"/>
                <a:ext cx="0" cy="366884"/>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sp>
        <p:nvSpPr>
          <p:cNvPr id="50" name="Θέση ημερομηνίας 49">
            <a:extLst>
              <a:ext uri="{FF2B5EF4-FFF2-40B4-BE49-F238E27FC236}">
                <a16:creationId xmlns:a16="http://schemas.microsoft.com/office/drawing/2014/main" id="{612DE9BD-35AD-4BCB-B77B-5512B678F3DD}"/>
              </a:ext>
            </a:extLst>
          </p:cNvPr>
          <p:cNvSpPr>
            <a:spLocks noGrp="1"/>
          </p:cNvSpPr>
          <p:nvPr>
            <p:ph type="dt" sz="half" idx="10"/>
          </p:nvPr>
        </p:nvSpPr>
        <p:spPr/>
        <p:txBody>
          <a:bodyPr/>
          <a:lstStyle/>
          <a:p>
            <a:fld id="{7FC22247-BD2C-41CA-B2EA-8853B46D866F}" type="datetime1">
              <a:rPr lang="el-GR" smtClean="0">
                <a:solidFill>
                  <a:prstClr val="black">
                    <a:tint val="75000"/>
                  </a:prstClr>
                </a:solidFill>
              </a:rPr>
              <a:t>8/2/2021</a:t>
            </a:fld>
            <a:endParaRPr lang="el-GR">
              <a:solidFill>
                <a:prstClr val="black">
                  <a:tint val="75000"/>
                </a:prstClr>
              </a:solidFill>
            </a:endParaRPr>
          </a:p>
        </p:txBody>
      </p:sp>
      <p:sp>
        <p:nvSpPr>
          <p:cNvPr id="51" name="Θέση υποσέλιδου 50">
            <a:extLst>
              <a:ext uri="{FF2B5EF4-FFF2-40B4-BE49-F238E27FC236}">
                <a16:creationId xmlns:a16="http://schemas.microsoft.com/office/drawing/2014/main" id="{4785295C-FC75-432C-9919-C932EB417721}"/>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3971179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fade">
                                      <p:cBhvr>
                                        <p:cTn id="7" dur="500"/>
                                        <p:tgtEl>
                                          <p:spTgt spid="4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5">
                                            <p:txEl>
                                              <p:pRg st="0" end="0"/>
                                            </p:txEl>
                                          </p:spTgt>
                                        </p:tgtEl>
                                        <p:attrNameLst>
                                          <p:attrName>style.visibility</p:attrName>
                                        </p:attrNameLst>
                                      </p:cBhvr>
                                      <p:to>
                                        <p:strVal val="visible"/>
                                      </p:to>
                                    </p:set>
                                    <p:animEffect transition="in" filter="wipe(left)">
                                      <p:cBhvr>
                                        <p:cTn id="12" dur="1500"/>
                                        <p:tgtEl>
                                          <p:spTgt spid="4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5">
                                            <p:txEl>
                                              <p:pRg st="1" end="1"/>
                                            </p:txEl>
                                          </p:spTgt>
                                        </p:tgtEl>
                                        <p:attrNameLst>
                                          <p:attrName>style.visibility</p:attrName>
                                        </p:attrNameLst>
                                      </p:cBhvr>
                                      <p:to>
                                        <p:strVal val="visible"/>
                                      </p:to>
                                    </p:set>
                                    <p:animEffect transition="in" filter="wipe(left)">
                                      <p:cBhvr>
                                        <p:cTn id="17" dur="1500"/>
                                        <p:tgtEl>
                                          <p:spTgt spid="4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5">
                                            <p:txEl>
                                              <p:pRg st="2" end="2"/>
                                            </p:txEl>
                                          </p:spTgt>
                                        </p:tgtEl>
                                        <p:attrNameLst>
                                          <p:attrName>style.visibility</p:attrName>
                                        </p:attrNameLst>
                                      </p:cBhvr>
                                      <p:to>
                                        <p:strVal val="visible"/>
                                      </p:to>
                                    </p:set>
                                    <p:animEffect transition="in" filter="wipe(left)">
                                      <p:cBhvr>
                                        <p:cTn id="22" dur="1500"/>
                                        <p:tgtEl>
                                          <p:spTgt spid="4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16</a:t>
            </a:fld>
            <a:endParaRPr lang="el-GR">
              <a:solidFill>
                <a:prstClr val="black">
                  <a:tint val="75000"/>
                </a:prstClr>
              </a:solidFill>
            </a:endParaRPr>
          </a:p>
        </p:txBody>
      </p:sp>
      <mc:AlternateContent xmlns:mc="http://schemas.openxmlformats.org/markup-compatibility/2006" xmlns:a14="http://schemas.microsoft.com/office/drawing/2010/main">
        <mc:Choice Requires="a14">
          <p:sp>
            <p:nvSpPr>
              <p:cNvPr id="47" name="TextBox 46"/>
              <p:cNvSpPr txBox="1"/>
              <p:nvPr/>
            </p:nvSpPr>
            <p:spPr>
              <a:xfrm>
                <a:off x="1682313" y="2886420"/>
                <a:ext cx="1350355" cy="87915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2800" b="1" i="1" smtClean="0">
                          <a:solidFill>
                            <a:schemeClr val="tx1"/>
                          </a:solidFill>
                          <a:effectLst/>
                          <a:latin typeface="Cambria Math" panose="02040503050406030204" pitchFamily="18" charset="0"/>
                        </a:rPr>
                        <m:t>𝑰</m:t>
                      </m:r>
                      <m:r>
                        <a:rPr lang="en-US" sz="2800" b="1" i="1" smtClean="0">
                          <a:solidFill>
                            <a:schemeClr val="tx1"/>
                          </a:solidFill>
                          <a:effectLst/>
                          <a:latin typeface="Cambria Math" panose="02040503050406030204" pitchFamily="18" charset="0"/>
                        </a:rPr>
                        <m:t>= </m:t>
                      </m:r>
                      <m:f>
                        <m:fPr>
                          <m:ctrlPr>
                            <a:rPr lang="en-US" sz="2800" b="1" i="1" smtClean="0">
                              <a:solidFill>
                                <a:schemeClr val="tx1"/>
                              </a:solidFill>
                              <a:effectLst/>
                              <a:latin typeface="Cambria Math" panose="02040503050406030204" pitchFamily="18" charset="0"/>
                            </a:rPr>
                          </m:ctrlPr>
                        </m:fPr>
                        <m:num>
                          <m:r>
                            <a:rPr lang="en-US" sz="2800" b="1" i="1" smtClean="0">
                              <a:solidFill>
                                <a:schemeClr val="tx1"/>
                              </a:solidFill>
                              <a:effectLst/>
                              <a:latin typeface="Cambria Math" panose="02040503050406030204" pitchFamily="18" charset="0"/>
                            </a:rPr>
                            <m:t>𝑬</m:t>
                          </m:r>
                        </m:num>
                        <m:den>
                          <m:sSub>
                            <m:sSubPr>
                              <m:ctrlPr>
                                <a:rPr lang="en-US" sz="2800" b="1" i="1" smtClean="0">
                                  <a:solidFill>
                                    <a:schemeClr val="tx1"/>
                                  </a:solidFill>
                                  <a:effectLst/>
                                  <a:latin typeface="Cambria Math" panose="02040503050406030204" pitchFamily="18" charset="0"/>
                                </a:rPr>
                              </m:ctrlPr>
                            </m:sSubPr>
                            <m:e>
                              <m:r>
                                <a:rPr lang="en-US" sz="2800" b="1" i="1" smtClean="0">
                                  <a:solidFill>
                                    <a:schemeClr val="tx1"/>
                                  </a:solidFill>
                                  <a:effectLst/>
                                  <a:latin typeface="Cambria Math" panose="02040503050406030204" pitchFamily="18" charset="0"/>
                                </a:rPr>
                                <m:t>𝑹</m:t>
                              </m:r>
                            </m:e>
                            <m:sub>
                              <m:r>
                                <a:rPr lang="el-GR" sz="2800" b="1" i="0" smtClean="0">
                                  <a:solidFill>
                                    <a:schemeClr val="tx1"/>
                                  </a:solidFill>
                                  <a:effectLst/>
                                  <a:latin typeface="Cambria Math" panose="02040503050406030204" pitchFamily="18" charset="0"/>
                                </a:rPr>
                                <m:t>𝛐𝛌</m:t>
                              </m:r>
                            </m:sub>
                          </m:sSub>
                        </m:den>
                      </m:f>
                    </m:oMath>
                  </m:oMathPara>
                </a14:m>
                <a:endParaRPr lang="el-GR" sz="2800" b="1" dirty="0">
                  <a:solidFill>
                    <a:srgbClr val="FF0000"/>
                  </a:solidFill>
                  <a:effectLst>
                    <a:outerShdw blurRad="38100" dist="38100" dir="2700000" algn="tl">
                      <a:srgbClr val="000000">
                        <a:alpha val="43137"/>
                      </a:srgbClr>
                    </a:outerShdw>
                  </a:effectLst>
                </a:endParaRPr>
              </a:p>
            </p:txBody>
          </p:sp>
        </mc:Choice>
        <mc:Fallback xmlns="">
          <p:sp>
            <p:nvSpPr>
              <p:cNvPr id="47" name="TextBox 46"/>
              <p:cNvSpPr txBox="1">
                <a:spLocks noRot="1" noChangeAspect="1" noMove="1" noResize="1" noEditPoints="1" noAdjustHandles="1" noChangeArrowheads="1" noChangeShapeType="1" noTextEdit="1"/>
              </p:cNvSpPr>
              <p:nvPr/>
            </p:nvSpPr>
            <p:spPr>
              <a:xfrm>
                <a:off x="1682313" y="2886420"/>
                <a:ext cx="1350355" cy="879151"/>
              </a:xfrm>
              <a:prstGeom prst="rect">
                <a:avLst/>
              </a:prstGeom>
              <a:blipFill>
                <a:blip r:embed="rId2"/>
                <a:stretch>
                  <a:fillRect/>
                </a:stretch>
              </a:blipFill>
            </p:spPr>
            <p:txBody>
              <a:bodyPr/>
              <a:lstStyle/>
              <a:p>
                <a:r>
                  <a:rPr lang="el-GR">
                    <a:noFill/>
                  </a:rPr>
                  <a:t> </a:t>
                </a:r>
              </a:p>
            </p:txBody>
          </p:sp>
        </mc:Fallback>
      </mc:AlternateContent>
      <p:sp>
        <p:nvSpPr>
          <p:cNvPr id="48" name="Δεξί βέλος 47"/>
          <p:cNvSpPr/>
          <p:nvPr/>
        </p:nvSpPr>
        <p:spPr>
          <a:xfrm>
            <a:off x="3233314" y="3284946"/>
            <a:ext cx="473110" cy="116114"/>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9" name="Ορθογώνιο 48"/>
          <p:cNvSpPr/>
          <p:nvPr/>
        </p:nvSpPr>
        <p:spPr>
          <a:xfrm>
            <a:off x="3952622" y="3141329"/>
            <a:ext cx="2221855" cy="461665"/>
          </a:xfrm>
          <a:prstGeom prst="rect">
            <a:avLst/>
          </a:prstGeom>
        </p:spPr>
        <p:txBody>
          <a:bodyPr wrap="square">
            <a:spAutoFit/>
          </a:bodyPr>
          <a:lstStyle/>
          <a:p>
            <a:r>
              <a:rPr lang="en-US" sz="2400" b="1" i="1" dirty="0">
                <a:latin typeface="Comic Sans MS" panose="030F0702030302020204" pitchFamily="66" charset="0"/>
              </a:rPr>
              <a:t>I</a:t>
            </a:r>
            <a:r>
              <a:rPr lang="en-US" sz="2400" b="1" dirty="0">
                <a:latin typeface="Comic Sans MS" panose="030F0702030302020204" pitchFamily="66" charset="0"/>
              </a:rPr>
              <a:t>.(</a:t>
            </a:r>
            <a:r>
              <a:rPr lang="en-US" sz="2400" b="1" i="1" dirty="0">
                <a:latin typeface="Comic Sans MS" panose="030F0702030302020204" pitchFamily="66" charset="0"/>
              </a:rPr>
              <a:t>R</a:t>
            </a:r>
            <a:r>
              <a:rPr lang="en-US" sz="2400" b="1" dirty="0">
                <a:latin typeface="Comic Sans MS" panose="030F0702030302020204" pitchFamily="66" charset="0"/>
              </a:rPr>
              <a:t> + </a:t>
            </a:r>
            <a:r>
              <a:rPr lang="en-US" sz="2400" b="1" i="1" dirty="0">
                <a:latin typeface="Comic Sans MS" panose="030F0702030302020204" pitchFamily="66" charset="0"/>
              </a:rPr>
              <a:t>r</a:t>
            </a:r>
            <a:r>
              <a:rPr lang="en-US" sz="2400" b="1" dirty="0">
                <a:latin typeface="Comic Sans MS" panose="030F0702030302020204" pitchFamily="66" charset="0"/>
              </a:rPr>
              <a:t>) = </a:t>
            </a:r>
            <a:r>
              <a:rPr lang="en-US" sz="2400" b="1" i="1" dirty="0">
                <a:latin typeface="Comic Sans MS" panose="030F0702030302020204" pitchFamily="66" charset="0"/>
              </a:rPr>
              <a:t>E</a:t>
            </a:r>
            <a:endParaRPr lang="el-GR" sz="2400" b="1" i="1" dirty="0">
              <a:latin typeface="Comic Sans MS" panose="030F0702030302020204" pitchFamily="66" charset="0"/>
            </a:endParaRPr>
          </a:p>
        </p:txBody>
      </p:sp>
      <p:sp>
        <p:nvSpPr>
          <p:cNvPr id="50" name="Δεξί βέλος 49"/>
          <p:cNvSpPr/>
          <p:nvPr/>
        </p:nvSpPr>
        <p:spPr>
          <a:xfrm>
            <a:off x="6257359" y="3314104"/>
            <a:ext cx="473110" cy="116114"/>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1" name="TextBox 50"/>
          <p:cNvSpPr txBox="1"/>
          <p:nvPr/>
        </p:nvSpPr>
        <p:spPr>
          <a:xfrm>
            <a:off x="6848233" y="3129935"/>
            <a:ext cx="2275335" cy="461665"/>
          </a:xfrm>
          <a:prstGeom prst="rect">
            <a:avLst/>
          </a:prstGeom>
          <a:noFill/>
        </p:spPr>
        <p:txBody>
          <a:bodyPr wrap="square" rtlCol="0">
            <a:spAutoFit/>
          </a:bodyPr>
          <a:lstStyle/>
          <a:p>
            <a:r>
              <a:rPr lang="en-US" sz="2400" b="1" i="1" dirty="0">
                <a:latin typeface="Comic Sans MS" panose="030F0702030302020204" pitchFamily="66" charset="0"/>
              </a:rPr>
              <a:t>I</a:t>
            </a:r>
            <a:r>
              <a:rPr lang="en-US" sz="2400" b="1" dirty="0">
                <a:latin typeface="Comic Sans MS" panose="030F0702030302020204" pitchFamily="66" charset="0"/>
              </a:rPr>
              <a:t>.</a:t>
            </a:r>
            <a:r>
              <a:rPr lang="en-US" sz="2400" b="1" i="1" dirty="0">
                <a:latin typeface="Comic Sans MS" panose="030F0702030302020204" pitchFamily="66" charset="0"/>
              </a:rPr>
              <a:t>R</a:t>
            </a:r>
            <a:r>
              <a:rPr lang="en-US" sz="2400" b="1" dirty="0">
                <a:latin typeface="Comic Sans MS" panose="030F0702030302020204" pitchFamily="66" charset="0"/>
              </a:rPr>
              <a:t> + </a:t>
            </a:r>
            <a:r>
              <a:rPr lang="en-US" sz="2400" b="1" i="1" dirty="0" err="1">
                <a:latin typeface="Comic Sans MS" panose="030F0702030302020204" pitchFamily="66" charset="0"/>
              </a:rPr>
              <a:t>I</a:t>
            </a:r>
            <a:r>
              <a:rPr lang="en-US" sz="2400" b="1" dirty="0" err="1">
                <a:latin typeface="Comic Sans MS" panose="030F0702030302020204" pitchFamily="66" charset="0"/>
              </a:rPr>
              <a:t>.</a:t>
            </a:r>
            <a:r>
              <a:rPr lang="en-US" sz="2400" b="1" i="1" dirty="0" err="1">
                <a:latin typeface="Comic Sans MS" panose="030F0702030302020204" pitchFamily="66" charset="0"/>
              </a:rPr>
              <a:t>r</a:t>
            </a:r>
            <a:r>
              <a:rPr lang="en-US" sz="2400" b="1" i="1" dirty="0">
                <a:latin typeface="Comic Sans MS" panose="030F0702030302020204" pitchFamily="66" charset="0"/>
              </a:rPr>
              <a:t> </a:t>
            </a:r>
            <a:r>
              <a:rPr lang="en-US" sz="2400" b="1" dirty="0">
                <a:latin typeface="Comic Sans MS" panose="030F0702030302020204" pitchFamily="66" charset="0"/>
              </a:rPr>
              <a:t>=</a:t>
            </a:r>
            <a:r>
              <a:rPr lang="en-US" sz="2400" b="1" i="1" dirty="0">
                <a:latin typeface="Comic Sans MS" panose="030F0702030302020204" pitchFamily="66" charset="0"/>
              </a:rPr>
              <a:t> E</a:t>
            </a:r>
            <a:endParaRPr lang="el-GR" sz="2400" b="1" dirty="0">
              <a:latin typeface="Comic Sans MS" panose="030F0702030302020204" pitchFamily="66" charset="0"/>
            </a:endParaRPr>
          </a:p>
        </p:txBody>
      </p:sp>
      <p:sp>
        <p:nvSpPr>
          <p:cNvPr id="52" name="Δεξί βέλος 51"/>
          <p:cNvSpPr/>
          <p:nvPr/>
        </p:nvSpPr>
        <p:spPr>
          <a:xfrm>
            <a:off x="9241332" y="3275291"/>
            <a:ext cx="473110" cy="116114"/>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3" name="TextBox 52"/>
          <p:cNvSpPr txBox="1"/>
          <p:nvPr/>
        </p:nvSpPr>
        <p:spPr>
          <a:xfrm>
            <a:off x="2457542" y="2429732"/>
            <a:ext cx="6949440" cy="400110"/>
          </a:xfrm>
          <a:prstGeom prst="rect">
            <a:avLst/>
          </a:prstGeom>
          <a:noFill/>
        </p:spPr>
        <p:txBody>
          <a:bodyPr wrap="square" rtlCol="0">
            <a:spAutoFit/>
          </a:bodyPr>
          <a:lstStyle/>
          <a:p>
            <a:r>
              <a:rPr lang="el-GR" sz="2000" b="1" dirty="0">
                <a:latin typeface="Comic Sans MS" panose="030F0702030302020204" pitchFamily="66" charset="0"/>
              </a:rPr>
              <a:t>Από το νόμο του </a:t>
            </a:r>
            <a:r>
              <a:rPr lang="en-US" sz="2000" b="1" dirty="0">
                <a:latin typeface="Comic Sans MS" panose="030F0702030302020204" pitchFamily="66" charset="0"/>
              </a:rPr>
              <a:t>Ohm </a:t>
            </a:r>
            <a:r>
              <a:rPr lang="el-GR" sz="2000" b="1" dirty="0">
                <a:latin typeface="Comic Sans MS" panose="030F0702030302020204" pitchFamily="66" charset="0"/>
              </a:rPr>
              <a:t>για το κλειστό κύκλωμα έχουμε</a:t>
            </a:r>
            <a:r>
              <a:rPr lang="en-US" sz="2000" b="1" dirty="0">
                <a:latin typeface="Comic Sans MS" panose="030F0702030302020204" pitchFamily="66" charset="0"/>
              </a:rPr>
              <a:t>:</a:t>
            </a:r>
            <a:endParaRPr lang="el-GR" sz="2000" b="1" dirty="0">
              <a:latin typeface="Comic Sans MS" panose="030F0702030302020204" pitchFamily="66" charset="0"/>
            </a:endParaRPr>
          </a:p>
        </p:txBody>
      </p:sp>
      <p:sp>
        <p:nvSpPr>
          <p:cNvPr id="54" name="TextBox 53"/>
          <p:cNvSpPr txBox="1"/>
          <p:nvPr/>
        </p:nvSpPr>
        <p:spPr>
          <a:xfrm>
            <a:off x="3408389" y="3845497"/>
            <a:ext cx="2275335" cy="461665"/>
          </a:xfrm>
          <a:prstGeom prst="rect">
            <a:avLst/>
          </a:prstGeom>
          <a:noFill/>
        </p:spPr>
        <p:txBody>
          <a:bodyPr wrap="square" rtlCol="0">
            <a:spAutoFit/>
          </a:bodyPr>
          <a:lstStyle/>
          <a:p>
            <a:r>
              <a:rPr lang="en-US" sz="2400" b="1" i="1" dirty="0">
                <a:latin typeface="Comic Sans MS" panose="030F0702030302020204" pitchFamily="66" charset="0"/>
              </a:rPr>
              <a:t>V</a:t>
            </a:r>
            <a:r>
              <a:rPr lang="en-US" sz="2400" b="1" i="1" baseline="-25000" dirty="0">
                <a:latin typeface="Comic Sans MS" panose="030F0702030302020204" pitchFamily="66" charset="0"/>
              </a:rPr>
              <a:t>R</a:t>
            </a:r>
            <a:r>
              <a:rPr lang="en-US" sz="2400" b="1" dirty="0">
                <a:latin typeface="Comic Sans MS" panose="030F0702030302020204" pitchFamily="66" charset="0"/>
              </a:rPr>
              <a:t> + </a:t>
            </a:r>
            <a:r>
              <a:rPr lang="en-US" sz="2400" b="1" i="1" dirty="0" err="1">
                <a:latin typeface="Comic Sans MS" panose="030F0702030302020204" pitchFamily="66" charset="0"/>
              </a:rPr>
              <a:t>I</a:t>
            </a:r>
            <a:r>
              <a:rPr lang="en-US" sz="2400" b="1" dirty="0" err="1">
                <a:latin typeface="Comic Sans MS" panose="030F0702030302020204" pitchFamily="66" charset="0"/>
              </a:rPr>
              <a:t>.</a:t>
            </a:r>
            <a:r>
              <a:rPr lang="en-US" sz="2400" b="1" i="1" dirty="0" err="1">
                <a:latin typeface="Comic Sans MS" panose="030F0702030302020204" pitchFamily="66" charset="0"/>
              </a:rPr>
              <a:t>r</a:t>
            </a:r>
            <a:r>
              <a:rPr lang="en-US" sz="2400" b="1" i="1" dirty="0">
                <a:latin typeface="Comic Sans MS" panose="030F0702030302020204" pitchFamily="66" charset="0"/>
              </a:rPr>
              <a:t> </a:t>
            </a:r>
            <a:r>
              <a:rPr lang="en-US" sz="2400" b="1" dirty="0">
                <a:latin typeface="Comic Sans MS" panose="030F0702030302020204" pitchFamily="66" charset="0"/>
              </a:rPr>
              <a:t>=</a:t>
            </a:r>
            <a:r>
              <a:rPr lang="en-US" sz="2400" b="1" i="1" dirty="0">
                <a:latin typeface="Comic Sans MS" panose="030F0702030302020204" pitchFamily="66" charset="0"/>
              </a:rPr>
              <a:t> E</a:t>
            </a:r>
            <a:endParaRPr lang="el-GR" sz="2400" b="1" dirty="0">
              <a:latin typeface="Comic Sans MS" panose="030F0702030302020204" pitchFamily="66" charset="0"/>
            </a:endParaRPr>
          </a:p>
        </p:txBody>
      </p:sp>
      <p:sp>
        <p:nvSpPr>
          <p:cNvPr id="55" name="TextBox 54"/>
          <p:cNvSpPr txBox="1"/>
          <p:nvPr/>
        </p:nvSpPr>
        <p:spPr>
          <a:xfrm>
            <a:off x="6442901" y="3772028"/>
            <a:ext cx="2490091" cy="523220"/>
          </a:xfrm>
          <a:prstGeom prst="rect">
            <a:avLst/>
          </a:prstGeom>
          <a:noFill/>
        </p:spPr>
        <p:txBody>
          <a:bodyPr wrap="square" rtlCol="0">
            <a:spAutoFit/>
          </a:bodyPr>
          <a:lstStyle/>
          <a:p>
            <a:r>
              <a:rPr lang="en-US" sz="2800" b="1" i="1" dirty="0">
                <a:solidFill>
                  <a:srgbClr val="FF0000"/>
                </a:solidFill>
                <a:effectLst>
                  <a:outerShdw blurRad="38100" dist="38100" dir="2700000" algn="tl">
                    <a:srgbClr val="000000">
                      <a:alpha val="43137"/>
                    </a:srgbClr>
                  </a:outerShdw>
                </a:effectLst>
                <a:latin typeface="Comic Sans MS" panose="030F0702030302020204" pitchFamily="66" charset="0"/>
              </a:rPr>
              <a:t>V</a:t>
            </a:r>
            <a:r>
              <a:rPr lang="el-GR" sz="2800" b="1" baseline="-25000" dirty="0">
                <a:solidFill>
                  <a:srgbClr val="FF0000"/>
                </a:solidFill>
                <a:effectLst>
                  <a:outerShdw blurRad="38100" dist="38100" dir="2700000" algn="tl">
                    <a:srgbClr val="000000">
                      <a:alpha val="43137"/>
                    </a:srgbClr>
                  </a:outerShdw>
                </a:effectLst>
                <a:latin typeface="Comic Sans MS" panose="030F0702030302020204" pitchFamily="66" charset="0"/>
              </a:rPr>
              <a:t>π</a:t>
            </a:r>
            <a:r>
              <a:rPr lang="en-US" sz="2800" b="1" dirty="0">
                <a:solidFill>
                  <a:srgbClr val="FF0000"/>
                </a:solidFill>
                <a:effectLst>
                  <a:outerShdw blurRad="38100" dist="38100" dir="2700000" algn="tl">
                    <a:srgbClr val="000000">
                      <a:alpha val="43137"/>
                    </a:srgbClr>
                  </a:outerShdw>
                </a:effectLst>
                <a:latin typeface="Comic Sans MS" panose="030F0702030302020204" pitchFamily="66" charset="0"/>
              </a:rPr>
              <a:t> =</a:t>
            </a:r>
            <a:r>
              <a:rPr lang="en-US" sz="2800" b="1" i="1" dirty="0">
                <a:solidFill>
                  <a:srgbClr val="FF0000"/>
                </a:solidFill>
                <a:effectLst>
                  <a:outerShdw blurRad="38100" dist="38100" dir="2700000" algn="tl">
                    <a:srgbClr val="000000">
                      <a:alpha val="43137"/>
                    </a:srgbClr>
                  </a:outerShdw>
                </a:effectLst>
                <a:latin typeface="Comic Sans MS" panose="030F0702030302020204" pitchFamily="66" charset="0"/>
              </a:rPr>
              <a:t> E</a:t>
            </a:r>
            <a:r>
              <a:rPr lang="el-GR" sz="2800" b="1" i="1" dirty="0">
                <a:solidFill>
                  <a:srgbClr val="FF0000"/>
                </a:solidFill>
                <a:effectLst>
                  <a:outerShdw blurRad="38100" dist="38100" dir="2700000" algn="tl">
                    <a:srgbClr val="000000">
                      <a:alpha val="43137"/>
                    </a:srgbClr>
                  </a:outerShdw>
                </a:effectLst>
                <a:latin typeface="Comic Sans MS" panose="030F0702030302020204" pitchFamily="66" charset="0"/>
              </a:rPr>
              <a:t> – Ι.</a:t>
            </a:r>
            <a:r>
              <a:rPr lang="en-US" sz="2800" b="1" i="1" dirty="0">
                <a:solidFill>
                  <a:srgbClr val="FF0000"/>
                </a:solidFill>
                <a:effectLst>
                  <a:outerShdw blurRad="38100" dist="38100" dir="2700000" algn="tl">
                    <a:srgbClr val="000000">
                      <a:alpha val="43137"/>
                    </a:srgbClr>
                  </a:outerShdw>
                </a:effectLst>
                <a:latin typeface="Comic Sans MS" panose="030F0702030302020204" pitchFamily="66" charset="0"/>
              </a:rPr>
              <a:t>r</a:t>
            </a:r>
            <a:r>
              <a:rPr lang="el-GR" sz="2800" b="1" i="1" dirty="0">
                <a:solidFill>
                  <a:srgbClr val="FF0000"/>
                </a:solidFill>
                <a:effectLst>
                  <a:outerShdw blurRad="38100" dist="38100" dir="2700000" algn="tl">
                    <a:srgbClr val="000000">
                      <a:alpha val="43137"/>
                    </a:srgbClr>
                  </a:outerShdw>
                </a:effectLst>
                <a:latin typeface="Comic Sans MS" panose="030F0702030302020204" pitchFamily="66" charset="0"/>
              </a:rPr>
              <a:t> </a:t>
            </a:r>
            <a:endParaRPr lang="el-GR" sz="2800"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56" name="Δεξί βέλος 55"/>
          <p:cNvSpPr/>
          <p:nvPr/>
        </p:nvSpPr>
        <p:spPr>
          <a:xfrm>
            <a:off x="5729289" y="4018272"/>
            <a:ext cx="473110" cy="116114"/>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9" name="TextBox 58"/>
          <p:cNvSpPr txBox="1"/>
          <p:nvPr/>
        </p:nvSpPr>
        <p:spPr>
          <a:xfrm>
            <a:off x="1259577" y="4457089"/>
            <a:ext cx="9829800" cy="1015663"/>
          </a:xfrm>
          <a:prstGeom prst="rect">
            <a:avLst/>
          </a:prstGeom>
          <a:noFill/>
        </p:spPr>
        <p:txBody>
          <a:bodyPr wrap="square" rtlCol="0">
            <a:spAutoFit/>
          </a:bodyPr>
          <a:lstStyle/>
          <a:p>
            <a:pPr>
              <a:lnSpc>
                <a:spcPct val="150000"/>
              </a:lnSpc>
            </a:pPr>
            <a:r>
              <a:rPr lang="el-GR" sz="2000" b="1" dirty="0">
                <a:latin typeface="Comic Sans MS" panose="030F0702030302020204" pitchFamily="66" charset="0"/>
              </a:rPr>
              <a:t>Η πολική τάση της πηγής (τάση εξωτερικού κυκλώματος) είναι ίση με την ΗΕΔ της πηγής ελαττωμένης κατά την ποσότητα </a:t>
            </a:r>
            <a:r>
              <a:rPr lang="en-US" sz="2000" b="1" i="1" dirty="0" err="1">
                <a:latin typeface="Comic Sans MS" panose="030F0702030302020204" pitchFamily="66" charset="0"/>
              </a:rPr>
              <a:t>I</a:t>
            </a:r>
            <a:r>
              <a:rPr lang="en-US" sz="2000" b="1" dirty="0" err="1">
                <a:latin typeface="Comic Sans MS" panose="030F0702030302020204" pitchFamily="66" charset="0"/>
              </a:rPr>
              <a:t>.</a:t>
            </a:r>
            <a:r>
              <a:rPr lang="en-US" sz="2000" b="1" i="1" dirty="0" err="1">
                <a:latin typeface="Comic Sans MS" panose="030F0702030302020204" pitchFamily="66" charset="0"/>
              </a:rPr>
              <a:t>r</a:t>
            </a:r>
            <a:r>
              <a:rPr lang="en-US" sz="2000" b="1" i="1" dirty="0">
                <a:latin typeface="Comic Sans MS" panose="030F0702030302020204" pitchFamily="66" charset="0"/>
              </a:rPr>
              <a:t> </a:t>
            </a:r>
            <a:r>
              <a:rPr lang="en-US" sz="2000" b="1" dirty="0">
                <a:latin typeface="Comic Sans MS" panose="030F0702030302020204" pitchFamily="66" charset="0"/>
              </a:rPr>
              <a:t>(</a:t>
            </a:r>
            <a:r>
              <a:rPr lang="el-GR" sz="2000" b="1" dirty="0">
                <a:latin typeface="Comic Sans MS" panose="030F0702030302020204" pitchFamily="66" charset="0"/>
              </a:rPr>
              <a:t>πτώση τάσης μέσα στην πηγή).</a:t>
            </a:r>
            <a:endParaRPr lang="el-GR" sz="2000" b="1" i="1" dirty="0">
              <a:latin typeface="Comic Sans MS" panose="030F0702030302020204" pitchFamily="66" charset="0"/>
            </a:endParaRPr>
          </a:p>
        </p:txBody>
      </p:sp>
      <p:grpSp>
        <p:nvGrpSpPr>
          <p:cNvPr id="45" name="Ομάδα 44"/>
          <p:cNvGrpSpPr/>
          <p:nvPr/>
        </p:nvGrpSpPr>
        <p:grpSpPr>
          <a:xfrm>
            <a:off x="3608750" y="378418"/>
            <a:ext cx="4079198" cy="2002472"/>
            <a:chOff x="3608750" y="378418"/>
            <a:chExt cx="4079198" cy="2002472"/>
          </a:xfrm>
        </p:grpSpPr>
        <p:grpSp>
          <p:nvGrpSpPr>
            <p:cNvPr id="4" name="Ομάδα 3"/>
            <p:cNvGrpSpPr/>
            <p:nvPr/>
          </p:nvGrpSpPr>
          <p:grpSpPr>
            <a:xfrm>
              <a:off x="3608750" y="378418"/>
              <a:ext cx="4079198" cy="2002472"/>
              <a:chOff x="3437675" y="298668"/>
              <a:chExt cx="4079198" cy="2002472"/>
            </a:xfrm>
          </p:grpSpPr>
          <p:grpSp>
            <p:nvGrpSpPr>
              <p:cNvPr id="5" name="Ομάδα 4"/>
              <p:cNvGrpSpPr/>
              <p:nvPr/>
            </p:nvGrpSpPr>
            <p:grpSpPr>
              <a:xfrm>
                <a:off x="3628403" y="298668"/>
                <a:ext cx="3888470" cy="1773496"/>
                <a:chOff x="3945413" y="243629"/>
                <a:chExt cx="3888470" cy="1773496"/>
              </a:xfrm>
            </p:grpSpPr>
            <p:grpSp>
              <p:nvGrpSpPr>
                <p:cNvPr id="11" name="Ομάδα 10"/>
                <p:cNvGrpSpPr/>
                <p:nvPr/>
              </p:nvGrpSpPr>
              <p:grpSpPr>
                <a:xfrm>
                  <a:off x="3945413" y="243629"/>
                  <a:ext cx="3888470" cy="1773496"/>
                  <a:chOff x="3945413" y="243629"/>
                  <a:chExt cx="3888470" cy="1773496"/>
                </a:xfrm>
              </p:grpSpPr>
              <p:grpSp>
                <p:nvGrpSpPr>
                  <p:cNvPr id="13" name="Ομάδα 12"/>
                  <p:cNvGrpSpPr/>
                  <p:nvPr/>
                </p:nvGrpSpPr>
                <p:grpSpPr>
                  <a:xfrm>
                    <a:off x="4646502" y="756277"/>
                    <a:ext cx="2347737" cy="431800"/>
                    <a:chOff x="4008438" y="1773238"/>
                    <a:chExt cx="3815669" cy="431800"/>
                  </a:xfrm>
                </p:grpSpPr>
                <p:sp>
                  <p:nvSpPr>
                    <p:cNvPr id="40" name="Text Box 20"/>
                    <p:cNvSpPr txBox="1">
                      <a:spLocks noChangeArrowheads="1"/>
                    </p:cNvSpPr>
                    <p:nvPr/>
                  </p:nvSpPr>
                  <p:spPr bwMode="auto">
                    <a:xfrm>
                      <a:off x="4800600" y="1818535"/>
                      <a:ext cx="23748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1600" i="1" dirty="0">
                          <a:solidFill>
                            <a:srgbClr val="006600"/>
                          </a:solidFill>
                          <a:effectLst>
                            <a:outerShdw blurRad="38100" dist="38100" dir="2700000" algn="tl">
                              <a:srgbClr val="000000"/>
                            </a:outerShdw>
                          </a:effectLst>
                          <a:latin typeface="Comic Sans MS" panose="030F0702030302020204" pitchFamily="66" charset="0"/>
                        </a:rPr>
                        <a:t>V</a:t>
                      </a:r>
                      <a:r>
                        <a:rPr lang="en-US" altLang="el-GR" sz="1600" baseline="-25000" dirty="0">
                          <a:solidFill>
                            <a:srgbClr val="006600"/>
                          </a:solidFill>
                          <a:effectLst>
                            <a:outerShdw blurRad="38100" dist="38100" dir="2700000" algn="tl">
                              <a:srgbClr val="000000"/>
                            </a:outerShdw>
                          </a:effectLst>
                          <a:latin typeface="Comic Sans MS" panose="030F0702030302020204" pitchFamily="66" charset="0"/>
                        </a:rPr>
                        <a:t>R</a:t>
                      </a:r>
                      <a:r>
                        <a:rPr lang="en-US" altLang="el-GR" sz="1600" i="1" dirty="0">
                          <a:solidFill>
                            <a:srgbClr val="006600"/>
                          </a:solidFill>
                          <a:effectLst>
                            <a:outerShdw blurRad="38100" dist="38100" dir="2700000" algn="tl">
                              <a:srgbClr val="000000"/>
                            </a:outerShdw>
                          </a:effectLst>
                          <a:latin typeface="Comic Sans MS" panose="030F0702030302020204" pitchFamily="66" charset="0"/>
                        </a:rPr>
                        <a:t> </a:t>
                      </a:r>
                      <a:r>
                        <a:rPr lang="en-US" altLang="el-GR" sz="1600" dirty="0">
                          <a:solidFill>
                            <a:srgbClr val="006600"/>
                          </a:solidFill>
                          <a:effectLst>
                            <a:outerShdw blurRad="38100" dist="38100" dir="2700000" algn="tl">
                              <a:srgbClr val="000000"/>
                            </a:outerShdw>
                          </a:effectLst>
                          <a:latin typeface="Comic Sans MS" panose="030F0702030302020204" pitchFamily="66" charset="0"/>
                        </a:rPr>
                        <a:t>= </a:t>
                      </a:r>
                      <a:r>
                        <a:rPr lang="en-US" altLang="el-GR" sz="1600" i="1" dirty="0">
                          <a:solidFill>
                            <a:srgbClr val="006600"/>
                          </a:solidFill>
                          <a:effectLst>
                            <a:outerShdw blurRad="38100" dist="38100" dir="2700000" algn="tl">
                              <a:srgbClr val="000000"/>
                            </a:outerShdw>
                          </a:effectLst>
                          <a:latin typeface="Comic Sans MS" panose="030F0702030302020204" pitchFamily="66" charset="0"/>
                        </a:rPr>
                        <a:t>V</a:t>
                      </a:r>
                      <a:r>
                        <a:rPr lang="en-US" altLang="el-GR" sz="1600" baseline="-25000" dirty="0">
                          <a:solidFill>
                            <a:srgbClr val="006600"/>
                          </a:solidFill>
                          <a:effectLst>
                            <a:outerShdw blurRad="38100" dist="38100" dir="2700000" algn="tl">
                              <a:srgbClr val="000000"/>
                            </a:outerShdw>
                          </a:effectLst>
                          <a:latin typeface="Comic Sans MS" panose="030F0702030302020204" pitchFamily="66" charset="0"/>
                        </a:rPr>
                        <a:t>A </a:t>
                      </a:r>
                      <a:r>
                        <a:rPr lang="en-US" altLang="el-GR" sz="1600" dirty="0">
                          <a:solidFill>
                            <a:srgbClr val="006600"/>
                          </a:solidFill>
                          <a:effectLst>
                            <a:outerShdw blurRad="38100" dist="38100" dir="2700000" algn="tl">
                              <a:srgbClr val="000000"/>
                            </a:outerShdw>
                          </a:effectLst>
                          <a:latin typeface="Comic Sans MS" panose="030F0702030302020204" pitchFamily="66" charset="0"/>
                        </a:rPr>
                        <a:t>- </a:t>
                      </a:r>
                      <a:r>
                        <a:rPr lang="en-US" altLang="el-GR" sz="1600" i="1" dirty="0">
                          <a:solidFill>
                            <a:srgbClr val="006600"/>
                          </a:solidFill>
                          <a:effectLst>
                            <a:outerShdw blurRad="38100" dist="38100" dir="2700000" algn="tl">
                              <a:srgbClr val="000000"/>
                            </a:outerShdw>
                          </a:effectLst>
                          <a:latin typeface="Comic Sans MS" panose="030F0702030302020204" pitchFamily="66" charset="0"/>
                        </a:rPr>
                        <a:t>V</a:t>
                      </a:r>
                      <a:r>
                        <a:rPr lang="en-US" altLang="el-GR" sz="1600" baseline="-25000" dirty="0">
                          <a:solidFill>
                            <a:srgbClr val="006600"/>
                          </a:solidFill>
                          <a:effectLst>
                            <a:outerShdw blurRad="38100" dist="38100" dir="2700000" algn="tl">
                              <a:srgbClr val="000000"/>
                            </a:outerShdw>
                          </a:effectLst>
                          <a:latin typeface="Comic Sans MS" panose="030F0702030302020204" pitchFamily="66" charset="0"/>
                        </a:rPr>
                        <a:t>B</a:t>
                      </a:r>
                      <a:endParaRPr lang="el-GR" altLang="el-GR" sz="1600" dirty="0">
                        <a:solidFill>
                          <a:srgbClr val="006600"/>
                        </a:solidFill>
                        <a:effectLst>
                          <a:outerShdw blurRad="38100" dist="38100" dir="2700000" algn="tl">
                            <a:srgbClr val="000000"/>
                          </a:outerShdw>
                        </a:effectLst>
                        <a:latin typeface="Comic Sans MS" panose="030F0702030302020204" pitchFamily="66" charset="0"/>
                      </a:endParaRPr>
                    </a:p>
                  </p:txBody>
                </p:sp>
                <p:sp>
                  <p:nvSpPr>
                    <p:cNvPr id="41" name="Line 21"/>
                    <p:cNvSpPr>
                      <a:spLocks noChangeShapeType="1"/>
                    </p:cNvSpPr>
                    <p:nvPr/>
                  </p:nvSpPr>
                  <p:spPr bwMode="auto">
                    <a:xfrm>
                      <a:off x="7175499" y="1989138"/>
                      <a:ext cx="64849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42" name="Line 22"/>
                    <p:cNvSpPr>
                      <a:spLocks noChangeShapeType="1"/>
                    </p:cNvSpPr>
                    <p:nvPr/>
                  </p:nvSpPr>
                  <p:spPr bwMode="auto">
                    <a:xfrm>
                      <a:off x="7824107" y="1773238"/>
                      <a:ext cx="0" cy="4318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43" name="Line 23"/>
                    <p:cNvSpPr>
                      <a:spLocks noChangeShapeType="1"/>
                    </p:cNvSpPr>
                    <p:nvPr/>
                  </p:nvSpPr>
                  <p:spPr bwMode="auto">
                    <a:xfrm flipH="1">
                      <a:off x="4008438" y="1989138"/>
                      <a:ext cx="92806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44" name="Line 24"/>
                    <p:cNvSpPr>
                      <a:spLocks noChangeShapeType="1"/>
                    </p:cNvSpPr>
                    <p:nvPr/>
                  </p:nvSpPr>
                  <p:spPr bwMode="auto">
                    <a:xfrm>
                      <a:off x="4008438" y="1773238"/>
                      <a:ext cx="0" cy="4318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14" name="Ομάδα 13"/>
                  <p:cNvGrpSpPr/>
                  <p:nvPr/>
                </p:nvGrpSpPr>
                <p:grpSpPr>
                  <a:xfrm>
                    <a:off x="3945413" y="243629"/>
                    <a:ext cx="3888470" cy="1773496"/>
                    <a:chOff x="527843" y="301426"/>
                    <a:chExt cx="3888470" cy="1773496"/>
                  </a:xfrm>
                </p:grpSpPr>
                <p:grpSp>
                  <p:nvGrpSpPr>
                    <p:cNvPr id="15" name="Ομάδα 14"/>
                    <p:cNvGrpSpPr/>
                    <p:nvPr/>
                  </p:nvGrpSpPr>
                  <p:grpSpPr>
                    <a:xfrm>
                      <a:off x="712026" y="1372878"/>
                      <a:ext cx="516905" cy="369332"/>
                      <a:chOff x="3575051" y="2636839"/>
                      <a:chExt cx="516905" cy="369332"/>
                    </a:xfrm>
                  </p:grpSpPr>
                  <p:sp>
                    <p:nvSpPr>
                      <p:cNvPr id="38" name="Line 29"/>
                      <p:cNvSpPr>
                        <a:spLocks noChangeShapeType="1"/>
                      </p:cNvSpPr>
                      <p:nvPr/>
                    </p:nvSpPr>
                    <p:spPr bwMode="auto">
                      <a:xfrm flipH="1" flipV="1">
                        <a:off x="3648075" y="2997198"/>
                        <a:ext cx="443881" cy="8971"/>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9" name="Text Box 30"/>
                      <p:cNvSpPr txBox="1">
                        <a:spLocks noChangeArrowheads="1"/>
                      </p:cNvSpPr>
                      <p:nvPr/>
                    </p:nvSpPr>
                    <p:spPr bwMode="auto">
                      <a:xfrm>
                        <a:off x="3575051" y="2636839"/>
                        <a:ext cx="3603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solidFill>
                              <a:srgbClr val="FF0000"/>
                            </a:solidFill>
                            <a:effectLst>
                              <a:outerShdw blurRad="38100" dist="38100" dir="2700000" algn="tl">
                                <a:srgbClr val="000000"/>
                              </a:outerShdw>
                            </a:effectLst>
                            <a:latin typeface="Comic Sans MS" panose="030F0702030302020204" pitchFamily="66" charset="0"/>
                          </a:rPr>
                          <a:t>I</a:t>
                        </a:r>
                        <a:endParaRPr lang="el-GR" altLang="el-GR" b="1" i="1" dirty="0">
                          <a:solidFill>
                            <a:srgbClr val="FF0000"/>
                          </a:solidFill>
                          <a:effectLst>
                            <a:outerShdw blurRad="38100" dist="38100" dir="2700000" algn="tl">
                              <a:srgbClr val="000000"/>
                            </a:outerShdw>
                          </a:effectLst>
                          <a:latin typeface="Comic Sans MS" panose="030F0702030302020204" pitchFamily="66" charset="0"/>
                        </a:endParaRPr>
                      </a:p>
                    </p:txBody>
                  </p:sp>
                </p:grpSp>
                <p:grpSp>
                  <p:nvGrpSpPr>
                    <p:cNvPr id="16" name="Ομάδα 15"/>
                    <p:cNvGrpSpPr/>
                    <p:nvPr/>
                  </p:nvGrpSpPr>
                  <p:grpSpPr>
                    <a:xfrm>
                      <a:off x="527843" y="301426"/>
                      <a:ext cx="3888470" cy="1773496"/>
                      <a:chOff x="527843" y="301426"/>
                      <a:chExt cx="3888470" cy="1773496"/>
                    </a:xfrm>
                  </p:grpSpPr>
                  <p:grpSp>
                    <p:nvGrpSpPr>
                      <p:cNvPr id="17" name="Ομάδα 16"/>
                      <p:cNvGrpSpPr/>
                      <p:nvPr/>
                    </p:nvGrpSpPr>
                    <p:grpSpPr>
                      <a:xfrm>
                        <a:off x="527843" y="301426"/>
                        <a:ext cx="3888470" cy="1773496"/>
                        <a:chOff x="527843" y="301426"/>
                        <a:chExt cx="3888470" cy="1773496"/>
                      </a:xfrm>
                    </p:grpSpPr>
                    <p:grpSp>
                      <p:nvGrpSpPr>
                        <p:cNvPr id="21" name="Ομάδα 20"/>
                        <p:cNvGrpSpPr/>
                        <p:nvPr/>
                      </p:nvGrpSpPr>
                      <p:grpSpPr>
                        <a:xfrm>
                          <a:off x="527843" y="301426"/>
                          <a:ext cx="3888470" cy="1773496"/>
                          <a:chOff x="2927350" y="807771"/>
                          <a:chExt cx="6337300" cy="2765693"/>
                        </a:xfrm>
                      </p:grpSpPr>
                      <p:sp>
                        <p:nvSpPr>
                          <p:cNvPr id="23" name="Rectangle 5"/>
                          <p:cNvSpPr>
                            <a:spLocks noChangeArrowheads="1"/>
                          </p:cNvSpPr>
                          <p:nvPr/>
                        </p:nvSpPr>
                        <p:spPr bwMode="auto">
                          <a:xfrm>
                            <a:off x="4079875" y="1052513"/>
                            <a:ext cx="3816350" cy="576262"/>
                          </a:xfrm>
                          <a:prstGeom prst="rect">
                            <a:avLst/>
                          </a:prstGeom>
                          <a:solidFill>
                            <a:srgbClr val="C0C0C0"/>
                          </a:solidFill>
                          <a:ln w="9525">
                            <a:solidFill>
                              <a:schemeClr val="tx1"/>
                            </a:solidFill>
                            <a:miter lim="800000"/>
                            <a:headEnd/>
                            <a:tailEnd/>
                          </a:ln>
                          <a:effectLst/>
                        </p:spPr>
                        <p:txBody>
                          <a:bodyPr wrap="none" anchor="ctr"/>
                          <a:lstStyle/>
                          <a:p>
                            <a:endParaRPr lang="el-GR"/>
                          </a:p>
                        </p:txBody>
                      </p:sp>
                      <p:sp>
                        <p:nvSpPr>
                          <p:cNvPr id="24" name="Line 6"/>
                          <p:cNvSpPr>
                            <a:spLocks noChangeShapeType="1"/>
                          </p:cNvSpPr>
                          <p:nvPr/>
                        </p:nvSpPr>
                        <p:spPr bwMode="auto">
                          <a:xfrm flipH="1">
                            <a:off x="2927350" y="1341438"/>
                            <a:ext cx="647700" cy="0"/>
                          </a:xfrm>
                          <a:prstGeom prst="line">
                            <a:avLst/>
                          </a:prstGeom>
                          <a:noFill/>
                          <a:ln w="19050">
                            <a:solidFill>
                              <a:schemeClr val="hlink"/>
                            </a:solidFill>
                            <a:round/>
                            <a:headEnd type="triangle" w="med" len="med"/>
                            <a:tailEnd/>
                          </a:ln>
                          <a:effectLst/>
                          <a:extLst>
                            <a:ext uri="{909E8E84-426E-40DD-AFC4-6F175D3DCCD1}">
                              <a14:hiddenFill xmlns:a14="http://schemas.microsoft.com/office/drawing/2010/main">
                                <a:noFill/>
                              </a14:hiddenFill>
                            </a:ext>
                          </a:extLst>
                        </p:spPr>
                        <p:txBody>
                          <a:bodyPr/>
                          <a:lstStyle/>
                          <a:p>
                            <a:endParaRPr lang="el-GR"/>
                          </a:p>
                        </p:txBody>
                      </p:sp>
                      <p:sp>
                        <p:nvSpPr>
                          <p:cNvPr id="25" name="Line 7"/>
                          <p:cNvSpPr>
                            <a:spLocks noChangeShapeType="1"/>
                          </p:cNvSpPr>
                          <p:nvPr/>
                        </p:nvSpPr>
                        <p:spPr bwMode="auto">
                          <a:xfrm>
                            <a:off x="7896226" y="1341438"/>
                            <a:ext cx="576263" cy="0"/>
                          </a:xfrm>
                          <a:prstGeom prst="line">
                            <a:avLst/>
                          </a:prstGeom>
                          <a:noFill/>
                          <a:ln w="19050">
                            <a:solidFill>
                              <a:schemeClr val="hlink"/>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l-GR"/>
                          </a:p>
                        </p:txBody>
                      </p:sp>
                      <p:sp>
                        <p:nvSpPr>
                          <p:cNvPr id="26" name="Line 8"/>
                          <p:cNvSpPr>
                            <a:spLocks noChangeShapeType="1"/>
                          </p:cNvSpPr>
                          <p:nvPr/>
                        </p:nvSpPr>
                        <p:spPr bwMode="auto">
                          <a:xfrm>
                            <a:off x="2927350" y="2610628"/>
                            <a:ext cx="0" cy="602472"/>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27" name="Line 9"/>
                          <p:cNvSpPr>
                            <a:spLocks noChangeShapeType="1"/>
                          </p:cNvSpPr>
                          <p:nvPr/>
                        </p:nvSpPr>
                        <p:spPr bwMode="auto">
                          <a:xfrm>
                            <a:off x="2927350" y="3213100"/>
                            <a:ext cx="1368312" cy="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28" name="Line 10"/>
                          <p:cNvSpPr>
                            <a:spLocks noChangeShapeType="1"/>
                          </p:cNvSpPr>
                          <p:nvPr/>
                        </p:nvSpPr>
                        <p:spPr bwMode="auto">
                          <a:xfrm>
                            <a:off x="5448300" y="2852739"/>
                            <a:ext cx="0" cy="720725"/>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29" name="Line 11"/>
                          <p:cNvSpPr>
                            <a:spLocks noChangeShapeType="1"/>
                          </p:cNvSpPr>
                          <p:nvPr/>
                        </p:nvSpPr>
                        <p:spPr bwMode="auto">
                          <a:xfrm>
                            <a:off x="6164478" y="3054612"/>
                            <a:ext cx="0" cy="360363"/>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30" name="Line 12"/>
                          <p:cNvSpPr>
                            <a:spLocks noChangeShapeType="1"/>
                          </p:cNvSpPr>
                          <p:nvPr/>
                        </p:nvSpPr>
                        <p:spPr bwMode="auto">
                          <a:xfrm flipV="1">
                            <a:off x="6169136" y="3213098"/>
                            <a:ext cx="3095513" cy="36512"/>
                          </a:xfrm>
                          <a:prstGeom prst="line">
                            <a:avLst/>
                          </a:prstGeom>
                          <a:noFill/>
                          <a:ln w="19050">
                            <a:solidFill>
                              <a:schemeClr val="hlink"/>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l-GR"/>
                          </a:p>
                        </p:txBody>
                      </p:sp>
                      <p:sp>
                        <p:nvSpPr>
                          <p:cNvPr id="31" name="Line 13"/>
                          <p:cNvSpPr>
                            <a:spLocks noChangeShapeType="1"/>
                          </p:cNvSpPr>
                          <p:nvPr/>
                        </p:nvSpPr>
                        <p:spPr bwMode="auto">
                          <a:xfrm>
                            <a:off x="9264650" y="1304926"/>
                            <a:ext cx="0" cy="1908174"/>
                          </a:xfrm>
                          <a:prstGeom prst="line">
                            <a:avLst/>
                          </a:prstGeom>
                          <a:noFill/>
                          <a:ln w="19050">
                            <a:solidFill>
                              <a:schemeClr val="hlink"/>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l-GR"/>
                          </a:p>
                        </p:txBody>
                      </p:sp>
                      <p:sp>
                        <p:nvSpPr>
                          <p:cNvPr id="32" name="Line 14"/>
                          <p:cNvSpPr>
                            <a:spLocks noChangeShapeType="1"/>
                          </p:cNvSpPr>
                          <p:nvPr/>
                        </p:nvSpPr>
                        <p:spPr bwMode="auto">
                          <a:xfrm>
                            <a:off x="8472488" y="1341438"/>
                            <a:ext cx="792162" cy="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33" name="Line 15"/>
                          <p:cNvSpPr>
                            <a:spLocks noChangeShapeType="1"/>
                          </p:cNvSpPr>
                          <p:nvPr/>
                        </p:nvSpPr>
                        <p:spPr bwMode="auto">
                          <a:xfrm>
                            <a:off x="3575051" y="1341438"/>
                            <a:ext cx="504825" cy="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34" name="Text Box 16"/>
                          <p:cNvSpPr txBox="1">
                            <a:spLocks noChangeArrowheads="1"/>
                          </p:cNvSpPr>
                          <p:nvPr/>
                        </p:nvSpPr>
                        <p:spPr bwMode="auto">
                          <a:xfrm>
                            <a:off x="3719513" y="807771"/>
                            <a:ext cx="360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1600" dirty="0">
                                <a:solidFill>
                                  <a:schemeClr val="hlink"/>
                                </a:solidFill>
                                <a:effectLst>
                                  <a:outerShdw blurRad="38100" dist="38100" dir="2700000" algn="tl">
                                    <a:srgbClr val="000000"/>
                                  </a:outerShdw>
                                </a:effectLst>
                                <a:latin typeface="Comic Sans MS" panose="030F0702030302020204" pitchFamily="66" charset="0"/>
                              </a:rPr>
                              <a:t>Α</a:t>
                            </a:r>
                          </a:p>
                        </p:txBody>
                      </p:sp>
                      <p:sp>
                        <p:nvSpPr>
                          <p:cNvPr id="35" name="Text Box 17"/>
                          <p:cNvSpPr txBox="1">
                            <a:spLocks noChangeArrowheads="1"/>
                          </p:cNvSpPr>
                          <p:nvPr/>
                        </p:nvSpPr>
                        <p:spPr bwMode="auto">
                          <a:xfrm>
                            <a:off x="8000637" y="821483"/>
                            <a:ext cx="2889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1600" dirty="0">
                                <a:solidFill>
                                  <a:schemeClr val="hlink"/>
                                </a:solidFill>
                                <a:effectLst>
                                  <a:outerShdw blurRad="38100" dist="38100" dir="2700000" algn="tl">
                                    <a:srgbClr val="000000"/>
                                  </a:outerShdw>
                                </a:effectLst>
                                <a:latin typeface="Comic Sans MS" panose="030F0702030302020204" pitchFamily="66" charset="0"/>
                              </a:rPr>
                              <a:t>Β</a:t>
                            </a:r>
                          </a:p>
                        </p:txBody>
                      </p:sp>
                      <p:sp>
                        <p:nvSpPr>
                          <p:cNvPr id="36" name="Text Box 31"/>
                          <p:cNvSpPr txBox="1">
                            <a:spLocks noChangeArrowheads="1"/>
                          </p:cNvSpPr>
                          <p:nvPr/>
                        </p:nvSpPr>
                        <p:spPr bwMode="auto">
                          <a:xfrm>
                            <a:off x="5016499" y="3056552"/>
                            <a:ext cx="4318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2000" b="1" dirty="0"/>
                              <a:t>+</a:t>
                            </a:r>
                            <a:endParaRPr lang="el-GR" altLang="el-GR" sz="2000" b="1" dirty="0"/>
                          </a:p>
                        </p:txBody>
                      </p:sp>
                      <p:sp>
                        <p:nvSpPr>
                          <p:cNvPr id="37" name="Text Box 32"/>
                          <p:cNvSpPr txBox="1">
                            <a:spLocks noChangeArrowheads="1"/>
                          </p:cNvSpPr>
                          <p:nvPr/>
                        </p:nvSpPr>
                        <p:spPr bwMode="auto">
                          <a:xfrm>
                            <a:off x="6169134" y="2934710"/>
                            <a:ext cx="468314" cy="623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2000" b="1" dirty="0"/>
                              <a:t>_</a:t>
                            </a:r>
                            <a:endParaRPr lang="el-GR" altLang="el-GR" sz="2000" b="1" dirty="0"/>
                          </a:p>
                        </p:txBody>
                      </p:sp>
                    </p:grpSp>
                    <p:cxnSp>
                      <p:nvCxnSpPr>
                        <p:cNvPr id="22" name="Ευθεία γραμμή σύνδεσης 21"/>
                        <p:cNvCxnSpPr/>
                        <p:nvPr/>
                      </p:nvCxnSpPr>
                      <p:spPr>
                        <a:xfrm>
                          <a:off x="1712335" y="1831870"/>
                          <a:ext cx="377786" cy="84"/>
                        </a:xfrm>
                        <a:prstGeom prst="line">
                          <a:avLst/>
                        </a:prstGeom>
                        <a:ln w="19050">
                          <a:solidFill>
                            <a:srgbClr val="0000FF"/>
                          </a:solidFill>
                        </a:ln>
                      </p:spPr>
                      <p:style>
                        <a:lnRef idx="1">
                          <a:schemeClr val="accent1"/>
                        </a:lnRef>
                        <a:fillRef idx="0">
                          <a:schemeClr val="accent1"/>
                        </a:fillRef>
                        <a:effectRef idx="0">
                          <a:schemeClr val="accent1"/>
                        </a:effectRef>
                        <a:fontRef idx="minor">
                          <a:schemeClr val="tx1"/>
                        </a:fontRef>
                      </p:style>
                    </p:cxnSp>
                  </p:grpSp>
                  <p:grpSp>
                    <p:nvGrpSpPr>
                      <p:cNvPr id="18" name="Ομάδα 17"/>
                      <p:cNvGrpSpPr/>
                      <p:nvPr/>
                    </p:nvGrpSpPr>
                    <p:grpSpPr>
                      <a:xfrm>
                        <a:off x="1346113" y="1347027"/>
                        <a:ext cx="565920" cy="467584"/>
                        <a:chOff x="4350301" y="2364730"/>
                        <a:chExt cx="565920" cy="467584"/>
                      </a:xfrm>
                    </p:grpSpPr>
                    <p:cxnSp>
                      <p:nvCxnSpPr>
                        <p:cNvPr id="19" name="Ευθεία γραμμή σύνδεσης 18"/>
                        <p:cNvCxnSpPr/>
                        <p:nvPr/>
                      </p:nvCxnSpPr>
                      <p:spPr>
                        <a:xfrm>
                          <a:off x="4355319" y="2830039"/>
                          <a:ext cx="444521" cy="227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4350301" y="2364730"/>
                          <a:ext cx="565920" cy="338554"/>
                        </a:xfrm>
                        <a:prstGeom prst="rect">
                          <a:avLst/>
                        </a:prstGeom>
                        <a:noFill/>
                      </p:spPr>
                      <p:txBody>
                        <a:bodyPr wrap="square" rtlCol="0">
                          <a:spAutoFit/>
                        </a:bodyPr>
                        <a:lstStyle/>
                        <a:p>
                          <a:r>
                            <a:rPr lang="el-GR" sz="1600" b="1" dirty="0">
                              <a:latin typeface="Comic Sans MS" panose="030F0702030302020204" pitchFamily="66" charset="0"/>
                            </a:rPr>
                            <a:t>Δ</a:t>
                          </a:r>
                        </a:p>
                      </p:txBody>
                    </p:sp>
                  </p:grpSp>
                </p:grpSp>
              </p:grpSp>
            </p:grpSp>
            <p:sp>
              <p:nvSpPr>
                <p:cNvPr id="12" name="Ορθογώνιο 11"/>
                <p:cNvSpPr/>
                <p:nvPr/>
              </p:nvSpPr>
              <p:spPr>
                <a:xfrm>
                  <a:off x="4761742" y="1716337"/>
                  <a:ext cx="45719" cy="5773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pic>
            <p:nvPicPr>
              <p:cNvPr id="6" name="Picture 28"/>
              <p:cNvPicPr>
                <a:picLocks noChangeAspect="1" noChangeArrowheads="1"/>
              </p:cNvPicPr>
              <p:nvPr/>
            </p:nvPicPr>
            <p:blipFill>
              <a:blip r:embed="rId3" cstate="print">
                <a:clrChange>
                  <a:clrFrom>
                    <a:srgbClr val="787878"/>
                  </a:clrFrom>
                  <a:clrTo>
                    <a:srgbClr val="787878">
                      <a:alpha val="0"/>
                    </a:srgbClr>
                  </a:clrTo>
                </a:clrChange>
                <a:extLst>
                  <a:ext uri="{BEBA8EAE-BF5A-486C-A8C5-ECC9F3942E4B}">
                    <a14:imgProps xmlns:a14="http://schemas.microsoft.com/office/drawing/2010/main">
                      <a14:imgLayer r:embed="rId4">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5221601" y="1742655"/>
                <a:ext cx="373439" cy="239929"/>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Ορθογώνιο 6"/>
              <p:cNvSpPr/>
              <p:nvPr/>
            </p:nvSpPr>
            <p:spPr>
              <a:xfrm>
                <a:off x="4734656" y="444282"/>
                <a:ext cx="1600118" cy="369332"/>
              </a:xfrm>
              <a:prstGeom prst="rect">
                <a:avLst/>
              </a:prstGeom>
              <a:effectLst/>
            </p:spPr>
            <p:txBody>
              <a:bodyPr wrap="none">
                <a:spAutoFit/>
              </a:bodyPr>
              <a:lstStyle/>
              <a:p>
                <a:pPr algn="ctr">
                  <a:spcBef>
                    <a:spcPct val="50000"/>
                  </a:spcBef>
                </a:pPr>
                <a:r>
                  <a:rPr lang="el-GR" altLang="el-GR" b="1" dirty="0">
                    <a:latin typeface="Comic Sans MS" panose="030F0702030302020204" pitchFamily="66" charset="0"/>
                  </a:rPr>
                  <a:t>Αντιστάτης </a:t>
                </a:r>
                <a:r>
                  <a:rPr lang="en-US" altLang="el-GR" b="1" i="1" dirty="0">
                    <a:latin typeface="Comic Sans MS" panose="030F0702030302020204" pitchFamily="66" charset="0"/>
                  </a:rPr>
                  <a:t>R</a:t>
                </a:r>
                <a:endParaRPr lang="el-GR" altLang="el-GR" b="1" i="1" dirty="0">
                  <a:latin typeface="Comic Sans MS" panose="030F0702030302020204" pitchFamily="66" charset="0"/>
                </a:endParaRPr>
              </a:p>
            </p:txBody>
          </p:sp>
          <p:sp>
            <p:nvSpPr>
              <p:cNvPr id="8" name="Text Box 29"/>
              <p:cNvSpPr txBox="1">
                <a:spLocks noChangeArrowheads="1"/>
              </p:cNvSpPr>
              <p:nvPr/>
            </p:nvSpPr>
            <p:spPr bwMode="auto">
              <a:xfrm>
                <a:off x="5122599" y="1964590"/>
                <a:ext cx="5762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1600" b="1" i="1" dirty="0">
                    <a:latin typeface="Comic Sans MS" panose="030F0702030302020204" pitchFamily="66" charset="0"/>
                  </a:rPr>
                  <a:t>Ε,</a:t>
                </a:r>
                <a:r>
                  <a:rPr lang="en-US" altLang="el-GR" sz="1600" b="1" i="1" dirty="0">
                    <a:latin typeface="Comic Sans MS" panose="030F0702030302020204" pitchFamily="66" charset="0"/>
                  </a:rPr>
                  <a:t>r</a:t>
                </a:r>
                <a:endParaRPr lang="el-GR" altLang="el-GR" sz="1600" b="1" i="1" dirty="0">
                  <a:latin typeface="Comic Sans MS" panose="030F0702030302020204" pitchFamily="66" charset="0"/>
                </a:endParaRPr>
              </a:p>
            </p:txBody>
          </p:sp>
          <p:sp>
            <p:nvSpPr>
              <p:cNvPr id="9" name="Oval 24"/>
              <p:cNvSpPr>
                <a:spLocks noChangeArrowheads="1"/>
              </p:cNvSpPr>
              <p:nvPr/>
            </p:nvSpPr>
            <p:spPr bwMode="auto">
              <a:xfrm>
                <a:off x="3437675" y="1073839"/>
                <a:ext cx="368829" cy="338554"/>
              </a:xfrm>
              <a:prstGeom prst="ellipse">
                <a:avLst/>
              </a:prstGeom>
              <a:noFill/>
              <a:ln w="28575">
                <a:solidFill>
                  <a:srgbClr val="FF0000"/>
                </a:solidFill>
                <a:round/>
                <a:headEnd/>
                <a:tailEnd/>
              </a:ln>
              <a:effectLst/>
            </p:spPr>
            <p:txBody>
              <a:bodyPr wrap="none" anchor="ctr"/>
              <a:lstStyle/>
              <a:p>
                <a:pPr algn="ctr"/>
                <a:r>
                  <a:rPr lang="el-GR" b="1" dirty="0">
                    <a:latin typeface="Comic Sans MS" panose="030F0702030302020204" pitchFamily="66" charset="0"/>
                  </a:rPr>
                  <a:t>Α</a:t>
                </a:r>
              </a:p>
            </p:txBody>
          </p:sp>
          <p:sp>
            <p:nvSpPr>
              <p:cNvPr id="10" name="Line 8"/>
              <p:cNvSpPr>
                <a:spLocks noChangeShapeType="1"/>
              </p:cNvSpPr>
              <p:nvPr/>
            </p:nvSpPr>
            <p:spPr bwMode="auto">
              <a:xfrm flipH="1">
                <a:off x="3619302" y="640882"/>
                <a:ext cx="9101" cy="428688"/>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Lst>
            </p:spPr>
            <p:txBody>
              <a:bodyPr/>
              <a:lstStyle/>
              <a:p>
                <a:endParaRPr lang="el-GR"/>
              </a:p>
            </p:txBody>
          </p:sp>
        </p:grpSp>
        <p:grpSp>
          <p:nvGrpSpPr>
            <p:cNvPr id="57" name="Ομάδα 56"/>
            <p:cNvGrpSpPr/>
            <p:nvPr/>
          </p:nvGrpSpPr>
          <p:grpSpPr>
            <a:xfrm>
              <a:off x="7216947" y="1019472"/>
              <a:ext cx="392602" cy="373579"/>
              <a:chOff x="9903212" y="1201867"/>
              <a:chExt cx="392602" cy="373579"/>
            </a:xfrm>
          </p:grpSpPr>
          <p:sp>
            <p:nvSpPr>
              <p:cNvPr id="58" name="Text Box 30"/>
              <p:cNvSpPr txBox="1">
                <a:spLocks noChangeArrowheads="1"/>
              </p:cNvSpPr>
              <p:nvPr/>
            </p:nvSpPr>
            <p:spPr bwMode="auto">
              <a:xfrm>
                <a:off x="9903212" y="1201867"/>
                <a:ext cx="39260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solidFill>
                      <a:srgbClr val="FF0000"/>
                    </a:solidFill>
                    <a:effectLst>
                      <a:outerShdw blurRad="38100" dist="38100" dir="2700000" algn="tl">
                        <a:srgbClr val="000000"/>
                      </a:outerShdw>
                    </a:effectLst>
                    <a:latin typeface="Comic Sans MS" panose="030F0702030302020204" pitchFamily="66" charset="0"/>
                  </a:rPr>
                  <a:t>I</a:t>
                </a:r>
                <a:endParaRPr lang="el-GR" altLang="el-GR" b="1" i="1" dirty="0">
                  <a:solidFill>
                    <a:srgbClr val="FF0000"/>
                  </a:solidFill>
                  <a:effectLst>
                    <a:outerShdw blurRad="38100" dist="38100" dir="2700000" algn="tl">
                      <a:srgbClr val="000000"/>
                    </a:outerShdw>
                  </a:effectLst>
                  <a:latin typeface="Comic Sans MS" panose="030F0702030302020204" pitchFamily="66" charset="0"/>
                </a:endParaRPr>
              </a:p>
            </p:txBody>
          </p:sp>
          <p:sp>
            <p:nvSpPr>
              <p:cNvPr id="60" name="Line 29"/>
              <p:cNvSpPr>
                <a:spLocks noChangeShapeType="1"/>
              </p:cNvSpPr>
              <p:nvPr/>
            </p:nvSpPr>
            <p:spPr bwMode="auto">
              <a:xfrm flipH="1">
                <a:off x="10283317" y="1208562"/>
                <a:ext cx="0" cy="366884"/>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sp>
        <p:nvSpPr>
          <p:cNvPr id="46" name="Θέση ημερομηνίας 45">
            <a:extLst>
              <a:ext uri="{FF2B5EF4-FFF2-40B4-BE49-F238E27FC236}">
                <a16:creationId xmlns:a16="http://schemas.microsoft.com/office/drawing/2014/main" id="{4497E674-E6E4-4411-9B71-900DE4B5CC61}"/>
              </a:ext>
            </a:extLst>
          </p:cNvPr>
          <p:cNvSpPr>
            <a:spLocks noGrp="1"/>
          </p:cNvSpPr>
          <p:nvPr>
            <p:ph type="dt" sz="half" idx="10"/>
          </p:nvPr>
        </p:nvSpPr>
        <p:spPr/>
        <p:txBody>
          <a:bodyPr/>
          <a:lstStyle/>
          <a:p>
            <a:fld id="{08A80F1F-B9F5-4F33-9870-359603AAC789}" type="datetime1">
              <a:rPr lang="el-GR" smtClean="0">
                <a:solidFill>
                  <a:prstClr val="black">
                    <a:tint val="75000"/>
                  </a:prstClr>
                </a:solidFill>
              </a:rPr>
              <a:t>8/2/2021</a:t>
            </a:fld>
            <a:endParaRPr lang="el-GR">
              <a:solidFill>
                <a:prstClr val="black">
                  <a:tint val="75000"/>
                </a:prstClr>
              </a:solidFill>
            </a:endParaRPr>
          </a:p>
        </p:txBody>
      </p:sp>
      <p:sp>
        <p:nvSpPr>
          <p:cNvPr id="61" name="Θέση υποσέλιδου 60">
            <a:extLst>
              <a:ext uri="{FF2B5EF4-FFF2-40B4-BE49-F238E27FC236}">
                <a16:creationId xmlns:a16="http://schemas.microsoft.com/office/drawing/2014/main" id="{70349301-8D50-4C8E-8373-41AC7AF17686}"/>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3643303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5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3"/>
                                        </p:tgtEl>
                                        <p:attrNameLst>
                                          <p:attrName>style.visibility</p:attrName>
                                        </p:attrNameLst>
                                      </p:cBhvr>
                                      <p:to>
                                        <p:strVal val="visible"/>
                                      </p:to>
                                    </p:set>
                                    <p:animEffect transition="in" filter="wipe(left)">
                                      <p:cBhvr>
                                        <p:cTn id="12" dur="1500"/>
                                        <p:tgtEl>
                                          <p:spTgt spid="53"/>
                                        </p:tgtEl>
                                      </p:cBhvr>
                                    </p:animEffect>
                                  </p:childTnLst>
                                </p:cTn>
                              </p:par>
                            </p:childTnLst>
                          </p:cTn>
                        </p:par>
                        <p:par>
                          <p:cTn id="13" fill="hold">
                            <p:stCondLst>
                              <p:cond delay="1500"/>
                            </p:stCondLst>
                            <p:childTnLst>
                              <p:par>
                                <p:cTn id="14" presetID="47" presetClass="entr" presetSubtype="0" fill="hold" grpId="0" nodeType="afterEffect">
                                  <p:stCondLst>
                                    <p:cond delay="500"/>
                                  </p:stCondLst>
                                  <p:childTnLst>
                                    <p:set>
                                      <p:cBhvr>
                                        <p:cTn id="15" dur="1" fill="hold">
                                          <p:stCondLst>
                                            <p:cond delay="0"/>
                                          </p:stCondLst>
                                        </p:cTn>
                                        <p:tgtEl>
                                          <p:spTgt spid="47"/>
                                        </p:tgtEl>
                                        <p:attrNameLst>
                                          <p:attrName>style.visibility</p:attrName>
                                        </p:attrNameLst>
                                      </p:cBhvr>
                                      <p:to>
                                        <p:strVal val="visible"/>
                                      </p:to>
                                    </p:set>
                                    <p:animEffect transition="in" filter="fade">
                                      <p:cBhvr>
                                        <p:cTn id="16" dur="1000"/>
                                        <p:tgtEl>
                                          <p:spTgt spid="47"/>
                                        </p:tgtEl>
                                      </p:cBhvr>
                                    </p:animEffect>
                                    <p:anim calcmode="lin" valueType="num">
                                      <p:cBhvr>
                                        <p:cTn id="17" dur="1000" fill="hold"/>
                                        <p:tgtEl>
                                          <p:spTgt spid="47"/>
                                        </p:tgtEl>
                                        <p:attrNameLst>
                                          <p:attrName>ppt_x</p:attrName>
                                        </p:attrNameLst>
                                      </p:cBhvr>
                                      <p:tavLst>
                                        <p:tav tm="0">
                                          <p:val>
                                            <p:strVal val="#ppt_x"/>
                                          </p:val>
                                        </p:tav>
                                        <p:tav tm="100000">
                                          <p:val>
                                            <p:strVal val="#ppt_x"/>
                                          </p:val>
                                        </p:tav>
                                      </p:tavLst>
                                    </p:anim>
                                    <p:anim calcmode="lin" valueType="num">
                                      <p:cBhvr>
                                        <p:cTn id="18"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48"/>
                                        </p:tgtEl>
                                        <p:attrNameLst>
                                          <p:attrName>style.visibility</p:attrName>
                                        </p:attrNameLst>
                                      </p:cBhvr>
                                      <p:to>
                                        <p:strVal val="visible"/>
                                      </p:to>
                                    </p:set>
                                    <p:animEffect transition="in" filter="wipe(left)">
                                      <p:cBhvr>
                                        <p:cTn id="23" dur="500"/>
                                        <p:tgtEl>
                                          <p:spTgt spid="48"/>
                                        </p:tgtEl>
                                      </p:cBhvr>
                                    </p:animEffect>
                                  </p:childTnLst>
                                </p:cTn>
                              </p:par>
                            </p:childTnLst>
                          </p:cTn>
                        </p:par>
                        <p:par>
                          <p:cTn id="24" fill="hold">
                            <p:stCondLst>
                              <p:cond delay="500"/>
                            </p:stCondLst>
                            <p:childTnLst>
                              <p:par>
                                <p:cTn id="25" presetID="22" presetClass="entr" presetSubtype="8" fill="hold" grpId="0" nodeType="afterEffect">
                                  <p:stCondLst>
                                    <p:cond delay="250"/>
                                  </p:stCondLst>
                                  <p:childTnLst>
                                    <p:set>
                                      <p:cBhvr>
                                        <p:cTn id="26" dur="1" fill="hold">
                                          <p:stCondLst>
                                            <p:cond delay="0"/>
                                          </p:stCondLst>
                                        </p:cTn>
                                        <p:tgtEl>
                                          <p:spTgt spid="49"/>
                                        </p:tgtEl>
                                        <p:attrNameLst>
                                          <p:attrName>style.visibility</p:attrName>
                                        </p:attrNameLst>
                                      </p:cBhvr>
                                      <p:to>
                                        <p:strVal val="visible"/>
                                      </p:to>
                                    </p:set>
                                    <p:animEffect transition="in" filter="wipe(left)">
                                      <p:cBhvr>
                                        <p:cTn id="27" dur="1000"/>
                                        <p:tgtEl>
                                          <p:spTgt spid="4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0"/>
                                        </p:tgtEl>
                                        <p:attrNameLst>
                                          <p:attrName>style.visibility</p:attrName>
                                        </p:attrNameLst>
                                      </p:cBhvr>
                                      <p:to>
                                        <p:strVal val="visible"/>
                                      </p:to>
                                    </p:set>
                                    <p:animEffect transition="in" filter="wipe(left)">
                                      <p:cBhvr>
                                        <p:cTn id="32" dur="500"/>
                                        <p:tgtEl>
                                          <p:spTgt spid="50"/>
                                        </p:tgtEl>
                                      </p:cBhvr>
                                    </p:animEffect>
                                  </p:childTnLst>
                                </p:cTn>
                              </p:par>
                            </p:childTnLst>
                          </p:cTn>
                        </p:par>
                        <p:par>
                          <p:cTn id="33" fill="hold">
                            <p:stCondLst>
                              <p:cond delay="500"/>
                            </p:stCondLst>
                            <p:childTnLst>
                              <p:par>
                                <p:cTn id="34" presetID="22" presetClass="entr" presetSubtype="8" fill="hold" grpId="0" nodeType="afterEffect">
                                  <p:stCondLst>
                                    <p:cond delay="250"/>
                                  </p:stCondLst>
                                  <p:childTnLst>
                                    <p:set>
                                      <p:cBhvr>
                                        <p:cTn id="35" dur="1" fill="hold">
                                          <p:stCondLst>
                                            <p:cond delay="0"/>
                                          </p:stCondLst>
                                        </p:cTn>
                                        <p:tgtEl>
                                          <p:spTgt spid="51"/>
                                        </p:tgtEl>
                                        <p:attrNameLst>
                                          <p:attrName>style.visibility</p:attrName>
                                        </p:attrNameLst>
                                      </p:cBhvr>
                                      <p:to>
                                        <p:strVal val="visible"/>
                                      </p:to>
                                    </p:set>
                                    <p:animEffect transition="in" filter="wipe(left)">
                                      <p:cBhvr>
                                        <p:cTn id="36" dur="1000"/>
                                        <p:tgtEl>
                                          <p:spTgt spid="51"/>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52"/>
                                        </p:tgtEl>
                                        <p:attrNameLst>
                                          <p:attrName>style.visibility</p:attrName>
                                        </p:attrNameLst>
                                      </p:cBhvr>
                                      <p:to>
                                        <p:strVal val="visible"/>
                                      </p:to>
                                    </p:set>
                                    <p:animEffect transition="in" filter="wipe(left)">
                                      <p:cBhvr>
                                        <p:cTn id="41" dur="500"/>
                                        <p:tgtEl>
                                          <p:spTgt spid="52"/>
                                        </p:tgtEl>
                                      </p:cBhvr>
                                    </p:animEffect>
                                  </p:childTnLst>
                                </p:cTn>
                              </p:par>
                            </p:childTnLst>
                          </p:cTn>
                        </p:par>
                        <p:par>
                          <p:cTn id="42" fill="hold">
                            <p:stCondLst>
                              <p:cond delay="500"/>
                            </p:stCondLst>
                            <p:childTnLst>
                              <p:par>
                                <p:cTn id="43" presetID="22" presetClass="entr" presetSubtype="8" fill="hold" grpId="0" nodeType="afterEffect">
                                  <p:stCondLst>
                                    <p:cond delay="250"/>
                                  </p:stCondLst>
                                  <p:childTnLst>
                                    <p:set>
                                      <p:cBhvr>
                                        <p:cTn id="44" dur="1" fill="hold">
                                          <p:stCondLst>
                                            <p:cond delay="0"/>
                                          </p:stCondLst>
                                        </p:cTn>
                                        <p:tgtEl>
                                          <p:spTgt spid="54"/>
                                        </p:tgtEl>
                                        <p:attrNameLst>
                                          <p:attrName>style.visibility</p:attrName>
                                        </p:attrNameLst>
                                      </p:cBhvr>
                                      <p:to>
                                        <p:strVal val="visible"/>
                                      </p:to>
                                    </p:set>
                                    <p:animEffect transition="in" filter="wipe(left)">
                                      <p:cBhvr>
                                        <p:cTn id="45" dur="1000"/>
                                        <p:tgtEl>
                                          <p:spTgt spid="54"/>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56"/>
                                        </p:tgtEl>
                                        <p:attrNameLst>
                                          <p:attrName>style.visibility</p:attrName>
                                        </p:attrNameLst>
                                      </p:cBhvr>
                                      <p:to>
                                        <p:strVal val="visible"/>
                                      </p:to>
                                    </p:set>
                                    <p:animEffect transition="in" filter="wipe(left)">
                                      <p:cBhvr>
                                        <p:cTn id="50" dur="500"/>
                                        <p:tgtEl>
                                          <p:spTgt spid="56"/>
                                        </p:tgtEl>
                                      </p:cBhvr>
                                    </p:animEffect>
                                  </p:childTnLst>
                                </p:cTn>
                              </p:par>
                            </p:childTnLst>
                          </p:cTn>
                        </p:par>
                        <p:par>
                          <p:cTn id="51" fill="hold">
                            <p:stCondLst>
                              <p:cond delay="500"/>
                            </p:stCondLst>
                            <p:childTnLst>
                              <p:par>
                                <p:cTn id="52" presetID="53" presetClass="entr" presetSubtype="16" repeatCount="2000" fill="hold" grpId="0" nodeType="afterEffect">
                                  <p:stCondLst>
                                    <p:cond delay="250"/>
                                  </p:stCondLst>
                                  <p:childTnLst>
                                    <p:set>
                                      <p:cBhvr>
                                        <p:cTn id="53" dur="1" fill="hold">
                                          <p:stCondLst>
                                            <p:cond delay="0"/>
                                          </p:stCondLst>
                                        </p:cTn>
                                        <p:tgtEl>
                                          <p:spTgt spid="55"/>
                                        </p:tgtEl>
                                        <p:attrNameLst>
                                          <p:attrName>style.visibility</p:attrName>
                                        </p:attrNameLst>
                                      </p:cBhvr>
                                      <p:to>
                                        <p:strVal val="visible"/>
                                      </p:to>
                                    </p:set>
                                    <p:anim calcmode="lin" valueType="num">
                                      <p:cBhvr>
                                        <p:cTn id="54" dur="1000" fill="hold"/>
                                        <p:tgtEl>
                                          <p:spTgt spid="55"/>
                                        </p:tgtEl>
                                        <p:attrNameLst>
                                          <p:attrName>ppt_w</p:attrName>
                                        </p:attrNameLst>
                                      </p:cBhvr>
                                      <p:tavLst>
                                        <p:tav tm="0">
                                          <p:val>
                                            <p:fltVal val="0"/>
                                          </p:val>
                                        </p:tav>
                                        <p:tav tm="100000">
                                          <p:val>
                                            <p:strVal val="#ppt_w"/>
                                          </p:val>
                                        </p:tav>
                                      </p:tavLst>
                                    </p:anim>
                                    <p:anim calcmode="lin" valueType="num">
                                      <p:cBhvr>
                                        <p:cTn id="55" dur="1000" fill="hold"/>
                                        <p:tgtEl>
                                          <p:spTgt spid="55"/>
                                        </p:tgtEl>
                                        <p:attrNameLst>
                                          <p:attrName>ppt_h</p:attrName>
                                        </p:attrNameLst>
                                      </p:cBhvr>
                                      <p:tavLst>
                                        <p:tav tm="0">
                                          <p:val>
                                            <p:fltVal val="0"/>
                                          </p:val>
                                        </p:tav>
                                        <p:tav tm="100000">
                                          <p:val>
                                            <p:strVal val="#ppt_h"/>
                                          </p:val>
                                        </p:tav>
                                      </p:tavLst>
                                    </p:anim>
                                    <p:animEffect transition="in" filter="fade">
                                      <p:cBhvr>
                                        <p:cTn id="56" dur="1000"/>
                                        <p:tgtEl>
                                          <p:spTgt spid="55"/>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childTnLst>
                                    <p:set>
                                      <p:cBhvr>
                                        <p:cTn id="60" dur="1" fill="hold">
                                          <p:stCondLst>
                                            <p:cond delay="0"/>
                                          </p:stCondLst>
                                        </p:cTn>
                                        <p:tgtEl>
                                          <p:spTgt spid="59"/>
                                        </p:tgtEl>
                                        <p:attrNameLst>
                                          <p:attrName>style.visibility</p:attrName>
                                        </p:attrNameLst>
                                      </p:cBhvr>
                                      <p:to>
                                        <p:strVal val="visible"/>
                                      </p:to>
                                    </p:set>
                                    <p:animEffect transition="in" filter="wipe(left)">
                                      <p:cBhvr>
                                        <p:cTn id="61" dur="1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48" grpId="0" animBg="1"/>
      <p:bldP spid="49" grpId="0"/>
      <p:bldP spid="50" grpId="0" animBg="1"/>
      <p:bldP spid="51" grpId="0"/>
      <p:bldP spid="52" grpId="0" animBg="1"/>
      <p:bldP spid="53" grpId="0"/>
      <p:bldP spid="54" grpId="0"/>
      <p:bldP spid="55" grpId="0"/>
      <p:bldP spid="56" grpId="0" animBg="1"/>
      <p:bldP spid="5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17</a:t>
            </a:fld>
            <a:endParaRPr lang="el-GR">
              <a:solidFill>
                <a:prstClr val="black">
                  <a:tint val="75000"/>
                </a:prstClr>
              </a:solidFill>
            </a:endParaRPr>
          </a:p>
        </p:txBody>
      </p:sp>
      <p:sp>
        <p:nvSpPr>
          <p:cNvPr id="4" name="Text Box 4"/>
          <p:cNvSpPr txBox="1">
            <a:spLocks noChangeArrowheads="1"/>
          </p:cNvSpPr>
          <p:nvPr/>
        </p:nvSpPr>
        <p:spPr bwMode="auto">
          <a:xfrm>
            <a:off x="2066925" y="1802131"/>
            <a:ext cx="7806690"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l-GR" altLang="el-GR" sz="2800" b="1" dirty="0">
                <a:solidFill>
                  <a:srgbClr val="800000"/>
                </a:solidFill>
                <a:effectLst>
                  <a:outerShdw blurRad="38100" dist="38100" dir="2700000" algn="tl">
                    <a:srgbClr val="000000"/>
                  </a:outerShdw>
                </a:effectLst>
                <a:latin typeface="Comic Sans MS" panose="030F0702030302020204" pitchFamily="66" charset="0"/>
              </a:rPr>
              <a:t>Γραφική παράσταση (</a:t>
            </a:r>
            <a:r>
              <a:rPr lang="en-US" altLang="el-GR" sz="2800" b="1" dirty="0">
                <a:solidFill>
                  <a:srgbClr val="800000"/>
                </a:solidFill>
                <a:effectLst>
                  <a:outerShdw blurRad="38100" dist="38100" dir="2700000" algn="tl">
                    <a:srgbClr val="000000"/>
                  </a:outerShdw>
                </a:effectLst>
                <a:latin typeface="Comic Sans MS" panose="030F0702030302020204" pitchFamily="66" charset="0"/>
              </a:rPr>
              <a:t>“</a:t>
            </a:r>
            <a:r>
              <a:rPr lang="el-GR" altLang="el-GR" sz="2800" b="1" dirty="0">
                <a:solidFill>
                  <a:srgbClr val="800000"/>
                </a:solidFill>
                <a:effectLst>
                  <a:outerShdw blurRad="38100" dist="38100" dir="2700000" algn="tl">
                    <a:srgbClr val="000000"/>
                  </a:outerShdw>
                </a:effectLst>
                <a:latin typeface="Comic Sans MS" panose="030F0702030302020204" pitchFamily="66" charset="0"/>
              </a:rPr>
              <a:t>Χαρακτηριστική</a:t>
            </a:r>
            <a:r>
              <a:rPr lang="en-US" altLang="el-GR" sz="2800" b="1" dirty="0">
                <a:solidFill>
                  <a:srgbClr val="800000"/>
                </a:solidFill>
                <a:effectLst>
                  <a:outerShdw blurRad="38100" dist="38100" dir="2700000" algn="tl">
                    <a:srgbClr val="000000"/>
                  </a:outerShdw>
                </a:effectLst>
                <a:latin typeface="Comic Sans MS" panose="030F0702030302020204" pitchFamily="66" charset="0"/>
              </a:rPr>
              <a:t>”</a:t>
            </a:r>
            <a:r>
              <a:rPr lang="el-GR" altLang="el-GR" sz="2800" b="1" dirty="0">
                <a:solidFill>
                  <a:srgbClr val="800000"/>
                </a:solidFill>
                <a:effectLst>
                  <a:outerShdw blurRad="38100" dist="38100" dir="2700000" algn="tl">
                    <a:srgbClr val="000000"/>
                  </a:outerShdw>
                </a:effectLst>
                <a:latin typeface="Comic Sans MS" panose="030F0702030302020204" pitchFamily="66" charset="0"/>
              </a:rPr>
              <a:t>) πηγής</a:t>
            </a:r>
          </a:p>
          <a:p>
            <a:pPr algn="ctr">
              <a:spcBef>
                <a:spcPct val="50000"/>
              </a:spcBef>
            </a:pPr>
            <a:r>
              <a:rPr lang="en-US" altLang="el-GR" sz="2800" b="1" i="1" dirty="0">
                <a:solidFill>
                  <a:srgbClr val="800000"/>
                </a:solidFill>
                <a:effectLst>
                  <a:outerShdw blurRad="38100" dist="38100" dir="2700000" algn="tl">
                    <a:srgbClr val="000000"/>
                  </a:outerShdw>
                </a:effectLst>
                <a:latin typeface="Comic Sans MS" panose="030F0702030302020204" pitchFamily="66" charset="0"/>
              </a:rPr>
              <a:t>V</a:t>
            </a:r>
            <a:r>
              <a:rPr lang="en-US" altLang="el-GR" sz="2800" b="1" dirty="0">
                <a:solidFill>
                  <a:srgbClr val="800000"/>
                </a:solidFill>
                <a:effectLst>
                  <a:outerShdw blurRad="38100" dist="38100" dir="2700000" algn="tl">
                    <a:srgbClr val="000000"/>
                  </a:outerShdw>
                </a:effectLst>
                <a:latin typeface="Comic Sans MS" panose="030F0702030302020204" pitchFamily="66" charset="0"/>
              </a:rPr>
              <a:t> = f (</a:t>
            </a:r>
            <a:r>
              <a:rPr lang="en-US" altLang="el-GR" sz="2800" b="1" i="1" dirty="0">
                <a:solidFill>
                  <a:srgbClr val="800000"/>
                </a:solidFill>
                <a:effectLst>
                  <a:outerShdw blurRad="38100" dist="38100" dir="2700000" algn="tl">
                    <a:srgbClr val="000000"/>
                  </a:outerShdw>
                </a:effectLst>
                <a:latin typeface="Comic Sans MS" panose="030F0702030302020204" pitchFamily="66" charset="0"/>
              </a:rPr>
              <a:t>I</a:t>
            </a:r>
            <a:r>
              <a:rPr lang="en-US" altLang="el-GR" sz="2800" b="1" dirty="0">
                <a:solidFill>
                  <a:srgbClr val="800000"/>
                </a:solidFill>
                <a:effectLst>
                  <a:outerShdw blurRad="38100" dist="38100" dir="2700000" algn="tl">
                    <a:srgbClr val="000000"/>
                  </a:outerShdw>
                </a:effectLst>
                <a:latin typeface="Comic Sans MS" panose="030F0702030302020204" pitchFamily="66" charset="0"/>
              </a:rPr>
              <a:t>) </a:t>
            </a:r>
            <a:endParaRPr lang="el-GR" altLang="el-GR" sz="2800" b="1" dirty="0">
              <a:solidFill>
                <a:srgbClr val="800000"/>
              </a:solidFill>
              <a:effectLst>
                <a:outerShdw blurRad="38100" dist="38100" dir="2700000" algn="tl">
                  <a:srgbClr val="000000"/>
                </a:outerShdw>
              </a:effectLst>
              <a:latin typeface="Comic Sans MS" panose="030F0702030302020204" pitchFamily="66" charset="0"/>
            </a:endParaRPr>
          </a:p>
        </p:txBody>
      </p:sp>
      <p:sp>
        <p:nvSpPr>
          <p:cNvPr id="5" name="Θέση ημερομηνίας 4">
            <a:extLst>
              <a:ext uri="{FF2B5EF4-FFF2-40B4-BE49-F238E27FC236}">
                <a16:creationId xmlns:a16="http://schemas.microsoft.com/office/drawing/2014/main" id="{AA2264B7-8F3F-4BBA-BEA4-34A0597DB93E}"/>
              </a:ext>
            </a:extLst>
          </p:cNvPr>
          <p:cNvSpPr>
            <a:spLocks noGrp="1"/>
          </p:cNvSpPr>
          <p:nvPr>
            <p:ph type="dt" sz="half" idx="10"/>
          </p:nvPr>
        </p:nvSpPr>
        <p:spPr/>
        <p:txBody>
          <a:bodyPr/>
          <a:lstStyle/>
          <a:p>
            <a:fld id="{88448904-8472-4F5D-8A5A-55B30BF41F40}" type="datetime1">
              <a:rPr lang="el-GR" smtClean="0">
                <a:solidFill>
                  <a:prstClr val="black">
                    <a:tint val="75000"/>
                  </a:prstClr>
                </a:solidFill>
              </a:rPr>
              <a:t>8/2/2021</a:t>
            </a:fld>
            <a:endParaRPr lang="el-GR">
              <a:solidFill>
                <a:prstClr val="black">
                  <a:tint val="75000"/>
                </a:prstClr>
              </a:solidFill>
            </a:endParaRPr>
          </a:p>
        </p:txBody>
      </p:sp>
      <p:sp>
        <p:nvSpPr>
          <p:cNvPr id="6" name="Θέση υποσέλιδου 5">
            <a:extLst>
              <a:ext uri="{FF2B5EF4-FFF2-40B4-BE49-F238E27FC236}">
                <a16:creationId xmlns:a16="http://schemas.microsoft.com/office/drawing/2014/main" id="{E4907CA8-A507-4C50-81B3-633F559382FD}"/>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443807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ppt_x</p:attrName>
                                        </p:attrNameLst>
                                      </p:cBhvr>
                                      <p:tavLst>
                                        <p:tav tm="0">
                                          <p:val>
                                            <p:strVal val="#ppt_x-.2"/>
                                          </p:val>
                                        </p:tav>
                                        <p:tav tm="100000">
                                          <p:val>
                                            <p:strVal val="#ppt_x"/>
                                          </p:val>
                                        </p:tav>
                                      </p:tavLst>
                                    </p:anim>
                                    <p:anim calcmode="lin" valueType="num">
                                      <p:cBhvr>
                                        <p:cTn id="8" dur="2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18</a:t>
            </a:fld>
            <a:endParaRPr lang="el-GR">
              <a:solidFill>
                <a:prstClr val="black">
                  <a:tint val="75000"/>
                </a:prstClr>
              </a:solidFill>
            </a:endParaRPr>
          </a:p>
        </p:txBody>
      </p:sp>
      <p:sp>
        <p:nvSpPr>
          <p:cNvPr id="5" name="TextBox 4"/>
          <p:cNvSpPr txBox="1"/>
          <p:nvPr/>
        </p:nvSpPr>
        <p:spPr>
          <a:xfrm>
            <a:off x="3954780" y="247650"/>
            <a:ext cx="3215261" cy="646331"/>
          </a:xfrm>
          <a:prstGeom prst="rect">
            <a:avLst/>
          </a:prstGeom>
          <a:noFill/>
        </p:spPr>
        <p:txBody>
          <a:bodyPr wrap="square" rtlCol="0">
            <a:spAutoFit/>
          </a:bodyPr>
          <a:lstStyle/>
          <a:p>
            <a:r>
              <a:rPr lang="en-US" sz="3600" b="1" i="1" dirty="0">
                <a:solidFill>
                  <a:srgbClr val="FF0000"/>
                </a:solidFill>
                <a:effectLst>
                  <a:outerShdw blurRad="38100" dist="38100" dir="2700000" algn="tl">
                    <a:srgbClr val="000000">
                      <a:alpha val="43137"/>
                    </a:srgbClr>
                  </a:outerShdw>
                </a:effectLst>
                <a:latin typeface="Comic Sans MS" panose="030F0702030302020204" pitchFamily="66" charset="0"/>
              </a:rPr>
              <a:t>V</a:t>
            </a:r>
            <a:r>
              <a:rPr lang="el-GR" sz="3600" b="1" baseline="-25000" dirty="0">
                <a:solidFill>
                  <a:srgbClr val="FF0000"/>
                </a:solidFill>
                <a:effectLst>
                  <a:outerShdw blurRad="38100" dist="38100" dir="2700000" algn="tl">
                    <a:srgbClr val="000000">
                      <a:alpha val="43137"/>
                    </a:srgbClr>
                  </a:outerShdw>
                </a:effectLst>
                <a:latin typeface="Comic Sans MS" panose="030F0702030302020204" pitchFamily="66" charset="0"/>
              </a:rPr>
              <a:t>π</a:t>
            </a:r>
            <a:r>
              <a:rPr lang="en-US" sz="3600" b="1" dirty="0">
                <a:solidFill>
                  <a:srgbClr val="FF0000"/>
                </a:solidFill>
                <a:effectLst>
                  <a:outerShdw blurRad="38100" dist="38100" dir="2700000" algn="tl">
                    <a:srgbClr val="000000">
                      <a:alpha val="43137"/>
                    </a:srgbClr>
                  </a:outerShdw>
                </a:effectLst>
                <a:latin typeface="Comic Sans MS" panose="030F0702030302020204" pitchFamily="66" charset="0"/>
              </a:rPr>
              <a:t> =</a:t>
            </a:r>
            <a:r>
              <a:rPr lang="en-US" sz="3600" b="1" i="1" dirty="0">
                <a:solidFill>
                  <a:srgbClr val="FF0000"/>
                </a:solidFill>
                <a:effectLst>
                  <a:outerShdw blurRad="38100" dist="38100" dir="2700000" algn="tl">
                    <a:srgbClr val="000000">
                      <a:alpha val="43137"/>
                    </a:srgbClr>
                  </a:outerShdw>
                </a:effectLst>
                <a:latin typeface="Comic Sans MS" panose="030F0702030302020204" pitchFamily="66" charset="0"/>
              </a:rPr>
              <a:t> E</a:t>
            </a:r>
            <a:r>
              <a:rPr lang="el-GR" sz="3600" b="1" i="1" dirty="0">
                <a:solidFill>
                  <a:srgbClr val="FF0000"/>
                </a:solidFill>
                <a:effectLst>
                  <a:outerShdw blurRad="38100" dist="38100" dir="2700000" algn="tl">
                    <a:srgbClr val="000000">
                      <a:alpha val="43137"/>
                    </a:srgbClr>
                  </a:outerShdw>
                </a:effectLst>
                <a:latin typeface="Comic Sans MS" panose="030F0702030302020204" pitchFamily="66" charset="0"/>
              </a:rPr>
              <a:t> – Ι.</a:t>
            </a:r>
            <a:r>
              <a:rPr lang="en-US" sz="3600" b="1" i="1" dirty="0">
                <a:solidFill>
                  <a:srgbClr val="FF0000"/>
                </a:solidFill>
                <a:effectLst>
                  <a:outerShdw blurRad="38100" dist="38100" dir="2700000" algn="tl">
                    <a:srgbClr val="000000">
                      <a:alpha val="43137"/>
                    </a:srgbClr>
                  </a:outerShdw>
                </a:effectLst>
                <a:latin typeface="Comic Sans MS" panose="030F0702030302020204" pitchFamily="66" charset="0"/>
              </a:rPr>
              <a:t>r</a:t>
            </a:r>
            <a:r>
              <a:rPr lang="el-GR" sz="3600" b="1" i="1" dirty="0">
                <a:solidFill>
                  <a:srgbClr val="FF0000"/>
                </a:solidFill>
                <a:effectLst>
                  <a:outerShdw blurRad="38100" dist="38100" dir="2700000" algn="tl">
                    <a:srgbClr val="000000">
                      <a:alpha val="43137"/>
                    </a:srgbClr>
                  </a:outerShdw>
                </a:effectLst>
                <a:latin typeface="Comic Sans MS" panose="030F0702030302020204" pitchFamily="66" charset="0"/>
              </a:rPr>
              <a:t> </a:t>
            </a:r>
            <a:endParaRPr lang="el-GR" sz="3600"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6" name="TextBox 5"/>
          <p:cNvSpPr txBox="1"/>
          <p:nvPr/>
        </p:nvSpPr>
        <p:spPr>
          <a:xfrm>
            <a:off x="1750457" y="1157309"/>
            <a:ext cx="5943601" cy="400110"/>
          </a:xfrm>
          <a:prstGeom prst="rect">
            <a:avLst/>
          </a:prstGeom>
          <a:noFill/>
        </p:spPr>
        <p:txBody>
          <a:bodyPr wrap="square" rtlCol="0">
            <a:spAutoFit/>
          </a:bodyPr>
          <a:lstStyle/>
          <a:p>
            <a:r>
              <a:rPr lang="el-GR" sz="2000" b="1" dirty="0">
                <a:latin typeface="Comic Sans MS" panose="030F0702030302020204" pitchFamily="66" charset="0"/>
              </a:rPr>
              <a:t>Για </a:t>
            </a:r>
            <a:r>
              <a:rPr lang="el-GR" sz="2000" b="1" i="1" dirty="0">
                <a:latin typeface="Comic Sans MS" panose="030F0702030302020204" pitchFamily="66" charset="0"/>
              </a:rPr>
              <a:t>Ι</a:t>
            </a:r>
            <a:r>
              <a:rPr lang="el-GR" sz="2000" b="1" dirty="0">
                <a:latin typeface="Comic Sans MS" panose="030F0702030302020204" pitchFamily="66" charset="0"/>
              </a:rPr>
              <a:t> = 0 (ανοικτό κύκλωμα) προκύπτει </a:t>
            </a:r>
            <a:r>
              <a:rPr lang="en-US" sz="2000" b="1" i="1" dirty="0">
                <a:solidFill>
                  <a:srgbClr val="FF0000"/>
                </a:solidFill>
                <a:effectLst>
                  <a:outerShdw blurRad="38100" dist="38100" dir="2700000" algn="tl">
                    <a:srgbClr val="000000">
                      <a:alpha val="43137"/>
                    </a:srgbClr>
                  </a:outerShdw>
                </a:effectLst>
                <a:latin typeface="Comic Sans MS" panose="030F0702030302020204" pitchFamily="66" charset="0"/>
              </a:rPr>
              <a:t>V</a:t>
            </a:r>
            <a:r>
              <a:rPr lang="el-GR" sz="2000" b="1" baseline="-25000" dirty="0">
                <a:solidFill>
                  <a:srgbClr val="FF0000"/>
                </a:solidFill>
                <a:effectLst>
                  <a:outerShdw blurRad="38100" dist="38100" dir="2700000" algn="tl">
                    <a:srgbClr val="000000">
                      <a:alpha val="43137"/>
                    </a:srgbClr>
                  </a:outerShdw>
                </a:effectLst>
                <a:latin typeface="Comic Sans MS" panose="030F0702030302020204" pitchFamily="66" charset="0"/>
              </a:rPr>
              <a:t>π</a:t>
            </a:r>
            <a:r>
              <a:rPr lang="en-US" sz="2000" b="1" dirty="0">
                <a:solidFill>
                  <a:srgbClr val="FF0000"/>
                </a:solidFill>
                <a:effectLst>
                  <a:outerShdw blurRad="38100" dist="38100" dir="2700000" algn="tl">
                    <a:srgbClr val="000000">
                      <a:alpha val="43137"/>
                    </a:srgbClr>
                  </a:outerShdw>
                </a:effectLst>
                <a:latin typeface="Comic Sans MS" panose="030F0702030302020204" pitchFamily="66" charset="0"/>
              </a:rPr>
              <a:t> =</a:t>
            </a:r>
            <a:r>
              <a:rPr lang="en-US" sz="2000" b="1" i="1" dirty="0">
                <a:solidFill>
                  <a:srgbClr val="FF0000"/>
                </a:solidFill>
                <a:effectLst>
                  <a:outerShdw blurRad="38100" dist="38100" dir="2700000" algn="tl">
                    <a:srgbClr val="000000">
                      <a:alpha val="43137"/>
                    </a:srgbClr>
                  </a:outerShdw>
                </a:effectLst>
                <a:latin typeface="Comic Sans MS" panose="030F0702030302020204" pitchFamily="66" charset="0"/>
              </a:rPr>
              <a:t> E</a:t>
            </a:r>
            <a:r>
              <a:rPr lang="el-GR" sz="2000" b="1" i="1" dirty="0">
                <a:solidFill>
                  <a:srgbClr val="FF0000"/>
                </a:solidFill>
                <a:effectLst>
                  <a:outerShdw blurRad="38100" dist="38100" dir="2700000" algn="tl">
                    <a:srgbClr val="000000">
                      <a:alpha val="43137"/>
                    </a:srgbClr>
                  </a:outerShdw>
                </a:effectLst>
                <a:latin typeface="Comic Sans MS" panose="030F0702030302020204" pitchFamily="66" charset="0"/>
              </a:rPr>
              <a:t>.</a:t>
            </a:r>
            <a:r>
              <a:rPr lang="el-GR" sz="2000" b="1" dirty="0">
                <a:latin typeface="Comic Sans MS" panose="030F0702030302020204" pitchFamily="66" charset="0"/>
              </a:rPr>
              <a:t> </a:t>
            </a:r>
          </a:p>
        </p:txBody>
      </p:sp>
      <mc:AlternateContent xmlns:mc="http://schemas.openxmlformats.org/markup-compatibility/2006" xmlns:a14="http://schemas.microsoft.com/office/drawing/2010/main">
        <mc:Choice Requires="a14">
          <p:sp>
            <p:nvSpPr>
              <p:cNvPr id="7" name="TextBox 6"/>
              <p:cNvSpPr txBox="1"/>
              <p:nvPr/>
            </p:nvSpPr>
            <p:spPr>
              <a:xfrm>
                <a:off x="1750457" y="1720313"/>
                <a:ext cx="7395211" cy="622286"/>
              </a:xfrm>
              <a:prstGeom prst="rect">
                <a:avLst/>
              </a:prstGeom>
              <a:noFill/>
            </p:spPr>
            <p:txBody>
              <a:bodyPr wrap="square" rtlCol="0">
                <a:spAutoFit/>
              </a:bodyPr>
              <a:lstStyle/>
              <a:p>
                <a:r>
                  <a:rPr lang="el-GR" sz="2000" b="1" dirty="0">
                    <a:latin typeface="Comic Sans MS" panose="030F0702030302020204" pitchFamily="66" charset="0"/>
                  </a:rPr>
                  <a:t>Για </a:t>
                </a:r>
                <a:r>
                  <a:rPr lang="en-US" sz="2000" b="1" i="1" dirty="0">
                    <a:latin typeface="Comic Sans MS" panose="030F0702030302020204" pitchFamily="66" charset="0"/>
                  </a:rPr>
                  <a:t>V</a:t>
                </a:r>
                <a:r>
                  <a:rPr lang="el-GR" sz="2000" b="1" baseline="-25000" dirty="0">
                    <a:latin typeface="Comic Sans MS" panose="030F0702030302020204" pitchFamily="66" charset="0"/>
                  </a:rPr>
                  <a:t>π</a:t>
                </a:r>
                <a:r>
                  <a:rPr lang="el-GR" sz="2000" b="1" dirty="0">
                    <a:latin typeface="Comic Sans MS" panose="030F0702030302020204" pitchFamily="66" charset="0"/>
                  </a:rPr>
                  <a:t> = 0 (βραχυκυκλωμένη πηγή) προκύπτει </a:t>
                </a:r>
                <a14:m>
                  <m:oMath xmlns:m="http://schemas.openxmlformats.org/officeDocument/2006/math">
                    <m:sSub>
                      <m:sSubPr>
                        <m:ctrlPr>
                          <a:rPr lang="el-GR" sz="24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bPr>
                      <m:e>
                        <m:r>
                          <a:rPr lang="el-GR" sz="2400" b="1" i="1" smtClean="0">
                            <a:solidFill>
                              <a:srgbClr val="FF0000"/>
                            </a:solidFill>
                            <a:effectLst>
                              <a:outerShdw blurRad="38100" dist="38100" dir="2700000" algn="tl">
                                <a:srgbClr val="000000">
                                  <a:alpha val="43137"/>
                                </a:srgbClr>
                              </a:outerShdw>
                            </a:effectLst>
                            <a:latin typeface="Cambria Math" panose="02040503050406030204" pitchFamily="18" charset="0"/>
                          </a:rPr>
                          <m:t>𝜤</m:t>
                        </m:r>
                      </m:e>
                      <m:sub>
                        <m:r>
                          <a:rPr lang="el-GR" sz="2400" b="1" i="0" smtClean="0">
                            <a:solidFill>
                              <a:srgbClr val="FF0000"/>
                            </a:solidFill>
                            <a:effectLst>
                              <a:outerShdw blurRad="38100" dist="38100" dir="2700000" algn="tl">
                                <a:srgbClr val="000000">
                                  <a:alpha val="43137"/>
                                </a:srgbClr>
                              </a:outerShdw>
                            </a:effectLst>
                            <a:latin typeface="Cambria Math" panose="02040503050406030204" pitchFamily="18" charset="0"/>
                          </a:rPr>
                          <m:t>𝛃𝛒𝛂𝛘</m:t>
                        </m:r>
                        <m:r>
                          <a:rPr lang="el-GR" sz="2400" b="1" i="0" smtClean="0">
                            <a:solidFill>
                              <a:srgbClr val="FF0000"/>
                            </a:solidFill>
                            <a:effectLst>
                              <a:outerShdw blurRad="38100" dist="38100" dir="2700000" algn="tl">
                                <a:srgbClr val="000000">
                                  <a:alpha val="43137"/>
                                </a:srgbClr>
                              </a:outerShdw>
                            </a:effectLst>
                            <a:latin typeface="Cambria Math" panose="02040503050406030204" pitchFamily="18" charset="0"/>
                          </a:rPr>
                          <m:t>.</m:t>
                        </m:r>
                      </m:sub>
                    </m:sSub>
                    <m:r>
                      <a:rPr lang="el-GR" sz="2400" b="1" i="1" smtClean="0">
                        <a:solidFill>
                          <a:srgbClr val="FF0000"/>
                        </a:solidFill>
                        <a:effectLst>
                          <a:outerShdw blurRad="38100" dist="38100" dir="2700000" algn="tl">
                            <a:srgbClr val="000000">
                              <a:alpha val="43137"/>
                            </a:srgbClr>
                          </a:outerShdw>
                        </a:effectLst>
                        <a:latin typeface="Cambria Math" panose="02040503050406030204" pitchFamily="18" charset="0"/>
                      </a:rPr>
                      <m:t>= </m:t>
                    </m:r>
                    <m:f>
                      <m:fPr>
                        <m:ctrlPr>
                          <a:rPr lang="el-GR" sz="24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fPr>
                      <m:num>
                        <m:r>
                          <a:rPr lang="en-US" sz="2400" b="1" i="1" smtClean="0">
                            <a:solidFill>
                              <a:srgbClr val="FF0000"/>
                            </a:solidFill>
                            <a:effectLst>
                              <a:outerShdw blurRad="38100" dist="38100" dir="2700000" algn="tl">
                                <a:srgbClr val="000000">
                                  <a:alpha val="43137"/>
                                </a:srgbClr>
                              </a:outerShdw>
                            </a:effectLst>
                            <a:latin typeface="Cambria Math" panose="02040503050406030204" pitchFamily="18" charset="0"/>
                          </a:rPr>
                          <m:t>𝑬</m:t>
                        </m:r>
                      </m:num>
                      <m:den>
                        <m:r>
                          <a:rPr lang="en-US" sz="2400" b="1" i="1" smtClean="0">
                            <a:solidFill>
                              <a:srgbClr val="FF0000"/>
                            </a:solidFill>
                            <a:effectLst>
                              <a:outerShdw blurRad="38100" dist="38100" dir="2700000" algn="tl">
                                <a:srgbClr val="000000">
                                  <a:alpha val="43137"/>
                                </a:srgbClr>
                              </a:outerShdw>
                            </a:effectLst>
                            <a:latin typeface="Cambria Math" panose="02040503050406030204" pitchFamily="18" charset="0"/>
                          </a:rPr>
                          <m:t>𝒓</m:t>
                        </m:r>
                      </m:den>
                    </m:f>
                  </m:oMath>
                </a14:m>
                <a:r>
                  <a:rPr lang="el-GR" sz="2000" b="1" i="1" dirty="0">
                    <a:solidFill>
                      <a:srgbClr val="FF0000"/>
                    </a:solidFill>
                    <a:effectLst>
                      <a:outerShdw blurRad="38100" dist="38100" dir="2700000" algn="tl">
                        <a:srgbClr val="000000">
                          <a:alpha val="43137"/>
                        </a:srgbClr>
                      </a:outerShdw>
                    </a:effectLst>
                    <a:latin typeface="Comic Sans MS" panose="030F0702030302020204" pitchFamily="66" charset="0"/>
                  </a:rPr>
                  <a:t>.</a:t>
                </a:r>
                <a:r>
                  <a:rPr lang="el-GR" sz="2000" b="1" dirty="0">
                    <a:latin typeface="Comic Sans MS" panose="030F0702030302020204" pitchFamily="66" charset="0"/>
                  </a:rPr>
                  <a:t> </a:t>
                </a:r>
              </a:p>
            </p:txBody>
          </p:sp>
        </mc:Choice>
        <mc:Fallback xmlns="">
          <p:sp>
            <p:nvSpPr>
              <p:cNvPr id="7" name="TextBox 6"/>
              <p:cNvSpPr txBox="1">
                <a:spLocks noRot="1" noChangeAspect="1" noMove="1" noResize="1" noEditPoints="1" noAdjustHandles="1" noChangeArrowheads="1" noChangeShapeType="1" noTextEdit="1"/>
              </p:cNvSpPr>
              <p:nvPr/>
            </p:nvSpPr>
            <p:spPr>
              <a:xfrm>
                <a:off x="1750457" y="1720313"/>
                <a:ext cx="7395211" cy="622286"/>
              </a:xfrm>
              <a:prstGeom prst="rect">
                <a:avLst/>
              </a:prstGeom>
              <a:blipFill>
                <a:blip r:embed="rId2"/>
                <a:stretch>
                  <a:fillRect l="-824" b="-7843"/>
                </a:stretch>
              </a:blipFill>
            </p:spPr>
            <p:txBody>
              <a:bodyPr/>
              <a:lstStyle/>
              <a:p>
                <a:r>
                  <a:rPr lang="el-GR">
                    <a:noFill/>
                  </a:rPr>
                  <a:t> </a:t>
                </a:r>
              </a:p>
            </p:txBody>
          </p:sp>
        </mc:Fallback>
      </mc:AlternateContent>
      <p:grpSp>
        <p:nvGrpSpPr>
          <p:cNvPr id="8" name="Group 14"/>
          <p:cNvGrpSpPr>
            <a:grpSpLocks/>
          </p:cNvGrpSpPr>
          <p:nvPr/>
        </p:nvGrpSpPr>
        <p:grpSpPr bwMode="auto">
          <a:xfrm>
            <a:off x="1391682" y="2989136"/>
            <a:ext cx="3525838" cy="2808288"/>
            <a:chOff x="1156" y="1162"/>
            <a:chExt cx="2221" cy="1769"/>
          </a:xfrm>
        </p:grpSpPr>
        <p:sp>
          <p:nvSpPr>
            <p:cNvPr id="9" name="Line 7"/>
            <p:cNvSpPr>
              <a:spLocks noChangeShapeType="1"/>
            </p:cNvSpPr>
            <p:nvPr/>
          </p:nvSpPr>
          <p:spPr bwMode="auto">
            <a:xfrm>
              <a:off x="1383" y="1298"/>
              <a:ext cx="1678" cy="1406"/>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l-GR"/>
            </a:p>
          </p:txBody>
        </p:sp>
        <p:sp>
          <p:nvSpPr>
            <p:cNvPr id="10" name="Text Box 9"/>
            <p:cNvSpPr txBox="1">
              <a:spLocks noChangeArrowheads="1"/>
            </p:cNvSpPr>
            <p:nvPr/>
          </p:nvSpPr>
          <p:spPr bwMode="auto">
            <a:xfrm>
              <a:off x="1156" y="1162"/>
              <a:ext cx="22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2000" b="1" i="1" dirty="0">
                  <a:solidFill>
                    <a:srgbClr val="FF0000"/>
                  </a:solidFill>
                  <a:effectLst>
                    <a:outerShdw blurRad="38100" dist="38100" dir="2700000" algn="tl">
                      <a:srgbClr val="000000">
                        <a:alpha val="43137"/>
                      </a:srgbClr>
                    </a:outerShdw>
                  </a:effectLst>
                  <a:latin typeface="Comic Sans MS" panose="030F0702030302020204" pitchFamily="66" charset="0"/>
                </a:rPr>
                <a:t>E</a:t>
              </a:r>
              <a:endParaRPr lang="el-GR" altLang="el-GR" sz="2000" b="1" i="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11" name="Text Box 10"/>
            <p:cNvSpPr txBox="1">
              <a:spLocks noChangeArrowheads="1"/>
            </p:cNvSpPr>
            <p:nvPr/>
          </p:nvSpPr>
          <p:spPr bwMode="auto">
            <a:xfrm>
              <a:off x="2878" y="2681"/>
              <a:ext cx="49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2000" b="1" i="1" dirty="0">
                  <a:solidFill>
                    <a:srgbClr val="FF0000"/>
                  </a:solidFill>
                  <a:effectLst>
                    <a:outerShdw blurRad="38100" dist="38100" dir="2700000" algn="tl">
                      <a:srgbClr val="000000"/>
                    </a:outerShdw>
                  </a:effectLst>
                  <a:latin typeface="Comic Sans MS" panose="030F0702030302020204" pitchFamily="66" charset="0"/>
                </a:rPr>
                <a:t>I</a:t>
              </a:r>
              <a:r>
                <a:rPr lang="el-GR" altLang="el-GR" sz="2000" b="1" i="1" baseline="-25000" dirty="0" err="1">
                  <a:solidFill>
                    <a:srgbClr val="FF0000"/>
                  </a:solidFill>
                  <a:effectLst>
                    <a:outerShdw blurRad="38100" dist="38100" dir="2700000" algn="tl">
                      <a:srgbClr val="000000"/>
                    </a:outerShdw>
                  </a:effectLst>
                  <a:latin typeface="Comic Sans MS" panose="030F0702030302020204" pitchFamily="66" charset="0"/>
                </a:rPr>
                <a:t>βραχ</a:t>
              </a:r>
              <a:r>
                <a:rPr lang="el-GR" altLang="el-GR" sz="2000" b="1" i="1" baseline="-25000" dirty="0">
                  <a:solidFill>
                    <a:srgbClr val="FF0000"/>
                  </a:solidFill>
                  <a:effectLst>
                    <a:outerShdw blurRad="38100" dist="38100" dir="2700000" algn="tl">
                      <a:srgbClr val="000000"/>
                    </a:outerShdw>
                  </a:effectLst>
                  <a:latin typeface="Comic Sans MS" panose="030F0702030302020204" pitchFamily="66" charset="0"/>
                </a:rPr>
                <a:t>.</a:t>
              </a:r>
              <a:endParaRPr lang="el-GR" altLang="el-GR" sz="2000" b="1" i="1" dirty="0">
                <a:solidFill>
                  <a:srgbClr val="FF0000"/>
                </a:solidFill>
                <a:effectLst>
                  <a:outerShdw blurRad="38100" dist="38100" dir="2700000" algn="tl">
                    <a:srgbClr val="000000"/>
                  </a:outerShdw>
                </a:effectLst>
                <a:latin typeface="Comic Sans MS" panose="030F0702030302020204" pitchFamily="66" charset="0"/>
              </a:endParaRPr>
            </a:p>
          </p:txBody>
        </p:sp>
      </p:grpSp>
      <p:grpSp>
        <p:nvGrpSpPr>
          <p:cNvPr id="12" name="Group 13"/>
          <p:cNvGrpSpPr>
            <a:grpSpLocks/>
          </p:cNvGrpSpPr>
          <p:nvPr/>
        </p:nvGrpSpPr>
        <p:grpSpPr bwMode="auto">
          <a:xfrm>
            <a:off x="959881" y="2400173"/>
            <a:ext cx="4681538" cy="3446463"/>
            <a:chOff x="884" y="791"/>
            <a:chExt cx="2949" cy="2171"/>
          </a:xfrm>
        </p:grpSpPr>
        <p:sp>
          <p:nvSpPr>
            <p:cNvPr id="13" name="Line 5"/>
            <p:cNvSpPr>
              <a:spLocks noChangeShapeType="1"/>
            </p:cNvSpPr>
            <p:nvPr/>
          </p:nvSpPr>
          <p:spPr bwMode="auto">
            <a:xfrm flipV="1">
              <a:off x="1383" y="845"/>
              <a:ext cx="0" cy="1859"/>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Lst>
          </p:spPr>
          <p:txBody>
            <a:bodyPr/>
            <a:lstStyle/>
            <a:p>
              <a:endParaRPr lang="el-GR"/>
            </a:p>
          </p:txBody>
        </p:sp>
        <p:sp>
          <p:nvSpPr>
            <p:cNvPr id="14" name="Line 6"/>
            <p:cNvSpPr>
              <a:spLocks noChangeShapeType="1"/>
            </p:cNvSpPr>
            <p:nvPr/>
          </p:nvSpPr>
          <p:spPr bwMode="auto">
            <a:xfrm>
              <a:off x="1383" y="2704"/>
              <a:ext cx="245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Lst>
          </p:spPr>
          <p:txBody>
            <a:bodyPr/>
            <a:lstStyle/>
            <a:p>
              <a:endParaRPr lang="el-GR"/>
            </a:p>
          </p:txBody>
        </p:sp>
        <p:sp>
          <p:nvSpPr>
            <p:cNvPr id="15" name="Text Box 8"/>
            <p:cNvSpPr txBox="1">
              <a:spLocks noChangeArrowheads="1"/>
            </p:cNvSpPr>
            <p:nvPr/>
          </p:nvSpPr>
          <p:spPr bwMode="auto">
            <a:xfrm>
              <a:off x="884" y="791"/>
              <a:ext cx="499"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spcBef>
                  <a:spcPct val="50000"/>
                </a:spcBef>
              </a:pPr>
              <a:r>
                <a:rPr lang="en-US" altLang="el-GR" sz="1600" b="1" i="1" dirty="0">
                  <a:latin typeface="Comic Sans MS" panose="030F0702030302020204" pitchFamily="66" charset="0"/>
                </a:rPr>
                <a:t>V</a:t>
              </a:r>
              <a:r>
                <a:rPr lang="el-GR" altLang="el-GR" sz="1600" b="1" baseline="-25000" dirty="0">
                  <a:latin typeface="Comic Sans MS" panose="030F0702030302020204" pitchFamily="66" charset="0"/>
                </a:rPr>
                <a:t>π </a:t>
              </a:r>
              <a:r>
                <a:rPr lang="el-GR" altLang="el-GR" sz="1600" b="1" dirty="0">
                  <a:latin typeface="Comic Sans MS" panose="030F0702030302020204" pitchFamily="66" charset="0"/>
                </a:rPr>
                <a:t>/</a:t>
              </a:r>
              <a:r>
                <a:rPr lang="en-US" altLang="el-GR" sz="1600" b="1" dirty="0">
                  <a:latin typeface="Comic Sans MS" panose="030F0702030302020204" pitchFamily="66" charset="0"/>
                </a:rPr>
                <a:t>V</a:t>
              </a:r>
              <a:endParaRPr lang="el-GR" altLang="el-GR" sz="1600" b="1" dirty="0">
                <a:latin typeface="Comic Sans MS" panose="030F0702030302020204" pitchFamily="66" charset="0"/>
              </a:endParaRPr>
            </a:p>
          </p:txBody>
        </p:sp>
        <p:sp>
          <p:nvSpPr>
            <p:cNvPr id="16" name="Text Box 11"/>
            <p:cNvSpPr txBox="1">
              <a:spLocks noChangeArrowheads="1"/>
            </p:cNvSpPr>
            <p:nvPr/>
          </p:nvSpPr>
          <p:spPr bwMode="auto">
            <a:xfrm>
              <a:off x="1247" y="2659"/>
              <a:ext cx="22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2000" b="1">
                  <a:latin typeface="Comic Sans MS" panose="030F0702030302020204" pitchFamily="66" charset="0"/>
                </a:rPr>
                <a:t>0</a:t>
              </a:r>
            </a:p>
          </p:txBody>
        </p:sp>
        <p:sp>
          <p:nvSpPr>
            <p:cNvPr id="17" name="Text Box 12"/>
            <p:cNvSpPr txBox="1">
              <a:spLocks noChangeArrowheads="1"/>
            </p:cNvSpPr>
            <p:nvPr/>
          </p:nvSpPr>
          <p:spPr bwMode="auto">
            <a:xfrm>
              <a:off x="3425" y="2749"/>
              <a:ext cx="408" cy="213"/>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spcBef>
                  <a:spcPct val="50000"/>
                </a:spcBef>
              </a:pPr>
              <a:r>
                <a:rPr lang="el-GR" altLang="el-GR" sz="1600" b="1" i="1" dirty="0">
                  <a:effectLst>
                    <a:outerShdw blurRad="38100" dist="38100" dir="2700000" algn="tl">
                      <a:srgbClr val="FFFFFF"/>
                    </a:outerShdw>
                  </a:effectLst>
                  <a:latin typeface="Comic Sans MS" panose="030F0702030302020204" pitchFamily="66" charset="0"/>
                </a:rPr>
                <a:t>Ι /</a:t>
              </a:r>
              <a:r>
                <a:rPr lang="el-GR" altLang="el-GR" sz="1600" b="1" dirty="0">
                  <a:effectLst>
                    <a:outerShdw blurRad="38100" dist="38100" dir="2700000" algn="tl">
                      <a:srgbClr val="FFFFFF"/>
                    </a:outerShdw>
                  </a:effectLst>
                  <a:latin typeface="Comic Sans MS" panose="030F0702030302020204" pitchFamily="66" charset="0"/>
                </a:rPr>
                <a:t>Α</a:t>
              </a:r>
            </a:p>
          </p:txBody>
        </p:sp>
      </p:grpSp>
      <p:sp>
        <p:nvSpPr>
          <p:cNvPr id="18" name="Text Box 15"/>
          <p:cNvSpPr txBox="1">
            <a:spLocks noChangeArrowheads="1"/>
          </p:cNvSpPr>
          <p:nvPr/>
        </p:nvSpPr>
        <p:spPr bwMode="auto">
          <a:xfrm>
            <a:off x="3696731" y="5061995"/>
            <a:ext cx="30702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l-GR" altLang="el-GR" sz="1600" b="1" i="1" dirty="0">
                <a:latin typeface="Comic Sans MS" panose="030F0702030302020204" pitchFamily="66" charset="0"/>
              </a:rPr>
              <a:t>φ</a:t>
            </a:r>
          </a:p>
        </p:txBody>
      </p:sp>
      <p:sp>
        <p:nvSpPr>
          <p:cNvPr id="20" name="TextBox 19"/>
          <p:cNvSpPr txBox="1"/>
          <p:nvPr/>
        </p:nvSpPr>
        <p:spPr>
          <a:xfrm>
            <a:off x="4415870" y="2832946"/>
            <a:ext cx="7044102" cy="1015663"/>
          </a:xfrm>
          <a:prstGeom prst="rect">
            <a:avLst/>
          </a:prstGeom>
          <a:noFill/>
        </p:spPr>
        <p:txBody>
          <a:bodyPr wrap="square" rtlCol="0">
            <a:spAutoFit/>
          </a:bodyPr>
          <a:lstStyle/>
          <a:p>
            <a:pPr algn="ctr">
              <a:lnSpc>
                <a:spcPct val="150000"/>
              </a:lnSpc>
            </a:pPr>
            <a:r>
              <a:rPr lang="el-GR" sz="2000" b="1" dirty="0">
                <a:latin typeface="Comic Sans MS" panose="030F0702030302020204" pitchFamily="66" charset="0"/>
              </a:rPr>
              <a:t>Από την γραφική παράσταση («χαρακτηριστική») μπορούμε να υπολογίσουμε τα χαρακτηριστικά μιας πηγής</a:t>
            </a:r>
            <a:r>
              <a:rPr lang="en-US" sz="2000" b="1" dirty="0">
                <a:latin typeface="Comic Sans MS" panose="030F0702030302020204" pitchFamily="66" charset="0"/>
              </a:rPr>
              <a:t>:</a:t>
            </a:r>
            <a:endParaRPr lang="el-GR" sz="2000" b="1"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1" name="TextBox 20"/>
              <p:cNvSpPr txBox="1"/>
              <p:nvPr/>
            </p:nvSpPr>
            <p:spPr>
              <a:xfrm>
                <a:off x="5812552" y="3945650"/>
                <a:ext cx="5974064" cy="1475981"/>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l-GR" sz="2000" b="1" dirty="0">
                    <a:solidFill>
                      <a:srgbClr val="0000FF"/>
                    </a:solidFill>
                    <a:effectLst>
                      <a:outerShdw blurRad="38100" dist="38100" dir="2700000" algn="tl">
                        <a:srgbClr val="000000">
                          <a:alpha val="43137"/>
                        </a:srgbClr>
                      </a:outerShdw>
                    </a:effectLst>
                    <a:latin typeface="Comic Sans MS" panose="030F0702030302020204" pitchFamily="66" charset="0"/>
                  </a:rPr>
                  <a:t>Την ηλεκτρεγερτική δύναμη, </a:t>
                </a:r>
                <a:r>
                  <a:rPr lang="el-GR" sz="2000" b="1" i="1" dirty="0">
                    <a:solidFill>
                      <a:srgbClr val="0000FF"/>
                    </a:solidFill>
                    <a:effectLst>
                      <a:outerShdw blurRad="38100" dist="38100" dir="2700000" algn="tl">
                        <a:srgbClr val="000000">
                          <a:alpha val="43137"/>
                        </a:srgbClr>
                      </a:outerShdw>
                    </a:effectLst>
                    <a:latin typeface="Comic Sans MS" panose="030F0702030302020204" pitchFamily="66" charset="0"/>
                  </a:rPr>
                  <a:t>Ε</a:t>
                </a:r>
                <a:r>
                  <a:rPr lang="el-GR" sz="2000" b="1" dirty="0">
                    <a:solidFill>
                      <a:srgbClr val="0000FF"/>
                    </a:solidFill>
                    <a:effectLst>
                      <a:outerShdw blurRad="38100" dist="38100" dir="2700000" algn="tl">
                        <a:srgbClr val="000000">
                          <a:alpha val="43137"/>
                        </a:srgbClr>
                      </a:outerShdw>
                    </a:effectLst>
                    <a:latin typeface="Comic Sans MS" panose="030F0702030302020204" pitchFamily="66" charset="0"/>
                  </a:rPr>
                  <a:t> = </a:t>
                </a:r>
                <a:r>
                  <a:rPr lang="en-US" sz="2000" b="1" i="1" dirty="0">
                    <a:solidFill>
                      <a:srgbClr val="0000FF"/>
                    </a:solidFill>
                    <a:effectLst>
                      <a:outerShdw blurRad="38100" dist="38100" dir="2700000" algn="tl">
                        <a:srgbClr val="000000">
                          <a:alpha val="43137"/>
                        </a:srgbClr>
                      </a:outerShdw>
                    </a:effectLst>
                    <a:latin typeface="Comic Sans MS" panose="030F0702030302020204" pitchFamily="66" charset="0"/>
                  </a:rPr>
                  <a:t>V</a:t>
                </a:r>
                <a:r>
                  <a:rPr lang="el-GR" sz="2000" b="1" baseline="-25000" dirty="0">
                    <a:solidFill>
                      <a:srgbClr val="0000FF"/>
                    </a:solidFill>
                    <a:effectLst>
                      <a:outerShdw blurRad="38100" dist="38100" dir="2700000" algn="tl">
                        <a:srgbClr val="000000">
                          <a:alpha val="43137"/>
                        </a:srgbClr>
                      </a:outerShdw>
                    </a:effectLst>
                    <a:latin typeface="Comic Sans MS" panose="030F0702030302020204" pitchFamily="66" charset="0"/>
                  </a:rPr>
                  <a:t>π</a:t>
                </a:r>
                <a:r>
                  <a:rPr lang="en-US" sz="2000" b="1" dirty="0">
                    <a:solidFill>
                      <a:srgbClr val="0000FF"/>
                    </a:solidFill>
                    <a:effectLst>
                      <a:outerShdw blurRad="38100" dist="38100" dir="2700000" algn="tl">
                        <a:srgbClr val="000000">
                          <a:alpha val="43137"/>
                        </a:srgbClr>
                      </a:outerShdw>
                    </a:effectLst>
                    <a:latin typeface="Comic Sans MS" panose="030F0702030302020204" pitchFamily="66" charset="0"/>
                  </a:rPr>
                  <a:t>.</a:t>
                </a:r>
                <a:endParaRPr lang="el-GR" sz="2000" b="1" baseline="-25000" dirty="0">
                  <a:solidFill>
                    <a:srgbClr val="0000FF"/>
                  </a:solidFill>
                  <a:effectLst>
                    <a:outerShdw blurRad="38100" dist="38100" dir="2700000" algn="tl">
                      <a:srgbClr val="000000">
                        <a:alpha val="43137"/>
                      </a:srgbClr>
                    </a:outerShdw>
                  </a:effectLst>
                  <a:latin typeface="Comic Sans MS" panose="030F0702030302020204" pitchFamily="66" charset="0"/>
                </a:endParaRPr>
              </a:p>
              <a:p>
                <a:pPr marL="342900" indent="-342900" algn="just">
                  <a:lnSpc>
                    <a:spcPct val="150000"/>
                  </a:lnSpc>
                  <a:buFont typeface="Arial" panose="020B0604020202020204" pitchFamily="34" charset="0"/>
                  <a:buChar char="•"/>
                </a:pPr>
                <a:r>
                  <a:rPr lang="el-GR" sz="2000" b="1" dirty="0">
                    <a:solidFill>
                      <a:srgbClr val="006600"/>
                    </a:solidFill>
                    <a:effectLst>
                      <a:outerShdw blurRad="38100" dist="38100" dir="2700000" algn="tl">
                        <a:srgbClr val="000000">
                          <a:alpha val="43137"/>
                        </a:srgbClr>
                      </a:outerShdw>
                    </a:effectLst>
                    <a:latin typeface="Comic Sans MS" panose="030F0702030302020204" pitchFamily="66" charset="0"/>
                  </a:rPr>
                  <a:t>Την εσωτερική αντίσταση, </a:t>
                </a:r>
                <a14:m>
                  <m:oMath xmlns:m="http://schemas.openxmlformats.org/officeDocument/2006/math">
                    <m:r>
                      <a:rPr lang="en-US" sz="2400" b="1" i="1" smtClean="0">
                        <a:solidFill>
                          <a:srgbClr val="006600"/>
                        </a:solidFill>
                        <a:effectLst>
                          <a:outerShdw blurRad="38100" dist="38100" dir="2700000" algn="tl">
                            <a:srgbClr val="000000">
                              <a:alpha val="43137"/>
                            </a:srgbClr>
                          </a:outerShdw>
                        </a:effectLst>
                        <a:latin typeface="Cambria Math" panose="02040503050406030204" pitchFamily="18" charset="0"/>
                      </a:rPr>
                      <m:t>𝒓</m:t>
                    </m:r>
                    <m:r>
                      <a:rPr lang="en-US" sz="2400" b="1" i="1" smtClean="0">
                        <a:solidFill>
                          <a:srgbClr val="006600"/>
                        </a:solidFill>
                        <a:effectLst>
                          <a:outerShdw blurRad="38100" dist="38100" dir="2700000" algn="tl">
                            <a:srgbClr val="000000">
                              <a:alpha val="43137"/>
                            </a:srgbClr>
                          </a:outerShdw>
                        </a:effectLst>
                        <a:latin typeface="Cambria Math" panose="02040503050406030204" pitchFamily="18" charset="0"/>
                      </a:rPr>
                      <m:t>= </m:t>
                    </m:r>
                    <m:f>
                      <m:fPr>
                        <m:ctrlPr>
                          <a:rPr lang="en-US" sz="2400" b="1" i="1" smtClean="0">
                            <a:solidFill>
                              <a:srgbClr val="006600"/>
                            </a:solidFill>
                            <a:effectLst>
                              <a:outerShdw blurRad="38100" dist="38100" dir="2700000" algn="tl">
                                <a:srgbClr val="000000">
                                  <a:alpha val="43137"/>
                                </a:srgbClr>
                              </a:outerShdw>
                            </a:effectLst>
                            <a:latin typeface="Cambria Math" panose="02040503050406030204" pitchFamily="18" charset="0"/>
                          </a:rPr>
                        </m:ctrlPr>
                      </m:fPr>
                      <m:num>
                        <m:r>
                          <a:rPr lang="el-GR" sz="2400" b="1" i="1" smtClean="0">
                            <a:solidFill>
                              <a:srgbClr val="006600"/>
                            </a:solidFill>
                            <a:effectLst>
                              <a:outerShdw blurRad="38100" dist="38100" dir="2700000" algn="tl">
                                <a:srgbClr val="000000">
                                  <a:alpha val="43137"/>
                                </a:srgbClr>
                              </a:outerShdw>
                            </a:effectLst>
                            <a:latin typeface="Cambria Math" panose="02040503050406030204" pitchFamily="18" charset="0"/>
                          </a:rPr>
                          <m:t>𝜠</m:t>
                        </m:r>
                      </m:num>
                      <m:den>
                        <m:sSub>
                          <m:sSubPr>
                            <m:ctrlPr>
                              <a:rPr lang="en-US" sz="2400" b="1" i="1" smtClean="0">
                                <a:solidFill>
                                  <a:srgbClr val="006600"/>
                                </a:solidFill>
                                <a:effectLst>
                                  <a:outerShdw blurRad="38100" dist="38100" dir="2700000" algn="tl">
                                    <a:srgbClr val="000000">
                                      <a:alpha val="43137"/>
                                    </a:srgbClr>
                                  </a:outerShdw>
                                </a:effectLst>
                                <a:latin typeface="Cambria Math" panose="02040503050406030204" pitchFamily="18" charset="0"/>
                              </a:rPr>
                            </m:ctrlPr>
                          </m:sSubPr>
                          <m:e>
                            <m:r>
                              <a:rPr lang="el-GR" sz="2400" b="1" i="1" smtClean="0">
                                <a:solidFill>
                                  <a:srgbClr val="006600"/>
                                </a:solidFill>
                                <a:effectLst>
                                  <a:outerShdw blurRad="38100" dist="38100" dir="2700000" algn="tl">
                                    <a:srgbClr val="000000">
                                      <a:alpha val="43137"/>
                                    </a:srgbClr>
                                  </a:outerShdw>
                                </a:effectLst>
                                <a:latin typeface="Cambria Math" panose="02040503050406030204" pitchFamily="18" charset="0"/>
                              </a:rPr>
                              <m:t>𝜤</m:t>
                            </m:r>
                          </m:e>
                          <m:sub>
                            <m:r>
                              <a:rPr lang="el-GR" sz="2400" b="1" i="0" smtClean="0">
                                <a:solidFill>
                                  <a:srgbClr val="006600"/>
                                </a:solidFill>
                                <a:effectLst>
                                  <a:outerShdw blurRad="38100" dist="38100" dir="2700000" algn="tl">
                                    <a:srgbClr val="000000">
                                      <a:alpha val="43137"/>
                                    </a:srgbClr>
                                  </a:outerShdw>
                                </a:effectLst>
                                <a:latin typeface="Cambria Math" panose="02040503050406030204" pitchFamily="18" charset="0"/>
                              </a:rPr>
                              <m:t>𝛃𝛒𝛂𝛘</m:t>
                            </m:r>
                            <m:r>
                              <a:rPr lang="el-GR" sz="2400" b="1" i="0" smtClean="0">
                                <a:solidFill>
                                  <a:srgbClr val="006600"/>
                                </a:solidFill>
                                <a:effectLst>
                                  <a:outerShdw blurRad="38100" dist="38100" dir="2700000" algn="tl">
                                    <a:srgbClr val="000000">
                                      <a:alpha val="43137"/>
                                    </a:srgbClr>
                                  </a:outerShdw>
                                </a:effectLst>
                                <a:latin typeface="Cambria Math" panose="02040503050406030204" pitchFamily="18" charset="0"/>
                              </a:rPr>
                              <m:t>.</m:t>
                            </m:r>
                          </m:sub>
                        </m:sSub>
                      </m:den>
                    </m:f>
                  </m:oMath>
                </a14:m>
                <a:r>
                  <a:rPr lang="el-GR" sz="2400" b="1" dirty="0">
                    <a:solidFill>
                      <a:srgbClr val="006600"/>
                    </a:solidFill>
                    <a:effectLst>
                      <a:outerShdw blurRad="38100" dist="38100" dir="2700000" algn="tl">
                        <a:srgbClr val="000000">
                          <a:alpha val="43137"/>
                        </a:srgbClr>
                      </a:outerShdw>
                    </a:effectLst>
                    <a:latin typeface="Comic Sans MS" panose="030F0702030302020204" pitchFamily="66" charset="0"/>
                  </a:rPr>
                  <a:t> </a:t>
                </a:r>
                <a:r>
                  <a:rPr lang="el-GR" sz="2400" b="1" dirty="0">
                    <a:solidFill>
                      <a:srgbClr val="00660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a:t>= </a:t>
                </a:r>
                <a:r>
                  <a:rPr lang="el-GR" sz="2000" b="1" dirty="0" err="1">
                    <a:solidFill>
                      <a:srgbClr val="00660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a:t>εφ</a:t>
                </a:r>
                <a:r>
                  <a:rPr lang="el-GR" sz="2000" b="1" i="1" dirty="0" err="1">
                    <a:solidFill>
                      <a:srgbClr val="00660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a:t>φ</a:t>
                </a:r>
                <a:endParaRPr lang="el-GR" sz="2000" b="1" dirty="0">
                  <a:solidFill>
                    <a:srgbClr val="006600"/>
                  </a:solidFill>
                  <a:effectLst>
                    <a:outerShdw blurRad="38100" dist="38100" dir="2700000" algn="tl">
                      <a:srgbClr val="000000">
                        <a:alpha val="43137"/>
                      </a:srgbClr>
                    </a:outerShdw>
                  </a:effectLst>
                  <a:latin typeface="Comic Sans MS" panose="030F0702030302020204" pitchFamily="66" charset="0"/>
                </a:endParaRPr>
              </a:p>
            </p:txBody>
          </p:sp>
        </mc:Choice>
        <mc:Fallback xmlns="">
          <p:sp>
            <p:nvSpPr>
              <p:cNvPr id="21" name="TextBox 20"/>
              <p:cNvSpPr txBox="1">
                <a:spLocks noRot="1" noChangeAspect="1" noMove="1" noResize="1" noEditPoints="1" noAdjustHandles="1" noChangeArrowheads="1" noChangeShapeType="1" noTextEdit="1"/>
              </p:cNvSpPr>
              <p:nvPr/>
            </p:nvSpPr>
            <p:spPr>
              <a:xfrm>
                <a:off x="5812552" y="3945650"/>
                <a:ext cx="5974064" cy="1475981"/>
              </a:xfrm>
              <a:prstGeom prst="rect">
                <a:avLst/>
              </a:prstGeom>
              <a:blipFill>
                <a:blip r:embed="rId3"/>
                <a:stretch>
                  <a:fillRect l="-1122"/>
                </a:stretch>
              </a:blipFill>
            </p:spPr>
            <p:txBody>
              <a:bodyPr/>
              <a:lstStyle/>
              <a:p>
                <a:r>
                  <a:rPr lang="el-GR">
                    <a:noFill/>
                  </a:rPr>
                  <a:t> </a:t>
                </a:r>
              </a:p>
            </p:txBody>
          </p:sp>
        </mc:Fallback>
      </mc:AlternateContent>
      <p:sp>
        <p:nvSpPr>
          <p:cNvPr id="4" name="Θέση ημερομηνίας 3">
            <a:extLst>
              <a:ext uri="{FF2B5EF4-FFF2-40B4-BE49-F238E27FC236}">
                <a16:creationId xmlns:a16="http://schemas.microsoft.com/office/drawing/2014/main" id="{022427B5-8545-4AE7-8C9A-2C1A4E3694F2}"/>
              </a:ext>
            </a:extLst>
          </p:cNvPr>
          <p:cNvSpPr>
            <a:spLocks noGrp="1"/>
          </p:cNvSpPr>
          <p:nvPr>
            <p:ph type="dt" sz="half" idx="10"/>
          </p:nvPr>
        </p:nvSpPr>
        <p:spPr/>
        <p:txBody>
          <a:bodyPr/>
          <a:lstStyle/>
          <a:p>
            <a:fld id="{7A5255BB-01E3-4CBF-AE54-F56E2C6D9C52}" type="datetime1">
              <a:rPr lang="el-GR" smtClean="0">
                <a:solidFill>
                  <a:prstClr val="black">
                    <a:tint val="75000"/>
                  </a:prstClr>
                </a:solidFill>
              </a:rPr>
              <a:t>8/2/2021</a:t>
            </a:fld>
            <a:endParaRPr lang="el-GR">
              <a:solidFill>
                <a:prstClr val="black">
                  <a:tint val="75000"/>
                </a:prstClr>
              </a:solidFill>
            </a:endParaRPr>
          </a:p>
        </p:txBody>
      </p:sp>
      <p:sp>
        <p:nvSpPr>
          <p:cNvPr id="19" name="Θέση υποσέλιδου 18">
            <a:extLst>
              <a:ext uri="{FF2B5EF4-FFF2-40B4-BE49-F238E27FC236}">
                <a16:creationId xmlns:a16="http://schemas.microsoft.com/office/drawing/2014/main" id="{7AB1C4B1-E0CE-44A7-A6D3-B20AC65C4D61}"/>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3414780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1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1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10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up)">
                                      <p:cBhvr>
                                        <p:cTn id="27" dur="2000"/>
                                        <p:tgtEl>
                                          <p:spTgt spid="8"/>
                                        </p:tgtEl>
                                      </p:cBhvr>
                                    </p:animEffect>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fade">
                                      <p:cBhvr>
                                        <p:cTn id="31" dur="1000"/>
                                        <p:tgtEl>
                                          <p:spTgt spid="18"/>
                                        </p:tgtEl>
                                      </p:cBhvr>
                                    </p:animEffect>
                                    <p:anim calcmode="lin" valueType="num">
                                      <p:cBhvr>
                                        <p:cTn id="32" dur="1000" fill="hold"/>
                                        <p:tgtEl>
                                          <p:spTgt spid="18"/>
                                        </p:tgtEl>
                                        <p:attrNameLst>
                                          <p:attrName>ppt_x</p:attrName>
                                        </p:attrNameLst>
                                      </p:cBhvr>
                                      <p:tavLst>
                                        <p:tav tm="0">
                                          <p:val>
                                            <p:strVal val="#ppt_x"/>
                                          </p:val>
                                        </p:tav>
                                        <p:tav tm="100000">
                                          <p:val>
                                            <p:strVal val="#ppt_x"/>
                                          </p:val>
                                        </p:tav>
                                      </p:tavLst>
                                    </p:anim>
                                    <p:anim calcmode="lin" valueType="num">
                                      <p:cBhvr>
                                        <p:cTn id="33"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wipe(left)">
                                      <p:cBhvr>
                                        <p:cTn id="38" dur="1500"/>
                                        <p:tgtEl>
                                          <p:spTgt spid="20"/>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21">
                                            <p:txEl>
                                              <p:pRg st="0" end="0"/>
                                            </p:txEl>
                                          </p:spTgt>
                                        </p:tgtEl>
                                        <p:attrNameLst>
                                          <p:attrName>style.visibility</p:attrName>
                                        </p:attrNameLst>
                                      </p:cBhvr>
                                      <p:to>
                                        <p:strVal val="visible"/>
                                      </p:to>
                                    </p:set>
                                    <p:animEffect transition="in" filter="wipe(left)">
                                      <p:cBhvr>
                                        <p:cTn id="43" dur="1500"/>
                                        <p:tgtEl>
                                          <p:spTgt spid="21">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21">
                                            <p:txEl>
                                              <p:pRg st="1" end="1"/>
                                            </p:txEl>
                                          </p:spTgt>
                                        </p:tgtEl>
                                        <p:attrNameLst>
                                          <p:attrName>style.visibility</p:attrName>
                                        </p:attrNameLst>
                                      </p:cBhvr>
                                      <p:to>
                                        <p:strVal val="visible"/>
                                      </p:to>
                                    </p:set>
                                    <p:animEffect transition="in" filter="wipe(left)">
                                      <p:cBhvr>
                                        <p:cTn id="48" dur="1500"/>
                                        <p:tgtEl>
                                          <p:spTgt spid="2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18" grpId="0"/>
      <p:bldP spid="2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19</a:t>
            </a:fld>
            <a:endParaRPr lang="el-GR">
              <a:solidFill>
                <a:prstClr val="black">
                  <a:tint val="75000"/>
                </a:prstClr>
              </a:solidFill>
            </a:endParaRPr>
          </a:p>
        </p:txBody>
      </p:sp>
      <p:pic>
        <p:nvPicPr>
          <p:cNvPr id="5"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4946" y="884142"/>
            <a:ext cx="1219200" cy="116205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2457196" y="353859"/>
            <a:ext cx="6991858" cy="3693319"/>
          </a:xfrm>
          <a:prstGeom prst="rect">
            <a:avLst/>
          </a:prstGeom>
          <a:noFill/>
        </p:spPr>
        <p:txBody>
          <a:bodyPr wrap="square" rtlCol="0">
            <a:spAutoFit/>
          </a:bodyPr>
          <a:lstStyle/>
          <a:p>
            <a:pPr marL="342900" indent="-342900" algn="just">
              <a:lnSpc>
                <a:spcPct val="150000"/>
              </a:lnSpc>
              <a:buFont typeface="Arial" panose="020B0604020202020204" pitchFamily="34" charset="0"/>
              <a:buChar char="•"/>
            </a:pPr>
            <a:r>
              <a:rPr lang="el-GR" sz="2000" b="1" dirty="0">
                <a:latin typeface="Comic Sans MS" panose="030F0702030302020204" pitchFamily="66" charset="0"/>
              </a:rPr>
              <a:t>Μια </a:t>
            </a:r>
            <a:r>
              <a:rPr lang="el-GR" sz="2000" b="1" dirty="0">
                <a:solidFill>
                  <a:srgbClr val="FF0000"/>
                </a:solidFill>
                <a:effectLst>
                  <a:outerShdw blurRad="38100" dist="38100" dir="2700000" algn="tl">
                    <a:srgbClr val="000000">
                      <a:alpha val="43137"/>
                    </a:srgbClr>
                  </a:outerShdw>
                </a:effectLst>
                <a:latin typeface="Comic Sans MS" panose="030F0702030302020204" pitchFamily="66" charset="0"/>
              </a:rPr>
              <a:t>πηγή</a:t>
            </a:r>
            <a:r>
              <a:rPr lang="el-GR" sz="2000" b="1" dirty="0">
                <a:latin typeface="Comic Sans MS" panose="030F0702030302020204" pitchFamily="66" charset="0"/>
              </a:rPr>
              <a:t> είναι </a:t>
            </a:r>
            <a:r>
              <a:rPr lang="el-GR" sz="2000" b="1" dirty="0">
                <a:solidFill>
                  <a:srgbClr val="FF0000"/>
                </a:solidFill>
                <a:effectLst>
                  <a:outerShdw blurRad="38100" dist="38100" dir="2700000" algn="tl">
                    <a:srgbClr val="000000">
                      <a:alpha val="43137"/>
                    </a:srgbClr>
                  </a:outerShdw>
                </a:effectLst>
                <a:latin typeface="Comic Sans MS" panose="030F0702030302020204" pitchFamily="66" charset="0"/>
              </a:rPr>
              <a:t>ιδανική</a:t>
            </a:r>
            <a:r>
              <a:rPr lang="el-GR" sz="2000" b="1" dirty="0">
                <a:latin typeface="Comic Sans MS" panose="030F0702030302020204" pitchFamily="66" charset="0"/>
              </a:rPr>
              <a:t> όταν έχει αμελητέα εσωτερική αντίσταση </a:t>
            </a:r>
            <a:r>
              <a:rPr lang="en-US" sz="2000" b="1" dirty="0">
                <a:latin typeface="Comic Sans MS" panose="030F0702030302020204" pitchFamily="66" charset="0"/>
              </a:rPr>
              <a:t>(</a:t>
            </a:r>
            <a:r>
              <a:rPr lang="en-US" sz="2000" b="1" i="1" dirty="0">
                <a:solidFill>
                  <a:srgbClr val="FF0000"/>
                </a:solidFill>
                <a:effectLst>
                  <a:outerShdw blurRad="38100" dist="38100" dir="2700000" algn="tl">
                    <a:srgbClr val="000000">
                      <a:alpha val="43137"/>
                    </a:srgbClr>
                  </a:outerShdw>
                </a:effectLst>
                <a:latin typeface="Comic Sans MS" panose="030F0702030302020204" pitchFamily="66" charset="0"/>
              </a:rPr>
              <a:t>r</a:t>
            </a:r>
            <a:r>
              <a:rPr lang="en-US" sz="2000" b="1" dirty="0">
                <a:solidFill>
                  <a:srgbClr val="FF0000"/>
                </a:solidFill>
                <a:effectLst>
                  <a:outerShdw blurRad="38100" dist="38100" dir="2700000" algn="tl">
                    <a:srgbClr val="000000">
                      <a:alpha val="43137"/>
                    </a:srgbClr>
                  </a:outerShdw>
                </a:effectLst>
                <a:latin typeface="Comic Sans MS" panose="030F0702030302020204" pitchFamily="66" charset="0"/>
              </a:rPr>
              <a:t> = 0</a:t>
            </a:r>
            <a:r>
              <a:rPr lang="en-US" sz="2000" b="1" dirty="0">
                <a:latin typeface="Comic Sans MS" panose="030F0702030302020204" pitchFamily="66" charset="0"/>
              </a:rPr>
              <a:t>)</a:t>
            </a:r>
            <a:r>
              <a:rPr lang="el-GR" sz="2000" b="1" dirty="0">
                <a:latin typeface="Comic Sans MS" panose="030F0702030302020204" pitchFamily="66" charset="0"/>
              </a:rPr>
              <a:t>. Τότε, </a:t>
            </a:r>
            <a:r>
              <a:rPr lang="en-US" sz="2000" b="1" i="1" dirty="0">
                <a:solidFill>
                  <a:srgbClr val="FF0000"/>
                </a:solidFill>
                <a:effectLst>
                  <a:outerShdw blurRad="38100" dist="38100" dir="2700000" algn="tl">
                    <a:srgbClr val="000000">
                      <a:alpha val="43137"/>
                    </a:srgbClr>
                  </a:outerShdw>
                </a:effectLst>
                <a:latin typeface="Comic Sans MS" panose="030F0702030302020204" pitchFamily="66" charset="0"/>
              </a:rPr>
              <a:t>V</a:t>
            </a:r>
            <a:r>
              <a:rPr lang="el-GR" sz="2000" b="1" baseline="-25000" dirty="0">
                <a:solidFill>
                  <a:srgbClr val="FF0000"/>
                </a:solidFill>
                <a:effectLst>
                  <a:outerShdw blurRad="38100" dist="38100" dir="2700000" algn="tl">
                    <a:srgbClr val="000000">
                      <a:alpha val="43137"/>
                    </a:srgbClr>
                  </a:outerShdw>
                </a:effectLst>
                <a:latin typeface="Comic Sans MS" panose="030F0702030302020204" pitchFamily="66" charset="0"/>
              </a:rPr>
              <a:t>π</a:t>
            </a:r>
            <a:r>
              <a:rPr lang="en-US" sz="2000" b="1" dirty="0">
                <a:solidFill>
                  <a:srgbClr val="FF0000"/>
                </a:solidFill>
                <a:effectLst>
                  <a:outerShdw blurRad="38100" dist="38100" dir="2700000" algn="tl">
                    <a:srgbClr val="000000">
                      <a:alpha val="43137"/>
                    </a:srgbClr>
                  </a:outerShdw>
                </a:effectLst>
                <a:latin typeface="Comic Sans MS" panose="030F0702030302020204" pitchFamily="66" charset="0"/>
              </a:rPr>
              <a:t> =</a:t>
            </a:r>
            <a:r>
              <a:rPr lang="en-US" sz="2000" b="1" i="1" dirty="0">
                <a:solidFill>
                  <a:srgbClr val="FF0000"/>
                </a:solidFill>
                <a:effectLst>
                  <a:outerShdw blurRad="38100" dist="38100" dir="2700000" algn="tl">
                    <a:srgbClr val="000000">
                      <a:alpha val="43137"/>
                    </a:srgbClr>
                  </a:outerShdw>
                </a:effectLst>
                <a:latin typeface="Comic Sans MS" panose="030F0702030302020204" pitchFamily="66" charset="0"/>
              </a:rPr>
              <a:t> E</a:t>
            </a:r>
            <a:r>
              <a:rPr lang="el-GR" sz="2000" b="1" i="1" dirty="0">
                <a:solidFill>
                  <a:srgbClr val="FF0000"/>
                </a:solidFill>
                <a:effectLst>
                  <a:outerShdw blurRad="38100" dist="38100" dir="2700000" algn="tl">
                    <a:srgbClr val="000000">
                      <a:alpha val="43137"/>
                    </a:srgbClr>
                  </a:outerShdw>
                </a:effectLst>
                <a:latin typeface="Comic Sans MS" panose="030F0702030302020204" pitchFamily="66" charset="0"/>
              </a:rPr>
              <a:t>.</a:t>
            </a:r>
            <a:r>
              <a:rPr lang="el-GR" sz="2000" b="1" dirty="0">
                <a:latin typeface="Comic Sans MS" panose="030F0702030302020204" pitchFamily="66" charset="0"/>
              </a:rPr>
              <a:t> </a:t>
            </a:r>
          </a:p>
          <a:p>
            <a:pPr algn="just">
              <a:lnSpc>
                <a:spcPct val="150000"/>
              </a:lnSpc>
            </a:pPr>
            <a:r>
              <a:rPr lang="el-GR" sz="2000" b="1" dirty="0">
                <a:latin typeface="Comic Sans MS" panose="030F0702030302020204" pitchFamily="66" charset="0"/>
              </a:rPr>
              <a:t>   Δηλαδή, έχουμε μια κατάσταση ισοδύναμη με αυτή του ανοιχτού κυκλώματος (</a:t>
            </a:r>
            <a:r>
              <a:rPr lang="el-GR" sz="2000" b="1" i="1" dirty="0">
                <a:solidFill>
                  <a:srgbClr val="FF0000"/>
                </a:solidFill>
                <a:effectLst>
                  <a:outerShdw blurRad="38100" dist="38100" dir="2700000" algn="tl">
                    <a:srgbClr val="000000">
                      <a:alpha val="43137"/>
                    </a:srgbClr>
                  </a:outerShdw>
                </a:effectLst>
                <a:latin typeface="Comic Sans MS" panose="030F0702030302020204" pitchFamily="66" charset="0"/>
              </a:rPr>
              <a:t>Ι</a:t>
            </a:r>
            <a:r>
              <a:rPr lang="el-GR" sz="2000" b="1" dirty="0">
                <a:solidFill>
                  <a:srgbClr val="FF0000"/>
                </a:solidFill>
                <a:effectLst>
                  <a:outerShdw blurRad="38100" dist="38100" dir="2700000" algn="tl">
                    <a:srgbClr val="000000">
                      <a:alpha val="43137"/>
                    </a:srgbClr>
                  </a:outerShdw>
                </a:effectLst>
                <a:latin typeface="Comic Sans MS" panose="030F0702030302020204" pitchFamily="66" charset="0"/>
              </a:rPr>
              <a:t> = 0</a:t>
            </a:r>
            <a:r>
              <a:rPr lang="el-GR" sz="2000" b="1" dirty="0">
                <a:latin typeface="Comic Sans MS" panose="030F0702030302020204" pitchFamily="66" charset="0"/>
              </a:rPr>
              <a:t>)</a:t>
            </a:r>
            <a:r>
              <a:rPr lang="en-US" sz="2000" b="1" dirty="0">
                <a:latin typeface="Comic Sans MS" panose="030F0702030302020204" pitchFamily="66" charset="0"/>
              </a:rPr>
              <a:t> </a:t>
            </a:r>
            <a:r>
              <a:rPr lang="el-GR" sz="2000" b="1" dirty="0">
                <a:latin typeface="Comic Sans MS" panose="030F0702030302020204" pitchFamily="66" charset="0"/>
              </a:rPr>
              <a:t>ή του κυκλώματος που ο διακόπτης είναι ανοικτός.</a:t>
            </a:r>
          </a:p>
          <a:p>
            <a:pPr marL="342900" indent="-342900" algn="just">
              <a:lnSpc>
                <a:spcPct val="150000"/>
              </a:lnSpc>
              <a:buFont typeface="Arial" panose="020B0604020202020204" pitchFamily="34" charset="0"/>
              <a:buChar char="•"/>
            </a:pPr>
            <a:r>
              <a:rPr lang="el-GR" sz="2000" b="1" dirty="0">
                <a:latin typeface="Comic Sans MS" panose="030F0702030302020204" pitchFamily="66" charset="0"/>
              </a:rPr>
              <a:t>Μια πηγή είναι βραχυκυκλωμένη όταν συνδέσουμε τους πόλους της με σύρμα αμελητέας αντίστασης.</a:t>
            </a:r>
            <a:r>
              <a:rPr lang="en-US" sz="2000" b="1" dirty="0">
                <a:latin typeface="Comic Sans MS" panose="030F0702030302020204" pitchFamily="66" charset="0"/>
              </a:rPr>
              <a:t> </a:t>
            </a:r>
            <a:r>
              <a:rPr lang="en-US" sz="1600" b="1" dirty="0">
                <a:latin typeface="Comic Sans MS" panose="030F0702030302020204" pitchFamily="66" charset="0"/>
              </a:rPr>
              <a:t>(</a:t>
            </a:r>
            <a:r>
              <a:rPr lang="el-GR" sz="1600" b="1" dirty="0">
                <a:latin typeface="Comic Sans MS" panose="030F0702030302020204" pitchFamily="66" charset="0"/>
              </a:rPr>
              <a:t>Αποφύγετε να το κάνετε σε μια μπαταρία, γιατί θα </a:t>
            </a:r>
            <a:r>
              <a:rPr lang="el-GR" sz="1600" b="1" dirty="0" err="1">
                <a:latin typeface="Comic Sans MS" panose="030F0702030302020204" pitchFamily="66" charset="0"/>
              </a:rPr>
              <a:t>αχρηστευθεί</a:t>
            </a:r>
            <a:r>
              <a:rPr lang="el-GR" sz="1600" b="1" dirty="0">
                <a:latin typeface="Comic Sans MS" panose="030F0702030302020204" pitchFamily="66" charset="0"/>
              </a:rPr>
              <a:t>).</a:t>
            </a:r>
          </a:p>
        </p:txBody>
      </p:sp>
      <mc:AlternateContent xmlns:mc="http://schemas.openxmlformats.org/markup-compatibility/2006" xmlns:a14="http://schemas.microsoft.com/office/drawing/2010/main">
        <mc:Choice Requires="a14">
          <p:sp>
            <p:nvSpPr>
              <p:cNvPr id="9" name="Ορθογώνιο 8"/>
              <p:cNvSpPr/>
              <p:nvPr/>
            </p:nvSpPr>
            <p:spPr>
              <a:xfrm>
                <a:off x="2562225" y="4489845"/>
                <a:ext cx="7067550" cy="930063"/>
              </a:xfrm>
              <a:prstGeom prst="rect">
                <a:avLst/>
              </a:prstGeom>
            </p:spPr>
            <p:txBody>
              <a:bodyPr wrap="square">
                <a:spAutoFit/>
              </a:bodyPr>
              <a:lstStyle/>
              <a:p>
                <a:r>
                  <a:rPr lang="el-GR" sz="2000" b="1" dirty="0">
                    <a:latin typeface="Comic Sans MS" panose="030F0702030302020204" pitchFamily="66" charset="0"/>
                  </a:rPr>
                  <a:t>Τότε, το ρεύμα που διαρρέει το κύκλωμα είναι μέγιστο.</a:t>
                </a:r>
              </a:p>
              <a:p>
                <a:pPr algn="ctr"/>
                <a:r>
                  <a:rPr lang="el-GR" b="1" dirty="0">
                    <a:latin typeface="Comic Sans MS" panose="030F0702030302020204" pitchFamily="66" charset="0"/>
                  </a:rPr>
                  <a:t> </a:t>
                </a:r>
                <a14:m>
                  <m:oMath xmlns:m="http://schemas.openxmlformats.org/officeDocument/2006/math">
                    <m:sSub>
                      <m:sSubPr>
                        <m:ctrlPr>
                          <a:rPr lang="el-GR" sz="2400" b="1" i="1">
                            <a:solidFill>
                              <a:srgbClr val="FF0000"/>
                            </a:solidFill>
                            <a:effectLst>
                              <a:outerShdw blurRad="38100" dist="38100" dir="2700000" algn="tl">
                                <a:srgbClr val="000000">
                                  <a:alpha val="43137"/>
                                </a:srgbClr>
                              </a:outerShdw>
                            </a:effectLst>
                            <a:latin typeface="Cambria Math" panose="02040503050406030204" pitchFamily="18" charset="0"/>
                          </a:rPr>
                        </m:ctrlPr>
                      </m:sSubPr>
                      <m:e>
                        <m:r>
                          <a:rPr lang="el-GR" sz="2400" b="1" i="1">
                            <a:solidFill>
                              <a:srgbClr val="FF0000"/>
                            </a:solidFill>
                            <a:effectLst>
                              <a:outerShdw blurRad="38100" dist="38100" dir="2700000" algn="tl">
                                <a:srgbClr val="000000">
                                  <a:alpha val="43137"/>
                                </a:srgbClr>
                              </a:outerShdw>
                            </a:effectLst>
                            <a:latin typeface="Cambria Math" panose="02040503050406030204" pitchFamily="18" charset="0"/>
                          </a:rPr>
                          <m:t>𝜤</m:t>
                        </m:r>
                      </m:e>
                      <m:sub>
                        <m:r>
                          <a:rPr lang="el-GR" sz="2400" b="1">
                            <a:solidFill>
                              <a:srgbClr val="FF0000"/>
                            </a:solidFill>
                            <a:effectLst>
                              <a:outerShdw blurRad="38100" dist="38100" dir="2700000" algn="tl">
                                <a:srgbClr val="000000">
                                  <a:alpha val="43137"/>
                                </a:srgbClr>
                              </a:outerShdw>
                            </a:effectLst>
                            <a:latin typeface="Cambria Math" panose="02040503050406030204" pitchFamily="18" charset="0"/>
                          </a:rPr>
                          <m:t>𝛃𝛒𝛂𝛘</m:t>
                        </m:r>
                        <m:r>
                          <a:rPr lang="el-GR" sz="2400" b="1">
                            <a:solidFill>
                              <a:srgbClr val="FF0000"/>
                            </a:solidFill>
                            <a:effectLst>
                              <a:outerShdw blurRad="38100" dist="38100" dir="2700000" algn="tl">
                                <a:srgbClr val="000000">
                                  <a:alpha val="43137"/>
                                </a:srgbClr>
                              </a:outerShdw>
                            </a:effectLst>
                            <a:latin typeface="Cambria Math" panose="02040503050406030204" pitchFamily="18" charset="0"/>
                          </a:rPr>
                          <m:t>.</m:t>
                        </m:r>
                      </m:sub>
                    </m:sSub>
                    <m:r>
                      <a:rPr lang="el-GR" sz="2400" b="1" i="1">
                        <a:solidFill>
                          <a:srgbClr val="FF0000"/>
                        </a:solidFill>
                        <a:effectLst>
                          <a:outerShdw blurRad="38100" dist="38100" dir="2700000" algn="tl">
                            <a:srgbClr val="000000">
                              <a:alpha val="43137"/>
                            </a:srgbClr>
                          </a:outerShdw>
                        </a:effectLst>
                        <a:latin typeface="Cambria Math" panose="02040503050406030204" pitchFamily="18" charset="0"/>
                      </a:rPr>
                      <m:t>= </m:t>
                    </m:r>
                    <m:f>
                      <m:fPr>
                        <m:ctrlPr>
                          <a:rPr lang="el-GR" sz="2400" b="1" i="1">
                            <a:solidFill>
                              <a:srgbClr val="FF0000"/>
                            </a:solidFill>
                            <a:effectLst>
                              <a:outerShdw blurRad="38100" dist="38100" dir="2700000" algn="tl">
                                <a:srgbClr val="000000">
                                  <a:alpha val="43137"/>
                                </a:srgbClr>
                              </a:outerShdw>
                            </a:effectLst>
                            <a:latin typeface="Cambria Math" panose="02040503050406030204" pitchFamily="18" charset="0"/>
                          </a:rPr>
                        </m:ctrlPr>
                      </m:fPr>
                      <m:num>
                        <m:r>
                          <a:rPr lang="en-US" sz="2400" b="1" i="1">
                            <a:solidFill>
                              <a:srgbClr val="FF0000"/>
                            </a:solidFill>
                            <a:effectLst>
                              <a:outerShdw blurRad="38100" dist="38100" dir="2700000" algn="tl">
                                <a:srgbClr val="000000">
                                  <a:alpha val="43137"/>
                                </a:srgbClr>
                              </a:outerShdw>
                            </a:effectLst>
                            <a:latin typeface="Cambria Math" panose="02040503050406030204" pitchFamily="18" charset="0"/>
                          </a:rPr>
                          <m:t>𝑬</m:t>
                        </m:r>
                      </m:num>
                      <m:den>
                        <m:r>
                          <a:rPr lang="en-US" sz="2400" b="1" i="1">
                            <a:solidFill>
                              <a:srgbClr val="FF0000"/>
                            </a:solidFill>
                            <a:effectLst>
                              <a:outerShdw blurRad="38100" dist="38100" dir="2700000" algn="tl">
                                <a:srgbClr val="000000">
                                  <a:alpha val="43137"/>
                                </a:srgbClr>
                              </a:outerShdw>
                            </a:effectLst>
                            <a:latin typeface="Cambria Math" panose="02040503050406030204" pitchFamily="18" charset="0"/>
                          </a:rPr>
                          <m:t>𝒓</m:t>
                        </m:r>
                      </m:den>
                    </m:f>
                    <m:r>
                      <a:rPr lang="el-GR" sz="2400" b="1" i="1" smtClean="0">
                        <a:solidFill>
                          <a:srgbClr val="FF0000"/>
                        </a:solidFill>
                        <a:effectLst>
                          <a:outerShdw blurRad="38100" dist="38100" dir="2700000" algn="tl">
                            <a:srgbClr val="000000">
                              <a:alpha val="43137"/>
                            </a:srgbClr>
                          </a:outerShdw>
                        </a:effectLst>
                        <a:latin typeface="Cambria Math" panose="02040503050406030204" pitchFamily="18" charset="0"/>
                      </a:rPr>
                      <m:t>=</m:t>
                    </m:r>
                    <m:r>
                      <a:rPr lang="el-GR" sz="2400" b="1" i="1" smtClean="0">
                        <a:solidFill>
                          <a:srgbClr val="FF0000"/>
                        </a:solidFill>
                        <a:effectLst>
                          <a:outerShdw blurRad="38100" dist="38100" dir="2700000" algn="tl">
                            <a:srgbClr val="000000">
                              <a:alpha val="43137"/>
                            </a:srgbClr>
                          </a:outerShdw>
                        </a:effectLst>
                        <a:latin typeface="Cambria Math" panose="02040503050406030204" pitchFamily="18" charset="0"/>
                      </a:rPr>
                      <m:t>𝜤</m:t>
                    </m:r>
                    <m:r>
                      <a:rPr lang="en-US" sz="2400" b="1" i="0" baseline="-25000" smtClean="0">
                        <a:solidFill>
                          <a:srgbClr val="FF0000"/>
                        </a:solidFill>
                        <a:effectLst>
                          <a:outerShdw blurRad="38100" dist="38100" dir="2700000" algn="tl">
                            <a:srgbClr val="000000">
                              <a:alpha val="43137"/>
                            </a:srgbClr>
                          </a:outerShdw>
                        </a:effectLst>
                        <a:latin typeface="Cambria Math" panose="02040503050406030204" pitchFamily="18" charset="0"/>
                      </a:rPr>
                      <m:t>𝐦𝐚𝐱</m:t>
                    </m:r>
                  </m:oMath>
                </a14:m>
                <a:r>
                  <a:rPr lang="el-GR" b="1" dirty="0">
                    <a:solidFill>
                      <a:srgbClr val="FF0000"/>
                    </a:solidFill>
                    <a:effectLst>
                      <a:outerShdw blurRad="38100" dist="38100" dir="2700000" algn="tl">
                        <a:srgbClr val="000000">
                          <a:alpha val="43137"/>
                        </a:srgbClr>
                      </a:outerShdw>
                    </a:effectLst>
                    <a:latin typeface="Comic Sans MS" panose="030F0702030302020204" pitchFamily="66" charset="0"/>
                  </a:rPr>
                  <a:t>.</a:t>
                </a:r>
                <a:endParaRPr lang="el-GR" dirty="0">
                  <a:solidFill>
                    <a:srgbClr val="FF0000"/>
                  </a:solidFill>
                  <a:effectLst>
                    <a:outerShdw blurRad="38100" dist="38100" dir="2700000" algn="tl">
                      <a:srgbClr val="000000">
                        <a:alpha val="43137"/>
                      </a:srgbClr>
                    </a:outerShdw>
                  </a:effectLst>
                </a:endParaRPr>
              </a:p>
            </p:txBody>
          </p:sp>
        </mc:Choice>
        <mc:Fallback xmlns="">
          <p:sp>
            <p:nvSpPr>
              <p:cNvPr id="9" name="Ορθογώνιο 8"/>
              <p:cNvSpPr>
                <a:spLocks noRot="1" noChangeAspect="1" noMove="1" noResize="1" noEditPoints="1" noAdjustHandles="1" noChangeArrowheads="1" noChangeShapeType="1" noTextEdit="1"/>
              </p:cNvSpPr>
              <p:nvPr/>
            </p:nvSpPr>
            <p:spPr>
              <a:xfrm>
                <a:off x="2562225" y="4489845"/>
                <a:ext cx="7067550" cy="930063"/>
              </a:xfrm>
              <a:prstGeom prst="rect">
                <a:avLst/>
              </a:prstGeom>
              <a:blipFill>
                <a:blip r:embed="rId3"/>
                <a:stretch>
                  <a:fillRect l="-862" t="-3947" b="-3947"/>
                </a:stretch>
              </a:blipFill>
            </p:spPr>
            <p:txBody>
              <a:bodyPr/>
              <a:lstStyle/>
              <a:p>
                <a:r>
                  <a:rPr lang="el-GR">
                    <a:noFill/>
                  </a:rPr>
                  <a:t> </a:t>
                </a:r>
              </a:p>
            </p:txBody>
          </p:sp>
        </mc:Fallback>
      </mc:AlternateContent>
      <p:sp>
        <p:nvSpPr>
          <p:cNvPr id="4" name="Θέση ημερομηνίας 3">
            <a:extLst>
              <a:ext uri="{FF2B5EF4-FFF2-40B4-BE49-F238E27FC236}">
                <a16:creationId xmlns:a16="http://schemas.microsoft.com/office/drawing/2014/main" id="{B6C3BAA3-10B1-41E3-B79D-455E2D0A1B7B}"/>
              </a:ext>
            </a:extLst>
          </p:cNvPr>
          <p:cNvSpPr>
            <a:spLocks noGrp="1"/>
          </p:cNvSpPr>
          <p:nvPr>
            <p:ph type="dt" sz="half" idx="10"/>
          </p:nvPr>
        </p:nvSpPr>
        <p:spPr/>
        <p:txBody>
          <a:bodyPr/>
          <a:lstStyle/>
          <a:p>
            <a:fld id="{39D9AB2A-AC0D-439A-B8B8-B0E80540AFD1}" type="datetime1">
              <a:rPr lang="el-GR" smtClean="0">
                <a:solidFill>
                  <a:prstClr val="black">
                    <a:tint val="75000"/>
                  </a:prstClr>
                </a:solidFill>
              </a:rPr>
              <a:t>8/2/2021</a:t>
            </a:fld>
            <a:endParaRPr lang="el-GR">
              <a:solidFill>
                <a:prstClr val="black">
                  <a:tint val="75000"/>
                </a:prstClr>
              </a:solidFill>
            </a:endParaRPr>
          </a:p>
        </p:txBody>
      </p:sp>
      <p:sp>
        <p:nvSpPr>
          <p:cNvPr id="7" name="Θέση υποσέλιδου 6">
            <a:extLst>
              <a:ext uri="{FF2B5EF4-FFF2-40B4-BE49-F238E27FC236}">
                <a16:creationId xmlns:a16="http://schemas.microsoft.com/office/drawing/2014/main" id="{70279A0F-03BC-435A-A495-93E7EEF083F6}"/>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60400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22" presetClass="entr" presetSubtype="8" fill="hold" nodeType="afterEffect">
                                  <p:stCondLst>
                                    <p:cond delay="25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wipe(left)">
                                      <p:cBhvr>
                                        <p:cTn id="11" dur="1500"/>
                                        <p:tgtEl>
                                          <p:spTgt spid="6">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6">
                                            <p:txEl>
                                              <p:pRg st="1" end="1"/>
                                            </p:txEl>
                                          </p:spTgt>
                                        </p:tgtEl>
                                        <p:attrNameLst>
                                          <p:attrName>style.visibility</p:attrName>
                                        </p:attrNameLst>
                                      </p:cBhvr>
                                      <p:to>
                                        <p:strVal val="visible"/>
                                      </p:to>
                                    </p:set>
                                    <p:animEffect transition="in" filter="wipe(left)">
                                      <p:cBhvr>
                                        <p:cTn id="16" dur="1500"/>
                                        <p:tgtEl>
                                          <p:spTgt spid="6">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wipe(left)">
                                      <p:cBhvr>
                                        <p:cTn id="21" dur="1500"/>
                                        <p:tgtEl>
                                          <p:spTgt spid="6">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9">
                                            <p:txEl>
                                              <p:pRg st="0" end="0"/>
                                            </p:txEl>
                                          </p:spTgt>
                                        </p:tgtEl>
                                        <p:attrNameLst>
                                          <p:attrName>style.visibility</p:attrName>
                                        </p:attrNameLst>
                                      </p:cBhvr>
                                      <p:to>
                                        <p:strVal val="visible"/>
                                      </p:to>
                                    </p:set>
                                    <p:animEffect transition="in" filter="wipe(left)">
                                      <p:cBhvr>
                                        <p:cTn id="26" dur="1500"/>
                                        <p:tgtEl>
                                          <p:spTgt spid="9">
                                            <p:txEl>
                                              <p:pRg st="0" end="0"/>
                                            </p:txEl>
                                          </p:spTgt>
                                        </p:tgtEl>
                                      </p:cBhvr>
                                    </p:animEffect>
                                  </p:childTnLst>
                                </p:cTn>
                              </p:par>
                            </p:childTnLst>
                          </p:cTn>
                        </p:par>
                        <p:par>
                          <p:cTn id="27" fill="hold">
                            <p:stCondLst>
                              <p:cond delay="1500"/>
                            </p:stCondLst>
                            <p:childTnLst>
                              <p:par>
                                <p:cTn id="28" presetID="47" presetClass="entr" presetSubtype="0" fill="hold" nodeType="afterEffect">
                                  <p:stCondLst>
                                    <p:cond delay="250"/>
                                  </p:stCondLst>
                                  <p:childTnLst>
                                    <p:set>
                                      <p:cBhvr>
                                        <p:cTn id="29" dur="1" fill="hold">
                                          <p:stCondLst>
                                            <p:cond delay="0"/>
                                          </p:stCondLst>
                                        </p:cTn>
                                        <p:tgtEl>
                                          <p:spTgt spid="9">
                                            <p:txEl>
                                              <p:pRg st="1" end="1"/>
                                            </p:txEl>
                                          </p:spTgt>
                                        </p:tgtEl>
                                        <p:attrNameLst>
                                          <p:attrName>style.visibility</p:attrName>
                                        </p:attrNameLst>
                                      </p:cBhvr>
                                      <p:to>
                                        <p:strVal val="visible"/>
                                      </p:to>
                                    </p:set>
                                    <p:animEffect transition="in" filter="fade">
                                      <p:cBhvr>
                                        <p:cTn id="30" dur="1000"/>
                                        <p:tgtEl>
                                          <p:spTgt spid="9">
                                            <p:txEl>
                                              <p:pRg st="1" end="1"/>
                                            </p:txEl>
                                          </p:spTgt>
                                        </p:tgtEl>
                                      </p:cBhvr>
                                    </p:animEffect>
                                    <p:anim calcmode="lin" valueType="num">
                                      <p:cBhvr>
                                        <p:cTn id="31"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32"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53439-851E-44AD-84B1-B6BFC3D0C743}" type="slidenum">
              <a:rPr kumimoji="0" lang="el-G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l-G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pic>
        <p:nvPicPr>
          <p:cNvPr id="5"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936" y="1278083"/>
            <a:ext cx="1219200" cy="116205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Ορθογώνιο 5"/>
          <p:cNvSpPr/>
          <p:nvPr/>
        </p:nvSpPr>
        <p:spPr>
          <a:xfrm>
            <a:off x="2039539" y="347643"/>
            <a:ext cx="2400016"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1" i="0" u="none" strike="noStrike" kern="1200" cap="none" spc="0" normalizeH="0" baseline="0" noProof="0" dirty="0">
                <a:ln>
                  <a:noFill/>
                </a:ln>
                <a:solidFill>
                  <a:srgbClr val="800000"/>
                </a:solidFill>
                <a:effectLst>
                  <a:outerShdw blurRad="38100" dist="38100" dir="2700000" algn="tl">
                    <a:srgbClr val="000000">
                      <a:alpha val="43137"/>
                    </a:srgbClr>
                  </a:outerShdw>
                </a:effectLst>
                <a:uLnTx/>
                <a:uFillTx/>
                <a:latin typeface="Comic Sans MS" pitchFamily="66" charset="0"/>
                <a:ea typeface="+mn-ea"/>
                <a:cs typeface="+mn-cs"/>
              </a:rPr>
              <a:t>Ας θυμηθούμε…</a:t>
            </a:r>
          </a:p>
        </p:txBody>
      </p:sp>
      <p:sp>
        <p:nvSpPr>
          <p:cNvPr id="9" name="TextBox 8"/>
          <p:cNvSpPr txBox="1"/>
          <p:nvPr/>
        </p:nvSpPr>
        <p:spPr>
          <a:xfrm>
            <a:off x="1452658" y="1600851"/>
            <a:ext cx="9814513" cy="646331"/>
          </a:xfrm>
          <a:prstGeom prst="rect">
            <a:avLst/>
          </a:prstGeom>
          <a:noFill/>
        </p:spPr>
        <p:txBody>
          <a:bodyPr wrap="square" rtlCol="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l-GR" sz="20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Δυναμική ενέργεια φορτίου </a:t>
            </a:r>
            <a:r>
              <a:rPr kumimoji="0" lang="en-US" sz="2000" b="1" i="1"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q</a:t>
            </a:r>
            <a:r>
              <a:rPr kumimoji="0" lang="el-GR" sz="20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σε σημείο όπου το δυναμικό είναι </a:t>
            </a:r>
            <a:r>
              <a:rPr kumimoji="0" lang="en-US" sz="2000" b="1" i="1"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V</a:t>
            </a:r>
            <a:r>
              <a:rPr kumimoji="0" lang="en-US" sz="2000" b="1" i="0" u="none" strike="noStrike" kern="1200" cap="none" spc="0" normalizeH="0" baseline="-25000" noProof="0" dirty="0">
                <a:ln>
                  <a:noFill/>
                </a:ln>
                <a:solidFill>
                  <a:prstClr val="black"/>
                </a:solidFill>
                <a:effectLst/>
                <a:uLnTx/>
                <a:uFillTx/>
                <a:latin typeface="Comic Sans MS" panose="030F0702030302020204" pitchFamily="66" charset="0"/>
                <a:ea typeface="+mn-ea"/>
                <a:cs typeface="+mn-cs"/>
              </a:rPr>
              <a:t>A</a:t>
            </a:r>
            <a:r>
              <a:rPr kumimoji="0" lang="en-US" sz="20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a:t>
            </a:r>
            <a:r>
              <a:rPr kumimoji="0" lang="el-GR" sz="2000" b="1" i="0" u="none" strike="noStrike" kern="1200" cap="none" spc="0" normalizeH="0" noProof="0" dirty="0">
                <a:ln>
                  <a:noFill/>
                </a:ln>
                <a:solidFill>
                  <a:prstClr val="black"/>
                </a:solidFill>
                <a:effectLst/>
                <a:uLnTx/>
                <a:uFillTx/>
                <a:latin typeface="Comic Sans MS" panose="030F0702030302020204" pitchFamily="66" charset="0"/>
                <a:ea typeface="+mn-ea"/>
                <a:cs typeface="+mn-cs"/>
              </a:rPr>
              <a:t> </a:t>
            </a:r>
            <a:r>
              <a:rPr kumimoji="0" lang="en-US" sz="2400" b="1" i="1"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omic Sans MS" panose="030F0702030302020204" pitchFamily="66" charset="0"/>
                <a:ea typeface="+mn-ea"/>
                <a:cs typeface="+mn-cs"/>
              </a:rPr>
              <a:t>U</a:t>
            </a:r>
            <a:r>
              <a:rPr kumimoji="0" lang="en-US" sz="2400" b="1" i="0" u="none" strike="noStrike" kern="1200" cap="none" spc="0" normalizeH="0" baseline="-25000" noProof="0" dirty="0">
                <a:ln>
                  <a:noFill/>
                </a:ln>
                <a:solidFill>
                  <a:srgbClr val="FF0000"/>
                </a:solidFill>
                <a:effectLst>
                  <a:outerShdw blurRad="38100" dist="38100" dir="2700000" algn="tl">
                    <a:srgbClr val="000000">
                      <a:alpha val="43137"/>
                    </a:srgbClr>
                  </a:outerShdw>
                </a:effectLst>
                <a:uLnTx/>
                <a:uFillTx/>
                <a:latin typeface="Comic Sans MS" panose="030F0702030302020204" pitchFamily="66" charset="0"/>
                <a:ea typeface="+mn-ea"/>
                <a:cs typeface="+mn-cs"/>
              </a:rPr>
              <a:t>A</a:t>
            </a:r>
            <a:r>
              <a:rPr kumimoji="0" lang="en-US" sz="2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omic Sans MS" panose="030F0702030302020204" pitchFamily="66" charset="0"/>
                <a:ea typeface="+mn-ea"/>
                <a:cs typeface="+mn-cs"/>
              </a:rPr>
              <a:t> =</a:t>
            </a:r>
            <a:r>
              <a:rPr kumimoji="0" lang="en-US" sz="20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t>
            </a:r>
            <a:r>
              <a:rPr kumimoji="0" lang="el-GR" sz="20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a:t>
            </a:r>
            <a:r>
              <a:rPr kumimoji="0" lang="en-US" sz="20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t>
            </a:r>
            <a:endParaRPr kumimoji="0" lang="el-GR" sz="2000" b="1" i="0" u="none" strike="noStrike" kern="1200" cap="none" spc="0" normalizeH="0" baseline="-25000" noProof="0" dirty="0">
              <a:ln>
                <a:noFill/>
              </a:ln>
              <a:solidFill>
                <a:prstClr val="black"/>
              </a:solidFill>
              <a:effectLst/>
              <a:uLnTx/>
              <a:uFillTx/>
              <a:latin typeface="Comic Sans MS" panose="030F0702030302020204" pitchFamily="66" charset="0"/>
              <a:ea typeface="+mn-ea"/>
              <a:cs typeface="+mn-cs"/>
            </a:endParaRPr>
          </a:p>
        </p:txBody>
      </p:sp>
      <p:sp>
        <p:nvSpPr>
          <p:cNvPr id="10" name="TextBox 9"/>
          <p:cNvSpPr txBox="1"/>
          <p:nvPr/>
        </p:nvSpPr>
        <p:spPr>
          <a:xfrm>
            <a:off x="10304200" y="1651160"/>
            <a:ext cx="94676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1"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omic Sans MS" panose="030F0702030302020204" pitchFamily="66" charset="0"/>
                <a:ea typeface="+mn-ea"/>
                <a:cs typeface="+mn-cs"/>
              </a:rPr>
              <a:t>q</a:t>
            </a:r>
            <a:r>
              <a:rPr kumimoji="0" lang="en-US" sz="2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omic Sans MS" panose="030F0702030302020204" pitchFamily="66" charset="0"/>
                <a:ea typeface="+mn-ea"/>
                <a:cs typeface="+mn-cs"/>
              </a:rPr>
              <a:t>.</a:t>
            </a:r>
            <a:r>
              <a:rPr kumimoji="0" lang="en-US" sz="2400" b="1" i="1"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omic Sans MS" panose="030F0702030302020204" pitchFamily="66" charset="0"/>
                <a:ea typeface="+mn-ea"/>
                <a:cs typeface="+mn-cs"/>
              </a:rPr>
              <a:t>V</a:t>
            </a:r>
            <a:r>
              <a:rPr kumimoji="0" lang="en-US" sz="2400" b="1" i="0" u="none" strike="noStrike" kern="1200" cap="none" spc="0" normalizeH="0" baseline="-25000" noProof="0" dirty="0">
                <a:ln>
                  <a:noFill/>
                </a:ln>
                <a:solidFill>
                  <a:srgbClr val="FF0000"/>
                </a:solidFill>
                <a:effectLst>
                  <a:outerShdw blurRad="38100" dist="38100" dir="2700000" algn="tl">
                    <a:srgbClr val="000000">
                      <a:alpha val="43137"/>
                    </a:srgbClr>
                  </a:outerShdw>
                </a:effectLst>
                <a:uLnTx/>
                <a:uFillTx/>
                <a:latin typeface="Comic Sans MS" panose="030F0702030302020204" pitchFamily="66" charset="0"/>
                <a:ea typeface="+mn-ea"/>
                <a:cs typeface="+mn-cs"/>
              </a:rPr>
              <a:t>A</a:t>
            </a:r>
            <a:endParaRPr kumimoji="0" lang="el-GR" sz="2400" b="1" i="0" u="none" strike="noStrike" kern="1200" cap="none" spc="0" normalizeH="0" baseline="-25000" noProof="0" dirty="0">
              <a:ln>
                <a:noFill/>
              </a:ln>
              <a:solidFill>
                <a:srgbClr val="FF0000"/>
              </a:solidFill>
              <a:effectLst>
                <a:outerShdw blurRad="38100" dist="38100" dir="2700000" algn="tl">
                  <a:srgbClr val="000000">
                    <a:alpha val="43137"/>
                  </a:srgbClr>
                </a:outerShdw>
              </a:effectLst>
              <a:uLnTx/>
              <a:uFillTx/>
              <a:latin typeface="Comic Sans MS" panose="030F0702030302020204" pitchFamily="66" charset="0"/>
              <a:ea typeface="+mn-ea"/>
              <a:cs typeface="+mn-cs"/>
            </a:endParaRPr>
          </a:p>
        </p:txBody>
      </p:sp>
      <p:sp>
        <p:nvSpPr>
          <p:cNvPr id="7" name="TextBox 6"/>
          <p:cNvSpPr txBox="1"/>
          <p:nvPr/>
        </p:nvSpPr>
        <p:spPr>
          <a:xfrm>
            <a:off x="1804220" y="2367549"/>
            <a:ext cx="9111391" cy="461665"/>
          </a:xfrm>
          <a:prstGeom prst="rect">
            <a:avLst/>
          </a:prstGeom>
          <a:noFill/>
        </p:spPr>
        <p:txBody>
          <a:bodyPr wrap="square" rtlCol="0">
            <a:spAutoFit/>
          </a:bodyPr>
          <a:lstStyle/>
          <a:p>
            <a:r>
              <a:rPr lang="el-GR" sz="2000" b="1" dirty="0">
                <a:latin typeface="Comic Sans MS" panose="030F0702030302020204" pitchFamily="66" charset="0"/>
              </a:rPr>
              <a:t>Υπολογισμός ηλεκτρικής ενέργειας για κάθε συσκευή</a:t>
            </a:r>
            <a:r>
              <a:rPr lang="en-US" sz="2000" b="1" dirty="0">
                <a:latin typeface="Comic Sans MS" panose="030F0702030302020204" pitchFamily="66" charset="0"/>
              </a:rPr>
              <a:t>: </a:t>
            </a:r>
            <a:r>
              <a:rPr lang="en-US" sz="2400" b="1" i="1" dirty="0">
                <a:solidFill>
                  <a:srgbClr val="FF0000"/>
                </a:solidFill>
                <a:effectLst>
                  <a:outerShdw blurRad="38100" dist="38100" dir="2700000" algn="tl">
                    <a:srgbClr val="000000">
                      <a:alpha val="43137"/>
                    </a:srgbClr>
                  </a:outerShdw>
                </a:effectLst>
                <a:latin typeface="Comic Sans MS" panose="030F0702030302020204" pitchFamily="66" charset="0"/>
              </a:rPr>
              <a:t>W</a:t>
            </a:r>
            <a:r>
              <a:rPr lang="en-US" sz="2400" b="1" dirty="0">
                <a:solidFill>
                  <a:srgbClr val="FF0000"/>
                </a:solidFill>
                <a:effectLst>
                  <a:outerShdw blurRad="38100" dist="38100" dir="2700000" algn="tl">
                    <a:srgbClr val="000000">
                      <a:alpha val="43137"/>
                    </a:srgbClr>
                  </a:outerShdw>
                </a:effectLst>
                <a:latin typeface="Comic Sans MS" panose="030F0702030302020204" pitchFamily="66" charset="0"/>
              </a:rPr>
              <a:t> =</a:t>
            </a:r>
            <a:r>
              <a:rPr lang="en-US" sz="2000" b="1" dirty="0">
                <a:latin typeface="Comic Sans MS" panose="030F0702030302020204" pitchFamily="66" charset="0"/>
              </a:rPr>
              <a:t> ……………. </a:t>
            </a:r>
            <a:endParaRPr lang="el-GR" sz="2000" b="1" dirty="0">
              <a:latin typeface="Comic Sans MS" panose="030F0702030302020204" pitchFamily="66" charset="0"/>
            </a:endParaRPr>
          </a:p>
        </p:txBody>
      </p:sp>
      <p:sp>
        <p:nvSpPr>
          <p:cNvPr id="8" name="TextBox 7"/>
          <p:cNvSpPr txBox="1"/>
          <p:nvPr/>
        </p:nvSpPr>
        <p:spPr>
          <a:xfrm>
            <a:off x="8991808" y="2282480"/>
            <a:ext cx="1068779" cy="461665"/>
          </a:xfrm>
          <a:prstGeom prst="rect">
            <a:avLst/>
          </a:prstGeom>
          <a:noFill/>
        </p:spPr>
        <p:txBody>
          <a:bodyPr wrap="square" rtlCol="0">
            <a:spAutoFit/>
          </a:bodyPr>
          <a:lstStyle/>
          <a:p>
            <a:r>
              <a:rPr lang="en-US" sz="2400" b="1" i="1" dirty="0">
                <a:solidFill>
                  <a:srgbClr val="FF0000"/>
                </a:solidFill>
                <a:effectLst>
                  <a:outerShdw blurRad="38100" dist="38100" dir="2700000" algn="tl">
                    <a:srgbClr val="000000">
                      <a:alpha val="43137"/>
                    </a:srgbClr>
                  </a:outerShdw>
                </a:effectLst>
                <a:latin typeface="Comic Sans MS" panose="030F0702030302020204" pitchFamily="66" charset="0"/>
              </a:rPr>
              <a:t>V.I.t</a:t>
            </a:r>
            <a:endParaRPr lang="el-GR" sz="2400" b="1" i="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21" name="TextBox 20"/>
          <p:cNvSpPr txBox="1"/>
          <p:nvPr/>
        </p:nvSpPr>
        <p:spPr>
          <a:xfrm>
            <a:off x="936868" y="3127949"/>
            <a:ext cx="10414660" cy="461665"/>
          </a:xfrm>
          <a:prstGeom prst="rect">
            <a:avLst/>
          </a:prstGeom>
          <a:noFill/>
        </p:spPr>
        <p:txBody>
          <a:bodyPr wrap="square" rtlCol="0">
            <a:spAutoFit/>
          </a:bodyPr>
          <a:lstStyle/>
          <a:p>
            <a:r>
              <a:rPr lang="el-GR" sz="2000" b="1" dirty="0">
                <a:latin typeface="Comic Sans MS" panose="030F0702030302020204" pitchFamily="66" charset="0"/>
              </a:rPr>
              <a:t>Υπολογισμός ηλεκτρικής ενέργειας ειδικά για αντιστάτη</a:t>
            </a:r>
            <a:r>
              <a:rPr lang="en-US" sz="2000" b="1" dirty="0">
                <a:latin typeface="Comic Sans MS" panose="030F0702030302020204" pitchFamily="66" charset="0"/>
              </a:rPr>
              <a:t>: </a:t>
            </a:r>
            <a:r>
              <a:rPr lang="en-US" sz="2400" b="1" i="1" dirty="0">
                <a:solidFill>
                  <a:srgbClr val="FF0000"/>
                </a:solidFill>
                <a:effectLst>
                  <a:outerShdw blurRad="38100" dist="38100" dir="2700000" algn="tl">
                    <a:srgbClr val="000000">
                      <a:alpha val="43137"/>
                    </a:srgbClr>
                  </a:outerShdw>
                </a:effectLst>
                <a:latin typeface="Comic Sans MS" panose="030F0702030302020204" pitchFamily="66" charset="0"/>
              </a:rPr>
              <a:t>W</a:t>
            </a:r>
            <a:r>
              <a:rPr lang="en-US" sz="2400" b="1" dirty="0">
                <a:solidFill>
                  <a:srgbClr val="FF0000"/>
                </a:solidFill>
                <a:effectLst>
                  <a:outerShdw blurRad="38100" dist="38100" dir="2700000" algn="tl">
                    <a:srgbClr val="000000">
                      <a:alpha val="43137"/>
                    </a:srgbClr>
                  </a:outerShdw>
                </a:effectLst>
                <a:latin typeface="Comic Sans MS" panose="030F0702030302020204" pitchFamily="66" charset="0"/>
              </a:rPr>
              <a:t> =</a:t>
            </a:r>
            <a:r>
              <a:rPr lang="en-US" sz="2000" b="1" dirty="0">
                <a:latin typeface="Comic Sans MS" panose="030F0702030302020204" pitchFamily="66" charset="0"/>
              </a:rPr>
              <a:t> ……………</a:t>
            </a:r>
            <a:r>
              <a:rPr lang="el-GR" sz="2000" b="1" dirty="0">
                <a:latin typeface="Comic Sans MS" panose="030F0702030302020204" pitchFamily="66" charset="0"/>
              </a:rPr>
              <a:t>… = ……………</a:t>
            </a:r>
            <a:r>
              <a:rPr lang="en-US" sz="2000" b="1" dirty="0">
                <a:latin typeface="Comic Sans MS" panose="030F0702030302020204" pitchFamily="66" charset="0"/>
              </a:rPr>
              <a:t>. </a:t>
            </a:r>
            <a:endParaRPr lang="el-GR" sz="2000" b="1" dirty="0">
              <a:latin typeface="Comic Sans MS" panose="030F0702030302020204" pitchFamily="66" charset="0"/>
            </a:endParaRPr>
          </a:p>
        </p:txBody>
      </p:sp>
      <p:sp>
        <p:nvSpPr>
          <p:cNvPr id="22" name="Rectangle 22"/>
          <p:cNvSpPr>
            <a:spLocks noChangeArrowheads="1"/>
          </p:cNvSpPr>
          <p:nvPr/>
        </p:nvSpPr>
        <p:spPr bwMode="auto">
          <a:xfrm>
            <a:off x="8434626" y="3056939"/>
            <a:ext cx="10855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2400" b="1" i="1" dirty="0">
                <a:solidFill>
                  <a:srgbClr val="FF0000"/>
                </a:solidFill>
                <a:effectLst>
                  <a:outerShdw blurRad="38100" dist="38100" dir="2700000" algn="tl">
                    <a:srgbClr val="000000"/>
                  </a:outerShdw>
                </a:effectLst>
                <a:latin typeface="Comic Sans MS" panose="030F0702030302020204" pitchFamily="66" charset="0"/>
              </a:rPr>
              <a:t>I</a:t>
            </a:r>
            <a:r>
              <a:rPr lang="en-US" altLang="el-GR" sz="2400" b="1" baseline="30000" dirty="0">
                <a:solidFill>
                  <a:srgbClr val="FF0000"/>
                </a:solidFill>
                <a:effectLst>
                  <a:outerShdw blurRad="38100" dist="38100" dir="2700000" algn="tl">
                    <a:srgbClr val="000000"/>
                  </a:outerShdw>
                </a:effectLst>
                <a:latin typeface="Comic Sans MS" panose="030F0702030302020204" pitchFamily="66" charset="0"/>
              </a:rPr>
              <a:t>2</a:t>
            </a:r>
            <a:r>
              <a:rPr lang="en-US" altLang="el-GR" sz="2400" b="1" dirty="0">
                <a:solidFill>
                  <a:srgbClr val="FF0000"/>
                </a:solidFill>
                <a:effectLst>
                  <a:outerShdw blurRad="38100" dist="38100" dir="2700000" algn="tl">
                    <a:srgbClr val="000000"/>
                  </a:outerShdw>
                </a:effectLst>
                <a:latin typeface="Comic Sans MS" panose="030F0702030302020204" pitchFamily="66" charset="0"/>
              </a:rPr>
              <a:t>.</a:t>
            </a:r>
            <a:r>
              <a:rPr lang="en-US" altLang="el-GR" sz="2400" b="1" i="1" dirty="0">
                <a:solidFill>
                  <a:srgbClr val="FF0000"/>
                </a:solidFill>
                <a:effectLst>
                  <a:outerShdw blurRad="38100" dist="38100" dir="2700000" algn="tl">
                    <a:srgbClr val="000000"/>
                  </a:outerShdw>
                </a:effectLst>
                <a:latin typeface="Comic Sans MS" panose="030F0702030302020204" pitchFamily="66" charset="0"/>
              </a:rPr>
              <a:t>R</a:t>
            </a:r>
            <a:r>
              <a:rPr lang="en-US" altLang="el-GR" sz="2400" b="1" dirty="0">
                <a:solidFill>
                  <a:srgbClr val="FF0000"/>
                </a:solidFill>
                <a:effectLst>
                  <a:outerShdw blurRad="38100" dist="38100" dir="2700000" algn="tl">
                    <a:srgbClr val="000000"/>
                  </a:outerShdw>
                </a:effectLst>
                <a:latin typeface="Comic Sans MS" panose="030F0702030302020204" pitchFamily="66" charset="0"/>
              </a:rPr>
              <a:t>.</a:t>
            </a:r>
            <a:r>
              <a:rPr lang="en-US" altLang="el-GR" sz="2400" b="1" i="1" dirty="0">
                <a:solidFill>
                  <a:srgbClr val="FF0000"/>
                </a:solidFill>
                <a:effectLst>
                  <a:outerShdw blurRad="38100" dist="38100" dir="2700000" algn="tl">
                    <a:srgbClr val="000000"/>
                  </a:outerShdw>
                </a:effectLst>
                <a:latin typeface="Comic Sans MS" panose="030F0702030302020204" pitchFamily="66" charset="0"/>
              </a:rPr>
              <a:t>t</a:t>
            </a:r>
            <a:endParaRPr lang="el-GR" altLang="el-GR" sz="2400" b="1" i="1" dirty="0">
              <a:solidFill>
                <a:srgbClr val="FF0000"/>
              </a:solidFill>
              <a:effectLst>
                <a:outerShdw blurRad="38100" dist="38100" dir="2700000" algn="tl">
                  <a:srgbClr val="000000"/>
                </a:outerShdw>
              </a:effectLst>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3" name="Rectangle 23"/>
              <p:cNvSpPr>
                <a:spLocks noChangeArrowheads="1"/>
              </p:cNvSpPr>
              <p:nvPr/>
            </p:nvSpPr>
            <p:spPr bwMode="auto">
              <a:xfrm>
                <a:off x="9826270" y="2878788"/>
                <a:ext cx="960456" cy="840486"/>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altLang="el-GR" sz="2400" b="1" i="1" smtClean="0">
                              <a:solidFill>
                                <a:srgbClr val="FF0000"/>
                              </a:solidFill>
                              <a:effectLst>
                                <a:outerShdw blurRad="38100" dist="38100" dir="2700000" algn="tl">
                                  <a:srgbClr val="000000"/>
                                </a:outerShdw>
                              </a:effectLst>
                              <a:latin typeface="Cambria Math" panose="02040503050406030204" pitchFamily="18" charset="0"/>
                            </a:rPr>
                          </m:ctrlPr>
                        </m:fPr>
                        <m:num>
                          <m:sSup>
                            <m:sSupPr>
                              <m:ctrlPr>
                                <a:rPr lang="en-US" altLang="el-GR" sz="2400" b="1" i="1" smtClean="0">
                                  <a:solidFill>
                                    <a:srgbClr val="FF0000"/>
                                  </a:solidFill>
                                  <a:effectLst>
                                    <a:outerShdw blurRad="38100" dist="38100" dir="2700000" algn="tl">
                                      <a:srgbClr val="000000"/>
                                    </a:outerShdw>
                                  </a:effectLst>
                                  <a:latin typeface="Cambria Math" panose="02040503050406030204" pitchFamily="18" charset="0"/>
                                </a:rPr>
                              </m:ctrlPr>
                            </m:sSupPr>
                            <m:e>
                              <m:r>
                                <a:rPr lang="en-US" altLang="el-GR" sz="2400" b="1" i="1" smtClean="0">
                                  <a:solidFill>
                                    <a:srgbClr val="FF0000"/>
                                  </a:solidFill>
                                  <a:effectLst>
                                    <a:outerShdw blurRad="38100" dist="38100" dir="2700000" algn="tl">
                                      <a:srgbClr val="000000"/>
                                    </a:outerShdw>
                                  </a:effectLst>
                                  <a:latin typeface="Cambria Math" panose="02040503050406030204" pitchFamily="18" charset="0"/>
                                </a:rPr>
                                <m:t>𝑽</m:t>
                              </m:r>
                            </m:e>
                            <m:sup>
                              <m:r>
                                <a:rPr lang="en-US" altLang="el-GR" sz="2400" b="1" i="1" smtClean="0">
                                  <a:solidFill>
                                    <a:srgbClr val="FF0000"/>
                                  </a:solidFill>
                                  <a:effectLst>
                                    <a:outerShdw blurRad="38100" dist="38100" dir="2700000" algn="tl">
                                      <a:srgbClr val="000000"/>
                                    </a:outerShdw>
                                  </a:effectLst>
                                  <a:latin typeface="Cambria Math" panose="02040503050406030204" pitchFamily="18" charset="0"/>
                                </a:rPr>
                                <m:t>𝟐</m:t>
                              </m:r>
                            </m:sup>
                          </m:sSup>
                        </m:num>
                        <m:den>
                          <m:r>
                            <a:rPr lang="en-US" altLang="el-GR" sz="2400" b="1" i="1" smtClean="0">
                              <a:solidFill>
                                <a:srgbClr val="FF0000"/>
                              </a:solidFill>
                              <a:effectLst>
                                <a:outerShdw blurRad="38100" dist="38100" dir="2700000" algn="tl">
                                  <a:srgbClr val="000000"/>
                                </a:outerShdw>
                              </a:effectLst>
                              <a:latin typeface="Cambria Math" panose="02040503050406030204" pitchFamily="18" charset="0"/>
                            </a:rPr>
                            <m:t>𝑹</m:t>
                          </m:r>
                        </m:den>
                      </m:f>
                      <m:r>
                        <a:rPr lang="en-US" altLang="el-GR" sz="2400" b="1" i="1" smtClean="0">
                          <a:solidFill>
                            <a:srgbClr val="FF0000"/>
                          </a:solidFill>
                          <a:effectLst>
                            <a:outerShdw blurRad="38100" dist="38100" dir="2700000" algn="tl">
                              <a:srgbClr val="000000"/>
                            </a:outerShdw>
                          </a:effectLst>
                          <a:latin typeface="Cambria Math" panose="02040503050406030204" pitchFamily="18" charset="0"/>
                        </a:rPr>
                        <m:t>.</m:t>
                      </m:r>
                      <m:r>
                        <a:rPr lang="en-US" altLang="el-GR" sz="2400" b="1" i="1" smtClean="0">
                          <a:solidFill>
                            <a:srgbClr val="FF0000"/>
                          </a:solidFill>
                          <a:effectLst>
                            <a:outerShdw blurRad="38100" dist="38100" dir="2700000" algn="tl">
                              <a:srgbClr val="000000"/>
                            </a:outerShdw>
                          </a:effectLst>
                          <a:latin typeface="Cambria Math" panose="02040503050406030204" pitchFamily="18" charset="0"/>
                        </a:rPr>
                        <m:t>𝒕</m:t>
                      </m:r>
                    </m:oMath>
                  </m:oMathPara>
                </a14:m>
                <a:endParaRPr lang="el-GR" altLang="el-GR" sz="2400" b="1" dirty="0">
                  <a:solidFill>
                    <a:srgbClr val="FF0000"/>
                  </a:solidFill>
                  <a:effectLst>
                    <a:outerShdw blurRad="38100" dist="38100" dir="2700000" algn="tl">
                      <a:srgbClr val="000000"/>
                    </a:outerShdw>
                  </a:effectLst>
                  <a:latin typeface="Comic Sans MS" panose="030F0702030302020204" pitchFamily="66" charset="0"/>
                </a:endParaRPr>
              </a:p>
            </p:txBody>
          </p:sp>
        </mc:Choice>
        <mc:Fallback xmlns="">
          <p:sp>
            <p:nvSpPr>
              <p:cNvPr id="23" name="Rectangle 23"/>
              <p:cNvSpPr>
                <a:spLocks noRot="1" noChangeAspect="1" noMove="1" noResize="1" noEditPoints="1" noAdjustHandles="1" noChangeArrowheads="1" noChangeShapeType="1" noTextEdit="1"/>
              </p:cNvSpPr>
              <p:nvPr/>
            </p:nvSpPr>
            <p:spPr bwMode="auto">
              <a:xfrm>
                <a:off x="9826270" y="2878788"/>
                <a:ext cx="960456" cy="840486"/>
              </a:xfrm>
              <a:prstGeom prst="rect">
                <a:avLst/>
              </a:prstGeom>
              <a:blipFill>
                <a:blip r:embed="rId3"/>
                <a:stretch>
                  <a:fillRect b="-72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l-GR">
                    <a:noFill/>
                  </a:rPr>
                  <a:t> </a:t>
                </a:r>
              </a:p>
            </p:txBody>
          </p:sp>
        </mc:Fallback>
      </mc:AlternateContent>
      <p:sp>
        <p:nvSpPr>
          <p:cNvPr id="13" name="TextBox 12"/>
          <p:cNvSpPr txBox="1"/>
          <p:nvPr/>
        </p:nvSpPr>
        <p:spPr>
          <a:xfrm>
            <a:off x="1664136" y="3893360"/>
            <a:ext cx="9251475" cy="461665"/>
          </a:xfrm>
          <a:prstGeom prst="rect">
            <a:avLst/>
          </a:prstGeom>
          <a:noFill/>
        </p:spPr>
        <p:txBody>
          <a:bodyPr wrap="square" rtlCol="0">
            <a:spAutoFit/>
          </a:bodyPr>
          <a:lstStyle/>
          <a:p>
            <a:r>
              <a:rPr lang="el-GR" sz="2000" b="1" dirty="0">
                <a:latin typeface="Comic Sans MS" panose="030F0702030302020204" pitchFamily="66" charset="0"/>
              </a:rPr>
              <a:t>Υπολογισμός ηλεκτρικής ισχύος για κάθε συσκευή</a:t>
            </a:r>
            <a:r>
              <a:rPr lang="en-US" sz="2000" b="1" dirty="0">
                <a:latin typeface="Comic Sans MS" panose="030F0702030302020204" pitchFamily="66" charset="0"/>
              </a:rPr>
              <a:t>: </a:t>
            </a:r>
            <a:r>
              <a:rPr lang="en-US" sz="2400" b="1" i="1" dirty="0">
                <a:solidFill>
                  <a:srgbClr val="FF0000"/>
                </a:solidFill>
                <a:effectLst>
                  <a:outerShdw blurRad="38100" dist="38100" dir="2700000" algn="tl">
                    <a:srgbClr val="000000">
                      <a:alpha val="43137"/>
                    </a:srgbClr>
                  </a:outerShdw>
                </a:effectLst>
                <a:latin typeface="Comic Sans MS" panose="030F0702030302020204" pitchFamily="66" charset="0"/>
              </a:rPr>
              <a:t>P</a:t>
            </a:r>
            <a:r>
              <a:rPr lang="en-US" sz="2400" b="1" dirty="0">
                <a:solidFill>
                  <a:srgbClr val="FF0000"/>
                </a:solidFill>
                <a:effectLst>
                  <a:outerShdw blurRad="38100" dist="38100" dir="2700000" algn="tl">
                    <a:srgbClr val="000000">
                      <a:alpha val="43137"/>
                    </a:srgbClr>
                  </a:outerShdw>
                </a:effectLst>
                <a:latin typeface="Comic Sans MS" panose="030F0702030302020204" pitchFamily="66" charset="0"/>
              </a:rPr>
              <a:t> =</a:t>
            </a:r>
            <a:r>
              <a:rPr lang="en-US" sz="2000" b="1" dirty="0">
                <a:latin typeface="Comic Sans MS" panose="030F0702030302020204" pitchFamily="66" charset="0"/>
              </a:rPr>
              <a:t> ………</a:t>
            </a:r>
            <a:r>
              <a:rPr lang="el-GR" sz="2000" b="1" dirty="0">
                <a:latin typeface="Comic Sans MS" panose="030F0702030302020204" pitchFamily="66" charset="0"/>
              </a:rPr>
              <a:t> = ………….</a:t>
            </a:r>
            <a:r>
              <a:rPr lang="en-US" sz="2000" b="1" dirty="0">
                <a:latin typeface="Comic Sans MS" panose="030F0702030302020204" pitchFamily="66" charset="0"/>
              </a:rPr>
              <a:t> </a:t>
            </a:r>
            <a:endParaRPr lang="el-GR" sz="2000" b="1" dirty="0">
              <a:latin typeface="Comic Sans MS" panose="030F0702030302020204" pitchFamily="66" charset="0"/>
            </a:endParaRPr>
          </a:p>
        </p:txBody>
      </p:sp>
      <p:sp>
        <p:nvSpPr>
          <p:cNvPr id="14" name="TextBox 13"/>
          <p:cNvSpPr txBox="1"/>
          <p:nvPr/>
        </p:nvSpPr>
        <p:spPr>
          <a:xfrm>
            <a:off x="1301943" y="4711397"/>
            <a:ext cx="9253199" cy="461665"/>
          </a:xfrm>
          <a:prstGeom prst="rect">
            <a:avLst/>
          </a:prstGeom>
          <a:noFill/>
        </p:spPr>
        <p:txBody>
          <a:bodyPr wrap="square" rtlCol="0">
            <a:spAutoFit/>
          </a:bodyPr>
          <a:lstStyle/>
          <a:p>
            <a:r>
              <a:rPr lang="el-GR" sz="2000" b="1" dirty="0">
                <a:latin typeface="Comic Sans MS" panose="030F0702030302020204" pitchFamily="66" charset="0"/>
              </a:rPr>
              <a:t>Υπολογισμός ηλεκτρικής ισχύος ειδικά για αντιστάτη</a:t>
            </a:r>
            <a:r>
              <a:rPr lang="en-US" sz="2000" b="1" dirty="0">
                <a:latin typeface="Comic Sans MS" panose="030F0702030302020204" pitchFamily="66" charset="0"/>
              </a:rPr>
              <a:t>: </a:t>
            </a:r>
            <a:r>
              <a:rPr lang="en-US" sz="2400" b="1" i="1" dirty="0">
                <a:solidFill>
                  <a:srgbClr val="FF0000"/>
                </a:solidFill>
                <a:effectLst>
                  <a:outerShdw blurRad="38100" dist="38100" dir="2700000" algn="tl">
                    <a:srgbClr val="000000">
                      <a:alpha val="43137"/>
                    </a:srgbClr>
                  </a:outerShdw>
                </a:effectLst>
                <a:latin typeface="Comic Sans MS" panose="030F0702030302020204" pitchFamily="66" charset="0"/>
              </a:rPr>
              <a:t>P</a:t>
            </a:r>
            <a:r>
              <a:rPr lang="en-US" sz="2400" b="1" dirty="0">
                <a:solidFill>
                  <a:srgbClr val="FF0000"/>
                </a:solidFill>
                <a:effectLst>
                  <a:outerShdw blurRad="38100" dist="38100" dir="2700000" algn="tl">
                    <a:srgbClr val="000000">
                      <a:alpha val="43137"/>
                    </a:srgbClr>
                  </a:outerShdw>
                </a:effectLst>
                <a:latin typeface="Comic Sans MS" panose="030F0702030302020204" pitchFamily="66" charset="0"/>
              </a:rPr>
              <a:t> =</a:t>
            </a:r>
            <a:r>
              <a:rPr lang="en-US" sz="2000" b="1" dirty="0">
                <a:latin typeface="Comic Sans MS" panose="030F0702030302020204" pitchFamily="66" charset="0"/>
              </a:rPr>
              <a:t> ……………</a:t>
            </a:r>
            <a:r>
              <a:rPr lang="el-GR" sz="2000" b="1" dirty="0">
                <a:latin typeface="Comic Sans MS" panose="030F0702030302020204" pitchFamily="66" charset="0"/>
              </a:rPr>
              <a:t> = …………</a:t>
            </a:r>
            <a:r>
              <a:rPr lang="en-US" sz="2000" b="1" dirty="0">
                <a:latin typeface="Comic Sans MS" panose="030F0702030302020204" pitchFamily="66" charset="0"/>
              </a:rPr>
              <a:t>. </a:t>
            </a:r>
            <a:endParaRPr lang="el-GR" sz="2000" b="1" dirty="0">
              <a:latin typeface="Comic Sans MS" panose="030F0702030302020204" pitchFamily="66" charset="0"/>
            </a:endParaRPr>
          </a:p>
        </p:txBody>
      </p:sp>
      <p:sp>
        <p:nvSpPr>
          <p:cNvPr id="15" name="Text Box 15"/>
          <p:cNvSpPr txBox="1">
            <a:spLocks noChangeArrowheads="1"/>
          </p:cNvSpPr>
          <p:nvPr/>
        </p:nvSpPr>
        <p:spPr bwMode="auto">
          <a:xfrm>
            <a:off x="9249948" y="3833951"/>
            <a:ext cx="8105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en-US" altLang="el-GR" sz="2400" b="1" i="1" dirty="0">
                <a:solidFill>
                  <a:srgbClr val="FF0000"/>
                </a:solidFill>
                <a:effectLst>
                  <a:outerShdw blurRad="38100" dist="38100" dir="2700000" algn="tl">
                    <a:srgbClr val="000000"/>
                  </a:outerShdw>
                </a:effectLst>
                <a:latin typeface="Comic Sans MS" panose="030F0702030302020204" pitchFamily="66" charset="0"/>
              </a:rPr>
              <a:t>V.I</a:t>
            </a:r>
            <a:endParaRPr lang="el-GR" altLang="el-GR" sz="2400" b="1" i="1" dirty="0">
              <a:solidFill>
                <a:srgbClr val="FF0000"/>
              </a:solidFill>
              <a:effectLst>
                <a:outerShdw blurRad="38100" dist="38100" dir="2700000" algn="tl">
                  <a:srgbClr val="000000"/>
                </a:outerShdw>
              </a:effectLst>
              <a:latin typeface="Comic Sans MS" panose="030F0702030302020204" pitchFamily="66" charset="0"/>
            </a:endParaRPr>
          </a:p>
        </p:txBody>
      </p:sp>
      <p:sp>
        <p:nvSpPr>
          <p:cNvPr id="16" name="Rectangle 22"/>
          <p:cNvSpPr>
            <a:spLocks noChangeArrowheads="1"/>
          </p:cNvSpPr>
          <p:nvPr/>
        </p:nvSpPr>
        <p:spPr bwMode="auto">
          <a:xfrm>
            <a:off x="8287183" y="4616932"/>
            <a:ext cx="80823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2400" b="1" i="1" dirty="0">
                <a:solidFill>
                  <a:srgbClr val="FF0000"/>
                </a:solidFill>
                <a:effectLst>
                  <a:outerShdw blurRad="38100" dist="38100" dir="2700000" algn="tl">
                    <a:srgbClr val="000000"/>
                  </a:outerShdw>
                </a:effectLst>
                <a:latin typeface="Comic Sans MS" panose="030F0702030302020204" pitchFamily="66" charset="0"/>
              </a:rPr>
              <a:t>I</a:t>
            </a:r>
            <a:r>
              <a:rPr lang="en-US" altLang="el-GR" sz="2400" b="1" baseline="30000" dirty="0">
                <a:solidFill>
                  <a:srgbClr val="FF0000"/>
                </a:solidFill>
                <a:effectLst>
                  <a:outerShdw blurRad="38100" dist="38100" dir="2700000" algn="tl">
                    <a:srgbClr val="000000"/>
                  </a:outerShdw>
                </a:effectLst>
                <a:latin typeface="Comic Sans MS" panose="030F0702030302020204" pitchFamily="66" charset="0"/>
              </a:rPr>
              <a:t>2</a:t>
            </a:r>
            <a:r>
              <a:rPr lang="en-US" altLang="el-GR" sz="2400" b="1" dirty="0">
                <a:solidFill>
                  <a:srgbClr val="FF0000"/>
                </a:solidFill>
                <a:effectLst>
                  <a:outerShdw blurRad="38100" dist="38100" dir="2700000" algn="tl">
                    <a:srgbClr val="000000"/>
                  </a:outerShdw>
                </a:effectLst>
                <a:latin typeface="Comic Sans MS" panose="030F0702030302020204" pitchFamily="66" charset="0"/>
              </a:rPr>
              <a:t>.</a:t>
            </a:r>
            <a:r>
              <a:rPr lang="en-US" altLang="el-GR" sz="2400" b="1" i="1" dirty="0">
                <a:solidFill>
                  <a:srgbClr val="FF0000"/>
                </a:solidFill>
                <a:effectLst>
                  <a:outerShdw blurRad="38100" dist="38100" dir="2700000" algn="tl">
                    <a:srgbClr val="000000"/>
                  </a:outerShdw>
                </a:effectLst>
                <a:latin typeface="Comic Sans MS" panose="030F0702030302020204" pitchFamily="66" charset="0"/>
              </a:rPr>
              <a:t>R</a:t>
            </a:r>
            <a:endParaRPr lang="el-GR" altLang="el-GR" sz="2400" b="1" i="1" dirty="0">
              <a:solidFill>
                <a:srgbClr val="FF0000"/>
              </a:solidFill>
              <a:effectLst>
                <a:outerShdw blurRad="38100" dist="38100" dir="2700000" algn="tl">
                  <a:srgbClr val="000000"/>
                </a:outerShdw>
              </a:effectLst>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17" name="Rectangle 23"/>
              <p:cNvSpPr>
                <a:spLocks noChangeArrowheads="1"/>
              </p:cNvSpPr>
              <p:nvPr/>
            </p:nvSpPr>
            <p:spPr bwMode="auto">
              <a:xfrm>
                <a:off x="9533620" y="4539953"/>
                <a:ext cx="665503" cy="840486"/>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altLang="el-GR" sz="2400" b="1" i="1" smtClean="0">
                              <a:solidFill>
                                <a:srgbClr val="FF0000"/>
                              </a:solidFill>
                              <a:effectLst>
                                <a:outerShdw blurRad="38100" dist="38100" dir="2700000" algn="tl">
                                  <a:srgbClr val="000000"/>
                                </a:outerShdw>
                              </a:effectLst>
                              <a:latin typeface="Cambria Math" panose="02040503050406030204" pitchFamily="18" charset="0"/>
                            </a:rPr>
                          </m:ctrlPr>
                        </m:fPr>
                        <m:num>
                          <m:sSup>
                            <m:sSupPr>
                              <m:ctrlPr>
                                <a:rPr lang="en-US" altLang="el-GR" sz="2400" b="1" i="1" smtClean="0">
                                  <a:solidFill>
                                    <a:srgbClr val="FF0000"/>
                                  </a:solidFill>
                                  <a:effectLst>
                                    <a:outerShdw blurRad="38100" dist="38100" dir="2700000" algn="tl">
                                      <a:srgbClr val="000000"/>
                                    </a:outerShdw>
                                  </a:effectLst>
                                  <a:latin typeface="Cambria Math" panose="02040503050406030204" pitchFamily="18" charset="0"/>
                                </a:rPr>
                              </m:ctrlPr>
                            </m:sSupPr>
                            <m:e>
                              <m:r>
                                <a:rPr lang="en-US" altLang="el-GR" sz="2400" b="1" i="1" smtClean="0">
                                  <a:solidFill>
                                    <a:srgbClr val="FF0000"/>
                                  </a:solidFill>
                                  <a:effectLst>
                                    <a:outerShdw blurRad="38100" dist="38100" dir="2700000" algn="tl">
                                      <a:srgbClr val="000000"/>
                                    </a:outerShdw>
                                  </a:effectLst>
                                  <a:latin typeface="Cambria Math" panose="02040503050406030204" pitchFamily="18" charset="0"/>
                                </a:rPr>
                                <m:t>𝑽</m:t>
                              </m:r>
                            </m:e>
                            <m:sup>
                              <m:r>
                                <a:rPr lang="en-US" altLang="el-GR" sz="2400" b="1" i="1" smtClean="0">
                                  <a:solidFill>
                                    <a:srgbClr val="FF0000"/>
                                  </a:solidFill>
                                  <a:effectLst>
                                    <a:outerShdw blurRad="38100" dist="38100" dir="2700000" algn="tl">
                                      <a:srgbClr val="000000"/>
                                    </a:outerShdw>
                                  </a:effectLst>
                                  <a:latin typeface="Cambria Math" panose="02040503050406030204" pitchFamily="18" charset="0"/>
                                </a:rPr>
                                <m:t>𝟐</m:t>
                              </m:r>
                            </m:sup>
                          </m:sSup>
                        </m:num>
                        <m:den>
                          <m:r>
                            <a:rPr lang="en-US" altLang="el-GR" sz="2400" b="1" i="1" smtClean="0">
                              <a:solidFill>
                                <a:srgbClr val="FF0000"/>
                              </a:solidFill>
                              <a:effectLst>
                                <a:outerShdw blurRad="38100" dist="38100" dir="2700000" algn="tl">
                                  <a:srgbClr val="000000"/>
                                </a:outerShdw>
                              </a:effectLst>
                              <a:latin typeface="Cambria Math" panose="02040503050406030204" pitchFamily="18" charset="0"/>
                            </a:rPr>
                            <m:t>𝑹</m:t>
                          </m:r>
                        </m:den>
                      </m:f>
                    </m:oMath>
                  </m:oMathPara>
                </a14:m>
                <a:endParaRPr lang="el-GR" altLang="el-GR" sz="2400" b="1" dirty="0">
                  <a:solidFill>
                    <a:srgbClr val="FF0000"/>
                  </a:solidFill>
                  <a:effectLst>
                    <a:outerShdw blurRad="38100" dist="38100" dir="2700000" algn="tl">
                      <a:srgbClr val="000000"/>
                    </a:outerShdw>
                  </a:effectLst>
                  <a:latin typeface="Comic Sans MS" panose="030F0702030302020204" pitchFamily="66" charset="0"/>
                </a:endParaRPr>
              </a:p>
            </p:txBody>
          </p:sp>
        </mc:Choice>
        <mc:Fallback xmlns="">
          <p:sp>
            <p:nvSpPr>
              <p:cNvPr id="17" name="Rectangle 23"/>
              <p:cNvSpPr>
                <a:spLocks noRot="1" noChangeAspect="1" noMove="1" noResize="1" noEditPoints="1" noAdjustHandles="1" noChangeArrowheads="1" noChangeShapeType="1" noTextEdit="1"/>
              </p:cNvSpPr>
              <p:nvPr/>
            </p:nvSpPr>
            <p:spPr bwMode="auto">
              <a:xfrm>
                <a:off x="9533620" y="4539953"/>
                <a:ext cx="665503" cy="840486"/>
              </a:xfrm>
              <a:prstGeom prst="rect">
                <a:avLst/>
              </a:prstGeom>
              <a:blipFill>
                <a:blip r:embed="rId4"/>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2" name="TextBox 1"/>
              <p:cNvSpPr txBox="1"/>
              <p:nvPr/>
            </p:nvSpPr>
            <p:spPr>
              <a:xfrm>
                <a:off x="8494463" y="3769128"/>
                <a:ext cx="371897" cy="69140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l-GR" sz="24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fPr>
                        <m:num>
                          <m:r>
                            <a:rPr lang="en-US" sz="2400" b="1" i="1" smtClean="0">
                              <a:solidFill>
                                <a:srgbClr val="FF0000"/>
                              </a:solidFill>
                              <a:effectLst>
                                <a:outerShdw blurRad="38100" dist="38100" dir="2700000" algn="tl">
                                  <a:srgbClr val="000000">
                                    <a:alpha val="43137"/>
                                  </a:srgbClr>
                                </a:outerShdw>
                              </a:effectLst>
                              <a:latin typeface="Cambria Math" panose="02040503050406030204" pitchFamily="18" charset="0"/>
                            </a:rPr>
                            <m:t>𝑾</m:t>
                          </m:r>
                        </m:num>
                        <m:den>
                          <m:r>
                            <a:rPr lang="en-US" sz="2400" b="1" i="1" smtClean="0">
                              <a:solidFill>
                                <a:srgbClr val="FF0000"/>
                              </a:solidFill>
                              <a:effectLst>
                                <a:outerShdw blurRad="38100" dist="38100" dir="2700000" algn="tl">
                                  <a:srgbClr val="000000">
                                    <a:alpha val="43137"/>
                                  </a:srgbClr>
                                </a:outerShdw>
                              </a:effectLst>
                              <a:latin typeface="Cambria Math" panose="02040503050406030204" pitchFamily="18" charset="0"/>
                            </a:rPr>
                            <m:t>𝒕</m:t>
                          </m:r>
                        </m:den>
                      </m:f>
                    </m:oMath>
                  </m:oMathPara>
                </a14:m>
                <a:endParaRPr lang="el-GR" sz="2400" b="1" dirty="0"/>
              </a:p>
            </p:txBody>
          </p:sp>
        </mc:Choice>
        <mc:Fallback xmlns="">
          <p:sp>
            <p:nvSpPr>
              <p:cNvPr id="2" name="TextBox 1"/>
              <p:cNvSpPr txBox="1">
                <a:spLocks noRot="1" noChangeAspect="1" noMove="1" noResize="1" noEditPoints="1" noAdjustHandles="1" noChangeArrowheads="1" noChangeShapeType="1" noTextEdit="1"/>
              </p:cNvSpPr>
              <p:nvPr/>
            </p:nvSpPr>
            <p:spPr>
              <a:xfrm>
                <a:off x="8494463" y="3769128"/>
                <a:ext cx="371897" cy="691408"/>
              </a:xfrm>
              <a:prstGeom prst="rect">
                <a:avLst/>
              </a:prstGeom>
              <a:blipFill>
                <a:blip r:embed="rId5"/>
                <a:stretch>
                  <a:fillRect r="-6557" b="-6140"/>
                </a:stretch>
              </a:blipFill>
            </p:spPr>
            <p:txBody>
              <a:bodyPr/>
              <a:lstStyle/>
              <a:p>
                <a:r>
                  <a:rPr lang="el-GR">
                    <a:noFill/>
                  </a:rPr>
                  <a:t> </a:t>
                </a:r>
              </a:p>
            </p:txBody>
          </p:sp>
        </mc:Fallback>
      </mc:AlternateContent>
      <p:sp>
        <p:nvSpPr>
          <p:cNvPr id="19" name="TextBox 18"/>
          <p:cNvSpPr txBox="1"/>
          <p:nvPr/>
        </p:nvSpPr>
        <p:spPr>
          <a:xfrm>
            <a:off x="2039539" y="1003143"/>
            <a:ext cx="6864195" cy="461665"/>
          </a:xfrm>
          <a:prstGeom prst="rect">
            <a:avLst/>
          </a:prstGeom>
          <a:noFill/>
        </p:spPr>
        <p:txBody>
          <a:bodyPr wrap="square" rtlCol="0">
            <a:spAutoFit/>
          </a:bodyPr>
          <a:lstStyle/>
          <a:p>
            <a:r>
              <a:rPr lang="el-GR" sz="2000" b="1" dirty="0">
                <a:latin typeface="Comic Sans MS" panose="030F0702030302020204" pitchFamily="66" charset="0"/>
              </a:rPr>
              <a:t>Μαθηματική σχέση του νόμου του </a:t>
            </a:r>
            <a:r>
              <a:rPr lang="en-US" sz="2000" b="1" dirty="0">
                <a:latin typeface="Comic Sans MS" panose="030F0702030302020204" pitchFamily="66" charset="0"/>
              </a:rPr>
              <a:t>Ohm:  </a:t>
            </a:r>
            <a:r>
              <a:rPr lang="en-US" sz="2400" b="1" i="1" dirty="0">
                <a:solidFill>
                  <a:srgbClr val="FF0000"/>
                </a:solidFill>
                <a:effectLst>
                  <a:outerShdw blurRad="38100" dist="38100" dir="2700000" algn="tl">
                    <a:srgbClr val="000000">
                      <a:alpha val="43137"/>
                    </a:srgbClr>
                  </a:outerShdw>
                </a:effectLst>
                <a:latin typeface="Comic Sans MS" panose="030F0702030302020204" pitchFamily="66" charset="0"/>
              </a:rPr>
              <a:t>I</a:t>
            </a:r>
            <a:r>
              <a:rPr lang="en-US" sz="2000" b="1" dirty="0">
                <a:latin typeface="Comic Sans MS" panose="030F0702030302020204" pitchFamily="66" charset="0"/>
              </a:rPr>
              <a:t> </a:t>
            </a:r>
            <a:r>
              <a:rPr lang="en-US" sz="2000" b="1" dirty="0">
                <a:solidFill>
                  <a:srgbClr val="FF0000"/>
                </a:solidFill>
                <a:effectLst>
                  <a:outerShdw blurRad="38100" dist="38100" dir="2700000" algn="tl">
                    <a:srgbClr val="000000">
                      <a:alpha val="43137"/>
                    </a:srgbClr>
                  </a:outerShdw>
                </a:effectLst>
                <a:latin typeface="Comic Sans MS" panose="030F0702030302020204" pitchFamily="66" charset="0"/>
              </a:rPr>
              <a:t>=</a:t>
            </a:r>
            <a:r>
              <a:rPr lang="en-US" sz="2000" b="1" dirty="0">
                <a:latin typeface="Comic Sans MS" panose="030F0702030302020204" pitchFamily="66" charset="0"/>
              </a:rPr>
              <a:t> ………</a:t>
            </a:r>
            <a:r>
              <a:rPr lang="el-GR" sz="2000" b="1" dirty="0">
                <a:latin typeface="Comic Sans MS" panose="030F0702030302020204" pitchFamily="66" charset="0"/>
              </a:rPr>
              <a:t> .</a:t>
            </a:r>
            <a:r>
              <a:rPr lang="en-US" sz="2000" b="1" dirty="0">
                <a:latin typeface="Comic Sans MS" panose="030F0702030302020204" pitchFamily="66" charset="0"/>
              </a:rPr>
              <a:t> </a:t>
            </a:r>
            <a:endParaRPr lang="el-GR" sz="2000" b="1"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11" name="TextBox 10"/>
              <p:cNvSpPr txBox="1"/>
              <p:nvPr/>
            </p:nvSpPr>
            <p:spPr>
              <a:xfrm>
                <a:off x="7708688" y="885388"/>
                <a:ext cx="141866" cy="68903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l-GR" sz="24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fPr>
                        <m:num>
                          <m:r>
                            <a:rPr lang="en-US" sz="2400" b="1" i="1" smtClean="0">
                              <a:solidFill>
                                <a:srgbClr val="FF0000"/>
                              </a:solidFill>
                              <a:effectLst>
                                <a:outerShdw blurRad="38100" dist="38100" dir="2700000" algn="tl">
                                  <a:srgbClr val="000000">
                                    <a:alpha val="43137"/>
                                  </a:srgbClr>
                                </a:outerShdw>
                              </a:effectLst>
                              <a:latin typeface="Cambria Math" panose="02040503050406030204" pitchFamily="18" charset="0"/>
                            </a:rPr>
                            <m:t>𝑽</m:t>
                          </m:r>
                        </m:num>
                        <m:den>
                          <m:r>
                            <a:rPr lang="en-US" sz="2400" b="1" i="1" smtClean="0">
                              <a:solidFill>
                                <a:srgbClr val="FF0000"/>
                              </a:solidFill>
                              <a:effectLst>
                                <a:outerShdw blurRad="38100" dist="38100" dir="2700000" algn="tl">
                                  <a:srgbClr val="000000">
                                    <a:alpha val="43137"/>
                                  </a:srgbClr>
                                </a:outerShdw>
                              </a:effectLst>
                              <a:latin typeface="Cambria Math" panose="02040503050406030204" pitchFamily="18" charset="0"/>
                            </a:rPr>
                            <m:t>𝑹</m:t>
                          </m:r>
                        </m:den>
                      </m:f>
                    </m:oMath>
                  </m:oMathPara>
                </a14:m>
                <a:endParaRPr lang="el-GR" sz="2400" b="1" dirty="0"/>
              </a:p>
            </p:txBody>
          </p:sp>
        </mc:Choice>
        <mc:Fallback xmlns="">
          <p:sp>
            <p:nvSpPr>
              <p:cNvPr id="11" name="TextBox 10"/>
              <p:cNvSpPr txBox="1">
                <a:spLocks noRot="1" noChangeAspect="1" noMove="1" noResize="1" noEditPoints="1" noAdjustHandles="1" noChangeArrowheads="1" noChangeShapeType="1" noTextEdit="1"/>
              </p:cNvSpPr>
              <p:nvPr/>
            </p:nvSpPr>
            <p:spPr>
              <a:xfrm>
                <a:off x="7708688" y="885388"/>
                <a:ext cx="141866" cy="689035"/>
              </a:xfrm>
              <a:prstGeom prst="rect">
                <a:avLst/>
              </a:prstGeom>
              <a:blipFill>
                <a:blip r:embed="rId6"/>
                <a:stretch>
                  <a:fillRect l="-8696" r="-91304" b="-7080"/>
                </a:stretch>
              </a:blipFill>
            </p:spPr>
            <p:txBody>
              <a:bodyPr/>
              <a:lstStyle/>
              <a:p>
                <a:r>
                  <a:rPr lang="el-GR">
                    <a:noFill/>
                  </a:rPr>
                  <a:t> </a:t>
                </a:r>
              </a:p>
            </p:txBody>
          </p:sp>
        </mc:Fallback>
      </mc:AlternateContent>
      <p:sp>
        <p:nvSpPr>
          <p:cNvPr id="24" name="TextBox 23"/>
          <p:cNvSpPr txBox="1"/>
          <p:nvPr/>
        </p:nvSpPr>
        <p:spPr>
          <a:xfrm>
            <a:off x="1664136" y="5476808"/>
            <a:ext cx="7431282" cy="461665"/>
          </a:xfrm>
          <a:prstGeom prst="rect">
            <a:avLst/>
          </a:prstGeom>
          <a:noFill/>
        </p:spPr>
        <p:txBody>
          <a:bodyPr wrap="square" rtlCol="0">
            <a:spAutoFit/>
          </a:bodyPr>
          <a:lstStyle/>
          <a:p>
            <a:r>
              <a:rPr lang="el-GR" sz="2000" b="1" dirty="0">
                <a:latin typeface="Comic Sans MS" panose="030F0702030302020204" pitchFamily="66" charset="0"/>
              </a:rPr>
              <a:t>Μαθηματική έκφραση του νόμου του </a:t>
            </a:r>
            <a:r>
              <a:rPr lang="en-US" sz="2000" b="1" dirty="0">
                <a:latin typeface="Comic Sans MS" panose="030F0702030302020204" pitchFamily="66" charset="0"/>
              </a:rPr>
              <a:t>Joule:  </a:t>
            </a:r>
            <a:r>
              <a:rPr lang="en-US" sz="2400" b="1" i="1" dirty="0">
                <a:solidFill>
                  <a:srgbClr val="FF0000"/>
                </a:solidFill>
                <a:effectLst>
                  <a:outerShdw blurRad="38100" dist="38100" dir="2700000" algn="tl">
                    <a:srgbClr val="000000">
                      <a:alpha val="43137"/>
                    </a:srgbClr>
                  </a:outerShdw>
                </a:effectLst>
                <a:latin typeface="Comic Sans MS" panose="030F0702030302020204" pitchFamily="66" charset="0"/>
              </a:rPr>
              <a:t>Q</a:t>
            </a:r>
            <a:r>
              <a:rPr lang="en-US" sz="2000" b="1" dirty="0">
                <a:effectLst>
                  <a:outerShdw blurRad="38100" dist="38100" dir="2700000" algn="tl">
                    <a:srgbClr val="000000">
                      <a:alpha val="43137"/>
                    </a:srgbClr>
                  </a:outerShdw>
                </a:effectLst>
                <a:latin typeface="Comic Sans MS" panose="030F0702030302020204" pitchFamily="66" charset="0"/>
              </a:rPr>
              <a:t> </a:t>
            </a:r>
            <a:r>
              <a:rPr lang="en-US" sz="2000" b="1" dirty="0">
                <a:solidFill>
                  <a:srgbClr val="FF0000"/>
                </a:solidFill>
                <a:effectLst>
                  <a:outerShdw blurRad="38100" dist="38100" dir="2700000" algn="tl">
                    <a:srgbClr val="000000">
                      <a:alpha val="43137"/>
                    </a:srgbClr>
                  </a:outerShdw>
                </a:effectLst>
                <a:latin typeface="Comic Sans MS" panose="030F0702030302020204" pitchFamily="66" charset="0"/>
              </a:rPr>
              <a:t>=</a:t>
            </a:r>
            <a:r>
              <a:rPr lang="en-US" sz="2000" b="1" dirty="0">
                <a:latin typeface="Comic Sans MS" panose="030F0702030302020204" pitchFamily="66" charset="0"/>
              </a:rPr>
              <a:t> ………………</a:t>
            </a:r>
            <a:r>
              <a:rPr lang="el-GR" sz="2000" b="1" dirty="0">
                <a:latin typeface="Comic Sans MS" panose="030F0702030302020204" pitchFamily="66" charset="0"/>
              </a:rPr>
              <a:t> .</a:t>
            </a:r>
            <a:r>
              <a:rPr lang="en-US" sz="2000" b="1" dirty="0">
                <a:latin typeface="Comic Sans MS" panose="030F0702030302020204" pitchFamily="66" charset="0"/>
              </a:rPr>
              <a:t> </a:t>
            </a:r>
            <a:endParaRPr lang="el-GR" sz="2000" b="1" dirty="0">
              <a:latin typeface="Comic Sans MS" panose="030F0702030302020204" pitchFamily="66" charset="0"/>
            </a:endParaRPr>
          </a:p>
        </p:txBody>
      </p:sp>
      <p:sp>
        <p:nvSpPr>
          <p:cNvPr id="12" name="Ορθογώνιο 11"/>
          <p:cNvSpPr/>
          <p:nvPr/>
        </p:nvSpPr>
        <p:spPr>
          <a:xfrm>
            <a:off x="7652046" y="5406730"/>
            <a:ext cx="1085554" cy="461665"/>
          </a:xfrm>
          <a:prstGeom prst="rect">
            <a:avLst/>
          </a:prstGeom>
        </p:spPr>
        <p:txBody>
          <a:bodyPr wrap="none">
            <a:spAutoFit/>
          </a:bodyPr>
          <a:lstStyle/>
          <a:p>
            <a:r>
              <a:rPr lang="en-US" altLang="el-GR" sz="2400" b="1" i="1" dirty="0">
                <a:solidFill>
                  <a:srgbClr val="FF0000"/>
                </a:solidFill>
                <a:effectLst>
                  <a:outerShdw blurRad="38100" dist="38100" dir="2700000" algn="tl">
                    <a:srgbClr val="000000"/>
                  </a:outerShdw>
                </a:effectLst>
                <a:latin typeface="Comic Sans MS" panose="030F0702030302020204" pitchFamily="66" charset="0"/>
              </a:rPr>
              <a:t>I</a:t>
            </a:r>
            <a:r>
              <a:rPr lang="en-US" altLang="el-GR" sz="2400" b="1" baseline="30000" dirty="0">
                <a:solidFill>
                  <a:srgbClr val="FF0000"/>
                </a:solidFill>
                <a:effectLst>
                  <a:outerShdw blurRad="38100" dist="38100" dir="2700000" algn="tl">
                    <a:srgbClr val="000000"/>
                  </a:outerShdw>
                </a:effectLst>
                <a:latin typeface="Comic Sans MS" panose="030F0702030302020204" pitchFamily="66" charset="0"/>
              </a:rPr>
              <a:t>2</a:t>
            </a:r>
            <a:r>
              <a:rPr lang="en-US" altLang="el-GR" sz="2400" b="1" dirty="0">
                <a:solidFill>
                  <a:srgbClr val="FF0000"/>
                </a:solidFill>
                <a:effectLst>
                  <a:outerShdw blurRad="38100" dist="38100" dir="2700000" algn="tl">
                    <a:srgbClr val="000000"/>
                  </a:outerShdw>
                </a:effectLst>
                <a:latin typeface="Comic Sans MS" panose="030F0702030302020204" pitchFamily="66" charset="0"/>
              </a:rPr>
              <a:t>.</a:t>
            </a:r>
            <a:r>
              <a:rPr lang="en-US" altLang="el-GR" sz="2400" b="1" i="1" dirty="0">
                <a:solidFill>
                  <a:srgbClr val="FF0000"/>
                </a:solidFill>
                <a:effectLst>
                  <a:outerShdw blurRad="38100" dist="38100" dir="2700000" algn="tl">
                    <a:srgbClr val="000000"/>
                  </a:outerShdw>
                </a:effectLst>
                <a:latin typeface="Comic Sans MS" panose="030F0702030302020204" pitchFamily="66" charset="0"/>
              </a:rPr>
              <a:t>R</a:t>
            </a:r>
            <a:r>
              <a:rPr lang="en-US" altLang="el-GR" sz="2400" b="1" dirty="0">
                <a:solidFill>
                  <a:srgbClr val="FF0000"/>
                </a:solidFill>
                <a:effectLst>
                  <a:outerShdw blurRad="38100" dist="38100" dir="2700000" algn="tl">
                    <a:srgbClr val="000000"/>
                  </a:outerShdw>
                </a:effectLst>
                <a:latin typeface="Comic Sans MS" panose="030F0702030302020204" pitchFamily="66" charset="0"/>
              </a:rPr>
              <a:t>.</a:t>
            </a:r>
            <a:r>
              <a:rPr lang="en-US" altLang="el-GR" sz="2400" b="1" i="1" dirty="0">
                <a:solidFill>
                  <a:srgbClr val="FF0000"/>
                </a:solidFill>
                <a:effectLst>
                  <a:outerShdw blurRad="38100" dist="38100" dir="2700000" algn="tl">
                    <a:srgbClr val="000000"/>
                  </a:outerShdw>
                </a:effectLst>
                <a:latin typeface="Comic Sans MS" panose="030F0702030302020204" pitchFamily="66" charset="0"/>
              </a:rPr>
              <a:t>t</a:t>
            </a:r>
            <a:endParaRPr lang="el-GR" sz="2400" dirty="0"/>
          </a:p>
        </p:txBody>
      </p:sp>
      <p:sp>
        <p:nvSpPr>
          <p:cNvPr id="18" name="Θέση ημερομηνίας 17">
            <a:extLst>
              <a:ext uri="{FF2B5EF4-FFF2-40B4-BE49-F238E27FC236}">
                <a16:creationId xmlns:a16="http://schemas.microsoft.com/office/drawing/2014/main" id="{8C56EAA7-675C-4FBC-8E21-1B1E2C7997CE}"/>
              </a:ext>
            </a:extLst>
          </p:cNvPr>
          <p:cNvSpPr>
            <a:spLocks noGrp="1"/>
          </p:cNvSpPr>
          <p:nvPr>
            <p:ph type="dt" sz="half" idx="10"/>
          </p:nvPr>
        </p:nvSpPr>
        <p:spPr/>
        <p:txBody>
          <a:bodyPr/>
          <a:lstStyle/>
          <a:p>
            <a:fld id="{60A0064C-1006-4F9D-AD28-AF8C79DC37B7}" type="datetime1">
              <a:rPr lang="el-GR" smtClean="0">
                <a:solidFill>
                  <a:prstClr val="black">
                    <a:tint val="75000"/>
                  </a:prstClr>
                </a:solidFill>
              </a:rPr>
              <a:t>8/2/2021</a:t>
            </a:fld>
            <a:endParaRPr lang="el-GR">
              <a:solidFill>
                <a:prstClr val="black">
                  <a:tint val="75000"/>
                </a:prstClr>
              </a:solidFill>
            </a:endParaRPr>
          </a:p>
        </p:txBody>
      </p:sp>
      <p:sp>
        <p:nvSpPr>
          <p:cNvPr id="20" name="Θέση υποσέλιδου 19">
            <a:extLst>
              <a:ext uri="{FF2B5EF4-FFF2-40B4-BE49-F238E27FC236}">
                <a16:creationId xmlns:a16="http://schemas.microsoft.com/office/drawing/2014/main" id="{1D5FF1C5-3D2D-4CD5-87A7-DFE4AB7E3629}"/>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3749844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25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wipe(left)">
                                      <p:cBhvr>
                                        <p:cTn id="16" dur="1500"/>
                                        <p:tgtEl>
                                          <p:spTgt spid="19"/>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wipe(left)">
                                      <p:cBhvr>
                                        <p:cTn id="28" dur="15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1000"/>
                                        <p:tgtEl>
                                          <p:spTgt spid="10"/>
                                        </p:tgtEl>
                                      </p:cBhvr>
                                    </p:animEffect>
                                    <p:anim calcmode="lin" valueType="num">
                                      <p:cBhvr>
                                        <p:cTn id="34" dur="1000" fill="hold"/>
                                        <p:tgtEl>
                                          <p:spTgt spid="10"/>
                                        </p:tgtEl>
                                        <p:attrNameLst>
                                          <p:attrName>ppt_x</p:attrName>
                                        </p:attrNameLst>
                                      </p:cBhvr>
                                      <p:tavLst>
                                        <p:tav tm="0">
                                          <p:val>
                                            <p:strVal val="#ppt_x"/>
                                          </p:val>
                                        </p:tav>
                                        <p:tav tm="100000">
                                          <p:val>
                                            <p:strVal val="#ppt_x"/>
                                          </p:val>
                                        </p:tav>
                                      </p:tavLst>
                                    </p:anim>
                                    <p:anim calcmode="lin" valueType="num">
                                      <p:cBhvr>
                                        <p:cTn id="3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wipe(left)">
                                      <p:cBhvr>
                                        <p:cTn id="40" dur="1500"/>
                                        <p:tgtEl>
                                          <p:spTgt spid="7"/>
                                        </p:tgtEl>
                                      </p:cBhvr>
                                    </p:animEffect>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fade">
                                      <p:cBhvr>
                                        <p:cTn id="45" dur="1000"/>
                                        <p:tgtEl>
                                          <p:spTgt spid="8"/>
                                        </p:tgtEl>
                                      </p:cBhvr>
                                    </p:animEffect>
                                    <p:anim calcmode="lin" valueType="num">
                                      <p:cBhvr>
                                        <p:cTn id="46" dur="1000" fill="hold"/>
                                        <p:tgtEl>
                                          <p:spTgt spid="8"/>
                                        </p:tgtEl>
                                        <p:attrNameLst>
                                          <p:attrName>ppt_x</p:attrName>
                                        </p:attrNameLst>
                                      </p:cBhvr>
                                      <p:tavLst>
                                        <p:tav tm="0">
                                          <p:val>
                                            <p:strVal val="#ppt_x"/>
                                          </p:val>
                                        </p:tav>
                                        <p:tav tm="100000">
                                          <p:val>
                                            <p:strVal val="#ppt_x"/>
                                          </p:val>
                                        </p:tav>
                                      </p:tavLst>
                                    </p:anim>
                                    <p:anim calcmode="lin" valueType="num">
                                      <p:cBhvr>
                                        <p:cTn id="4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wipe(left)">
                                      <p:cBhvr>
                                        <p:cTn id="52" dur="1500"/>
                                        <p:tgtEl>
                                          <p:spTgt spid="21"/>
                                        </p:tgtEl>
                                      </p:cBhvr>
                                    </p:animEffect>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fade">
                                      <p:cBhvr>
                                        <p:cTn id="57" dur="1000"/>
                                        <p:tgtEl>
                                          <p:spTgt spid="22"/>
                                        </p:tgtEl>
                                      </p:cBhvr>
                                    </p:animEffect>
                                    <p:anim calcmode="lin" valueType="num">
                                      <p:cBhvr>
                                        <p:cTn id="58" dur="1000" fill="hold"/>
                                        <p:tgtEl>
                                          <p:spTgt spid="22"/>
                                        </p:tgtEl>
                                        <p:attrNameLst>
                                          <p:attrName>ppt_x</p:attrName>
                                        </p:attrNameLst>
                                      </p:cBhvr>
                                      <p:tavLst>
                                        <p:tav tm="0">
                                          <p:val>
                                            <p:strVal val="#ppt_x"/>
                                          </p:val>
                                        </p:tav>
                                        <p:tav tm="100000">
                                          <p:val>
                                            <p:strVal val="#ppt_x"/>
                                          </p:val>
                                        </p:tav>
                                      </p:tavLst>
                                    </p:anim>
                                    <p:anim calcmode="lin" valueType="num">
                                      <p:cBhvr>
                                        <p:cTn id="59"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23"/>
                                        </p:tgtEl>
                                        <p:attrNameLst>
                                          <p:attrName>style.visibility</p:attrName>
                                        </p:attrNameLst>
                                      </p:cBhvr>
                                      <p:to>
                                        <p:strVal val="visible"/>
                                      </p:to>
                                    </p:set>
                                    <p:animEffect transition="in" filter="fade">
                                      <p:cBhvr>
                                        <p:cTn id="64" dur="1000"/>
                                        <p:tgtEl>
                                          <p:spTgt spid="23"/>
                                        </p:tgtEl>
                                      </p:cBhvr>
                                    </p:animEffect>
                                    <p:anim calcmode="lin" valueType="num">
                                      <p:cBhvr>
                                        <p:cTn id="65" dur="1000" fill="hold"/>
                                        <p:tgtEl>
                                          <p:spTgt spid="23"/>
                                        </p:tgtEl>
                                        <p:attrNameLst>
                                          <p:attrName>ppt_x</p:attrName>
                                        </p:attrNameLst>
                                      </p:cBhvr>
                                      <p:tavLst>
                                        <p:tav tm="0">
                                          <p:val>
                                            <p:strVal val="#ppt_x"/>
                                          </p:val>
                                        </p:tav>
                                        <p:tav tm="100000">
                                          <p:val>
                                            <p:strVal val="#ppt_x"/>
                                          </p:val>
                                        </p:tav>
                                      </p:tavLst>
                                    </p:anim>
                                    <p:anim calcmode="lin" valueType="num">
                                      <p:cBhvr>
                                        <p:cTn id="66"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grpId="0" nodeType="clickEffect">
                                  <p:stCondLst>
                                    <p:cond delay="0"/>
                                  </p:stCondLst>
                                  <p:childTnLst>
                                    <p:set>
                                      <p:cBhvr>
                                        <p:cTn id="70" dur="1" fill="hold">
                                          <p:stCondLst>
                                            <p:cond delay="0"/>
                                          </p:stCondLst>
                                        </p:cTn>
                                        <p:tgtEl>
                                          <p:spTgt spid="13"/>
                                        </p:tgtEl>
                                        <p:attrNameLst>
                                          <p:attrName>style.visibility</p:attrName>
                                        </p:attrNameLst>
                                      </p:cBhvr>
                                      <p:to>
                                        <p:strVal val="visible"/>
                                      </p:to>
                                    </p:set>
                                    <p:animEffect transition="in" filter="wipe(left)">
                                      <p:cBhvr>
                                        <p:cTn id="71" dur="1500"/>
                                        <p:tgtEl>
                                          <p:spTgt spid="13"/>
                                        </p:tgtEl>
                                      </p:cBhvr>
                                    </p:animEffect>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2"/>
                                        </p:tgtEl>
                                        <p:attrNameLst>
                                          <p:attrName>style.visibility</p:attrName>
                                        </p:attrNameLst>
                                      </p:cBhvr>
                                      <p:to>
                                        <p:strVal val="visible"/>
                                      </p:to>
                                    </p:set>
                                    <p:animEffect transition="in" filter="fade">
                                      <p:cBhvr>
                                        <p:cTn id="76" dur="1000"/>
                                        <p:tgtEl>
                                          <p:spTgt spid="2"/>
                                        </p:tgtEl>
                                      </p:cBhvr>
                                    </p:animEffect>
                                    <p:anim calcmode="lin" valueType="num">
                                      <p:cBhvr>
                                        <p:cTn id="77" dur="1000" fill="hold"/>
                                        <p:tgtEl>
                                          <p:spTgt spid="2"/>
                                        </p:tgtEl>
                                        <p:attrNameLst>
                                          <p:attrName>ppt_x</p:attrName>
                                        </p:attrNameLst>
                                      </p:cBhvr>
                                      <p:tavLst>
                                        <p:tav tm="0">
                                          <p:val>
                                            <p:strVal val="#ppt_x"/>
                                          </p:val>
                                        </p:tav>
                                        <p:tav tm="100000">
                                          <p:val>
                                            <p:strVal val="#ppt_x"/>
                                          </p:val>
                                        </p:tav>
                                      </p:tavLst>
                                    </p:anim>
                                    <p:anim calcmode="lin" valueType="num">
                                      <p:cBhvr>
                                        <p:cTn id="78"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grpId="0" nodeType="click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fade">
                                      <p:cBhvr>
                                        <p:cTn id="83" dur="1000"/>
                                        <p:tgtEl>
                                          <p:spTgt spid="15"/>
                                        </p:tgtEl>
                                      </p:cBhvr>
                                    </p:animEffect>
                                    <p:anim calcmode="lin" valueType="num">
                                      <p:cBhvr>
                                        <p:cTn id="84" dur="1000" fill="hold"/>
                                        <p:tgtEl>
                                          <p:spTgt spid="15"/>
                                        </p:tgtEl>
                                        <p:attrNameLst>
                                          <p:attrName>ppt_x</p:attrName>
                                        </p:attrNameLst>
                                      </p:cBhvr>
                                      <p:tavLst>
                                        <p:tav tm="0">
                                          <p:val>
                                            <p:strVal val="#ppt_x"/>
                                          </p:val>
                                        </p:tav>
                                        <p:tav tm="100000">
                                          <p:val>
                                            <p:strVal val="#ppt_x"/>
                                          </p:val>
                                        </p:tav>
                                      </p:tavLst>
                                    </p:anim>
                                    <p:anim calcmode="lin" valueType="num">
                                      <p:cBhvr>
                                        <p:cTn id="85"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grpId="0" nodeType="clickEffect">
                                  <p:stCondLst>
                                    <p:cond delay="0"/>
                                  </p:stCondLst>
                                  <p:childTnLst>
                                    <p:set>
                                      <p:cBhvr>
                                        <p:cTn id="89" dur="1" fill="hold">
                                          <p:stCondLst>
                                            <p:cond delay="0"/>
                                          </p:stCondLst>
                                        </p:cTn>
                                        <p:tgtEl>
                                          <p:spTgt spid="14"/>
                                        </p:tgtEl>
                                        <p:attrNameLst>
                                          <p:attrName>style.visibility</p:attrName>
                                        </p:attrNameLst>
                                      </p:cBhvr>
                                      <p:to>
                                        <p:strVal val="visible"/>
                                      </p:to>
                                    </p:set>
                                    <p:animEffect transition="in" filter="wipe(left)">
                                      <p:cBhvr>
                                        <p:cTn id="90" dur="1500"/>
                                        <p:tgtEl>
                                          <p:spTgt spid="14"/>
                                        </p:tgtEl>
                                      </p:cBhvr>
                                    </p:animEffect>
                                  </p:childTnLst>
                                </p:cTn>
                              </p:par>
                            </p:childTnLst>
                          </p:cTn>
                        </p:par>
                      </p:childTnLst>
                    </p:cTn>
                  </p:par>
                  <p:par>
                    <p:cTn id="91" fill="hold">
                      <p:stCondLst>
                        <p:cond delay="indefinite"/>
                      </p:stCondLst>
                      <p:childTnLst>
                        <p:par>
                          <p:cTn id="92" fill="hold">
                            <p:stCondLst>
                              <p:cond delay="0"/>
                            </p:stCondLst>
                            <p:childTnLst>
                              <p:par>
                                <p:cTn id="93" presetID="42" presetClass="entr" presetSubtype="0" fill="hold" grpId="0" nodeType="clickEffect">
                                  <p:stCondLst>
                                    <p:cond delay="0"/>
                                  </p:stCondLst>
                                  <p:childTnLst>
                                    <p:set>
                                      <p:cBhvr>
                                        <p:cTn id="94" dur="1" fill="hold">
                                          <p:stCondLst>
                                            <p:cond delay="0"/>
                                          </p:stCondLst>
                                        </p:cTn>
                                        <p:tgtEl>
                                          <p:spTgt spid="16"/>
                                        </p:tgtEl>
                                        <p:attrNameLst>
                                          <p:attrName>style.visibility</p:attrName>
                                        </p:attrNameLst>
                                      </p:cBhvr>
                                      <p:to>
                                        <p:strVal val="visible"/>
                                      </p:to>
                                    </p:set>
                                    <p:animEffect transition="in" filter="fade">
                                      <p:cBhvr>
                                        <p:cTn id="95" dur="1000"/>
                                        <p:tgtEl>
                                          <p:spTgt spid="16"/>
                                        </p:tgtEl>
                                      </p:cBhvr>
                                    </p:animEffect>
                                    <p:anim calcmode="lin" valueType="num">
                                      <p:cBhvr>
                                        <p:cTn id="96" dur="1000" fill="hold"/>
                                        <p:tgtEl>
                                          <p:spTgt spid="16"/>
                                        </p:tgtEl>
                                        <p:attrNameLst>
                                          <p:attrName>ppt_x</p:attrName>
                                        </p:attrNameLst>
                                      </p:cBhvr>
                                      <p:tavLst>
                                        <p:tav tm="0">
                                          <p:val>
                                            <p:strVal val="#ppt_x"/>
                                          </p:val>
                                        </p:tav>
                                        <p:tav tm="100000">
                                          <p:val>
                                            <p:strVal val="#ppt_x"/>
                                          </p:val>
                                        </p:tav>
                                      </p:tavLst>
                                    </p:anim>
                                    <p:anim calcmode="lin" valueType="num">
                                      <p:cBhvr>
                                        <p:cTn id="97"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42" presetClass="entr" presetSubtype="0" fill="hold" grpId="0" nodeType="clickEffect">
                                  <p:stCondLst>
                                    <p:cond delay="0"/>
                                  </p:stCondLst>
                                  <p:childTnLst>
                                    <p:set>
                                      <p:cBhvr>
                                        <p:cTn id="101" dur="1" fill="hold">
                                          <p:stCondLst>
                                            <p:cond delay="0"/>
                                          </p:stCondLst>
                                        </p:cTn>
                                        <p:tgtEl>
                                          <p:spTgt spid="17"/>
                                        </p:tgtEl>
                                        <p:attrNameLst>
                                          <p:attrName>style.visibility</p:attrName>
                                        </p:attrNameLst>
                                      </p:cBhvr>
                                      <p:to>
                                        <p:strVal val="visible"/>
                                      </p:to>
                                    </p:set>
                                    <p:animEffect transition="in" filter="fade">
                                      <p:cBhvr>
                                        <p:cTn id="102" dur="1000"/>
                                        <p:tgtEl>
                                          <p:spTgt spid="17"/>
                                        </p:tgtEl>
                                      </p:cBhvr>
                                    </p:animEffect>
                                    <p:anim calcmode="lin" valueType="num">
                                      <p:cBhvr>
                                        <p:cTn id="103" dur="1000" fill="hold"/>
                                        <p:tgtEl>
                                          <p:spTgt spid="17"/>
                                        </p:tgtEl>
                                        <p:attrNameLst>
                                          <p:attrName>ppt_x</p:attrName>
                                        </p:attrNameLst>
                                      </p:cBhvr>
                                      <p:tavLst>
                                        <p:tav tm="0">
                                          <p:val>
                                            <p:strVal val="#ppt_x"/>
                                          </p:val>
                                        </p:tav>
                                        <p:tav tm="100000">
                                          <p:val>
                                            <p:strVal val="#ppt_x"/>
                                          </p:val>
                                        </p:tav>
                                      </p:tavLst>
                                    </p:anim>
                                    <p:anim calcmode="lin" valueType="num">
                                      <p:cBhvr>
                                        <p:cTn id="104"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2" presetClass="entr" presetSubtype="8" fill="hold" grpId="0" nodeType="clickEffect">
                                  <p:stCondLst>
                                    <p:cond delay="0"/>
                                  </p:stCondLst>
                                  <p:childTnLst>
                                    <p:set>
                                      <p:cBhvr>
                                        <p:cTn id="108" dur="1" fill="hold">
                                          <p:stCondLst>
                                            <p:cond delay="0"/>
                                          </p:stCondLst>
                                        </p:cTn>
                                        <p:tgtEl>
                                          <p:spTgt spid="24"/>
                                        </p:tgtEl>
                                        <p:attrNameLst>
                                          <p:attrName>style.visibility</p:attrName>
                                        </p:attrNameLst>
                                      </p:cBhvr>
                                      <p:to>
                                        <p:strVal val="visible"/>
                                      </p:to>
                                    </p:set>
                                    <p:animEffect transition="in" filter="wipe(left)">
                                      <p:cBhvr>
                                        <p:cTn id="109" dur="1500"/>
                                        <p:tgtEl>
                                          <p:spTgt spid="24"/>
                                        </p:tgtEl>
                                      </p:cBhvr>
                                    </p:animEffect>
                                  </p:childTnLst>
                                </p:cTn>
                              </p:par>
                            </p:childTnLst>
                          </p:cTn>
                        </p:par>
                      </p:childTnLst>
                    </p:cTn>
                  </p:par>
                  <p:par>
                    <p:cTn id="110" fill="hold">
                      <p:stCondLst>
                        <p:cond delay="indefinite"/>
                      </p:stCondLst>
                      <p:childTnLst>
                        <p:par>
                          <p:cTn id="111" fill="hold">
                            <p:stCondLst>
                              <p:cond delay="0"/>
                            </p:stCondLst>
                            <p:childTnLst>
                              <p:par>
                                <p:cTn id="112" presetID="42" presetClass="entr" presetSubtype="0" fill="hold" grpId="0" nodeType="clickEffect">
                                  <p:stCondLst>
                                    <p:cond delay="0"/>
                                  </p:stCondLst>
                                  <p:childTnLst>
                                    <p:set>
                                      <p:cBhvr>
                                        <p:cTn id="113" dur="1" fill="hold">
                                          <p:stCondLst>
                                            <p:cond delay="0"/>
                                          </p:stCondLst>
                                        </p:cTn>
                                        <p:tgtEl>
                                          <p:spTgt spid="12"/>
                                        </p:tgtEl>
                                        <p:attrNameLst>
                                          <p:attrName>style.visibility</p:attrName>
                                        </p:attrNameLst>
                                      </p:cBhvr>
                                      <p:to>
                                        <p:strVal val="visible"/>
                                      </p:to>
                                    </p:set>
                                    <p:animEffect transition="in" filter="fade">
                                      <p:cBhvr>
                                        <p:cTn id="114" dur="1000"/>
                                        <p:tgtEl>
                                          <p:spTgt spid="12"/>
                                        </p:tgtEl>
                                      </p:cBhvr>
                                    </p:animEffect>
                                    <p:anim calcmode="lin" valueType="num">
                                      <p:cBhvr>
                                        <p:cTn id="115" dur="1000" fill="hold"/>
                                        <p:tgtEl>
                                          <p:spTgt spid="12"/>
                                        </p:tgtEl>
                                        <p:attrNameLst>
                                          <p:attrName>ppt_x</p:attrName>
                                        </p:attrNameLst>
                                      </p:cBhvr>
                                      <p:tavLst>
                                        <p:tav tm="0">
                                          <p:val>
                                            <p:strVal val="#ppt_x"/>
                                          </p:val>
                                        </p:tav>
                                        <p:tav tm="100000">
                                          <p:val>
                                            <p:strVal val="#ppt_x"/>
                                          </p:val>
                                        </p:tav>
                                      </p:tavLst>
                                    </p:anim>
                                    <p:anim calcmode="lin" valueType="num">
                                      <p:cBhvr>
                                        <p:cTn id="11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P spid="7" grpId="0"/>
      <p:bldP spid="8" grpId="0"/>
      <p:bldP spid="21" grpId="0"/>
      <p:bldP spid="22" grpId="0"/>
      <p:bldP spid="23" grpId="0"/>
      <p:bldP spid="13" grpId="0"/>
      <p:bldP spid="14" grpId="0"/>
      <p:bldP spid="15" grpId="0"/>
      <p:bldP spid="16" grpId="0"/>
      <p:bldP spid="17" grpId="0"/>
      <p:bldP spid="2" grpId="0"/>
      <p:bldP spid="19" grpId="0"/>
      <p:bldP spid="11" grpId="0"/>
      <p:bldP spid="24" grpId="0"/>
      <p:bldP spid="1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Θέση αριθμού διαφάνειας 3"/>
          <p:cNvSpPr>
            <a:spLocks noGrp="1"/>
          </p:cNvSpPr>
          <p:nvPr>
            <p:ph type="sldNum" sz="quarter" idx="12"/>
          </p:nvPr>
        </p:nvSpPr>
        <p:spPr/>
        <p:txBody>
          <a:bodyPr/>
          <a:lstStyle/>
          <a:p>
            <a:fld id="{D08AD0D1-14AF-476B-A2C3-49FC171EDA92}" type="slidenum">
              <a:rPr lang="el-GR" altLang="el-GR"/>
              <a:pPr/>
              <a:t>20</a:t>
            </a:fld>
            <a:endParaRPr lang="el-GR" altLang="el-GR"/>
          </a:p>
        </p:txBody>
      </p:sp>
      <p:graphicFrame>
        <p:nvGraphicFramePr>
          <p:cNvPr id="3" name="Πίνακας 2"/>
          <p:cNvGraphicFramePr>
            <a:graphicFrameLocks noGrp="1"/>
          </p:cNvGraphicFramePr>
          <p:nvPr>
            <p:extLst>
              <p:ext uri="{D42A27DB-BD31-4B8C-83A1-F6EECF244321}">
                <p14:modId xmlns:p14="http://schemas.microsoft.com/office/powerpoint/2010/main" val="1116284373"/>
              </p:ext>
            </p:extLst>
          </p:nvPr>
        </p:nvGraphicFramePr>
        <p:xfrm>
          <a:off x="1451517" y="329373"/>
          <a:ext cx="9288965" cy="5881856"/>
        </p:xfrm>
        <a:graphic>
          <a:graphicData uri="http://schemas.openxmlformats.org/drawingml/2006/table">
            <a:tbl>
              <a:tblPr firstRow="1" bandRow="1">
                <a:tableStyleId>{22838BEF-8BB2-4498-84A7-C5851F593DF1}</a:tableStyleId>
              </a:tblPr>
              <a:tblGrid>
                <a:gridCol w="4458759">
                  <a:extLst>
                    <a:ext uri="{9D8B030D-6E8A-4147-A177-3AD203B41FA5}">
                      <a16:colId xmlns:a16="http://schemas.microsoft.com/office/drawing/2014/main" val="441899424"/>
                    </a:ext>
                  </a:extLst>
                </a:gridCol>
                <a:gridCol w="4830206">
                  <a:extLst>
                    <a:ext uri="{9D8B030D-6E8A-4147-A177-3AD203B41FA5}">
                      <a16:colId xmlns:a16="http://schemas.microsoft.com/office/drawing/2014/main" val="4018426887"/>
                    </a:ext>
                  </a:extLst>
                </a:gridCol>
              </a:tblGrid>
              <a:tr h="37084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altLang="el-GR" sz="2400" dirty="0">
                          <a:ln>
                            <a:solidFill>
                              <a:sysClr val="windowText" lastClr="000000"/>
                            </a:solidFill>
                          </a:ln>
                          <a:solidFill>
                            <a:srgbClr val="800000"/>
                          </a:solidFill>
                          <a:effectLst>
                            <a:outerShdw blurRad="38100" dist="38100" dir="2700000" algn="tl">
                              <a:srgbClr val="000000">
                                <a:alpha val="43137"/>
                              </a:srgbClr>
                            </a:outerShdw>
                          </a:effectLst>
                          <a:latin typeface="Comic Sans MS" panose="030F0702030302020204" pitchFamily="66" charset="0"/>
                        </a:rPr>
                        <a:t>Διαφορές ΗΕΔ πηγής και Διαφοράς Δυναμικού</a:t>
                      </a:r>
                    </a:p>
                  </a:txBody>
                  <a:tcPr/>
                </a:tc>
                <a:tc hMerge="1">
                  <a:txBody>
                    <a:bodyPr/>
                    <a:lstStyle/>
                    <a:p>
                      <a:endParaRPr lang="el-GR" dirty="0"/>
                    </a:p>
                  </a:txBody>
                  <a:tcPr/>
                </a:tc>
                <a:extLst>
                  <a:ext uri="{0D108BD9-81ED-4DB2-BD59-A6C34878D82A}">
                    <a16:rowId xmlns:a16="http://schemas.microsoft.com/office/drawing/2014/main" val="3943673812"/>
                  </a:ext>
                </a:extLst>
              </a:tr>
              <a:tr h="486896">
                <a:tc>
                  <a:txBody>
                    <a:bodyPr/>
                    <a:lstStyle/>
                    <a:p>
                      <a:pPr algn="ctr"/>
                      <a:r>
                        <a:rPr lang="el-GR" sz="2000" dirty="0">
                          <a:ln>
                            <a:solidFill>
                              <a:sysClr val="windowText" lastClr="000000"/>
                            </a:solidFill>
                          </a:ln>
                          <a:solidFill>
                            <a:srgbClr val="FF0000"/>
                          </a:solidFill>
                          <a:effectLst>
                            <a:outerShdw blurRad="38100" dist="38100" dir="2700000" algn="tl">
                              <a:srgbClr val="000000">
                                <a:alpha val="43137"/>
                              </a:srgbClr>
                            </a:outerShdw>
                          </a:effectLst>
                          <a:latin typeface="Comic Sans MS" panose="030F0702030302020204" pitchFamily="66" charset="0"/>
                        </a:rPr>
                        <a:t>Ηλεκτρεγερτική  Δύναμη</a:t>
                      </a:r>
                    </a:p>
                  </a:txBody>
                  <a:tcPr/>
                </a:tc>
                <a:tc>
                  <a:txBody>
                    <a:bodyPr/>
                    <a:lstStyle/>
                    <a:p>
                      <a:pPr algn="ctr"/>
                      <a:r>
                        <a:rPr lang="el-GR" sz="2000" dirty="0">
                          <a:ln>
                            <a:solidFill>
                              <a:sysClr val="windowText" lastClr="000000"/>
                            </a:solidFill>
                          </a:ln>
                          <a:solidFill>
                            <a:srgbClr val="0000FF"/>
                          </a:solidFill>
                          <a:effectLst>
                            <a:outerShdw blurRad="38100" dist="38100" dir="2700000" algn="tl">
                              <a:srgbClr val="000000">
                                <a:alpha val="43137"/>
                              </a:srgbClr>
                            </a:outerShdw>
                          </a:effectLst>
                          <a:latin typeface="Comic Sans MS" panose="030F0702030302020204" pitchFamily="66" charset="0"/>
                        </a:rPr>
                        <a:t>Διαφορά Δυναμικού</a:t>
                      </a:r>
                      <a:endParaRPr lang="el-GR" sz="2000" b="1" dirty="0">
                        <a:ln>
                          <a:solidFill>
                            <a:sysClr val="windowText" lastClr="000000"/>
                          </a:solidFill>
                        </a:ln>
                        <a:solidFill>
                          <a:srgbClr val="0000FF"/>
                        </a:solidFill>
                        <a:effectLst>
                          <a:outerShdw blurRad="38100" dist="38100" dir="2700000" algn="tl">
                            <a:srgbClr val="000000">
                              <a:alpha val="43137"/>
                            </a:srgbClr>
                          </a:outerShdw>
                        </a:effectLst>
                        <a:latin typeface="Comic Sans MS" panose="030F0702030302020204" pitchFamily="66" charset="0"/>
                      </a:endParaRPr>
                    </a:p>
                  </a:txBody>
                  <a:tcPr/>
                </a:tc>
                <a:extLst>
                  <a:ext uri="{0D108BD9-81ED-4DB2-BD59-A6C34878D82A}">
                    <a16:rowId xmlns:a16="http://schemas.microsoft.com/office/drawing/2014/main" val="3545093463"/>
                  </a:ext>
                </a:extLst>
              </a:tr>
              <a:tr h="370840">
                <a:tc>
                  <a:txBody>
                    <a:bodyPr/>
                    <a:lstStyle/>
                    <a:p>
                      <a:pPr algn="ctr"/>
                      <a:r>
                        <a:rPr lang="el-GR" sz="2000" kern="1200" dirty="0">
                          <a:ln>
                            <a:solidFill>
                              <a:sysClr val="windowText" lastClr="000000"/>
                            </a:solidFill>
                          </a:ln>
                          <a:effectLst/>
                          <a:latin typeface="Comic Sans MS" panose="030F0702030302020204" pitchFamily="66" charset="0"/>
                        </a:rPr>
                        <a:t>Αναφέρεται σε όλο το κύκλωμα.</a:t>
                      </a:r>
                    </a:p>
                    <a:p>
                      <a:pPr algn="ctr"/>
                      <a:r>
                        <a:rPr lang="el-GR" sz="2000" kern="1200" dirty="0">
                          <a:ln>
                            <a:solidFill>
                              <a:sysClr val="windowText" lastClr="000000"/>
                            </a:solidFill>
                          </a:ln>
                          <a:effectLst/>
                          <a:latin typeface="Comic Sans MS" panose="030F0702030302020204" pitchFamily="66" charset="0"/>
                        </a:rPr>
                        <a:t> </a:t>
                      </a:r>
                      <a:endParaRPr lang="el-GR" sz="2000" b="1" kern="1200" dirty="0">
                        <a:ln>
                          <a:solidFill>
                            <a:sysClr val="windowText" lastClr="000000"/>
                          </a:solidFill>
                        </a:ln>
                        <a:solidFill>
                          <a:sysClr val="windowText" lastClr="000000"/>
                        </a:solidFill>
                        <a:effectLst/>
                        <a:latin typeface="Comic Sans MS" panose="030F0702030302020204" pitchFamily="66" charset="0"/>
                        <a:ea typeface="+mn-ea"/>
                        <a:cs typeface="+mn-cs"/>
                      </a:endParaRPr>
                    </a:p>
                  </a:txBody>
                  <a:tcPr/>
                </a:tc>
                <a:tc>
                  <a:txBody>
                    <a:bodyPr/>
                    <a:lstStyle/>
                    <a:p>
                      <a:pPr algn="ctr">
                        <a:lnSpc>
                          <a:spcPct val="150000"/>
                        </a:lnSpc>
                      </a:pPr>
                      <a:r>
                        <a:rPr lang="el-GR" sz="2000" dirty="0">
                          <a:ln>
                            <a:solidFill>
                              <a:sysClr val="windowText" lastClr="000000"/>
                            </a:solidFill>
                          </a:ln>
                          <a:latin typeface="Comic Sans MS" panose="030F0702030302020204" pitchFamily="66" charset="0"/>
                        </a:rPr>
                        <a:t>Αναφέρεται σ’ ένα τμήμα του κυκλώματος.</a:t>
                      </a:r>
                      <a:endParaRPr lang="el-GR" sz="2000" b="1" dirty="0">
                        <a:ln>
                          <a:solidFill>
                            <a:sysClr val="windowText" lastClr="000000"/>
                          </a:solidFill>
                        </a:ln>
                        <a:solidFill>
                          <a:sysClr val="windowText" lastClr="000000"/>
                        </a:solidFill>
                        <a:latin typeface="Comic Sans MS" panose="030F0702030302020204" pitchFamily="66" charset="0"/>
                      </a:endParaRPr>
                    </a:p>
                  </a:txBody>
                  <a:tcPr/>
                </a:tc>
                <a:extLst>
                  <a:ext uri="{0D108BD9-81ED-4DB2-BD59-A6C34878D82A}">
                    <a16:rowId xmlns:a16="http://schemas.microsoft.com/office/drawing/2014/main" val="2125821302"/>
                  </a:ext>
                </a:extLst>
              </a:tr>
              <a:tr h="370840">
                <a:tc>
                  <a:txBody>
                    <a:bodyPr/>
                    <a:lstStyle/>
                    <a:p>
                      <a:pPr algn="ctr">
                        <a:lnSpc>
                          <a:spcPct val="150000"/>
                        </a:lnSpc>
                      </a:pPr>
                      <a:r>
                        <a:rPr lang="el-GR" sz="2000" dirty="0">
                          <a:ln>
                            <a:solidFill>
                              <a:sysClr val="windowText" lastClr="000000"/>
                            </a:solidFill>
                          </a:ln>
                          <a:latin typeface="Comic Sans MS" panose="030F0702030302020204" pitchFamily="66" charset="0"/>
                        </a:rPr>
                        <a:t>Εκφράζει την ανά μονάδα φορτίου ποσότητα της ηλεκτρικής ενέργειας που παρέχεται σε όλο το κύκλωμα.</a:t>
                      </a:r>
                      <a:endParaRPr lang="el-GR" sz="2000" b="1" dirty="0">
                        <a:ln>
                          <a:solidFill>
                            <a:sysClr val="windowText" lastClr="000000"/>
                          </a:solidFill>
                        </a:ln>
                        <a:solidFill>
                          <a:sysClr val="windowText" lastClr="000000"/>
                        </a:solidFill>
                        <a:latin typeface="Comic Sans MS" panose="030F0702030302020204" pitchFamily="66" charset="0"/>
                      </a:endParaRPr>
                    </a:p>
                  </a:txBody>
                  <a:tcPr/>
                </a:tc>
                <a:tc>
                  <a:txBody>
                    <a:bodyPr/>
                    <a:lstStyle/>
                    <a:p>
                      <a:pPr algn="ctr">
                        <a:lnSpc>
                          <a:spcPct val="150000"/>
                        </a:lnSpc>
                      </a:pPr>
                      <a:r>
                        <a:rPr lang="el-GR" sz="2000" dirty="0">
                          <a:ln>
                            <a:solidFill>
                              <a:sysClr val="windowText" lastClr="000000"/>
                            </a:solidFill>
                          </a:ln>
                          <a:latin typeface="Comic Sans MS" panose="030F0702030302020204" pitchFamily="66" charset="0"/>
                        </a:rPr>
                        <a:t>Εκφράζει την ανά μονάδα φορτίου ποσότητα της ηλεκτρικής ενέργειας που προσφέρεται σε τμήμα κυκλώματος.</a:t>
                      </a:r>
                      <a:endParaRPr lang="el-GR" sz="2000" b="1" dirty="0">
                        <a:ln>
                          <a:solidFill>
                            <a:sysClr val="windowText" lastClr="000000"/>
                          </a:solidFill>
                        </a:ln>
                        <a:solidFill>
                          <a:sysClr val="windowText" lastClr="000000"/>
                        </a:solidFill>
                        <a:latin typeface="Comic Sans MS" panose="030F0702030302020204" pitchFamily="66" charset="0"/>
                      </a:endParaRPr>
                    </a:p>
                  </a:txBody>
                  <a:tcPr/>
                </a:tc>
                <a:extLst>
                  <a:ext uri="{0D108BD9-81ED-4DB2-BD59-A6C34878D82A}">
                    <a16:rowId xmlns:a16="http://schemas.microsoft.com/office/drawing/2014/main" val="1559140296"/>
                  </a:ext>
                </a:extLst>
              </a:tr>
              <a:tr h="370840">
                <a:tc>
                  <a:txBody>
                    <a:bodyPr/>
                    <a:lstStyle/>
                    <a:p>
                      <a:pPr algn="ctr">
                        <a:lnSpc>
                          <a:spcPct val="150000"/>
                        </a:lnSpc>
                      </a:pPr>
                      <a:r>
                        <a:rPr lang="el-GR" sz="2000" dirty="0">
                          <a:ln>
                            <a:solidFill>
                              <a:sysClr val="windowText" lastClr="000000"/>
                            </a:solidFill>
                          </a:ln>
                          <a:latin typeface="Comic Sans MS" panose="030F0702030302020204" pitchFamily="66" charset="0"/>
                        </a:rPr>
                        <a:t>Αποτελεί χαρακτηριστικό στοιχείο της </a:t>
                      </a:r>
                      <a:r>
                        <a:rPr lang="el-GR" sz="2000" b="0" dirty="0">
                          <a:ln>
                            <a:solidFill>
                              <a:sysClr val="windowText" lastClr="000000"/>
                            </a:solidFill>
                          </a:ln>
                          <a:latin typeface="Comic Sans MS" panose="030F0702030302020204" pitchFamily="66" charset="0"/>
                        </a:rPr>
                        <a:t>πηγής. </a:t>
                      </a:r>
                      <a:endParaRPr lang="el-GR" sz="2000" b="0" dirty="0">
                        <a:ln>
                          <a:solidFill>
                            <a:sysClr val="windowText" lastClr="000000"/>
                          </a:solidFill>
                        </a:ln>
                        <a:solidFill>
                          <a:sysClr val="windowText" lastClr="000000"/>
                        </a:solidFill>
                        <a:latin typeface="Comic Sans MS" panose="030F0702030302020204" pitchFamily="66" charset="0"/>
                      </a:endParaRPr>
                    </a:p>
                  </a:txBody>
                  <a:tcPr/>
                </a:tc>
                <a:tc>
                  <a:txBody>
                    <a:bodyPr/>
                    <a:lstStyle/>
                    <a:p>
                      <a:pPr algn="ctr">
                        <a:lnSpc>
                          <a:spcPct val="150000"/>
                        </a:lnSpc>
                      </a:pPr>
                      <a:r>
                        <a:rPr lang="el-GR" sz="2000" dirty="0">
                          <a:ln>
                            <a:solidFill>
                              <a:sysClr val="windowText" lastClr="000000"/>
                            </a:solidFill>
                          </a:ln>
                          <a:latin typeface="Comic Sans MS" panose="030F0702030302020204" pitchFamily="66" charset="0"/>
                        </a:rPr>
                        <a:t>Δεν αποτελεί χαρακτηριστικό στοιχείο της πηγής.</a:t>
                      </a:r>
                      <a:endParaRPr lang="el-GR" sz="2000" b="1" dirty="0">
                        <a:ln>
                          <a:solidFill>
                            <a:sysClr val="windowText" lastClr="000000"/>
                          </a:solidFill>
                        </a:ln>
                        <a:solidFill>
                          <a:sysClr val="windowText" lastClr="000000"/>
                        </a:solidFill>
                        <a:latin typeface="Comic Sans MS" panose="030F0702030302020204" pitchFamily="66" charset="0"/>
                      </a:endParaRPr>
                    </a:p>
                  </a:txBody>
                  <a:tcPr/>
                </a:tc>
                <a:extLst>
                  <a:ext uri="{0D108BD9-81ED-4DB2-BD59-A6C34878D82A}">
                    <a16:rowId xmlns:a16="http://schemas.microsoft.com/office/drawing/2014/main" val="461486342"/>
                  </a:ext>
                </a:extLst>
              </a:tr>
              <a:tr h="370840">
                <a:tc>
                  <a:txBody>
                    <a:bodyPr/>
                    <a:lstStyle/>
                    <a:p>
                      <a:pPr algn="ctr">
                        <a:lnSpc>
                          <a:spcPct val="150000"/>
                        </a:lnSpc>
                      </a:pPr>
                      <a:r>
                        <a:rPr lang="el-GR" sz="2000" dirty="0">
                          <a:ln>
                            <a:solidFill>
                              <a:sysClr val="windowText" lastClr="000000"/>
                            </a:solidFill>
                          </a:ln>
                          <a:latin typeface="Comic Sans MS" panose="030F0702030302020204" pitchFamily="66" charset="0"/>
                        </a:rPr>
                        <a:t>Το γινόμενο  </a:t>
                      </a:r>
                      <a:r>
                        <a:rPr lang="el-GR" sz="2000" i="1" dirty="0">
                          <a:ln>
                            <a:solidFill>
                              <a:sysClr val="windowText" lastClr="000000"/>
                            </a:solidFill>
                          </a:ln>
                          <a:latin typeface="Comic Sans MS" panose="030F0702030302020204" pitchFamily="66" charset="0"/>
                        </a:rPr>
                        <a:t>Ε</a:t>
                      </a:r>
                      <a:r>
                        <a:rPr lang="el-GR" sz="2000" dirty="0">
                          <a:ln>
                            <a:solidFill>
                              <a:sysClr val="windowText" lastClr="000000"/>
                            </a:solidFill>
                          </a:ln>
                          <a:latin typeface="Comic Sans MS" panose="030F0702030302020204" pitchFamily="66" charset="0"/>
                        </a:rPr>
                        <a:t>.</a:t>
                      </a:r>
                      <a:r>
                        <a:rPr lang="el-GR" sz="2000" i="1" dirty="0">
                          <a:ln>
                            <a:solidFill>
                              <a:sysClr val="windowText" lastClr="000000"/>
                            </a:solidFill>
                          </a:ln>
                          <a:latin typeface="Comic Sans MS" panose="030F0702030302020204" pitchFamily="66" charset="0"/>
                        </a:rPr>
                        <a:t>Ι</a:t>
                      </a:r>
                      <a:r>
                        <a:rPr lang="el-GR" sz="2000" dirty="0">
                          <a:ln>
                            <a:solidFill>
                              <a:sysClr val="windowText" lastClr="000000"/>
                            </a:solidFill>
                          </a:ln>
                          <a:latin typeface="Comic Sans MS" panose="030F0702030302020204" pitchFamily="66" charset="0"/>
                        </a:rPr>
                        <a:t>  δίνει την ισχύ που προσφέρει η πηγή σε όλο το κύκλωμα.</a:t>
                      </a:r>
                      <a:endParaRPr lang="el-GR" sz="2000" b="1" dirty="0">
                        <a:ln>
                          <a:solidFill>
                            <a:sysClr val="windowText" lastClr="000000"/>
                          </a:solidFill>
                        </a:ln>
                        <a:solidFill>
                          <a:sysClr val="windowText" lastClr="000000"/>
                        </a:solidFill>
                        <a:latin typeface="Comic Sans MS" panose="030F0702030302020204" pitchFamily="66" charset="0"/>
                      </a:endParaRPr>
                    </a:p>
                  </a:txBody>
                  <a:tcPr/>
                </a:tc>
                <a:tc>
                  <a:txBody>
                    <a:bodyPr/>
                    <a:lstStyle/>
                    <a:p>
                      <a:pPr algn="ctr">
                        <a:lnSpc>
                          <a:spcPct val="150000"/>
                        </a:lnSpc>
                      </a:pPr>
                      <a:r>
                        <a:rPr lang="el-GR" sz="2000" dirty="0">
                          <a:ln>
                            <a:solidFill>
                              <a:sysClr val="windowText" lastClr="000000"/>
                            </a:solidFill>
                          </a:ln>
                          <a:latin typeface="Comic Sans MS" panose="030F0702030302020204" pitchFamily="66" charset="0"/>
                        </a:rPr>
                        <a:t>Το γινόμενο  </a:t>
                      </a:r>
                      <a:r>
                        <a:rPr lang="el-GR" sz="2000" i="1" dirty="0" err="1">
                          <a:ln>
                            <a:solidFill>
                              <a:sysClr val="windowText" lastClr="000000"/>
                            </a:solidFill>
                          </a:ln>
                          <a:latin typeface="Comic Sans MS" panose="030F0702030302020204" pitchFamily="66" charset="0"/>
                        </a:rPr>
                        <a:t>V</a:t>
                      </a:r>
                      <a:r>
                        <a:rPr lang="el-GR" sz="2000" baseline="-25000" dirty="0" err="1">
                          <a:ln>
                            <a:solidFill>
                              <a:sysClr val="windowText" lastClr="000000"/>
                            </a:solidFill>
                          </a:ln>
                          <a:latin typeface="Comic Sans MS" panose="030F0702030302020204" pitchFamily="66" charset="0"/>
                        </a:rPr>
                        <a:t>π</a:t>
                      </a:r>
                      <a:r>
                        <a:rPr lang="el-GR" sz="2000" dirty="0" err="1">
                          <a:ln>
                            <a:solidFill>
                              <a:sysClr val="windowText" lastClr="000000"/>
                            </a:solidFill>
                          </a:ln>
                          <a:latin typeface="Comic Sans MS" panose="030F0702030302020204" pitchFamily="66" charset="0"/>
                        </a:rPr>
                        <a:t>.</a:t>
                      </a:r>
                      <a:r>
                        <a:rPr lang="el-GR" sz="2000" i="1" dirty="0" err="1">
                          <a:ln>
                            <a:solidFill>
                              <a:sysClr val="windowText" lastClr="000000"/>
                            </a:solidFill>
                          </a:ln>
                          <a:latin typeface="Comic Sans MS" panose="030F0702030302020204" pitchFamily="66" charset="0"/>
                        </a:rPr>
                        <a:t>I</a:t>
                      </a:r>
                      <a:r>
                        <a:rPr lang="el-GR" sz="2000" dirty="0">
                          <a:ln>
                            <a:solidFill>
                              <a:sysClr val="windowText" lastClr="000000"/>
                            </a:solidFill>
                          </a:ln>
                          <a:latin typeface="Comic Sans MS" panose="030F0702030302020204" pitchFamily="66" charset="0"/>
                        </a:rPr>
                        <a:t>  δίνει  την ισχύ που προσφέρεται μόνο στο εξωτερικό τμήμα του κυκλώματος.</a:t>
                      </a:r>
                      <a:endParaRPr lang="el-GR" sz="2000" b="1" dirty="0">
                        <a:ln>
                          <a:solidFill>
                            <a:sysClr val="windowText" lastClr="000000"/>
                          </a:solidFill>
                        </a:ln>
                        <a:solidFill>
                          <a:sysClr val="windowText" lastClr="000000"/>
                        </a:solidFill>
                        <a:latin typeface="Comic Sans MS" panose="030F0702030302020204" pitchFamily="66" charset="0"/>
                      </a:endParaRPr>
                    </a:p>
                  </a:txBody>
                  <a:tcPr/>
                </a:tc>
                <a:extLst>
                  <a:ext uri="{0D108BD9-81ED-4DB2-BD59-A6C34878D82A}">
                    <a16:rowId xmlns:a16="http://schemas.microsoft.com/office/drawing/2014/main" val="920527544"/>
                  </a:ext>
                </a:extLst>
              </a:tr>
            </a:tbl>
          </a:graphicData>
        </a:graphic>
      </p:graphicFrame>
      <p:sp>
        <p:nvSpPr>
          <p:cNvPr id="2" name="Θέση ημερομηνίας 1">
            <a:extLst>
              <a:ext uri="{FF2B5EF4-FFF2-40B4-BE49-F238E27FC236}">
                <a16:creationId xmlns:a16="http://schemas.microsoft.com/office/drawing/2014/main" id="{A0CF7C8A-4C6A-4B44-B86A-E307342765A6}"/>
              </a:ext>
            </a:extLst>
          </p:cNvPr>
          <p:cNvSpPr>
            <a:spLocks noGrp="1"/>
          </p:cNvSpPr>
          <p:nvPr>
            <p:ph type="dt" sz="half" idx="10"/>
          </p:nvPr>
        </p:nvSpPr>
        <p:spPr/>
        <p:txBody>
          <a:bodyPr/>
          <a:lstStyle/>
          <a:p>
            <a:fld id="{BEF38B8D-632C-45EE-8862-BEE777F094AF}" type="datetime1">
              <a:rPr lang="el-GR" smtClean="0">
                <a:solidFill>
                  <a:prstClr val="black">
                    <a:tint val="75000"/>
                  </a:prstClr>
                </a:solidFill>
              </a:rPr>
              <a:t>8/2/2021</a:t>
            </a:fld>
            <a:endParaRPr lang="el-GR">
              <a:solidFill>
                <a:prstClr val="black">
                  <a:tint val="75000"/>
                </a:prstClr>
              </a:solidFill>
            </a:endParaRPr>
          </a:p>
        </p:txBody>
      </p:sp>
      <p:sp>
        <p:nvSpPr>
          <p:cNvPr id="4" name="Θέση υποσέλιδου 3">
            <a:extLst>
              <a:ext uri="{FF2B5EF4-FFF2-40B4-BE49-F238E27FC236}">
                <a16:creationId xmlns:a16="http://schemas.microsoft.com/office/drawing/2014/main" id="{53BBA73C-3C55-4269-8A1E-24D6E085E847}"/>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1413088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schemeClr val="bg1">
                    <a:lumMod val="65000"/>
                  </a:schemeClr>
                </a:solidFill>
              </a:rPr>
              <a:pPr/>
              <a:t>21</a:t>
            </a:fld>
            <a:endParaRPr lang="el-GR" dirty="0">
              <a:solidFill>
                <a:schemeClr val="bg1">
                  <a:lumMod val="65000"/>
                </a:schemeClr>
              </a:solidFill>
            </a:endParaRPr>
          </a:p>
        </p:txBody>
      </p:sp>
      <p:sp>
        <p:nvSpPr>
          <p:cNvPr id="5" name="Ορθογώνιο 4"/>
          <p:cNvSpPr/>
          <p:nvPr/>
        </p:nvSpPr>
        <p:spPr>
          <a:xfrm>
            <a:off x="1210242" y="1091364"/>
            <a:ext cx="9497382" cy="5155257"/>
          </a:xfrm>
          <a:prstGeom prst="rect">
            <a:avLst/>
          </a:prstGeom>
        </p:spPr>
        <p:txBody>
          <a:bodyPr wrap="square">
            <a:spAutoFit/>
          </a:bodyPr>
          <a:lstStyle/>
          <a:p>
            <a:pPr algn="just"/>
            <a:endParaRPr lang="el-GR" altLang="el-GR" sz="1200" b="1" dirty="0">
              <a:latin typeface="Comic Sans MS" pitchFamily="66" charset="0"/>
            </a:endParaRPr>
          </a:p>
          <a:p>
            <a:pPr marL="171450" indent="-171450" algn="just">
              <a:buFont typeface="Arial" panose="020B0604020202020204" pitchFamily="34" charset="0"/>
              <a:buChar char="•"/>
            </a:pPr>
            <a:r>
              <a:rPr lang="el-GR" altLang="el-GR" b="1" dirty="0">
                <a:latin typeface="Comic Sans MS" pitchFamily="66" charset="0"/>
              </a:rPr>
              <a:t>  Διαδικτυακή παρουσίαση θεωρίας από τον </a:t>
            </a:r>
            <a:r>
              <a:rPr lang="el-GR" altLang="el-GR" b="1" dirty="0" err="1">
                <a:latin typeface="Comic Sans MS" pitchFamily="66" charset="0"/>
              </a:rPr>
              <a:t>ιστότοπο</a:t>
            </a:r>
            <a:r>
              <a:rPr lang="el-GR" altLang="el-GR" b="1" dirty="0">
                <a:latin typeface="Comic Sans MS" pitchFamily="66" charset="0"/>
              </a:rPr>
              <a:t> </a:t>
            </a:r>
            <a:r>
              <a:rPr lang="en-US" altLang="el-GR" b="1" dirty="0" err="1">
                <a:latin typeface="Comic Sans MS" pitchFamily="66" charset="0"/>
              </a:rPr>
              <a:t>ZimZam</a:t>
            </a:r>
            <a:r>
              <a:rPr lang="en-US" altLang="el-GR" b="1" dirty="0">
                <a:latin typeface="Comic Sans MS" pitchFamily="66" charset="0"/>
              </a:rPr>
              <a:t> Physics </a:t>
            </a:r>
            <a:r>
              <a:rPr lang="el-GR" altLang="el-GR" b="1" dirty="0">
                <a:latin typeface="Comic Sans MS" pitchFamily="66" charset="0"/>
                <a:hlinkClick r:id="rId2"/>
              </a:rPr>
              <a:t>εδώ</a:t>
            </a:r>
            <a:r>
              <a:rPr lang="el-GR" altLang="el-GR" b="1" dirty="0">
                <a:latin typeface="Comic Sans MS" pitchFamily="66" charset="0"/>
              </a:rPr>
              <a:t>.</a:t>
            </a:r>
          </a:p>
          <a:p>
            <a:pPr algn="just"/>
            <a:endParaRPr lang="el-GR" altLang="el-GR" sz="800" b="1" dirty="0">
              <a:latin typeface="Comic Sans MS" pitchFamily="66" charset="0"/>
            </a:endParaRPr>
          </a:p>
          <a:p>
            <a:pPr marL="342900" indent="-342900" algn="just">
              <a:lnSpc>
                <a:spcPct val="150000"/>
              </a:lnSpc>
              <a:buFont typeface="Arial" pitchFamily="34" charset="0"/>
              <a:buChar char="•"/>
            </a:pPr>
            <a:r>
              <a:rPr lang="el-GR" altLang="el-GR" b="1" dirty="0">
                <a:latin typeface="Comic Sans MS" pitchFamily="66" charset="0"/>
              </a:rPr>
              <a:t>Προσομοίωση από το </a:t>
            </a:r>
            <a:r>
              <a:rPr lang="en-US" altLang="el-GR" b="1" dirty="0" err="1">
                <a:latin typeface="Comic Sans MS" pitchFamily="66" charset="0"/>
              </a:rPr>
              <a:t>Phet</a:t>
            </a:r>
            <a:r>
              <a:rPr lang="en-US" altLang="el-GR" b="1" dirty="0">
                <a:latin typeface="Comic Sans MS" pitchFamily="66" charset="0"/>
              </a:rPr>
              <a:t> Colorado </a:t>
            </a:r>
            <a:r>
              <a:rPr lang="el-GR" altLang="el-GR" b="1" dirty="0">
                <a:latin typeface="Comic Sans MS" pitchFamily="66" charset="0"/>
                <a:hlinkClick r:id="rId3"/>
              </a:rPr>
              <a:t>εδώ</a:t>
            </a:r>
            <a:r>
              <a:rPr lang="el-GR" altLang="el-GR" b="1" dirty="0">
                <a:latin typeface="Comic Sans MS" pitchFamily="66" charset="0"/>
              </a:rPr>
              <a:t>.</a:t>
            </a:r>
          </a:p>
          <a:p>
            <a:pPr algn="just">
              <a:lnSpc>
                <a:spcPct val="150000"/>
              </a:lnSpc>
            </a:pPr>
            <a:endParaRPr lang="en-US" altLang="el-GR" sz="800" b="1" dirty="0">
              <a:latin typeface="Comic Sans MS" pitchFamily="66" charset="0"/>
            </a:endParaRPr>
          </a:p>
          <a:p>
            <a:pPr marL="342900" indent="-342900" algn="just">
              <a:lnSpc>
                <a:spcPct val="150000"/>
              </a:lnSpc>
              <a:buFont typeface="Arial" pitchFamily="34" charset="0"/>
              <a:buChar char="•"/>
            </a:pPr>
            <a:r>
              <a:rPr lang="el-GR" altLang="el-GR" b="1" dirty="0">
                <a:latin typeface="Comic Sans MS" pitchFamily="66" charset="0"/>
              </a:rPr>
              <a:t>Διαδικτυακή παρουσίαση από τον Σταύρο </a:t>
            </a:r>
            <a:r>
              <a:rPr lang="el-GR" altLang="el-GR" b="1" dirty="0" err="1">
                <a:latin typeface="Comic Sans MS" pitchFamily="66" charset="0"/>
              </a:rPr>
              <a:t>Λουβερδή</a:t>
            </a:r>
            <a:r>
              <a:rPr lang="el-GR" altLang="el-GR" b="1" dirty="0">
                <a:latin typeface="Comic Sans MS" pitchFamily="66" charset="0"/>
              </a:rPr>
              <a:t> για το πως φτιάχνουμε κλειστό ηλεκτρικό κύκλωμα με τη βοήθεια του </a:t>
            </a:r>
            <a:r>
              <a:rPr lang="en-US" altLang="el-GR" b="1" dirty="0" err="1">
                <a:latin typeface="Comic Sans MS" pitchFamily="66" charset="0"/>
              </a:rPr>
              <a:t>Phet</a:t>
            </a:r>
            <a:r>
              <a:rPr lang="en-US" altLang="el-GR" b="1" dirty="0">
                <a:latin typeface="Comic Sans MS" pitchFamily="66" charset="0"/>
              </a:rPr>
              <a:t> Colorado</a:t>
            </a:r>
            <a:r>
              <a:rPr lang="el-GR" altLang="el-GR" b="1" dirty="0">
                <a:latin typeface="Comic Sans MS" pitchFamily="66" charset="0"/>
              </a:rPr>
              <a:t> </a:t>
            </a:r>
            <a:r>
              <a:rPr lang="el-GR" altLang="el-GR" b="1" dirty="0">
                <a:latin typeface="Comic Sans MS" pitchFamily="66" charset="0"/>
                <a:hlinkClick r:id="rId4"/>
              </a:rPr>
              <a:t>εδώ</a:t>
            </a:r>
            <a:r>
              <a:rPr lang="el-GR" altLang="el-GR" b="1" dirty="0">
                <a:latin typeface="Comic Sans MS" pitchFamily="66" charset="0"/>
              </a:rPr>
              <a:t>.</a:t>
            </a:r>
          </a:p>
          <a:p>
            <a:pPr algn="just">
              <a:lnSpc>
                <a:spcPct val="150000"/>
              </a:lnSpc>
            </a:pPr>
            <a:endParaRPr lang="el-GR" altLang="el-GR" sz="800" b="1" dirty="0">
              <a:latin typeface="Comic Sans MS" pitchFamily="66" charset="0"/>
            </a:endParaRPr>
          </a:p>
          <a:p>
            <a:pPr marL="342900" indent="-342900" algn="just">
              <a:lnSpc>
                <a:spcPct val="150000"/>
              </a:lnSpc>
              <a:buFont typeface="Arial" pitchFamily="34" charset="0"/>
              <a:buChar char="•"/>
            </a:pPr>
            <a:r>
              <a:rPr lang="el-GR" altLang="el-GR" b="1" dirty="0">
                <a:latin typeface="Comic Sans MS" pitchFamily="66" charset="0"/>
              </a:rPr>
              <a:t>Φύλλο πειραματικής εργασίας με θέμα</a:t>
            </a:r>
            <a:r>
              <a:rPr lang="en-US" altLang="el-GR" b="1" dirty="0">
                <a:latin typeface="Comic Sans MS" pitchFamily="66" charset="0"/>
              </a:rPr>
              <a:t>: </a:t>
            </a:r>
            <a:r>
              <a:rPr lang="el-GR" altLang="el-GR" b="1" dirty="0">
                <a:latin typeface="Comic Sans MS" pitchFamily="66" charset="0"/>
              </a:rPr>
              <a:t>«Μελέτη κλειστού κυκλώματος – Κατασκευή χαρακτηριστικής πηγής»  </a:t>
            </a:r>
            <a:r>
              <a:rPr lang="el-GR" altLang="el-GR" b="1" dirty="0">
                <a:latin typeface="Comic Sans MS" pitchFamily="66" charset="0"/>
                <a:hlinkClick r:id="rId5"/>
              </a:rPr>
              <a:t>εδώ</a:t>
            </a:r>
            <a:r>
              <a:rPr lang="el-GR" altLang="el-GR" b="1" dirty="0">
                <a:latin typeface="Comic Sans MS" pitchFamily="66" charset="0"/>
              </a:rPr>
              <a:t> και </a:t>
            </a:r>
            <a:r>
              <a:rPr lang="el-GR" altLang="el-GR" b="1" dirty="0">
                <a:latin typeface="Comic Sans MS" pitchFamily="66" charset="0"/>
                <a:hlinkClick r:id="rId6"/>
              </a:rPr>
              <a:t>εδώ</a:t>
            </a:r>
            <a:r>
              <a:rPr lang="el-GR" altLang="el-GR" b="1" dirty="0">
                <a:latin typeface="Comic Sans MS" pitchFamily="66" charset="0"/>
              </a:rPr>
              <a:t>. </a:t>
            </a:r>
          </a:p>
          <a:p>
            <a:pPr algn="just">
              <a:lnSpc>
                <a:spcPct val="150000"/>
              </a:lnSpc>
            </a:pPr>
            <a:endParaRPr lang="el-GR" altLang="el-GR" sz="800" b="1" dirty="0">
              <a:latin typeface="Comic Sans MS" pitchFamily="66" charset="0"/>
            </a:endParaRPr>
          </a:p>
          <a:p>
            <a:pPr marL="342900" indent="-342900" algn="just">
              <a:lnSpc>
                <a:spcPct val="150000"/>
              </a:lnSpc>
              <a:buFont typeface="Arial" pitchFamily="34" charset="0"/>
              <a:buChar char="•"/>
            </a:pPr>
            <a:r>
              <a:rPr lang="el-GR" altLang="el-GR" b="1" dirty="0">
                <a:latin typeface="Comic Sans MS" pitchFamily="66" charset="0"/>
              </a:rPr>
              <a:t>Φύλλο πειραματικής εργασίας από το Ε.Κ.Φ.Ε. Ν. Σμύρνης για την «ΕΝΕΡΓΕΙΑΚΗ ΜΕΛΕΤΗ ΤΩΝ ΣΤΟΙΧΕΙΩΝ ΑΠΛΟΥ ΗΛΕΚΤΡΙΚΟΥ ΚΥΚΛΩΜΑΤΟΣ DC ΜΕ ΠΗΓΗ, ΩΜΙΚΟ ΚΑΤΑΝΑΛΩΤΗ ΚΑΙ ΚΙΝΗΤΗΡΑ»  </a:t>
            </a:r>
            <a:r>
              <a:rPr lang="el-GR" altLang="el-GR" b="1" dirty="0">
                <a:latin typeface="Comic Sans MS" pitchFamily="66" charset="0"/>
                <a:hlinkClick r:id="rId7"/>
              </a:rPr>
              <a:t>εδώ</a:t>
            </a:r>
            <a:r>
              <a:rPr lang="el-GR" altLang="el-GR" b="1" dirty="0">
                <a:latin typeface="Comic Sans MS" pitchFamily="66" charset="0"/>
              </a:rPr>
              <a:t>.</a:t>
            </a:r>
            <a:endParaRPr lang="en-US" altLang="el-GR" b="1" dirty="0">
              <a:latin typeface="Comic Sans MS" pitchFamily="66" charset="0"/>
            </a:endParaRPr>
          </a:p>
          <a:p>
            <a:pPr algn="just">
              <a:lnSpc>
                <a:spcPct val="150000"/>
              </a:lnSpc>
            </a:pPr>
            <a:endParaRPr lang="el-GR" altLang="el-GR" sz="800" b="1" dirty="0">
              <a:latin typeface="Comic Sans MS" pitchFamily="66" charset="0"/>
            </a:endParaRPr>
          </a:p>
          <a:p>
            <a:pPr marL="342900" indent="-342900" algn="just">
              <a:lnSpc>
                <a:spcPct val="150000"/>
              </a:lnSpc>
              <a:buFont typeface="Arial" pitchFamily="34" charset="0"/>
              <a:buChar char="•"/>
            </a:pPr>
            <a:r>
              <a:rPr lang="el-GR" altLang="el-GR" b="1" dirty="0">
                <a:latin typeface="Comic Sans MS" pitchFamily="66" charset="0"/>
              </a:rPr>
              <a:t>Πολλές ερωτήσεις και ασκήσεις από τον ιστότοπο «Υλικό Φυσικής – Χημείας» </a:t>
            </a:r>
            <a:r>
              <a:rPr lang="el-GR" altLang="el-GR" b="1" dirty="0">
                <a:latin typeface="Comic Sans MS" pitchFamily="66" charset="0"/>
                <a:hlinkClick r:id="rId8"/>
              </a:rPr>
              <a:t>εδώ</a:t>
            </a:r>
            <a:r>
              <a:rPr lang="el-GR" altLang="el-GR" b="1" dirty="0">
                <a:latin typeface="Comic Sans MS" pitchFamily="66" charset="0"/>
              </a:rPr>
              <a:t>. </a:t>
            </a:r>
          </a:p>
        </p:txBody>
      </p:sp>
      <p:sp>
        <p:nvSpPr>
          <p:cNvPr id="6" name="Text Box 4"/>
          <p:cNvSpPr txBox="1">
            <a:spLocks noChangeArrowheads="1"/>
          </p:cNvSpPr>
          <p:nvPr/>
        </p:nvSpPr>
        <p:spPr bwMode="auto">
          <a:xfrm>
            <a:off x="2205228" y="75701"/>
            <a:ext cx="7781544"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50000"/>
              </a:lnSpc>
            </a:pPr>
            <a:r>
              <a:rPr lang="el-GR" altLang="el-GR" sz="2000" b="1" dirty="0">
                <a:solidFill>
                  <a:srgbClr val="800000"/>
                </a:solidFill>
                <a:effectLst>
                  <a:outerShdw blurRad="38100" dist="38100" dir="2700000" algn="tl">
                    <a:srgbClr val="000000"/>
                  </a:outerShdw>
                </a:effectLst>
                <a:latin typeface="Comic Sans MS" panose="030F0702030302020204" pitchFamily="66" charset="0"/>
              </a:rPr>
              <a:t>Παρακάτω δίνονται μερικές διευθύνσεις όπου μπορείτε να βρείτε αναρτήσεις με θέμα το </a:t>
            </a:r>
            <a:r>
              <a:rPr lang="el-GR" altLang="el-GR" sz="2000" b="1" dirty="0">
                <a:solidFill>
                  <a:srgbClr val="FF0000"/>
                </a:solidFill>
                <a:effectLst>
                  <a:outerShdw blurRad="38100" dist="38100" dir="2700000" algn="tl">
                    <a:srgbClr val="000000"/>
                  </a:outerShdw>
                </a:effectLst>
                <a:latin typeface="Comic Sans MS" panose="030F0702030302020204" pitchFamily="66" charset="0"/>
              </a:rPr>
              <a:t>« Κλειστό Ηλεκτρικό Κύκλωμα ».</a:t>
            </a:r>
          </a:p>
        </p:txBody>
      </p:sp>
      <p:sp>
        <p:nvSpPr>
          <p:cNvPr id="4" name="Θέση ημερομηνίας 3">
            <a:extLst>
              <a:ext uri="{FF2B5EF4-FFF2-40B4-BE49-F238E27FC236}">
                <a16:creationId xmlns:a16="http://schemas.microsoft.com/office/drawing/2014/main" id="{DDE58B56-17F0-4E3C-8874-16B5C774F4AF}"/>
              </a:ext>
            </a:extLst>
          </p:cNvPr>
          <p:cNvSpPr>
            <a:spLocks noGrp="1"/>
          </p:cNvSpPr>
          <p:nvPr>
            <p:ph type="dt" sz="half" idx="10"/>
          </p:nvPr>
        </p:nvSpPr>
        <p:spPr/>
        <p:txBody>
          <a:bodyPr/>
          <a:lstStyle/>
          <a:p>
            <a:fld id="{9C3C858A-5616-4627-A6D7-4990767DD208}" type="datetime1">
              <a:rPr lang="el-GR" smtClean="0">
                <a:solidFill>
                  <a:prstClr val="black">
                    <a:tint val="75000"/>
                  </a:prstClr>
                </a:solidFill>
              </a:rPr>
              <a:t>8/2/2021</a:t>
            </a:fld>
            <a:endParaRPr lang="el-GR">
              <a:solidFill>
                <a:prstClr val="black">
                  <a:tint val="75000"/>
                </a:prstClr>
              </a:solidFill>
            </a:endParaRPr>
          </a:p>
        </p:txBody>
      </p:sp>
      <p:sp>
        <p:nvSpPr>
          <p:cNvPr id="7" name="Θέση υποσέλιδου 6">
            <a:extLst>
              <a:ext uri="{FF2B5EF4-FFF2-40B4-BE49-F238E27FC236}">
                <a16:creationId xmlns:a16="http://schemas.microsoft.com/office/drawing/2014/main" id="{263892D3-ABFE-4224-AABA-1193D98C53CF}"/>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1985865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2000" fill="hold"/>
                                        <p:tgtEl>
                                          <p:spTgt spid="6"/>
                                        </p:tgtEl>
                                        <p:attrNameLst>
                                          <p:attrName>ppt_x</p:attrName>
                                        </p:attrNameLst>
                                      </p:cBhvr>
                                      <p:tavLst>
                                        <p:tav tm="0">
                                          <p:val>
                                            <p:strVal val="#ppt_x-.2"/>
                                          </p:val>
                                        </p:tav>
                                        <p:tav tm="100000">
                                          <p:val>
                                            <p:strVal val="#ppt_x"/>
                                          </p:val>
                                        </p:tav>
                                      </p:tavLst>
                                    </p:anim>
                                    <p:anim calcmode="lin" valueType="num">
                                      <p:cBhvr>
                                        <p:cTn id="8" dur="2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9" dur="20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wipe(left)">
                                      <p:cBhvr>
                                        <p:cTn id="14" dur="1500"/>
                                        <p:tgtEl>
                                          <p:spTgt spid="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wipe(left)">
                                      <p:cBhvr>
                                        <p:cTn id="19" dur="1500"/>
                                        <p:tgtEl>
                                          <p:spTgt spid="5">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5">
                                            <p:txEl>
                                              <p:pRg st="5" end="5"/>
                                            </p:txEl>
                                          </p:spTgt>
                                        </p:tgtEl>
                                        <p:attrNameLst>
                                          <p:attrName>style.visibility</p:attrName>
                                        </p:attrNameLst>
                                      </p:cBhvr>
                                      <p:to>
                                        <p:strVal val="visible"/>
                                      </p:to>
                                    </p:set>
                                    <p:animEffect transition="in" filter="wipe(left)">
                                      <p:cBhvr>
                                        <p:cTn id="24" dur="1500"/>
                                        <p:tgtEl>
                                          <p:spTgt spid="5">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5">
                                            <p:txEl>
                                              <p:pRg st="7" end="7"/>
                                            </p:txEl>
                                          </p:spTgt>
                                        </p:tgtEl>
                                        <p:attrNameLst>
                                          <p:attrName>style.visibility</p:attrName>
                                        </p:attrNameLst>
                                      </p:cBhvr>
                                      <p:to>
                                        <p:strVal val="visible"/>
                                      </p:to>
                                    </p:set>
                                    <p:animEffect transition="in" filter="wipe(left)">
                                      <p:cBhvr>
                                        <p:cTn id="29" dur="1500"/>
                                        <p:tgtEl>
                                          <p:spTgt spid="5">
                                            <p:txEl>
                                              <p:pRg st="7" end="7"/>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wipe(left)">
                                      <p:cBhvr>
                                        <p:cTn id="34" dur="1500"/>
                                        <p:tgtEl>
                                          <p:spTgt spid="5">
                                            <p:txEl>
                                              <p:pRg st="9" end="9"/>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5">
                                            <p:txEl>
                                              <p:pRg st="11" end="11"/>
                                            </p:txEl>
                                          </p:spTgt>
                                        </p:tgtEl>
                                        <p:attrNameLst>
                                          <p:attrName>style.visibility</p:attrName>
                                        </p:attrNameLst>
                                      </p:cBhvr>
                                      <p:to>
                                        <p:strVal val="visible"/>
                                      </p:to>
                                    </p:set>
                                    <p:animEffect transition="in" filter="wipe(left)">
                                      <p:cBhvr>
                                        <p:cTn id="39" dur="1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p:cNvSpPr>
            <a:spLocks noGrp="1"/>
          </p:cNvSpPr>
          <p:nvPr>
            <p:ph type="sldNum" sz="quarter" idx="12"/>
          </p:nvPr>
        </p:nvSpPr>
        <p:spPr/>
        <p:txBody>
          <a:bodyPr/>
          <a:lstStyle/>
          <a:p>
            <a:fld id="{3DF53439-851E-44AD-84B1-B6BFC3D0C743}" type="slidenum">
              <a:rPr lang="el-GR" smtClean="0">
                <a:solidFill>
                  <a:prstClr val="black">
                    <a:tint val="75000"/>
                  </a:prstClr>
                </a:solidFill>
              </a:rPr>
              <a:pPr/>
              <a:t>22</a:t>
            </a:fld>
            <a:endParaRPr lang="el-GR">
              <a:solidFill>
                <a:prstClr val="black">
                  <a:tint val="75000"/>
                </a:prstClr>
              </a:solidFill>
            </a:endParaRPr>
          </a:p>
        </p:txBody>
      </p:sp>
      <p:sp>
        <p:nvSpPr>
          <p:cNvPr id="5" name="Text Box 4"/>
          <p:cNvSpPr txBox="1">
            <a:spLocks noChangeArrowheads="1"/>
          </p:cNvSpPr>
          <p:nvPr/>
        </p:nvSpPr>
        <p:spPr bwMode="auto">
          <a:xfrm>
            <a:off x="1778508" y="1549963"/>
            <a:ext cx="8835390" cy="1123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lnSpc>
                <a:spcPct val="150000"/>
              </a:lnSpc>
              <a:spcBef>
                <a:spcPct val="50000"/>
              </a:spcBef>
              <a:defRPr/>
            </a:pPr>
            <a:r>
              <a:rPr lang="el-GR" altLang="el-GR" b="1" dirty="0">
                <a:latin typeface="Comic Sans MS" pitchFamily="66" charset="0"/>
              </a:rPr>
              <a:t>(Οι ερωτήσεις είναι για το σύνολο του κεφαλαίου «Συνεχές Ηλεκτρικό Ρεύμα»)</a:t>
            </a:r>
          </a:p>
          <a:p>
            <a:pPr algn="ctr">
              <a:lnSpc>
                <a:spcPct val="150000"/>
              </a:lnSpc>
              <a:spcBef>
                <a:spcPct val="50000"/>
              </a:spcBef>
              <a:defRPr/>
            </a:pPr>
            <a:r>
              <a:rPr lang="el-GR" altLang="el-GR" b="1" dirty="0">
                <a:latin typeface="Comic Sans MS" pitchFamily="66" charset="0"/>
              </a:rPr>
              <a:t>Θα βρείτε 3 αναρτήσεις με 100 ερωτήσεις συνολικά (30 + 35 + 35)</a:t>
            </a:r>
            <a:r>
              <a:rPr lang="el-GR" altLang="el-GR" sz="2000" b="1" dirty="0">
                <a:latin typeface="Comic Sans MS" pitchFamily="66" charset="0"/>
              </a:rPr>
              <a:t> </a:t>
            </a:r>
            <a:endParaRPr lang="el-GR" altLang="el-GR" b="1" dirty="0">
              <a:latin typeface="Comic Sans MS" pitchFamily="66" charset="0"/>
            </a:endParaRPr>
          </a:p>
        </p:txBody>
      </p:sp>
      <p:sp>
        <p:nvSpPr>
          <p:cNvPr id="2" name="TextBox 1"/>
          <p:cNvSpPr txBox="1"/>
          <p:nvPr/>
        </p:nvSpPr>
        <p:spPr>
          <a:xfrm>
            <a:off x="2962179" y="2991354"/>
            <a:ext cx="6065711" cy="1015663"/>
          </a:xfrm>
          <a:prstGeom prst="rect">
            <a:avLst/>
          </a:prstGeom>
          <a:noFill/>
        </p:spPr>
        <p:txBody>
          <a:bodyPr wrap="square" rtlCol="0">
            <a:spAutoFit/>
          </a:bodyPr>
          <a:lstStyle/>
          <a:p>
            <a:pPr algn="ctr">
              <a:lnSpc>
                <a:spcPct val="150000"/>
              </a:lnSpc>
            </a:pPr>
            <a:r>
              <a:rPr lang="el-GR" sz="2000" b="1" dirty="0">
                <a:latin typeface="Comic Sans MS" panose="030F0702030302020204" pitchFamily="66" charset="0"/>
              </a:rPr>
              <a:t>Θέματα (παλαιών) πανελλαδικών εξετάσεων της Β’ Λυκείου στο Δυναμικό Ηλεκτρισμό  </a:t>
            </a:r>
            <a:r>
              <a:rPr lang="el-GR" sz="2000" b="1" dirty="0">
                <a:latin typeface="Comic Sans MS" panose="030F0702030302020204" pitchFamily="66" charset="0"/>
                <a:hlinkClick r:id="rId2"/>
              </a:rPr>
              <a:t>εδώ</a:t>
            </a:r>
            <a:r>
              <a:rPr lang="el-GR" sz="2000" b="1" dirty="0">
                <a:latin typeface="Comic Sans MS" panose="030F0702030302020204" pitchFamily="66" charset="0"/>
              </a:rPr>
              <a:t>.</a:t>
            </a:r>
          </a:p>
        </p:txBody>
      </p:sp>
      <p:sp>
        <p:nvSpPr>
          <p:cNvPr id="7" name="TextBox 6"/>
          <p:cNvSpPr txBox="1"/>
          <p:nvPr/>
        </p:nvSpPr>
        <p:spPr>
          <a:xfrm>
            <a:off x="2817494" y="4325024"/>
            <a:ext cx="6757417" cy="1015663"/>
          </a:xfrm>
          <a:prstGeom prst="rect">
            <a:avLst/>
          </a:prstGeom>
          <a:noFill/>
        </p:spPr>
        <p:txBody>
          <a:bodyPr wrap="square" rtlCol="0">
            <a:spAutoFit/>
          </a:bodyPr>
          <a:lstStyle/>
          <a:p>
            <a:pPr algn="ctr">
              <a:lnSpc>
                <a:spcPct val="150000"/>
              </a:lnSpc>
            </a:pPr>
            <a:r>
              <a:rPr lang="el-GR" sz="2000" b="1" dirty="0">
                <a:latin typeface="Comic Sans MS" panose="030F0702030302020204" pitchFamily="66" charset="0"/>
              </a:rPr>
              <a:t>(50+44) Ερωτήσεις Β’ θέματος σε </a:t>
            </a:r>
            <a:r>
              <a:rPr lang="en-US" sz="2000" b="1" dirty="0">
                <a:latin typeface="Comic Sans MS" panose="030F0702030302020204" pitchFamily="66" charset="0"/>
              </a:rPr>
              <a:t>word </a:t>
            </a:r>
            <a:r>
              <a:rPr lang="el-GR" sz="2000" b="1" dirty="0">
                <a:latin typeface="Comic Sans MS" panose="030F0702030302020204" pitchFamily="66" charset="0"/>
              </a:rPr>
              <a:t>στο Δυναμικό Ηλεκτρισμό</a:t>
            </a:r>
            <a:r>
              <a:rPr lang="en-US" sz="2000" b="1" dirty="0">
                <a:latin typeface="Comic Sans MS" panose="030F0702030302020204" pitchFamily="66" charset="0"/>
              </a:rPr>
              <a:t> </a:t>
            </a:r>
            <a:r>
              <a:rPr lang="el-GR" sz="2000" b="1" dirty="0">
                <a:latin typeface="Comic Sans MS" panose="030F0702030302020204" pitchFamily="66" charset="0"/>
              </a:rPr>
              <a:t>από την ΤΡΑΠΕΖΑ ΘΕΜΑΤΩΝ  </a:t>
            </a:r>
            <a:r>
              <a:rPr lang="el-GR" sz="2000" b="1" dirty="0">
                <a:latin typeface="Comic Sans MS" panose="030F0702030302020204" pitchFamily="66" charset="0"/>
                <a:hlinkClick r:id="rId3"/>
              </a:rPr>
              <a:t>εδώ</a:t>
            </a:r>
            <a:r>
              <a:rPr lang="el-GR" sz="2000" b="1" dirty="0">
                <a:latin typeface="Comic Sans MS" panose="030F0702030302020204" pitchFamily="66" charset="0"/>
              </a:rPr>
              <a:t>.</a:t>
            </a:r>
          </a:p>
        </p:txBody>
      </p:sp>
      <p:sp>
        <p:nvSpPr>
          <p:cNvPr id="8" name="Text Box 4"/>
          <p:cNvSpPr txBox="1">
            <a:spLocks noChangeArrowheads="1"/>
          </p:cNvSpPr>
          <p:nvPr/>
        </p:nvSpPr>
        <p:spPr bwMode="auto">
          <a:xfrm>
            <a:off x="2091690" y="315838"/>
            <a:ext cx="7806690" cy="1139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50000"/>
              </a:lnSpc>
              <a:spcBef>
                <a:spcPct val="50000"/>
              </a:spcBef>
              <a:defRPr/>
            </a:pPr>
            <a:r>
              <a:rPr lang="el-GR" altLang="el-GR" sz="2400" b="1" dirty="0">
                <a:solidFill>
                  <a:srgbClr val="800000"/>
                </a:solidFill>
                <a:effectLst>
                  <a:outerShdw blurRad="38100" dist="38100" dir="2700000" algn="tl">
                    <a:srgbClr val="000000"/>
                  </a:outerShdw>
                </a:effectLst>
                <a:latin typeface="Comic Sans MS" pitchFamily="66" charset="0"/>
              </a:rPr>
              <a:t>Ερωτήσεις Πολλαπλής Επιλογής στο </a:t>
            </a:r>
            <a:r>
              <a:rPr lang="el-GR" altLang="el-GR" sz="2400" b="1" dirty="0">
                <a:solidFill>
                  <a:srgbClr val="FF0000"/>
                </a:solidFill>
                <a:effectLst>
                  <a:outerShdw blurRad="38100" dist="38100" dir="2700000" algn="tl">
                    <a:srgbClr val="000000"/>
                  </a:outerShdw>
                </a:effectLst>
                <a:latin typeface="Comic Sans MS" pitchFamily="66" charset="0"/>
              </a:rPr>
              <a:t>Δυναμικό Ηλεκτρισμό </a:t>
            </a:r>
            <a:r>
              <a:rPr lang="el-GR" altLang="el-GR" sz="2400" b="1" dirty="0">
                <a:solidFill>
                  <a:srgbClr val="800000"/>
                </a:solidFill>
                <a:effectLst>
                  <a:outerShdw blurRad="38100" dist="38100" dir="2700000" algn="tl">
                    <a:srgbClr val="000000"/>
                  </a:outerShdw>
                </a:effectLst>
                <a:latin typeface="Comic Sans MS" pitchFamily="66" charset="0"/>
              </a:rPr>
              <a:t>με το πρόγραμμα </a:t>
            </a:r>
            <a:r>
              <a:rPr lang="en-US" altLang="el-GR" sz="2400" b="1" dirty="0">
                <a:solidFill>
                  <a:srgbClr val="800000"/>
                </a:solidFill>
                <a:effectLst>
                  <a:outerShdw blurRad="38100" dist="38100" dir="2700000" algn="tl">
                    <a:srgbClr val="000000"/>
                  </a:outerShdw>
                </a:effectLst>
                <a:latin typeface="Comic Sans MS" pitchFamily="66" charset="0"/>
              </a:rPr>
              <a:t>Hot Potatoes</a:t>
            </a:r>
            <a:r>
              <a:rPr lang="el-GR" altLang="el-GR" sz="2400" b="1" dirty="0">
                <a:solidFill>
                  <a:srgbClr val="800000"/>
                </a:solidFill>
                <a:effectLst>
                  <a:outerShdw blurRad="38100" dist="38100" dir="2700000" algn="tl">
                    <a:srgbClr val="000000"/>
                  </a:outerShdw>
                </a:effectLst>
                <a:latin typeface="Comic Sans MS" pitchFamily="66" charset="0"/>
              </a:rPr>
              <a:t>  </a:t>
            </a:r>
            <a:r>
              <a:rPr lang="el-GR" altLang="el-GR" sz="2400" b="1" dirty="0">
                <a:latin typeface="Comic Sans MS" pitchFamily="66" charset="0"/>
                <a:hlinkClick r:id="rId4"/>
              </a:rPr>
              <a:t>εδώ</a:t>
            </a:r>
            <a:endParaRPr lang="el-GR" altLang="el-GR" sz="2400" b="1" dirty="0">
              <a:solidFill>
                <a:srgbClr val="800000"/>
              </a:solidFill>
              <a:effectLst>
                <a:outerShdw blurRad="38100" dist="38100" dir="2700000" algn="tl">
                  <a:srgbClr val="000000"/>
                </a:outerShdw>
              </a:effectLst>
              <a:latin typeface="Comic Sans MS" pitchFamily="66" charset="0"/>
            </a:endParaRPr>
          </a:p>
        </p:txBody>
      </p:sp>
      <p:sp>
        <p:nvSpPr>
          <p:cNvPr id="6" name="Θέση ημερομηνίας 5">
            <a:extLst>
              <a:ext uri="{FF2B5EF4-FFF2-40B4-BE49-F238E27FC236}">
                <a16:creationId xmlns:a16="http://schemas.microsoft.com/office/drawing/2014/main" id="{694029A6-D8BE-49FF-AF67-2AB6BB092F10}"/>
              </a:ext>
            </a:extLst>
          </p:cNvPr>
          <p:cNvSpPr>
            <a:spLocks noGrp="1"/>
          </p:cNvSpPr>
          <p:nvPr>
            <p:ph type="dt" sz="half" idx="10"/>
          </p:nvPr>
        </p:nvSpPr>
        <p:spPr/>
        <p:txBody>
          <a:bodyPr/>
          <a:lstStyle/>
          <a:p>
            <a:fld id="{BF4A7431-8158-4CD9-A424-876CDC159ACA}" type="datetime1">
              <a:rPr lang="el-GR" smtClean="0">
                <a:solidFill>
                  <a:prstClr val="black">
                    <a:tint val="75000"/>
                  </a:prstClr>
                </a:solidFill>
              </a:rPr>
              <a:t>8/2/2021</a:t>
            </a:fld>
            <a:endParaRPr lang="el-GR">
              <a:solidFill>
                <a:prstClr val="black">
                  <a:tint val="75000"/>
                </a:prstClr>
              </a:solidFill>
            </a:endParaRPr>
          </a:p>
        </p:txBody>
      </p:sp>
      <p:sp>
        <p:nvSpPr>
          <p:cNvPr id="9" name="Θέση υποσέλιδου 8">
            <a:extLst>
              <a:ext uri="{FF2B5EF4-FFF2-40B4-BE49-F238E27FC236}">
                <a16:creationId xmlns:a16="http://schemas.microsoft.com/office/drawing/2014/main" id="{88AA25CC-3DA9-48EE-8266-F71D4C2CE39D}"/>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1216053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2000" fill="hold"/>
                                        <p:tgtEl>
                                          <p:spTgt spid="8"/>
                                        </p:tgtEl>
                                        <p:attrNameLst>
                                          <p:attrName>ppt_x</p:attrName>
                                        </p:attrNameLst>
                                      </p:cBhvr>
                                      <p:tavLst>
                                        <p:tav tm="0">
                                          <p:val>
                                            <p:strVal val="#ppt_x-.2"/>
                                          </p:val>
                                        </p:tav>
                                        <p:tav tm="100000">
                                          <p:val>
                                            <p:strVal val="#ppt_x"/>
                                          </p:val>
                                        </p:tav>
                                      </p:tavLst>
                                    </p:anim>
                                    <p:anim calcmode="lin" valueType="num">
                                      <p:cBhvr>
                                        <p:cTn id="8" dur="2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9" dur="2000"/>
                                        <p:tgtEl>
                                          <p:spTgt spid="8"/>
                                        </p:tgtEl>
                                      </p:cBhvr>
                                    </p:animEffect>
                                  </p:childTnLst>
                                </p:cTn>
                              </p:par>
                            </p:childTnLst>
                          </p:cTn>
                        </p:par>
                        <p:par>
                          <p:cTn id="10" fill="hold">
                            <p:stCondLst>
                              <p:cond delay="2000"/>
                            </p:stCondLst>
                            <p:childTnLst>
                              <p:par>
                                <p:cTn id="11" presetID="10" presetClass="entr" presetSubtype="0" fill="hold" grpId="0" nodeType="afterEffect">
                                  <p:stCondLst>
                                    <p:cond delay="50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500"/>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7" grpId="0"/>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Θέση αριθμού διαφάνειας 3"/>
          <p:cNvSpPr>
            <a:spLocks noGrp="1"/>
          </p:cNvSpPr>
          <p:nvPr>
            <p:ph type="sldNum" sz="quarter" idx="12"/>
          </p:nvPr>
        </p:nvSpPr>
        <p:spPr/>
        <p:txBody>
          <a:bodyPr/>
          <a:lstStyle/>
          <a:p>
            <a:fld id="{0603E65B-C538-4763-8FFA-BE39804CCB2D}" type="slidenum">
              <a:rPr lang="el-GR" altLang="el-GR"/>
              <a:pPr/>
              <a:t>23</a:t>
            </a:fld>
            <a:endParaRPr lang="el-GR" altLang="el-GR"/>
          </a:p>
        </p:txBody>
      </p:sp>
      <p:sp>
        <p:nvSpPr>
          <p:cNvPr id="25608" name="Rectangle 8"/>
          <p:cNvSpPr>
            <a:spLocks noChangeArrowheads="1"/>
          </p:cNvSpPr>
          <p:nvPr/>
        </p:nvSpPr>
        <p:spPr bwMode="auto">
          <a:xfrm>
            <a:off x="1524001" y="196322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l-GR"/>
          </a:p>
        </p:txBody>
      </p:sp>
      <p:sp>
        <p:nvSpPr>
          <p:cNvPr id="6" name="Text Box 4"/>
          <p:cNvSpPr txBox="1">
            <a:spLocks noChangeArrowheads="1"/>
          </p:cNvSpPr>
          <p:nvPr/>
        </p:nvSpPr>
        <p:spPr bwMode="auto">
          <a:xfrm>
            <a:off x="2120647" y="1963222"/>
            <a:ext cx="7806690"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50000"/>
              </a:lnSpc>
            </a:pPr>
            <a:r>
              <a:rPr lang="el-GR" sz="3200" b="1" dirty="0">
                <a:solidFill>
                  <a:srgbClr val="800000"/>
                </a:solidFill>
                <a:effectLst>
                  <a:outerShdw blurRad="38100" dist="38100" dir="2700000" algn="tl">
                    <a:srgbClr val="000000">
                      <a:alpha val="43137"/>
                    </a:srgbClr>
                  </a:outerShdw>
                </a:effectLst>
                <a:latin typeface="Comic Sans MS" panose="030F0702030302020204" pitchFamily="66" charset="0"/>
              </a:rPr>
              <a:t>Ερωτήσεις από το σχολικό βιβλίο</a:t>
            </a:r>
          </a:p>
          <a:p>
            <a:pPr algn="ctr">
              <a:lnSpc>
                <a:spcPct val="150000"/>
              </a:lnSpc>
            </a:pPr>
            <a:r>
              <a:rPr lang="el-GR" sz="2000" b="1" dirty="0">
                <a:solidFill>
                  <a:srgbClr val="800000"/>
                </a:solidFill>
                <a:effectLst>
                  <a:outerShdw blurRad="38100" dist="38100" dir="2700000" algn="tl">
                    <a:srgbClr val="000000">
                      <a:alpha val="43137"/>
                    </a:srgbClr>
                  </a:outerShdw>
                </a:effectLst>
                <a:latin typeface="Comic Sans MS" panose="030F0702030302020204" pitchFamily="66" charset="0"/>
              </a:rPr>
              <a:t>( από σελ. 120)</a:t>
            </a:r>
          </a:p>
        </p:txBody>
      </p:sp>
      <p:sp>
        <p:nvSpPr>
          <p:cNvPr id="2" name="Θέση ημερομηνίας 1">
            <a:extLst>
              <a:ext uri="{FF2B5EF4-FFF2-40B4-BE49-F238E27FC236}">
                <a16:creationId xmlns:a16="http://schemas.microsoft.com/office/drawing/2014/main" id="{3DCF9C59-048B-4E6E-8981-295D46FC7BA5}"/>
              </a:ext>
            </a:extLst>
          </p:cNvPr>
          <p:cNvSpPr>
            <a:spLocks noGrp="1"/>
          </p:cNvSpPr>
          <p:nvPr>
            <p:ph type="dt" sz="half" idx="10"/>
          </p:nvPr>
        </p:nvSpPr>
        <p:spPr/>
        <p:txBody>
          <a:bodyPr/>
          <a:lstStyle/>
          <a:p>
            <a:fld id="{FD700C2B-14A2-4671-B52B-F354B898D32E}" type="datetime1">
              <a:rPr lang="el-GR" smtClean="0">
                <a:solidFill>
                  <a:prstClr val="black">
                    <a:tint val="75000"/>
                  </a:prstClr>
                </a:solidFill>
              </a:rPr>
              <a:t>8/2/2021</a:t>
            </a:fld>
            <a:endParaRPr lang="el-GR">
              <a:solidFill>
                <a:prstClr val="black">
                  <a:tint val="75000"/>
                </a:prstClr>
              </a:solidFill>
            </a:endParaRPr>
          </a:p>
        </p:txBody>
      </p:sp>
      <p:sp>
        <p:nvSpPr>
          <p:cNvPr id="3" name="Θέση υποσέλιδου 2">
            <a:extLst>
              <a:ext uri="{FF2B5EF4-FFF2-40B4-BE49-F238E27FC236}">
                <a16:creationId xmlns:a16="http://schemas.microsoft.com/office/drawing/2014/main" id="{5EEFB8C9-4539-4426-B40C-1FBBDFEE2FDD}"/>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2931779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2000" fill="hold"/>
                                        <p:tgtEl>
                                          <p:spTgt spid="6"/>
                                        </p:tgtEl>
                                        <p:attrNameLst>
                                          <p:attrName>ppt_x</p:attrName>
                                        </p:attrNameLst>
                                      </p:cBhvr>
                                      <p:tavLst>
                                        <p:tav tm="0">
                                          <p:val>
                                            <p:strVal val="#ppt_x-.2"/>
                                          </p:val>
                                        </p:tav>
                                        <p:tav tm="100000">
                                          <p:val>
                                            <p:strVal val="#ppt_x"/>
                                          </p:val>
                                        </p:tav>
                                      </p:tavLst>
                                    </p:anim>
                                    <p:anim calcmode="lin" valueType="num">
                                      <p:cBhvr>
                                        <p:cTn id="8" dur="2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9"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24</a:t>
            </a:fld>
            <a:endParaRPr lang="el-GR">
              <a:solidFill>
                <a:prstClr val="black">
                  <a:tint val="75000"/>
                </a:prstClr>
              </a:solidFill>
            </a:endParaRPr>
          </a:p>
        </p:txBody>
      </p:sp>
      <p:sp>
        <p:nvSpPr>
          <p:cNvPr id="4" name="Ορθογώνιο 3"/>
          <p:cNvSpPr/>
          <p:nvPr/>
        </p:nvSpPr>
        <p:spPr>
          <a:xfrm>
            <a:off x="1120140" y="332825"/>
            <a:ext cx="9852660" cy="2862322"/>
          </a:xfrm>
          <a:prstGeom prst="rect">
            <a:avLst/>
          </a:prstGeom>
        </p:spPr>
        <p:txBody>
          <a:bodyPr wrap="square">
            <a:spAutoFit/>
          </a:bodyPr>
          <a:lstStyle/>
          <a:p>
            <a:pPr>
              <a:lnSpc>
                <a:spcPct val="150000"/>
              </a:lnSpc>
            </a:pPr>
            <a:r>
              <a:rPr lang="el-GR" sz="2000" b="1" dirty="0"/>
              <a:t>20.   </a:t>
            </a:r>
            <a:r>
              <a:rPr lang="el-GR" sz="2000" dirty="0"/>
              <a:t>Σημειώστε τη σωστή απάντηση. </a:t>
            </a:r>
            <a:endParaRPr lang="en-US" sz="2000" dirty="0"/>
          </a:p>
          <a:p>
            <a:pPr>
              <a:lnSpc>
                <a:spcPct val="150000"/>
              </a:lnSpc>
            </a:pPr>
            <a:r>
              <a:rPr lang="el-GR" sz="2000" dirty="0"/>
              <a:t>Τα χαρακτηριστικά μιας ηλεκτρικής πηγής είναι:</a:t>
            </a:r>
          </a:p>
          <a:p>
            <a:pPr>
              <a:lnSpc>
                <a:spcPct val="150000"/>
              </a:lnSpc>
            </a:pPr>
            <a:r>
              <a:rPr lang="el-GR" sz="2000" b="1" dirty="0"/>
              <a:t>α)  </a:t>
            </a:r>
            <a:r>
              <a:rPr lang="el-GR" sz="2000" dirty="0"/>
              <a:t>η ηλεκτρεγερτική δύναμη και η ισχύς.</a:t>
            </a:r>
          </a:p>
          <a:p>
            <a:pPr>
              <a:lnSpc>
                <a:spcPct val="150000"/>
              </a:lnSpc>
            </a:pPr>
            <a:r>
              <a:rPr lang="el-GR" sz="2000" b="1" dirty="0"/>
              <a:t>β)   </a:t>
            </a:r>
            <a:r>
              <a:rPr lang="el-GR" sz="2000" dirty="0"/>
              <a:t>η ηλεκτρεγερτική δύναμη και η πολική τάση.</a:t>
            </a:r>
            <a:br>
              <a:rPr lang="el-GR" sz="2000" dirty="0"/>
            </a:br>
            <a:r>
              <a:rPr lang="el-GR" sz="2000" b="1" dirty="0"/>
              <a:t>γ)   </a:t>
            </a:r>
            <a:r>
              <a:rPr lang="el-GR" sz="2000" dirty="0"/>
              <a:t>η πολική τάση και η εσωτερική αντίσταση.</a:t>
            </a:r>
            <a:br>
              <a:rPr lang="el-GR" sz="2000" dirty="0"/>
            </a:br>
            <a:r>
              <a:rPr lang="el-GR" sz="2000" b="1" dirty="0"/>
              <a:t>δ)   </a:t>
            </a:r>
            <a:r>
              <a:rPr lang="el-GR" sz="2000" dirty="0"/>
              <a:t>η ηλεκτρεγερτική δύναμη και η εσωτερική αντίσταση. </a:t>
            </a:r>
          </a:p>
        </p:txBody>
      </p:sp>
      <p:sp>
        <p:nvSpPr>
          <p:cNvPr id="5" name="Οβάλ 4"/>
          <p:cNvSpPr/>
          <p:nvPr/>
        </p:nvSpPr>
        <p:spPr>
          <a:xfrm>
            <a:off x="1017549" y="2738408"/>
            <a:ext cx="491490" cy="46863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TextBox 5"/>
          <p:cNvSpPr txBox="1"/>
          <p:nvPr/>
        </p:nvSpPr>
        <p:spPr>
          <a:xfrm>
            <a:off x="1120140" y="3458160"/>
            <a:ext cx="9624060" cy="1938992"/>
          </a:xfrm>
          <a:prstGeom prst="rect">
            <a:avLst/>
          </a:prstGeom>
          <a:noFill/>
        </p:spPr>
        <p:txBody>
          <a:bodyPr wrap="square" rtlCol="0">
            <a:spAutoFit/>
          </a:bodyPr>
          <a:lstStyle/>
          <a:p>
            <a:pPr>
              <a:lnSpc>
                <a:spcPct val="150000"/>
              </a:lnSpc>
            </a:pPr>
            <a:r>
              <a:rPr lang="el-GR" sz="2000" b="1" dirty="0"/>
              <a:t>21.   </a:t>
            </a:r>
            <a:r>
              <a:rPr lang="el-GR" sz="2000" dirty="0"/>
              <a:t>Σημειώστε τη σωστή απάντηση</a:t>
            </a:r>
            <a:r>
              <a:rPr lang="en-US" sz="2000" dirty="0"/>
              <a:t>.</a:t>
            </a:r>
            <a:r>
              <a:rPr lang="el-GR" sz="2000" dirty="0"/>
              <a:t> </a:t>
            </a:r>
            <a:endParaRPr lang="en-US" sz="2000" dirty="0"/>
          </a:p>
          <a:p>
            <a:pPr>
              <a:lnSpc>
                <a:spcPct val="150000"/>
              </a:lnSpc>
            </a:pPr>
            <a:r>
              <a:rPr lang="el-GR" sz="2000" dirty="0"/>
              <a:t>Ηλεκτρική πηγή με ΗΕΔ 10V συνδέεται με εξωτερική αντίσταση 8Ω, οπότε η πολική τάση της είναι 8V. Η εσωτερική της αντίσταση είναι:</a:t>
            </a:r>
          </a:p>
          <a:p>
            <a:pPr>
              <a:lnSpc>
                <a:spcPct val="150000"/>
              </a:lnSpc>
            </a:pPr>
            <a:r>
              <a:rPr lang="el-GR" sz="2000" b="1" dirty="0"/>
              <a:t>α)  </a:t>
            </a:r>
            <a:r>
              <a:rPr lang="en-US" sz="2000" b="1" dirty="0"/>
              <a:t> </a:t>
            </a:r>
            <a:r>
              <a:rPr lang="el-GR" sz="2000" dirty="0"/>
              <a:t>1Ω.                                        </a:t>
            </a:r>
            <a:r>
              <a:rPr lang="el-GR" sz="2000" b="1" dirty="0"/>
              <a:t>β)  </a:t>
            </a:r>
            <a:r>
              <a:rPr lang="en-US" sz="2000" b="1" dirty="0"/>
              <a:t> </a:t>
            </a:r>
            <a:r>
              <a:rPr lang="el-GR" sz="2000" dirty="0"/>
              <a:t>2Ω.                                       </a:t>
            </a:r>
            <a:r>
              <a:rPr lang="el-GR" sz="2000" b="1" dirty="0"/>
              <a:t>γ)  </a:t>
            </a:r>
            <a:r>
              <a:rPr lang="en-US" sz="2000" b="1" dirty="0"/>
              <a:t> </a:t>
            </a:r>
            <a:r>
              <a:rPr lang="el-GR" sz="2000" dirty="0"/>
              <a:t>3Ω.                               </a:t>
            </a:r>
            <a:r>
              <a:rPr lang="el-GR" sz="2000" b="1" dirty="0"/>
              <a:t>δ) </a:t>
            </a:r>
            <a:r>
              <a:rPr lang="en-US" sz="2000" b="1" dirty="0"/>
              <a:t> </a:t>
            </a:r>
            <a:r>
              <a:rPr lang="el-GR" sz="2000" b="1" dirty="0"/>
              <a:t> </a:t>
            </a:r>
            <a:r>
              <a:rPr lang="el-GR" sz="2000" dirty="0"/>
              <a:t>4Ω.</a:t>
            </a:r>
          </a:p>
        </p:txBody>
      </p:sp>
      <p:sp>
        <p:nvSpPr>
          <p:cNvPr id="7" name="Οβάλ 6"/>
          <p:cNvSpPr/>
          <p:nvPr/>
        </p:nvSpPr>
        <p:spPr>
          <a:xfrm>
            <a:off x="4067964" y="4928522"/>
            <a:ext cx="491490" cy="46863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Θέση ημερομηνίας 7">
            <a:extLst>
              <a:ext uri="{FF2B5EF4-FFF2-40B4-BE49-F238E27FC236}">
                <a16:creationId xmlns:a16="http://schemas.microsoft.com/office/drawing/2014/main" id="{98C3B77A-82ED-4EBE-BE0B-BF8AFC93DAFF}"/>
              </a:ext>
            </a:extLst>
          </p:cNvPr>
          <p:cNvSpPr>
            <a:spLocks noGrp="1"/>
          </p:cNvSpPr>
          <p:nvPr>
            <p:ph type="dt" sz="half" idx="10"/>
          </p:nvPr>
        </p:nvSpPr>
        <p:spPr/>
        <p:txBody>
          <a:bodyPr/>
          <a:lstStyle/>
          <a:p>
            <a:fld id="{18B67777-D61C-4AE9-9EA5-DDAE320E27E0}" type="datetime1">
              <a:rPr lang="el-GR" smtClean="0">
                <a:solidFill>
                  <a:prstClr val="black">
                    <a:tint val="75000"/>
                  </a:prstClr>
                </a:solidFill>
              </a:rPr>
              <a:t>8/2/2021</a:t>
            </a:fld>
            <a:endParaRPr lang="el-GR">
              <a:solidFill>
                <a:prstClr val="black">
                  <a:tint val="75000"/>
                </a:prstClr>
              </a:solidFill>
            </a:endParaRPr>
          </a:p>
        </p:txBody>
      </p:sp>
      <p:sp>
        <p:nvSpPr>
          <p:cNvPr id="9" name="Θέση υποσέλιδου 8">
            <a:extLst>
              <a:ext uri="{FF2B5EF4-FFF2-40B4-BE49-F238E27FC236}">
                <a16:creationId xmlns:a16="http://schemas.microsoft.com/office/drawing/2014/main" id="{9D7EE32D-7A27-4B01-9725-3B1A2359A8F1}"/>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3934346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dissolve">
                                      <p:cBhvr>
                                        <p:cTn id="19" dur="10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000"/>
                                        <p:tgtEl>
                                          <p:spTgt spid="7"/>
                                        </p:tgtEl>
                                      </p:cBhvr>
                                    </p:animEffect>
                                    <p:anim calcmode="lin" valueType="num">
                                      <p:cBhvr>
                                        <p:cTn id="25" dur="1000" fill="hold"/>
                                        <p:tgtEl>
                                          <p:spTgt spid="7"/>
                                        </p:tgtEl>
                                        <p:attrNameLst>
                                          <p:attrName>ppt_x</p:attrName>
                                        </p:attrNameLst>
                                      </p:cBhvr>
                                      <p:tavLst>
                                        <p:tav tm="0">
                                          <p:val>
                                            <p:strVal val="#ppt_x"/>
                                          </p:val>
                                        </p:tav>
                                        <p:tav tm="100000">
                                          <p:val>
                                            <p:strVal val="#ppt_x"/>
                                          </p:val>
                                        </p:tav>
                                      </p:tavLst>
                                    </p:anim>
                                    <p:anim calcmode="lin" valueType="num">
                                      <p:cBhvr>
                                        <p:cTn id="2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25</a:t>
            </a:fld>
            <a:endParaRPr lang="el-GR">
              <a:solidFill>
                <a:prstClr val="black">
                  <a:tint val="75000"/>
                </a:prstClr>
              </a:solidFill>
            </a:endParaRPr>
          </a:p>
        </p:txBody>
      </p:sp>
      <p:sp>
        <p:nvSpPr>
          <p:cNvPr id="4" name="Ορθογώνιο 3"/>
          <p:cNvSpPr/>
          <p:nvPr/>
        </p:nvSpPr>
        <p:spPr>
          <a:xfrm>
            <a:off x="1083945" y="587931"/>
            <a:ext cx="9728836" cy="3323987"/>
          </a:xfrm>
          <a:prstGeom prst="rect">
            <a:avLst/>
          </a:prstGeom>
        </p:spPr>
        <p:txBody>
          <a:bodyPr wrap="square">
            <a:spAutoFit/>
          </a:bodyPr>
          <a:lstStyle/>
          <a:p>
            <a:pPr>
              <a:lnSpc>
                <a:spcPct val="150000"/>
              </a:lnSpc>
            </a:pPr>
            <a:r>
              <a:rPr lang="el-GR" sz="2000" b="1" dirty="0"/>
              <a:t>22.   </a:t>
            </a:r>
            <a:r>
              <a:rPr lang="el-GR" sz="2000" dirty="0"/>
              <a:t>Να σημειώσετε (Σ) στις σωστές και (Λ) στις λανθασμένες προτάσεις.</a:t>
            </a:r>
          </a:p>
          <a:p>
            <a:pPr>
              <a:lnSpc>
                <a:spcPct val="150000"/>
              </a:lnSpc>
            </a:pPr>
            <a:r>
              <a:rPr lang="el-GR" sz="2000" b="1" dirty="0"/>
              <a:t>α)   </a:t>
            </a:r>
            <a:r>
              <a:rPr lang="el-GR" sz="2000" dirty="0"/>
              <a:t>Όταν μια ηλεκτρική πηγή συνδέεται σε ηλεκτρικό κύκλωμα έχουμε παραγωγή ενέργειας από το μηδέν.</a:t>
            </a:r>
          </a:p>
          <a:p>
            <a:pPr>
              <a:lnSpc>
                <a:spcPct val="150000"/>
              </a:lnSpc>
            </a:pPr>
            <a:r>
              <a:rPr lang="el-GR" sz="2000" b="1" dirty="0"/>
              <a:t>β)   </a:t>
            </a:r>
            <a:r>
              <a:rPr lang="el-GR" sz="2000" dirty="0"/>
              <a:t>Η τιμή της ΗΕΔ μιας ηλεκτρικής πηγής εξαρτάται από τα στοιχεία του κυκλώματος, που τροφοδοτεί.</a:t>
            </a:r>
          </a:p>
          <a:p>
            <a:pPr>
              <a:lnSpc>
                <a:spcPct val="150000"/>
              </a:lnSpc>
            </a:pPr>
            <a:r>
              <a:rPr lang="el-GR" sz="2000" b="1" dirty="0"/>
              <a:t>γ)   </a:t>
            </a:r>
            <a:r>
              <a:rPr lang="el-GR" sz="2000" dirty="0"/>
              <a:t>Το γινόμενο </a:t>
            </a:r>
            <a:r>
              <a:rPr lang="el-GR" sz="2000" i="1" dirty="0"/>
              <a:t>Ε</a:t>
            </a:r>
            <a:r>
              <a:rPr lang="el-GR" sz="2000" dirty="0"/>
              <a:t>⋅</a:t>
            </a:r>
            <a:r>
              <a:rPr lang="el-GR" sz="2000" i="1" dirty="0"/>
              <a:t>I</a:t>
            </a:r>
            <a:r>
              <a:rPr lang="el-GR" sz="2000" dirty="0"/>
              <a:t> δίνει την ισχύ της πηγής.</a:t>
            </a:r>
          </a:p>
          <a:p>
            <a:pPr>
              <a:lnSpc>
                <a:spcPct val="150000"/>
              </a:lnSpc>
            </a:pPr>
            <a:r>
              <a:rPr lang="el-GR" sz="2000" b="1" dirty="0"/>
              <a:t>δ)   </a:t>
            </a:r>
            <a:r>
              <a:rPr lang="el-GR" sz="2000" dirty="0"/>
              <a:t>Μέσα από την πηγή διέρχονται ηλεκτρικά φορτία.</a:t>
            </a:r>
          </a:p>
        </p:txBody>
      </p:sp>
      <p:sp>
        <p:nvSpPr>
          <p:cNvPr id="5" name="TextBox 4"/>
          <p:cNvSpPr txBox="1"/>
          <p:nvPr/>
        </p:nvSpPr>
        <p:spPr>
          <a:xfrm>
            <a:off x="3066097" y="1554480"/>
            <a:ext cx="411480" cy="461665"/>
          </a:xfrm>
          <a:prstGeom prst="rect">
            <a:avLst/>
          </a:prstGeom>
          <a:noFill/>
        </p:spPr>
        <p:txBody>
          <a:bodyPr wrap="square" rtlCol="0">
            <a:spAutoFit/>
          </a:bodyPr>
          <a:lstStyle/>
          <a:p>
            <a:r>
              <a:rPr lang="el-GR" sz="2400" b="1" dirty="0">
                <a:solidFill>
                  <a:srgbClr val="FF0000"/>
                </a:solidFill>
                <a:effectLst>
                  <a:outerShdw blurRad="38100" dist="38100" dir="2700000" algn="tl">
                    <a:srgbClr val="000000">
                      <a:alpha val="43137"/>
                    </a:srgbClr>
                  </a:outerShdw>
                </a:effectLst>
              </a:rPr>
              <a:t>Λ</a:t>
            </a:r>
          </a:p>
        </p:txBody>
      </p:sp>
      <p:sp>
        <p:nvSpPr>
          <p:cNvPr id="6" name="TextBox 5"/>
          <p:cNvSpPr txBox="1"/>
          <p:nvPr/>
        </p:nvSpPr>
        <p:spPr>
          <a:xfrm>
            <a:off x="3066097" y="2433280"/>
            <a:ext cx="411480" cy="461665"/>
          </a:xfrm>
          <a:prstGeom prst="rect">
            <a:avLst/>
          </a:prstGeom>
          <a:noFill/>
        </p:spPr>
        <p:txBody>
          <a:bodyPr wrap="square" rtlCol="0">
            <a:spAutoFit/>
          </a:bodyPr>
          <a:lstStyle/>
          <a:p>
            <a:r>
              <a:rPr lang="el-GR" sz="2400" b="1" dirty="0">
                <a:solidFill>
                  <a:srgbClr val="FF0000"/>
                </a:solidFill>
                <a:effectLst>
                  <a:outerShdw blurRad="38100" dist="38100" dir="2700000" algn="tl">
                    <a:srgbClr val="000000">
                      <a:alpha val="43137"/>
                    </a:srgbClr>
                  </a:outerShdw>
                </a:effectLst>
              </a:rPr>
              <a:t>Λ</a:t>
            </a:r>
          </a:p>
        </p:txBody>
      </p:sp>
      <p:sp>
        <p:nvSpPr>
          <p:cNvPr id="7" name="TextBox 6"/>
          <p:cNvSpPr txBox="1"/>
          <p:nvPr/>
        </p:nvSpPr>
        <p:spPr>
          <a:xfrm>
            <a:off x="6419850" y="2894945"/>
            <a:ext cx="411480" cy="461665"/>
          </a:xfrm>
          <a:prstGeom prst="rect">
            <a:avLst/>
          </a:prstGeom>
          <a:noFill/>
        </p:spPr>
        <p:txBody>
          <a:bodyPr wrap="square" rtlCol="0">
            <a:spAutoFit/>
          </a:bodyPr>
          <a:lstStyle/>
          <a:p>
            <a:r>
              <a:rPr lang="el-GR" sz="2400" b="1" dirty="0">
                <a:solidFill>
                  <a:srgbClr val="FF0000"/>
                </a:solidFill>
                <a:effectLst>
                  <a:outerShdw blurRad="38100" dist="38100" dir="2700000" algn="tl">
                    <a:srgbClr val="000000">
                      <a:alpha val="43137"/>
                    </a:srgbClr>
                  </a:outerShdw>
                </a:effectLst>
              </a:rPr>
              <a:t>Σ</a:t>
            </a:r>
          </a:p>
        </p:txBody>
      </p:sp>
      <p:sp>
        <p:nvSpPr>
          <p:cNvPr id="8" name="TextBox 7"/>
          <p:cNvSpPr txBox="1"/>
          <p:nvPr/>
        </p:nvSpPr>
        <p:spPr>
          <a:xfrm>
            <a:off x="7413752" y="3448539"/>
            <a:ext cx="411480" cy="461665"/>
          </a:xfrm>
          <a:prstGeom prst="rect">
            <a:avLst/>
          </a:prstGeom>
          <a:noFill/>
        </p:spPr>
        <p:txBody>
          <a:bodyPr wrap="square" rtlCol="0">
            <a:spAutoFit/>
          </a:bodyPr>
          <a:lstStyle/>
          <a:p>
            <a:r>
              <a:rPr lang="el-GR" sz="2400" b="1" dirty="0">
                <a:solidFill>
                  <a:srgbClr val="FF0000"/>
                </a:solidFill>
                <a:effectLst>
                  <a:outerShdw blurRad="38100" dist="38100" dir="2700000" algn="tl">
                    <a:srgbClr val="000000">
                      <a:alpha val="43137"/>
                    </a:srgbClr>
                  </a:outerShdw>
                </a:effectLst>
              </a:rPr>
              <a:t>Σ</a:t>
            </a:r>
          </a:p>
        </p:txBody>
      </p:sp>
      <p:sp>
        <p:nvSpPr>
          <p:cNvPr id="9" name="Θέση ημερομηνίας 8">
            <a:extLst>
              <a:ext uri="{FF2B5EF4-FFF2-40B4-BE49-F238E27FC236}">
                <a16:creationId xmlns:a16="http://schemas.microsoft.com/office/drawing/2014/main" id="{F581E515-54A4-45E3-9EF2-4CFEA53F8905}"/>
              </a:ext>
            </a:extLst>
          </p:cNvPr>
          <p:cNvSpPr>
            <a:spLocks noGrp="1"/>
          </p:cNvSpPr>
          <p:nvPr>
            <p:ph type="dt" sz="half" idx="10"/>
          </p:nvPr>
        </p:nvSpPr>
        <p:spPr/>
        <p:txBody>
          <a:bodyPr/>
          <a:lstStyle/>
          <a:p>
            <a:fld id="{7AD87D88-F69D-42DC-9AE0-9BB04B123613}" type="datetime1">
              <a:rPr lang="el-GR" smtClean="0">
                <a:solidFill>
                  <a:prstClr val="black">
                    <a:tint val="75000"/>
                  </a:prstClr>
                </a:solidFill>
              </a:rPr>
              <a:t>8/2/2021</a:t>
            </a:fld>
            <a:endParaRPr lang="el-GR">
              <a:solidFill>
                <a:prstClr val="black">
                  <a:tint val="75000"/>
                </a:prstClr>
              </a:solidFill>
            </a:endParaRPr>
          </a:p>
        </p:txBody>
      </p:sp>
      <p:sp>
        <p:nvSpPr>
          <p:cNvPr id="10" name="Θέση υποσέλιδου 9">
            <a:extLst>
              <a:ext uri="{FF2B5EF4-FFF2-40B4-BE49-F238E27FC236}">
                <a16:creationId xmlns:a16="http://schemas.microsoft.com/office/drawing/2014/main" id="{C8AFA994-E2D3-4D5D-9225-132180475D66}"/>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2302799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anim calcmode="lin" valueType="num">
                                      <p:cBhvr>
                                        <p:cTn id="27" dur="1000" fill="hold"/>
                                        <p:tgtEl>
                                          <p:spTgt spid="7"/>
                                        </p:tgtEl>
                                        <p:attrNameLst>
                                          <p:attrName>ppt_x</p:attrName>
                                        </p:attrNameLst>
                                      </p:cBhvr>
                                      <p:tavLst>
                                        <p:tav tm="0">
                                          <p:val>
                                            <p:strVal val="#ppt_x"/>
                                          </p:val>
                                        </p:tav>
                                        <p:tav tm="100000">
                                          <p:val>
                                            <p:strVal val="#ppt_x"/>
                                          </p:val>
                                        </p:tav>
                                      </p:tavLst>
                                    </p:anim>
                                    <p:anim calcmode="lin" valueType="num">
                                      <p:cBhvr>
                                        <p:cTn id="2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anim calcmode="lin" valueType="num">
                                      <p:cBhvr>
                                        <p:cTn id="34" dur="1000" fill="hold"/>
                                        <p:tgtEl>
                                          <p:spTgt spid="8"/>
                                        </p:tgtEl>
                                        <p:attrNameLst>
                                          <p:attrName>ppt_x</p:attrName>
                                        </p:attrNameLst>
                                      </p:cBhvr>
                                      <p:tavLst>
                                        <p:tav tm="0">
                                          <p:val>
                                            <p:strVal val="#ppt_x"/>
                                          </p:val>
                                        </p:tav>
                                        <p:tav tm="100000">
                                          <p:val>
                                            <p:strVal val="#ppt_x"/>
                                          </p:val>
                                        </p:tav>
                                      </p:tavLst>
                                    </p:anim>
                                    <p:anim calcmode="lin" valueType="num">
                                      <p:cBhvr>
                                        <p:cTn id="3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26</a:t>
            </a:fld>
            <a:endParaRPr lang="el-GR">
              <a:solidFill>
                <a:prstClr val="black">
                  <a:tint val="75000"/>
                </a:prstClr>
              </a:solidFill>
            </a:endParaRPr>
          </a:p>
        </p:txBody>
      </p:sp>
      <p:sp>
        <p:nvSpPr>
          <p:cNvPr id="4" name="Ορθογώνιο 3"/>
          <p:cNvSpPr/>
          <p:nvPr/>
        </p:nvSpPr>
        <p:spPr>
          <a:xfrm>
            <a:off x="1329690" y="523369"/>
            <a:ext cx="9532620" cy="3185487"/>
          </a:xfrm>
          <a:prstGeom prst="rect">
            <a:avLst/>
          </a:prstGeom>
        </p:spPr>
        <p:txBody>
          <a:bodyPr wrap="square">
            <a:spAutoFit/>
          </a:bodyPr>
          <a:lstStyle/>
          <a:p>
            <a:pPr>
              <a:lnSpc>
                <a:spcPct val="150000"/>
              </a:lnSpc>
            </a:pPr>
            <a:r>
              <a:rPr lang="el-GR" sz="2000" b="1" dirty="0"/>
              <a:t>23.   </a:t>
            </a:r>
            <a:r>
              <a:rPr lang="el-GR" sz="2000" dirty="0"/>
              <a:t>Να σημειώσετε (Σ) στις σωστές και (Λ) στις λανθασμένες προτάσεις.</a:t>
            </a:r>
          </a:p>
          <a:p>
            <a:pPr>
              <a:lnSpc>
                <a:spcPct val="150000"/>
              </a:lnSpc>
            </a:pPr>
            <a:r>
              <a:rPr lang="el-GR" sz="2000" dirty="0"/>
              <a:t>Η πολική τάση μιας πηγής είναι ίση με την ΗΕΔ της πηγής, όταν:</a:t>
            </a:r>
          </a:p>
          <a:p>
            <a:pPr>
              <a:lnSpc>
                <a:spcPct val="150000"/>
              </a:lnSpc>
            </a:pPr>
            <a:r>
              <a:rPr lang="el-GR" sz="2000" b="1" dirty="0"/>
              <a:t>α)   </a:t>
            </a:r>
            <a:r>
              <a:rPr lang="el-GR" sz="2000" dirty="0"/>
              <a:t>Η πηγή δε διαρρέεται από ρεύμα.</a:t>
            </a:r>
          </a:p>
          <a:p>
            <a:pPr>
              <a:lnSpc>
                <a:spcPct val="150000"/>
              </a:lnSpc>
            </a:pPr>
            <a:r>
              <a:rPr lang="el-GR" sz="2000" b="1" dirty="0"/>
              <a:t>β)   </a:t>
            </a:r>
            <a:r>
              <a:rPr lang="el-GR" sz="2000" dirty="0"/>
              <a:t>Η εσωτερική αντίσταση της πηγής είναι αμελητέα.</a:t>
            </a:r>
          </a:p>
          <a:p>
            <a:pPr>
              <a:lnSpc>
                <a:spcPct val="150000"/>
              </a:lnSpc>
            </a:pPr>
            <a:r>
              <a:rPr lang="el-GR" sz="2000" b="1" dirty="0"/>
              <a:t>γ)   </a:t>
            </a:r>
            <a:r>
              <a:rPr lang="el-GR" sz="2000" dirty="0"/>
              <a:t>Οι πόλοι της πηγής είναι βραχυκυκλωμένοι.</a:t>
            </a:r>
          </a:p>
          <a:p>
            <a:pPr>
              <a:lnSpc>
                <a:spcPct val="150000"/>
              </a:lnSpc>
            </a:pPr>
            <a:r>
              <a:rPr lang="el-GR" sz="2000" b="1" dirty="0"/>
              <a:t>δ)   </a:t>
            </a:r>
            <a:r>
              <a:rPr lang="el-GR" sz="2000" dirty="0"/>
              <a:t>Η πηγή συνδέεται με αμπερόμετρο.            </a:t>
            </a:r>
            <a:r>
              <a:rPr lang="el-GR" sz="1400" dirty="0"/>
              <a:t>(Εννοείται ότι το αμπερόμετρο υπάρχει για να μετρά ρεύμα που διαρρέει το κύκλωμα)</a:t>
            </a:r>
          </a:p>
        </p:txBody>
      </p:sp>
      <p:sp>
        <p:nvSpPr>
          <p:cNvPr id="5" name="TextBox 4"/>
          <p:cNvSpPr txBox="1"/>
          <p:nvPr/>
        </p:nvSpPr>
        <p:spPr>
          <a:xfrm>
            <a:off x="7100887" y="2392342"/>
            <a:ext cx="411480" cy="461665"/>
          </a:xfrm>
          <a:prstGeom prst="rect">
            <a:avLst/>
          </a:prstGeom>
          <a:noFill/>
        </p:spPr>
        <p:txBody>
          <a:bodyPr wrap="square" rtlCol="0">
            <a:spAutoFit/>
          </a:bodyPr>
          <a:lstStyle/>
          <a:p>
            <a:r>
              <a:rPr lang="el-GR" sz="2400" b="1" dirty="0">
                <a:solidFill>
                  <a:srgbClr val="FF0000"/>
                </a:solidFill>
                <a:effectLst>
                  <a:outerShdw blurRad="38100" dist="38100" dir="2700000" algn="tl">
                    <a:srgbClr val="000000">
                      <a:alpha val="43137"/>
                    </a:srgbClr>
                  </a:outerShdw>
                </a:effectLst>
              </a:rPr>
              <a:t>Λ</a:t>
            </a:r>
          </a:p>
        </p:txBody>
      </p:sp>
      <p:sp>
        <p:nvSpPr>
          <p:cNvPr id="6" name="TextBox 5"/>
          <p:cNvSpPr txBox="1"/>
          <p:nvPr/>
        </p:nvSpPr>
        <p:spPr>
          <a:xfrm>
            <a:off x="6008370" y="1469012"/>
            <a:ext cx="411480" cy="461665"/>
          </a:xfrm>
          <a:prstGeom prst="rect">
            <a:avLst/>
          </a:prstGeom>
          <a:noFill/>
        </p:spPr>
        <p:txBody>
          <a:bodyPr wrap="square" rtlCol="0">
            <a:spAutoFit/>
          </a:bodyPr>
          <a:lstStyle/>
          <a:p>
            <a:r>
              <a:rPr lang="el-GR" sz="2400" b="1" dirty="0">
                <a:solidFill>
                  <a:srgbClr val="FF0000"/>
                </a:solidFill>
                <a:effectLst>
                  <a:outerShdw blurRad="38100" dist="38100" dir="2700000" algn="tl">
                    <a:srgbClr val="000000">
                      <a:alpha val="43137"/>
                    </a:srgbClr>
                  </a:outerShdw>
                </a:effectLst>
              </a:rPr>
              <a:t>Σ</a:t>
            </a:r>
          </a:p>
        </p:txBody>
      </p:sp>
      <p:sp>
        <p:nvSpPr>
          <p:cNvPr id="7" name="TextBox 6"/>
          <p:cNvSpPr txBox="1"/>
          <p:nvPr/>
        </p:nvSpPr>
        <p:spPr>
          <a:xfrm>
            <a:off x="7820660" y="1930677"/>
            <a:ext cx="411480" cy="461665"/>
          </a:xfrm>
          <a:prstGeom prst="rect">
            <a:avLst/>
          </a:prstGeom>
          <a:noFill/>
        </p:spPr>
        <p:txBody>
          <a:bodyPr wrap="square" rtlCol="0">
            <a:spAutoFit/>
          </a:bodyPr>
          <a:lstStyle/>
          <a:p>
            <a:r>
              <a:rPr lang="el-GR" sz="2400" b="1" dirty="0">
                <a:solidFill>
                  <a:srgbClr val="FF0000"/>
                </a:solidFill>
                <a:effectLst>
                  <a:outerShdw blurRad="38100" dist="38100" dir="2700000" algn="tl">
                    <a:srgbClr val="000000">
                      <a:alpha val="43137"/>
                    </a:srgbClr>
                  </a:outerShdw>
                </a:effectLst>
              </a:rPr>
              <a:t>Σ</a:t>
            </a:r>
          </a:p>
        </p:txBody>
      </p:sp>
      <p:sp>
        <p:nvSpPr>
          <p:cNvPr id="8" name="TextBox 7"/>
          <p:cNvSpPr txBox="1"/>
          <p:nvPr/>
        </p:nvSpPr>
        <p:spPr>
          <a:xfrm>
            <a:off x="5684520" y="2876320"/>
            <a:ext cx="411480" cy="461665"/>
          </a:xfrm>
          <a:prstGeom prst="rect">
            <a:avLst/>
          </a:prstGeom>
          <a:noFill/>
        </p:spPr>
        <p:txBody>
          <a:bodyPr wrap="square" rtlCol="0">
            <a:spAutoFit/>
          </a:bodyPr>
          <a:lstStyle/>
          <a:p>
            <a:r>
              <a:rPr lang="el-GR" sz="2400" b="1" dirty="0">
                <a:solidFill>
                  <a:srgbClr val="FF0000"/>
                </a:solidFill>
                <a:effectLst>
                  <a:outerShdw blurRad="38100" dist="38100" dir="2700000" algn="tl">
                    <a:srgbClr val="000000">
                      <a:alpha val="43137"/>
                    </a:srgbClr>
                  </a:outerShdw>
                </a:effectLst>
              </a:rPr>
              <a:t>Λ</a:t>
            </a:r>
          </a:p>
        </p:txBody>
      </p:sp>
      <p:sp>
        <p:nvSpPr>
          <p:cNvPr id="9" name="Θέση ημερομηνίας 8">
            <a:extLst>
              <a:ext uri="{FF2B5EF4-FFF2-40B4-BE49-F238E27FC236}">
                <a16:creationId xmlns:a16="http://schemas.microsoft.com/office/drawing/2014/main" id="{FA24BE88-B606-4545-BC16-87779114BE0D}"/>
              </a:ext>
            </a:extLst>
          </p:cNvPr>
          <p:cNvSpPr>
            <a:spLocks noGrp="1"/>
          </p:cNvSpPr>
          <p:nvPr>
            <p:ph type="dt" sz="half" idx="10"/>
          </p:nvPr>
        </p:nvSpPr>
        <p:spPr/>
        <p:txBody>
          <a:bodyPr/>
          <a:lstStyle/>
          <a:p>
            <a:fld id="{EF26B420-3C74-437B-B818-A7FAF1724A41}" type="datetime1">
              <a:rPr lang="el-GR" smtClean="0">
                <a:solidFill>
                  <a:prstClr val="black">
                    <a:tint val="75000"/>
                  </a:prstClr>
                </a:solidFill>
              </a:rPr>
              <a:t>8/2/2021</a:t>
            </a:fld>
            <a:endParaRPr lang="el-GR">
              <a:solidFill>
                <a:prstClr val="black">
                  <a:tint val="75000"/>
                </a:prstClr>
              </a:solidFill>
            </a:endParaRPr>
          </a:p>
        </p:txBody>
      </p:sp>
      <p:sp>
        <p:nvSpPr>
          <p:cNvPr id="10" name="Θέση υποσέλιδου 9">
            <a:extLst>
              <a:ext uri="{FF2B5EF4-FFF2-40B4-BE49-F238E27FC236}">
                <a16:creationId xmlns:a16="http://schemas.microsoft.com/office/drawing/2014/main" id="{3A1DAD9E-A4B2-4887-98E8-ED1036182165}"/>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2551775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1000"/>
                                        <p:tgtEl>
                                          <p:spTgt spid="5"/>
                                        </p:tgtEl>
                                      </p:cBhvr>
                                    </p:animEffect>
                                    <p:anim calcmode="lin" valueType="num">
                                      <p:cBhvr>
                                        <p:cTn id="27" dur="1000" fill="hold"/>
                                        <p:tgtEl>
                                          <p:spTgt spid="5"/>
                                        </p:tgtEl>
                                        <p:attrNameLst>
                                          <p:attrName>ppt_x</p:attrName>
                                        </p:attrNameLst>
                                      </p:cBhvr>
                                      <p:tavLst>
                                        <p:tav tm="0">
                                          <p:val>
                                            <p:strVal val="#ppt_x"/>
                                          </p:val>
                                        </p:tav>
                                        <p:tav tm="100000">
                                          <p:val>
                                            <p:strVal val="#ppt_x"/>
                                          </p:val>
                                        </p:tav>
                                      </p:tavLst>
                                    </p:anim>
                                    <p:anim calcmode="lin" valueType="num">
                                      <p:cBhvr>
                                        <p:cTn id="2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anim calcmode="lin" valueType="num">
                                      <p:cBhvr>
                                        <p:cTn id="34" dur="1000" fill="hold"/>
                                        <p:tgtEl>
                                          <p:spTgt spid="8"/>
                                        </p:tgtEl>
                                        <p:attrNameLst>
                                          <p:attrName>ppt_x</p:attrName>
                                        </p:attrNameLst>
                                      </p:cBhvr>
                                      <p:tavLst>
                                        <p:tav tm="0">
                                          <p:val>
                                            <p:strVal val="#ppt_x"/>
                                          </p:val>
                                        </p:tav>
                                        <p:tav tm="100000">
                                          <p:val>
                                            <p:strVal val="#ppt_x"/>
                                          </p:val>
                                        </p:tav>
                                      </p:tavLst>
                                    </p:anim>
                                    <p:anim calcmode="lin" valueType="num">
                                      <p:cBhvr>
                                        <p:cTn id="3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27</a:t>
            </a:fld>
            <a:endParaRPr lang="el-GR">
              <a:solidFill>
                <a:prstClr val="black">
                  <a:tint val="75000"/>
                </a:prstClr>
              </a:solidFill>
            </a:endParaRPr>
          </a:p>
        </p:txBody>
      </p:sp>
      <p:grpSp>
        <p:nvGrpSpPr>
          <p:cNvPr id="6" name="Ομάδα 5"/>
          <p:cNvGrpSpPr/>
          <p:nvPr/>
        </p:nvGrpSpPr>
        <p:grpSpPr>
          <a:xfrm>
            <a:off x="1230630" y="727055"/>
            <a:ext cx="9044940" cy="3947815"/>
            <a:chOff x="1230630" y="727055"/>
            <a:chExt cx="9044940" cy="3947815"/>
          </a:xfrm>
        </p:grpSpPr>
        <p:sp>
          <p:nvSpPr>
            <p:cNvPr id="4" name="Ορθογώνιο 3"/>
            <p:cNvSpPr/>
            <p:nvPr/>
          </p:nvSpPr>
          <p:spPr>
            <a:xfrm>
              <a:off x="1230630" y="727055"/>
              <a:ext cx="9044940" cy="1477328"/>
            </a:xfrm>
            <a:prstGeom prst="rect">
              <a:avLst/>
            </a:prstGeom>
          </p:spPr>
          <p:txBody>
            <a:bodyPr wrap="square">
              <a:spAutoFit/>
            </a:bodyPr>
            <a:lstStyle/>
            <a:p>
              <a:pPr>
                <a:lnSpc>
                  <a:spcPct val="150000"/>
                </a:lnSpc>
              </a:pPr>
              <a:r>
                <a:rPr lang="el-GR" sz="2000" b="1" dirty="0"/>
                <a:t>29.   </a:t>
              </a:r>
              <a:r>
                <a:rPr lang="el-GR" sz="2000" dirty="0"/>
                <a:t>Η χαρακτηριστική καμπύλη μιας ηλεκτρικής πηγής συνεχούς ρεύματος </a:t>
              </a:r>
              <a:r>
                <a:rPr lang="el-GR" sz="2000" i="1" dirty="0"/>
                <a:t>V</a:t>
              </a:r>
              <a:r>
                <a:rPr lang="el-GR" sz="2000" dirty="0"/>
                <a:t> = f(</a:t>
              </a:r>
              <a:r>
                <a:rPr lang="el-GR" sz="2000" i="1" dirty="0"/>
                <a:t>Ι</a:t>
              </a:r>
              <a:r>
                <a:rPr lang="el-GR" sz="2000" dirty="0"/>
                <a:t>) φαίνεται στην παρακάτω εικόνα. Να βρείτε την ηλεκτρεγερτική δύναμη της πηγής και την εσωτερική της αντίσταση.</a:t>
              </a:r>
            </a:p>
          </p:txBody>
        </p:sp>
        <p:pic>
          <p:nvPicPr>
            <p:cNvPr id="5" name="Εικόνα 4"/>
            <p:cNvPicPr>
              <a:picLocks noChangeAspect="1"/>
            </p:cNvPicPr>
            <p:nvPr/>
          </p:nvPicPr>
          <p:blipFill>
            <a:blip r:embed="rId2">
              <a:extLst>
                <a:ext uri="{BEBA8EAE-BF5A-486C-A8C5-ECC9F3942E4B}">
                  <a14:imgProps xmlns:a14="http://schemas.microsoft.com/office/drawing/2010/main">
                    <a14:imgLayer r:embed="rId3">
                      <a14:imgEffect>
                        <a14:colorTemperature colorTemp="11200"/>
                      </a14:imgEffect>
                    </a14:imgLayer>
                  </a14:imgProps>
                </a:ext>
              </a:extLst>
            </a:blip>
            <a:stretch>
              <a:fillRect/>
            </a:stretch>
          </p:blipFill>
          <p:spPr>
            <a:xfrm>
              <a:off x="3959542" y="2440304"/>
              <a:ext cx="3103564" cy="2234566"/>
            </a:xfrm>
            <a:prstGeom prst="rect">
              <a:avLst/>
            </a:prstGeom>
          </p:spPr>
        </p:pic>
      </p:grpSp>
      <p:sp>
        <p:nvSpPr>
          <p:cNvPr id="7" name="TextBox 6"/>
          <p:cNvSpPr txBox="1"/>
          <p:nvPr/>
        </p:nvSpPr>
        <p:spPr>
          <a:xfrm>
            <a:off x="7531736" y="4674870"/>
            <a:ext cx="2435224" cy="461665"/>
          </a:xfrm>
          <a:prstGeom prst="rect">
            <a:avLst/>
          </a:prstGeom>
          <a:noFill/>
        </p:spPr>
        <p:txBody>
          <a:bodyPr wrap="square" rtlCol="0">
            <a:spAutoFit/>
          </a:bodyPr>
          <a:lstStyle/>
          <a:p>
            <a:r>
              <a:rPr lang="el-GR" sz="2400" b="1" i="1" dirty="0">
                <a:solidFill>
                  <a:srgbClr val="FF0000"/>
                </a:solidFill>
                <a:effectLst>
                  <a:outerShdw blurRad="38100" dist="38100" dir="2700000" algn="tl">
                    <a:srgbClr val="000000">
                      <a:alpha val="43137"/>
                    </a:srgbClr>
                  </a:outerShdw>
                </a:effectLst>
              </a:rPr>
              <a:t>Ε</a:t>
            </a:r>
            <a:r>
              <a:rPr lang="el-GR" sz="2400" b="1" dirty="0">
                <a:solidFill>
                  <a:srgbClr val="FF0000"/>
                </a:solidFill>
                <a:effectLst>
                  <a:outerShdw blurRad="38100" dist="38100" dir="2700000" algn="tl">
                    <a:srgbClr val="000000">
                      <a:alpha val="43137"/>
                    </a:srgbClr>
                  </a:outerShdw>
                </a:effectLst>
              </a:rPr>
              <a:t> = 12</a:t>
            </a:r>
            <a:r>
              <a:rPr lang="en-US" sz="2400" b="1" dirty="0">
                <a:solidFill>
                  <a:srgbClr val="FF0000"/>
                </a:solidFill>
                <a:effectLst>
                  <a:outerShdw blurRad="38100" dist="38100" dir="2700000" algn="tl">
                    <a:srgbClr val="000000">
                      <a:alpha val="43137"/>
                    </a:srgbClr>
                  </a:outerShdw>
                </a:effectLst>
              </a:rPr>
              <a:t>V,    </a:t>
            </a:r>
            <a:r>
              <a:rPr lang="en-US" sz="2400" b="1" i="1" dirty="0">
                <a:solidFill>
                  <a:srgbClr val="FF0000"/>
                </a:solidFill>
                <a:effectLst>
                  <a:outerShdw blurRad="38100" dist="38100" dir="2700000" algn="tl">
                    <a:srgbClr val="000000">
                      <a:alpha val="43137"/>
                    </a:srgbClr>
                  </a:outerShdw>
                </a:effectLst>
              </a:rPr>
              <a:t> r </a:t>
            </a:r>
            <a:r>
              <a:rPr lang="en-US" sz="2400" b="1" dirty="0">
                <a:solidFill>
                  <a:srgbClr val="FF0000"/>
                </a:solidFill>
                <a:effectLst>
                  <a:outerShdw blurRad="38100" dist="38100" dir="2700000" algn="tl">
                    <a:srgbClr val="000000">
                      <a:alpha val="43137"/>
                    </a:srgbClr>
                  </a:outerShdw>
                </a:effectLst>
              </a:rPr>
              <a:t>= </a:t>
            </a:r>
            <a:r>
              <a:rPr lang="el-GR" sz="2400" b="1" dirty="0">
                <a:solidFill>
                  <a:srgbClr val="FF0000"/>
                </a:solidFill>
                <a:effectLst>
                  <a:outerShdw blurRad="38100" dist="38100" dir="2700000" algn="tl">
                    <a:srgbClr val="000000">
                      <a:alpha val="43137"/>
                    </a:srgbClr>
                  </a:outerShdw>
                </a:effectLst>
              </a:rPr>
              <a:t>6Ω</a:t>
            </a:r>
          </a:p>
        </p:txBody>
      </p:sp>
      <p:sp>
        <p:nvSpPr>
          <p:cNvPr id="8" name="Θέση ημερομηνίας 7">
            <a:extLst>
              <a:ext uri="{FF2B5EF4-FFF2-40B4-BE49-F238E27FC236}">
                <a16:creationId xmlns:a16="http://schemas.microsoft.com/office/drawing/2014/main" id="{4D73B44D-5F33-4093-AD8C-6C91251A3838}"/>
              </a:ext>
            </a:extLst>
          </p:cNvPr>
          <p:cNvSpPr>
            <a:spLocks noGrp="1"/>
          </p:cNvSpPr>
          <p:nvPr>
            <p:ph type="dt" sz="half" idx="10"/>
          </p:nvPr>
        </p:nvSpPr>
        <p:spPr/>
        <p:txBody>
          <a:bodyPr/>
          <a:lstStyle/>
          <a:p>
            <a:fld id="{AC5F9BFA-2EC5-429B-91AF-AC149D4E7590}" type="datetime1">
              <a:rPr lang="el-GR" smtClean="0">
                <a:solidFill>
                  <a:prstClr val="black">
                    <a:tint val="75000"/>
                  </a:prstClr>
                </a:solidFill>
              </a:rPr>
              <a:t>8/2/2021</a:t>
            </a:fld>
            <a:endParaRPr lang="el-GR">
              <a:solidFill>
                <a:prstClr val="black">
                  <a:tint val="75000"/>
                </a:prstClr>
              </a:solidFill>
            </a:endParaRPr>
          </a:p>
        </p:txBody>
      </p:sp>
      <p:sp>
        <p:nvSpPr>
          <p:cNvPr id="9" name="Θέση υποσέλιδου 8">
            <a:extLst>
              <a:ext uri="{FF2B5EF4-FFF2-40B4-BE49-F238E27FC236}">
                <a16:creationId xmlns:a16="http://schemas.microsoft.com/office/drawing/2014/main" id="{1E9C8B9C-18F8-4E36-9970-4A550358C9D6}"/>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1623943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28</a:t>
            </a:fld>
            <a:endParaRPr lang="el-GR">
              <a:solidFill>
                <a:prstClr val="black">
                  <a:tint val="75000"/>
                </a:prstClr>
              </a:solidFill>
            </a:endParaRPr>
          </a:p>
        </p:txBody>
      </p:sp>
      <p:sp>
        <p:nvSpPr>
          <p:cNvPr id="5" name="Ορθογώνιο 4"/>
          <p:cNvSpPr/>
          <p:nvPr/>
        </p:nvSpPr>
        <p:spPr>
          <a:xfrm>
            <a:off x="1245870" y="509260"/>
            <a:ext cx="9372600" cy="3785652"/>
          </a:xfrm>
          <a:prstGeom prst="rect">
            <a:avLst/>
          </a:prstGeom>
        </p:spPr>
        <p:txBody>
          <a:bodyPr wrap="square">
            <a:spAutoFit/>
          </a:bodyPr>
          <a:lstStyle/>
          <a:p>
            <a:pPr algn="just">
              <a:lnSpc>
                <a:spcPct val="200000"/>
              </a:lnSpc>
            </a:pPr>
            <a:r>
              <a:rPr lang="el-GR" sz="2000" b="1" dirty="0"/>
              <a:t>38.   </a:t>
            </a:r>
            <a:r>
              <a:rPr lang="el-GR" sz="2000" dirty="0"/>
              <a:t>Συμπληρώστε τα κενά στις παρακάτω προτάσεις.</a:t>
            </a:r>
          </a:p>
          <a:p>
            <a:pPr algn="just">
              <a:lnSpc>
                <a:spcPct val="200000"/>
              </a:lnSpc>
            </a:pPr>
            <a:r>
              <a:rPr lang="el-GR" sz="2000" dirty="0"/>
              <a:t>Η ηλεκτρεγερτική δύναμη μιας πηγής δίνεται από τον τύπο ...…………… και από τον τύπο ...…………… . Εκφράζει την ανά μονάδα ...…………… ηλεκτρική ενέργεια, που προσφέρει η πηγή στο ...……………… ή την ανά μονάδα ……………… ηλεκτρική ισχύ, που προσφέρει η πηγή στο ...…………… . Η ………………… αντίσταση της πηγής εκφράζει την ………………… που συναντά το ηλεκτρικό ρεύμα, όταν διέρχεται μέσα από την πηγή.</a:t>
            </a:r>
          </a:p>
        </p:txBody>
      </p:sp>
      <mc:AlternateContent xmlns:mc="http://schemas.openxmlformats.org/markup-compatibility/2006" xmlns:a14="http://schemas.microsoft.com/office/drawing/2010/main">
        <mc:Choice Requires="a14">
          <p:sp>
            <p:nvSpPr>
              <p:cNvPr id="6" name="TextBox 5"/>
              <p:cNvSpPr txBox="1"/>
              <p:nvPr/>
            </p:nvSpPr>
            <p:spPr>
              <a:xfrm>
                <a:off x="7414895" y="1168136"/>
                <a:ext cx="1223010" cy="72051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l-GR" sz="2000" b="1" i="1" smtClean="0">
                          <a:solidFill>
                            <a:srgbClr val="FF0000"/>
                          </a:solidFill>
                          <a:effectLst>
                            <a:outerShdw blurRad="38100" dist="38100" dir="2700000" algn="tl">
                              <a:srgbClr val="000000">
                                <a:alpha val="43137"/>
                              </a:srgbClr>
                            </a:outerShdw>
                          </a:effectLst>
                          <a:latin typeface="Cambria Math" panose="02040503050406030204" pitchFamily="18" charset="0"/>
                        </a:rPr>
                        <m:t>𝜠</m:t>
                      </m:r>
                      <m:r>
                        <a:rPr lang="el-GR" sz="2000" b="1" i="0" smtClean="0">
                          <a:solidFill>
                            <a:srgbClr val="FF0000"/>
                          </a:solidFill>
                          <a:effectLst>
                            <a:outerShdw blurRad="38100" dist="38100" dir="2700000" algn="tl">
                              <a:srgbClr val="000000">
                                <a:alpha val="43137"/>
                              </a:srgbClr>
                            </a:outerShdw>
                          </a:effectLst>
                          <a:latin typeface="Cambria Math" panose="02040503050406030204" pitchFamily="18" charset="0"/>
                        </a:rPr>
                        <m:t>= </m:t>
                      </m:r>
                      <m:f>
                        <m:fPr>
                          <m:ctrlPr>
                            <a:rPr lang="el-GR" sz="20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fPr>
                        <m:num>
                          <m:r>
                            <a:rPr lang="en-US" sz="2000" b="1" i="1" smtClean="0">
                              <a:solidFill>
                                <a:srgbClr val="FF0000"/>
                              </a:solidFill>
                              <a:effectLst>
                                <a:outerShdw blurRad="38100" dist="38100" dir="2700000" algn="tl">
                                  <a:srgbClr val="000000">
                                    <a:alpha val="43137"/>
                                  </a:srgbClr>
                                </a:outerShdw>
                              </a:effectLst>
                              <a:latin typeface="Cambria Math" panose="02040503050406030204" pitchFamily="18" charset="0"/>
                            </a:rPr>
                            <m:t>𝑾</m:t>
                          </m:r>
                        </m:num>
                        <m:den>
                          <m:r>
                            <a:rPr lang="en-US" sz="2000" b="1" i="1" smtClean="0">
                              <a:solidFill>
                                <a:srgbClr val="FF0000"/>
                              </a:solidFill>
                              <a:effectLst>
                                <a:outerShdw blurRad="38100" dist="38100" dir="2700000" algn="tl">
                                  <a:srgbClr val="000000">
                                    <a:alpha val="43137"/>
                                  </a:srgbClr>
                                </a:outerShdw>
                              </a:effectLst>
                              <a:latin typeface="Cambria Math" panose="02040503050406030204" pitchFamily="18" charset="0"/>
                            </a:rPr>
                            <m:t>𝒒</m:t>
                          </m:r>
                        </m:den>
                      </m:f>
                    </m:oMath>
                  </m:oMathPara>
                </a14:m>
                <a:endParaRPr lang="el-GR" sz="2000" b="1" dirty="0"/>
              </a:p>
            </p:txBody>
          </p:sp>
        </mc:Choice>
        <mc:Fallback xmlns="">
          <p:sp>
            <p:nvSpPr>
              <p:cNvPr id="6" name="TextBox 5"/>
              <p:cNvSpPr txBox="1">
                <a:spLocks noRot="1" noChangeAspect="1" noMove="1" noResize="1" noEditPoints="1" noAdjustHandles="1" noChangeArrowheads="1" noChangeShapeType="1" noTextEdit="1"/>
              </p:cNvSpPr>
              <p:nvPr/>
            </p:nvSpPr>
            <p:spPr>
              <a:xfrm>
                <a:off x="7414895" y="1168136"/>
                <a:ext cx="1223010" cy="720518"/>
              </a:xfrm>
              <a:prstGeom prst="rect">
                <a:avLst/>
              </a:prstGeom>
              <a:blipFill>
                <a:blip r:embed="rId2"/>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1348740" y="1771633"/>
                <a:ext cx="1056640" cy="66652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l-GR" sz="2000" b="1" i="1" smtClean="0">
                          <a:solidFill>
                            <a:srgbClr val="FF0000"/>
                          </a:solidFill>
                          <a:effectLst>
                            <a:outerShdw blurRad="38100" dist="38100" dir="2700000" algn="tl">
                              <a:srgbClr val="000000">
                                <a:alpha val="43137"/>
                              </a:srgbClr>
                            </a:outerShdw>
                          </a:effectLst>
                          <a:latin typeface="Cambria Math" panose="02040503050406030204" pitchFamily="18" charset="0"/>
                        </a:rPr>
                        <m:t>𝜠</m:t>
                      </m:r>
                      <m:r>
                        <a:rPr lang="el-GR" sz="2000" b="1" i="0" smtClean="0">
                          <a:solidFill>
                            <a:srgbClr val="FF0000"/>
                          </a:solidFill>
                          <a:effectLst>
                            <a:outerShdw blurRad="38100" dist="38100" dir="2700000" algn="tl">
                              <a:srgbClr val="000000">
                                <a:alpha val="43137"/>
                              </a:srgbClr>
                            </a:outerShdw>
                          </a:effectLst>
                          <a:latin typeface="Cambria Math" panose="02040503050406030204" pitchFamily="18" charset="0"/>
                        </a:rPr>
                        <m:t>= </m:t>
                      </m:r>
                      <m:f>
                        <m:fPr>
                          <m:ctrlPr>
                            <a:rPr lang="el-GR" sz="20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fPr>
                        <m:num>
                          <m:r>
                            <a:rPr lang="en-US" sz="2000" b="1" i="1" smtClean="0">
                              <a:solidFill>
                                <a:srgbClr val="FF0000"/>
                              </a:solidFill>
                              <a:effectLst>
                                <a:outerShdw blurRad="38100" dist="38100" dir="2700000" algn="tl">
                                  <a:srgbClr val="000000">
                                    <a:alpha val="43137"/>
                                  </a:srgbClr>
                                </a:outerShdw>
                              </a:effectLst>
                              <a:latin typeface="Cambria Math" panose="02040503050406030204" pitchFamily="18" charset="0"/>
                            </a:rPr>
                            <m:t>𝑷</m:t>
                          </m:r>
                        </m:num>
                        <m:den>
                          <m:r>
                            <a:rPr lang="en-US" sz="2000" b="1" i="1" smtClean="0">
                              <a:solidFill>
                                <a:srgbClr val="FF0000"/>
                              </a:solidFill>
                              <a:effectLst>
                                <a:outerShdw blurRad="38100" dist="38100" dir="2700000" algn="tl">
                                  <a:srgbClr val="000000">
                                    <a:alpha val="43137"/>
                                  </a:srgbClr>
                                </a:outerShdw>
                              </a:effectLst>
                              <a:latin typeface="Cambria Math" panose="02040503050406030204" pitchFamily="18" charset="0"/>
                            </a:rPr>
                            <m:t>𝑰</m:t>
                          </m:r>
                        </m:den>
                      </m:f>
                    </m:oMath>
                  </m:oMathPara>
                </a14:m>
                <a:endParaRPr lang="el-GR" sz="2000" b="1" dirty="0"/>
              </a:p>
            </p:txBody>
          </p:sp>
        </mc:Choice>
        <mc:Fallback xmlns="">
          <p:sp>
            <p:nvSpPr>
              <p:cNvPr id="7" name="TextBox 6"/>
              <p:cNvSpPr txBox="1">
                <a:spLocks noRot="1" noChangeAspect="1" noMove="1" noResize="1" noEditPoints="1" noAdjustHandles="1" noChangeArrowheads="1" noChangeShapeType="1" noTextEdit="1"/>
              </p:cNvSpPr>
              <p:nvPr/>
            </p:nvSpPr>
            <p:spPr>
              <a:xfrm>
                <a:off x="1348740" y="1771633"/>
                <a:ext cx="1056640" cy="666529"/>
              </a:xfrm>
              <a:prstGeom prst="rect">
                <a:avLst/>
              </a:prstGeom>
              <a:blipFill>
                <a:blip r:embed="rId3"/>
                <a:stretch>
                  <a:fillRect/>
                </a:stretch>
              </a:blipFill>
            </p:spPr>
            <p:txBody>
              <a:bodyPr/>
              <a:lstStyle/>
              <a:p>
                <a:r>
                  <a:rPr lang="el-GR">
                    <a:noFill/>
                  </a:rPr>
                  <a:t> </a:t>
                </a:r>
              </a:p>
            </p:txBody>
          </p:sp>
        </mc:Fallback>
      </mc:AlternateContent>
      <p:sp>
        <p:nvSpPr>
          <p:cNvPr id="8" name="TextBox 7"/>
          <p:cNvSpPr txBox="1"/>
          <p:nvPr/>
        </p:nvSpPr>
        <p:spPr>
          <a:xfrm>
            <a:off x="5337810" y="1904842"/>
            <a:ext cx="1188720" cy="400110"/>
          </a:xfrm>
          <a:prstGeom prst="rect">
            <a:avLst/>
          </a:prstGeom>
          <a:noFill/>
        </p:spPr>
        <p:txBody>
          <a:bodyPr wrap="square" rtlCol="0">
            <a:spAutoFit/>
          </a:bodyPr>
          <a:lstStyle/>
          <a:p>
            <a:r>
              <a:rPr lang="el-GR" sz="2000" b="1" dirty="0">
                <a:solidFill>
                  <a:srgbClr val="FF0000"/>
                </a:solidFill>
                <a:effectLst>
                  <a:outerShdw blurRad="38100" dist="38100" dir="2700000" algn="tl">
                    <a:srgbClr val="000000">
                      <a:alpha val="43137"/>
                    </a:srgbClr>
                  </a:outerShdw>
                </a:effectLst>
              </a:rPr>
              <a:t>φορτίου</a:t>
            </a:r>
          </a:p>
        </p:txBody>
      </p:sp>
      <p:sp>
        <p:nvSpPr>
          <p:cNvPr id="9" name="TextBox 8"/>
          <p:cNvSpPr txBox="1"/>
          <p:nvPr/>
        </p:nvSpPr>
        <p:spPr>
          <a:xfrm>
            <a:off x="2405380" y="2524472"/>
            <a:ext cx="1188720" cy="400110"/>
          </a:xfrm>
          <a:prstGeom prst="rect">
            <a:avLst/>
          </a:prstGeom>
          <a:noFill/>
        </p:spPr>
        <p:txBody>
          <a:bodyPr wrap="square" rtlCol="0">
            <a:spAutoFit/>
          </a:bodyPr>
          <a:lstStyle/>
          <a:p>
            <a:r>
              <a:rPr lang="el-GR" sz="2000" b="1" dirty="0">
                <a:solidFill>
                  <a:srgbClr val="FF0000"/>
                </a:solidFill>
                <a:effectLst>
                  <a:outerShdw blurRad="38100" dist="38100" dir="2700000" algn="tl">
                    <a:srgbClr val="000000">
                      <a:alpha val="43137"/>
                    </a:srgbClr>
                  </a:outerShdw>
                </a:effectLst>
              </a:rPr>
              <a:t>κύκλωμα</a:t>
            </a:r>
          </a:p>
        </p:txBody>
      </p:sp>
      <p:sp>
        <p:nvSpPr>
          <p:cNvPr id="10" name="TextBox 9"/>
          <p:cNvSpPr txBox="1"/>
          <p:nvPr/>
        </p:nvSpPr>
        <p:spPr>
          <a:xfrm>
            <a:off x="5775960" y="2524472"/>
            <a:ext cx="1188720" cy="400110"/>
          </a:xfrm>
          <a:prstGeom prst="rect">
            <a:avLst/>
          </a:prstGeom>
          <a:noFill/>
        </p:spPr>
        <p:txBody>
          <a:bodyPr wrap="square" rtlCol="0">
            <a:spAutoFit/>
          </a:bodyPr>
          <a:lstStyle/>
          <a:p>
            <a:r>
              <a:rPr lang="el-GR" sz="2000" b="1" dirty="0">
                <a:solidFill>
                  <a:srgbClr val="FF0000"/>
                </a:solidFill>
                <a:effectLst>
                  <a:outerShdw blurRad="38100" dist="38100" dir="2700000" algn="tl">
                    <a:srgbClr val="000000">
                      <a:alpha val="43137"/>
                    </a:srgbClr>
                  </a:outerShdw>
                </a:effectLst>
              </a:rPr>
              <a:t>έντασης</a:t>
            </a:r>
          </a:p>
        </p:txBody>
      </p:sp>
      <p:sp>
        <p:nvSpPr>
          <p:cNvPr id="11" name="TextBox 10"/>
          <p:cNvSpPr txBox="1"/>
          <p:nvPr/>
        </p:nvSpPr>
        <p:spPr>
          <a:xfrm>
            <a:off x="2315210" y="3113258"/>
            <a:ext cx="1188720" cy="400110"/>
          </a:xfrm>
          <a:prstGeom prst="rect">
            <a:avLst/>
          </a:prstGeom>
          <a:noFill/>
        </p:spPr>
        <p:txBody>
          <a:bodyPr wrap="square" rtlCol="0">
            <a:spAutoFit/>
          </a:bodyPr>
          <a:lstStyle/>
          <a:p>
            <a:r>
              <a:rPr lang="el-GR" sz="2000" b="1" dirty="0">
                <a:solidFill>
                  <a:srgbClr val="FF0000"/>
                </a:solidFill>
                <a:effectLst>
                  <a:outerShdw blurRad="38100" dist="38100" dir="2700000" algn="tl">
                    <a:srgbClr val="000000">
                      <a:alpha val="43137"/>
                    </a:srgbClr>
                  </a:outerShdw>
                </a:effectLst>
              </a:rPr>
              <a:t>κύκλωμα</a:t>
            </a:r>
          </a:p>
        </p:txBody>
      </p:sp>
      <p:sp>
        <p:nvSpPr>
          <p:cNvPr id="12" name="TextBox 11"/>
          <p:cNvSpPr txBox="1"/>
          <p:nvPr/>
        </p:nvSpPr>
        <p:spPr>
          <a:xfrm>
            <a:off x="3830320" y="3113258"/>
            <a:ext cx="1507490" cy="400110"/>
          </a:xfrm>
          <a:prstGeom prst="rect">
            <a:avLst/>
          </a:prstGeom>
          <a:noFill/>
        </p:spPr>
        <p:txBody>
          <a:bodyPr wrap="square" rtlCol="0">
            <a:spAutoFit/>
          </a:bodyPr>
          <a:lstStyle/>
          <a:p>
            <a:r>
              <a:rPr lang="el-GR" sz="2000" b="1" dirty="0">
                <a:solidFill>
                  <a:srgbClr val="FF0000"/>
                </a:solidFill>
                <a:effectLst>
                  <a:outerShdw blurRad="38100" dist="38100" dir="2700000" algn="tl">
                    <a:srgbClr val="000000">
                      <a:alpha val="43137"/>
                    </a:srgbClr>
                  </a:outerShdw>
                </a:effectLst>
              </a:rPr>
              <a:t>εσωτερική</a:t>
            </a:r>
          </a:p>
        </p:txBody>
      </p:sp>
      <p:sp>
        <p:nvSpPr>
          <p:cNvPr id="13" name="TextBox 12"/>
          <p:cNvSpPr txBox="1"/>
          <p:nvPr/>
        </p:nvSpPr>
        <p:spPr>
          <a:xfrm>
            <a:off x="8763000" y="3113258"/>
            <a:ext cx="1397000" cy="400110"/>
          </a:xfrm>
          <a:prstGeom prst="rect">
            <a:avLst/>
          </a:prstGeom>
          <a:noFill/>
        </p:spPr>
        <p:txBody>
          <a:bodyPr wrap="square" rtlCol="0">
            <a:spAutoFit/>
          </a:bodyPr>
          <a:lstStyle/>
          <a:p>
            <a:r>
              <a:rPr lang="el-GR" sz="2000" b="1" dirty="0">
                <a:solidFill>
                  <a:srgbClr val="FF0000"/>
                </a:solidFill>
                <a:effectLst>
                  <a:outerShdw blurRad="38100" dist="38100" dir="2700000" algn="tl">
                    <a:srgbClr val="000000">
                      <a:alpha val="43137"/>
                    </a:srgbClr>
                  </a:outerShdw>
                </a:effectLst>
              </a:rPr>
              <a:t>αντίσταση</a:t>
            </a:r>
          </a:p>
        </p:txBody>
      </p:sp>
      <p:sp>
        <p:nvSpPr>
          <p:cNvPr id="4" name="Θέση ημερομηνίας 3">
            <a:extLst>
              <a:ext uri="{FF2B5EF4-FFF2-40B4-BE49-F238E27FC236}">
                <a16:creationId xmlns:a16="http://schemas.microsoft.com/office/drawing/2014/main" id="{767364CB-D0E3-4813-A776-87CF1051C2D1}"/>
              </a:ext>
            </a:extLst>
          </p:cNvPr>
          <p:cNvSpPr>
            <a:spLocks noGrp="1"/>
          </p:cNvSpPr>
          <p:nvPr>
            <p:ph type="dt" sz="half" idx="10"/>
          </p:nvPr>
        </p:nvSpPr>
        <p:spPr/>
        <p:txBody>
          <a:bodyPr/>
          <a:lstStyle/>
          <a:p>
            <a:fld id="{027FC18E-6712-4D37-8CBE-E6F30F301B56}" type="datetime1">
              <a:rPr lang="el-GR" smtClean="0">
                <a:solidFill>
                  <a:prstClr val="black">
                    <a:tint val="75000"/>
                  </a:prstClr>
                </a:solidFill>
              </a:rPr>
              <a:t>8/2/2021</a:t>
            </a:fld>
            <a:endParaRPr lang="el-GR">
              <a:solidFill>
                <a:prstClr val="black">
                  <a:tint val="75000"/>
                </a:prstClr>
              </a:solidFill>
            </a:endParaRPr>
          </a:p>
        </p:txBody>
      </p:sp>
      <p:sp>
        <p:nvSpPr>
          <p:cNvPr id="14" name="Θέση υποσέλιδου 13">
            <a:extLst>
              <a:ext uri="{FF2B5EF4-FFF2-40B4-BE49-F238E27FC236}">
                <a16:creationId xmlns:a16="http://schemas.microsoft.com/office/drawing/2014/main" id="{978B4367-6AAE-48D3-9D81-25DA6B45B929}"/>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553473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000"/>
                                        <p:tgtEl>
                                          <p:spTgt spid="8"/>
                                        </p:tgtEl>
                                      </p:cBhvr>
                                    </p:animEffect>
                                    <p:anim calcmode="lin" valueType="num">
                                      <p:cBhvr>
                                        <p:cTn id="27" dur="1000" fill="hold"/>
                                        <p:tgtEl>
                                          <p:spTgt spid="8"/>
                                        </p:tgtEl>
                                        <p:attrNameLst>
                                          <p:attrName>ppt_x</p:attrName>
                                        </p:attrNameLst>
                                      </p:cBhvr>
                                      <p:tavLst>
                                        <p:tav tm="0">
                                          <p:val>
                                            <p:strVal val="#ppt_x"/>
                                          </p:val>
                                        </p:tav>
                                        <p:tav tm="100000">
                                          <p:val>
                                            <p:strVal val="#ppt_x"/>
                                          </p:val>
                                        </p:tav>
                                      </p:tavLst>
                                    </p:anim>
                                    <p:anim calcmode="lin" valueType="num">
                                      <p:cBhvr>
                                        <p:cTn id="2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anim calcmode="lin" valueType="num">
                                      <p:cBhvr>
                                        <p:cTn id="34" dur="1000" fill="hold"/>
                                        <p:tgtEl>
                                          <p:spTgt spid="9"/>
                                        </p:tgtEl>
                                        <p:attrNameLst>
                                          <p:attrName>ppt_x</p:attrName>
                                        </p:attrNameLst>
                                      </p:cBhvr>
                                      <p:tavLst>
                                        <p:tav tm="0">
                                          <p:val>
                                            <p:strVal val="#ppt_x"/>
                                          </p:val>
                                        </p:tav>
                                        <p:tav tm="100000">
                                          <p:val>
                                            <p:strVal val="#ppt_x"/>
                                          </p:val>
                                        </p:tav>
                                      </p:tavLst>
                                    </p:anim>
                                    <p:anim calcmode="lin" valueType="num">
                                      <p:cBhvr>
                                        <p:cTn id="3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1000"/>
                                        <p:tgtEl>
                                          <p:spTgt spid="10"/>
                                        </p:tgtEl>
                                      </p:cBhvr>
                                    </p:animEffect>
                                    <p:anim calcmode="lin" valueType="num">
                                      <p:cBhvr>
                                        <p:cTn id="41" dur="1000" fill="hold"/>
                                        <p:tgtEl>
                                          <p:spTgt spid="10"/>
                                        </p:tgtEl>
                                        <p:attrNameLst>
                                          <p:attrName>ppt_x</p:attrName>
                                        </p:attrNameLst>
                                      </p:cBhvr>
                                      <p:tavLst>
                                        <p:tav tm="0">
                                          <p:val>
                                            <p:strVal val="#ppt_x"/>
                                          </p:val>
                                        </p:tav>
                                        <p:tav tm="100000">
                                          <p:val>
                                            <p:strVal val="#ppt_x"/>
                                          </p:val>
                                        </p:tav>
                                      </p:tavLst>
                                    </p:anim>
                                    <p:anim calcmode="lin" valueType="num">
                                      <p:cBhvr>
                                        <p:cTn id="4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1000"/>
                                        <p:tgtEl>
                                          <p:spTgt spid="11"/>
                                        </p:tgtEl>
                                      </p:cBhvr>
                                    </p:animEffect>
                                    <p:anim calcmode="lin" valueType="num">
                                      <p:cBhvr>
                                        <p:cTn id="48" dur="1000" fill="hold"/>
                                        <p:tgtEl>
                                          <p:spTgt spid="11"/>
                                        </p:tgtEl>
                                        <p:attrNameLst>
                                          <p:attrName>ppt_x</p:attrName>
                                        </p:attrNameLst>
                                      </p:cBhvr>
                                      <p:tavLst>
                                        <p:tav tm="0">
                                          <p:val>
                                            <p:strVal val="#ppt_x"/>
                                          </p:val>
                                        </p:tav>
                                        <p:tav tm="100000">
                                          <p:val>
                                            <p:strVal val="#ppt_x"/>
                                          </p:val>
                                        </p:tav>
                                      </p:tavLst>
                                    </p:anim>
                                    <p:anim calcmode="lin" valueType="num">
                                      <p:cBhvr>
                                        <p:cTn id="4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fade">
                                      <p:cBhvr>
                                        <p:cTn id="54" dur="1000"/>
                                        <p:tgtEl>
                                          <p:spTgt spid="12"/>
                                        </p:tgtEl>
                                      </p:cBhvr>
                                    </p:animEffect>
                                    <p:anim calcmode="lin" valueType="num">
                                      <p:cBhvr>
                                        <p:cTn id="55" dur="1000" fill="hold"/>
                                        <p:tgtEl>
                                          <p:spTgt spid="12"/>
                                        </p:tgtEl>
                                        <p:attrNameLst>
                                          <p:attrName>ppt_x</p:attrName>
                                        </p:attrNameLst>
                                      </p:cBhvr>
                                      <p:tavLst>
                                        <p:tav tm="0">
                                          <p:val>
                                            <p:strVal val="#ppt_x"/>
                                          </p:val>
                                        </p:tav>
                                        <p:tav tm="100000">
                                          <p:val>
                                            <p:strVal val="#ppt_x"/>
                                          </p:val>
                                        </p:tav>
                                      </p:tavLst>
                                    </p:anim>
                                    <p:anim calcmode="lin" valueType="num">
                                      <p:cBhvr>
                                        <p:cTn id="5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Effect transition="in" filter="fade">
                                      <p:cBhvr>
                                        <p:cTn id="61" dur="1000"/>
                                        <p:tgtEl>
                                          <p:spTgt spid="13"/>
                                        </p:tgtEl>
                                      </p:cBhvr>
                                    </p:animEffect>
                                    <p:anim calcmode="lin" valueType="num">
                                      <p:cBhvr>
                                        <p:cTn id="62" dur="1000" fill="hold"/>
                                        <p:tgtEl>
                                          <p:spTgt spid="13"/>
                                        </p:tgtEl>
                                        <p:attrNameLst>
                                          <p:attrName>ppt_x</p:attrName>
                                        </p:attrNameLst>
                                      </p:cBhvr>
                                      <p:tavLst>
                                        <p:tav tm="0">
                                          <p:val>
                                            <p:strVal val="#ppt_x"/>
                                          </p:val>
                                        </p:tav>
                                        <p:tav tm="100000">
                                          <p:val>
                                            <p:strVal val="#ppt_x"/>
                                          </p:val>
                                        </p:tav>
                                      </p:tavLst>
                                    </p:anim>
                                    <p:anim calcmode="lin" valueType="num">
                                      <p:cBhvr>
                                        <p:cTn id="6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29</a:t>
            </a:fld>
            <a:endParaRPr lang="el-GR">
              <a:solidFill>
                <a:prstClr val="black">
                  <a:tint val="75000"/>
                </a:prstClr>
              </a:solidFill>
            </a:endParaRPr>
          </a:p>
        </p:txBody>
      </p:sp>
      <p:sp>
        <p:nvSpPr>
          <p:cNvPr id="5" name="Text Box 4"/>
          <p:cNvSpPr txBox="1">
            <a:spLocks noChangeArrowheads="1"/>
          </p:cNvSpPr>
          <p:nvPr/>
        </p:nvSpPr>
        <p:spPr bwMode="auto">
          <a:xfrm>
            <a:off x="2192655" y="1899173"/>
            <a:ext cx="7806690"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50000"/>
              </a:lnSpc>
            </a:pPr>
            <a:r>
              <a:rPr lang="el-GR" sz="3200" b="1" dirty="0">
                <a:solidFill>
                  <a:srgbClr val="800000"/>
                </a:solidFill>
                <a:effectLst>
                  <a:outerShdw blurRad="38100" dist="38100" dir="2700000" algn="tl">
                    <a:srgbClr val="000000">
                      <a:alpha val="43137"/>
                    </a:srgbClr>
                  </a:outerShdw>
                </a:effectLst>
                <a:latin typeface="Comic Sans MS" panose="030F0702030302020204" pitchFamily="66" charset="0"/>
              </a:rPr>
              <a:t>Ασκήσεις από το σχολικό βιβλίο</a:t>
            </a:r>
          </a:p>
          <a:p>
            <a:pPr algn="ctr">
              <a:lnSpc>
                <a:spcPct val="150000"/>
              </a:lnSpc>
            </a:pPr>
            <a:r>
              <a:rPr lang="el-GR" sz="2000" b="1" dirty="0">
                <a:solidFill>
                  <a:srgbClr val="800000"/>
                </a:solidFill>
                <a:effectLst>
                  <a:outerShdw blurRad="38100" dist="38100" dir="2700000" algn="tl">
                    <a:srgbClr val="000000">
                      <a:alpha val="43137"/>
                    </a:srgbClr>
                  </a:outerShdw>
                </a:effectLst>
                <a:latin typeface="Comic Sans MS" panose="030F0702030302020204" pitchFamily="66" charset="0"/>
              </a:rPr>
              <a:t>(από σελ. 1</a:t>
            </a:r>
            <a:r>
              <a:rPr lang="en-US" sz="2000" b="1" dirty="0">
                <a:solidFill>
                  <a:srgbClr val="800000"/>
                </a:solidFill>
                <a:effectLst>
                  <a:outerShdw blurRad="38100" dist="38100" dir="2700000" algn="tl">
                    <a:srgbClr val="000000">
                      <a:alpha val="43137"/>
                    </a:srgbClr>
                  </a:outerShdw>
                </a:effectLst>
                <a:latin typeface="Comic Sans MS" panose="030F0702030302020204" pitchFamily="66" charset="0"/>
              </a:rPr>
              <a:t>33</a:t>
            </a:r>
            <a:r>
              <a:rPr lang="el-GR" sz="2000" b="1" dirty="0">
                <a:solidFill>
                  <a:srgbClr val="800000"/>
                </a:solidFill>
                <a:effectLst>
                  <a:outerShdw blurRad="38100" dist="38100" dir="2700000" algn="tl">
                    <a:srgbClr val="000000">
                      <a:alpha val="43137"/>
                    </a:srgbClr>
                  </a:outerShdw>
                </a:effectLst>
                <a:latin typeface="Comic Sans MS" panose="030F0702030302020204" pitchFamily="66" charset="0"/>
              </a:rPr>
              <a:t>)</a:t>
            </a:r>
          </a:p>
        </p:txBody>
      </p:sp>
      <p:sp>
        <p:nvSpPr>
          <p:cNvPr id="4" name="Θέση ημερομηνίας 3">
            <a:extLst>
              <a:ext uri="{FF2B5EF4-FFF2-40B4-BE49-F238E27FC236}">
                <a16:creationId xmlns:a16="http://schemas.microsoft.com/office/drawing/2014/main" id="{6E17A8C3-13A4-4181-87BC-4D76D2DEB78F}"/>
              </a:ext>
            </a:extLst>
          </p:cNvPr>
          <p:cNvSpPr>
            <a:spLocks noGrp="1"/>
          </p:cNvSpPr>
          <p:nvPr>
            <p:ph type="dt" sz="half" idx="10"/>
          </p:nvPr>
        </p:nvSpPr>
        <p:spPr/>
        <p:txBody>
          <a:bodyPr/>
          <a:lstStyle/>
          <a:p>
            <a:fld id="{5268BF0E-56E8-4DC8-9E3B-0B8B65834646}" type="datetime1">
              <a:rPr lang="el-GR" smtClean="0">
                <a:solidFill>
                  <a:prstClr val="black">
                    <a:tint val="75000"/>
                  </a:prstClr>
                </a:solidFill>
              </a:rPr>
              <a:t>8/2/2021</a:t>
            </a:fld>
            <a:endParaRPr lang="el-GR">
              <a:solidFill>
                <a:prstClr val="black">
                  <a:tint val="75000"/>
                </a:prstClr>
              </a:solidFill>
            </a:endParaRPr>
          </a:p>
        </p:txBody>
      </p:sp>
      <p:sp>
        <p:nvSpPr>
          <p:cNvPr id="6" name="Θέση υποσέλιδου 5">
            <a:extLst>
              <a:ext uri="{FF2B5EF4-FFF2-40B4-BE49-F238E27FC236}">
                <a16:creationId xmlns:a16="http://schemas.microsoft.com/office/drawing/2014/main" id="{F34F8486-B0C1-4C40-976F-AB01FD94626C}"/>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1517787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2000" fill="hold"/>
                                        <p:tgtEl>
                                          <p:spTgt spid="5"/>
                                        </p:tgtEl>
                                        <p:attrNameLst>
                                          <p:attrName>ppt_x</p:attrName>
                                        </p:attrNameLst>
                                      </p:cBhvr>
                                      <p:tavLst>
                                        <p:tav tm="0">
                                          <p:val>
                                            <p:strVal val="#ppt_x-.2"/>
                                          </p:val>
                                        </p:tav>
                                        <p:tav tm="100000">
                                          <p:val>
                                            <p:strVal val="#ppt_x"/>
                                          </p:val>
                                        </p:tav>
                                      </p:tavLst>
                                    </p:anim>
                                    <p:anim calcmode="lin" valueType="num">
                                      <p:cBhvr>
                                        <p:cTn id="8" dur="2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p:cNvSpPr>
            <a:spLocks noGrp="1"/>
          </p:cNvSpPr>
          <p:nvPr>
            <p:ph type="sldNum" sz="quarter" idx="12"/>
          </p:nvPr>
        </p:nvSpPr>
        <p:spPr/>
        <p:txBody>
          <a:bodyPr/>
          <a:lstStyle/>
          <a:p>
            <a:fld id="{3DF53439-851E-44AD-84B1-B6BFC3D0C743}" type="slidenum">
              <a:rPr lang="el-GR" smtClean="0">
                <a:solidFill>
                  <a:prstClr val="black">
                    <a:tint val="75000"/>
                  </a:prstClr>
                </a:solidFill>
              </a:rPr>
              <a:pPr/>
              <a:t>3</a:t>
            </a:fld>
            <a:endParaRPr lang="el-GR">
              <a:solidFill>
                <a:prstClr val="black">
                  <a:tint val="75000"/>
                </a:prstClr>
              </a:solidFill>
            </a:endParaRPr>
          </a:p>
        </p:txBody>
      </p:sp>
      <p:pic>
        <p:nvPicPr>
          <p:cNvPr id="5"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567" y="764255"/>
            <a:ext cx="1234760" cy="117688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1626328" y="247913"/>
            <a:ext cx="5172959" cy="4431983"/>
          </a:xfrm>
          <a:prstGeom prst="rect">
            <a:avLst/>
          </a:prstGeom>
          <a:noFill/>
        </p:spPr>
        <p:txBody>
          <a:bodyPr wrap="square" rtlCol="0">
            <a:spAutoFit/>
          </a:bodyPr>
          <a:lstStyle/>
          <a:p>
            <a:pPr algn="just">
              <a:lnSpc>
                <a:spcPct val="150000"/>
              </a:lnSpc>
            </a:pPr>
            <a:r>
              <a:rPr lang="el-GR" sz="2000" b="1" dirty="0">
                <a:latin typeface="Comic Sans MS" panose="030F0702030302020204" pitchFamily="66" charset="0"/>
              </a:rPr>
              <a:t>Μέχρι τώρα, μελετώντας ένα ηλεκτρικό κύκλωμα, χρησιμοποιούσαμε μια ηλεκτρική πηγή που</a:t>
            </a:r>
            <a:r>
              <a:rPr lang="en-US" sz="2000" b="1" dirty="0">
                <a:latin typeface="Comic Sans MS" panose="030F0702030302020204" pitchFamily="66" charset="0"/>
              </a:rPr>
              <a:t> </a:t>
            </a:r>
            <a:r>
              <a:rPr lang="el-GR" sz="2000" b="1" dirty="0">
                <a:latin typeface="Comic Sans MS" panose="030F0702030302020204" pitchFamily="66" charset="0"/>
              </a:rPr>
              <a:t>διατηρούσε τη διαφορά δυναμικού </a:t>
            </a:r>
            <a:r>
              <a:rPr lang="en-US" sz="2000" b="1" i="1" dirty="0">
                <a:latin typeface="Comic Sans MS" panose="030F0702030302020204" pitchFamily="66" charset="0"/>
              </a:rPr>
              <a:t>V</a:t>
            </a:r>
            <a:r>
              <a:rPr lang="en-US" sz="2000" b="1" dirty="0">
                <a:latin typeface="Comic Sans MS" panose="030F0702030302020204" pitchFamily="66" charset="0"/>
              </a:rPr>
              <a:t> </a:t>
            </a:r>
            <a:r>
              <a:rPr lang="el-GR" sz="2000" b="1" dirty="0">
                <a:latin typeface="Comic Sans MS" panose="030F0702030302020204" pitchFamily="66" charset="0"/>
              </a:rPr>
              <a:t>στα άκρα του κυκλώματος.</a:t>
            </a:r>
            <a:endParaRPr lang="en-US" sz="2000" b="1" dirty="0">
              <a:latin typeface="Comic Sans MS" panose="030F0702030302020204" pitchFamily="66" charset="0"/>
            </a:endParaRPr>
          </a:p>
          <a:p>
            <a:pPr algn="just">
              <a:lnSpc>
                <a:spcPct val="150000"/>
              </a:lnSpc>
            </a:pPr>
            <a:r>
              <a:rPr lang="el-GR" sz="2000" b="1" dirty="0">
                <a:latin typeface="Comic Sans MS" panose="030F0702030302020204" pitchFamily="66" charset="0"/>
              </a:rPr>
              <a:t>Σ’ αυτή τη διαδικασία δεν παίρναμε υπ’ όψη μας κάποια χαρακτηριστικά που παρουσιάζει η ηλεκτρική πηγή. </a:t>
            </a:r>
          </a:p>
          <a:p>
            <a:pPr algn="just">
              <a:lnSpc>
                <a:spcPct val="150000"/>
              </a:lnSpc>
            </a:pPr>
            <a:r>
              <a:rPr lang="el-GR" sz="2000" b="1" dirty="0">
                <a:latin typeface="Comic Sans MS" panose="030F0702030302020204" pitchFamily="66" charset="0"/>
              </a:rPr>
              <a:t>Πρακτικά, μέχρι τώρα μελετούσαμε ένα </a:t>
            </a:r>
          </a:p>
          <a:p>
            <a:pPr algn="just">
              <a:lnSpc>
                <a:spcPct val="150000"/>
              </a:lnSpc>
            </a:pPr>
            <a:r>
              <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rPr>
              <a:t>ανοικτό ηλεκτρικό κύκλωμα.</a:t>
            </a:r>
          </a:p>
        </p:txBody>
      </p:sp>
      <p:sp>
        <p:nvSpPr>
          <p:cNvPr id="123" name="Ορθογώνιο 122"/>
          <p:cNvSpPr/>
          <p:nvPr/>
        </p:nvSpPr>
        <p:spPr>
          <a:xfrm>
            <a:off x="1530756" y="4583442"/>
            <a:ext cx="5775955" cy="964623"/>
          </a:xfrm>
          <a:prstGeom prst="rect">
            <a:avLst/>
          </a:prstGeom>
        </p:spPr>
        <p:txBody>
          <a:bodyPr wrap="square">
            <a:spAutoFit/>
          </a:bodyPr>
          <a:lstStyle/>
          <a:p>
            <a:pPr algn="just">
              <a:lnSpc>
                <a:spcPct val="150000"/>
              </a:lnSpc>
            </a:pPr>
            <a:r>
              <a:rPr lang="el-GR" sz="2000" b="1" dirty="0">
                <a:latin typeface="Comic Sans MS" panose="030F0702030302020204" pitchFamily="66" charset="0"/>
              </a:rPr>
              <a:t>Τώρα πλέον, θα εντάξουμε στη μελέτη μας την ηλεκτρική πηγή, δηλαδή θα μελετήσουμε το</a:t>
            </a:r>
            <a:endPar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124" name="Ορθογώνιο 123"/>
          <p:cNvSpPr/>
          <p:nvPr/>
        </p:nvSpPr>
        <p:spPr>
          <a:xfrm>
            <a:off x="1551188" y="5478975"/>
            <a:ext cx="4172937" cy="585097"/>
          </a:xfrm>
          <a:prstGeom prst="rect">
            <a:avLst/>
          </a:prstGeom>
        </p:spPr>
        <p:txBody>
          <a:bodyPr wrap="none">
            <a:spAutoFit/>
          </a:bodyPr>
          <a:lstStyle/>
          <a:p>
            <a:pPr algn="just">
              <a:lnSpc>
                <a:spcPct val="150000"/>
              </a:lnSpc>
            </a:pPr>
            <a:r>
              <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rPr>
              <a:t>κλειστό ηλεκτρικό κύκλωμα.</a:t>
            </a:r>
          </a:p>
        </p:txBody>
      </p:sp>
      <p:grpSp>
        <p:nvGrpSpPr>
          <p:cNvPr id="9" name="Ομάδα 8"/>
          <p:cNvGrpSpPr/>
          <p:nvPr/>
        </p:nvGrpSpPr>
        <p:grpSpPr>
          <a:xfrm>
            <a:off x="7416001" y="1095478"/>
            <a:ext cx="3888470" cy="1951724"/>
            <a:chOff x="7416001" y="1095478"/>
            <a:chExt cx="3888470" cy="1951724"/>
          </a:xfrm>
        </p:grpSpPr>
        <p:grpSp>
          <p:nvGrpSpPr>
            <p:cNvPr id="76" name="Ομάδα 75"/>
            <p:cNvGrpSpPr/>
            <p:nvPr/>
          </p:nvGrpSpPr>
          <p:grpSpPr>
            <a:xfrm>
              <a:off x="7416001" y="1095478"/>
              <a:ext cx="3888470" cy="1951724"/>
              <a:chOff x="7368837" y="321688"/>
              <a:chExt cx="3888470" cy="1951724"/>
            </a:xfrm>
          </p:grpSpPr>
          <p:grpSp>
            <p:nvGrpSpPr>
              <p:cNvPr id="74" name="Ομάδα 73"/>
              <p:cNvGrpSpPr/>
              <p:nvPr/>
            </p:nvGrpSpPr>
            <p:grpSpPr>
              <a:xfrm>
                <a:off x="7368837" y="321688"/>
                <a:ext cx="3888470" cy="1951724"/>
                <a:chOff x="7368837" y="321688"/>
                <a:chExt cx="3888470" cy="1951724"/>
              </a:xfrm>
            </p:grpSpPr>
            <p:sp>
              <p:nvSpPr>
                <p:cNvPr id="63" name="Οβάλ 62"/>
                <p:cNvSpPr/>
                <p:nvPr/>
              </p:nvSpPr>
              <p:spPr>
                <a:xfrm>
                  <a:off x="9545442" y="1817804"/>
                  <a:ext cx="100361" cy="10036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73" name="Ομάδα 72"/>
                <p:cNvGrpSpPr/>
                <p:nvPr/>
              </p:nvGrpSpPr>
              <p:grpSpPr>
                <a:xfrm>
                  <a:off x="7368837" y="321688"/>
                  <a:ext cx="3888470" cy="1951724"/>
                  <a:chOff x="7368837" y="321688"/>
                  <a:chExt cx="3888470" cy="1951724"/>
                </a:xfrm>
              </p:grpSpPr>
              <p:sp>
                <p:nvSpPr>
                  <p:cNvPr id="60" name="Οβάλ 59"/>
                  <p:cNvSpPr/>
                  <p:nvPr/>
                </p:nvSpPr>
                <p:spPr>
                  <a:xfrm>
                    <a:off x="8976733" y="1812229"/>
                    <a:ext cx="89209" cy="1035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72" name="Ομάδα 71"/>
                  <p:cNvGrpSpPr/>
                  <p:nvPr/>
                </p:nvGrpSpPr>
                <p:grpSpPr>
                  <a:xfrm>
                    <a:off x="7368837" y="321688"/>
                    <a:ext cx="3888470" cy="1951724"/>
                    <a:chOff x="7368837" y="321688"/>
                    <a:chExt cx="3888470" cy="1951724"/>
                  </a:xfrm>
                </p:grpSpPr>
                <p:grpSp>
                  <p:nvGrpSpPr>
                    <p:cNvPr id="17" name="Ομάδα 16"/>
                    <p:cNvGrpSpPr/>
                    <p:nvPr/>
                  </p:nvGrpSpPr>
                  <p:grpSpPr>
                    <a:xfrm>
                      <a:off x="7938114" y="1337133"/>
                      <a:ext cx="399961" cy="381278"/>
                      <a:chOff x="3580669" y="4331702"/>
                      <a:chExt cx="399961" cy="381278"/>
                    </a:xfrm>
                  </p:grpSpPr>
                  <p:sp>
                    <p:nvSpPr>
                      <p:cNvPr id="40" name="Line 29"/>
                      <p:cNvSpPr>
                        <a:spLocks noChangeShapeType="1"/>
                      </p:cNvSpPr>
                      <p:nvPr/>
                    </p:nvSpPr>
                    <p:spPr bwMode="auto">
                      <a:xfrm flipH="1" flipV="1">
                        <a:off x="3580669" y="4704009"/>
                        <a:ext cx="399961" cy="8971"/>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41" name="Text Box 30"/>
                      <p:cNvSpPr txBox="1">
                        <a:spLocks noChangeArrowheads="1"/>
                      </p:cNvSpPr>
                      <p:nvPr/>
                    </p:nvSpPr>
                    <p:spPr bwMode="auto">
                      <a:xfrm>
                        <a:off x="3580669" y="4331702"/>
                        <a:ext cx="3603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solidFill>
                              <a:srgbClr val="FF0000"/>
                            </a:solidFill>
                            <a:effectLst>
                              <a:outerShdw blurRad="38100" dist="38100" dir="2700000" algn="tl">
                                <a:srgbClr val="000000"/>
                              </a:outerShdw>
                            </a:effectLst>
                            <a:latin typeface="Comic Sans MS" panose="030F0702030302020204" pitchFamily="66" charset="0"/>
                          </a:rPr>
                          <a:t>I</a:t>
                        </a:r>
                        <a:endParaRPr lang="el-GR" altLang="el-GR" b="1" i="1" dirty="0">
                          <a:solidFill>
                            <a:srgbClr val="FF0000"/>
                          </a:solidFill>
                          <a:effectLst>
                            <a:outerShdw blurRad="38100" dist="38100" dir="2700000" algn="tl">
                              <a:srgbClr val="000000"/>
                            </a:outerShdw>
                          </a:effectLst>
                          <a:latin typeface="Comic Sans MS" panose="030F0702030302020204" pitchFamily="66" charset="0"/>
                        </a:endParaRPr>
                      </a:p>
                    </p:txBody>
                  </p:sp>
                </p:grpSp>
                <p:grpSp>
                  <p:nvGrpSpPr>
                    <p:cNvPr id="23" name="Ομάδα 22"/>
                    <p:cNvGrpSpPr/>
                    <p:nvPr/>
                  </p:nvGrpSpPr>
                  <p:grpSpPr>
                    <a:xfrm>
                      <a:off x="7368837" y="321688"/>
                      <a:ext cx="3888470" cy="1542413"/>
                      <a:chOff x="2927350" y="807771"/>
                      <a:chExt cx="6337300" cy="2405329"/>
                    </a:xfrm>
                  </p:grpSpPr>
                  <p:sp>
                    <p:nvSpPr>
                      <p:cNvPr id="25" name="Rectangle 5"/>
                      <p:cNvSpPr>
                        <a:spLocks noChangeArrowheads="1"/>
                      </p:cNvSpPr>
                      <p:nvPr/>
                    </p:nvSpPr>
                    <p:spPr bwMode="auto">
                      <a:xfrm>
                        <a:off x="4079875" y="1052513"/>
                        <a:ext cx="3816350" cy="576262"/>
                      </a:xfrm>
                      <a:prstGeom prst="rect">
                        <a:avLst/>
                      </a:prstGeom>
                      <a:solidFill>
                        <a:srgbClr val="C0C0C0"/>
                      </a:solidFill>
                      <a:ln w="9525">
                        <a:solidFill>
                          <a:schemeClr val="tx1"/>
                        </a:solidFill>
                        <a:miter lim="800000"/>
                        <a:headEnd/>
                        <a:tailEnd/>
                      </a:ln>
                      <a:effectLst/>
                    </p:spPr>
                    <p:txBody>
                      <a:bodyPr wrap="none" anchor="ctr"/>
                      <a:lstStyle/>
                      <a:p>
                        <a:endParaRPr lang="el-GR"/>
                      </a:p>
                    </p:txBody>
                  </p:sp>
                  <p:sp>
                    <p:nvSpPr>
                      <p:cNvPr id="26" name="Line 6"/>
                      <p:cNvSpPr>
                        <a:spLocks noChangeShapeType="1"/>
                      </p:cNvSpPr>
                      <p:nvPr/>
                    </p:nvSpPr>
                    <p:spPr bwMode="auto">
                      <a:xfrm flipH="1">
                        <a:off x="2927350" y="1341438"/>
                        <a:ext cx="647700" cy="0"/>
                      </a:xfrm>
                      <a:prstGeom prst="line">
                        <a:avLst/>
                      </a:prstGeom>
                      <a:noFill/>
                      <a:ln w="19050">
                        <a:solidFill>
                          <a:schemeClr val="hlink"/>
                        </a:solidFill>
                        <a:round/>
                        <a:headEnd type="triangle" w="med" len="med"/>
                        <a:tailEnd/>
                      </a:ln>
                      <a:effectLst/>
                      <a:extLst>
                        <a:ext uri="{909E8E84-426E-40DD-AFC4-6F175D3DCCD1}">
                          <a14:hiddenFill xmlns:a14="http://schemas.microsoft.com/office/drawing/2010/main">
                            <a:noFill/>
                          </a14:hiddenFill>
                        </a:ext>
                      </a:extLst>
                    </p:spPr>
                    <p:txBody>
                      <a:bodyPr/>
                      <a:lstStyle/>
                      <a:p>
                        <a:endParaRPr lang="el-GR"/>
                      </a:p>
                    </p:txBody>
                  </p:sp>
                  <p:sp>
                    <p:nvSpPr>
                      <p:cNvPr id="27" name="Line 7"/>
                      <p:cNvSpPr>
                        <a:spLocks noChangeShapeType="1"/>
                      </p:cNvSpPr>
                      <p:nvPr/>
                    </p:nvSpPr>
                    <p:spPr bwMode="auto">
                      <a:xfrm>
                        <a:off x="7896226" y="1341438"/>
                        <a:ext cx="576263" cy="0"/>
                      </a:xfrm>
                      <a:prstGeom prst="line">
                        <a:avLst/>
                      </a:prstGeom>
                      <a:noFill/>
                      <a:ln w="19050">
                        <a:solidFill>
                          <a:schemeClr val="hlink"/>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l-GR"/>
                      </a:p>
                    </p:txBody>
                  </p:sp>
                  <p:sp>
                    <p:nvSpPr>
                      <p:cNvPr id="28" name="Line 8"/>
                      <p:cNvSpPr>
                        <a:spLocks noChangeShapeType="1"/>
                      </p:cNvSpPr>
                      <p:nvPr/>
                    </p:nvSpPr>
                    <p:spPr bwMode="auto">
                      <a:xfrm>
                        <a:off x="2927350" y="1341438"/>
                        <a:ext cx="0" cy="1871662"/>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29" name="Line 9"/>
                      <p:cNvSpPr>
                        <a:spLocks noChangeShapeType="1"/>
                      </p:cNvSpPr>
                      <p:nvPr/>
                    </p:nvSpPr>
                    <p:spPr bwMode="auto">
                      <a:xfrm flipV="1">
                        <a:off x="2927350" y="3212969"/>
                        <a:ext cx="2693190" cy="131"/>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32" name="Line 12"/>
                      <p:cNvSpPr>
                        <a:spLocks noChangeShapeType="1"/>
                      </p:cNvSpPr>
                      <p:nvPr/>
                    </p:nvSpPr>
                    <p:spPr bwMode="auto">
                      <a:xfrm>
                        <a:off x="6601929" y="3212969"/>
                        <a:ext cx="2662721" cy="131"/>
                      </a:xfrm>
                      <a:prstGeom prst="line">
                        <a:avLst/>
                      </a:prstGeom>
                      <a:noFill/>
                      <a:ln w="19050">
                        <a:solidFill>
                          <a:schemeClr val="hlink"/>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l-GR"/>
                      </a:p>
                    </p:txBody>
                  </p:sp>
                  <p:sp>
                    <p:nvSpPr>
                      <p:cNvPr id="33" name="Line 13"/>
                      <p:cNvSpPr>
                        <a:spLocks noChangeShapeType="1"/>
                      </p:cNvSpPr>
                      <p:nvPr/>
                    </p:nvSpPr>
                    <p:spPr bwMode="auto">
                      <a:xfrm>
                        <a:off x="9264650" y="1304926"/>
                        <a:ext cx="0" cy="1908174"/>
                      </a:xfrm>
                      <a:prstGeom prst="line">
                        <a:avLst/>
                      </a:prstGeom>
                      <a:noFill/>
                      <a:ln w="19050">
                        <a:solidFill>
                          <a:schemeClr val="hlink"/>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l-GR"/>
                      </a:p>
                    </p:txBody>
                  </p:sp>
                  <p:sp>
                    <p:nvSpPr>
                      <p:cNvPr id="34" name="Line 14"/>
                      <p:cNvSpPr>
                        <a:spLocks noChangeShapeType="1"/>
                      </p:cNvSpPr>
                      <p:nvPr/>
                    </p:nvSpPr>
                    <p:spPr bwMode="auto">
                      <a:xfrm>
                        <a:off x="8472488" y="1341438"/>
                        <a:ext cx="792162" cy="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35" name="Line 15"/>
                      <p:cNvSpPr>
                        <a:spLocks noChangeShapeType="1"/>
                      </p:cNvSpPr>
                      <p:nvPr/>
                    </p:nvSpPr>
                    <p:spPr bwMode="auto">
                      <a:xfrm>
                        <a:off x="3575051" y="1341438"/>
                        <a:ext cx="504825" cy="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36" name="Text Box 16"/>
                      <p:cNvSpPr txBox="1">
                        <a:spLocks noChangeArrowheads="1"/>
                      </p:cNvSpPr>
                      <p:nvPr/>
                    </p:nvSpPr>
                    <p:spPr bwMode="auto">
                      <a:xfrm>
                        <a:off x="3719513" y="807771"/>
                        <a:ext cx="360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1600" dirty="0">
                            <a:solidFill>
                              <a:schemeClr val="hlink"/>
                            </a:solidFill>
                            <a:effectLst>
                              <a:outerShdw blurRad="38100" dist="38100" dir="2700000" algn="tl">
                                <a:srgbClr val="000000"/>
                              </a:outerShdw>
                            </a:effectLst>
                            <a:latin typeface="Comic Sans MS" panose="030F0702030302020204" pitchFamily="66" charset="0"/>
                          </a:rPr>
                          <a:t>Α</a:t>
                        </a:r>
                      </a:p>
                    </p:txBody>
                  </p:sp>
                  <p:sp>
                    <p:nvSpPr>
                      <p:cNvPr id="37" name="Text Box 17"/>
                      <p:cNvSpPr txBox="1">
                        <a:spLocks noChangeArrowheads="1"/>
                      </p:cNvSpPr>
                      <p:nvPr/>
                    </p:nvSpPr>
                    <p:spPr bwMode="auto">
                      <a:xfrm>
                        <a:off x="8000637" y="821483"/>
                        <a:ext cx="2889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1600" dirty="0">
                            <a:solidFill>
                              <a:schemeClr val="hlink"/>
                            </a:solidFill>
                            <a:effectLst>
                              <a:outerShdw blurRad="38100" dist="38100" dir="2700000" algn="tl">
                                <a:srgbClr val="000000"/>
                              </a:outerShdw>
                            </a:effectLst>
                            <a:latin typeface="Comic Sans MS" panose="030F0702030302020204" pitchFamily="66" charset="0"/>
                          </a:rPr>
                          <a:t>Β</a:t>
                        </a:r>
                      </a:p>
                    </p:txBody>
                  </p:sp>
                </p:grpSp>
                <p:grpSp>
                  <p:nvGrpSpPr>
                    <p:cNvPr id="66" name="Ομάδα 65"/>
                    <p:cNvGrpSpPr/>
                    <p:nvPr/>
                  </p:nvGrpSpPr>
                  <p:grpSpPr>
                    <a:xfrm>
                      <a:off x="7577751" y="787821"/>
                      <a:ext cx="399961" cy="379525"/>
                      <a:chOff x="5871586" y="3132534"/>
                      <a:chExt cx="399961" cy="379525"/>
                    </a:xfrm>
                  </p:grpSpPr>
                  <p:sp>
                    <p:nvSpPr>
                      <p:cNvPr id="64" name="Line 29"/>
                      <p:cNvSpPr>
                        <a:spLocks noChangeShapeType="1"/>
                      </p:cNvSpPr>
                      <p:nvPr/>
                    </p:nvSpPr>
                    <p:spPr bwMode="auto">
                      <a:xfrm flipH="1" flipV="1">
                        <a:off x="5871586" y="3132534"/>
                        <a:ext cx="399961" cy="8971"/>
                      </a:xfrm>
                      <a:prstGeom prst="line">
                        <a:avLst/>
                      </a:prstGeom>
                      <a:noFill/>
                      <a:ln w="38100">
                        <a:solidFill>
                          <a:srgbClr val="FF0000"/>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5" name="Text Box 30"/>
                      <p:cNvSpPr txBox="1">
                        <a:spLocks noChangeArrowheads="1"/>
                      </p:cNvSpPr>
                      <p:nvPr/>
                    </p:nvSpPr>
                    <p:spPr bwMode="auto">
                      <a:xfrm>
                        <a:off x="5871586" y="3142727"/>
                        <a:ext cx="3603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solidFill>
                              <a:srgbClr val="FF0000"/>
                            </a:solidFill>
                            <a:effectLst>
                              <a:outerShdw blurRad="38100" dist="38100" dir="2700000" algn="tl">
                                <a:srgbClr val="000000"/>
                              </a:outerShdw>
                            </a:effectLst>
                            <a:latin typeface="Comic Sans MS" panose="030F0702030302020204" pitchFamily="66" charset="0"/>
                          </a:rPr>
                          <a:t>I</a:t>
                        </a:r>
                        <a:endParaRPr lang="el-GR" altLang="el-GR" b="1" i="1" dirty="0">
                          <a:solidFill>
                            <a:srgbClr val="FF0000"/>
                          </a:solidFill>
                          <a:effectLst>
                            <a:outerShdw blurRad="38100" dist="38100" dir="2700000" algn="tl">
                              <a:srgbClr val="000000"/>
                            </a:outerShdw>
                          </a:effectLst>
                          <a:latin typeface="Comic Sans MS" panose="030F0702030302020204" pitchFamily="66" charset="0"/>
                        </a:endParaRPr>
                      </a:p>
                    </p:txBody>
                  </p:sp>
                </p:grpSp>
                <p:grpSp>
                  <p:nvGrpSpPr>
                    <p:cNvPr id="67" name="Ομάδα 66"/>
                    <p:cNvGrpSpPr/>
                    <p:nvPr/>
                  </p:nvGrpSpPr>
                  <p:grpSpPr>
                    <a:xfrm>
                      <a:off x="10674604" y="824413"/>
                      <a:ext cx="405908" cy="383330"/>
                      <a:chOff x="5865637" y="3117763"/>
                      <a:chExt cx="405908" cy="383330"/>
                    </a:xfrm>
                  </p:grpSpPr>
                  <p:sp>
                    <p:nvSpPr>
                      <p:cNvPr id="68" name="Line 29"/>
                      <p:cNvSpPr>
                        <a:spLocks noChangeShapeType="1"/>
                      </p:cNvSpPr>
                      <p:nvPr/>
                    </p:nvSpPr>
                    <p:spPr bwMode="auto">
                      <a:xfrm flipH="1" flipV="1">
                        <a:off x="5871584" y="3117763"/>
                        <a:ext cx="399961" cy="8971"/>
                      </a:xfrm>
                      <a:prstGeom prst="line">
                        <a:avLst/>
                      </a:prstGeom>
                      <a:noFill/>
                      <a:ln w="38100">
                        <a:solidFill>
                          <a:srgbClr val="FF0000"/>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9" name="Text Box 30"/>
                      <p:cNvSpPr txBox="1">
                        <a:spLocks noChangeArrowheads="1"/>
                      </p:cNvSpPr>
                      <p:nvPr/>
                    </p:nvSpPr>
                    <p:spPr bwMode="auto">
                      <a:xfrm>
                        <a:off x="5865637" y="3131761"/>
                        <a:ext cx="3603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solidFill>
                              <a:srgbClr val="FF0000"/>
                            </a:solidFill>
                            <a:effectLst>
                              <a:outerShdw blurRad="38100" dist="38100" dir="2700000" algn="tl">
                                <a:srgbClr val="000000"/>
                              </a:outerShdw>
                            </a:effectLst>
                            <a:latin typeface="Comic Sans MS" panose="030F0702030302020204" pitchFamily="66" charset="0"/>
                          </a:rPr>
                          <a:t>I</a:t>
                        </a:r>
                        <a:endParaRPr lang="el-GR" altLang="el-GR" b="1" i="1" dirty="0">
                          <a:solidFill>
                            <a:srgbClr val="FF0000"/>
                          </a:solidFill>
                          <a:effectLst>
                            <a:outerShdw blurRad="38100" dist="38100" dir="2700000" algn="tl">
                              <a:srgbClr val="000000"/>
                            </a:outerShdw>
                          </a:effectLst>
                          <a:latin typeface="Comic Sans MS" panose="030F0702030302020204" pitchFamily="66" charset="0"/>
                        </a:endParaRPr>
                      </a:p>
                    </p:txBody>
                  </p:sp>
                </p:grpSp>
                <p:sp>
                  <p:nvSpPr>
                    <p:cNvPr id="70" name="TextBox 69"/>
                    <p:cNvSpPr txBox="1"/>
                    <p:nvPr/>
                  </p:nvSpPr>
                  <p:spPr>
                    <a:xfrm>
                      <a:off x="8898673" y="1873302"/>
                      <a:ext cx="334537" cy="400110"/>
                    </a:xfrm>
                    <a:prstGeom prst="rect">
                      <a:avLst/>
                    </a:prstGeom>
                    <a:noFill/>
                  </p:spPr>
                  <p:txBody>
                    <a:bodyPr wrap="square" rtlCol="0">
                      <a:spAutoFit/>
                    </a:bodyPr>
                    <a:lstStyle/>
                    <a:p>
                      <a:r>
                        <a:rPr lang="el-GR" sz="2000" b="1" dirty="0"/>
                        <a:t>+</a:t>
                      </a:r>
                    </a:p>
                  </p:txBody>
                </p:sp>
                <p:sp>
                  <p:nvSpPr>
                    <p:cNvPr id="71" name="TextBox 70"/>
                    <p:cNvSpPr txBox="1"/>
                    <p:nvPr/>
                  </p:nvSpPr>
                  <p:spPr>
                    <a:xfrm>
                      <a:off x="9440488" y="1811747"/>
                      <a:ext cx="278780" cy="461665"/>
                    </a:xfrm>
                    <a:prstGeom prst="rect">
                      <a:avLst/>
                    </a:prstGeom>
                    <a:noFill/>
                  </p:spPr>
                  <p:txBody>
                    <a:bodyPr wrap="square" rtlCol="0">
                      <a:spAutoFit/>
                    </a:bodyPr>
                    <a:lstStyle/>
                    <a:p>
                      <a:r>
                        <a:rPr lang="el-GR" sz="2400" b="1" dirty="0"/>
                        <a:t>-</a:t>
                      </a:r>
                    </a:p>
                  </p:txBody>
                </p:sp>
              </p:grpSp>
            </p:grpSp>
          </p:grpSp>
          <p:sp>
            <p:nvSpPr>
              <p:cNvPr id="75" name="TextBox 74"/>
              <p:cNvSpPr txBox="1"/>
              <p:nvPr/>
            </p:nvSpPr>
            <p:spPr>
              <a:xfrm>
                <a:off x="9123003" y="1857913"/>
                <a:ext cx="444902" cy="369332"/>
              </a:xfrm>
              <a:prstGeom prst="rect">
                <a:avLst/>
              </a:prstGeom>
              <a:noFill/>
            </p:spPr>
            <p:txBody>
              <a:bodyPr wrap="square" rtlCol="0">
                <a:spAutoFit/>
              </a:bodyPr>
              <a:lstStyle/>
              <a:p>
                <a:r>
                  <a:rPr lang="en-US" b="1" i="1" dirty="0">
                    <a:solidFill>
                      <a:srgbClr val="FF0000"/>
                    </a:solidFill>
                    <a:effectLst>
                      <a:outerShdw blurRad="38100" dist="38100" dir="2700000" algn="tl">
                        <a:srgbClr val="000000">
                          <a:alpha val="43137"/>
                        </a:srgbClr>
                      </a:outerShdw>
                    </a:effectLst>
                    <a:latin typeface="Comic Sans MS" panose="030F0702030302020204" pitchFamily="66" charset="0"/>
                  </a:rPr>
                  <a:t>V</a:t>
                </a:r>
                <a:endParaRPr lang="el-GR" b="1" i="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grpSp>
        <p:grpSp>
          <p:nvGrpSpPr>
            <p:cNvPr id="8" name="Ομάδα 7"/>
            <p:cNvGrpSpPr/>
            <p:nvPr/>
          </p:nvGrpSpPr>
          <p:grpSpPr>
            <a:xfrm rot="1459894">
              <a:off x="9160266" y="2416418"/>
              <a:ext cx="477977" cy="105776"/>
              <a:chOff x="9113105" y="2532031"/>
              <a:chExt cx="477977" cy="105776"/>
            </a:xfrm>
          </p:grpSpPr>
          <p:cxnSp>
            <p:nvCxnSpPr>
              <p:cNvPr id="81" name="Ευθεία γραμμή σύνδεσης 80"/>
              <p:cNvCxnSpPr>
                <a:stCxn id="60" idx="6"/>
              </p:cNvCxnSpPr>
              <p:nvPr/>
            </p:nvCxnSpPr>
            <p:spPr>
              <a:xfrm flipV="1">
                <a:off x="9113106" y="2632491"/>
                <a:ext cx="477976" cy="531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Ορθογώνιο 6"/>
              <p:cNvSpPr/>
              <p:nvPr/>
            </p:nvSpPr>
            <p:spPr>
              <a:xfrm>
                <a:off x="9113105" y="2532031"/>
                <a:ext cx="45719" cy="99672"/>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84" name="TextBox 83"/>
            <p:cNvSpPr txBox="1"/>
            <p:nvPr/>
          </p:nvSpPr>
          <p:spPr>
            <a:xfrm>
              <a:off x="9246363" y="2086698"/>
              <a:ext cx="292509" cy="341291"/>
            </a:xfrm>
            <a:prstGeom prst="rect">
              <a:avLst/>
            </a:prstGeom>
            <a:noFill/>
          </p:spPr>
          <p:txBody>
            <a:bodyPr wrap="square" rtlCol="0">
              <a:spAutoFit/>
            </a:bodyPr>
            <a:lstStyle/>
            <a:p>
              <a:r>
                <a:rPr lang="el-GR" sz="1600" b="1" dirty="0">
                  <a:latin typeface="Comic Sans MS" panose="030F0702030302020204" pitchFamily="66" charset="0"/>
                </a:rPr>
                <a:t>Δ</a:t>
              </a:r>
            </a:p>
          </p:txBody>
        </p:sp>
      </p:grpSp>
      <p:grpSp>
        <p:nvGrpSpPr>
          <p:cNvPr id="10" name="Ομάδα 9"/>
          <p:cNvGrpSpPr/>
          <p:nvPr/>
        </p:nvGrpSpPr>
        <p:grpSpPr>
          <a:xfrm>
            <a:off x="7416001" y="4065218"/>
            <a:ext cx="3888470" cy="2001069"/>
            <a:chOff x="7416001" y="4065218"/>
            <a:chExt cx="3888470" cy="2001069"/>
          </a:xfrm>
        </p:grpSpPr>
        <p:grpSp>
          <p:nvGrpSpPr>
            <p:cNvPr id="122" name="Ομάδα 121"/>
            <p:cNvGrpSpPr/>
            <p:nvPr/>
          </p:nvGrpSpPr>
          <p:grpSpPr>
            <a:xfrm>
              <a:off x="7416001" y="4065218"/>
              <a:ext cx="3888470" cy="2001069"/>
              <a:chOff x="7557433" y="3368564"/>
              <a:chExt cx="3888470" cy="2001069"/>
            </a:xfrm>
          </p:grpSpPr>
          <p:grpSp>
            <p:nvGrpSpPr>
              <p:cNvPr id="77" name="Ομάδα 76"/>
              <p:cNvGrpSpPr/>
              <p:nvPr/>
            </p:nvGrpSpPr>
            <p:grpSpPr>
              <a:xfrm>
                <a:off x="7557433" y="3368564"/>
                <a:ext cx="3888470" cy="1773496"/>
                <a:chOff x="3945413" y="243629"/>
                <a:chExt cx="3888470" cy="1773496"/>
              </a:xfrm>
            </p:grpSpPr>
            <p:grpSp>
              <p:nvGrpSpPr>
                <p:cNvPr id="78" name="Ομάδα 77"/>
                <p:cNvGrpSpPr/>
                <p:nvPr/>
              </p:nvGrpSpPr>
              <p:grpSpPr>
                <a:xfrm>
                  <a:off x="3945413" y="243629"/>
                  <a:ext cx="3888470" cy="1773496"/>
                  <a:chOff x="3945413" y="243629"/>
                  <a:chExt cx="3888470" cy="1773496"/>
                </a:xfrm>
              </p:grpSpPr>
              <p:grpSp>
                <p:nvGrpSpPr>
                  <p:cNvPr id="80" name="Ομάδα 79"/>
                  <p:cNvGrpSpPr/>
                  <p:nvPr/>
                </p:nvGrpSpPr>
                <p:grpSpPr>
                  <a:xfrm>
                    <a:off x="4646502" y="756277"/>
                    <a:ext cx="2347737" cy="431800"/>
                    <a:chOff x="4008438" y="1773238"/>
                    <a:chExt cx="3815669" cy="431800"/>
                  </a:xfrm>
                </p:grpSpPr>
                <p:sp>
                  <p:nvSpPr>
                    <p:cNvPr id="114" name="Text Box 20"/>
                    <p:cNvSpPr txBox="1">
                      <a:spLocks noChangeArrowheads="1"/>
                    </p:cNvSpPr>
                    <p:nvPr/>
                  </p:nvSpPr>
                  <p:spPr bwMode="auto">
                    <a:xfrm>
                      <a:off x="4800600" y="1818535"/>
                      <a:ext cx="23748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1600" i="1" dirty="0">
                          <a:solidFill>
                            <a:srgbClr val="006600"/>
                          </a:solidFill>
                          <a:effectLst>
                            <a:outerShdw blurRad="38100" dist="38100" dir="2700000" algn="tl">
                              <a:srgbClr val="000000"/>
                            </a:outerShdw>
                          </a:effectLst>
                          <a:latin typeface="Comic Sans MS" panose="030F0702030302020204" pitchFamily="66" charset="0"/>
                        </a:rPr>
                        <a:t>V </a:t>
                      </a:r>
                      <a:r>
                        <a:rPr lang="en-US" altLang="el-GR" sz="1600" dirty="0">
                          <a:solidFill>
                            <a:srgbClr val="006600"/>
                          </a:solidFill>
                          <a:effectLst>
                            <a:outerShdw blurRad="38100" dist="38100" dir="2700000" algn="tl">
                              <a:srgbClr val="000000"/>
                            </a:outerShdw>
                          </a:effectLst>
                          <a:latin typeface="Comic Sans MS" panose="030F0702030302020204" pitchFamily="66" charset="0"/>
                        </a:rPr>
                        <a:t>= </a:t>
                      </a:r>
                      <a:r>
                        <a:rPr lang="en-US" altLang="el-GR" sz="1600" i="1" dirty="0">
                          <a:solidFill>
                            <a:srgbClr val="006600"/>
                          </a:solidFill>
                          <a:effectLst>
                            <a:outerShdw blurRad="38100" dist="38100" dir="2700000" algn="tl">
                              <a:srgbClr val="000000"/>
                            </a:outerShdw>
                          </a:effectLst>
                          <a:latin typeface="Comic Sans MS" panose="030F0702030302020204" pitchFamily="66" charset="0"/>
                        </a:rPr>
                        <a:t>V</a:t>
                      </a:r>
                      <a:r>
                        <a:rPr lang="en-US" altLang="el-GR" sz="1600" baseline="-25000" dirty="0">
                          <a:solidFill>
                            <a:srgbClr val="006600"/>
                          </a:solidFill>
                          <a:effectLst>
                            <a:outerShdw blurRad="38100" dist="38100" dir="2700000" algn="tl">
                              <a:srgbClr val="000000"/>
                            </a:outerShdw>
                          </a:effectLst>
                          <a:latin typeface="Comic Sans MS" panose="030F0702030302020204" pitchFamily="66" charset="0"/>
                        </a:rPr>
                        <a:t>A </a:t>
                      </a:r>
                      <a:r>
                        <a:rPr lang="en-US" altLang="el-GR" sz="1600" dirty="0">
                          <a:solidFill>
                            <a:srgbClr val="006600"/>
                          </a:solidFill>
                          <a:effectLst>
                            <a:outerShdw blurRad="38100" dist="38100" dir="2700000" algn="tl">
                              <a:srgbClr val="000000"/>
                            </a:outerShdw>
                          </a:effectLst>
                          <a:latin typeface="Comic Sans MS" panose="030F0702030302020204" pitchFamily="66" charset="0"/>
                        </a:rPr>
                        <a:t>- </a:t>
                      </a:r>
                      <a:r>
                        <a:rPr lang="en-US" altLang="el-GR" sz="1600" i="1" dirty="0">
                          <a:solidFill>
                            <a:srgbClr val="006600"/>
                          </a:solidFill>
                          <a:effectLst>
                            <a:outerShdw blurRad="38100" dist="38100" dir="2700000" algn="tl">
                              <a:srgbClr val="000000"/>
                            </a:outerShdw>
                          </a:effectLst>
                          <a:latin typeface="Comic Sans MS" panose="030F0702030302020204" pitchFamily="66" charset="0"/>
                        </a:rPr>
                        <a:t>V</a:t>
                      </a:r>
                      <a:r>
                        <a:rPr lang="en-US" altLang="el-GR" sz="1600" baseline="-25000" dirty="0">
                          <a:solidFill>
                            <a:srgbClr val="006600"/>
                          </a:solidFill>
                          <a:effectLst>
                            <a:outerShdw blurRad="38100" dist="38100" dir="2700000" algn="tl">
                              <a:srgbClr val="000000"/>
                            </a:outerShdw>
                          </a:effectLst>
                          <a:latin typeface="Comic Sans MS" panose="030F0702030302020204" pitchFamily="66" charset="0"/>
                        </a:rPr>
                        <a:t>B</a:t>
                      </a:r>
                      <a:endParaRPr lang="el-GR" altLang="el-GR" sz="1600" dirty="0">
                        <a:solidFill>
                          <a:srgbClr val="006600"/>
                        </a:solidFill>
                        <a:effectLst>
                          <a:outerShdw blurRad="38100" dist="38100" dir="2700000" algn="tl">
                            <a:srgbClr val="000000"/>
                          </a:outerShdw>
                        </a:effectLst>
                        <a:latin typeface="Comic Sans MS" panose="030F0702030302020204" pitchFamily="66" charset="0"/>
                      </a:endParaRPr>
                    </a:p>
                  </p:txBody>
                </p:sp>
                <p:sp>
                  <p:nvSpPr>
                    <p:cNvPr id="115" name="Line 21"/>
                    <p:cNvSpPr>
                      <a:spLocks noChangeShapeType="1"/>
                    </p:cNvSpPr>
                    <p:nvPr/>
                  </p:nvSpPr>
                  <p:spPr bwMode="auto">
                    <a:xfrm>
                      <a:off x="7175499" y="1989138"/>
                      <a:ext cx="64849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6" name="Line 22"/>
                    <p:cNvSpPr>
                      <a:spLocks noChangeShapeType="1"/>
                    </p:cNvSpPr>
                    <p:nvPr/>
                  </p:nvSpPr>
                  <p:spPr bwMode="auto">
                    <a:xfrm>
                      <a:off x="7824107" y="1773238"/>
                      <a:ext cx="0" cy="4318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7" name="Line 23"/>
                    <p:cNvSpPr>
                      <a:spLocks noChangeShapeType="1"/>
                    </p:cNvSpPr>
                    <p:nvPr/>
                  </p:nvSpPr>
                  <p:spPr bwMode="auto">
                    <a:xfrm flipH="1">
                      <a:off x="4008438" y="1989138"/>
                      <a:ext cx="92806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8" name="Line 24"/>
                    <p:cNvSpPr>
                      <a:spLocks noChangeShapeType="1"/>
                    </p:cNvSpPr>
                    <p:nvPr/>
                  </p:nvSpPr>
                  <p:spPr bwMode="auto">
                    <a:xfrm>
                      <a:off x="4008438" y="1773238"/>
                      <a:ext cx="0" cy="4318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82" name="Ομάδα 81"/>
                  <p:cNvGrpSpPr/>
                  <p:nvPr/>
                </p:nvGrpSpPr>
                <p:grpSpPr>
                  <a:xfrm>
                    <a:off x="3945413" y="243629"/>
                    <a:ext cx="3888470" cy="1773496"/>
                    <a:chOff x="527843" y="301426"/>
                    <a:chExt cx="3888470" cy="1773496"/>
                  </a:xfrm>
                </p:grpSpPr>
                <p:grpSp>
                  <p:nvGrpSpPr>
                    <p:cNvPr id="87" name="Ομάδα 86"/>
                    <p:cNvGrpSpPr/>
                    <p:nvPr/>
                  </p:nvGrpSpPr>
                  <p:grpSpPr>
                    <a:xfrm>
                      <a:off x="712026" y="1372878"/>
                      <a:ext cx="472986" cy="369332"/>
                      <a:chOff x="3575051" y="2636839"/>
                      <a:chExt cx="472986" cy="369332"/>
                    </a:xfrm>
                  </p:grpSpPr>
                  <p:sp>
                    <p:nvSpPr>
                      <p:cNvPr id="110" name="Line 29"/>
                      <p:cNvSpPr>
                        <a:spLocks noChangeShapeType="1"/>
                      </p:cNvSpPr>
                      <p:nvPr/>
                    </p:nvSpPr>
                    <p:spPr bwMode="auto">
                      <a:xfrm flipH="1" flipV="1">
                        <a:off x="3648076" y="2997199"/>
                        <a:ext cx="399961" cy="8971"/>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1" name="Text Box 30"/>
                      <p:cNvSpPr txBox="1">
                        <a:spLocks noChangeArrowheads="1"/>
                      </p:cNvSpPr>
                      <p:nvPr/>
                    </p:nvSpPr>
                    <p:spPr bwMode="auto">
                      <a:xfrm>
                        <a:off x="3575051" y="2636839"/>
                        <a:ext cx="3603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solidFill>
                              <a:srgbClr val="FF0000"/>
                            </a:solidFill>
                            <a:effectLst>
                              <a:outerShdw blurRad="38100" dist="38100" dir="2700000" algn="tl">
                                <a:srgbClr val="000000"/>
                              </a:outerShdw>
                            </a:effectLst>
                            <a:latin typeface="Comic Sans MS" panose="030F0702030302020204" pitchFamily="66" charset="0"/>
                          </a:rPr>
                          <a:t>I</a:t>
                        </a:r>
                        <a:endParaRPr lang="el-GR" altLang="el-GR" b="1" i="1" dirty="0">
                          <a:solidFill>
                            <a:srgbClr val="FF0000"/>
                          </a:solidFill>
                          <a:effectLst>
                            <a:outerShdw blurRad="38100" dist="38100" dir="2700000" algn="tl">
                              <a:srgbClr val="000000"/>
                            </a:outerShdw>
                          </a:effectLst>
                          <a:latin typeface="Comic Sans MS" panose="030F0702030302020204" pitchFamily="66" charset="0"/>
                        </a:endParaRPr>
                      </a:p>
                    </p:txBody>
                  </p:sp>
                </p:grpSp>
                <p:grpSp>
                  <p:nvGrpSpPr>
                    <p:cNvPr id="88" name="Ομάδα 87"/>
                    <p:cNvGrpSpPr/>
                    <p:nvPr/>
                  </p:nvGrpSpPr>
                  <p:grpSpPr>
                    <a:xfrm>
                      <a:off x="527843" y="301426"/>
                      <a:ext cx="3888470" cy="1773496"/>
                      <a:chOff x="527843" y="301426"/>
                      <a:chExt cx="3888470" cy="1773496"/>
                    </a:xfrm>
                  </p:grpSpPr>
                  <p:grpSp>
                    <p:nvGrpSpPr>
                      <p:cNvPr id="89" name="Ομάδα 88"/>
                      <p:cNvGrpSpPr/>
                      <p:nvPr/>
                    </p:nvGrpSpPr>
                    <p:grpSpPr>
                      <a:xfrm>
                        <a:off x="527843" y="301426"/>
                        <a:ext cx="3888470" cy="1773496"/>
                        <a:chOff x="527843" y="301426"/>
                        <a:chExt cx="3888470" cy="1773496"/>
                      </a:xfrm>
                    </p:grpSpPr>
                    <p:grpSp>
                      <p:nvGrpSpPr>
                        <p:cNvPr id="93" name="Ομάδα 92"/>
                        <p:cNvGrpSpPr/>
                        <p:nvPr/>
                      </p:nvGrpSpPr>
                      <p:grpSpPr>
                        <a:xfrm>
                          <a:off x="527843" y="301426"/>
                          <a:ext cx="3888470" cy="1773496"/>
                          <a:chOff x="2927350" y="807771"/>
                          <a:chExt cx="6337300" cy="2765693"/>
                        </a:xfrm>
                      </p:grpSpPr>
                      <p:sp>
                        <p:nvSpPr>
                          <p:cNvPr id="95" name="Rectangle 5"/>
                          <p:cNvSpPr>
                            <a:spLocks noChangeArrowheads="1"/>
                          </p:cNvSpPr>
                          <p:nvPr/>
                        </p:nvSpPr>
                        <p:spPr bwMode="auto">
                          <a:xfrm>
                            <a:off x="4079875" y="1052513"/>
                            <a:ext cx="3816350" cy="576262"/>
                          </a:xfrm>
                          <a:prstGeom prst="rect">
                            <a:avLst/>
                          </a:prstGeom>
                          <a:solidFill>
                            <a:srgbClr val="C0C0C0"/>
                          </a:solidFill>
                          <a:ln w="9525">
                            <a:solidFill>
                              <a:schemeClr val="tx1"/>
                            </a:solidFill>
                            <a:miter lim="800000"/>
                            <a:headEnd/>
                            <a:tailEnd/>
                          </a:ln>
                          <a:effectLst/>
                        </p:spPr>
                        <p:txBody>
                          <a:bodyPr wrap="none" anchor="ctr"/>
                          <a:lstStyle/>
                          <a:p>
                            <a:endParaRPr lang="el-GR"/>
                          </a:p>
                        </p:txBody>
                      </p:sp>
                      <p:sp>
                        <p:nvSpPr>
                          <p:cNvPr id="96" name="Line 6"/>
                          <p:cNvSpPr>
                            <a:spLocks noChangeShapeType="1"/>
                          </p:cNvSpPr>
                          <p:nvPr/>
                        </p:nvSpPr>
                        <p:spPr bwMode="auto">
                          <a:xfrm flipH="1">
                            <a:off x="2927350" y="1341438"/>
                            <a:ext cx="647700" cy="0"/>
                          </a:xfrm>
                          <a:prstGeom prst="line">
                            <a:avLst/>
                          </a:prstGeom>
                          <a:noFill/>
                          <a:ln w="19050">
                            <a:solidFill>
                              <a:schemeClr val="hlink"/>
                            </a:solidFill>
                            <a:round/>
                            <a:headEnd type="triangle" w="med" len="med"/>
                            <a:tailEnd/>
                          </a:ln>
                          <a:effectLst/>
                          <a:extLst>
                            <a:ext uri="{909E8E84-426E-40DD-AFC4-6F175D3DCCD1}">
                              <a14:hiddenFill xmlns:a14="http://schemas.microsoft.com/office/drawing/2010/main">
                                <a:noFill/>
                              </a14:hiddenFill>
                            </a:ext>
                          </a:extLst>
                        </p:spPr>
                        <p:txBody>
                          <a:bodyPr/>
                          <a:lstStyle/>
                          <a:p>
                            <a:endParaRPr lang="el-GR"/>
                          </a:p>
                        </p:txBody>
                      </p:sp>
                      <p:sp>
                        <p:nvSpPr>
                          <p:cNvPr id="97" name="Line 7"/>
                          <p:cNvSpPr>
                            <a:spLocks noChangeShapeType="1"/>
                          </p:cNvSpPr>
                          <p:nvPr/>
                        </p:nvSpPr>
                        <p:spPr bwMode="auto">
                          <a:xfrm>
                            <a:off x="7896226" y="1341438"/>
                            <a:ext cx="576263" cy="0"/>
                          </a:xfrm>
                          <a:prstGeom prst="line">
                            <a:avLst/>
                          </a:prstGeom>
                          <a:noFill/>
                          <a:ln w="19050">
                            <a:solidFill>
                              <a:schemeClr val="hlink"/>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l-GR"/>
                          </a:p>
                        </p:txBody>
                      </p:sp>
                      <p:sp>
                        <p:nvSpPr>
                          <p:cNvPr id="98" name="Line 8"/>
                          <p:cNvSpPr>
                            <a:spLocks noChangeShapeType="1"/>
                          </p:cNvSpPr>
                          <p:nvPr/>
                        </p:nvSpPr>
                        <p:spPr bwMode="auto">
                          <a:xfrm>
                            <a:off x="2927350" y="1341438"/>
                            <a:ext cx="0" cy="1871662"/>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99" name="Line 9"/>
                          <p:cNvSpPr>
                            <a:spLocks noChangeShapeType="1"/>
                          </p:cNvSpPr>
                          <p:nvPr/>
                        </p:nvSpPr>
                        <p:spPr bwMode="auto">
                          <a:xfrm>
                            <a:off x="2927350" y="3213100"/>
                            <a:ext cx="1368312" cy="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100" name="Line 10"/>
                          <p:cNvSpPr>
                            <a:spLocks noChangeShapeType="1"/>
                          </p:cNvSpPr>
                          <p:nvPr/>
                        </p:nvSpPr>
                        <p:spPr bwMode="auto">
                          <a:xfrm>
                            <a:off x="5448300" y="2852739"/>
                            <a:ext cx="0" cy="720725"/>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101" name="Line 11"/>
                          <p:cNvSpPr>
                            <a:spLocks noChangeShapeType="1"/>
                          </p:cNvSpPr>
                          <p:nvPr/>
                        </p:nvSpPr>
                        <p:spPr bwMode="auto">
                          <a:xfrm>
                            <a:off x="5712720" y="3014383"/>
                            <a:ext cx="0" cy="360363"/>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102" name="Line 12"/>
                          <p:cNvSpPr>
                            <a:spLocks noChangeShapeType="1"/>
                          </p:cNvSpPr>
                          <p:nvPr/>
                        </p:nvSpPr>
                        <p:spPr bwMode="auto">
                          <a:xfrm>
                            <a:off x="5735638" y="3213100"/>
                            <a:ext cx="3529012" cy="0"/>
                          </a:xfrm>
                          <a:prstGeom prst="line">
                            <a:avLst/>
                          </a:prstGeom>
                          <a:noFill/>
                          <a:ln w="19050">
                            <a:solidFill>
                              <a:schemeClr val="hlink"/>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l-GR"/>
                          </a:p>
                        </p:txBody>
                      </p:sp>
                      <p:sp>
                        <p:nvSpPr>
                          <p:cNvPr id="103" name="Line 13"/>
                          <p:cNvSpPr>
                            <a:spLocks noChangeShapeType="1"/>
                          </p:cNvSpPr>
                          <p:nvPr/>
                        </p:nvSpPr>
                        <p:spPr bwMode="auto">
                          <a:xfrm>
                            <a:off x="9264650" y="1304926"/>
                            <a:ext cx="0" cy="1908174"/>
                          </a:xfrm>
                          <a:prstGeom prst="line">
                            <a:avLst/>
                          </a:prstGeom>
                          <a:noFill/>
                          <a:ln w="19050">
                            <a:solidFill>
                              <a:schemeClr val="hlink"/>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l-GR"/>
                          </a:p>
                        </p:txBody>
                      </p:sp>
                      <p:sp>
                        <p:nvSpPr>
                          <p:cNvPr id="104" name="Line 14"/>
                          <p:cNvSpPr>
                            <a:spLocks noChangeShapeType="1"/>
                          </p:cNvSpPr>
                          <p:nvPr/>
                        </p:nvSpPr>
                        <p:spPr bwMode="auto">
                          <a:xfrm>
                            <a:off x="8472488" y="1341438"/>
                            <a:ext cx="792162" cy="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105" name="Line 15"/>
                          <p:cNvSpPr>
                            <a:spLocks noChangeShapeType="1"/>
                          </p:cNvSpPr>
                          <p:nvPr/>
                        </p:nvSpPr>
                        <p:spPr bwMode="auto">
                          <a:xfrm>
                            <a:off x="3575051" y="1341438"/>
                            <a:ext cx="504825" cy="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106" name="Text Box 16"/>
                          <p:cNvSpPr txBox="1">
                            <a:spLocks noChangeArrowheads="1"/>
                          </p:cNvSpPr>
                          <p:nvPr/>
                        </p:nvSpPr>
                        <p:spPr bwMode="auto">
                          <a:xfrm>
                            <a:off x="3719513" y="807771"/>
                            <a:ext cx="360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1600" dirty="0">
                                <a:solidFill>
                                  <a:schemeClr val="hlink"/>
                                </a:solidFill>
                                <a:effectLst>
                                  <a:outerShdw blurRad="38100" dist="38100" dir="2700000" algn="tl">
                                    <a:srgbClr val="000000"/>
                                  </a:outerShdw>
                                </a:effectLst>
                                <a:latin typeface="Comic Sans MS" panose="030F0702030302020204" pitchFamily="66" charset="0"/>
                              </a:rPr>
                              <a:t>Α</a:t>
                            </a:r>
                          </a:p>
                        </p:txBody>
                      </p:sp>
                      <p:sp>
                        <p:nvSpPr>
                          <p:cNvPr id="107" name="Text Box 17"/>
                          <p:cNvSpPr txBox="1">
                            <a:spLocks noChangeArrowheads="1"/>
                          </p:cNvSpPr>
                          <p:nvPr/>
                        </p:nvSpPr>
                        <p:spPr bwMode="auto">
                          <a:xfrm>
                            <a:off x="8000637" y="821483"/>
                            <a:ext cx="2889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1600" dirty="0">
                                <a:solidFill>
                                  <a:schemeClr val="hlink"/>
                                </a:solidFill>
                                <a:effectLst>
                                  <a:outerShdw blurRad="38100" dist="38100" dir="2700000" algn="tl">
                                    <a:srgbClr val="000000"/>
                                  </a:outerShdw>
                                </a:effectLst>
                                <a:latin typeface="Comic Sans MS" panose="030F0702030302020204" pitchFamily="66" charset="0"/>
                              </a:rPr>
                              <a:t>Β</a:t>
                            </a:r>
                          </a:p>
                        </p:txBody>
                      </p:sp>
                      <p:sp>
                        <p:nvSpPr>
                          <p:cNvPr id="108" name="Text Box 31"/>
                          <p:cNvSpPr txBox="1">
                            <a:spLocks noChangeArrowheads="1"/>
                          </p:cNvSpPr>
                          <p:nvPr/>
                        </p:nvSpPr>
                        <p:spPr bwMode="auto">
                          <a:xfrm>
                            <a:off x="5016499" y="3056552"/>
                            <a:ext cx="4318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2000" b="1" dirty="0"/>
                              <a:t>+</a:t>
                            </a:r>
                            <a:endParaRPr lang="el-GR" altLang="el-GR" sz="2000" b="1" dirty="0"/>
                          </a:p>
                        </p:txBody>
                      </p:sp>
                      <p:sp>
                        <p:nvSpPr>
                          <p:cNvPr id="109" name="Text Box 32"/>
                          <p:cNvSpPr txBox="1">
                            <a:spLocks noChangeArrowheads="1"/>
                          </p:cNvSpPr>
                          <p:nvPr/>
                        </p:nvSpPr>
                        <p:spPr bwMode="auto">
                          <a:xfrm>
                            <a:off x="5772855" y="2931331"/>
                            <a:ext cx="468314" cy="623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2000" b="1" dirty="0"/>
                              <a:t>_</a:t>
                            </a:r>
                            <a:endParaRPr lang="el-GR" altLang="el-GR" sz="2000" b="1" dirty="0"/>
                          </a:p>
                        </p:txBody>
                      </p:sp>
                    </p:grpSp>
                    <p:cxnSp>
                      <p:nvCxnSpPr>
                        <p:cNvPr id="94" name="Ευθεία γραμμή σύνδεσης 93"/>
                        <p:cNvCxnSpPr/>
                        <p:nvPr/>
                      </p:nvCxnSpPr>
                      <p:spPr>
                        <a:xfrm>
                          <a:off x="1712335" y="1831870"/>
                          <a:ext cx="377786" cy="84"/>
                        </a:xfrm>
                        <a:prstGeom prst="line">
                          <a:avLst/>
                        </a:prstGeom>
                        <a:ln w="19050">
                          <a:solidFill>
                            <a:srgbClr val="0000FF"/>
                          </a:solidFill>
                        </a:ln>
                      </p:spPr>
                      <p:style>
                        <a:lnRef idx="1">
                          <a:schemeClr val="accent1"/>
                        </a:lnRef>
                        <a:fillRef idx="0">
                          <a:schemeClr val="accent1"/>
                        </a:fillRef>
                        <a:effectRef idx="0">
                          <a:schemeClr val="accent1"/>
                        </a:effectRef>
                        <a:fontRef idx="minor">
                          <a:schemeClr val="tx1"/>
                        </a:fontRef>
                      </p:style>
                    </p:cxnSp>
                  </p:grpSp>
                  <p:grpSp>
                    <p:nvGrpSpPr>
                      <p:cNvPr id="90" name="Ομάδα 89"/>
                      <p:cNvGrpSpPr/>
                      <p:nvPr/>
                    </p:nvGrpSpPr>
                    <p:grpSpPr>
                      <a:xfrm>
                        <a:off x="1277010" y="1439599"/>
                        <a:ext cx="518642" cy="375012"/>
                        <a:chOff x="4281198" y="2457302"/>
                        <a:chExt cx="518642" cy="375012"/>
                      </a:xfrm>
                    </p:grpSpPr>
                    <p:cxnSp>
                      <p:nvCxnSpPr>
                        <p:cNvPr id="91" name="Ευθεία γραμμή σύνδεσης 90"/>
                        <p:cNvCxnSpPr/>
                        <p:nvPr/>
                      </p:nvCxnSpPr>
                      <p:spPr>
                        <a:xfrm>
                          <a:off x="4355319" y="2830039"/>
                          <a:ext cx="444521" cy="227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92" name="TextBox 91"/>
                        <p:cNvSpPr txBox="1"/>
                        <p:nvPr/>
                      </p:nvSpPr>
                      <p:spPr>
                        <a:xfrm>
                          <a:off x="4281198" y="2457302"/>
                          <a:ext cx="292509" cy="341291"/>
                        </a:xfrm>
                        <a:prstGeom prst="rect">
                          <a:avLst/>
                        </a:prstGeom>
                        <a:noFill/>
                      </p:spPr>
                      <p:txBody>
                        <a:bodyPr wrap="square" rtlCol="0">
                          <a:spAutoFit/>
                        </a:bodyPr>
                        <a:lstStyle/>
                        <a:p>
                          <a:r>
                            <a:rPr lang="el-GR" sz="1600" b="1" dirty="0">
                              <a:latin typeface="Comic Sans MS" panose="030F0702030302020204" pitchFamily="66" charset="0"/>
                            </a:rPr>
                            <a:t>Δ</a:t>
                          </a:r>
                        </a:p>
                      </p:txBody>
                    </p:sp>
                  </p:grpSp>
                </p:grpSp>
              </p:grpSp>
            </p:grpSp>
            <p:sp>
              <p:nvSpPr>
                <p:cNvPr id="79" name="Ορθογώνιο 78"/>
                <p:cNvSpPr/>
                <p:nvPr/>
              </p:nvSpPr>
              <p:spPr>
                <a:xfrm>
                  <a:off x="4761742" y="1716337"/>
                  <a:ext cx="45719" cy="5773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121" name="Ομάδα 120"/>
              <p:cNvGrpSpPr/>
              <p:nvPr/>
            </p:nvGrpSpPr>
            <p:grpSpPr>
              <a:xfrm>
                <a:off x="8813076" y="4534635"/>
                <a:ext cx="816010" cy="834998"/>
                <a:chOff x="8813076" y="4534635"/>
                <a:chExt cx="816010" cy="834998"/>
              </a:xfrm>
            </p:grpSpPr>
            <p:sp>
              <p:nvSpPr>
                <p:cNvPr id="119" name="Οβάλ 118"/>
                <p:cNvSpPr/>
                <p:nvPr/>
              </p:nvSpPr>
              <p:spPr>
                <a:xfrm>
                  <a:off x="8813076" y="4534635"/>
                  <a:ext cx="816010" cy="83499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0" name="TextBox 119"/>
                <p:cNvSpPr txBox="1"/>
                <p:nvPr/>
              </p:nvSpPr>
              <p:spPr>
                <a:xfrm>
                  <a:off x="8920805" y="5026039"/>
                  <a:ext cx="691375" cy="338554"/>
                </a:xfrm>
                <a:prstGeom prst="rect">
                  <a:avLst/>
                </a:prstGeom>
                <a:noFill/>
              </p:spPr>
              <p:txBody>
                <a:bodyPr wrap="square" rtlCol="0">
                  <a:spAutoFit/>
                </a:bodyPr>
                <a:lstStyle/>
                <a:p>
                  <a:r>
                    <a:rPr lang="el-GR" sz="1600" b="1" dirty="0">
                      <a:solidFill>
                        <a:srgbClr val="FF0000"/>
                      </a:solidFill>
                      <a:effectLst>
                        <a:outerShdw blurRad="38100" dist="38100" dir="2700000" algn="tl">
                          <a:srgbClr val="000000">
                            <a:alpha val="43137"/>
                          </a:srgbClr>
                        </a:outerShdw>
                      </a:effectLst>
                      <a:latin typeface="Comic Sans MS" panose="030F0702030302020204" pitchFamily="66" charset="0"/>
                    </a:rPr>
                    <a:t>πηγή</a:t>
                  </a:r>
                </a:p>
              </p:txBody>
            </p:sp>
          </p:grpSp>
        </p:grpSp>
        <p:grpSp>
          <p:nvGrpSpPr>
            <p:cNvPr id="2" name="Ομάδα 1"/>
            <p:cNvGrpSpPr/>
            <p:nvPr/>
          </p:nvGrpSpPr>
          <p:grpSpPr>
            <a:xfrm>
              <a:off x="10704396" y="4543292"/>
              <a:ext cx="412830" cy="373818"/>
              <a:chOff x="10704396" y="4543292"/>
              <a:chExt cx="412830" cy="373818"/>
            </a:xfrm>
          </p:grpSpPr>
          <p:sp>
            <p:nvSpPr>
              <p:cNvPr id="83" name="Text Box 30"/>
              <p:cNvSpPr txBox="1">
                <a:spLocks noChangeArrowheads="1"/>
              </p:cNvSpPr>
              <p:nvPr/>
            </p:nvSpPr>
            <p:spPr bwMode="auto">
              <a:xfrm>
                <a:off x="10704396" y="4547778"/>
                <a:ext cx="3603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solidFill>
                      <a:srgbClr val="FF0000"/>
                    </a:solidFill>
                    <a:effectLst>
                      <a:outerShdw blurRad="38100" dist="38100" dir="2700000" algn="tl">
                        <a:srgbClr val="000000"/>
                      </a:outerShdw>
                    </a:effectLst>
                    <a:latin typeface="Comic Sans MS" panose="030F0702030302020204" pitchFamily="66" charset="0"/>
                  </a:rPr>
                  <a:t>I</a:t>
                </a:r>
                <a:endParaRPr lang="el-GR" altLang="el-GR" b="1" i="1" dirty="0">
                  <a:solidFill>
                    <a:srgbClr val="FF0000"/>
                  </a:solidFill>
                  <a:effectLst>
                    <a:outerShdw blurRad="38100" dist="38100" dir="2700000" algn="tl">
                      <a:srgbClr val="000000"/>
                    </a:outerShdw>
                  </a:effectLst>
                  <a:latin typeface="Comic Sans MS" panose="030F0702030302020204" pitchFamily="66" charset="0"/>
                </a:endParaRPr>
              </a:p>
            </p:txBody>
          </p:sp>
          <p:sp>
            <p:nvSpPr>
              <p:cNvPr id="85" name="Line 29"/>
              <p:cNvSpPr>
                <a:spLocks noChangeShapeType="1"/>
              </p:cNvSpPr>
              <p:nvPr/>
            </p:nvSpPr>
            <p:spPr bwMode="auto">
              <a:xfrm flipH="1" flipV="1">
                <a:off x="10717265" y="4543292"/>
                <a:ext cx="399961" cy="8971"/>
              </a:xfrm>
              <a:prstGeom prst="line">
                <a:avLst/>
              </a:prstGeom>
              <a:noFill/>
              <a:ln w="38100">
                <a:solidFill>
                  <a:srgbClr val="FF0000"/>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sp>
        <p:nvSpPr>
          <p:cNvPr id="11" name="Θέση ημερομηνίας 10">
            <a:extLst>
              <a:ext uri="{FF2B5EF4-FFF2-40B4-BE49-F238E27FC236}">
                <a16:creationId xmlns:a16="http://schemas.microsoft.com/office/drawing/2014/main" id="{D864E48D-7388-496E-9781-D7C9752D1B59}"/>
              </a:ext>
            </a:extLst>
          </p:cNvPr>
          <p:cNvSpPr>
            <a:spLocks noGrp="1"/>
          </p:cNvSpPr>
          <p:nvPr>
            <p:ph type="dt" sz="half" idx="10"/>
          </p:nvPr>
        </p:nvSpPr>
        <p:spPr/>
        <p:txBody>
          <a:bodyPr/>
          <a:lstStyle/>
          <a:p>
            <a:fld id="{CDC5A16E-7053-448D-BF9D-EBE64814C958}" type="datetime1">
              <a:rPr lang="el-GR" smtClean="0">
                <a:solidFill>
                  <a:prstClr val="black">
                    <a:tint val="75000"/>
                  </a:prstClr>
                </a:solidFill>
              </a:rPr>
              <a:t>8/2/2021</a:t>
            </a:fld>
            <a:endParaRPr lang="el-GR">
              <a:solidFill>
                <a:prstClr val="black">
                  <a:tint val="75000"/>
                </a:prstClr>
              </a:solidFill>
            </a:endParaRPr>
          </a:p>
        </p:txBody>
      </p:sp>
      <p:sp>
        <p:nvSpPr>
          <p:cNvPr id="12" name="Θέση υποσέλιδου 11">
            <a:extLst>
              <a:ext uri="{FF2B5EF4-FFF2-40B4-BE49-F238E27FC236}">
                <a16:creationId xmlns:a16="http://schemas.microsoft.com/office/drawing/2014/main" id="{BC603551-2215-4178-BB14-6DD8B846B662}"/>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1407843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par>
                          <p:cTn id="8" fill="hold">
                            <p:stCondLst>
                              <p:cond delay="500"/>
                            </p:stCondLst>
                            <p:childTnLst>
                              <p:par>
                                <p:cTn id="9" presetID="9" presetClass="entr" presetSubtype="0" fill="hold" nodeType="afterEffect">
                                  <p:stCondLst>
                                    <p:cond delay="25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dissolve">
                                      <p:cBhvr>
                                        <p:cTn id="11" dur="1000"/>
                                        <p:tgtEl>
                                          <p:spTgt spid="6">
                                            <p:txEl>
                                              <p:pRg st="0" end="0"/>
                                            </p:txEl>
                                          </p:spTgt>
                                        </p:tgtEl>
                                      </p:cBhvr>
                                    </p:animEffect>
                                  </p:childTnLst>
                                </p:cTn>
                              </p:par>
                            </p:childTnLst>
                          </p:cTn>
                        </p:par>
                        <p:par>
                          <p:cTn id="12" fill="hold">
                            <p:stCondLst>
                              <p:cond delay="1750"/>
                            </p:stCondLst>
                            <p:childTnLst>
                              <p:par>
                                <p:cTn id="13" presetID="10" presetClass="entr" presetSubtype="0" fill="hold" nodeType="afterEffect">
                                  <p:stCondLst>
                                    <p:cond delay="50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6">
                                            <p:txEl>
                                              <p:pRg st="1" end="1"/>
                                            </p:txEl>
                                          </p:spTgt>
                                        </p:tgtEl>
                                        <p:attrNameLst>
                                          <p:attrName>style.visibility</p:attrName>
                                        </p:attrNameLst>
                                      </p:cBhvr>
                                      <p:to>
                                        <p:strVal val="visible"/>
                                      </p:to>
                                    </p:set>
                                    <p:animEffect transition="in" filter="dissolve">
                                      <p:cBhvr>
                                        <p:cTn id="20" dur="1000"/>
                                        <p:tgtEl>
                                          <p:spTgt spid="6">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Effect transition="in" filter="dissolve">
                                      <p:cBhvr>
                                        <p:cTn id="25" dur="1000"/>
                                        <p:tgtEl>
                                          <p:spTgt spid="6">
                                            <p:txEl>
                                              <p:pRg st="2" end="2"/>
                                            </p:txEl>
                                          </p:spTgt>
                                        </p:tgtEl>
                                      </p:cBhvr>
                                    </p:animEffect>
                                  </p:childTnLst>
                                </p:cTn>
                              </p:par>
                            </p:childTnLst>
                          </p:cTn>
                        </p:par>
                        <p:par>
                          <p:cTn id="26" fill="hold">
                            <p:stCondLst>
                              <p:cond delay="1000"/>
                            </p:stCondLst>
                            <p:childTnLst>
                              <p:par>
                                <p:cTn id="27" presetID="53" presetClass="entr" presetSubtype="16" repeatCount="2000" fill="hold" nodeType="afterEffect">
                                  <p:stCondLst>
                                    <p:cond delay="250"/>
                                  </p:stCondLst>
                                  <p:childTnLst>
                                    <p:set>
                                      <p:cBhvr>
                                        <p:cTn id="28" dur="1" fill="hold">
                                          <p:stCondLst>
                                            <p:cond delay="0"/>
                                          </p:stCondLst>
                                        </p:cTn>
                                        <p:tgtEl>
                                          <p:spTgt spid="6">
                                            <p:txEl>
                                              <p:pRg st="3" end="3"/>
                                            </p:txEl>
                                          </p:spTgt>
                                        </p:tgtEl>
                                        <p:attrNameLst>
                                          <p:attrName>style.visibility</p:attrName>
                                        </p:attrNameLst>
                                      </p:cBhvr>
                                      <p:to>
                                        <p:strVal val="visible"/>
                                      </p:to>
                                    </p:set>
                                    <p:anim calcmode="lin" valueType="num">
                                      <p:cBhvr>
                                        <p:cTn id="29" dur="1000" fill="hold"/>
                                        <p:tgtEl>
                                          <p:spTgt spid="6">
                                            <p:txEl>
                                              <p:pRg st="3" end="3"/>
                                            </p:txEl>
                                          </p:spTgt>
                                        </p:tgtEl>
                                        <p:attrNameLst>
                                          <p:attrName>ppt_w</p:attrName>
                                        </p:attrNameLst>
                                      </p:cBhvr>
                                      <p:tavLst>
                                        <p:tav tm="0">
                                          <p:val>
                                            <p:fltVal val="0"/>
                                          </p:val>
                                        </p:tav>
                                        <p:tav tm="100000">
                                          <p:val>
                                            <p:strVal val="#ppt_w"/>
                                          </p:val>
                                        </p:tav>
                                      </p:tavLst>
                                    </p:anim>
                                    <p:anim calcmode="lin" valueType="num">
                                      <p:cBhvr>
                                        <p:cTn id="30" dur="1000" fill="hold"/>
                                        <p:tgtEl>
                                          <p:spTgt spid="6">
                                            <p:txEl>
                                              <p:pRg st="3" end="3"/>
                                            </p:txEl>
                                          </p:spTgt>
                                        </p:tgtEl>
                                        <p:attrNameLst>
                                          <p:attrName>ppt_h</p:attrName>
                                        </p:attrNameLst>
                                      </p:cBhvr>
                                      <p:tavLst>
                                        <p:tav tm="0">
                                          <p:val>
                                            <p:fltVal val="0"/>
                                          </p:val>
                                        </p:tav>
                                        <p:tav tm="100000">
                                          <p:val>
                                            <p:strVal val="#ppt_h"/>
                                          </p:val>
                                        </p:tav>
                                      </p:tavLst>
                                    </p:anim>
                                    <p:animEffect transition="in" filter="fade">
                                      <p:cBhvr>
                                        <p:cTn id="31" dur="1000"/>
                                        <p:tgtEl>
                                          <p:spTgt spid="6">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123"/>
                                        </p:tgtEl>
                                        <p:attrNameLst>
                                          <p:attrName>style.visibility</p:attrName>
                                        </p:attrNameLst>
                                      </p:cBhvr>
                                      <p:to>
                                        <p:strVal val="visible"/>
                                      </p:to>
                                    </p:set>
                                    <p:animEffect transition="in" filter="dissolve">
                                      <p:cBhvr>
                                        <p:cTn id="36" dur="1000"/>
                                        <p:tgtEl>
                                          <p:spTgt spid="123"/>
                                        </p:tgtEl>
                                      </p:cBhvr>
                                    </p:animEffect>
                                  </p:childTnLst>
                                </p:cTn>
                              </p:par>
                            </p:childTnLst>
                          </p:cTn>
                        </p:par>
                        <p:par>
                          <p:cTn id="37" fill="hold">
                            <p:stCondLst>
                              <p:cond delay="1000"/>
                            </p:stCondLst>
                            <p:childTnLst>
                              <p:par>
                                <p:cTn id="38" presetID="53" presetClass="entr" presetSubtype="16" repeatCount="2000" fill="hold" grpId="0" nodeType="afterEffect">
                                  <p:stCondLst>
                                    <p:cond delay="250"/>
                                  </p:stCondLst>
                                  <p:childTnLst>
                                    <p:set>
                                      <p:cBhvr>
                                        <p:cTn id="39" dur="1" fill="hold">
                                          <p:stCondLst>
                                            <p:cond delay="0"/>
                                          </p:stCondLst>
                                        </p:cTn>
                                        <p:tgtEl>
                                          <p:spTgt spid="124"/>
                                        </p:tgtEl>
                                        <p:attrNameLst>
                                          <p:attrName>style.visibility</p:attrName>
                                        </p:attrNameLst>
                                      </p:cBhvr>
                                      <p:to>
                                        <p:strVal val="visible"/>
                                      </p:to>
                                    </p:set>
                                    <p:anim calcmode="lin" valueType="num">
                                      <p:cBhvr>
                                        <p:cTn id="40" dur="1000" fill="hold"/>
                                        <p:tgtEl>
                                          <p:spTgt spid="124"/>
                                        </p:tgtEl>
                                        <p:attrNameLst>
                                          <p:attrName>ppt_w</p:attrName>
                                        </p:attrNameLst>
                                      </p:cBhvr>
                                      <p:tavLst>
                                        <p:tav tm="0">
                                          <p:val>
                                            <p:fltVal val="0"/>
                                          </p:val>
                                        </p:tav>
                                        <p:tav tm="100000">
                                          <p:val>
                                            <p:strVal val="#ppt_w"/>
                                          </p:val>
                                        </p:tav>
                                      </p:tavLst>
                                    </p:anim>
                                    <p:anim calcmode="lin" valueType="num">
                                      <p:cBhvr>
                                        <p:cTn id="41" dur="1000" fill="hold"/>
                                        <p:tgtEl>
                                          <p:spTgt spid="124"/>
                                        </p:tgtEl>
                                        <p:attrNameLst>
                                          <p:attrName>ppt_h</p:attrName>
                                        </p:attrNameLst>
                                      </p:cBhvr>
                                      <p:tavLst>
                                        <p:tav tm="0">
                                          <p:val>
                                            <p:fltVal val="0"/>
                                          </p:val>
                                        </p:tav>
                                        <p:tav tm="100000">
                                          <p:val>
                                            <p:strVal val="#ppt_h"/>
                                          </p:val>
                                        </p:tav>
                                      </p:tavLst>
                                    </p:anim>
                                    <p:animEffect transition="in" filter="fade">
                                      <p:cBhvr>
                                        <p:cTn id="42" dur="1000"/>
                                        <p:tgtEl>
                                          <p:spTgt spid="124"/>
                                        </p:tgtEl>
                                      </p:cBhvr>
                                    </p:animEffect>
                                  </p:childTnLst>
                                </p:cTn>
                              </p:par>
                            </p:childTnLst>
                          </p:cTn>
                        </p:par>
                        <p:par>
                          <p:cTn id="43" fill="hold">
                            <p:stCondLst>
                              <p:cond delay="3250"/>
                            </p:stCondLst>
                            <p:childTnLst>
                              <p:par>
                                <p:cTn id="44" presetID="10" presetClass="entr" presetSubtype="0" fill="hold" nodeType="afterEffect">
                                  <p:stCondLst>
                                    <p:cond delay="500"/>
                                  </p:stCondLst>
                                  <p:childTnLst>
                                    <p:set>
                                      <p:cBhvr>
                                        <p:cTn id="45" dur="1" fill="hold">
                                          <p:stCondLst>
                                            <p:cond delay="0"/>
                                          </p:stCondLst>
                                        </p:cTn>
                                        <p:tgtEl>
                                          <p:spTgt spid="10"/>
                                        </p:tgtEl>
                                        <p:attrNameLst>
                                          <p:attrName>style.visibility</p:attrName>
                                        </p:attrNameLst>
                                      </p:cBhvr>
                                      <p:to>
                                        <p:strVal val="visible"/>
                                      </p:to>
                                    </p:set>
                                    <p:animEffect transition="in" filter="fade">
                                      <p:cBhvr>
                                        <p:cTn id="46"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 grpId="0"/>
      <p:bldP spid="12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30</a:t>
            </a:fld>
            <a:endParaRPr lang="el-GR">
              <a:solidFill>
                <a:prstClr val="black">
                  <a:tint val="75000"/>
                </a:prstClr>
              </a:solidFill>
            </a:endParaRPr>
          </a:p>
        </p:txBody>
      </p:sp>
      <p:sp>
        <p:nvSpPr>
          <p:cNvPr id="4" name="Ορθογώνιο 3"/>
          <p:cNvSpPr/>
          <p:nvPr/>
        </p:nvSpPr>
        <p:spPr>
          <a:xfrm>
            <a:off x="1271238" y="430202"/>
            <a:ext cx="9578899" cy="4247317"/>
          </a:xfrm>
          <a:prstGeom prst="rect">
            <a:avLst/>
          </a:prstGeom>
        </p:spPr>
        <p:txBody>
          <a:bodyPr wrap="square">
            <a:spAutoFit/>
          </a:bodyPr>
          <a:lstStyle/>
          <a:p>
            <a:pPr algn="just">
              <a:lnSpc>
                <a:spcPct val="150000"/>
              </a:lnSpc>
            </a:pPr>
            <a:r>
              <a:rPr lang="el-GR" sz="2000" b="1" dirty="0"/>
              <a:t>36. </a:t>
            </a:r>
            <a:r>
              <a:rPr lang="en-US" sz="2000" b="1" dirty="0"/>
              <a:t>  </a:t>
            </a:r>
            <a:r>
              <a:rPr lang="el-GR" sz="2000" dirty="0"/>
              <a:t>Όταν το εξωτερικό κύκλωμα έχει αντίσταση</a:t>
            </a:r>
            <a:r>
              <a:rPr lang="en-US" sz="2000" dirty="0"/>
              <a:t> </a:t>
            </a:r>
            <a:r>
              <a:rPr lang="el-GR" sz="2000" i="1" dirty="0"/>
              <a:t>R</a:t>
            </a:r>
            <a:r>
              <a:rPr lang="el-GR" sz="2000" baseline="-25000" dirty="0"/>
              <a:t>1</a:t>
            </a:r>
            <a:r>
              <a:rPr lang="el-GR" sz="2000" dirty="0"/>
              <a:t> = 1Ω, μια γεννήτρια δίνει ρεύμα έντασης</a:t>
            </a:r>
            <a:r>
              <a:rPr lang="en-US" sz="2000" dirty="0"/>
              <a:t> </a:t>
            </a:r>
            <a:r>
              <a:rPr lang="el-GR" sz="2000" i="1" dirty="0"/>
              <a:t>I</a:t>
            </a:r>
            <a:r>
              <a:rPr lang="el-GR" sz="2000" baseline="-25000" dirty="0"/>
              <a:t>1</a:t>
            </a:r>
            <a:r>
              <a:rPr lang="el-GR" sz="2000" dirty="0"/>
              <a:t> = 5Α, ενώ, όταν το εξωτερικό κύκλωμα έχει</a:t>
            </a:r>
            <a:r>
              <a:rPr lang="en-US" sz="2000" dirty="0"/>
              <a:t> </a:t>
            </a:r>
            <a:r>
              <a:rPr lang="el-GR" sz="2000" dirty="0"/>
              <a:t>αντίσταση </a:t>
            </a:r>
            <a:r>
              <a:rPr lang="el-GR" sz="2000" i="1" dirty="0"/>
              <a:t>R</a:t>
            </a:r>
            <a:r>
              <a:rPr lang="el-GR" sz="2000" baseline="-25000" dirty="0"/>
              <a:t>2</a:t>
            </a:r>
            <a:r>
              <a:rPr lang="el-GR" sz="2000" dirty="0"/>
              <a:t> = 4Ω, η γεννήτρια δίνει ρεύμα</a:t>
            </a:r>
            <a:r>
              <a:rPr lang="en-US" sz="2000" dirty="0"/>
              <a:t> </a:t>
            </a:r>
            <a:r>
              <a:rPr lang="el-GR" sz="2000" dirty="0"/>
              <a:t>έντασης </a:t>
            </a:r>
            <a:r>
              <a:rPr lang="el-GR" sz="2000" i="1" dirty="0"/>
              <a:t>I</a:t>
            </a:r>
            <a:r>
              <a:rPr lang="el-GR" sz="2000" baseline="-25000" dirty="0"/>
              <a:t>2</a:t>
            </a:r>
            <a:r>
              <a:rPr lang="el-GR" sz="2000" dirty="0"/>
              <a:t> = 2Α. Πόση είναι η ηλεκτρεγερτική</a:t>
            </a:r>
            <a:r>
              <a:rPr lang="en-US" sz="2000" dirty="0"/>
              <a:t> </a:t>
            </a:r>
            <a:r>
              <a:rPr lang="el-GR" sz="2000" dirty="0"/>
              <a:t>δύναμη και η εσωτερική αντίσταση </a:t>
            </a:r>
            <a:r>
              <a:rPr lang="el-GR" sz="2000" i="1" dirty="0"/>
              <a:t>r</a:t>
            </a:r>
            <a:r>
              <a:rPr lang="el-GR" sz="2000" dirty="0"/>
              <a:t> της</a:t>
            </a:r>
            <a:r>
              <a:rPr lang="en-US" sz="2000" dirty="0"/>
              <a:t> </a:t>
            </a:r>
            <a:r>
              <a:rPr lang="el-GR" sz="2000" dirty="0"/>
              <a:t>γεννήτριας;</a:t>
            </a:r>
            <a:endParaRPr lang="en-US" sz="2000" dirty="0"/>
          </a:p>
          <a:p>
            <a:pPr algn="just">
              <a:lnSpc>
                <a:spcPct val="150000"/>
              </a:lnSpc>
            </a:pPr>
            <a:endParaRPr lang="en-US" sz="2000" dirty="0"/>
          </a:p>
          <a:p>
            <a:pPr algn="just">
              <a:lnSpc>
                <a:spcPct val="150000"/>
              </a:lnSpc>
            </a:pPr>
            <a:r>
              <a:rPr lang="el-GR" sz="2000" b="1" dirty="0"/>
              <a:t>37. </a:t>
            </a:r>
            <a:r>
              <a:rPr lang="en-US" sz="2000" b="1" dirty="0"/>
              <a:t>  </a:t>
            </a:r>
            <a:r>
              <a:rPr lang="el-GR" sz="2000" dirty="0"/>
              <a:t>Όταν οι πόλοι μίας γεννήτριας συνδέονται</a:t>
            </a:r>
            <a:r>
              <a:rPr lang="en-US" sz="2000" dirty="0"/>
              <a:t> </a:t>
            </a:r>
            <a:r>
              <a:rPr lang="el-GR" sz="2000" dirty="0"/>
              <a:t>με εξωτερική αντίσταση </a:t>
            </a:r>
            <a:r>
              <a:rPr lang="el-GR" sz="2000" i="1" dirty="0"/>
              <a:t>R</a:t>
            </a:r>
            <a:r>
              <a:rPr lang="el-GR" sz="2000" baseline="-25000" dirty="0"/>
              <a:t>1</a:t>
            </a:r>
            <a:r>
              <a:rPr lang="el-GR" sz="2000" dirty="0"/>
              <a:t> = 8Ω, η τάση</a:t>
            </a:r>
            <a:r>
              <a:rPr lang="en-US" sz="2000" dirty="0"/>
              <a:t> </a:t>
            </a:r>
            <a:r>
              <a:rPr lang="el-GR" sz="2000" dirty="0"/>
              <a:t>στους πόλους της γεννήτριας είναι </a:t>
            </a:r>
            <a:r>
              <a:rPr lang="el-GR" sz="2000" i="1" dirty="0"/>
              <a:t>V</a:t>
            </a:r>
            <a:r>
              <a:rPr lang="el-GR" sz="2000" baseline="-25000" dirty="0"/>
              <a:t>1</a:t>
            </a:r>
            <a:r>
              <a:rPr lang="el-GR" sz="2000" dirty="0"/>
              <a:t> = 24V,</a:t>
            </a:r>
            <a:r>
              <a:rPr lang="en-US" sz="2000" dirty="0"/>
              <a:t> </a:t>
            </a:r>
            <a:r>
              <a:rPr lang="el-GR" sz="2000" dirty="0"/>
              <a:t>ενώ όταν οι πόλοι της γεννήτριας συνδέονται με εξωτερική αντίσταση </a:t>
            </a:r>
            <a:r>
              <a:rPr lang="el-GR" sz="2000" i="1" dirty="0"/>
              <a:t>R</a:t>
            </a:r>
            <a:r>
              <a:rPr lang="el-GR" sz="2000" baseline="-25000" dirty="0"/>
              <a:t>2</a:t>
            </a:r>
            <a:r>
              <a:rPr lang="el-GR" sz="2000" dirty="0"/>
              <a:t> = 13Ω, η</a:t>
            </a:r>
            <a:r>
              <a:rPr lang="en-US" sz="2000" dirty="0"/>
              <a:t> </a:t>
            </a:r>
            <a:r>
              <a:rPr lang="el-GR" sz="2000" dirty="0"/>
              <a:t>τάση στους πόλους της γεννήτριας είναι </a:t>
            </a:r>
            <a:r>
              <a:rPr lang="el-GR" sz="2000" i="1" dirty="0"/>
              <a:t>V</a:t>
            </a:r>
            <a:r>
              <a:rPr lang="el-GR" sz="2000" baseline="-25000" dirty="0"/>
              <a:t>2</a:t>
            </a:r>
            <a:r>
              <a:rPr lang="el-GR" sz="2000" dirty="0"/>
              <a:t> =</a:t>
            </a:r>
            <a:r>
              <a:rPr lang="en-US" sz="2000" dirty="0"/>
              <a:t> </a:t>
            </a:r>
            <a:r>
              <a:rPr lang="el-GR" sz="2000" dirty="0"/>
              <a:t>26V. Πόση είναι η ηλεκτρεγερτική δύναμη </a:t>
            </a:r>
            <a:r>
              <a:rPr lang="en-US" sz="2000" i="1" dirty="0"/>
              <a:t>E</a:t>
            </a:r>
            <a:r>
              <a:rPr lang="en-US" sz="2000" dirty="0"/>
              <a:t> </a:t>
            </a:r>
            <a:r>
              <a:rPr lang="el-GR" sz="2000" dirty="0"/>
              <a:t>και η εσωτερική αντίσταση </a:t>
            </a:r>
            <a:r>
              <a:rPr lang="el-GR" sz="2000" i="1" dirty="0"/>
              <a:t>r</a:t>
            </a:r>
            <a:r>
              <a:rPr lang="el-GR" sz="2000" dirty="0"/>
              <a:t> της γεννήτριας;</a:t>
            </a:r>
          </a:p>
        </p:txBody>
      </p:sp>
      <p:sp>
        <p:nvSpPr>
          <p:cNvPr id="5" name="TextBox 4"/>
          <p:cNvSpPr txBox="1"/>
          <p:nvPr/>
        </p:nvSpPr>
        <p:spPr>
          <a:xfrm>
            <a:off x="5107258" y="1906858"/>
            <a:ext cx="2286000" cy="461665"/>
          </a:xfrm>
          <a:prstGeom prst="rect">
            <a:avLst/>
          </a:prstGeom>
          <a:noFill/>
        </p:spPr>
        <p:txBody>
          <a:bodyPr wrap="square" rtlCol="0">
            <a:spAutoFit/>
          </a:bodyPr>
          <a:lstStyle/>
          <a:p>
            <a:r>
              <a:rPr lang="el-GR" sz="2400" b="1" i="1" dirty="0">
                <a:solidFill>
                  <a:srgbClr val="FF0000"/>
                </a:solidFill>
                <a:effectLst>
                  <a:outerShdw blurRad="38100" dist="38100" dir="2700000" algn="tl">
                    <a:srgbClr val="000000">
                      <a:alpha val="43137"/>
                    </a:srgbClr>
                  </a:outerShdw>
                </a:effectLst>
              </a:rPr>
              <a:t>Ε</a:t>
            </a:r>
            <a:r>
              <a:rPr lang="el-GR" sz="2400" b="1" dirty="0">
                <a:solidFill>
                  <a:srgbClr val="FF0000"/>
                </a:solidFill>
                <a:effectLst>
                  <a:outerShdw blurRad="38100" dist="38100" dir="2700000" algn="tl">
                    <a:srgbClr val="000000">
                      <a:alpha val="43137"/>
                    </a:srgbClr>
                  </a:outerShdw>
                </a:effectLst>
              </a:rPr>
              <a:t> = 10</a:t>
            </a:r>
            <a:r>
              <a:rPr lang="en-US" sz="2400" b="1" dirty="0">
                <a:solidFill>
                  <a:srgbClr val="FF0000"/>
                </a:solidFill>
                <a:effectLst>
                  <a:outerShdw blurRad="38100" dist="38100" dir="2700000" algn="tl">
                    <a:srgbClr val="000000">
                      <a:alpha val="43137"/>
                    </a:srgbClr>
                  </a:outerShdw>
                </a:effectLst>
              </a:rPr>
              <a:t>V,     </a:t>
            </a:r>
            <a:r>
              <a:rPr lang="en-US" sz="2400" b="1" i="1" dirty="0">
                <a:solidFill>
                  <a:srgbClr val="FF0000"/>
                </a:solidFill>
                <a:effectLst>
                  <a:outerShdw blurRad="38100" dist="38100" dir="2700000" algn="tl">
                    <a:srgbClr val="000000">
                      <a:alpha val="43137"/>
                    </a:srgbClr>
                  </a:outerShdw>
                </a:effectLst>
              </a:rPr>
              <a:t>r </a:t>
            </a:r>
            <a:r>
              <a:rPr lang="en-US" sz="2400" b="1" dirty="0">
                <a:solidFill>
                  <a:srgbClr val="FF0000"/>
                </a:solidFill>
                <a:effectLst>
                  <a:outerShdw blurRad="38100" dist="38100" dir="2700000" algn="tl">
                    <a:srgbClr val="000000">
                      <a:alpha val="43137"/>
                    </a:srgbClr>
                  </a:outerShdw>
                </a:effectLst>
              </a:rPr>
              <a:t>= 1</a:t>
            </a:r>
            <a:r>
              <a:rPr lang="el-GR" sz="2400" b="1" dirty="0">
                <a:solidFill>
                  <a:srgbClr val="FF0000"/>
                </a:solidFill>
                <a:effectLst>
                  <a:outerShdw blurRad="38100" dist="38100" dir="2700000" algn="tl">
                    <a:srgbClr val="000000">
                      <a:alpha val="43137"/>
                    </a:srgbClr>
                  </a:outerShdw>
                </a:effectLst>
              </a:rPr>
              <a:t>Ω</a:t>
            </a:r>
          </a:p>
        </p:txBody>
      </p:sp>
      <p:sp>
        <p:nvSpPr>
          <p:cNvPr id="6" name="TextBox 5"/>
          <p:cNvSpPr txBox="1"/>
          <p:nvPr/>
        </p:nvSpPr>
        <p:spPr>
          <a:xfrm>
            <a:off x="8026400" y="4568283"/>
            <a:ext cx="2286000" cy="461665"/>
          </a:xfrm>
          <a:prstGeom prst="rect">
            <a:avLst/>
          </a:prstGeom>
          <a:noFill/>
        </p:spPr>
        <p:txBody>
          <a:bodyPr wrap="square" rtlCol="0">
            <a:spAutoFit/>
          </a:bodyPr>
          <a:lstStyle/>
          <a:p>
            <a:r>
              <a:rPr lang="el-GR" sz="2400" b="1" i="1" dirty="0">
                <a:solidFill>
                  <a:srgbClr val="FF0000"/>
                </a:solidFill>
                <a:effectLst>
                  <a:outerShdw blurRad="38100" dist="38100" dir="2700000" algn="tl">
                    <a:srgbClr val="000000">
                      <a:alpha val="43137"/>
                    </a:srgbClr>
                  </a:outerShdw>
                </a:effectLst>
              </a:rPr>
              <a:t>Ε</a:t>
            </a:r>
            <a:r>
              <a:rPr lang="el-GR" sz="2400" b="1" dirty="0">
                <a:solidFill>
                  <a:srgbClr val="FF0000"/>
                </a:solidFill>
                <a:effectLst>
                  <a:outerShdw blurRad="38100" dist="38100" dir="2700000" algn="tl">
                    <a:srgbClr val="000000">
                      <a:alpha val="43137"/>
                    </a:srgbClr>
                  </a:outerShdw>
                </a:effectLst>
              </a:rPr>
              <a:t> = 30</a:t>
            </a:r>
            <a:r>
              <a:rPr lang="en-US" sz="2400" b="1" dirty="0">
                <a:solidFill>
                  <a:srgbClr val="FF0000"/>
                </a:solidFill>
                <a:effectLst>
                  <a:outerShdw blurRad="38100" dist="38100" dir="2700000" algn="tl">
                    <a:srgbClr val="000000">
                      <a:alpha val="43137"/>
                    </a:srgbClr>
                  </a:outerShdw>
                </a:effectLst>
              </a:rPr>
              <a:t>V,     </a:t>
            </a:r>
            <a:r>
              <a:rPr lang="en-US" sz="2400" b="1" i="1" dirty="0">
                <a:solidFill>
                  <a:srgbClr val="FF0000"/>
                </a:solidFill>
                <a:effectLst>
                  <a:outerShdw blurRad="38100" dist="38100" dir="2700000" algn="tl">
                    <a:srgbClr val="000000">
                      <a:alpha val="43137"/>
                    </a:srgbClr>
                  </a:outerShdw>
                </a:effectLst>
              </a:rPr>
              <a:t>r </a:t>
            </a:r>
            <a:r>
              <a:rPr lang="en-US" sz="2400" b="1" dirty="0">
                <a:solidFill>
                  <a:srgbClr val="FF0000"/>
                </a:solidFill>
                <a:effectLst>
                  <a:outerShdw blurRad="38100" dist="38100" dir="2700000" algn="tl">
                    <a:srgbClr val="000000">
                      <a:alpha val="43137"/>
                    </a:srgbClr>
                  </a:outerShdw>
                </a:effectLst>
              </a:rPr>
              <a:t>= </a:t>
            </a:r>
            <a:r>
              <a:rPr lang="el-GR" sz="2400" b="1" dirty="0">
                <a:solidFill>
                  <a:srgbClr val="FF0000"/>
                </a:solidFill>
                <a:effectLst>
                  <a:outerShdw blurRad="38100" dist="38100" dir="2700000" algn="tl">
                    <a:srgbClr val="000000">
                      <a:alpha val="43137"/>
                    </a:srgbClr>
                  </a:outerShdw>
                </a:effectLst>
              </a:rPr>
              <a:t>2Ω</a:t>
            </a:r>
          </a:p>
        </p:txBody>
      </p:sp>
      <p:sp>
        <p:nvSpPr>
          <p:cNvPr id="7" name="Θέση ημερομηνίας 6">
            <a:extLst>
              <a:ext uri="{FF2B5EF4-FFF2-40B4-BE49-F238E27FC236}">
                <a16:creationId xmlns:a16="http://schemas.microsoft.com/office/drawing/2014/main" id="{A4100612-A82B-430D-B2A1-9006338A760D}"/>
              </a:ext>
            </a:extLst>
          </p:cNvPr>
          <p:cNvSpPr>
            <a:spLocks noGrp="1"/>
          </p:cNvSpPr>
          <p:nvPr>
            <p:ph type="dt" sz="half" idx="10"/>
          </p:nvPr>
        </p:nvSpPr>
        <p:spPr/>
        <p:txBody>
          <a:bodyPr/>
          <a:lstStyle/>
          <a:p>
            <a:fld id="{49316B9E-F909-4155-BE28-CEAEB6F87F27}" type="datetime1">
              <a:rPr lang="el-GR" smtClean="0">
                <a:solidFill>
                  <a:prstClr val="black">
                    <a:tint val="75000"/>
                  </a:prstClr>
                </a:solidFill>
              </a:rPr>
              <a:t>8/2/2021</a:t>
            </a:fld>
            <a:endParaRPr lang="el-GR">
              <a:solidFill>
                <a:prstClr val="black">
                  <a:tint val="75000"/>
                </a:prstClr>
              </a:solidFill>
            </a:endParaRPr>
          </a:p>
        </p:txBody>
      </p:sp>
      <p:sp>
        <p:nvSpPr>
          <p:cNvPr id="8" name="Θέση υποσέλιδου 7">
            <a:extLst>
              <a:ext uri="{FF2B5EF4-FFF2-40B4-BE49-F238E27FC236}">
                <a16:creationId xmlns:a16="http://schemas.microsoft.com/office/drawing/2014/main" id="{FDFBA299-A7AB-4F57-BC0A-D717983BD14B}"/>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4179958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dissolve">
                                      <p:cBhvr>
                                        <p:cTn id="19" dur="1000"/>
                                        <p:tgtEl>
                                          <p:spTgt spid="4">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1000"/>
                                        <p:tgtEl>
                                          <p:spTgt spid="6"/>
                                        </p:tgtEl>
                                      </p:cBhvr>
                                    </p:animEffect>
                                    <p:anim calcmode="lin" valueType="num">
                                      <p:cBhvr>
                                        <p:cTn id="25" dur="1000" fill="hold"/>
                                        <p:tgtEl>
                                          <p:spTgt spid="6"/>
                                        </p:tgtEl>
                                        <p:attrNameLst>
                                          <p:attrName>ppt_x</p:attrName>
                                        </p:attrNameLst>
                                      </p:cBhvr>
                                      <p:tavLst>
                                        <p:tav tm="0">
                                          <p:val>
                                            <p:strVal val="#ppt_x"/>
                                          </p:val>
                                        </p:tav>
                                        <p:tav tm="100000">
                                          <p:val>
                                            <p:strVal val="#ppt_x"/>
                                          </p:val>
                                        </p:tav>
                                      </p:tavLst>
                                    </p:anim>
                                    <p:anim calcmode="lin" valueType="num">
                                      <p:cBhvr>
                                        <p:cTn id="2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31</a:t>
            </a:fld>
            <a:endParaRPr lang="el-GR">
              <a:solidFill>
                <a:prstClr val="black">
                  <a:tint val="75000"/>
                </a:prstClr>
              </a:solidFill>
            </a:endParaRPr>
          </a:p>
        </p:txBody>
      </p:sp>
      <p:sp>
        <p:nvSpPr>
          <p:cNvPr id="4" name="Ορθογώνιο 3"/>
          <p:cNvSpPr/>
          <p:nvPr/>
        </p:nvSpPr>
        <p:spPr>
          <a:xfrm>
            <a:off x="1432560" y="523369"/>
            <a:ext cx="8945880" cy="3785652"/>
          </a:xfrm>
          <a:prstGeom prst="rect">
            <a:avLst/>
          </a:prstGeom>
        </p:spPr>
        <p:txBody>
          <a:bodyPr wrap="square">
            <a:spAutoFit/>
          </a:bodyPr>
          <a:lstStyle/>
          <a:p>
            <a:pPr>
              <a:lnSpc>
                <a:spcPct val="150000"/>
              </a:lnSpc>
            </a:pPr>
            <a:r>
              <a:rPr lang="el-GR" sz="2000" b="1" dirty="0"/>
              <a:t>39.</a:t>
            </a:r>
            <a:r>
              <a:rPr lang="en-US" sz="2000" b="1" dirty="0"/>
              <a:t>  </a:t>
            </a:r>
            <a:r>
              <a:rPr lang="el-GR" sz="2000" b="1" dirty="0"/>
              <a:t> </a:t>
            </a:r>
            <a:r>
              <a:rPr lang="el-GR" sz="2000" dirty="0"/>
              <a:t>Δίνεται πηγή με </a:t>
            </a:r>
            <a:r>
              <a:rPr lang="en-US" sz="2000" i="1" dirty="0"/>
              <a:t>E</a:t>
            </a:r>
            <a:r>
              <a:rPr lang="el-GR" sz="2000" dirty="0"/>
              <a:t> = 12V και </a:t>
            </a:r>
            <a:r>
              <a:rPr lang="el-GR" sz="2000" i="1" dirty="0"/>
              <a:t>r</a:t>
            </a:r>
            <a:r>
              <a:rPr lang="el-GR" sz="2000" dirty="0"/>
              <a:t> = 1Ω. Η πηγή</a:t>
            </a:r>
            <a:r>
              <a:rPr lang="en-US" sz="2000" dirty="0"/>
              <a:t> </a:t>
            </a:r>
            <a:r>
              <a:rPr lang="el-GR" sz="2000" dirty="0"/>
              <a:t>τροφοδοτεί δύο αντιστάσεις </a:t>
            </a:r>
            <a:r>
              <a:rPr lang="el-GR" sz="2000" i="1" dirty="0"/>
              <a:t>R</a:t>
            </a:r>
            <a:r>
              <a:rPr lang="el-GR" sz="2000" baseline="-25000" dirty="0"/>
              <a:t>1</a:t>
            </a:r>
            <a:r>
              <a:rPr lang="el-GR" sz="2000" dirty="0"/>
              <a:t> = 2Ω και </a:t>
            </a:r>
            <a:r>
              <a:rPr lang="el-GR" sz="2000" i="1" dirty="0"/>
              <a:t>R</a:t>
            </a:r>
            <a:r>
              <a:rPr lang="el-GR" sz="2000" baseline="-25000" dirty="0"/>
              <a:t>2</a:t>
            </a:r>
            <a:r>
              <a:rPr lang="el-GR" sz="2000" dirty="0"/>
              <a:t> =</a:t>
            </a:r>
            <a:r>
              <a:rPr lang="en-US" sz="2000" dirty="0"/>
              <a:t> </a:t>
            </a:r>
            <a:r>
              <a:rPr lang="el-GR" sz="2000" dirty="0"/>
              <a:t>3Ω συνδεμένες σε σειρά. Να βρείτε:</a:t>
            </a:r>
          </a:p>
          <a:p>
            <a:pPr>
              <a:lnSpc>
                <a:spcPct val="150000"/>
              </a:lnSpc>
            </a:pPr>
            <a:r>
              <a:rPr lang="el-GR" sz="2000" b="1" dirty="0"/>
              <a:t>α) </a:t>
            </a:r>
            <a:r>
              <a:rPr lang="en-US" sz="2000" b="1" dirty="0"/>
              <a:t>  </a:t>
            </a:r>
            <a:r>
              <a:rPr lang="el-GR" sz="2000" dirty="0"/>
              <a:t>την ένταση του ρεύματος, που διαρρέει</a:t>
            </a:r>
            <a:r>
              <a:rPr lang="en-US" sz="2000" dirty="0"/>
              <a:t> </a:t>
            </a:r>
            <a:r>
              <a:rPr lang="el-GR" sz="2000" dirty="0"/>
              <a:t>το κύκλωμα,</a:t>
            </a:r>
          </a:p>
          <a:p>
            <a:pPr>
              <a:lnSpc>
                <a:spcPct val="150000"/>
              </a:lnSpc>
            </a:pPr>
            <a:r>
              <a:rPr lang="el-GR" sz="2000" b="1" dirty="0"/>
              <a:t>β) </a:t>
            </a:r>
            <a:r>
              <a:rPr lang="en-US" sz="2000" b="1" dirty="0"/>
              <a:t>  </a:t>
            </a:r>
            <a:r>
              <a:rPr lang="el-GR" sz="2000" dirty="0"/>
              <a:t>την πολική τάση της πηγής,</a:t>
            </a:r>
          </a:p>
          <a:p>
            <a:pPr>
              <a:lnSpc>
                <a:spcPct val="150000"/>
              </a:lnSpc>
            </a:pPr>
            <a:r>
              <a:rPr lang="el-GR" sz="2000" b="1" dirty="0"/>
              <a:t>γ) </a:t>
            </a:r>
            <a:r>
              <a:rPr lang="en-US" sz="2000" b="1" dirty="0"/>
              <a:t>  </a:t>
            </a:r>
            <a:r>
              <a:rPr lang="el-GR" sz="2000" dirty="0"/>
              <a:t>την ισχύ, που παρέχει η πηγή σε όλο το</a:t>
            </a:r>
            <a:r>
              <a:rPr lang="en-US" sz="2000" dirty="0"/>
              <a:t> </a:t>
            </a:r>
            <a:r>
              <a:rPr lang="el-GR" sz="2000" dirty="0"/>
              <a:t>κύκλωμα,</a:t>
            </a:r>
          </a:p>
          <a:p>
            <a:pPr>
              <a:lnSpc>
                <a:spcPct val="150000"/>
              </a:lnSpc>
            </a:pPr>
            <a:r>
              <a:rPr lang="el-GR" sz="2000" b="1" dirty="0"/>
              <a:t>δ) </a:t>
            </a:r>
            <a:r>
              <a:rPr lang="en-US" sz="2000" b="1" dirty="0"/>
              <a:t>  </a:t>
            </a:r>
            <a:r>
              <a:rPr lang="el-GR" sz="2000" dirty="0"/>
              <a:t>την ισχύ στην εσωτερική αντίσταση της</a:t>
            </a:r>
            <a:r>
              <a:rPr lang="en-US" sz="2000" dirty="0"/>
              <a:t> </a:t>
            </a:r>
            <a:r>
              <a:rPr lang="el-GR" sz="2000" dirty="0"/>
              <a:t>πηγής</a:t>
            </a:r>
            <a:endParaRPr lang="en-US" sz="2000" dirty="0"/>
          </a:p>
          <a:p>
            <a:pPr>
              <a:lnSpc>
                <a:spcPct val="150000"/>
              </a:lnSpc>
            </a:pPr>
            <a:r>
              <a:rPr lang="el-GR" sz="2000" b="1" dirty="0"/>
              <a:t>ε) </a:t>
            </a:r>
            <a:r>
              <a:rPr lang="en-US" sz="2000" b="1" dirty="0"/>
              <a:t>  </a:t>
            </a:r>
            <a:r>
              <a:rPr lang="el-GR" sz="2000" dirty="0"/>
              <a:t>την ισχύ που παρέχει η πηγή στο εξωτερικό</a:t>
            </a:r>
            <a:r>
              <a:rPr lang="en-US" sz="2000" dirty="0"/>
              <a:t> </a:t>
            </a:r>
            <a:r>
              <a:rPr lang="el-GR" sz="2000" dirty="0"/>
              <a:t>κύκλωμα,</a:t>
            </a:r>
          </a:p>
          <a:p>
            <a:pPr>
              <a:lnSpc>
                <a:spcPct val="150000"/>
              </a:lnSpc>
            </a:pPr>
            <a:r>
              <a:rPr lang="el-GR" sz="2000" b="1" dirty="0" err="1"/>
              <a:t>στ</a:t>
            </a:r>
            <a:r>
              <a:rPr lang="el-GR" sz="2000" b="1" dirty="0"/>
              <a:t>) </a:t>
            </a:r>
            <a:r>
              <a:rPr lang="el-GR" sz="2000" dirty="0"/>
              <a:t>την ισχύ σε κάθε μια από τις αντιστάσεις.</a:t>
            </a:r>
          </a:p>
        </p:txBody>
      </p:sp>
      <p:sp>
        <p:nvSpPr>
          <p:cNvPr id="5" name="TextBox 4"/>
          <p:cNvSpPr txBox="1"/>
          <p:nvPr/>
        </p:nvSpPr>
        <p:spPr>
          <a:xfrm>
            <a:off x="7746365" y="1497330"/>
            <a:ext cx="560070" cy="461665"/>
          </a:xfrm>
          <a:prstGeom prst="rect">
            <a:avLst/>
          </a:prstGeom>
          <a:noFill/>
        </p:spPr>
        <p:txBody>
          <a:bodyPr wrap="square" rtlCol="0">
            <a:spAutoFit/>
          </a:bodyPr>
          <a:lstStyle/>
          <a:p>
            <a:r>
              <a:rPr lang="el-GR" sz="2400" b="1" dirty="0">
                <a:solidFill>
                  <a:srgbClr val="FF0000"/>
                </a:solidFill>
                <a:effectLst>
                  <a:outerShdw blurRad="38100" dist="38100" dir="2700000" algn="tl">
                    <a:srgbClr val="000000">
                      <a:alpha val="43137"/>
                    </a:srgbClr>
                  </a:outerShdw>
                </a:effectLst>
              </a:rPr>
              <a:t>2Α</a:t>
            </a:r>
          </a:p>
        </p:txBody>
      </p:sp>
      <p:sp>
        <p:nvSpPr>
          <p:cNvPr id="6" name="TextBox 5"/>
          <p:cNvSpPr txBox="1"/>
          <p:nvPr/>
        </p:nvSpPr>
        <p:spPr>
          <a:xfrm>
            <a:off x="5415280" y="1958995"/>
            <a:ext cx="680720" cy="461665"/>
          </a:xfrm>
          <a:prstGeom prst="rect">
            <a:avLst/>
          </a:prstGeom>
          <a:noFill/>
        </p:spPr>
        <p:txBody>
          <a:bodyPr wrap="square" rtlCol="0">
            <a:spAutoFit/>
          </a:bodyPr>
          <a:lstStyle/>
          <a:p>
            <a:r>
              <a:rPr lang="el-GR" sz="2400" b="1" dirty="0">
                <a:solidFill>
                  <a:srgbClr val="FF0000"/>
                </a:solidFill>
                <a:effectLst>
                  <a:outerShdw blurRad="38100" dist="38100" dir="2700000" algn="tl">
                    <a:srgbClr val="000000">
                      <a:alpha val="43137"/>
                    </a:srgbClr>
                  </a:outerShdw>
                </a:effectLst>
              </a:rPr>
              <a:t>10</a:t>
            </a:r>
            <a:r>
              <a:rPr lang="en-US" sz="2400" b="1" dirty="0">
                <a:solidFill>
                  <a:srgbClr val="FF0000"/>
                </a:solidFill>
                <a:effectLst>
                  <a:outerShdw blurRad="38100" dist="38100" dir="2700000" algn="tl">
                    <a:srgbClr val="000000">
                      <a:alpha val="43137"/>
                    </a:srgbClr>
                  </a:outerShdw>
                </a:effectLst>
              </a:rPr>
              <a:t>V</a:t>
            </a:r>
            <a:endParaRPr lang="el-GR" sz="2400" b="1" dirty="0">
              <a:solidFill>
                <a:srgbClr val="FF0000"/>
              </a:solidFill>
              <a:effectLst>
                <a:outerShdw blurRad="38100" dist="38100" dir="2700000" algn="tl">
                  <a:srgbClr val="000000">
                    <a:alpha val="43137"/>
                  </a:srgbClr>
                </a:outerShdw>
              </a:effectLst>
            </a:endParaRPr>
          </a:p>
        </p:txBody>
      </p:sp>
      <p:sp>
        <p:nvSpPr>
          <p:cNvPr id="7" name="TextBox 6"/>
          <p:cNvSpPr txBox="1"/>
          <p:nvPr/>
        </p:nvSpPr>
        <p:spPr>
          <a:xfrm>
            <a:off x="7746365" y="2416195"/>
            <a:ext cx="835025" cy="461665"/>
          </a:xfrm>
          <a:prstGeom prst="rect">
            <a:avLst/>
          </a:prstGeom>
          <a:noFill/>
        </p:spPr>
        <p:txBody>
          <a:bodyPr wrap="square" rtlCol="0">
            <a:spAutoFit/>
          </a:bodyPr>
          <a:lstStyle/>
          <a:p>
            <a:r>
              <a:rPr lang="el-GR" sz="2400" b="1" dirty="0">
                <a:solidFill>
                  <a:srgbClr val="FF0000"/>
                </a:solidFill>
                <a:effectLst>
                  <a:outerShdw blurRad="38100" dist="38100" dir="2700000" algn="tl">
                    <a:srgbClr val="000000">
                      <a:alpha val="43137"/>
                    </a:srgbClr>
                  </a:outerShdw>
                </a:effectLst>
              </a:rPr>
              <a:t>2</a:t>
            </a:r>
            <a:r>
              <a:rPr lang="en-US" sz="2400" b="1" dirty="0">
                <a:solidFill>
                  <a:srgbClr val="FF0000"/>
                </a:solidFill>
                <a:effectLst>
                  <a:outerShdw blurRad="38100" dist="38100" dir="2700000" algn="tl">
                    <a:srgbClr val="000000">
                      <a:alpha val="43137"/>
                    </a:srgbClr>
                  </a:outerShdw>
                </a:effectLst>
              </a:rPr>
              <a:t>4W</a:t>
            </a:r>
            <a:endParaRPr lang="el-GR" sz="2400" b="1" dirty="0">
              <a:solidFill>
                <a:srgbClr val="FF0000"/>
              </a:solidFill>
              <a:effectLst>
                <a:outerShdw blurRad="38100" dist="38100" dir="2700000" algn="tl">
                  <a:srgbClr val="000000">
                    <a:alpha val="43137"/>
                  </a:srgbClr>
                </a:outerShdw>
              </a:effectLst>
            </a:endParaRPr>
          </a:p>
        </p:txBody>
      </p:sp>
      <p:sp>
        <p:nvSpPr>
          <p:cNvPr id="8" name="TextBox 7"/>
          <p:cNvSpPr txBox="1"/>
          <p:nvPr/>
        </p:nvSpPr>
        <p:spPr>
          <a:xfrm>
            <a:off x="7191375" y="2900943"/>
            <a:ext cx="835025" cy="461665"/>
          </a:xfrm>
          <a:prstGeom prst="rect">
            <a:avLst/>
          </a:prstGeom>
          <a:noFill/>
        </p:spPr>
        <p:txBody>
          <a:bodyPr wrap="square" rtlCol="0">
            <a:spAutoFit/>
          </a:bodyPr>
          <a:lstStyle/>
          <a:p>
            <a:r>
              <a:rPr lang="en-US" sz="2400" b="1" dirty="0">
                <a:solidFill>
                  <a:srgbClr val="FF0000"/>
                </a:solidFill>
                <a:effectLst>
                  <a:outerShdw blurRad="38100" dist="38100" dir="2700000" algn="tl">
                    <a:srgbClr val="000000">
                      <a:alpha val="43137"/>
                    </a:srgbClr>
                  </a:outerShdw>
                </a:effectLst>
              </a:rPr>
              <a:t>4W</a:t>
            </a:r>
            <a:endParaRPr lang="el-GR" sz="2400" b="1" dirty="0">
              <a:solidFill>
                <a:srgbClr val="FF0000"/>
              </a:solidFill>
              <a:effectLst>
                <a:outerShdw blurRad="38100" dist="38100" dir="2700000" algn="tl">
                  <a:srgbClr val="000000">
                    <a:alpha val="43137"/>
                  </a:srgbClr>
                </a:outerShdw>
              </a:effectLst>
            </a:endParaRPr>
          </a:p>
        </p:txBody>
      </p:sp>
      <p:sp>
        <p:nvSpPr>
          <p:cNvPr id="9" name="TextBox 8"/>
          <p:cNvSpPr txBox="1"/>
          <p:nvPr/>
        </p:nvSpPr>
        <p:spPr>
          <a:xfrm>
            <a:off x="8111807" y="3362608"/>
            <a:ext cx="835025" cy="461665"/>
          </a:xfrm>
          <a:prstGeom prst="rect">
            <a:avLst/>
          </a:prstGeom>
          <a:noFill/>
        </p:spPr>
        <p:txBody>
          <a:bodyPr wrap="square" rtlCol="0">
            <a:spAutoFit/>
          </a:bodyPr>
          <a:lstStyle/>
          <a:p>
            <a:r>
              <a:rPr lang="el-GR" sz="2400" b="1" dirty="0">
                <a:solidFill>
                  <a:srgbClr val="FF0000"/>
                </a:solidFill>
                <a:effectLst>
                  <a:outerShdw blurRad="38100" dist="38100" dir="2700000" algn="tl">
                    <a:srgbClr val="000000">
                      <a:alpha val="43137"/>
                    </a:srgbClr>
                  </a:outerShdw>
                </a:effectLst>
              </a:rPr>
              <a:t>2</a:t>
            </a:r>
            <a:r>
              <a:rPr lang="en-US" sz="2400" b="1" dirty="0">
                <a:solidFill>
                  <a:srgbClr val="FF0000"/>
                </a:solidFill>
                <a:effectLst>
                  <a:outerShdw blurRad="38100" dist="38100" dir="2700000" algn="tl">
                    <a:srgbClr val="000000">
                      <a:alpha val="43137"/>
                    </a:srgbClr>
                  </a:outerShdw>
                </a:effectLst>
              </a:rPr>
              <a:t>0W</a:t>
            </a:r>
            <a:endParaRPr lang="el-GR" sz="2400" b="1" dirty="0">
              <a:solidFill>
                <a:srgbClr val="FF0000"/>
              </a:solidFill>
              <a:effectLst>
                <a:outerShdw blurRad="38100" dist="38100" dir="2700000" algn="tl">
                  <a:srgbClr val="000000">
                    <a:alpha val="43137"/>
                  </a:srgbClr>
                </a:outerShdw>
              </a:effectLst>
            </a:endParaRPr>
          </a:p>
        </p:txBody>
      </p:sp>
      <p:sp>
        <p:nvSpPr>
          <p:cNvPr id="11" name="TextBox 10"/>
          <p:cNvSpPr txBox="1"/>
          <p:nvPr/>
        </p:nvSpPr>
        <p:spPr>
          <a:xfrm>
            <a:off x="6811485" y="3819808"/>
            <a:ext cx="1594803" cy="461665"/>
          </a:xfrm>
          <a:prstGeom prst="rect">
            <a:avLst/>
          </a:prstGeom>
          <a:noFill/>
        </p:spPr>
        <p:txBody>
          <a:bodyPr wrap="square" rtlCol="0">
            <a:spAutoFit/>
          </a:bodyPr>
          <a:lstStyle/>
          <a:p>
            <a:r>
              <a:rPr lang="en-US" sz="2400" b="1" dirty="0">
                <a:solidFill>
                  <a:srgbClr val="FF0000"/>
                </a:solidFill>
                <a:effectLst>
                  <a:outerShdw blurRad="38100" dist="38100" dir="2700000" algn="tl">
                    <a:srgbClr val="000000">
                      <a:alpha val="43137"/>
                    </a:srgbClr>
                  </a:outerShdw>
                </a:effectLst>
              </a:rPr>
              <a:t>8W,   12W</a:t>
            </a:r>
            <a:endParaRPr lang="el-GR" sz="2400" b="1" dirty="0">
              <a:solidFill>
                <a:srgbClr val="FF0000"/>
              </a:solidFill>
              <a:effectLst>
                <a:outerShdw blurRad="38100" dist="38100" dir="2700000" algn="tl">
                  <a:srgbClr val="000000">
                    <a:alpha val="43137"/>
                  </a:srgbClr>
                </a:outerShdw>
              </a:effectLst>
            </a:endParaRPr>
          </a:p>
        </p:txBody>
      </p:sp>
      <p:sp>
        <p:nvSpPr>
          <p:cNvPr id="10" name="Θέση ημερομηνίας 9">
            <a:extLst>
              <a:ext uri="{FF2B5EF4-FFF2-40B4-BE49-F238E27FC236}">
                <a16:creationId xmlns:a16="http://schemas.microsoft.com/office/drawing/2014/main" id="{61AD1B83-4AE8-41E4-8F15-70712E27C175}"/>
              </a:ext>
            </a:extLst>
          </p:cNvPr>
          <p:cNvSpPr>
            <a:spLocks noGrp="1"/>
          </p:cNvSpPr>
          <p:nvPr>
            <p:ph type="dt" sz="half" idx="10"/>
          </p:nvPr>
        </p:nvSpPr>
        <p:spPr/>
        <p:txBody>
          <a:bodyPr/>
          <a:lstStyle/>
          <a:p>
            <a:fld id="{367ECA1D-9821-437D-AD0D-B4B9220F358C}" type="datetime1">
              <a:rPr lang="el-GR" smtClean="0">
                <a:solidFill>
                  <a:prstClr val="black">
                    <a:tint val="75000"/>
                  </a:prstClr>
                </a:solidFill>
              </a:rPr>
              <a:t>8/2/2021</a:t>
            </a:fld>
            <a:endParaRPr lang="el-GR">
              <a:solidFill>
                <a:prstClr val="black">
                  <a:tint val="75000"/>
                </a:prstClr>
              </a:solidFill>
            </a:endParaRPr>
          </a:p>
        </p:txBody>
      </p:sp>
      <p:sp>
        <p:nvSpPr>
          <p:cNvPr id="12" name="Θέση υποσέλιδου 11">
            <a:extLst>
              <a:ext uri="{FF2B5EF4-FFF2-40B4-BE49-F238E27FC236}">
                <a16:creationId xmlns:a16="http://schemas.microsoft.com/office/drawing/2014/main" id="{124ED2B1-C243-43DD-813E-6C066B9CF424}"/>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2193447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anim calcmode="lin" valueType="num">
                                      <p:cBhvr>
                                        <p:cTn id="27" dur="1000" fill="hold"/>
                                        <p:tgtEl>
                                          <p:spTgt spid="7"/>
                                        </p:tgtEl>
                                        <p:attrNameLst>
                                          <p:attrName>ppt_x</p:attrName>
                                        </p:attrNameLst>
                                      </p:cBhvr>
                                      <p:tavLst>
                                        <p:tav tm="0">
                                          <p:val>
                                            <p:strVal val="#ppt_x"/>
                                          </p:val>
                                        </p:tav>
                                        <p:tav tm="100000">
                                          <p:val>
                                            <p:strVal val="#ppt_x"/>
                                          </p:val>
                                        </p:tav>
                                      </p:tavLst>
                                    </p:anim>
                                    <p:anim calcmode="lin" valueType="num">
                                      <p:cBhvr>
                                        <p:cTn id="2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anim calcmode="lin" valueType="num">
                                      <p:cBhvr>
                                        <p:cTn id="34" dur="1000" fill="hold"/>
                                        <p:tgtEl>
                                          <p:spTgt spid="8"/>
                                        </p:tgtEl>
                                        <p:attrNameLst>
                                          <p:attrName>ppt_x</p:attrName>
                                        </p:attrNameLst>
                                      </p:cBhvr>
                                      <p:tavLst>
                                        <p:tav tm="0">
                                          <p:val>
                                            <p:strVal val="#ppt_x"/>
                                          </p:val>
                                        </p:tav>
                                        <p:tav tm="100000">
                                          <p:val>
                                            <p:strVal val="#ppt_x"/>
                                          </p:val>
                                        </p:tav>
                                      </p:tavLst>
                                    </p:anim>
                                    <p:anim calcmode="lin" valueType="num">
                                      <p:cBhvr>
                                        <p:cTn id="3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fade">
                                      <p:cBhvr>
                                        <p:cTn id="40" dur="1000"/>
                                        <p:tgtEl>
                                          <p:spTgt spid="9"/>
                                        </p:tgtEl>
                                      </p:cBhvr>
                                    </p:animEffect>
                                    <p:anim calcmode="lin" valueType="num">
                                      <p:cBhvr>
                                        <p:cTn id="41" dur="1000" fill="hold"/>
                                        <p:tgtEl>
                                          <p:spTgt spid="9"/>
                                        </p:tgtEl>
                                        <p:attrNameLst>
                                          <p:attrName>ppt_x</p:attrName>
                                        </p:attrNameLst>
                                      </p:cBhvr>
                                      <p:tavLst>
                                        <p:tav tm="0">
                                          <p:val>
                                            <p:strVal val="#ppt_x"/>
                                          </p:val>
                                        </p:tav>
                                        <p:tav tm="100000">
                                          <p:val>
                                            <p:strVal val="#ppt_x"/>
                                          </p:val>
                                        </p:tav>
                                      </p:tavLst>
                                    </p:anim>
                                    <p:anim calcmode="lin" valueType="num">
                                      <p:cBhvr>
                                        <p:cTn id="4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1000"/>
                                        <p:tgtEl>
                                          <p:spTgt spid="11"/>
                                        </p:tgtEl>
                                      </p:cBhvr>
                                    </p:animEffect>
                                    <p:anim calcmode="lin" valueType="num">
                                      <p:cBhvr>
                                        <p:cTn id="48" dur="1000" fill="hold"/>
                                        <p:tgtEl>
                                          <p:spTgt spid="11"/>
                                        </p:tgtEl>
                                        <p:attrNameLst>
                                          <p:attrName>ppt_x</p:attrName>
                                        </p:attrNameLst>
                                      </p:cBhvr>
                                      <p:tavLst>
                                        <p:tav tm="0">
                                          <p:val>
                                            <p:strVal val="#ppt_x"/>
                                          </p:val>
                                        </p:tav>
                                        <p:tav tm="100000">
                                          <p:val>
                                            <p:strVal val="#ppt_x"/>
                                          </p:val>
                                        </p:tav>
                                      </p:tavLst>
                                    </p:anim>
                                    <p:anim calcmode="lin" valueType="num">
                                      <p:cBhvr>
                                        <p:cTn id="4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32</a:t>
            </a:fld>
            <a:endParaRPr lang="el-GR">
              <a:solidFill>
                <a:prstClr val="black">
                  <a:tint val="75000"/>
                </a:prstClr>
              </a:solidFill>
            </a:endParaRPr>
          </a:p>
        </p:txBody>
      </p:sp>
      <p:sp>
        <p:nvSpPr>
          <p:cNvPr id="4" name="Ορθογώνιο 3"/>
          <p:cNvSpPr/>
          <p:nvPr/>
        </p:nvSpPr>
        <p:spPr>
          <a:xfrm>
            <a:off x="1306830" y="500509"/>
            <a:ext cx="9578340" cy="2862322"/>
          </a:xfrm>
          <a:prstGeom prst="rect">
            <a:avLst/>
          </a:prstGeom>
        </p:spPr>
        <p:txBody>
          <a:bodyPr wrap="square">
            <a:spAutoFit/>
          </a:bodyPr>
          <a:lstStyle/>
          <a:p>
            <a:pPr algn="just">
              <a:lnSpc>
                <a:spcPct val="150000"/>
              </a:lnSpc>
            </a:pPr>
            <a:r>
              <a:rPr lang="el-GR" sz="2000" b="1" dirty="0"/>
              <a:t>40.</a:t>
            </a:r>
            <a:r>
              <a:rPr lang="en-US" sz="2000" b="1" dirty="0"/>
              <a:t>  </a:t>
            </a:r>
            <a:r>
              <a:rPr lang="el-GR" sz="2000" b="1" dirty="0"/>
              <a:t> </a:t>
            </a:r>
            <a:r>
              <a:rPr lang="el-GR" sz="2000" dirty="0"/>
              <a:t>Σε ένα κύκλωμα συνδέονται κατά σειρά πηγή</a:t>
            </a:r>
            <a:r>
              <a:rPr lang="en-US" sz="2000" dirty="0"/>
              <a:t> </a:t>
            </a:r>
            <a:r>
              <a:rPr lang="el-GR" sz="2000" dirty="0"/>
              <a:t>ηλεκτρικού ρεύματος, διακόπτης, αμπερόμετρο</a:t>
            </a:r>
            <a:r>
              <a:rPr lang="en-US" sz="2000" dirty="0"/>
              <a:t> </a:t>
            </a:r>
            <a:r>
              <a:rPr lang="el-GR" sz="2000" dirty="0"/>
              <a:t>και ωμική αντίσταση </a:t>
            </a:r>
            <a:r>
              <a:rPr lang="el-GR" sz="2000" i="1" dirty="0"/>
              <a:t>R</a:t>
            </a:r>
            <a:r>
              <a:rPr lang="el-GR" sz="2000" dirty="0"/>
              <a:t>. Στους πόλους</a:t>
            </a:r>
            <a:r>
              <a:rPr lang="en-US" sz="2000" dirty="0"/>
              <a:t> </a:t>
            </a:r>
            <a:r>
              <a:rPr lang="el-GR" sz="2000" dirty="0"/>
              <a:t>της πηγής συνδέεται βολτόμετρο. Όταν ο διακόπτης είναι</a:t>
            </a:r>
            <a:r>
              <a:rPr lang="en-US" sz="2000" dirty="0"/>
              <a:t> </a:t>
            </a:r>
            <a:r>
              <a:rPr lang="el-GR" sz="2000" dirty="0"/>
              <a:t>ανοιχτός, η ένδειξη του βολτομέτρου είναι 24V. </a:t>
            </a:r>
            <a:r>
              <a:rPr lang="en-US" sz="2000" dirty="0"/>
              <a:t> </a:t>
            </a:r>
            <a:r>
              <a:rPr lang="el-GR" sz="2000" dirty="0"/>
              <a:t>Όταν ο διακόπτης είναι</a:t>
            </a:r>
            <a:r>
              <a:rPr lang="en-US" sz="2000" dirty="0"/>
              <a:t> </a:t>
            </a:r>
            <a:r>
              <a:rPr lang="el-GR" sz="2000" dirty="0"/>
              <a:t>κλειστός, η ένδειξη του βολτομέτρου είναι</a:t>
            </a:r>
            <a:r>
              <a:rPr lang="en-US" sz="2000" dirty="0"/>
              <a:t> </a:t>
            </a:r>
            <a:r>
              <a:rPr lang="el-GR" sz="2000" dirty="0"/>
              <a:t>20V και του αμπερομέτρου 2Α. </a:t>
            </a:r>
            <a:r>
              <a:rPr lang="en-US" sz="2000" dirty="0"/>
              <a:t> </a:t>
            </a:r>
          </a:p>
          <a:p>
            <a:pPr algn="just">
              <a:lnSpc>
                <a:spcPct val="150000"/>
              </a:lnSpc>
            </a:pPr>
            <a:r>
              <a:rPr lang="el-GR" sz="2000" dirty="0"/>
              <a:t>Να βρεθεί η</a:t>
            </a:r>
            <a:r>
              <a:rPr lang="en-US" sz="2000" dirty="0"/>
              <a:t> </a:t>
            </a:r>
            <a:r>
              <a:rPr lang="el-GR" sz="2000" dirty="0"/>
              <a:t>ΗΕΔ και η εσωτερική αντίσταση της πηγής.</a:t>
            </a:r>
          </a:p>
          <a:p>
            <a:pPr algn="just">
              <a:lnSpc>
                <a:spcPct val="150000"/>
              </a:lnSpc>
            </a:pPr>
            <a:r>
              <a:rPr lang="el-GR" sz="2000" dirty="0"/>
              <a:t>Τα όργανα να θεωρηθούν ιδανικά</a:t>
            </a:r>
            <a:r>
              <a:rPr lang="en-US" sz="2000" dirty="0"/>
              <a:t>.</a:t>
            </a:r>
            <a:endParaRPr lang="el-GR" sz="2000" dirty="0"/>
          </a:p>
        </p:txBody>
      </p:sp>
      <p:sp>
        <p:nvSpPr>
          <p:cNvPr id="5" name="TextBox 4"/>
          <p:cNvSpPr txBox="1"/>
          <p:nvPr/>
        </p:nvSpPr>
        <p:spPr>
          <a:xfrm>
            <a:off x="7594600" y="2901166"/>
            <a:ext cx="2286000" cy="461665"/>
          </a:xfrm>
          <a:prstGeom prst="rect">
            <a:avLst/>
          </a:prstGeom>
          <a:noFill/>
        </p:spPr>
        <p:txBody>
          <a:bodyPr wrap="square" rtlCol="0">
            <a:spAutoFit/>
          </a:bodyPr>
          <a:lstStyle/>
          <a:p>
            <a:r>
              <a:rPr lang="el-GR" sz="2400" b="1" i="1" dirty="0">
                <a:solidFill>
                  <a:srgbClr val="FF0000"/>
                </a:solidFill>
                <a:effectLst>
                  <a:outerShdw blurRad="38100" dist="38100" dir="2700000" algn="tl">
                    <a:srgbClr val="000000">
                      <a:alpha val="43137"/>
                    </a:srgbClr>
                  </a:outerShdw>
                </a:effectLst>
              </a:rPr>
              <a:t>Ε</a:t>
            </a:r>
            <a:r>
              <a:rPr lang="el-GR" sz="2400" b="1" dirty="0">
                <a:solidFill>
                  <a:srgbClr val="FF0000"/>
                </a:solidFill>
                <a:effectLst>
                  <a:outerShdw blurRad="38100" dist="38100" dir="2700000" algn="tl">
                    <a:srgbClr val="000000">
                      <a:alpha val="43137"/>
                    </a:srgbClr>
                  </a:outerShdw>
                </a:effectLst>
              </a:rPr>
              <a:t> = </a:t>
            </a:r>
            <a:r>
              <a:rPr lang="en-US" sz="2400" b="1" dirty="0">
                <a:solidFill>
                  <a:srgbClr val="FF0000"/>
                </a:solidFill>
                <a:effectLst>
                  <a:outerShdw blurRad="38100" dist="38100" dir="2700000" algn="tl">
                    <a:srgbClr val="000000">
                      <a:alpha val="43137"/>
                    </a:srgbClr>
                  </a:outerShdw>
                </a:effectLst>
              </a:rPr>
              <a:t>24V,     </a:t>
            </a:r>
            <a:r>
              <a:rPr lang="en-US" sz="2400" b="1" i="1" dirty="0">
                <a:solidFill>
                  <a:srgbClr val="FF0000"/>
                </a:solidFill>
                <a:effectLst>
                  <a:outerShdw blurRad="38100" dist="38100" dir="2700000" algn="tl">
                    <a:srgbClr val="000000">
                      <a:alpha val="43137"/>
                    </a:srgbClr>
                  </a:outerShdw>
                </a:effectLst>
              </a:rPr>
              <a:t>r </a:t>
            </a:r>
            <a:r>
              <a:rPr lang="en-US" sz="2400" b="1" dirty="0">
                <a:solidFill>
                  <a:srgbClr val="FF0000"/>
                </a:solidFill>
                <a:effectLst>
                  <a:outerShdw blurRad="38100" dist="38100" dir="2700000" algn="tl">
                    <a:srgbClr val="000000">
                      <a:alpha val="43137"/>
                    </a:srgbClr>
                  </a:outerShdw>
                </a:effectLst>
              </a:rPr>
              <a:t>= </a:t>
            </a:r>
            <a:r>
              <a:rPr lang="el-GR" sz="2400" b="1" dirty="0">
                <a:solidFill>
                  <a:srgbClr val="FF0000"/>
                </a:solidFill>
                <a:effectLst>
                  <a:outerShdw blurRad="38100" dist="38100" dir="2700000" algn="tl">
                    <a:srgbClr val="000000">
                      <a:alpha val="43137"/>
                    </a:srgbClr>
                  </a:outerShdw>
                </a:effectLst>
              </a:rPr>
              <a:t>2Ω</a:t>
            </a:r>
          </a:p>
        </p:txBody>
      </p:sp>
      <p:sp>
        <p:nvSpPr>
          <p:cNvPr id="6" name="Θέση ημερομηνίας 5">
            <a:extLst>
              <a:ext uri="{FF2B5EF4-FFF2-40B4-BE49-F238E27FC236}">
                <a16:creationId xmlns:a16="http://schemas.microsoft.com/office/drawing/2014/main" id="{11E74E45-2094-46B4-9E9F-A9E025974506}"/>
              </a:ext>
            </a:extLst>
          </p:cNvPr>
          <p:cNvSpPr>
            <a:spLocks noGrp="1"/>
          </p:cNvSpPr>
          <p:nvPr>
            <p:ph type="dt" sz="half" idx="10"/>
          </p:nvPr>
        </p:nvSpPr>
        <p:spPr/>
        <p:txBody>
          <a:bodyPr/>
          <a:lstStyle/>
          <a:p>
            <a:fld id="{A564AF91-C768-4520-A029-2B8E182F8B4F}" type="datetime1">
              <a:rPr lang="el-GR" smtClean="0">
                <a:solidFill>
                  <a:prstClr val="black">
                    <a:tint val="75000"/>
                  </a:prstClr>
                </a:solidFill>
              </a:rPr>
              <a:t>8/2/2021</a:t>
            </a:fld>
            <a:endParaRPr lang="el-GR">
              <a:solidFill>
                <a:prstClr val="black">
                  <a:tint val="75000"/>
                </a:prstClr>
              </a:solidFill>
            </a:endParaRPr>
          </a:p>
        </p:txBody>
      </p:sp>
      <p:sp>
        <p:nvSpPr>
          <p:cNvPr id="7" name="Θέση υποσέλιδου 6">
            <a:extLst>
              <a:ext uri="{FF2B5EF4-FFF2-40B4-BE49-F238E27FC236}">
                <a16:creationId xmlns:a16="http://schemas.microsoft.com/office/drawing/2014/main" id="{D076F6D7-9152-497B-92F7-D2A17C0FBC90}"/>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2451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33</a:t>
            </a:fld>
            <a:endParaRPr lang="el-GR">
              <a:solidFill>
                <a:prstClr val="black">
                  <a:tint val="75000"/>
                </a:prstClr>
              </a:solidFill>
            </a:endParaRPr>
          </a:p>
        </p:txBody>
      </p:sp>
      <p:sp>
        <p:nvSpPr>
          <p:cNvPr id="6" name="Text Box 4"/>
          <p:cNvSpPr txBox="1">
            <a:spLocks noChangeArrowheads="1"/>
          </p:cNvSpPr>
          <p:nvPr/>
        </p:nvSpPr>
        <p:spPr bwMode="auto">
          <a:xfrm>
            <a:off x="3293364" y="1484014"/>
            <a:ext cx="5605272" cy="1488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50000"/>
              </a:lnSpc>
            </a:pPr>
            <a:r>
              <a:rPr lang="el-GR" sz="3200" b="1" dirty="0">
                <a:solidFill>
                  <a:srgbClr val="800000"/>
                </a:solidFill>
                <a:effectLst>
                  <a:outerShdw blurRad="38100" dist="38100" dir="2700000" algn="tl">
                    <a:srgbClr val="000000">
                      <a:alpha val="43137"/>
                    </a:srgbClr>
                  </a:outerShdw>
                </a:effectLst>
                <a:latin typeface="Comic Sans MS" panose="030F0702030302020204" pitchFamily="66" charset="0"/>
              </a:rPr>
              <a:t>Ερωτήσεις</a:t>
            </a:r>
            <a:r>
              <a:rPr lang="en-US" sz="3200" b="1" dirty="0">
                <a:solidFill>
                  <a:srgbClr val="800000"/>
                </a:solidFill>
                <a:effectLst>
                  <a:outerShdw blurRad="38100" dist="38100" dir="2700000" algn="tl">
                    <a:srgbClr val="000000">
                      <a:alpha val="43137"/>
                    </a:srgbClr>
                  </a:outerShdw>
                </a:effectLst>
                <a:latin typeface="Comic Sans MS" panose="030F0702030302020204" pitchFamily="66" charset="0"/>
              </a:rPr>
              <a:t> </a:t>
            </a:r>
            <a:r>
              <a:rPr lang="el-GR" sz="3200" b="1" dirty="0">
                <a:solidFill>
                  <a:srgbClr val="800000"/>
                </a:solidFill>
                <a:effectLst>
                  <a:outerShdw blurRad="38100" dist="38100" dir="2700000" algn="tl">
                    <a:srgbClr val="000000">
                      <a:alpha val="43137"/>
                    </a:srgbClr>
                  </a:outerShdw>
                </a:effectLst>
                <a:latin typeface="Comic Sans MS" panose="030F0702030302020204" pitchFamily="66" charset="0"/>
              </a:rPr>
              <a:t>και Ασκήσεις εκτός του σχολικού βιβλίου</a:t>
            </a:r>
          </a:p>
        </p:txBody>
      </p:sp>
      <p:sp>
        <p:nvSpPr>
          <p:cNvPr id="4" name="Θέση ημερομηνίας 3">
            <a:extLst>
              <a:ext uri="{FF2B5EF4-FFF2-40B4-BE49-F238E27FC236}">
                <a16:creationId xmlns:a16="http://schemas.microsoft.com/office/drawing/2014/main" id="{BFADCE4E-74E0-4F47-90DB-7E919FAE4E24}"/>
              </a:ext>
            </a:extLst>
          </p:cNvPr>
          <p:cNvSpPr>
            <a:spLocks noGrp="1"/>
          </p:cNvSpPr>
          <p:nvPr>
            <p:ph type="dt" sz="half" idx="10"/>
          </p:nvPr>
        </p:nvSpPr>
        <p:spPr/>
        <p:txBody>
          <a:bodyPr/>
          <a:lstStyle/>
          <a:p>
            <a:fld id="{B2B92C00-1151-4DFF-A325-5CE65E6FC3A2}" type="datetime1">
              <a:rPr lang="el-GR" smtClean="0">
                <a:solidFill>
                  <a:prstClr val="black">
                    <a:tint val="75000"/>
                  </a:prstClr>
                </a:solidFill>
              </a:rPr>
              <a:t>8/2/2021</a:t>
            </a:fld>
            <a:endParaRPr lang="el-GR">
              <a:solidFill>
                <a:prstClr val="black">
                  <a:tint val="75000"/>
                </a:prstClr>
              </a:solidFill>
            </a:endParaRPr>
          </a:p>
        </p:txBody>
      </p:sp>
      <p:sp>
        <p:nvSpPr>
          <p:cNvPr id="5" name="Θέση υποσέλιδου 4">
            <a:extLst>
              <a:ext uri="{FF2B5EF4-FFF2-40B4-BE49-F238E27FC236}">
                <a16:creationId xmlns:a16="http://schemas.microsoft.com/office/drawing/2014/main" id="{AE027D1E-CCE3-4990-B114-FFAA9A787055}"/>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1724089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2000" fill="hold"/>
                                        <p:tgtEl>
                                          <p:spTgt spid="6"/>
                                        </p:tgtEl>
                                        <p:attrNameLst>
                                          <p:attrName>ppt_x</p:attrName>
                                        </p:attrNameLst>
                                      </p:cBhvr>
                                      <p:tavLst>
                                        <p:tav tm="0">
                                          <p:val>
                                            <p:strVal val="#ppt_x-.2"/>
                                          </p:val>
                                        </p:tav>
                                        <p:tav tm="100000">
                                          <p:val>
                                            <p:strVal val="#ppt_x"/>
                                          </p:val>
                                        </p:tav>
                                      </p:tavLst>
                                    </p:anim>
                                    <p:anim calcmode="lin" valueType="num">
                                      <p:cBhvr>
                                        <p:cTn id="8" dur="2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9"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34</a:t>
            </a:fld>
            <a:endParaRPr lang="el-GR">
              <a:solidFill>
                <a:prstClr val="black">
                  <a:tint val="75000"/>
                </a:prstClr>
              </a:solidFill>
            </a:endParaRPr>
          </a:p>
        </p:txBody>
      </p:sp>
      <p:grpSp>
        <p:nvGrpSpPr>
          <p:cNvPr id="6" name="Ομάδα 5"/>
          <p:cNvGrpSpPr/>
          <p:nvPr/>
        </p:nvGrpSpPr>
        <p:grpSpPr>
          <a:xfrm>
            <a:off x="1117282" y="381953"/>
            <a:ext cx="9215437" cy="5481935"/>
            <a:chOff x="1117282" y="381953"/>
            <a:chExt cx="9215437" cy="5481935"/>
          </a:xfrm>
        </p:grpSpPr>
        <p:pic>
          <p:nvPicPr>
            <p:cNvPr id="2050"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02443" y="381953"/>
              <a:ext cx="3024187" cy="2209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Ορθογώνιο 3"/>
            <p:cNvSpPr/>
            <p:nvPr/>
          </p:nvSpPr>
          <p:spPr>
            <a:xfrm>
              <a:off x="1117282" y="2693789"/>
              <a:ext cx="9215437" cy="3170099"/>
            </a:xfrm>
            <a:prstGeom prst="rect">
              <a:avLst/>
            </a:prstGeom>
          </p:spPr>
          <p:txBody>
            <a:bodyPr wrap="square">
              <a:spAutoFit/>
            </a:bodyPr>
            <a:lstStyle/>
            <a:p>
              <a:pPr algn="just">
                <a:lnSpc>
                  <a:spcPct val="150000"/>
                </a:lnSpc>
                <a:spcAft>
                  <a:spcPts val="600"/>
                </a:spcAft>
              </a:pPr>
              <a:r>
                <a:rPr lang="el-GR" sz="2000" dirty="0">
                  <a:solidFill>
                    <a:srgbClr val="000000"/>
                  </a:solidFill>
                  <a:ea typeface="Times New Roman" panose="02020603050405020304" pitchFamily="18" charset="0"/>
                </a:rPr>
                <a:t>Η χαρακτηριστική καμπύλη μιας ηλεκτρικής πηγής φαίνεται στο παραπάνω σχήμα. Το σημείο Α τομής της καμπύλης με τον άξονα της πολικής τάσης V της πηγής εκφράζει: </a:t>
              </a:r>
              <a:endParaRPr lang="el-GR" sz="2000" dirty="0">
                <a:ea typeface="Times New Roman" panose="02020603050405020304" pitchFamily="18" charset="0"/>
              </a:endParaRPr>
            </a:p>
            <a:p>
              <a:pPr algn="just">
                <a:lnSpc>
                  <a:spcPct val="150000"/>
                </a:lnSpc>
                <a:spcAft>
                  <a:spcPts val="600"/>
                </a:spcAft>
              </a:pPr>
              <a:r>
                <a:rPr lang="el-GR" sz="2000" b="1" dirty="0">
                  <a:solidFill>
                    <a:srgbClr val="000000"/>
                  </a:solidFill>
                  <a:ea typeface="Times New Roman" panose="02020603050405020304" pitchFamily="18" charset="0"/>
                </a:rPr>
                <a:t>α.   </a:t>
              </a:r>
              <a:r>
                <a:rPr lang="el-GR" sz="2000" dirty="0">
                  <a:solidFill>
                    <a:srgbClr val="000000"/>
                  </a:solidFill>
                  <a:ea typeface="Times New Roman" panose="02020603050405020304" pitchFamily="18" charset="0"/>
                </a:rPr>
                <a:t>την τιμή της ηλεκτρεγερτικής δύναμης της πηγής. </a:t>
              </a:r>
              <a:endParaRPr lang="el-GR" sz="2000" dirty="0">
                <a:ea typeface="Times New Roman" panose="02020603050405020304" pitchFamily="18" charset="0"/>
              </a:endParaRPr>
            </a:p>
            <a:p>
              <a:pPr algn="just">
                <a:lnSpc>
                  <a:spcPct val="150000"/>
                </a:lnSpc>
                <a:spcAft>
                  <a:spcPts val="600"/>
                </a:spcAft>
              </a:pPr>
              <a:r>
                <a:rPr lang="el-GR" sz="2000" b="1" dirty="0">
                  <a:solidFill>
                    <a:srgbClr val="000000"/>
                  </a:solidFill>
                  <a:ea typeface="Times New Roman" panose="02020603050405020304" pitchFamily="18" charset="0"/>
                </a:rPr>
                <a:t>β.   </a:t>
              </a:r>
              <a:r>
                <a:rPr lang="el-GR" sz="2000" dirty="0">
                  <a:solidFill>
                    <a:srgbClr val="000000"/>
                  </a:solidFill>
                  <a:ea typeface="Times New Roman" panose="02020603050405020304" pitchFamily="18" charset="0"/>
                </a:rPr>
                <a:t>την τιμή του ρεύματος βραχυκύκλωσης. </a:t>
              </a:r>
              <a:endParaRPr lang="el-GR" sz="2000" dirty="0">
                <a:ea typeface="Times New Roman" panose="02020603050405020304" pitchFamily="18" charset="0"/>
              </a:endParaRPr>
            </a:p>
            <a:p>
              <a:pPr algn="just">
                <a:lnSpc>
                  <a:spcPct val="150000"/>
                </a:lnSpc>
                <a:spcAft>
                  <a:spcPts val="600"/>
                </a:spcAft>
              </a:pPr>
              <a:r>
                <a:rPr lang="el-GR" sz="2000" b="1" dirty="0">
                  <a:solidFill>
                    <a:srgbClr val="000000"/>
                  </a:solidFill>
                  <a:ea typeface="Times New Roman" panose="02020603050405020304" pitchFamily="18" charset="0"/>
                </a:rPr>
                <a:t>γ.   </a:t>
              </a:r>
              <a:r>
                <a:rPr lang="el-GR" sz="2000" dirty="0">
                  <a:solidFill>
                    <a:srgbClr val="000000"/>
                  </a:solidFill>
                  <a:ea typeface="Times New Roman" panose="02020603050405020304" pitchFamily="18" charset="0"/>
                </a:rPr>
                <a:t>την τιμή της ηλεκτρικής ισχύος που παρέχει η πηγή. </a:t>
              </a:r>
              <a:endParaRPr lang="el-GR" sz="2000" dirty="0">
                <a:ea typeface="Times New Roman" panose="02020603050405020304" pitchFamily="18" charset="0"/>
              </a:endParaRPr>
            </a:p>
            <a:p>
              <a:pPr algn="just">
                <a:lnSpc>
                  <a:spcPct val="150000"/>
                </a:lnSpc>
                <a:spcAft>
                  <a:spcPts val="600"/>
                </a:spcAft>
              </a:pPr>
              <a:r>
                <a:rPr lang="el-GR" sz="2000" b="1" dirty="0">
                  <a:solidFill>
                    <a:srgbClr val="000000"/>
                  </a:solidFill>
                  <a:ea typeface="Times New Roman" panose="02020603050405020304" pitchFamily="18" charset="0"/>
                </a:rPr>
                <a:t>δ.   </a:t>
              </a:r>
              <a:r>
                <a:rPr lang="el-GR" sz="2000" dirty="0">
                  <a:solidFill>
                    <a:srgbClr val="000000"/>
                  </a:solidFill>
                  <a:ea typeface="Times New Roman" panose="02020603050405020304" pitchFamily="18" charset="0"/>
                </a:rPr>
                <a:t>τη μέγιστη τιμή της έντασης του ρεύματος. </a:t>
              </a:r>
              <a:endParaRPr lang="el-GR" sz="2000" dirty="0">
                <a:ea typeface="Times New Roman" panose="02020603050405020304" pitchFamily="18" charset="0"/>
              </a:endParaRPr>
            </a:p>
          </p:txBody>
        </p:sp>
        <p:sp>
          <p:nvSpPr>
            <p:cNvPr id="5" name="TextBox 4"/>
            <p:cNvSpPr txBox="1"/>
            <p:nvPr/>
          </p:nvSpPr>
          <p:spPr>
            <a:xfrm>
              <a:off x="1117282" y="514350"/>
              <a:ext cx="422910" cy="400110"/>
            </a:xfrm>
            <a:prstGeom prst="rect">
              <a:avLst/>
            </a:prstGeom>
            <a:noFill/>
          </p:spPr>
          <p:txBody>
            <a:bodyPr wrap="square" rtlCol="0">
              <a:spAutoFit/>
            </a:bodyPr>
            <a:lstStyle/>
            <a:p>
              <a:r>
                <a:rPr lang="en-US" sz="2000" b="1" dirty="0"/>
                <a:t>1.</a:t>
              </a:r>
              <a:endParaRPr lang="el-GR" sz="2000" b="1" dirty="0"/>
            </a:p>
          </p:txBody>
        </p:sp>
      </p:grpSp>
      <p:sp>
        <p:nvSpPr>
          <p:cNvPr id="8" name="Οβάλ 7"/>
          <p:cNvSpPr/>
          <p:nvPr/>
        </p:nvSpPr>
        <p:spPr>
          <a:xfrm>
            <a:off x="1048702" y="3810208"/>
            <a:ext cx="491490" cy="46863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Θέση ημερομηνίας 6">
            <a:extLst>
              <a:ext uri="{FF2B5EF4-FFF2-40B4-BE49-F238E27FC236}">
                <a16:creationId xmlns:a16="http://schemas.microsoft.com/office/drawing/2014/main" id="{D1C23F28-6F89-4A76-870B-B279358336BF}"/>
              </a:ext>
            </a:extLst>
          </p:cNvPr>
          <p:cNvSpPr>
            <a:spLocks noGrp="1"/>
          </p:cNvSpPr>
          <p:nvPr>
            <p:ph type="dt" sz="half" idx="10"/>
          </p:nvPr>
        </p:nvSpPr>
        <p:spPr/>
        <p:txBody>
          <a:bodyPr/>
          <a:lstStyle/>
          <a:p>
            <a:fld id="{CD890D82-F38D-4346-886B-9D5503238126}" type="datetime1">
              <a:rPr lang="el-GR" smtClean="0">
                <a:solidFill>
                  <a:prstClr val="black">
                    <a:tint val="75000"/>
                  </a:prstClr>
                </a:solidFill>
              </a:rPr>
              <a:t>8/2/2021</a:t>
            </a:fld>
            <a:endParaRPr lang="el-GR">
              <a:solidFill>
                <a:prstClr val="black">
                  <a:tint val="75000"/>
                </a:prstClr>
              </a:solidFill>
            </a:endParaRPr>
          </a:p>
        </p:txBody>
      </p:sp>
      <p:sp>
        <p:nvSpPr>
          <p:cNvPr id="9" name="Θέση υποσέλιδου 8">
            <a:extLst>
              <a:ext uri="{FF2B5EF4-FFF2-40B4-BE49-F238E27FC236}">
                <a16:creationId xmlns:a16="http://schemas.microsoft.com/office/drawing/2014/main" id="{1D0ABB67-F807-49DC-903A-3E457F866C49}"/>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2803443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35</a:t>
            </a:fld>
            <a:endParaRPr lang="el-GR">
              <a:solidFill>
                <a:prstClr val="black">
                  <a:tint val="75000"/>
                </a:prstClr>
              </a:solidFill>
            </a:endParaRPr>
          </a:p>
        </p:txBody>
      </p:sp>
      <p:grpSp>
        <p:nvGrpSpPr>
          <p:cNvPr id="6" name="Ομάδα 5"/>
          <p:cNvGrpSpPr/>
          <p:nvPr/>
        </p:nvGrpSpPr>
        <p:grpSpPr>
          <a:xfrm>
            <a:off x="1447180" y="361609"/>
            <a:ext cx="9146479" cy="5068606"/>
            <a:chOff x="1447180" y="361609"/>
            <a:chExt cx="9146479" cy="5068606"/>
          </a:xfrm>
        </p:grpSpPr>
        <p:sp>
          <p:nvSpPr>
            <p:cNvPr id="4" name="Ορθογώνιο 3"/>
            <p:cNvSpPr/>
            <p:nvPr/>
          </p:nvSpPr>
          <p:spPr>
            <a:xfrm>
              <a:off x="1447180" y="3029558"/>
              <a:ext cx="9146479" cy="2400657"/>
            </a:xfrm>
            <a:prstGeom prst="rect">
              <a:avLst/>
            </a:prstGeom>
          </p:spPr>
          <p:txBody>
            <a:bodyPr wrap="square">
              <a:spAutoFit/>
            </a:bodyPr>
            <a:lstStyle/>
            <a:p>
              <a:pPr algn="just">
                <a:lnSpc>
                  <a:spcPct val="150000"/>
                </a:lnSpc>
              </a:pPr>
              <a:r>
                <a:rPr lang="el-GR" sz="2000" dirty="0"/>
                <a:t>Στο παραπάνω σχήμα φαίνεται η χαρακτηριστική καμπύλη μιας ηλεκτρικής πηγής.</a:t>
              </a:r>
            </a:p>
            <a:p>
              <a:pPr algn="just">
                <a:lnSpc>
                  <a:spcPct val="150000"/>
                </a:lnSpc>
              </a:pPr>
              <a:r>
                <a:rPr lang="el-GR" sz="2000" dirty="0"/>
                <a:t>Αντλώντας πληροφορίες από το σχήμα μπορούμε να  συμπεράνουμε ότι</a:t>
              </a:r>
              <a:r>
                <a:rPr lang="en-US" sz="2000" dirty="0"/>
                <a:t>:</a:t>
              </a:r>
              <a:r>
                <a:rPr lang="el-GR" sz="2000" dirty="0"/>
                <a:t>  </a:t>
              </a:r>
            </a:p>
            <a:p>
              <a:pPr>
                <a:lnSpc>
                  <a:spcPct val="150000"/>
                </a:lnSpc>
              </a:pPr>
              <a:r>
                <a:rPr lang="el-GR" sz="2000" b="1" dirty="0"/>
                <a:t>α.</a:t>
              </a:r>
              <a:r>
                <a:rPr lang="el-GR" sz="2000" dirty="0"/>
                <a:t>   Η πηγή έχει ηλεκτρεγερτική δύναμη  </a:t>
              </a:r>
              <a:r>
                <a:rPr lang="el-GR" sz="2000" i="1" dirty="0"/>
                <a:t>Ε</a:t>
              </a:r>
              <a:r>
                <a:rPr lang="el-GR" sz="2000" dirty="0"/>
                <a:t> = 40V. </a:t>
              </a:r>
            </a:p>
            <a:p>
              <a:pPr>
                <a:lnSpc>
                  <a:spcPct val="150000"/>
                </a:lnSpc>
              </a:pPr>
              <a:r>
                <a:rPr lang="el-GR" sz="2000" b="1" dirty="0"/>
                <a:t>β.</a:t>
              </a:r>
              <a:r>
                <a:rPr lang="el-GR" sz="2000" dirty="0"/>
                <a:t>   Το ρεύμα βραχυκύκλωσης της πηγής έχει τιμή  </a:t>
              </a:r>
              <a:r>
                <a:rPr lang="el-GR" sz="2000" i="1" dirty="0" err="1"/>
                <a:t>I</a:t>
              </a:r>
              <a:r>
                <a:rPr lang="el-GR" sz="2000" baseline="-25000" dirty="0" err="1"/>
                <a:t>β</a:t>
              </a:r>
              <a:r>
                <a:rPr lang="el-GR" sz="2000" baseline="-25000" dirty="0"/>
                <a:t> </a:t>
              </a:r>
              <a:r>
                <a:rPr lang="el-GR" sz="2000" dirty="0"/>
                <a:t>= 20Α. </a:t>
              </a:r>
            </a:p>
            <a:p>
              <a:pPr>
                <a:lnSpc>
                  <a:spcPct val="150000"/>
                </a:lnSpc>
              </a:pPr>
              <a:r>
                <a:rPr lang="el-GR" sz="2000" b="1" dirty="0"/>
                <a:t>γ.</a:t>
              </a:r>
              <a:r>
                <a:rPr lang="el-GR" sz="2000" dirty="0"/>
                <a:t>   Η εσωτερική αντίσταση της πηγής έχει τιμή  </a:t>
              </a:r>
              <a:r>
                <a:rPr lang="el-GR" sz="2000" i="1" dirty="0"/>
                <a:t>r</a:t>
              </a:r>
              <a:r>
                <a:rPr lang="el-GR" sz="2000" dirty="0"/>
                <a:t> = 0,5Ω.</a:t>
              </a:r>
            </a:p>
          </p:txBody>
        </p:sp>
        <p:pic>
          <p:nvPicPr>
            <p:cNvPr id="5" name="Εικόνα 4"/>
            <p:cNvPicPr/>
            <p:nvPr/>
          </p:nvPicPr>
          <p:blipFill>
            <a:blip r:embed="rId2">
              <a:duotone>
                <a:prstClr val="black"/>
                <a:schemeClr val="tx2">
                  <a:tint val="45000"/>
                  <a:satMod val="400000"/>
                </a:schemeClr>
              </a:duotone>
              <a:extLst>
                <a:ext uri="{BEBA8EAE-BF5A-486C-A8C5-ECC9F3942E4B}">
                  <a14:imgProps xmlns:a14="http://schemas.microsoft.com/office/drawing/2010/main">
                    <a14:imgLayer r:embed="rId3">
                      <a14:imgEffect>
                        <a14:sharpenSoften amount="50000"/>
                      </a14:imgEffect>
                    </a14:imgLayer>
                  </a14:imgProps>
                </a:ext>
              </a:extLst>
            </a:blip>
            <a:stretch>
              <a:fillRect/>
            </a:stretch>
          </p:blipFill>
          <p:spPr>
            <a:xfrm>
              <a:off x="3935800" y="361609"/>
              <a:ext cx="3680484" cy="2426195"/>
            </a:xfrm>
            <a:prstGeom prst="rect">
              <a:avLst/>
            </a:prstGeom>
            <a:ln>
              <a:noFill/>
            </a:ln>
            <a:effectLst>
              <a:outerShdw blurRad="292100" dist="139700" dir="2700000" algn="tl" rotWithShape="0">
                <a:srgbClr val="333333">
                  <a:alpha val="65000"/>
                </a:srgbClr>
              </a:outerShdw>
            </a:effectLst>
          </p:spPr>
        </p:pic>
      </p:grpSp>
      <p:sp>
        <p:nvSpPr>
          <p:cNvPr id="7" name="Ορθογώνιο 6"/>
          <p:cNvSpPr/>
          <p:nvPr/>
        </p:nvSpPr>
        <p:spPr>
          <a:xfrm>
            <a:off x="1447180" y="361609"/>
            <a:ext cx="441146" cy="400110"/>
          </a:xfrm>
          <a:prstGeom prst="rect">
            <a:avLst/>
          </a:prstGeom>
        </p:spPr>
        <p:txBody>
          <a:bodyPr wrap="none">
            <a:spAutoFit/>
          </a:bodyPr>
          <a:lstStyle/>
          <a:p>
            <a:r>
              <a:rPr lang="el-GR" sz="2000" b="1" dirty="0"/>
              <a:t>2. </a:t>
            </a:r>
            <a:endParaRPr lang="el-GR" sz="2000" dirty="0"/>
          </a:p>
        </p:txBody>
      </p:sp>
      <p:sp>
        <p:nvSpPr>
          <p:cNvPr id="8" name="Οβάλ 7"/>
          <p:cNvSpPr/>
          <p:nvPr/>
        </p:nvSpPr>
        <p:spPr>
          <a:xfrm>
            <a:off x="1316331" y="4961585"/>
            <a:ext cx="491490" cy="46863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Θέση ημερομηνίας 8">
            <a:extLst>
              <a:ext uri="{FF2B5EF4-FFF2-40B4-BE49-F238E27FC236}">
                <a16:creationId xmlns:a16="http://schemas.microsoft.com/office/drawing/2014/main" id="{03AD9D3C-E3EA-48B7-9DD6-DD8C040858EC}"/>
              </a:ext>
            </a:extLst>
          </p:cNvPr>
          <p:cNvSpPr>
            <a:spLocks noGrp="1"/>
          </p:cNvSpPr>
          <p:nvPr>
            <p:ph type="dt" sz="half" idx="10"/>
          </p:nvPr>
        </p:nvSpPr>
        <p:spPr/>
        <p:txBody>
          <a:bodyPr/>
          <a:lstStyle/>
          <a:p>
            <a:fld id="{2A9665A2-FF92-4456-B680-EB00B7AB1F76}" type="datetime1">
              <a:rPr lang="el-GR" smtClean="0">
                <a:solidFill>
                  <a:prstClr val="black">
                    <a:tint val="75000"/>
                  </a:prstClr>
                </a:solidFill>
              </a:rPr>
              <a:t>8/2/2021</a:t>
            </a:fld>
            <a:endParaRPr lang="el-GR">
              <a:solidFill>
                <a:prstClr val="black">
                  <a:tint val="75000"/>
                </a:prstClr>
              </a:solidFill>
            </a:endParaRPr>
          </a:p>
        </p:txBody>
      </p:sp>
      <p:sp>
        <p:nvSpPr>
          <p:cNvPr id="10" name="Θέση υποσέλιδου 9">
            <a:extLst>
              <a:ext uri="{FF2B5EF4-FFF2-40B4-BE49-F238E27FC236}">
                <a16:creationId xmlns:a16="http://schemas.microsoft.com/office/drawing/2014/main" id="{52335010-C388-4DB2-A257-3138703D96F6}"/>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904450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36</a:t>
            </a:fld>
            <a:endParaRPr lang="el-GR">
              <a:solidFill>
                <a:prstClr val="black">
                  <a:tint val="75000"/>
                </a:prstClr>
              </a:solidFill>
            </a:endParaRPr>
          </a:p>
        </p:txBody>
      </p:sp>
      <p:sp>
        <p:nvSpPr>
          <p:cNvPr id="5" name="Ορθογώνιο 4"/>
          <p:cNvSpPr/>
          <p:nvPr/>
        </p:nvSpPr>
        <p:spPr>
          <a:xfrm>
            <a:off x="1081668" y="694928"/>
            <a:ext cx="10247970" cy="4247317"/>
          </a:xfrm>
          <a:prstGeom prst="rect">
            <a:avLst/>
          </a:prstGeom>
        </p:spPr>
        <p:txBody>
          <a:bodyPr wrap="square">
            <a:spAutoFit/>
          </a:bodyPr>
          <a:lstStyle/>
          <a:p>
            <a:pPr algn="just">
              <a:lnSpc>
                <a:spcPct val="150000"/>
              </a:lnSpc>
            </a:pPr>
            <a:r>
              <a:rPr lang="el-GR" sz="2000" b="1" dirty="0"/>
              <a:t>3.   </a:t>
            </a:r>
            <a:r>
              <a:rPr lang="el-GR" sz="2000" dirty="0"/>
              <a:t>Διαθέτουμε μια ηλεκτρική πηγή με ηλεκτρεγερτική δύναμη </a:t>
            </a:r>
            <a:r>
              <a:rPr lang="el-GR" sz="2000" i="1" dirty="0"/>
              <a:t>Ε</a:t>
            </a:r>
            <a:r>
              <a:rPr lang="el-GR" sz="2000" dirty="0"/>
              <a:t> και εσωτερική αντίσταση </a:t>
            </a:r>
            <a:r>
              <a:rPr lang="el-GR" sz="2000" i="1" dirty="0"/>
              <a:t>r</a:t>
            </a:r>
            <a:r>
              <a:rPr lang="el-GR" sz="2000" dirty="0"/>
              <a:t>. Διαθέτουμε επίσης και δύο όμοιους ηλεκτρικούς αντιστάτες με αντίσταση </a:t>
            </a:r>
            <a:r>
              <a:rPr lang="el-GR" sz="2000" i="1" dirty="0"/>
              <a:t>R</a:t>
            </a:r>
            <a:r>
              <a:rPr lang="el-GR" sz="2000" dirty="0"/>
              <a:t> ο καθένας. Συνδέουμε την πηγή με τους αντιστάτες σε δύο διαφορετικές συνδεσμολογίες. Την πρώτη φορά οι αντιστάτες συνδέονται σε σειρά με την ηλεκτρική πηγή και τη δεύτερη φορά συνδέονται παράλληλα.  </a:t>
            </a:r>
          </a:p>
          <a:p>
            <a:pPr algn="just">
              <a:lnSpc>
                <a:spcPct val="150000"/>
              </a:lnSpc>
            </a:pPr>
            <a:r>
              <a:rPr lang="el-GR" sz="2000" dirty="0"/>
              <a:t>Η πολική τάση στα άκρα της ηλεκτρικής πηγής θα είναι </a:t>
            </a:r>
          </a:p>
          <a:p>
            <a:pPr algn="just">
              <a:lnSpc>
                <a:spcPct val="150000"/>
              </a:lnSpc>
            </a:pPr>
            <a:r>
              <a:rPr lang="el-GR" sz="2000" b="1" dirty="0"/>
              <a:t>α.   </a:t>
            </a:r>
            <a:r>
              <a:rPr lang="el-GR" sz="2000" dirty="0"/>
              <a:t>ίδια και στις δύο συνδεσμολογίες. </a:t>
            </a:r>
          </a:p>
          <a:p>
            <a:pPr algn="just">
              <a:lnSpc>
                <a:spcPct val="150000"/>
              </a:lnSpc>
            </a:pPr>
            <a:r>
              <a:rPr lang="el-GR" sz="2000" b="1" dirty="0"/>
              <a:t>β.   </a:t>
            </a:r>
            <a:r>
              <a:rPr lang="el-GR" sz="2000" dirty="0"/>
              <a:t>μικρότερη στην παράλληλη συνδεσμολογία των αντιστατών. </a:t>
            </a:r>
          </a:p>
          <a:p>
            <a:pPr algn="just">
              <a:lnSpc>
                <a:spcPct val="150000"/>
              </a:lnSpc>
            </a:pPr>
            <a:r>
              <a:rPr lang="el-GR" sz="2000" b="1" dirty="0"/>
              <a:t>γ.   </a:t>
            </a:r>
            <a:r>
              <a:rPr lang="el-GR" sz="2000" dirty="0"/>
              <a:t>μικρότερη στη συνδεσμολογία των αντιστατών σε σειρά.</a:t>
            </a:r>
          </a:p>
        </p:txBody>
      </p:sp>
      <p:sp>
        <p:nvSpPr>
          <p:cNvPr id="8" name="Οβάλ 7"/>
          <p:cNvSpPr/>
          <p:nvPr/>
        </p:nvSpPr>
        <p:spPr>
          <a:xfrm>
            <a:off x="958586" y="3976476"/>
            <a:ext cx="491490" cy="46863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Θέση ημερομηνίας 3">
            <a:extLst>
              <a:ext uri="{FF2B5EF4-FFF2-40B4-BE49-F238E27FC236}">
                <a16:creationId xmlns:a16="http://schemas.microsoft.com/office/drawing/2014/main" id="{68C58773-0B1B-4756-8569-79C2201AA7E5}"/>
              </a:ext>
            </a:extLst>
          </p:cNvPr>
          <p:cNvSpPr>
            <a:spLocks noGrp="1"/>
          </p:cNvSpPr>
          <p:nvPr>
            <p:ph type="dt" sz="half" idx="10"/>
          </p:nvPr>
        </p:nvSpPr>
        <p:spPr/>
        <p:txBody>
          <a:bodyPr/>
          <a:lstStyle/>
          <a:p>
            <a:fld id="{B7283580-2C30-43BC-92BF-C0D2847ED411}" type="datetime1">
              <a:rPr lang="el-GR" smtClean="0">
                <a:solidFill>
                  <a:prstClr val="black">
                    <a:tint val="75000"/>
                  </a:prstClr>
                </a:solidFill>
              </a:rPr>
              <a:t>8/2/2021</a:t>
            </a:fld>
            <a:endParaRPr lang="el-GR">
              <a:solidFill>
                <a:prstClr val="black">
                  <a:tint val="75000"/>
                </a:prstClr>
              </a:solidFill>
            </a:endParaRPr>
          </a:p>
        </p:txBody>
      </p:sp>
      <p:sp>
        <p:nvSpPr>
          <p:cNvPr id="6" name="Θέση υποσέλιδου 5">
            <a:extLst>
              <a:ext uri="{FF2B5EF4-FFF2-40B4-BE49-F238E27FC236}">
                <a16:creationId xmlns:a16="http://schemas.microsoft.com/office/drawing/2014/main" id="{699C5003-FB37-4134-BF60-42B91E48A8EA}"/>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491840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37</a:t>
            </a:fld>
            <a:endParaRPr lang="el-GR">
              <a:solidFill>
                <a:prstClr val="black">
                  <a:tint val="75000"/>
                </a:prstClr>
              </a:solidFill>
            </a:endParaRPr>
          </a:p>
        </p:txBody>
      </p:sp>
      <p:grpSp>
        <p:nvGrpSpPr>
          <p:cNvPr id="10" name="Ομάδα 9"/>
          <p:cNvGrpSpPr/>
          <p:nvPr/>
        </p:nvGrpSpPr>
        <p:grpSpPr>
          <a:xfrm>
            <a:off x="1037064" y="566920"/>
            <a:ext cx="9902283" cy="3971626"/>
            <a:chOff x="1037064" y="566920"/>
            <a:chExt cx="9902283" cy="3971626"/>
          </a:xfrm>
        </p:grpSpPr>
        <p:sp>
          <p:nvSpPr>
            <p:cNvPr id="8" name="Ορθογώνιο 7"/>
            <p:cNvSpPr/>
            <p:nvPr/>
          </p:nvSpPr>
          <p:spPr>
            <a:xfrm>
              <a:off x="1037064" y="566920"/>
              <a:ext cx="6634975" cy="3323987"/>
            </a:xfrm>
            <a:prstGeom prst="rect">
              <a:avLst/>
            </a:prstGeom>
          </p:spPr>
          <p:txBody>
            <a:bodyPr wrap="square">
              <a:spAutoFit/>
            </a:bodyPr>
            <a:lstStyle/>
            <a:p>
              <a:pPr algn="just">
                <a:lnSpc>
                  <a:spcPct val="150000"/>
                </a:lnSpc>
              </a:pPr>
              <a:r>
                <a:rPr lang="el-GR" sz="2000" b="1" dirty="0"/>
                <a:t>4.  </a:t>
              </a:r>
              <a:r>
                <a:rPr lang="el-GR" sz="2000" dirty="0"/>
                <a:t>Ένας μαθητής μετά από το αντίστοιχο πείραμα είχε σχεδιάσει την χαρακτηριστική καμπύλη μιας ηλεκτρικής πηγής. Από λάθος σκίστηκε το χαρτί και τα κομμάτια πετάχτηκαν στα σκουπίδια. Ότι απόμεινε από το διάγραμμα του μαθητή  φαίνεται στο παρακάτω σχήμα.</a:t>
              </a:r>
            </a:p>
            <a:p>
              <a:pPr algn="just">
                <a:lnSpc>
                  <a:spcPct val="150000"/>
                </a:lnSpc>
              </a:pPr>
              <a:r>
                <a:rPr lang="el-GR" sz="2000"/>
                <a:t>Το </a:t>
              </a:r>
              <a:r>
                <a:rPr lang="el-GR" sz="2000" dirty="0"/>
                <a:t>ρεύμα βραχυκύκλωσης της πηγής είναι: </a:t>
              </a:r>
            </a:p>
            <a:p>
              <a:pPr algn="just">
                <a:lnSpc>
                  <a:spcPct val="150000"/>
                </a:lnSpc>
              </a:pPr>
              <a:r>
                <a:rPr lang="el-GR" sz="2000" b="1" dirty="0"/>
                <a:t>α.   </a:t>
              </a:r>
              <a:r>
                <a:rPr lang="el-GR" sz="2000" dirty="0"/>
                <a:t>1A. 			  </a:t>
              </a:r>
              <a:r>
                <a:rPr lang="el-GR" sz="2000" b="1" dirty="0"/>
                <a:t>β.   </a:t>
              </a:r>
              <a:r>
                <a:rPr lang="el-GR" sz="2000" dirty="0"/>
                <a:t>2A. 		            </a:t>
              </a:r>
              <a:r>
                <a:rPr lang="el-GR" sz="2000" b="1" dirty="0"/>
                <a:t>γ.   </a:t>
              </a:r>
              <a:r>
                <a:rPr lang="el-GR" sz="2000" dirty="0"/>
                <a:t>3Α.</a:t>
              </a:r>
            </a:p>
          </p:txBody>
        </p:sp>
        <p:pic>
          <p:nvPicPr>
            <p:cNvPr id="9" name="Εικόνα 8"/>
            <p:cNvPicPr/>
            <p:nvPr/>
          </p:nvPicPr>
          <p:blipFill>
            <a:blip r:embed="rId2">
              <a:duotone>
                <a:prstClr val="black"/>
                <a:schemeClr val="accent3">
                  <a:tint val="45000"/>
                  <a:satMod val="400000"/>
                </a:schemeClr>
              </a:duotone>
            </a:blip>
            <a:stretch>
              <a:fillRect/>
            </a:stretch>
          </p:blipFill>
          <p:spPr>
            <a:xfrm>
              <a:off x="7794702" y="812643"/>
              <a:ext cx="3144645" cy="3725903"/>
            </a:xfrm>
            <a:prstGeom prst="rect">
              <a:avLst/>
            </a:prstGeom>
            <a:ln>
              <a:noFill/>
            </a:ln>
            <a:effectLst>
              <a:outerShdw blurRad="292100" dist="139700" dir="2700000" algn="tl" rotWithShape="0">
                <a:srgbClr val="333333">
                  <a:alpha val="65000"/>
                </a:srgbClr>
              </a:outerShdw>
            </a:effectLst>
          </p:spPr>
        </p:pic>
      </p:grpSp>
      <p:sp>
        <p:nvSpPr>
          <p:cNvPr id="11" name="Οβάλ 10"/>
          <p:cNvSpPr/>
          <p:nvPr/>
        </p:nvSpPr>
        <p:spPr>
          <a:xfrm>
            <a:off x="6189414" y="3422277"/>
            <a:ext cx="491490" cy="46863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Θέση ημερομηνίας 3">
            <a:extLst>
              <a:ext uri="{FF2B5EF4-FFF2-40B4-BE49-F238E27FC236}">
                <a16:creationId xmlns:a16="http://schemas.microsoft.com/office/drawing/2014/main" id="{2D3D91DB-E432-4377-B474-25B308C23F81}"/>
              </a:ext>
            </a:extLst>
          </p:cNvPr>
          <p:cNvSpPr>
            <a:spLocks noGrp="1"/>
          </p:cNvSpPr>
          <p:nvPr>
            <p:ph type="dt" sz="half" idx="10"/>
          </p:nvPr>
        </p:nvSpPr>
        <p:spPr/>
        <p:txBody>
          <a:bodyPr/>
          <a:lstStyle/>
          <a:p>
            <a:fld id="{E4E2608A-7384-4551-B9A3-311A3DBA2B3F}" type="datetime1">
              <a:rPr lang="el-GR" smtClean="0">
                <a:solidFill>
                  <a:prstClr val="black">
                    <a:tint val="75000"/>
                  </a:prstClr>
                </a:solidFill>
              </a:rPr>
              <a:t>8/2/2021</a:t>
            </a:fld>
            <a:endParaRPr lang="el-GR">
              <a:solidFill>
                <a:prstClr val="black">
                  <a:tint val="75000"/>
                </a:prstClr>
              </a:solidFill>
            </a:endParaRPr>
          </a:p>
        </p:txBody>
      </p:sp>
      <p:sp>
        <p:nvSpPr>
          <p:cNvPr id="5" name="Θέση υποσέλιδου 4">
            <a:extLst>
              <a:ext uri="{FF2B5EF4-FFF2-40B4-BE49-F238E27FC236}">
                <a16:creationId xmlns:a16="http://schemas.microsoft.com/office/drawing/2014/main" id="{BC3B66D7-AF9E-4C02-9135-D32EFF4C4172}"/>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1397197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1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38</a:t>
            </a:fld>
            <a:endParaRPr lang="el-GR">
              <a:solidFill>
                <a:prstClr val="black">
                  <a:tint val="75000"/>
                </a:prstClr>
              </a:solidFill>
            </a:endParaRPr>
          </a:p>
        </p:txBody>
      </p:sp>
      <p:grpSp>
        <p:nvGrpSpPr>
          <p:cNvPr id="7" name="Ομάδα 6"/>
          <p:cNvGrpSpPr/>
          <p:nvPr/>
        </p:nvGrpSpPr>
        <p:grpSpPr>
          <a:xfrm>
            <a:off x="1465827" y="432440"/>
            <a:ext cx="8935473" cy="5397919"/>
            <a:chOff x="1031487" y="386720"/>
            <a:chExt cx="8935473" cy="5397919"/>
          </a:xfrm>
        </p:grpSpPr>
        <p:sp>
          <p:nvSpPr>
            <p:cNvPr id="4" name="Ορθογώνιο 3"/>
            <p:cNvSpPr/>
            <p:nvPr/>
          </p:nvSpPr>
          <p:spPr>
            <a:xfrm>
              <a:off x="1031487" y="386720"/>
              <a:ext cx="8935473" cy="1477328"/>
            </a:xfrm>
            <a:prstGeom prst="rect">
              <a:avLst/>
            </a:prstGeom>
          </p:spPr>
          <p:txBody>
            <a:bodyPr wrap="square">
              <a:spAutoFit/>
            </a:bodyPr>
            <a:lstStyle/>
            <a:p>
              <a:pPr algn="just">
                <a:lnSpc>
                  <a:spcPct val="150000"/>
                </a:lnSpc>
              </a:pPr>
              <a:r>
                <a:rPr lang="el-GR" sz="2000" b="1" dirty="0"/>
                <a:t>5.  </a:t>
              </a:r>
              <a:r>
                <a:rPr lang="el-GR" sz="2000" dirty="0"/>
                <a:t>Στο σχήμα παρουσιάζονται οι χαρακτηριστικές  καμπύλες δύο πηγών (1) και (2). Οι εσωτερικές αντιστάσεις  των πηγών (1) και (2) είναι r</a:t>
              </a:r>
              <a:r>
                <a:rPr lang="el-GR" sz="2000" baseline="-25000" dirty="0"/>
                <a:t>1</a:t>
              </a:r>
              <a:r>
                <a:rPr lang="el-GR" sz="2000" dirty="0"/>
                <a:t> και r</a:t>
              </a:r>
              <a:r>
                <a:rPr lang="el-GR" sz="2000" baseline="-25000" dirty="0"/>
                <a:t>2</a:t>
              </a:r>
              <a:r>
                <a:rPr lang="el-GR" sz="2000" dirty="0"/>
                <a:t>, αντίστοιχα. </a:t>
              </a:r>
            </a:p>
            <a:p>
              <a:pPr algn="just">
                <a:lnSpc>
                  <a:spcPct val="150000"/>
                </a:lnSpc>
              </a:pPr>
              <a:r>
                <a:rPr lang="el-GR" sz="2000" dirty="0"/>
                <a:t>Για τις εσωτερικές αντιστάσεις ισχύει:</a:t>
              </a:r>
            </a:p>
          </p:txBody>
        </p:sp>
        <p:pic>
          <p:nvPicPr>
            <p:cNvPr id="5" name="Εικόνα 4"/>
            <p:cNvPicPr/>
            <p:nvPr/>
          </p:nvPicPr>
          <p:blipFill>
            <a:blip r:embed="rId2">
              <a:duotone>
                <a:prstClr val="black"/>
                <a:schemeClr val="accent5">
                  <a:tint val="45000"/>
                  <a:satMod val="400000"/>
                </a:schemeClr>
              </a:duotone>
              <a:extLst>
                <a:ext uri="{BEBA8EAE-BF5A-486C-A8C5-ECC9F3942E4B}">
                  <a14:imgProps xmlns:a14="http://schemas.microsoft.com/office/drawing/2010/main">
                    <a14:imgLayer r:embed="rId3">
                      <a14:imgEffect>
                        <a14:sharpenSoften amount="50000"/>
                      </a14:imgEffect>
                    </a14:imgLayer>
                  </a14:imgProps>
                </a:ext>
              </a:extLst>
            </a:blip>
            <a:stretch>
              <a:fillRect/>
            </a:stretch>
          </p:blipFill>
          <p:spPr>
            <a:xfrm>
              <a:off x="4425175" y="2129884"/>
              <a:ext cx="3341649" cy="2698594"/>
            </a:xfrm>
            <a:prstGeom prst="rect">
              <a:avLst/>
            </a:prstGeom>
            <a:ln>
              <a:noFill/>
            </a:ln>
            <a:effectLst>
              <a:outerShdw blurRad="292100" dist="139700" dir="2700000" algn="tl" rotWithShape="0">
                <a:srgbClr val="333333">
                  <a:alpha val="65000"/>
                </a:srgbClr>
              </a:outerShdw>
            </a:effectLst>
          </p:spPr>
        </p:pic>
        <mc:AlternateContent xmlns:mc="http://schemas.openxmlformats.org/markup-compatibility/2006" xmlns:a14="http://schemas.microsoft.com/office/drawing/2010/main">
          <mc:Choice Requires="a14">
            <p:sp>
              <p:nvSpPr>
                <p:cNvPr id="6" name="Ορθογώνιο 5"/>
                <p:cNvSpPr/>
                <p:nvPr/>
              </p:nvSpPr>
              <p:spPr>
                <a:xfrm>
                  <a:off x="1031487" y="4951141"/>
                  <a:ext cx="6787376" cy="833498"/>
                </a:xfrm>
                <a:prstGeom prst="rect">
                  <a:avLst/>
                </a:prstGeom>
              </p:spPr>
              <p:txBody>
                <a:bodyPr wrap="square">
                  <a:spAutoFit/>
                </a:bodyPr>
                <a:lstStyle/>
                <a:p>
                  <a:pPr marL="457200" algn="just">
                    <a:lnSpc>
                      <a:spcPct val="150000"/>
                    </a:lnSpc>
                    <a:spcAft>
                      <a:spcPts val="1000"/>
                    </a:spcAft>
                  </a:pPr>
                  <a:r>
                    <a:rPr lang="el-GR" b="1" dirty="0">
                      <a:latin typeface="Trebuchet MS" panose="020B0603020202020204" pitchFamily="34" charset="0"/>
                      <a:ea typeface="Calibri" panose="020F0502020204030204" pitchFamily="34" charset="0"/>
                      <a:cs typeface="Times New Roman" panose="02020603050405020304" pitchFamily="18" charset="0"/>
                    </a:rPr>
                    <a:t>α.</a:t>
                  </a:r>
                  <a:r>
                    <a:rPr lang="el-GR" dirty="0">
                      <a:latin typeface="Trebuchet MS" panose="020B0603020202020204" pitchFamily="34" charset="0"/>
                      <a:ea typeface="Calibri" panose="020F0502020204030204" pitchFamily="34" charset="0"/>
                      <a:cs typeface="Times New Roman" panose="02020603050405020304" pitchFamily="18" charset="0"/>
                    </a:rPr>
                    <a:t>   </a:t>
                  </a:r>
                  <a:r>
                    <a:rPr lang="en-US" i="1" dirty="0">
                      <a:latin typeface="Trebuchet MS" panose="020B0603020202020204" pitchFamily="34" charset="0"/>
                      <a:ea typeface="Calibri" panose="020F0502020204030204" pitchFamily="34" charset="0"/>
                      <a:cs typeface="Times New Roman" panose="02020603050405020304" pitchFamily="18" charset="0"/>
                    </a:rPr>
                    <a:t>r</a:t>
                  </a:r>
                  <a:r>
                    <a:rPr lang="el-GR" baseline="-25000" dirty="0">
                      <a:latin typeface="Trebuchet MS" panose="020B0603020202020204" pitchFamily="34" charset="0"/>
                      <a:ea typeface="Calibri" panose="020F0502020204030204" pitchFamily="34" charset="0"/>
                      <a:cs typeface="Times New Roman" panose="02020603050405020304" pitchFamily="18" charset="0"/>
                    </a:rPr>
                    <a:t>2 </a:t>
                  </a:r>
                  <a:r>
                    <a:rPr lang="el-GR" dirty="0">
                      <a:latin typeface="Trebuchet MS" panose="020B0603020202020204" pitchFamily="34" charset="0"/>
                      <a:ea typeface="Calibri" panose="020F0502020204030204" pitchFamily="34" charset="0"/>
                      <a:cs typeface="Times New Roman" panose="02020603050405020304" pitchFamily="18" charset="0"/>
                    </a:rPr>
                    <a:t>=  </a:t>
                  </a:r>
                  <a14:m>
                    <m:oMath xmlns:m="http://schemas.openxmlformats.org/officeDocument/2006/math">
                      <m:f>
                        <m:fPr>
                          <m:ctrlPr>
                            <a:rPr lang="el-GR" sz="2400"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el-GR"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l-GR" sz="2400" i="1">
                                  <a:effectLst/>
                                  <a:latin typeface="Cambria Math" panose="02040503050406030204" pitchFamily="18" charset="0"/>
                                  <a:ea typeface="Calibri" panose="020F0502020204030204" pitchFamily="34" charset="0"/>
                                  <a:cs typeface="Times New Roman" panose="02020603050405020304" pitchFamily="18" charset="0"/>
                                </a:rPr>
                                <m:t>𝑟</m:t>
                              </m:r>
                            </m:e>
                            <m:sub>
                              <m:r>
                                <a:rPr lang="el-GR" sz="2400" i="1">
                                  <a:effectLst/>
                                  <a:latin typeface="Cambria Math" panose="02040503050406030204" pitchFamily="18" charset="0"/>
                                  <a:ea typeface="Calibri" panose="020F0502020204030204" pitchFamily="34" charset="0"/>
                                  <a:cs typeface="Times New Roman" panose="02020603050405020304" pitchFamily="18" charset="0"/>
                                </a:rPr>
                                <m:t>1</m:t>
                              </m:r>
                            </m:sub>
                          </m:sSub>
                        </m:num>
                        <m:den>
                          <m:r>
                            <a:rPr lang="el-GR" sz="2400" i="1">
                              <a:effectLst/>
                              <a:latin typeface="Cambria Math" panose="02040503050406030204" pitchFamily="18" charset="0"/>
                              <a:ea typeface="Calibri" panose="020F0502020204030204" pitchFamily="34" charset="0"/>
                              <a:cs typeface="Times New Roman" panose="02020603050405020304" pitchFamily="18" charset="0"/>
                            </a:rPr>
                            <m:t>4</m:t>
                          </m:r>
                        </m:den>
                      </m:f>
                    </m:oMath>
                  </a14:m>
                  <a:r>
                    <a:rPr lang="el-GR" dirty="0">
                      <a:latin typeface="Trebuchet MS" panose="020B0603020202020204" pitchFamily="34" charset="0"/>
                      <a:ea typeface="Calibri" panose="020F0502020204030204" pitchFamily="34" charset="0"/>
                      <a:cs typeface="Times New Roman" panose="02020603050405020304" pitchFamily="18" charset="0"/>
                    </a:rPr>
                    <a:t> .                 </a:t>
                  </a:r>
                  <a:r>
                    <a:rPr lang="el-GR" b="1" dirty="0">
                      <a:latin typeface="Trebuchet MS" panose="020B0603020202020204" pitchFamily="34" charset="0"/>
                      <a:ea typeface="Calibri" panose="020F0502020204030204" pitchFamily="34" charset="0"/>
                      <a:cs typeface="Times New Roman" panose="02020603050405020304" pitchFamily="18" charset="0"/>
                    </a:rPr>
                    <a:t>β.</a:t>
                  </a:r>
                  <a:r>
                    <a:rPr lang="el-GR" dirty="0">
                      <a:latin typeface="Trebuchet MS" panose="020B0603020202020204" pitchFamily="34" charset="0"/>
                      <a:ea typeface="Calibri" panose="020F0502020204030204" pitchFamily="34" charset="0"/>
                      <a:cs typeface="Times New Roman" panose="02020603050405020304" pitchFamily="18" charset="0"/>
                    </a:rPr>
                    <a:t>   </a:t>
                  </a:r>
                  <a:r>
                    <a:rPr lang="en-US" i="1" dirty="0">
                      <a:latin typeface="Trebuchet MS" panose="020B0603020202020204" pitchFamily="34" charset="0"/>
                      <a:ea typeface="Calibri" panose="020F0502020204030204" pitchFamily="34" charset="0"/>
                      <a:cs typeface="Times New Roman" panose="02020603050405020304" pitchFamily="18" charset="0"/>
                    </a:rPr>
                    <a:t>r</a:t>
                  </a:r>
                  <a:r>
                    <a:rPr lang="el-GR" baseline="-25000" dirty="0">
                      <a:latin typeface="Trebuchet MS" panose="020B0603020202020204" pitchFamily="34" charset="0"/>
                      <a:ea typeface="Calibri" panose="020F0502020204030204" pitchFamily="34" charset="0"/>
                      <a:cs typeface="Times New Roman" panose="02020603050405020304" pitchFamily="18" charset="0"/>
                    </a:rPr>
                    <a:t>2 </a:t>
                  </a:r>
                  <a:r>
                    <a:rPr lang="el-GR" dirty="0">
                      <a:latin typeface="Trebuchet MS" panose="020B0603020202020204" pitchFamily="34" charset="0"/>
                      <a:ea typeface="Calibri" panose="020F0502020204030204" pitchFamily="34" charset="0"/>
                      <a:cs typeface="Times New Roman" panose="02020603050405020304" pitchFamily="18" charset="0"/>
                    </a:rPr>
                    <a:t>=  </a:t>
                  </a:r>
                  <a14:m>
                    <m:oMath xmlns:m="http://schemas.openxmlformats.org/officeDocument/2006/math">
                      <m:f>
                        <m:fPr>
                          <m:ctrlPr>
                            <a:rPr lang="el-GR" sz="2400"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el-GR"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l-GR" sz="2400" i="1">
                                  <a:effectLst/>
                                  <a:latin typeface="Cambria Math" panose="02040503050406030204" pitchFamily="18" charset="0"/>
                                  <a:ea typeface="Calibri" panose="020F0502020204030204" pitchFamily="34" charset="0"/>
                                  <a:cs typeface="Times New Roman" panose="02020603050405020304" pitchFamily="18" charset="0"/>
                                </a:rPr>
                                <m:t>𝑟</m:t>
                              </m:r>
                            </m:e>
                            <m:sub>
                              <m:r>
                                <a:rPr lang="el-GR" sz="2400" i="1">
                                  <a:effectLst/>
                                  <a:latin typeface="Cambria Math" panose="02040503050406030204" pitchFamily="18" charset="0"/>
                                  <a:ea typeface="Calibri" panose="020F0502020204030204" pitchFamily="34" charset="0"/>
                                  <a:cs typeface="Times New Roman" panose="02020603050405020304" pitchFamily="18" charset="0"/>
                                </a:rPr>
                                <m:t>1</m:t>
                              </m:r>
                            </m:sub>
                          </m:sSub>
                        </m:num>
                        <m:den>
                          <m:r>
                            <a:rPr lang="el-GR" sz="2400" i="1">
                              <a:effectLst/>
                              <a:latin typeface="Cambria Math" panose="02040503050406030204" pitchFamily="18" charset="0"/>
                              <a:ea typeface="Calibri" panose="020F0502020204030204" pitchFamily="34" charset="0"/>
                              <a:cs typeface="Times New Roman" panose="02020603050405020304" pitchFamily="18" charset="0"/>
                            </a:rPr>
                            <m:t>3</m:t>
                          </m:r>
                        </m:den>
                      </m:f>
                      <m:r>
                        <a:rPr lang="el-GR" sz="2400" i="1">
                          <a:effectLst/>
                          <a:latin typeface="Cambria Math" panose="02040503050406030204" pitchFamily="18" charset="0"/>
                          <a:ea typeface="Calibri" panose="020F0502020204030204" pitchFamily="34" charset="0"/>
                          <a:cs typeface="Times New Roman" panose="02020603050405020304" pitchFamily="18" charset="0"/>
                        </a:rPr>
                        <m:t> </m:t>
                      </m:r>
                    </m:oMath>
                  </a14:m>
                  <a:r>
                    <a:rPr lang="el-GR" dirty="0">
                      <a:latin typeface="Trebuchet MS" panose="020B0603020202020204" pitchFamily="34" charset="0"/>
                      <a:ea typeface="Calibri" panose="020F0502020204030204" pitchFamily="34" charset="0"/>
                      <a:cs typeface="Times New Roman" panose="02020603050405020304" pitchFamily="18" charset="0"/>
                    </a:rPr>
                    <a:t>.                </a:t>
                  </a:r>
                  <a:r>
                    <a:rPr lang="el-GR" b="1" dirty="0">
                      <a:latin typeface="Trebuchet MS" panose="020B0603020202020204" pitchFamily="34" charset="0"/>
                      <a:ea typeface="Calibri" panose="020F0502020204030204" pitchFamily="34" charset="0"/>
                      <a:cs typeface="Times New Roman" panose="02020603050405020304" pitchFamily="18" charset="0"/>
                    </a:rPr>
                    <a:t>γ. </a:t>
                  </a:r>
                  <a:r>
                    <a:rPr lang="el-GR" dirty="0">
                      <a:latin typeface="Trebuchet MS" panose="020B0603020202020204" pitchFamily="34" charset="0"/>
                      <a:ea typeface="Calibri" panose="020F0502020204030204" pitchFamily="34" charset="0"/>
                      <a:cs typeface="Times New Roman" panose="02020603050405020304" pitchFamily="18" charset="0"/>
                    </a:rPr>
                    <a:t>  </a:t>
                  </a:r>
                  <a:r>
                    <a:rPr lang="en-US" i="1" dirty="0">
                      <a:latin typeface="Trebuchet MS" panose="020B0603020202020204" pitchFamily="34" charset="0"/>
                      <a:ea typeface="Calibri" panose="020F0502020204030204" pitchFamily="34" charset="0"/>
                      <a:cs typeface="Times New Roman" panose="02020603050405020304" pitchFamily="18" charset="0"/>
                    </a:rPr>
                    <a:t>r</a:t>
                  </a:r>
                  <a:r>
                    <a:rPr lang="el-GR" baseline="-25000" dirty="0">
                      <a:latin typeface="Trebuchet MS" panose="020B0603020202020204" pitchFamily="34" charset="0"/>
                      <a:ea typeface="Calibri" panose="020F0502020204030204" pitchFamily="34" charset="0"/>
                      <a:cs typeface="Times New Roman" panose="02020603050405020304" pitchFamily="18" charset="0"/>
                    </a:rPr>
                    <a:t>2 </a:t>
                  </a:r>
                  <a:r>
                    <a:rPr lang="el-GR" dirty="0">
                      <a:latin typeface="Trebuchet MS" panose="020B0603020202020204" pitchFamily="34" charset="0"/>
                      <a:ea typeface="Calibri" panose="020F0502020204030204" pitchFamily="34" charset="0"/>
                      <a:cs typeface="Times New Roman" panose="02020603050405020304" pitchFamily="18" charset="0"/>
                    </a:rPr>
                    <a:t>=  </a:t>
                  </a:r>
                  <a14:m>
                    <m:oMath xmlns:m="http://schemas.openxmlformats.org/officeDocument/2006/math">
                      <m:f>
                        <m:fPr>
                          <m:ctrlPr>
                            <a:rPr lang="el-GR" sz="2400"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el-GR"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l-GR" sz="2400" i="1">
                                  <a:effectLst/>
                                  <a:latin typeface="Cambria Math" panose="02040503050406030204" pitchFamily="18" charset="0"/>
                                  <a:ea typeface="Calibri" panose="020F0502020204030204" pitchFamily="34" charset="0"/>
                                  <a:cs typeface="Times New Roman" panose="02020603050405020304" pitchFamily="18" charset="0"/>
                                </a:rPr>
                                <m:t>𝑟</m:t>
                              </m:r>
                            </m:e>
                            <m:sub>
                              <m:r>
                                <a:rPr lang="el-GR" sz="2400" i="1">
                                  <a:effectLst/>
                                  <a:latin typeface="Cambria Math" panose="02040503050406030204" pitchFamily="18" charset="0"/>
                                  <a:ea typeface="Calibri" panose="020F0502020204030204" pitchFamily="34" charset="0"/>
                                  <a:cs typeface="Times New Roman" panose="02020603050405020304" pitchFamily="18" charset="0"/>
                                </a:rPr>
                                <m:t>1</m:t>
                              </m:r>
                            </m:sub>
                          </m:sSub>
                        </m:num>
                        <m:den>
                          <m:r>
                            <a:rPr lang="el-GR" sz="2400" i="1">
                              <a:effectLst/>
                              <a:latin typeface="Cambria Math" panose="02040503050406030204" pitchFamily="18" charset="0"/>
                              <a:ea typeface="Calibri" panose="020F0502020204030204" pitchFamily="34" charset="0"/>
                              <a:cs typeface="Times New Roman" panose="02020603050405020304" pitchFamily="18" charset="0"/>
                            </a:rPr>
                            <m:t>2</m:t>
                          </m:r>
                        </m:den>
                      </m:f>
                      <m:r>
                        <a:rPr lang="el-GR" sz="2400" i="1">
                          <a:effectLst/>
                          <a:latin typeface="Cambria Math" panose="02040503050406030204" pitchFamily="18" charset="0"/>
                          <a:ea typeface="Calibri" panose="020F0502020204030204" pitchFamily="34" charset="0"/>
                          <a:cs typeface="Times New Roman" panose="02020603050405020304" pitchFamily="18" charset="0"/>
                        </a:rPr>
                        <m:t> </m:t>
                      </m:r>
                    </m:oMath>
                  </a14:m>
                  <a:r>
                    <a:rPr lang="el-GR" dirty="0">
                      <a:latin typeface="Trebuchet MS" panose="020B0603020202020204" pitchFamily="34" charset="0"/>
                      <a:ea typeface="Calibri" panose="020F0502020204030204" pitchFamily="34" charset="0"/>
                      <a:cs typeface="Times New Roman" panose="02020603050405020304" pitchFamily="18" charset="0"/>
                    </a:rPr>
                    <a:t>.                     </a:t>
                  </a:r>
                  <a:endParaRPr lang="el-GR" dirty="0">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6" name="Ορθογώνιο 5"/>
                <p:cNvSpPr>
                  <a:spLocks noRot="1" noChangeAspect="1" noMove="1" noResize="1" noEditPoints="1" noAdjustHandles="1" noChangeArrowheads="1" noChangeShapeType="1" noTextEdit="1"/>
                </p:cNvSpPr>
                <p:nvPr/>
              </p:nvSpPr>
              <p:spPr>
                <a:xfrm>
                  <a:off x="1031487" y="4951141"/>
                  <a:ext cx="6787376" cy="833498"/>
                </a:xfrm>
                <a:prstGeom prst="rect">
                  <a:avLst/>
                </a:prstGeom>
                <a:blipFill>
                  <a:blip r:embed="rId4"/>
                  <a:stretch>
                    <a:fillRect/>
                  </a:stretch>
                </a:blipFill>
              </p:spPr>
              <p:txBody>
                <a:bodyPr/>
                <a:lstStyle/>
                <a:p>
                  <a:r>
                    <a:rPr lang="el-GR">
                      <a:noFill/>
                    </a:rPr>
                    <a:t> </a:t>
                  </a:r>
                </a:p>
              </p:txBody>
            </p:sp>
          </mc:Fallback>
        </mc:AlternateContent>
      </p:grpSp>
      <p:sp>
        <p:nvSpPr>
          <p:cNvPr id="8" name="Οβάλ 7"/>
          <p:cNvSpPr/>
          <p:nvPr/>
        </p:nvSpPr>
        <p:spPr>
          <a:xfrm>
            <a:off x="4271962" y="5273248"/>
            <a:ext cx="491490" cy="46863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Θέση ημερομηνίας 8">
            <a:extLst>
              <a:ext uri="{FF2B5EF4-FFF2-40B4-BE49-F238E27FC236}">
                <a16:creationId xmlns:a16="http://schemas.microsoft.com/office/drawing/2014/main" id="{0CAE9548-30E1-4A74-8571-C5E4A5D034A6}"/>
              </a:ext>
            </a:extLst>
          </p:cNvPr>
          <p:cNvSpPr>
            <a:spLocks noGrp="1"/>
          </p:cNvSpPr>
          <p:nvPr>
            <p:ph type="dt" sz="half" idx="10"/>
          </p:nvPr>
        </p:nvSpPr>
        <p:spPr/>
        <p:txBody>
          <a:bodyPr/>
          <a:lstStyle/>
          <a:p>
            <a:fld id="{FE91B51A-0B81-4C72-879A-B6A6C534C349}" type="datetime1">
              <a:rPr lang="el-GR" smtClean="0">
                <a:solidFill>
                  <a:prstClr val="black">
                    <a:tint val="75000"/>
                  </a:prstClr>
                </a:solidFill>
              </a:rPr>
              <a:t>8/2/2021</a:t>
            </a:fld>
            <a:endParaRPr lang="el-GR">
              <a:solidFill>
                <a:prstClr val="black">
                  <a:tint val="75000"/>
                </a:prstClr>
              </a:solidFill>
            </a:endParaRPr>
          </a:p>
        </p:txBody>
      </p:sp>
      <p:sp>
        <p:nvSpPr>
          <p:cNvPr id="10" name="Θέση υποσέλιδου 9">
            <a:extLst>
              <a:ext uri="{FF2B5EF4-FFF2-40B4-BE49-F238E27FC236}">
                <a16:creationId xmlns:a16="http://schemas.microsoft.com/office/drawing/2014/main" id="{4CFE7320-0A3E-4C7B-9ED5-4F66C7C88911}"/>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1217915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39</a:t>
            </a:fld>
            <a:endParaRPr lang="el-GR">
              <a:solidFill>
                <a:prstClr val="black">
                  <a:tint val="75000"/>
                </a:prstClr>
              </a:solidFill>
            </a:endParaRPr>
          </a:p>
        </p:txBody>
      </p:sp>
      <p:grpSp>
        <p:nvGrpSpPr>
          <p:cNvPr id="6" name="Ομάδα 5"/>
          <p:cNvGrpSpPr/>
          <p:nvPr/>
        </p:nvGrpSpPr>
        <p:grpSpPr>
          <a:xfrm>
            <a:off x="674370" y="279035"/>
            <a:ext cx="10908030" cy="5598474"/>
            <a:chOff x="674370" y="279035"/>
            <a:chExt cx="10908030" cy="5598474"/>
          </a:xfrm>
        </p:grpSpPr>
        <p:sp>
          <p:nvSpPr>
            <p:cNvPr id="4" name="Ορθογώνιο 3"/>
            <p:cNvSpPr/>
            <p:nvPr/>
          </p:nvSpPr>
          <p:spPr>
            <a:xfrm>
              <a:off x="674370" y="279035"/>
              <a:ext cx="10812780" cy="1477328"/>
            </a:xfrm>
            <a:prstGeom prst="rect">
              <a:avLst/>
            </a:prstGeom>
          </p:spPr>
          <p:txBody>
            <a:bodyPr wrap="square">
              <a:spAutoFit/>
            </a:bodyPr>
            <a:lstStyle/>
            <a:p>
              <a:pPr algn="just">
                <a:lnSpc>
                  <a:spcPct val="150000"/>
                </a:lnSpc>
                <a:spcAft>
                  <a:spcPts val="0"/>
                </a:spcAft>
              </a:pPr>
              <a:r>
                <a:rPr lang="el-GR" sz="2000" b="1" dirty="0">
                  <a:ea typeface="Times New Roman" panose="02020603050405020304" pitchFamily="18" charset="0"/>
                </a:rPr>
                <a:t>6.  </a:t>
              </a:r>
              <a:r>
                <a:rPr lang="el-GR" sz="2000" dirty="0" err="1">
                  <a:solidFill>
                    <a:srgbClr val="000000"/>
                  </a:solidFill>
                  <a:ea typeface="Times New Roman" panose="02020603050405020304" pitchFamily="18" charset="0"/>
                </a:rPr>
                <a:t>Tέσσερις</a:t>
              </a:r>
              <a:r>
                <a:rPr lang="el-GR" sz="2000" dirty="0">
                  <a:solidFill>
                    <a:srgbClr val="000000"/>
                  </a:solidFill>
                  <a:ea typeface="Times New Roman" panose="02020603050405020304" pitchFamily="18" charset="0"/>
                </a:rPr>
                <a:t> αντιστάτες </a:t>
              </a:r>
              <a:r>
                <a:rPr lang="el-GR" sz="2000" i="1" dirty="0">
                  <a:solidFill>
                    <a:srgbClr val="000000"/>
                  </a:solidFill>
                  <a:ea typeface="Times New Roman" panose="02020603050405020304" pitchFamily="18" charset="0"/>
                </a:rPr>
                <a:t>R</a:t>
              </a:r>
              <a:r>
                <a:rPr lang="el-GR" sz="2000" baseline="-25000" dirty="0">
                  <a:solidFill>
                    <a:srgbClr val="000000"/>
                  </a:solidFill>
                  <a:ea typeface="Times New Roman" panose="02020603050405020304" pitchFamily="18" charset="0"/>
                </a:rPr>
                <a:t>1</a:t>
              </a:r>
              <a:r>
                <a:rPr lang="el-GR" sz="2000" dirty="0">
                  <a:solidFill>
                    <a:srgbClr val="000000"/>
                  </a:solidFill>
                  <a:ea typeface="Times New Roman" panose="02020603050405020304" pitchFamily="18" charset="0"/>
                </a:rPr>
                <a:t>, </a:t>
              </a:r>
              <a:r>
                <a:rPr lang="el-GR" sz="2000" i="1" dirty="0">
                  <a:solidFill>
                    <a:srgbClr val="000000"/>
                  </a:solidFill>
                  <a:ea typeface="Times New Roman" panose="02020603050405020304" pitchFamily="18" charset="0"/>
                </a:rPr>
                <a:t>R</a:t>
              </a:r>
              <a:r>
                <a:rPr lang="el-GR" sz="2000" baseline="-25000" dirty="0">
                  <a:solidFill>
                    <a:srgbClr val="000000"/>
                  </a:solidFill>
                  <a:ea typeface="Times New Roman" panose="02020603050405020304" pitchFamily="18" charset="0"/>
                </a:rPr>
                <a:t>2</a:t>
              </a:r>
              <a:r>
                <a:rPr lang="el-GR" sz="2000" dirty="0">
                  <a:solidFill>
                    <a:srgbClr val="000000"/>
                  </a:solidFill>
                  <a:ea typeface="Times New Roman" panose="02020603050405020304" pitchFamily="18" charset="0"/>
                </a:rPr>
                <a:t>, </a:t>
              </a:r>
              <a:r>
                <a:rPr lang="el-GR" sz="2000" i="1" dirty="0">
                  <a:solidFill>
                    <a:srgbClr val="000000"/>
                  </a:solidFill>
                  <a:ea typeface="Times New Roman" panose="02020603050405020304" pitchFamily="18" charset="0"/>
                </a:rPr>
                <a:t>R</a:t>
              </a:r>
              <a:r>
                <a:rPr lang="el-GR" sz="2000" baseline="-25000" dirty="0">
                  <a:solidFill>
                    <a:srgbClr val="000000"/>
                  </a:solidFill>
                  <a:ea typeface="Times New Roman" panose="02020603050405020304" pitchFamily="18" charset="0"/>
                </a:rPr>
                <a:t>3 </a:t>
              </a:r>
              <a:r>
                <a:rPr lang="el-GR" sz="2000" dirty="0">
                  <a:solidFill>
                    <a:srgbClr val="000000"/>
                  </a:solidFill>
                  <a:ea typeface="Times New Roman" panose="02020603050405020304" pitchFamily="18" charset="0"/>
                </a:rPr>
                <a:t>και </a:t>
              </a:r>
              <a:r>
                <a:rPr lang="el-GR" sz="2000" i="1" dirty="0">
                  <a:solidFill>
                    <a:srgbClr val="000000"/>
                  </a:solidFill>
                  <a:ea typeface="Times New Roman" panose="02020603050405020304" pitchFamily="18" charset="0"/>
                </a:rPr>
                <a:t>R</a:t>
              </a:r>
              <a:r>
                <a:rPr lang="el-GR" sz="2000" baseline="-25000" dirty="0">
                  <a:solidFill>
                    <a:srgbClr val="000000"/>
                  </a:solidFill>
                  <a:ea typeface="Times New Roman" panose="02020603050405020304" pitchFamily="18" charset="0"/>
                </a:rPr>
                <a:t>4 </a:t>
              </a:r>
              <a:r>
                <a:rPr lang="el-GR" sz="2000" dirty="0">
                  <a:solidFill>
                    <a:srgbClr val="000000"/>
                  </a:solidFill>
                  <a:ea typeface="Times New Roman" panose="02020603050405020304" pitchFamily="18" charset="0"/>
                </a:rPr>
                <a:t>με αντίστοιχες αντιστάσεις 6Ω, 6Ω, 3Ω και 6Ω συνδέονται, όπως φαίνεται στο παρακάτω κύκλωμα. Η ένταση του ρεύματος που διαρρέει τον αντιστάτη </a:t>
              </a:r>
              <a:r>
                <a:rPr lang="el-GR" sz="2000" i="1" dirty="0">
                  <a:solidFill>
                    <a:srgbClr val="000000"/>
                  </a:solidFill>
                  <a:ea typeface="Times New Roman" panose="02020603050405020304" pitchFamily="18" charset="0"/>
                </a:rPr>
                <a:t>R</a:t>
              </a:r>
              <a:r>
                <a:rPr lang="el-GR" sz="2000" baseline="-25000" dirty="0">
                  <a:solidFill>
                    <a:srgbClr val="000000"/>
                  </a:solidFill>
                  <a:ea typeface="Times New Roman" panose="02020603050405020304" pitchFamily="18" charset="0"/>
                </a:rPr>
                <a:t>3 </a:t>
              </a:r>
              <a:r>
                <a:rPr lang="el-GR" sz="2000" dirty="0">
                  <a:solidFill>
                    <a:srgbClr val="000000"/>
                  </a:solidFill>
                  <a:ea typeface="Times New Roman" panose="02020603050405020304" pitchFamily="18" charset="0"/>
                </a:rPr>
                <a:t>είναι 4Α. Τα άκρα Α και Δ της διάταξης συνδέονται με πηγή ΗΕΔ </a:t>
              </a:r>
              <a:r>
                <a:rPr lang="el-GR" sz="2000" i="1" dirty="0">
                  <a:solidFill>
                    <a:srgbClr val="000000"/>
                  </a:solidFill>
                  <a:ea typeface="Times New Roman" panose="02020603050405020304" pitchFamily="18" charset="0"/>
                </a:rPr>
                <a:t>Ε</a:t>
              </a:r>
              <a:r>
                <a:rPr lang="el-GR" sz="2000" dirty="0">
                  <a:solidFill>
                    <a:srgbClr val="000000"/>
                  </a:solidFill>
                  <a:ea typeface="Times New Roman" panose="02020603050405020304" pitchFamily="18" charset="0"/>
                </a:rPr>
                <a:t> και αμελητέα εσωτερική αντίσταση.</a:t>
              </a:r>
              <a:endParaRPr lang="el-GR" sz="2000" dirty="0">
                <a:ea typeface="Times New Roman" panose="02020603050405020304" pitchFamily="18" charset="0"/>
              </a:endParaRPr>
            </a:p>
          </p:txBody>
        </p:sp>
        <p:pic>
          <p:nvPicPr>
            <p:cNvPr id="3074" name="Picture 2"/>
            <p:cNvPicPr>
              <a:picLocks noChangeAspect="1" noChangeArrowheads="1"/>
            </p:cNvPicPr>
            <p:nvPr/>
          </p:nvPicPr>
          <p:blipFill>
            <a:blip r:embed="rId2">
              <a:clrChange>
                <a:clrFrom>
                  <a:srgbClr val="FFFFFF"/>
                </a:clrFrom>
                <a:clrTo>
                  <a:srgbClr val="FFFFFF">
                    <a:alpha val="0"/>
                  </a:srgbClr>
                </a:clrTo>
              </a:clrChange>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3699471" y="1837326"/>
              <a:ext cx="4089122" cy="173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Ορθογώνιο 4"/>
            <p:cNvSpPr/>
            <p:nvPr/>
          </p:nvSpPr>
          <p:spPr>
            <a:xfrm>
              <a:off x="674370" y="3476852"/>
              <a:ext cx="10908030" cy="2400657"/>
            </a:xfrm>
            <a:prstGeom prst="rect">
              <a:avLst/>
            </a:prstGeom>
          </p:spPr>
          <p:txBody>
            <a:bodyPr wrap="square">
              <a:spAutoFit/>
            </a:bodyPr>
            <a:lstStyle/>
            <a:p>
              <a:pPr algn="just">
                <a:lnSpc>
                  <a:spcPct val="150000"/>
                </a:lnSpc>
                <a:spcAft>
                  <a:spcPts val="0"/>
                </a:spcAft>
              </a:pPr>
              <a:r>
                <a:rPr lang="el-GR" sz="2000" b="1" dirty="0">
                  <a:solidFill>
                    <a:srgbClr val="000000"/>
                  </a:solidFill>
                  <a:ea typeface="Times New Roman" panose="02020603050405020304" pitchFamily="18" charset="0"/>
                </a:rPr>
                <a:t>Α.  </a:t>
              </a:r>
              <a:r>
                <a:rPr lang="el-GR" sz="2000" dirty="0">
                  <a:solidFill>
                    <a:srgbClr val="000000"/>
                  </a:solidFill>
                  <a:ea typeface="Times New Roman" panose="02020603050405020304" pitchFamily="18" charset="0"/>
                </a:rPr>
                <a:t>Ποια θα είναι η ένδειξη ενός ιδανικού βολτομέτρου, αν τα άκρα του συνδεθούν στα σημεία Γ και Δ; </a:t>
              </a:r>
              <a:endParaRPr lang="el-GR" sz="2000" dirty="0">
                <a:ea typeface="Times New Roman" panose="02020603050405020304" pitchFamily="18" charset="0"/>
              </a:endParaRPr>
            </a:p>
            <a:p>
              <a:pPr algn="just">
                <a:lnSpc>
                  <a:spcPct val="150000"/>
                </a:lnSpc>
                <a:spcAft>
                  <a:spcPts val="0"/>
                </a:spcAft>
              </a:pPr>
              <a:r>
                <a:rPr lang="el-GR" sz="2000" b="1" dirty="0">
                  <a:solidFill>
                    <a:srgbClr val="000000"/>
                  </a:solidFill>
                  <a:ea typeface="Times New Roman" panose="02020603050405020304" pitchFamily="18" charset="0"/>
                </a:rPr>
                <a:t>Β.  </a:t>
              </a:r>
              <a:r>
                <a:rPr lang="el-GR" sz="2000" dirty="0">
                  <a:solidFill>
                    <a:srgbClr val="000000"/>
                  </a:solidFill>
                  <a:ea typeface="Times New Roman" panose="02020603050405020304" pitchFamily="18" charset="0"/>
                </a:rPr>
                <a:t>Να υπολογίσετε την ολική αντίσταση του κυκλώματος. </a:t>
              </a:r>
              <a:endParaRPr lang="el-GR" sz="2000" dirty="0">
                <a:ea typeface="Times New Roman" panose="02020603050405020304" pitchFamily="18" charset="0"/>
              </a:endParaRPr>
            </a:p>
            <a:p>
              <a:pPr algn="just">
                <a:lnSpc>
                  <a:spcPct val="150000"/>
                </a:lnSpc>
                <a:spcAft>
                  <a:spcPts val="0"/>
                </a:spcAft>
              </a:pPr>
              <a:r>
                <a:rPr lang="el-GR" sz="2000" b="1" dirty="0">
                  <a:solidFill>
                    <a:srgbClr val="000000"/>
                  </a:solidFill>
                  <a:ea typeface="Times New Roman" panose="02020603050405020304" pitchFamily="18" charset="0"/>
                </a:rPr>
                <a:t>Γ.  </a:t>
              </a:r>
              <a:r>
                <a:rPr lang="el-GR" sz="2000" dirty="0">
                  <a:solidFill>
                    <a:srgbClr val="000000"/>
                  </a:solidFill>
                  <a:ea typeface="Times New Roman" panose="02020603050405020304" pitchFamily="18" charset="0"/>
                </a:rPr>
                <a:t>Να υπολογίσετε την ΗΕΔ της πηγής. </a:t>
              </a:r>
              <a:endParaRPr lang="el-GR" sz="2000" dirty="0">
                <a:ea typeface="Times New Roman" panose="02020603050405020304" pitchFamily="18" charset="0"/>
              </a:endParaRPr>
            </a:p>
            <a:p>
              <a:pPr algn="just">
                <a:lnSpc>
                  <a:spcPct val="150000"/>
                </a:lnSpc>
                <a:spcAft>
                  <a:spcPts val="0"/>
                </a:spcAft>
              </a:pPr>
              <a:r>
                <a:rPr lang="el-GR" sz="2000" b="1" dirty="0">
                  <a:solidFill>
                    <a:srgbClr val="000000"/>
                  </a:solidFill>
                  <a:ea typeface="Times New Roman" panose="02020603050405020304" pitchFamily="18" charset="0"/>
                </a:rPr>
                <a:t>Δ.  </a:t>
              </a:r>
              <a:r>
                <a:rPr lang="el-GR" sz="2000" dirty="0">
                  <a:solidFill>
                    <a:srgbClr val="000000"/>
                  </a:solidFill>
                  <a:ea typeface="Times New Roman" panose="02020603050405020304" pitchFamily="18" charset="0"/>
                </a:rPr>
                <a:t>Να υπολογίσετε το κόστος της ηλεκτρικής ενέργειας για τη λειτουργία της διάταξης επί 24 ώρες, όταν μια </a:t>
              </a:r>
              <a:r>
                <a:rPr lang="el-GR" sz="2000" dirty="0" err="1">
                  <a:solidFill>
                    <a:srgbClr val="000000"/>
                  </a:solidFill>
                  <a:ea typeface="Times New Roman" panose="02020603050405020304" pitchFamily="18" charset="0"/>
                </a:rPr>
                <a:t>kWh</a:t>
              </a:r>
              <a:r>
                <a:rPr lang="el-GR" sz="2000" dirty="0">
                  <a:solidFill>
                    <a:srgbClr val="000000"/>
                  </a:solidFill>
                  <a:ea typeface="Times New Roman" panose="02020603050405020304" pitchFamily="18" charset="0"/>
                </a:rPr>
                <a:t> κοστίζει 0,111 Ευρώ.</a:t>
              </a:r>
              <a:endParaRPr lang="el-GR" sz="2000" dirty="0">
                <a:ea typeface="Times New Roman" panose="02020603050405020304" pitchFamily="18" charset="0"/>
              </a:endParaRPr>
            </a:p>
          </p:txBody>
        </p:sp>
      </p:grpSp>
      <p:sp>
        <p:nvSpPr>
          <p:cNvPr id="8" name="TextBox 7"/>
          <p:cNvSpPr txBox="1"/>
          <p:nvPr/>
        </p:nvSpPr>
        <p:spPr>
          <a:xfrm>
            <a:off x="10107574" y="3165056"/>
            <a:ext cx="1412240" cy="461665"/>
          </a:xfrm>
          <a:prstGeom prst="rect">
            <a:avLst/>
          </a:prstGeom>
          <a:noFill/>
        </p:spPr>
        <p:txBody>
          <a:bodyPr wrap="square" rtlCol="0">
            <a:spAutoFit/>
          </a:bodyPr>
          <a:lstStyle/>
          <a:p>
            <a:r>
              <a:rPr lang="en-US" sz="2400" b="1" i="1" dirty="0">
                <a:solidFill>
                  <a:srgbClr val="FF0000"/>
                </a:solidFill>
                <a:effectLst>
                  <a:outerShdw blurRad="38100" dist="38100" dir="2700000" algn="tl">
                    <a:srgbClr val="000000">
                      <a:alpha val="43137"/>
                    </a:srgbClr>
                  </a:outerShdw>
                </a:effectLst>
              </a:rPr>
              <a:t>V</a:t>
            </a:r>
            <a:r>
              <a:rPr lang="el-GR" sz="2400" b="1" baseline="-25000" dirty="0">
                <a:solidFill>
                  <a:srgbClr val="FF0000"/>
                </a:solidFill>
                <a:effectLst>
                  <a:outerShdw blurRad="38100" dist="38100" dir="2700000" algn="tl">
                    <a:srgbClr val="000000">
                      <a:alpha val="43137"/>
                    </a:srgbClr>
                  </a:outerShdw>
                </a:effectLst>
              </a:rPr>
              <a:t>ΓΔ</a:t>
            </a:r>
            <a:r>
              <a:rPr lang="en-US" sz="2400" b="1" dirty="0">
                <a:solidFill>
                  <a:srgbClr val="FF0000"/>
                </a:solidFill>
                <a:effectLst>
                  <a:outerShdw blurRad="38100" dist="38100" dir="2700000" algn="tl">
                    <a:srgbClr val="000000">
                      <a:alpha val="43137"/>
                    </a:srgbClr>
                  </a:outerShdw>
                </a:effectLst>
              </a:rPr>
              <a:t> = </a:t>
            </a:r>
            <a:r>
              <a:rPr lang="el-GR" sz="2400" b="1" dirty="0">
                <a:solidFill>
                  <a:srgbClr val="FF0000"/>
                </a:solidFill>
                <a:effectLst>
                  <a:outerShdw blurRad="38100" dist="38100" dir="2700000" algn="tl">
                    <a:srgbClr val="000000">
                      <a:alpha val="43137"/>
                    </a:srgbClr>
                  </a:outerShdw>
                </a:effectLst>
              </a:rPr>
              <a:t>12</a:t>
            </a:r>
            <a:r>
              <a:rPr lang="en-US" sz="2400" b="1" dirty="0">
                <a:solidFill>
                  <a:srgbClr val="FF0000"/>
                </a:solidFill>
                <a:effectLst>
                  <a:outerShdw blurRad="38100" dist="38100" dir="2700000" algn="tl">
                    <a:srgbClr val="000000">
                      <a:alpha val="43137"/>
                    </a:srgbClr>
                  </a:outerShdw>
                </a:effectLst>
              </a:rPr>
              <a:t>V</a:t>
            </a:r>
            <a:endParaRPr lang="el-GR" sz="2400" b="1" dirty="0">
              <a:solidFill>
                <a:srgbClr val="FF0000"/>
              </a:solidFill>
              <a:effectLst>
                <a:outerShdw blurRad="38100" dist="38100" dir="2700000" algn="tl">
                  <a:srgbClr val="000000">
                    <a:alpha val="43137"/>
                  </a:srgbClr>
                </a:outerShdw>
              </a:effectLst>
            </a:endParaRPr>
          </a:p>
        </p:txBody>
      </p:sp>
      <p:sp>
        <p:nvSpPr>
          <p:cNvPr id="9" name="TextBox 8"/>
          <p:cNvSpPr txBox="1"/>
          <p:nvPr/>
        </p:nvSpPr>
        <p:spPr>
          <a:xfrm>
            <a:off x="7082473" y="4029926"/>
            <a:ext cx="1412240" cy="461665"/>
          </a:xfrm>
          <a:prstGeom prst="rect">
            <a:avLst/>
          </a:prstGeom>
          <a:noFill/>
        </p:spPr>
        <p:txBody>
          <a:bodyPr wrap="square" rtlCol="0">
            <a:spAutoFit/>
          </a:bodyPr>
          <a:lstStyle/>
          <a:p>
            <a:r>
              <a:rPr lang="en-US" sz="2400" b="1" i="1" dirty="0">
                <a:solidFill>
                  <a:srgbClr val="FF0000"/>
                </a:solidFill>
                <a:effectLst>
                  <a:outerShdw blurRad="38100" dist="38100" dir="2700000" algn="tl">
                    <a:srgbClr val="000000">
                      <a:alpha val="43137"/>
                    </a:srgbClr>
                  </a:outerShdw>
                </a:effectLst>
              </a:rPr>
              <a:t>R</a:t>
            </a:r>
            <a:r>
              <a:rPr lang="el-GR" sz="2400" b="1" baseline="-25000" dirty="0" err="1">
                <a:solidFill>
                  <a:srgbClr val="FF0000"/>
                </a:solidFill>
                <a:effectLst>
                  <a:outerShdw blurRad="38100" dist="38100" dir="2700000" algn="tl">
                    <a:srgbClr val="000000">
                      <a:alpha val="43137"/>
                    </a:srgbClr>
                  </a:outerShdw>
                </a:effectLst>
              </a:rPr>
              <a:t>ολ</a:t>
            </a:r>
            <a:r>
              <a:rPr lang="en-US" sz="2400" b="1" dirty="0">
                <a:solidFill>
                  <a:srgbClr val="FF0000"/>
                </a:solidFill>
                <a:effectLst>
                  <a:outerShdw blurRad="38100" dist="38100" dir="2700000" algn="tl">
                    <a:srgbClr val="000000">
                      <a:alpha val="43137"/>
                    </a:srgbClr>
                  </a:outerShdw>
                </a:effectLst>
              </a:rPr>
              <a:t> = </a:t>
            </a:r>
            <a:r>
              <a:rPr lang="el-GR" sz="2400" b="1" dirty="0">
                <a:solidFill>
                  <a:srgbClr val="FF0000"/>
                </a:solidFill>
                <a:effectLst>
                  <a:outerShdw blurRad="38100" dist="38100" dir="2700000" algn="tl">
                    <a:srgbClr val="000000">
                      <a:alpha val="43137"/>
                    </a:srgbClr>
                  </a:outerShdw>
                </a:effectLst>
              </a:rPr>
              <a:t>5Ω</a:t>
            </a:r>
          </a:p>
        </p:txBody>
      </p:sp>
      <p:sp>
        <p:nvSpPr>
          <p:cNvPr id="10" name="TextBox 9"/>
          <p:cNvSpPr txBox="1"/>
          <p:nvPr/>
        </p:nvSpPr>
        <p:spPr>
          <a:xfrm>
            <a:off x="5475923" y="4446347"/>
            <a:ext cx="753427" cy="461665"/>
          </a:xfrm>
          <a:prstGeom prst="rect">
            <a:avLst/>
          </a:prstGeom>
          <a:noFill/>
        </p:spPr>
        <p:txBody>
          <a:bodyPr wrap="square" rtlCol="0">
            <a:spAutoFit/>
          </a:bodyPr>
          <a:lstStyle/>
          <a:p>
            <a:r>
              <a:rPr lang="el-GR" sz="2400" b="1" dirty="0">
                <a:solidFill>
                  <a:srgbClr val="FF0000"/>
                </a:solidFill>
                <a:effectLst>
                  <a:outerShdw blurRad="38100" dist="38100" dir="2700000" algn="tl">
                    <a:srgbClr val="000000">
                      <a:alpha val="43137"/>
                    </a:srgbClr>
                  </a:outerShdw>
                </a:effectLst>
              </a:rPr>
              <a:t>30</a:t>
            </a:r>
            <a:r>
              <a:rPr lang="en-US" sz="2400" b="1" dirty="0">
                <a:solidFill>
                  <a:srgbClr val="FF0000"/>
                </a:solidFill>
                <a:effectLst>
                  <a:outerShdw blurRad="38100" dist="38100" dir="2700000" algn="tl">
                    <a:srgbClr val="000000">
                      <a:alpha val="43137"/>
                    </a:srgbClr>
                  </a:outerShdw>
                </a:effectLst>
              </a:rPr>
              <a:t>V</a:t>
            </a:r>
            <a:endParaRPr lang="el-GR" sz="2400" b="1" dirty="0">
              <a:solidFill>
                <a:srgbClr val="FF0000"/>
              </a:solidFill>
              <a:effectLst>
                <a:outerShdw blurRad="38100" dist="38100" dir="2700000" algn="tl">
                  <a:srgbClr val="000000">
                    <a:alpha val="43137"/>
                  </a:srgbClr>
                </a:outerShdw>
              </a:effectLst>
            </a:endParaRPr>
          </a:p>
        </p:txBody>
      </p:sp>
      <p:sp>
        <p:nvSpPr>
          <p:cNvPr id="11" name="TextBox 10"/>
          <p:cNvSpPr txBox="1"/>
          <p:nvPr/>
        </p:nvSpPr>
        <p:spPr>
          <a:xfrm>
            <a:off x="5099209" y="5386854"/>
            <a:ext cx="981551" cy="461665"/>
          </a:xfrm>
          <a:prstGeom prst="rect">
            <a:avLst/>
          </a:prstGeom>
          <a:noFill/>
        </p:spPr>
        <p:txBody>
          <a:bodyPr wrap="square" rtlCol="0">
            <a:spAutoFit/>
          </a:bodyPr>
          <a:lstStyle/>
          <a:p>
            <a:r>
              <a:rPr lang="en-US" sz="2400" b="1" dirty="0">
                <a:solidFill>
                  <a:srgbClr val="FF0000"/>
                </a:solidFill>
                <a:effectLst>
                  <a:outerShdw blurRad="38100" dist="38100" dir="2700000" algn="tl">
                    <a:srgbClr val="000000">
                      <a:alpha val="43137"/>
                    </a:srgbClr>
                  </a:outerShdw>
                </a:effectLst>
              </a:rPr>
              <a:t>0,</a:t>
            </a:r>
            <a:r>
              <a:rPr lang="el-GR" sz="2400" b="1" dirty="0">
                <a:solidFill>
                  <a:srgbClr val="FF0000"/>
                </a:solidFill>
                <a:effectLst>
                  <a:outerShdw blurRad="38100" dist="38100" dir="2700000" algn="tl">
                    <a:srgbClr val="000000">
                      <a:alpha val="43137"/>
                    </a:srgbClr>
                  </a:outerShdw>
                </a:effectLst>
              </a:rPr>
              <a:t>48</a:t>
            </a:r>
            <a:r>
              <a:rPr lang="en-US" sz="2400" b="1" dirty="0">
                <a:solidFill>
                  <a:srgbClr val="FF0000"/>
                </a:solidFill>
                <a:effectLst>
                  <a:outerShdw blurRad="38100" dist="38100" dir="2700000" algn="tl">
                    <a:srgbClr val="000000">
                      <a:alpha val="43137"/>
                    </a:srgbClr>
                  </a:outerShdw>
                </a:effectLst>
              </a:rPr>
              <a:t>€</a:t>
            </a:r>
            <a:endParaRPr lang="el-GR" sz="2400" b="1" dirty="0">
              <a:solidFill>
                <a:srgbClr val="FF0000"/>
              </a:solidFill>
              <a:effectLst>
                <a:outerShdw blurRad="38100" dist="38100" dir="2700000" algn="tl">
                  <a:srgbClr val="000000">
                    <a:alpha val="43137"/>
                  </a:srgbClr>
                </a:outerShdw>
              </a:effectLst>
            </a:endParaRPr>
          </a:p>
        </p:txBody>
      </p:sp>
      <p:sp>
        <p:nvSpPr>
          <p:cNvPr id="7" name="Θέση ημερομηνίας 6">
            <a:extLst>
              <a:ext uri="{FF2B5EF4-FFF2-40B4-BE49-F238E27FC236}">
                <a16:creationId xmlns:a16="http://schemas.microsoft.com/office/drawing/2014/main" id="{A3FBCBC9-0B59-4A95-BE0C-2B4BB8D95773}"/>
              </a:ext>
            </a:extLst>
          </p:cNvPr>
          <p:cNvSpPr>
            <a:spLocks noGrp="1"/>
          </p:cNvSpPr>
          <p:nvPr>
            <p:ph type="dt" sz="half" idx="10"/>
          </p:nvPr>
        </p:nvSpPr>
        <p:spPr/>
        <p:txBody>
          <a:bodyPr/>
          <a:lstStyle/>
          <a:p>
            <a:fld id="{7039866B-06C1-434F-807A-8AFEEE795516}" type="datetime1">
              <a:rPr lang="el-GR" smtClean="0">
                <a:solidFill>
                  <a:prstClr val="black">
                    <a:tint val="75000"/>
                  </a:prstClr>
                </a:solidFill>
              </a:rPr>
              <a:t>8/2/2021</a:t>
            </a:fld>
            <a:endParaRPr lang="el-GR">
              <a:solidFill>
                <a:prstClr val="black">
                  <a:tint val="75000"/>
                </a:prstClr>
              </a:solidFill>
            </a:endParaRPr>
          </a:p>
        </p:txBody>
      </p:sp>
      <p:sp>
        <p:nvSpPr>
          <p:cNvPr id="12" name="Θέση υποσέλιδου 11">
            <a:extLst>
              <a:ext uri="{FF2B5EF4-FFF2-40B4-BE49-F238E27FC236}">
                <a16:creationId xmlns:a16="http://schemas.microsoft.com/office/drawing/2014/main" id="{84504FFD-D533-44B1-8AD3-61A8297BF597}"/>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943064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1000"/>
                                        <p:tgtEl>
                                          <p:spTgt spid="10"/>
                                        </p:tgtEl>
                                      </p:cBhvr>
                                    </p:animEffect>
                                    <p:anim calcmode="lin" valueType="num">
                                      <p:cBhvr>
                                        <p:cTn id="27" dur="1000" fill="hold"/>
                                        <p:tgtEl>
                                          <p:spTgt spid="10"/>
                                        </p:tgtEl>
                                        <p:attrNameLst>
                                          <p:attrName>ppt_x</p:attrName>
                                        </p:attrNameLst>
                                      </p:cBhvr>
                                      <p:tavLst>
                                        <p:tav tm="0">
                                          <p:val>
                                            <p:strVal val="#ppt_x"/>
                                          </p:val>
                                        </p:tav>
                                        <p:tav tm="100000">
                                          <p:val>
                                            <p:strVal val="#ppt_x"/>
                                          </p:val>
                                        </p:tav>
                                      </p:tavLst>
                                    </p:anim>
                                    <p:anim calcmode="lin" valueType="num">
                                      <p:cBhvr>
                                        <p:cTn id="28"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1000"/>
                                        <p:tgtEl>
                                          <p:spTgt spid="11"/>
                                        </p:tgtEl>
                                      </p:cBhvr>
                                    </p:animEffect>
                                    <p:anim calcmode="lin" valueType="num">
                                      <p:cBhvr>
                                        <p:cTn id="34" dur="1000" fill="hold"/>
                                        <p:tgtEl>
                                          <p:spTgt spid="11"/>
                                        </p:tgtEl>
                                        <p:attrNameLst>
                                          <p:attrName>ppt_x</p:attrName>
                                        </p:attrNameLst>
                                      </p:cBhvr>
                                      <p:tavLst>
                                        <p:tav tm="0">
                                          <p:val>
                                            <p:strVal val="#ppt_x"/>
                                          </p:val>
                                        </p:tav>
                                        <p:tav tm="100000">
                                          <p:val>
                                            <p:strVal val="#ppt_x"/>
                                          </p:val>
                                        </p:tav>
                                      </p:tavLst>
                                    </p:anim>
                                    <p:anim calcmode="lin" valueType="num">
                                      <p:cBhvr>
                                        <p:cTn id="3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p:cNvSpPr>
            <a:spLocks noGrp="1"/>
          </p:cNvSpPr>
          <p:nvPr>
            <p:ph type="sldNum" sz="quarter" idx="12"/>
          </p:nvPr>
        </p:nvSpPr>
        <p:spPr/>
        <p:txBody>
          <a:bodyPr/>
          <a:lstStyle/>
          <a:p>
            <a:fld id="{3DF53439-851E-44AD-84B1-B6BFC3D0C743}" type="slidenum">
              <a:rPr lang="el-GR" smtClean="0">
                <a:solidFill>
                  <a:prstClr val="black">
                    <a:tint val="75000"/>
                  </a:prstClr>
                </a:solidFill>
              </a:rPr>
              <a:pPr/>
              <a:t>4</a:t>
            </a:fld>
            <a:endParaRPr lang="el-GR">
              <a:solidFill>
                <a:prstClr val="black">
                  <a:tint val="75000"/>
                </a:prstClr>
              </a:solidFill>
            </a:endParaRPr>
          </a:p>
        </p:txBody>
      </p:sp>
      <p:pic>
        <p:nvPicPr>
          <p:cNvPr id="37"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4733" y="2601933"/>
            <a:ext cx="1234760" cy="117688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8" name="TextBox 37"/>
          <p:cNvSpPr txBox="1"/>
          <p:nvPr/>
        </p:nvSpPr>
        <p:spPr>
          <a:xfrm>
            <a:off x="2068893" y="2192984"/>
            <a:ext cx="8190347" cy="3785652"/>
          </a:xfrm>
          <a:prstGeom prst="rect">
            <a:avLst/>
          </a:prstGeom>
          <a:noFill/>
        </p:spPr>
        <p:txBody>
          <a:bodyPr wrap="square" rtlCol="0">
            <a:spAutoFit/>
          </a:bodyPr>
          <a:lstStyle/>
          <a:p>
            <a:pPr algn="just">
              <a:lnSpc>
                <a:spcPct val="150000"/>
              </a:lnSpc>
            </a:pPr>
            <a:r>
              <a:rPr lang="el-GR" sz="2000" b="1" dirty="0">
                <a:latin typeface="Comic Sans MS" panose="030F0702030302020204" pitchFamily="66" charset="0"/>
              </a:rPr>
              <a:t>Όταν θετικό φορτίο </a:t>
            </a:r>
            <a:r>
              <a:rPr lang="en-US" sz="2000" b="1" i="1" dirty="0">
                <a:latin typeface="Comic Sans MS" panose="030F0702030302020204" pitchFamily="66" charset="0"/>
              </a:rPr>
              <a:t>q</a:t>
            </a:r>
            <a:r>
              <a:rPr lang="en-US" sz="2000" b="1" dirty="0">
                <a:latin typeface="Comic Sans MS" panose="030F0702030302020204" pitchFamily="66" charset="0"/>
              </a:rPr>
              <a:t> </a:t>
            </a:r>
            <a:r>
              <a:rPr lang="el-GR" sz="2000" b="1" dirty="0">
                <a:latin typeface="Comic Sans MS" panose="030F0702030302020204" pitchFamily="66" charset="0"/>
              </a:rPr>
              <a:t>φτάνει στον </a:t>
            </a:r>
            <a:r>
              <a:rPr lang="el-GR" sz="2000" b="1" dirty="0">
                <a:solidFill>
                  <a:srgbClr val="0000FF"/>
                </a:solidFill>
                <a:effectLst>
                  <a:outerShdw blurRad="38100" dist="38100" dir="2700000" algn="tl">
                    <a:srgbClr val="000000">
                      <a:alpha val="43137"/>
                    </a:srgbClr>
                  </a:outerShdw>
                </a:effectLst>
                <a:latin typeface="Comic Sans MS" panose="030F0702030302020204" pitchFamily="66" charset="0"/>
              </a:rPr>
              <a:t>αρνητικό πόλο (-) </a:t>
            </a:r>
            <a:r>
              <a:rPr lang="el-GR" sz="2000" b="1" dirty="0">
                <a:latin typeface="Comic Sans MS" panose="030F0702030302020204" pitchFamily="66" charset="0"/>
              </a:rPr>
              <a:t>της πηγής έχει</a:t>
            </a:r>
            <a:r>
              <a:rPr lang="el-GR" sz="2000" b="1" dirty="0">
                <a:solidFill>
                  <a:srgbClr val="FF0000"/>
                </a:solidFill>
                <a:effectLst>
                  <a:outerShdw blurRad="38100" dist="38100" dir="2700000" algn="tl">
                    <a:srgbClr val="000000">
                      <a:alpha val="43137"/>
                    </a:srgbClr>
                  </a:outerShdw>
                </a:effectLst>
                <a:latin typeface="Comic Sans MS" panose="030F0702030302020204" pitchFamily="66" charset="0"/>
              </a:rPr>
              <a:t> </a:t>
            </a:r>
            <a:r>
              <a:rPr lang="el-GR" sz="2000" b="1" dirty="0">
                <a:solidFill>
                  <a:srgbClr val="0000FF"/>
                </a:solidFill>
                <a:effectLst>
                  <a:outerShdw blurRad="38100" dist="38100" dir="2700000" algn="tl">
                    <a:srgbClr val="000000">
                      <a:alpha val="43137"/>
                    </a:srgbClr>
                  </a:outerShdw>
                </a:effectLst>
                <a:latin typeface="Comic Sans MS" panose="030F0702030302020204" pitchFamily="66" charset="0"/>
              </a:rPr>
              <a:t>ελάχιστη ηλεκτρική δυναμική ενέργεια,</a:t>
            </a:r>
            <a:r>
              <a:rPr lang="el-GR" sz="2000" b="1" dirty="0">
                <a:latin typeface="Comic Sans MS" panose="030F0702030302020204" pitchFamily="66" charset="0"/>
              </a:rPr>
              <a:t> ενώ όταν βγαίνει από τον </a:t>
            </a:r>
            <a:r>
              <a:rPr lang="el-GR" sz="2000" b="1" dirty="0">
                <a:solidFill>
                  <a:srgbClr val="FF0000"/>
                </a:solidFill>
                <a:effectLst>
                  <a:outerShdw blurRad="38100" dist="38100" dir="2700000" algn="tl">
                    <a:srgbClr val="000000">
                      <a:alpha val="43137"/>
                    </a:srgbClr>
                  </a:outerShdw>
                </a:effectLst>
                <a:latin typeface="Comic Sans MS" panose="030F0702030302020204" pitchFamily="66" charset="0"/>
              </a:rPr>
              <a:t>θετικό πόλο (+) </a:t>
            </a:r>
            <a:r>
              <a:rPr lang="el-GR" sz="2000" b="1" dirty="0">
                <a:latin typeface="Comic Sans MS" panose="030F0702030302020204" pitchFamily="66" charset="0"/>
              </a:rPr>
              <a:t>έχει </a:t>
            </a:r>
            <a:r>
              <a:rPr lang="el-GR" sz="2000" b="1" dirty="0">
                <a:solidFill>
                  <a:srgbClr val="FF0000"/>
                </a:solidFill>
                <a:effectLst>
                  <a:outerShdw blurRad="38100" dist="38100" dir="2700000" algn="tl">
                    <a:srgbClr val="000000">
                      <a:alpha val="43137"/>
                    </a:srgbClr>
                  </a:outerShdw>
                </a:effectLst>
                <a:latin typeface="Comic Sans MS" panose="030F0702030302020204" pitchFamily="66" charset="0"/>
              </a:rPr>
              <a:t>μέγιστη ηλεκτρική δυναμική ενέργεια. </a:t>
            </a:r>
          </a:p>
          <a:p>
            <a:pPr algn="just">
              <a:lnSpc>
                <a:spcPct val="150000"/>
              </a:lnSpc>
            </a:pPr>
            <a:r>
              <a:rPr lang="el-GR" sz="2000" b="1" dirty="0">
                <a:latin typeface="Comic Sans MS" panose="030F0702030302020204" pitchFamily="66" charset="0"/>
              </a:rPr>
              <a:t>Η μεταβολή της ενέργειας οφείλεται στην πηγή, είναι ανάλογη του φορτίου </a:t>
            </a:r>
            <a:r>
              <a:rPr lang="en-US" sz="2000" b="1" i="1" dirty="0">
                <a:latin typeface="Comic Sans MS" panose="030F0702030302020204" pitchFamily="66" charset="0"/>
              </a:rPr>
              <a:t>q</a:t>
            </a:r>
            <a:r>
              <a:rPr lang="en-US" sz="2000" b="1" dirty="0">
                <a:latin typeface="Comic Sans MS" panose="030F0702030302020204" pitchFamily="66" charset="0"/>
              </a:rPr>
              <a:t> </a:t>
            </a:r>
            <a:r>
              <a:rPr lang="el-GR" sz="2000" b="1" dirty="0">
                <a:latin typeface="Comic Sans MS" panose="030F0702030302020204" pitchFamily="66" charset="0"/>
              </a:rPr>
              <a:t>που μετακινείται και αποδίδεται στο ηλεκτρικό κύκλωμα που το φορτίο διατρέχει. </a:t>
            </a:r>
          </a:p>
          <a:p>
            <a:pPr algn="just">
              <a:lnSpc>
                <a:spcPct val="150000"/>
              </a:lnSpc>
            </a:pPr>
            <a:r>
              <a:rPr lang="el-GR" sz="2000" b="1" dirty="0">
                <a:latin typeface="Comic Sans MS" panose="030F0702030302020204" pitchFamily="66" charset="0"/>
              </a:rPr>
              <a:t>Η ικανότητα της πηγής να προσφέρει ενέργεια στο μετακινούμενο φορτίο χαρακτηρίζεται από το μέγεθος</a:t>
            </a:r>
          </a:p>
        </p:txBody>
      </p:sp>
      <p:grpSp>
        <p:nvGrpSpPr>
          <p:cNvPr id="36" name="Ομάδα 35"/>
          <p:cNvGrpSpPr/>
          <p:nvPr/>
        </p:nvGrpSpPr>
        <p:grpSpPr>
          <a:xfrm>
            <a:off x="3945413" y="243629"/>
            <a:ext cx="3888470" cy="1773496"/>
            <a:chOff x="3945413" y="243629"/>
            <a:chExt cx="3888470" cy="1773496"/>
          </a:xfrm>
        </p:grpSpPr>
        <p:grpSp>
          <p:nvGrpSpPr>
            <p:cNvPr id="35" name="Ομάδα 34"/>
            <p:cNvGrpSpPr/>
            <p:nvPr/>
          </p:nvGrpSpPr>
          <p:grpSpPr>
            <a:xfrm>
              <a:off x="3945413" y="243629"/>
              <a:ext cx="3888470" cy="1773496"/>
              <a:chOff x="3945413" y="243629"/>
              <a:chExt cx="3888470" cy="1773496"/>
            </a:xfrm>
          </p:grpSpPr>
          <p:grpSp>
            <p:nvGrpSpPr>
              <p:cNvPr id="57" name="Ομάδα 56"/>
              <p:cNvGrpSpPr/>
              <p:nvPr/>
            </p:nvGrpSpPr>
            <p:grpSpPr>
              <a:xfrm>
                <a:off x="3945413" y="243629"/>
                <a:ext cx="3888470" cy="1773496"/>
                <a:chOff x="3945413" y="243629"/>
                <a:chExt cx="3888470" cy="1773496"/>
              </a:xfrm>
            </p:grpSpPr>
            <p:grpSp>
              <p:nvGrpSpPr>
                <p:cNvPr id="28" name="Ομάδα 27"/>
                <p:cNvGrpSpPr/>
                <p:nvPr/>
              </p:nvGrpSpPr>
              <p:grpSpPr>
                <a:xfrm>
                  <a:off x="4646502" y="756277"/>
                  <a:ext cx="2347737" cy="431800"/>
                  <a:chOff x="4008438" y="1773238"/>
                  <a:chExt cx="3815669" cy="431800"/>
                </a:xfrm>
              </p:grpSpPr>
              <p:sp>
                <p:nvSpPr>
                  <p:cNvPr id="29" name="Text Box 20"/>
                  <p:cNvSpPr txBox="1">
                    <a:spLocks noChangeArrowheads="1"/>
                  </p:cNvSpPr>
                  <p:nvPr/>
                </p:nvSpPr>
                <p:spPr bwMode="auto">
                  <a:xfrm>
                    <a:off x="4800600" y="1818535"/>
                    <a:ext cx="23748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1600" i="1" dirty="0">
                        <a:solidFill>
                          <a:srgbClr val="006600"/>
                        </a:solidFill>
                        <a:effectLst>
                          <a:outerShdw blurRad="38100" dist="38100" dir="2700000" algn="tl">
                            <a:srgbClr val="000000"/>
                          </a:outerShdw>
                        </a:effectLst>
                        <a:latin typeface="Comic Sans MS" panose="030F0702030302020204" pitchFamily="66" charset="0"/>
                      </a:rPr>
                      <a:t>V </a:t>
                    </a:r>
                    <a:r>
                      <a:rPr lang="en-US" altLang="el-GR" sz="1600" dirty="0">
                        <a:solidFill>
                          <a:srgbClr val="006600"/>
                        </a:solidFill>
                        <a:effectLst>
                          <a:outerShdw blurRad="38100" dist="38100" dir="2700000" algn="tl">
                            <a:srgbClr val="000000"/>
                          </a:outerShdw>
                        </a:effectLst>
                        <a:latin typeface="Comic Sans MS" panose="030F0702030302020204" pitchFamily="66" charset="0"/>
                      </a:rPr>
                      <a:t>= </a:t>
                    </a:r>
                    <a:r>
                      <a:rPr lang="en-US" altLang="el-GR" sz="1600" i="1" dirty="0">
                        <a:solidFill>
                          <a:srgbClr val="006600"/>
                        </a:solidFill>
                        <a:effectLst>
                          <a:outerShdw blurRad="38100" dist="38100" dir="2700000" algn="tl">
                            <a:srgbClr val="000000"/>
                          </a:outerShdw>
                        </a:effectLst>
                        <a:latin typeface="Comic Sans MS" panose="030F0702030302020204" pitchFamily="66" charset="0"/>
                      </a:rPr>
                      <a:t>V</a:t>
                    </a:r>
                    <a:r>
                      <a:rPr lang="en-US" altLang="el-GR" sz="1600" baseline="-25000" dirty="0">
                        <a:solidFill>
                          <a:srgbClr val="006600"/>
                        </a:solidFill>
                        <a:effectLst>
                          <a:outerShdw blurRad="38100" dist="38100" dir="2700000" algn="tl">
                            <a:srgbClr val="000000"/>
                          </a:outerShdw>
                        </a:effectLst>
                        <a:latin typeface="Comic Sans MS" panose="030F0702030302020204" pitchFamily="66" charset="0"/>
                      </a:rPr>
                      <a:t>A </a:t>
                    </a:r>
                    <a:r>
                      <a:rPr lang="en-US" altLang="el-GR" sz="1600" dirty="0">
                        <a:solidFill>
                          <a:srgbClr val="006600"/>
                        </a:solidFill>
                        <a:effectLst>
                          <a:outerShdw blurRad="38100" dist="38100" dir="2700000" algn="tl">
                            <a:srgbClr val="000000"/>
                          </a:outerShdw>
                        </a:effectLst>
                        <a:latin typeface="Comic Sans MS" panose="030F0702030302020204" pitchFamily="66" charset="0"/>
                      </a:rPr>
                      <a:t>- </a:t>
                    </a:r>
                    <a:r>
                      <a:rPr lang="en-US" altLang="el-GR" sz="1600" i="1" dirty="0">
                        <a:solidFill>
                          <a:srgbClr val="006600"/>
                        </a:solidFill>
                        <a:effectLst>
                          <a:outerShdw blurRad="38100" dist="38100" dir="2700000" algn="tl">
                            <a:srgbClr val="000000"/>
                          </a:outerShdw>
                        </a:effectLst>
                        <a:latin typeface="Comic Sans MS" panose="030F0702030302020204" pitchFamily="66" charset="0"/>
                      </a:rPr>
                      <a:t>V</a:t>
                    </a:r>
                    <a:r>
                      <a:rPr lang="en-US" altLang="el-GR" sz="1600" baseline="-25000" dirty="0">
                        <a:solidFill>
                          <a:srgbClr val="006600"/>
                        </a:solidFill>
                        <a:effectLst>
                          <a:outerShdw blurRad="38100" dist="38100" dir="2700000" algn="tl">
                            <a:srgbClr val="000000"/>
                          </a:outerShdw>
                        </a:effectLst>
                        <a:latin typeface="Comic Sans MS" panose="030F0702030302020204" pitchFamily="66" charset="0"/>
                      </a:rPr>
                      <a:t>B</a:t>
                    </a:r>
                    <a:endParaRPr lang="el-GR" altLang="el-GR" sz="1600" dirty="0">
                      <a:solidFill>
                        <a:srgbClr val="006600"/>
                      </a:solidFill>
                      <a:effectLst>
                        <a:outerShdw blurRad="38100" dist="38100" dir="2700000" algn="tl">
                          <a:srgbClr val="000000"/>
                        </a:outerShdw>
                      </a:effectLst>
                      <a:latin typeface="Comic Sans MS" panose="030F0702030302020204" pitchFamily="66" charset="0"/>
                    </a:endParaRPr>
                  </a:p>
                </p:txBody>
              </p:sp>
              <p:sp>
                <p:nvSpPr>
                  <p:cNvPr id="30" name="Line 21"/>
                  <p:cNvSpPr>
                    <a:spLocks noChangeShapeType="1"/>
                  </p:cNvSpPr>
                  <p:nvPr/>
                </p:nvSpPr>
                <p:spPr bwMode="auto">
                  <a:xfrm>
                    <a:off x="7175499" y="1989138"/>
                    <a:ext cx="64849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1" name="Line 22"/>
                  <p:cNvSpPr>
                    <a:spLocks noChangeShapeType="1"/>
                  </p:cNvSpPr>
                  <p:nvPr/>
                </p:nvSpPr>
                <p:spPr bwMode="auto">
                  <a:xfrm>
                    <a:off x="7824107" y="1773238"/>
                    <a:ext cx="0" cy="4318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2" name="Line 23"/>
                  <p:cNvSpPr>
                    <a:spLocks noChangeShapeType="1"/>
                  </p:cNvSpPr>
                  <p:nvPr/>
                </p:nvSpPr>
                <p:spPr bwMode="auto">
                  <a:xfrm flipH="1">
                    <a:off x="4008438" y="1989138"/>
                    <a:ext cx="92806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3" name="Line 24"/>
                  <p:cNvSpPr>
                    <a:spLocks noChangeShapeType="1"/>
                  </p:cNvSpPr>
                  <p:nvPr/>
                </p:nvSpPr>
                <p:spPr bwMode="auto">
                  <a:xfrm>
                    <a:off x="4008438" y="1773238"/>
                    <a:ext cx="0" cy="4318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51" name="Ομάδα 50"/>
                <p:cNvGrpSpPr/>
                <p:nvPr/>
              </p:nvGrpSpPr>
              <p:grpSpPr>
                <a:xfrm>
                  <a:off x="3945413" y="243629"/>
                  <a:ext cx="3888470" cy="1773496"/>
                  <a:chOff x="527843" y="301426"/>
                  <a:chExt cx="3888470" cy="1773496"/>
                </a:xfrm>
              </p:grpSpPr>
              <p:grpSp>
                <p:nvGrpSpPr>
                  <p:cNvPr id="50" name="Ομάδα 49"/>
                  <p:cNvGrpSpPr/>
                  <p:nvPr/>
                </p:nvGrpSpPr>
                <p:grpSpPr>
                  <a:xfrm>
                    <a:off x="527843" y="301426"/>
                    <a:ext cx="3888470" cy="1773496"/>
                    <a:chOff x="527843" y="301426"/>
                    <a:chExt cx="3888470" cy="1773496"/>
                  </a:xfrm>
                </p:grpSpPr>
                <p:grpSp>
                  <p:nvGrpSpPr>
                    <p:cNvPr id="27" name="Ομάδα 26"/>
                    <p:cNvGrpSpPr/>
                    <p:nvPr/>
                  </p:nvGrpSpPr>
                  <p:grpSpPr>
                    <a:xfrm>
                      <a:off x="849993" y="681366"/>
                      <a:ext cx="3080262" cy="361869"/>
                      <a:chOff x="3429552" y="665676"/>
                      <a:chExt cx="5491713" cy="361869"/>
                    </a:xfrm>
                  </p:grpSpPr>
                  <p:sp>
                    <p:nvSpPr>
                      <p:cNvPr id="22" name="Text Box 18"/>
                      <p:cNvSpPr txBox="1">
                        <a:spLocks noChangeArrowheads="1"/>
                      </p:cNvSpPr>
                      <p:nvPr/>
                    </p:nvSpPr>
                    <p:spPr bwMode="auto">
                      <a:xfrm>
                        <a:off x="3429552" y="665676"/>
                        <a:ext cx="4333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1600" b="1" i="1" dirty="0">
                            <a:solidFill>
                              <a:srgbClr val="FF0000"/>
                            </a:solidFill>
                            <a:effectLst>
                              <a:outerShdw blurRad="38100" dist="38100" dir="2700000" algn="tl">
                                <a:srgbClr val="000000"/>
                              </a:outerShdw>
                            </a:effectLst>
                            <a:latin typeface="Comic Sans MS" panose="030F0702030302020204" pitchFamily="66" charset="0"/>
                          </a:rPr>
                          <a:t>q</a:t>
                        </a:r>
                        <a:endParaRPr lang="el-GR" altLang="el-GR" sz="1600" b="1" i="1" dirty="0">
                          <a:solidFill>
                            <a:srgbClr val="FF0000"/>
                          </a:solidFill>
                          <a:effectLst>
                            <a:outerShdw blurRad="38100" dist="38100" dir="2700000" algn="tl">
                              <a:srgbClr val="000000"/>
                            </a:outerShdw>
                          </a:effectLst>
                          <a:latin typeface="Comic Sans MS" panose="030F0702030302020204" pitchFamily="66" charset="0"/>
                        </a:endParaRPr>
                      </a:p>
                    </p:txBody>
                  </p:sp>
                  <p:sp>
                    <p:nvSpPr>
                      <p:cNvPr id="23" name="Text Box 19"/>
                      <p:cNvSpPr txBox="1">
                        <a:spLocks noChangeArrowheads="1"/>
                      </p:cNvSpPr>
                      <p:nvPr/>
                    </p:nvSpPr>
                    <p:spPr bwMode="auto">
                      <a:xfrm>
                        <a:off x="8487877" y="688991"/>
                        <a:ext cx="4333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1600" b="1" i="1" dirty="0">
                            <a:solidFill>
                              <a:srgbClr val="FF0000"/>
                            </a:solidFill>
                            <a:effectLst>
                              <a:outerShdw blurRad="38100" dist="38100" dir="2700000" algn="tl">
                                <a:srgbClr val="000000"/>
                              </a:outerShdw>
                            </a:effectLst>
                            <a:latin typeface="Comic Sans MS" panose="030F0702030302020204" pitchFamily="66" charset="0"/>
                          </a:rPr>
                          <a:t>q</a:t>
                        </a:r>
                        <a:endParaRPr lang="el-GR" altLang="el-GR" sz="1600" b="1" i="1" dirty="0">
                          <a:solidFill>
                            <a:srgbClr val="FF0000"/>
                          </a:solidFill>
                          <a:effectLst>
                            <a:outerShdw blurRad="38100" dist="38100" dir="2700000" algn="tl">
                              <a:srgbClr val="000000"/>
                            </a:outerShdw>
                          </a:effectLst>
                          <a:latin typeface="Comic Sans MS" panose="030F0702030302020204" pitchFamily="66" charset="0"/>
                        </a:endParaRPr>
                      </a:p>
                    </p:txBody>
                  </p:sp>
                </p:grpSp>
                <p:grpSp>
                  <p:nvGrpSpPr>
                    <p:cNvPr id="26" name="Ομάδα 25"/>
                    <p:cNvGrpSpPr/>
                    <p:nvPr/>
                  </p:nvGrpSpPr>
                  <p:grpSpPr>
                    <a:xfrm>
                      <a:off x="785051" y="1406391"/>
                      <a:ext cx="399961" cy="369332"/>
                      <a:chOff x="3648076" y="2670352"/>
                      <a:chExt cx="399961" cy="369332"/>
                    </a:xfrm>
                  </p:grpSpPr>
                  <p:sp>
                    <p:nvSpPr>
                      <p:cNvPr id="24" name="Line 29"/>
                      <p:cNvSpPr>
                        <a:spLocks noChangeShapeType="1"/>
                      </p:cNvSpPr>
                      <p:nvPr/>
                    </p:nvSpPr>
                    <p:spPr bwMode="auto">
                      <a:xfrm flipH="1" flipV="1">
                        <a:off x="3648076" y="2997199"/>
                        <a:ext cx="399961" cy="8971"/>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5" name="Text Box 30"/>
                      <p:cNvSpPr txBox="1">
                        <a:spLocks noChangeArrowheads="1"/>
                      </p:cNvSpPr>
                      <p:nvPr/>
                    </p:nvSpPr>
                    <p:spPr bwMode="auto">
                      <a:xfrm>
                        <a:off x="3667899" y="2670352"/>
                        <a:ext cx="3603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solidFill>
                              <a:srgbClr val="FF0000"/>
                            </a:solidFill>
                            <a:effectLst>
                              <a:outerShdw blurRad="38100" dist="38100" dir="2700000" algn="tl">
                                <a:srgbClr val="000000"/>
                              </a:outerShdw>
                            </a:effectLst>
                            <a:latin typeface="Comic Sans MS" panose="030F0702030302020204" pitchFamily="66" charset="0"/>
                          </a:rPr>
                          <a:t>I</a:t>
                        </a:r>
                        <a:endParaRPr lang="el-GR" altLang="el-GR" b="1" i="1" dirty="0">
                          <a:solidFill>
                            <a:srgbClr val="FF0000"/>
                          </a:solidFill>
                          <a:effectLst>
                            <a:outerShdw blurRad="38100" dist="38100" dir="2700000" algn="tl">
                              <a:srgbClr val="000000"/>
                            </a:outerShdw>
                          </a:effectLst>
                          <a:latin typeface="Comic Sans MS" panose="030F0702030302020204" pitchFamily="66" charset="0"/>
                        </a:endParaRPr>
                      </a:p>
                    </p:txBody>
                  </p:sp>
                </p:grpSp>
                <p:grpSp>
                  <p:nvGrpSpPr>
                    <p:cNvPr id="48" name="Ομάδα 47"/>
                    <p:cNvGrpSpPr/>
                    <p:nvPr/>
                  </p:nvGrpSpPr>
                  <p:grpSpPr>
                    <a:xfrm>
                      <a:off x="527843" y="301426"/>
                      <a:ext cx="3888470" cy="1773496"/>
                      <a:chOff x="527843" y="301426"/>
                      <a:chExt cx="3888470" cy="1773496"/>
                    </a:xfrm>
                  </p:grpSpPr>
                  <p:grpSp>
                    <p:nvGrpSpPr>
                      <p:cNvPr id="47" name="Ομάδα 46"/>
                      <p:cNvGrpSpPr/>
                      <p:nvPr/>
                    </p:nvGrpSpPr>
                    <p:grpSpPr>
                      <a:xfrm>
                        <a:off x="527843" y="301426"/>
                        <a:ext cx="3888470" cy="1773496"/>
                        <a:chOff x="527843" y="301426"/>
                        <a:chExt cx="3888470" cy="1773496"/>
                      </a:xfrm>
                    </p:grpSpPr>
                    <p:grpSp>
                      <p:nvGrpSpPr>
                        <p:cNvPr id="6" name="Ομάδα 5"/>
                        <p:cNvGrpSpPr/>
                        <p:nvPr/>
                      </p:nvGrpSpPr>
                      <p:grpSpPr>
                        <a:xfrm>
                          <a:off x="527843" y="301426"/>
                          <a:ext cx="3888470" cy="1773496"/>
                          <a:chOff x="2927350" y="807771"/>
                          <a:chExt cx="6337300" cy="2765693"/>
                        </a:xfrm>
                      </p:grpSpPr>
                      <p:sp>
                        <p:nvSpPr>
                          <p:cNvPr id="7" name="Rectangle 5"/>
                          <p:cNvSpPr>
                            <a:spLocks noChangeArrowheads="1"/>
                          </p:cNvSpPr>
                          <p:nvPr/>
                        </p:nvSpPr>
                        <p:spPr bwMode="auto">
                          <a:xfrm>
                            <a:off x="4079875" y="1052513"/>
                            <a:ext cx="3816350" cy="576262"/>
                          </a:xfrm>
                          <a:prstGeom prst="rect">
                            <a:avLst/>
                          </a:prstGeom>
                          <a:solidFill>
                            <a:srgbClr val="C0C0C0"/>
                          </a:solidFill>
                          <a:ln w="9525">
                            <a:solidFill>
                              <a:schemeClr val="tx1"/>
                            </a:solidFill>
                            <a:miter lim="800000"/>
                            <a:headEnd/>
                            <a:tailEnd/>
                          </a:ln>
                          <a:effectLst/>
                        </p:spPr>
                        <p:txBody>
                          <a:bodyPr wrap="none" anchor="ctr"/>
                          <a:lstStyle/>
                          <a:p>
                            <a:endParaRPr lang="el-GR"/>
                          </a:p>
                        </p:txBody>
                      </p:sp>
                      <p:sp>
                        <p:nvSpPr>
                          <p:cNvPr id="8" name="Line 6"/>
                          <p:cNvSpPr>
                            <a:spLocks noChangeShapeType="1"/>
                          </p:cNvSpPr>
                          <p:nvPr/>
                        </p:nvSpPr>
                        <p:spPr bwMode="auto">
                          <a:xfrm flipH="1">
                            <a:off x="2927350" y="1341438"/>
                            <a:ext cx="647700" cy="0"/>
                          </a:xfrm>
                          <a:prstGeom prst="line">
                            <a:avLst/>
                          </a:prstGeom>
                          <a:noFill/>
                          <a:ln w="19050">
                            <a:solidFill>
                              <a:schemeClr val="hlink"/>
                            </a:solidFill>
                            <a:round/>
                            <a:headEnd type="triangle" w="med" len="med"/>
                            <a:tailEnd/>
                          </a:ln>
                          <a:effectLst/>
                          <a:extLst>
                            <a:ext uri="{909E8E84-426E-40DD-AFC4-6F175D3DCCD1}">
                              <a14:hiddenFill xmlns:a14="http://schemas.microsoft.com/office/drawing/2010/main">
                                <a:noFill/>
                              </a14:hiddenFill>
                            </a:ext>
                          </a:extLst>
                        </p:spPr>
                        <p:txBody>
                          <a:bodyPr/>
                          <a:lstStyle/>
                          <a:p>
                            <a:endParaRPr lang="el-GR"/>
                          </a:p>
                        </p:txBody>
                      </p:sp>
                      <p:sp>
                        <p:nvSpPr>
                          <p:cNvPr id="9" name="Line 7"/>
                          <p:cNvSpPr>
                            <a:spLocks noChangeShapeType="1"/>
                          </p:cNvSpPr>
                          <p:nvPr/>
                        </p:nvSpPr>
                        <p:spPr bwMode="auto">
                          <a:xfrm>
                            <a:off x="7896226" y="1341438"/>
                            <a:ext cx="576263" cy="0"/>
                          </a:xfrm>
                          <a:prstGeom prst="line">
                            <a:avLst/>
                          </a:prstGeom>
                          <a:noFill/>
                          <a:ln w="19050">
                            <a:solidFill>
                              <a:schemeClr val="hlink"/>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l-GR"/>
                          </a:p>
                        </p:txBody>
                      </p:sp>
                      <p:sp>
                        <p:nvSpPr>
                          <p:cNvPr id="10" name="Line 8"/>
                          <p:cNvSpPr>
                            <a:spLocks noChangeShapeType="1"/>
                          </p:cNvSpPr>
                          <p:nvPr/>
                        </p:nvSpPr>
                        <p:spPr bwMode="auto">
                          <a:xfrm>
                            <a:off x="2927350" y="1341438"/>
                            <a:ext cx="0" cy="1871662"/>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11" name="Line 9"/>
                          <p:cNvSpPr>
                            <a:spLocks noChangeShapeType="1"/>
                          </p:cNvSpPr>
                          <p:nvPr/>
                        </p:nvSpPr>
                        <p:spPr bwMode="auto">
                          <a:xfrm>
                            <a:off x="2927350" y="3213100"/>
                            <a:ext cx="1368312" cy="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12" name="Line 10"/>
                          <p:cNvSpPr>
                            <a:spLocks noChangeShapeType="1"/>
                          </p:cNvSpPr>
                          <p:nvPr/>
                        </p:nvSpPr>
                        <p:spPr bwMode="auto">
                          <a:xfrm>
                            <a:off x="5448300" y="2852739"/>
                            <a:ext cx="0" cy="720725"/>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13" name="Line 11"/>
                          <p:cNvSpPr>
                            <a:spLocks noChangeShapeType="1"/>
                          </p:cNvSpPr>
                          <p:nvPr/>
                        </p:nvSpPr>
                        <p:spPr bwMode="auto">
                          <a:xfrm>
                            <a:off x="5712720" y="3014383"/>
                            <a:ext cx="0" cy="360363"/>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14" name="Line 12"/>
                          <p:cNvSpPr>
                            <a:spLocks noChangeShapeType="1"/>
                          </p:cNvSpPr>
                          <p:nvPr/>
                        </p:nvSpPr>
                        <p:spPr bwMode="auto">
                          <a:xfrm>
                            <a:off x="5735638" y="3213100"/>
                            <a:ext cx="3529012" cy="0"/>
                          </a:xfrm>
                          <a:prstGeom prst="line">
                            <a:avLst/>
                          </a:prstGeom>
                          <a:noFill/>
                          <a:ln w="19050">
                            <a:solidFill>
                              <a:schemeClr val="hlink"/>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l-GR"/>
                          </a:p>
                        </p:txBody>
                      </p:sp>
                      <p:sp>
                        <p:nvSpPr>
                          <p:cNvPr id="15" name="Line 13"/>
                          <p:cNvSpPr>
                            <a:spLocks noChangeShapeType="1"/>
                          </p:cNvSpPr>
                          <p:nvPr/>
                        </p:nvSpPr>
                        <p:spPr bwMode="auto">
                          <a:xfrm>
                            <a:off x="9264650" y="1304926"/>
                            <a:ext cx="0" cy="1908174"/>
                          </a:xfrm>
                          <a:prstGeom prst="line">
                            <a:avLst/>
                          </a:prstGeom>
                          <a:noFill/>
                          <a:ln w="19050">
                            <a:solidFill>
                              <a:schemeClr val="hlink"/>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l-GR"/>
                          </a:p>
                        </p:txBody>
                      </p:sp>
                      <p:sp>
                        <p:nvSpPr>
                          <p:cNvPr id="16" name="Line 14"/>
                          <p:cNvSpPr>
                            <a:spLocks noChangeShapeType="1"/>
                          </p:cNvSpPr>
                          <p:nvPr/>
                        </p:nvSpPr>
                        <p:spPr bwMode="auto">
                          <a:xfrm>
                            <a:off x="8472488" y="1341438"/>
                            <a:ext cx="792162" cy="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17" name="Line 15"/>
                          <p:cNvSpPr>
                            <a:spLocks noChangeShapeType="1"/>
                          </p:cNvSpPr>
                          <p:nvPr/>
                        </p:nvSpPr>
                        <p:spPr bwMode="auto">
                          <a:xfrm>
                            <a:off x="3575051" y="1341438"/>
                            <a:ext cx="504825" cy="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Lst>
                        </p:spPr>
                        <p:txBody>
                          <a:bodyPr/>
                          <a:lstStyle/>
                          <a:p>
                            <a:endParaRPr lang="el-GR"/>
                          </a:p>
                        </p:txBody>
                      </p:sp>
                      <p:sp>
                        <p:nvSpPr>
                          <p:cNvPr id="18" name="Text Box 16"/>
                          <p:cNvSpPr txBox="1">
                            <a:spLocks noChangeArrowheads="1"/>
                          </p:cNvSpPr>
                          <p:nvPr/>
                        </p:nvSpPr>
                        <p:spPr bwMode="auto">
                          <a:xfrm>
                            <a:off x="3719513" y="807771"/>
                            <a:ext cx="360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1600" dirty="0">
                                <a:solidFill>
                                  <a:schemeClr val="hlink"/>
                                </a:solidFill>
                                <a:effectLst>
                                  <a:outerShdw blurRad="38100" dist="38100" dir="2700000" algn="tl">
                                    <a:srgbClr val="000000"/>
                                  </a:outerShdw>
                                </a:effectLst>
                                <a:latin typeface="Comic Sans MS" panose="030F0702030302020204" pitchFamily="66" charset="0"/>
                              </a:rPr>
                              <a:t>Α</a:t>
                            </a:r>
                          </a:p>
                        </p:txBody>
                      </p:sp>
                      <p:sp>
                        <p:nvSpPr>
                          <p:cNvPr id="19" name="Text Box 17"/>
                          <p:cNvSpPr txBox="1">
                            <a:spLocks noChangeArrowheads="1"/>
                          </p:cNvSpPr>
                          <p:nvPr/>
                        </p:nvSpPr>
                        <p:spPr bwMode="auto">
                          <a:xfrm>
                            <a:off x="8000637" y="821483"/>
                            <a:ext cx="2889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1600" dirty="0">
                                <a:solidFill>
                                  <a:schemeClr val="hlink"/>
                                </a:solidFill>
                                <a:effectLst>
                                  <a:outerShdw blurRad="38100" dist="38100" dir="2700000" algn="tl">
                                    <a:srgbClr val="000000"/>
                                  </a:outerShdw>
                                </a:effectLst>
                                <a:latin typeface="Comic Sans MS" panose="030F0702030302020204" pitchFamily="66" charset="0"/>
                              </a:rPr>
                              <a:t>Β</a:t>
                            </a:r>
                          </a:p>
                        </p:txBody>
                      </p:sp>
                      <p:sp>
                        <p:nvSpPr>
                          <p:cNvPr id="20" name="Text Box 31"/>
                          <p:cNvSpPr txBox="1">
                            <a:spLocks noChangeArrowheads="1"/>
                          </p:cNvSpPr>
                          <p:nvPr/>
                        </p:nvSpPr>
                        <p:spPr bwMode="auto">
                          <a:xfrm>
                            <a:off x="5016499" y="3056552"/>
                            <a:ext cx="4318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2000" b="1" dirty="0"/>
                              <a:t>+</a:t>
                            </a:r>
                            <a:endParaRPr lang="el-GR" altLang="el-GR" sz="2000" b="1" dirty="0"/>
                          </a:p>
                        </p:txBody>
                      </p:sp>
                      <p:sp>
                        <p:nvSpPr>
                          <p:cNvPr id="21" name="Text Box 32"/>
                          <p:cNvSpPr txBox="1">
                            <a:spLocks noChangeArrowheads="1"/>
                          </p:cNvSpPr>
                          <p:nvPr/>
                        </p:nvSpPr>
                        <p:spPr bwMode="auto">
                          <a:xfrm>
                            <a:off x="5772855" y="2931331"/>
                            <a:ext cx="468314" cy="623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2000" b="1" dirty="0"/>
                              <a:t>_</a:t>
                            </a:r>
                            <a:endParaRPr lang="el-GR" altLang="el-GR" sz="2000" b="1" dirty="0"/>
                          </a:p>
                        </p:txBody>
                      </p:sp>
                    </p:grpSp>
                    <p:cxnSp>
                      <p:nvCxnSpPr>
                        <p:cNvPr id="5" name="Ευθεία γραμμή σύνδεσης 4"/>
                        <p:cNvCxnSpPr/>
                        <p:nvPr/>
                      </p:nvCxnSpPr>
                      <p:spPr>
                        <a:xfrm>
                          <a:off x="1712335" y="1831870"/>
                          <a:ext cx="377786" cy="84"/>
                        </a:xfrm>
                        <a:prstGeom prst="line">
                          <a:avLst/>
                        </a:prstGeom>
                        <a:ln w="19050">
                          <a:solidFill>
                            <a:srgbClr val="0000FF"/>
                          </a:solidFill>
                        </a:ln>
                      </p:spPr>
                      <p:style>
                        <a:lnRef idx="1">
                          <a:schemeClr val="accent1"/>
                        </a:lnRef>
                        <a:fillRef idx="0">
                          <a:schemeClr val="accent1"/>
                        </a:fillRef>
                        <a:effectRef idx="0">
                          <a:schemeClr val="accent1"/>
                        </a:effectRef>
                        <a:fontRef idx="minor">
                          <a:schemeClr val="tx1"/>
                        </a:fontRef>
                      </p:style>
                    </p:cxnSp>
                  </p:grpSp>
                  <p:grpSp>
                    <p:nvGrpSpPr>
                      <p:cNvPr id="55" name="Ομάδα 54"/>
                      <p:cNvGrpSpPr/>
                      <p:nvPr/>
                    </p:nvGrpSpPr>
                    <p:grpSpPr>
                      <a:xfrm>
                        <a:off x="1299706" y="1472480"/>
                        <a:ext cx="495946" cy="342131"/>
                        <a:chOff x="4303894" y="2490183"/>
                        <a:chExt cx="495946" cy="342131"/>
                      </a:xfrm>
                    </p:grpSpPr>
                    <p:cxnSp>
                      <p:nvCxnSpPr>
                        <p:cNvPr id="42" name="Ευθεία γραμμή σύνδεσης 41"/>
                        <p:cNvCxnSpPr/>
                        <p:nvPr/>
                      </p:nvCxnSpPr>
                      <p:spPr>
                        <a:xfrm>
                          <a:off x="4355319" y="2830039"/>
                          <a:ext cx="444521" cy="227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4303894" y="2490183"/>
                          <a:ext cx="366222" cy="338554"/>
                        </a:xfrm>
                        <a:prstGeom prst="rect">
                          <a:avLst/>
                        </a:prstGeom>
                        <a:noFill/>
                      </p:spPr>
                      <p:txBody>
                        <a:bodyPr wrap="square" rtlCol="0">
                          <a:spAutoFit/>
                        </a:bodyPr>
                        <a:lstStyle/>
                        <a:p>
                          <a:r>
                            <a:rPr lang="el-GR" sz="1600" b="1" dirty="0">
                              <a:latin typeface="Comic Sans MS" panose="030F0702030302020204" pitchFamily="66" charset="0"/>
                            </a:rPr>
                            <a:t>Δ</a:t>
                          </a:r>
                        </a:p>
                      </p:txBody>
                    </p:sp>
                  </p:grpSp>
                </p:grpSp>
              </p:grpSp>
              <p:grpSp>
                <p:nvGrpSpPr>
                  <p:cNvPr id="52" name="Ομάδα 51"/>
                  <p:cNvGrpSpPr/>
                  <p:nvPr/>
                </p:nvGrpSpPr>
                <p:grpSpPr>
                  <a:xfrm>
                    <a:off x="1697106" y="1435580"/>
                    <a:ext cx="1049391" cy="338554"/>
                    <a:chOff x="-1667257" y="-248724"/>
                    <a:chExt cx="1870931" cy="338554"/>
                  </a:xfrm>
                </p:grpSpPr>
                <p:sp>
                  <p:nvSpPr>
                    <p:cNvPr id="53" name="Text Box 18"/>
                    <p:cNvSpPr txBox="1">
                      <a:spLocks noChangeArrowheads="1"/>
                    </p:cNvSpPr>
                    <p:nvPr/>
                  </p:nvSpPr>
                  <p:spPr bwMode="auto">
                    <a:xfrm>
                      <a:off x="-1667257" y="-248724"/>
                      <a:ext cx="4333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1600" b="1" i="1" dirty="0">
                          <a:solidFill>
                            <a:srgbClr val="FF0000"/>
                          </a:solidFill>
                          <a:effectLst>
                            <a:outerShdw blurRad="38100" dist="38100" dir="2700000" algn="tl">
                              <a:srgbClr val="000000"/>
                            </a:outerShdw>
                          </a:effectLst>
                          <a:latin typeface="Comic Sans MS" panose="030F0702030302020204" pitchFamily="66" charset="0"/>
                        </a:rPr>
                        <a:t>q</a:t>
                      </a:r>
                      <a:endParaRPr lang="el-GR" altLang="el-GR" sz="1600" b="1" i="1" dirty="0">
                        <a:solidFill>
                          <a:srgbClr val="FF0000"/>
                        </a:solidFill>
                        <a:effectLst>
                          <a:outerShdw blurRad="38100" dist="38100" dir="2700000" algn="tl">
                            <a:srgbClr val="000000"/>
                          </a:outerShdw>
                        </a:effectLst>
                        <a:latin typeface="Comic Sans MS" panose="030F0702030302020204" pitchFamily="66" charset="0"/>
                      </a:endParaRPr>
                    </a:p>
                  </p:txBody>
                </p:sp>
                <p:sp>
                  <p:nvSpPr>
                    <p:cNvPr id="56" name="Text Box 19"/>
                    <p:cNvSpPr txBox="1">
                      <a:spLocks noChangeArrowheads="1"/>
                    </p:cNvSpPr>
                    <p:nvPr/>
                  </p:nvSpPr>
                  <p:spPr bwMode="auto">
                    <a:xfrm>
                      <a:off x="-229707" y="-248724"/>
                      <a:ext cx="43338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1600" b="1" i="1" dirty="0">
                          <a:solidFill>
                            <a:srgbClr val="FF0000"/>
                          </a:solidFill>
                          <a:effectLst>
                            <a:outerShdw blurRad="38100" dist="38100" dir="2700000" algn="tl">
                              <a:srgbClr val="000000"/>
                            </a:outerShdw>
                          </a:effectLst>
                          <a:latin typeface="Comic Sans MS" panose="030F0702030302020204" pitchFamily="66" charset="0"/>
                        </a:rPr>
                        <a:t>q</a:t>
                      </a:r>
                      <a:endParaRPr lang="el-GR" altLang="el-GR" sz="1600" b="1" i="1" dirty="0">
                        <a:solidFill>
                          <a:srgbClr val="FF0000"/>
                        </a:solidFill>
                        <a:effectLst>
                          <a:outerShdw blurRad="38100" dist="38100" dir="2700000" algn="tl">
                            <a:srgbClr val="000000"/>
                          </a:outerShdw>
                        </a:effectLst>
                        <a:latin typeface="Comic Sans MS" panose="030F0702030302020204" pitchFamily="66" charset="0"/>
                      </a:endParaRPr>
                    </a:p>
                  </p:txBody>
                </p:sp>
              </p:grpSp>
            </p:grpSp>
          </p:grpSp>
          <p:sp>
            <p:nvSpPr>
              <p:cNvPr id="34" name="Ορθογώνιο 33"/>
              <p:cNvSpPr/>
              <p:nvPr/>
            </p:nvSpPr>
            <p:spPr>
              <a:xfrm>
                <a:off x="4761742" y="1716337"/>
                <a:ext cx="45719" cy="5773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2" name="Ομάδα 1"/>
            <p:cNvGrpSpPr/>
            <p:nvPr/>
          </p:nvGrpSpPr>
          <p:grpSpPr>
            <a:xfrm>
              <a:off x="7370102" y="1010803"/>
              <a:ext cx="365667" cy="437775"/>
              <a:chOff x="8628519" y="1237666"/>
              <a:chExt cx="365667" cy="437775"/>
            </a:xfrm>
          </p:grpSpPr>
          <p:sp>
            <p:nvSpPr>
              <p:cNvPr id="49" name="Text Box 30"/>
              <p:cNvSpPr txBox="1">
                <a:spLocks noChangeArrowheads="1"/>
              </p:cNvSpPr>
              <p:nvPr/>
            </p:nvSpPr>
            <p:spPr bwMode="auto">
              <a:xfrm>
                <a:off x="8628519" y="1237666"/>
                <a:ext cx="3603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solidFill>
                      <a:srgbClr val="FF0000"/>
                    </a:solidFill>
                    <a:effectLst>
                      <a:outerShdw blurRad="38100" dist="38100" dir="2700000" algn="tl">
                        <a:srgbClr val="000000"/>
                      </a:outerShdw>
                    </a:effectLst>
                    <a:latin typeface="Comic Sans MS" panose="030F0702030302020204" pitchFamily="66" charset="0"/>
                  </a:rPr>
                  <a:t>I</a:t>
                </a:r>
                <a:endParaRPr lang="el-GR" altLang="el-GR" b="1" i="1" dirty="0">
                  <a:solidFill>
                    <a:srgbClr val="FF0000"/>
                  </a:solidFill>
                  <a:effectLst>
                    <a:outerShdw blurRad="38100" dist="38100" dir="2700000" algn="tl">
                      <a:srgbClr val="000000"/>
                    </a:outerShdw>
                  </a:effectLst>
                  <a:latin typeface="Comic Sans MS" panose="030F0702030302020204" pitchFamily="66" charset="0"/>
                </a:endParaRPr>
              </a:p>
            </p:txBody>
          </p:sp>
          <p:sp>
            <p:nvSpPr>
              <p:cNvPr id="58" name="Line 29"/>
              <p:cNvSpPr>
                <a:spLocks noChangeShapeType="1"/>
              </p:cNvSpPr>
              <p:nvPr/>
            </p:nvSpPr>
            <p:spPr bwMode="auto">
              <a:xfrm flipH="1">
                <a:off x="8988678" y="1288632"/>
                <a:ext cx="5508" cy="386809"/>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sp>
        <p:nvSpPr>
          <p:cNvPr id="39" name="Θέση ημερομηνίας 38">
            <a:extLst>
              <a:ext uri="{FF2B5EF4-FFF2-40B4-BE49-F238E27FC236}">
                <a16:creationId xmlns:a16="http://schemas.microsoft.com/office/drawing/2014/main" id="{79BD5BE0-048E-4CE3-A84A-EB506C991C5E}"/>
              </a:ext>
            </a:extLst>
          </p:cNvPr>
          <p:cNvSpPr>
            <a:spLocks noGrp="1"/>
          </p:cNvSpPr>
          <p:nvPr>
            <p:ph type="dt" sz="half" idx="10"/>
          </p:nvPr>
        </p:nvSpPr>
        <p:spPr/>
        <p:txBody>
          <a:bodyPr/>
          <a:lstStyle/>
          <a:p>
            <a:fld id="{02D74F5F-F942-48A3-8CA2-7BEFF8968815}" type="datetime1">
              <a:rPr lang="el-GR" smtClean="0">
                <a:solidFill>
                  <a:prstClr val="black">
                    <a:tint val="75000"/>
                  </a:prstClr>
                </a:solidFill>
              </a:rPr>
              <a:t>8/2/2021</a:t>
            </a:fld>
            <a:endParaRPr lang="el-GR">
              <a:solidFill>
                <a:prstClr val="black">
                  <a:tint val="75000"/>
                </a:prstClr>
              </a:solidFill>
            </a:endParaRPr>
          </a:p>
        </p:txBody>
      </p:sp>
      <p:sp>
        <p:nvSpPr>
          <p:cNvPr id="40" name="Θέση υποσέλιδου 39">
            <a:extLst>
              <a:ext uri="{FF2B5EF4-FFF2-40B4-BE49-F238E27FC236}">
                <a16:creationId xmlns:a16="http://schemas.microsoft.com/office/drawing/2014/main" id="{F6C31C10-C699-4DD6-982D-1CF29DEB07E7}"/>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3908318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fade">
                                      <p:cBhvr>
                                        <p:cTn id="7" dur="500"/>
                                        <p:tgtEl>
                                          <p:spTgt spid="3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fade">
                                      <p:cBhvr>
                                        <p:cTn id="12" dur="500"/>
                                        <p:tgtEl>
                                          <p:spTgt spid="37"/>
                                        </p:tgtEl>
                                      </p:cBhvr>
                                    </p:animEffect>
                                  </p:childTnLst>
                                </p:cTn>
                              </p:par>
                            </p:childTnLst>
                          </p:cTn>
                        </p:par>
                        <p:par>
                          <p:cTn id="13" fill="hold">
                            <p:stCondLst>
                              <p:cond delay="500"/>
                            </p:stCondLst>
                            <p:childTnLst>
                              <p:par>
                                <p:cTn id="14" presetID="22" presetClass="entr" presetSubtype="8" fill="hold" nodeType="afterEffect">
                                  <p:stCondLst>
                                    <p:cond delay="250"/>
                                  </p:stCondLst>
                                  <p:childTnLst>
                                    <p:set>
                                      <p:cBhvr>
                                        <p:cTn id="15" dur="1" fill="hold">
                                          <p:stCondLst>
                                            <p:cond delay="0"/>
                                          </p:stCondLst>
                                        </p:cTn>
                                        <p:tgtEl>
                                          <p:spTgt spid="38">
                                            <p:txEl>
                                              <p:pRg st="0" end="0"/>
                                            </p:txEl>
                                          </p:spTgt>
                                        </p:tgtEl>
                                        <p:attrNameLst>
                                          <p:attrName>style.visibility</p:attrName>
                                        </p:attrNameLst>
                                      </p:cBhvr>
                                      <p:to>
                                        <p:strVal val="visible"/>
                                      </p:to>
                                    </p:set>
                                    <p:animEffect transition="in" filter="wipe(left)">
                                      <p:cBhvr>
                                        <p:cTn id="16" dur="1500"/>
                                        <p:tgtEl>
                                          <p:spTgt spid="38">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38">
                                            <p:txEl>
                                              <p:pRg st="1" end="1"/>
                                            </p:txEl>
                                          </p:spTgt>
                                        </p:tgtEl>
                                        <p:attrNameLst>
                                          <p:attrName>style.visibility</p:attrName>
                                        </p:attrNameLst>
                                      </p:cBhvr>
                                      <p:to>
                                        <p:strVal val="visible"/>
                                      </p:to>
                                    </p:set>
                                    <p:animEffect transition="in" filter="wipe(left)">
                                      <p:cBhvr>
                                        <p:cTn id="21" dur="1500"/>
                                        <p:tgtEl>
                                          <p:spTgt spid="38">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38">
                                            <p:txEl>
                                              <p:pRg st="2" end="2"/>
                                            </p:txEl>
                                          </p:spTgt>
                                        </p:tgtEl>
                                        <p:attrNameLst>
                                          <p:attrName>style.visibility</p:attrName>
                                        </p:attrNameLst>
                                      </p:cBhvr>
                                      <p:to>
                                        <p:strVal val="visible"/>
                                      </p:to>
                                    </p:set>
                                    <p:animEffect transition="in" filter="wipe(left)">
                                      <p:cBhvr>
                                        <p:cTn id="26" dur="1500"/>
                                        <p:tgtEl>
                                          <p:spTgt spid="3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40</a:t>
            </a:fld>
            <a:endParaRPr lang="el-GR">
              <a:solidFill>
                <a:prstClr val="black">
                  <a:tint val="75000"/>
                </a:prstClr>
              </a:solidFill>
            </a:endParaRPr>
          </a:p>
        </p:txBody>
      </p:sp>
      <p:grpSp>
        <p:nvGrpSpPr>
          <p:cNvPr id="6" name="Ομάδα 5"/>
          <p:cNvGrpSpPr/>
          <p:nvPr/>
        </p:nvGrpSpPr>
        <p:grpSpPr>
          <a:xfrm>
            <a:off x="1117600" y="531406"/>
            <a:ext cx="9912350" cy="5452819"/>
            <a:chOff x="1117600" y="531406"/>
            <a:chExt cx="9912350" cy="5452819"/>
          </a:xfrm>
        </p:grpSpPr>
        <p:sp>
          <p:nvSpPr>
            <p:cNvPr id="4" name="Ορθογώνιο 3"/>
            <p:cNvSpPr/>
            <p:nvPr/>
          </p:nvSpPr>
          <p:spPr>
            <a:xfrm>
              <a:off x="1117600" y="531406"/>
              <a:ext cx="9912350" cy="1477328"/>
            </a:xfrm>
            <a:prstGeom prst="rect">
              <a:avLst/>
            </a:prstGeom>
          </p:spPr>
          <p:txBody>
            <a:bodyPr wrap="square">
              <a:spAutoFit/>
            </a:bodyPr>
            <a:lstStyle/>
            <a:p>
              <a:pPr algn="just">
                <a:lnSpc>
                  <a:spcPct val="150000"/>
                </a:lnSpc>
              </a:pPr>
              <a:r>
                <a:rPr lang="el-GR" sz="2000" b="1" dirty="0"/>
                <a:t>7.  </a:t>
              </a:r>
              <a:r>
                <a:rPr lang="el-GR" sz="2000" dirty="0"/>
                <a:t>Το κύκλωμα του σχήματος αποτελείται από αντίσταση </a:t>
              </a:r>
              <a:r>
                <a:rPr lang="el-GR" sz="2000" i="1" dirty="0"/>
                <a:t>R</a:t>
              </a:r>
              <a:r>
                <a:rPr lang="el-GR" sz="2000" dirty="0"/>
                <a:t> = 4Ω και πηγή συνεχούς ρεύματος ηλεκτρεγερτικής δύναμης και εσωτερικής αντίστασης </a:t>
              </a:r>
              <a:r>
                <a:rPr lang="el-GR" sz="2000" i="1" dirty="0"/>
                <a:t>r</a:t>
              </a:r>
              <a:r>
                <a:rPr lang="el-GR" sz="2000" dirty="0"/>
                <a:t>. Η χαρακτηριστική καμπύλη της πηγής (</a:t>
              </a:r>
              <a:r>
                <a:rPr lang="el-GR" sz="2000" i="1" dirty="0" err="1"/>
                <a:t>V</a:t>
              </a:r>
              <a:r>
                <a:rPr lang="el-GR" sz="2000" baseline="-25000" dirty="0" err="1"/>
                <a:t>π</a:t>
              </a:r>
              <a:r>
                <a:rPr lang="el-GR" sz="2000" dirty="0"/>
                <a:t> – </a:t>
              </a:r>
              <a:r>
                <a:rPr lang="el-GR" sz="2000" i="1" dirty="0"/>
                <a:t>Ι</a:t>
              </a:r>
              <a:r>
                <a:rPr lang="el-GR" sz="2000" dirty="0"/>
                <a:t>) φαίνεται στο παρακάτω διάγραμμα.</a:t>
              </a:r>
            </a:p>
          </p:txBody>
        </p:sp>
        <p:pic>
          <p:nvPicPr>
            <p:cNvPr id="4098" name="Picture 2"/>
            <p:cNvPicPr>
              <a:picLocks noChangeAspect="1" noChangeArrowheads="1"/>
            </p:cNvPicPr>
            <p:nvPr/>
          </p:nvPicPr>
          <p:blipFill>
            <a:blip r:embed="rId2">
              <a:clrChange>
                <a:clrFrom>
                  <a:srgbClr val="FFFFFF"/>
                </a:clrFrom>
                <a:clrTo>
                  <a:srgbClr val="FFFFFF">
                    <a:alpha val="0"/>
                  </a:srgbClr>
                </a:clrTo>
              </a:clrChange>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3131820" y="2083028"/>
              <a:ext cx="5422423" cy="1426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Ορθογώνιο 4"/>
            <p:cNvSpPr/>
            <p:nvPr/>
          </p:nvSpPr>
          <p:spPr>
            <a:xfrm>
              <a:off x="1117600" y="3583568"/>
              <a:ext cx="9912350" cy="2400657"/>
            </a:xfrm>
            <a:prstGeom prst="rect">
              <a:avLst/>
            </a:prstGeom>
          </p:spPr>
          <p:txBody>
            <a:bodyPr wrap="square">
              <a:spAutoFit/>
            </a:bodyPr>
            <a:lstStyle/>
            <a:p>
              <a:pPr algn="just">
                <a:lnSpc>
                  <a:spcPct val="150000"/>
                </a:lnSpc>
              </a:pPr>
              <a:r>
                <a:rPr lang="el-GR" b="1" dirty="0"/>
                <a:t>α.  </a:t>
              </a:r>
              <a:r>
                <a:rPr lang="el-GR" sz="2000" dirty="0"/>
                <a:t>Να βρείτε την ηλεκτρεγερτική δύναμη της πηγής και να υπολογίσετε την εσωτερική της αντίσταση </a:t>
              </a:r>
              <a:r>
                <a:rPr lang="el-GR" sz="2000" i="1" dirty="0"/>
                <a:t>r</a:t>
              </a:r>
              <a:r>
                <a:rPr lang="el-GR" sz="2000" dirty="0"/>
                <a:t>. </a:t>
              </a:r>
            </a:p>
            <a:p>
              <a:pPr algn="just">
                <a:lnSpc>
                  <a:spcPct val="150000"/>
                </a:lnSpc>
              </a:pPr>
              <a:r>
                <a:rPr lang="el-GR" sz="2000" b="1" dirty="0"/>
                <a:t>β.  </a:t>
              </a:r>
              <a:r>
                <a:rPr lang="el-GR" sz="2000" dirty="0" err="1"/>
                <a:t>Nα</a:t>
              </a:r>
              <a:r>
                <a:rPr lang="el-GR" sz="2000" dirty="0"/>
                <a:t> υπολογίσετε την ένταση του ρεύματος </a:t>
              </a:r>
              <a:r>
                <a:rPr lang="el-GR" sz="2000" i="1" dirty="0"/>
                <a:t>Ι</a:t>
              </a:r>
              <a:r>
                <a:rPr lang="el-GR" sz="2000" dirty="0"/>
                <a:t> που διαρρέει το κύκλωμα και την πολική τάση </a:t>
              </a:r>
              <a:r>
                <a:rPr lang="el-GR" sz="2000" i="1" dirty="0" err="1"/>
                <a:t>V</a:t>
              </a:r>
              <a:r>
                <a:rPr lang="el-GR" sz="2000" baseline="-25000" dirty="0" err="1"/>
                <a:t>π</a:t>
              </a:r>
              <a:r>
                <a:rPr lang="el-GR" sz="2000" dirty="0"/>
                <a:t> της πηγής. </a:t>
              </a:r>
            </a:p>
            <a:p>
              <a:pPr algn="just">
                <a:lnSpc>
                  <a:spcPct val="150000"/>
                </a:lnSpc>
              </a:pPr>
              <a:r>
                <a:rPr lang="el-GR" sz="2000" b="1" dirty="0"/>
                <a:t>γ.  </a:t>
              </a:r>
              <a:r>
                <a:rPr lang="el-GR" sz="2000" dirty="0" err="1"/>
                <a:t>Nα</a:t>
              </a:r>
              <a:r>
                <a:rPr lang="el-GR" sz="2000" dirty="0"/>
                <a:t> υπολογίσετε τη θερμότητα </a:t>
              </a:r>
              <a:r>
                <a:rPr lang="el-GR" sz="2000" i="1" dirty="0"/>
                <a:t>Q</a:t>
              </a:r>
              <a:r>
                <a:rPr lang="el-GR" sz="2000" dirty="0"/>
                <a:t> που αναπτύσσεται στην αντίσταση </a:t>
              </a:r>
              <a:r>
                <a:rPr lang="el-GR" sz="2000" i="1" dirty="0"/>
                <a:t>R</a:t>
              </a:r>
              <a:r>
                <a:rPr lang="el-GR" sz="2000" dirty="0"/>
                <a:t> σε χρόνο </a:t>
              </a:r>
              <a:r>
                <a:rPr lang="el-GR" sz="2000" i="1" dirty="0"/>
                <a:t>t</a:t>
              </a:r>
              <a:r>
                <a:rPr lang="el-GR" sz="2000" dirty="0"/>
                <a:t> = 600s.</a:t>
              </a:r>
            </a:p>
          </p:txBody>
        </p:sp>
      </p:grpSp>
      <p:sp>
        <p:nvSpPr>
          <p:cNvPr id="8" name="TextBox 7"/>
          <p:cNvSpPr txBox="1"/>
          <p:nvPr/>
        </p:nvSpPr>
        <p:spPr>
          <a:xfrm>
            <a:off x="3022600" y="4067026"/>
            <a:ext cx="2286000" cy="461665"/>
          </a:xfrm>
          <a:prstGeom prst="rect">
            <a:avLst/>
          </a:prstGeom>
          <a:noFill/>
        </p:spPr>
        <p:txBody>
          <a:bodyPr wrap="square" rtlCol="0">
            <a:spAutoFit/>
          </a:bodyPr>
          <a:lstStyle/>
          <a:p>
            <a:r>
              <a:rPr lang="el-GR" sz="2400" b="1" i="1" dirty="0">
                <a:solidFill>
                  <a:srgbClr val="FF0000"/>
                </a:solidFill>
                <a:effectLst>
                  <a:outerShdw blurRad="38100" dist="38100" dir="2700000" algn="tl">
                    <a:srgbClr val="000000">
                      <a:alpha val="43137"/>
                    </a:srgbClr>
                  </a:outerShdw>
                </a:effectLst>
              </a:rPr>
              <a:t>Ε</a:t>
            </a:r>
            <a:r>
              <a:rPr lang="el-GR" sz="2400" b="1" dirty="0">
                <a:solidFill>
                  <a:srgbClr val="FF0000"/>
                </a:solidFill>
                <a:effectLst>
                  <a:outerShdw blurRad="38100" dist="38100" dir="2700000" algn="tl">
                    <a:srgbClr val="000000">
                      <a:alpha val="43137"/>
                    </a:srgbClr>
                  </a:outerShdw>
                </a:effectLst>
              </a:rPr>
              <a:t> = 12</a:t>
            </a:r>
            <a:r>
              <a:rPr lang="en-US" sz="2400" b="1" dirty="0">
                <a:solidFill>
                  <a:srgbClr val="FF0000"/>
                </a:solidFill>
                <a:effectLst>
                  <a:outerShdw blurRad="38100" dist="38100" dir="2700000" algn="tl">
                    <a:srgbClr val="000000">
                      <a:alpha val="43137"/>
                    </a:srgbClr>
                  </a:outerShdw>
                </a:effectLst>
              </a:rPr>
              <a:t>V,     </a:t>
            </a:r>
            <a:r>
              <a:rPr lang="en-US" sz="2400" b="1" i="1" dirty="0">
                <a:solidFill>
                  <a:srgbClr val="FF0000"/>
                </a:solidFill>
                <a:effectLst>
                  <a:outerShdw blurRad="38100" dist="38100" dir="2700000" algn="tl">
                    <a:srgbClr val="000000">
                      <a:alpha val="43137"/>
                    </a:srgbClr>
                  </a:outerShdw>
                </a:effectLst>
              </a:rPr>
              <a:t>r </a:t>
            </a:r>
            <a:r>
              <a:rPr lang="en-US" sz="2400" b="1" dirty="0">
                <a:solidFill>
                  <a:srgbClr val="FF0000"/>
                </a:solidFill>
                <a:effectLst>
                  <a:outerShdw blurRad="38100" dist="38100" dir="2700000" algn="tl">
                    <a:srgbClr val="000000">
                      <a:alpha val="43137"/>
                    </a:srgbClr>
                  </a:outerShdw>
                </a:effectLst>
              </a:rPr>
              <a:t>= </a:t>
            </a:r>
            <a:r>
              <a:rPr lang="el-GR" sz="2400" b="1" dirty="0">
                <a:solidFill>
                  <a:srgbClr val="FF0000"/>
                </a:solidFill>
                <a:effectLst>
                  <a:outerShdw blurRad="38100" dist="38100" dir="2700000" algn="tl">
                    <a:srgbClr val="000000">
                      <a:alpha val="43137"/>
                    </a:srgbClr>
                  </a:outerShdw>
                </a:effectLst>
              </a:rPr>
              <a:t>2Ω</a:t>
            </a:r>
          </a:p>
        </p:txBody>
      </p:sp>
      <p:sp>
        <p:nvSpPr>
          <p:cNvPr id="9" name="TextBox 8"/>
          <p:cNvSpPr txBox="1"/>
          <p:nvPr/>
        </p:nvSpPr>
        <p:spPr>
          <a:xfrm>
            <a:off x="3022600" y="4975553"/>
            <a:ext cx="2286000" cy="461665"/>
          </a:xfrm>
          <a:prstGeom prst="rect">
            <a:avLst/>
          </a:prstGeom>
          <a:noFill/>
        </p:spPr>
        <p:txBody>
          <a:bodyPr wrap="square" rtlCol="0">
            <a:spAutoFit/>
          </a:bodyPr>
          <a:lstStyle/>
          <a:p>
            <a:r>
              <a:rPr lang="el-GR" sz="2400" b="1" i="1" dirty="0">
                <a:solidFill>
                  <a:srgbClr val="FF0000"/>
                </a:solidFill>
                <a:effectLst>
                  <a:outerShdw blurRad="38100" dist="38100" dir="2700000" algn="tl">
                    <a:srgbClr val="000000">
                      <a:alpha val="43137"/>
                    </a:srgbClr>
                  </a:outerShdw>
                </a:effectLst>
              </a:rPr>
              <a:t>Ι</a:t>
            </a:r>
            <a:r>
              <a:rPr lang="el-GR" sz="2400" b="1" dirty="0">
                <a:solidFill>
                  <a:srgbClr val="FF0000"/>
                </a:solidFill>
                <a:effectLst>
                  <a:outerShdw blurRad="38100" dist="38100" dir="2700000" algn="tl">
                    <a:srgbClr val="000000">
                      <a:alpha val="43137"/>
                    </a:srgbClr>
                  </a:outerShdw>
                </a:effectLst>
              </a:rPr>
              <a:t> = 2Α</a:t>
            </a:r>
            <a:r>
              <a:rPr lang="en-US" sz="2400" b="1" dirty="0">
                <a:solidFill>
                  <a:srgbClr val="FF0000"/>
                </a:solidFill>
                <a:effectLst>
                  <a:outerShdw blurRad="38100" dist="38100" dir="2700000" algn="tl">
                    <a:srgbClr val="000000">
                      <a:alpha val="43137"/>
                    </a:srgbClr>
                  </a:outerShdw>
                </a:effectLst>
              </a:rPr>
              <a:t>,     </a:t>
            </a:r>
            <a:r>
              <a:rPr lang="en-US" sz="2400" b="1" i="1" dirty="0">
                <a:solidFill>
                  <a:srgbClr val="FF0000"/>
                </a:solidFill>
                <a:effectLst>
                  <a:outerShdw blurRad="38100" dist="38100" dir="2700000" algn="tl">
                    <a:srgbClr val="000000">
                      <a:alpha val="43137"/>
                    </a:srgbClr>
                  </a:outerShdw>
                </a:effectLst>
              </a:rPr>
              <a:t>V</a:t>
            </a:r>
            <a:r>
              <a:rPr lang="el-GR" sz="2400" b="1" baseline="-25000" dirty="0">
                <a:solidFill>
                  <a:srgbClr val="FF0000"/>
                </a:solidFill>
                <a:effectLst>
                  <a:outerShdw blurRad="38100" dist="38100" dir="2700000" algn="tl">
                    <a:srgbClr val="000000">
                      <a:alpha val="43137"/>
                    </a:srgbClr>
                  </a:outerShdw>
                </a:effectLst>
              </a:rPr>
              <a:t>π</a:t>
            </a:r>
            <a:r>
              <a:rPr lang="en-US" sz="2400" b="1" i="1" dirty="0">
                <a:solidFill>
                  <a:srgbClr val="FF0000"/>
                </a:solidFill>
                <a:effectLst>
                  <a:outerShdw blurRad="38100" dist="38100" dir="2700000" algn="tl">
                    <a:srgbClr val="000000">
                      <a:alpha val="43137"/>
                    </a:srgbClr>
                  </a:outerShdw>
                </a:effectLst>
              </a:rPr>
              <a:t> </a:t>
            </a:r>
            <a:r>
              <a:rPr lang="en-US" sz="2400" b="1" dirty="0">
                <a:solidFill>
                  <a:srgbClr val="FF0000"/>
                </a:solidFill>
                <a:effectLst>
                  <a:outerShdw blurRad="38100" dist="38100" dir="2700000" algn="tl">
                    <a:srgbClr val="000000">
                      <a:alpha val="43137"/>
                    </a:srgbClr>
                  </a:outerShdw>
                </a:effectLst>
              </a:rPr>
              <a:t>= </a:t>
            </a:r>
            <a:r>
              <a:rPr lang="el-GR" sz="2400" b="1" dirty="0">
                <a:solidFill>
                  <a:srgbClr val="FF0000"/>
                </a:solidFill>
                <a:effectLst>
                  <a:outerShdw blurRad="38100" dist="38100" dir="2700000" algn="tl">
                    <a:srgbClr val="000000">
                      <a:alpha val="43137"/>
                    </a:srgbClr>
                  </a:outerShdw>
                </a:effectLst>
              </a:rPr>
              <a:t>8</a:t>
            </a:r>
            <a:r>
              <a:rPr lang="en-US" sz="2400" b="1" dirty="0">
                <a:solidFill>
                  <a:srgbClr val="FF0000"/>
                </a:solidFill>
                <a:effectLst>
                  <a:outerShdw blurRad="38100" dist="38100" dir="2700000" algn="tl">
                    <a:srgbClr val="000000">
                      <a:alpha val="43137"/>
                    </a:srgbClr>
                  </a:outerShdw>
                </a:effectLst>
              </a:rPr>
              <a:t>V</a:t>
            </a:r>
            <a:endParaRPr lang="el-GR" sz="2400" b="1" dirty="0">
              <a:solidFill>
                <a:srgbClr val="FF0000"/>
              </a:solidFill>
              <a:effectLst>
                <a:outerShdw blurRad="38100" dist="38100" dir="2700000" algn="tl">
                  <a:srgbClr val="000000">
                    <a:alpha val="43137"/>
                  </a:srgbClr>
                </a:outerShdw>
              </a:effectLst>
            </a:endParaRPr>
          </a:p>
        </p:txBody>
      </p:sp>
      <p:sp>
        <p:nvSpPr>
          <p:cNvPr id="10" name="TextBox 9"/>
          <p:cNvSpPr txBox="1"/>
          <p:nvPr/>
        </p:nvSpPr>
        <p:spPr>
          <a:xfrm>
            <a:off x="8432800" y="5753392"/>
            <a:ext cx="1534160" cy="461665"/>
          </a:xfrm>
          <a:prstGeom prst="rect">
            <a:avLst/>
          </a:prstGeom>
          <a:noFill/>
        </p:spPr>
        <p:txBody>
          <a:bodyPr wrap="square" rtlCol="0">
            <a:spAutoFit/>
          </a:bodyPr>
          <a:lstStyle/>
          <a:p>
            <a:r>
              <a:rPr lang="en-US" sz="2400" b="1" i="1" dirty="0">
                <a:solidFill>
                  <a:srgbClr val="FF0000"/>
                </a:solidFill>
                <a:effectLst>
                  <a:outerShdw blurRad="38100" dist="38100" dir="2700000" algn="tl">
                    <a:srgbClr val="000000">
                      <a:alpha val="43137"/>
                    </a:srgbClr>
                  </a:outerShdw>
                </a:effectLst>
              </a:rPr>
              <a:t>Q</a:t>
            </a:r>
            <a:r>
              <a:rPr lang="el-GR" sz="2400" b="1" dirty="0">
                <a:solidFill>
                  <a:srgbClr val="FF0000"/>
                </a:solidFill>
                <a:effectLst>
                  <a:outerShdw blurRad="38100" dist="38100" dir="2700000" algn="tl">
                    <a:srgbClr val="000000">
                      <a:alpha val="43137"/>
                    </a:srgbClr>
                  </a:outerShdw>
                </a:effectLst>
              </a:rPr>
              <a:t> = </a:t>
            </a:r>
            <a:r>
              <a:rPr lang="en-US" sz="2400" b="1" dirty="0">
                <a:solidFill>
                  <a:srgbClr val="FF0000"/>
                </a:solidFill>
                <a:effectLst>
                  <a:outerShdw blurRad="38100" dist="38100" dir="2700000" algn="tl">
                    <a:srgbClr val="000000">
                      <a:alpha val="43137"/>
                    </a:srgbClr>
                  </a:outerShdw>
                </a:effectLst>
              </a:rPr>
              <a:t>9600J</a:t>
            </a:r>
            <a:endParaRPr lang="el-GR" sz="2400" b="1" dirty="0">
              <a:solidFill>
                <a:srgbClr val="FF0000"/>
              </a:solidFill>
              <a:effectLst>
                <a:outerShdw blurRad="38100" dist="38100" dir="2700000" algn="tl">
                  <a:srgbClr val="000000">
                    <a:alpha val="43137"/>
                  </a:srgbClr>
                </a:outerShdw>
              </a:effectLst>
            </a:endParaRPr>
          </a:p>
        </p:txBody>
      </p:sp>
      <p:sp>
        <p:nvSpPr>
          <p:cNvPr id="7" name="Θέση ημερομηνίας 6">
            <a:extLst>
              <a:ext uri="{FF2B5EF4-FFF2-40B4-BE49-F238E27FC236}">
                <a16:creationId xmlns:a16="http://schemas.microsoft.com/office/drawing/2014/main" id="{EE10813D-4150-4D85-97C9-261BE9CA3986}"/>
              </a:ext>
            </a:extLst>
          </p:cNvPr>
          <p:cNvSpPr>
            <a:spLocks noGrp="1"/>
          </p:cNvSpPr>
          <p:nvPr>
            <p:ph type="dt" sz="half" idx="10"/>
          </p:nvPr>
        </p:nvSpPr>
        <p:spPr/>
        <p:txBody>
          <a:bodyPr/>
          <a:lstStyle/>
          <a:p>
            <a:fld id="{7D8326FA-FE07-4621-93FB-5C2022087428}" type="datetime1">
              <a:rPr lang="el-GR" smtClean="0">
                <a:solidFill>
                  <a:prstClr val="black">
                    <a:tint val="75000"/>
                  </a:prstClr>
                </a:solidFill>
              </a:rPr>
              <a:t>8/2/2021</a:t>
            </a:fld>
            <a:endParaRPr lang="el-GR">
              <a:solidFill>
                <a:prstClr val="black">
                  <a:tint val="75000"/>
                </a:prstClr>
              </a:solidFill>
            </a:endParaRPr>
          </a:p>
        </p:txBody>
      </p:sp>
      <p:sp>
        <p:nvSpPr>
          <p:cNvPr id="11" name="Θέση υποσέλιδου 10">
            <a:extLst>
              <a:ext uri="{FF2B5EF4-FFF2-40B4-BE49-F238E27FC236}">
                <a16:creationId xmlns:a16="http://schemas.microsoft.com/office/drawing/2014/main" id="{3573370A-E60A-4073-9E3B-44200F4930E0}"/>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2013061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1000"/>
                                        <p:tgtEl>
                                          <p:spTgt spid="10"/>
                                        </p:tgtEl>
                                      </p:cBhvr>
                                    </p:animEffect>
                                    <p:anim calcmode="lin" valueType="num">
                                      <p:cBhvr>
                                        <p:cTn id="27" dur="1000" fill="hold"/>
                                        <p:tgtEl>
                                          <p:spTgt spid="10"/>
                                        </p:tgtEl>
                                        <p:attrNameLst>
                                          <p:attrName>ppt_x</p:attrName>
                                        </p:attrNameLst>
                                      </p:cBhvr>
                                      <p:tavLst>
                                        <p:tav tm="0">
                                          <p:val>
                                            <p:strVal val="#ppt_x"/>
                                          </p:val>
                                        </p:tav>
                                        <p:tav tm="100000">
                                          <p:val>
                                            <p:strVal val="#ppt_x"/>
                                          </p:val>
                                        </p:tav>
                                      </p:tavLst>
                                    </p:anim>
                                    <p:anim calcmode="lin" valueType="num">
                                      <p:cBhvr>
                                        <p:cTn id="28"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4"/>
          <p:cNvSpPr>
            <a:spLocks noGrp="1"/>
          </p:cNvSpPr>
          <p:nvPr>
            <p:ph type="sldNum" sz="quarter" idx="12"/>
          </p:nvPr>
        </p:nvSpPr>
        <p:spPr/>
        <p:txBody>
          <a:bodyPr/>
          <a:lstStyle/>
          <a:p>
            <a:fld id="{A067C065-2F4E-4810-9E33-8004DFE43162}" type="slidenum">
              <a:rPr lang="el-GR" altLang="el-GR"/>
              <a:pPr/>
              <a:t>5</a:t>
            </a:fld>
            <a:endParaRPr lang="el-GR" altLang="el-GR"/>
          </a:p>
        </p:txBody>
      </p:sp>
      <p:sp>
        <p:nvSpPr>
          <p:cNvPr id="4100" name="Rectangle 4"/>
          <p:cNvSpPr>
            <a:spLocks noGrp="1" noChangeArrowheads="1"/>
          </p:cNvSpPr>
          <p:nvPr>
            <p:ph type="title"/>
          </p:nvPr>
        </p:nvSpPr>
        <p:spPr>
          <a:xfrm>
            <a:off x="1838202" y="479257"/>
            <a:ext cx="8135938" cy="675173"/>
          </a:xfrm>
        </p:spPr>
        <p:txBody>
          <a:bodyPr>
            <a:normAutofit fontScale="90000"/>
          </a:bodyPr>
          <a:lstStyle/>
          <a:p>
            <a:r>
              <a:rPr lang="el-GR" altLang="el-GR" sz="3600" b="1" dirty="0">
                <a:solidFill>
                  <a:srgbClr val="800000"/>
                </a:solidFill>
                <a:effectLst>
                  <a:outerShdw blurRad="38100" dist="38100" dir="2700000" algn="tl">
                    <a:srgbClr val="000000"/>
                  </a:outerShdw>
                </a:effectLst>
                <a:latin typeface="Comic Sans MS" panose="030F0702030302020204" pitchFamily="66" charset="0"/>
              </a:rPr>
              <a:t>Ηλεκτρεγερτική Δύναμη </a:t>
            </a:r>
            <a:r>
              <a:rPr lang="en-US" altLang="el-GR" sz="3600" b="1" i="1" dirty="0">
                <a:solidFill>
                  <a:srgbClr val="FF0000"/>
                </a:solidFill>
                <a:effectLst>
                  <a:outerShdw blurRad="38100" dist="38100" dir="2700000" algn="tl">
                    <a:srgbClr val="000000"/>
                  </a:outerShdw>
                </a:effectLst>
                <a:latin typeface="Comic Sans MS" panose="030F0702030302020204" pitchFamily="66" charset="0"/>
              </a:rPr>
              <a:t>E</a:t>
            </a:r>
            <a:r>
              <a:rPr lang="en-US" altLang="el-GR" sz="3600" b="1" dirty="0">
                <a:solidFill>
                  <a:srgbClr val="800000"/>
                </a:solidFill>
                <a:effectLst>
                  <a:outerShdw blurRad="38100" dist="38100" dir="2700000" algn="tl">
                    <a:srgbClr val="000000"/>
                  </a:outerShdw>
                </a:effectLst>
                <a:latin typeface="Comic Sans MS" panose="030F0702030302020204" pitchFamily="66" charset="0"/>
              </a:rPr>
              <a:t> </a:t>
            </a:r>
            <a:r>
              <a:rPr lang="el-GR" altLang="el-GR" sz="3600" b="1" dirty="0">
                <a:solidFill>
                  <a:srgbClr val="800000"/>
                </a:solidFill>
                <a:effectLst>
                  <a:outerShdw blurRad="38100" dist="38100" dir="2700000" algn="tl">
                    <a:srgbClr val="000000"/>
                  </a:outerShdw>
                </a:effectLst>
                <a:latin typeface="Comic Sans MS" panose="030F0702030302020204" pitchFamily="66" charset="0"/>
              </a:rPr>
              <a:t>(ΗΕΔ) Πηγής</a:t>
            </a:r>
          </a:p>
        </p:txBody>
      </p:sp>
      <mc:AlternateContent xmlns:mc="http://schemas.openxmlformats.org/markup-compatibility/2006" xmlns:a14="http://schemas.microsoft.com/office/drawing/2010/main">
        <mc:Choice Requires="a14">
          <p:sp>
            <p:nvSpPr>
              <p:cNvPr id="5" name="TextBox 4"/>
              <p:cNvSpPr txBox="1"/>
              <p:nvPr/>
            </p:nvSpPr>
            <p:spPr>
              <a:xfrm>
                <a:off x="4869180" y="1234440"/>
                <a:ext cx="1771650" cy="109748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l-GR" sz="3200" b="1" i="1" smtClean="0">
                          <a:solidFill>
                            <a:srgbClr val="FF0000"/>
                          </a:solidFill>
                          <a:effectLst>
                            <a:outerShdw blurRad="38100" dist="38100" dir="2700000" algn="tl">
                              <a:srgbClr val="000000">
                                <a:alpha val="43137"/>
                              </a:srgbClr>
                            </a:outerShdw>
                          </a:effectLst>
                          <a:latin typeface="Cambria Math" panose="02040503050406030204" pitchFamily="18" charset="0"/>
                        </a:rPr>
                        <m:t>𝜠</m:t>
                      </m:r>
                      <m:r>
                        <a:rPr lang="el-GR" sz="3200" b="1" i="0" smtClean="0">
                          <a:solidFill>
                            <a:srgbClr val="FF0000"/>
                          </a:solidFill>
                          <a:effectLst>
                            <a:outerShdw blurRad="38100" dist="38100" dir="2700000" algn="tl">
                              <a:srgbClr val="000000">
                                <a:alpha val="43137"/>
                              </a:srgbClr>
                            </a:outerShdw>
                          </a:effectLst>
                          <a:latin typeface="Cambria Math" panose="02040503050406030204" pitchFamily="18" charset="0"/>
                        </a:rPr>
                        <m:t>= </m:t>
                      </m:r>
                      <m:f>
                        <m:fPr>
                          <m:ctrlPr>
                            <a:rPr lang="el-GR" sz="32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fPr>
                        <m:num>
                          <m:r>
                            <a:rPr lang="en-US" sz="3200" b="1" i="1" smtClean="0">
                              <a:solidFill>
                                <a:srgbClr val="FF0000"/>
                              </a:solidFill>
                              <a:effectLst>
                                <a:outerShdw blurRad="38100" dist="38100" dir="2700000" algn="tl">
                                  <a:srgbClr val="000000">
                                    <a:alpha val="43137"/>
                                  </a:srgbClr>
                                </a:outerShdw>
                              </a:effectLst>
                              <a:latin typeface="Cambria Math" panose="02040503050406030204" pitchFamily="18" charset="0"/>
                            </a:rPr>
                            <m:t>𝑾</m:t>
                          </m:r>
                        </m:num>
                        <m:den>
                          <m:r>
                            <a:rPr lang="en-US" sz="3200" b="1" i="1" smtClean="0">
                              <a:solidFill>
                                <a:srgbClr val="FF0000"/>
                              </a:solidFill>
                              <a:effectLst>
                                <a:outerShdw blurRad="38100" dist="38100" dir="2700000" algn="tl">
                                  <a:srgbClr val="000000">
                                    <a:alpha val="43137"/>
                                  </a:srgbClr>
                                </a:outerShdw>
                              </a:effectLst>
                              <a:latin typeface="Cambria Math" panose="02040503050406030204" pitchFamily="18" charset="0"/>
                            </a:rPr>
                            <m:t>𝒒</m:t>
                          </m:r>
                        </m:den>
                      </m:f>
                    </m:oMath>
                  </m:oMathPara>
                </a14:m>
                <a:endParaRPr lang="el-GR" sz="3200" b="1" dirty="0"/>
              </a:p>
            </p:txBody>
          </p:sp>
        </mc:Choice>
        <mc:Fallback xmlns="">
          <p:sp>
            <p:nvSpPr>
              <p:cNvPr id="5" name="TextBox 4"/>
              <p:cNvSpPr txBox="1">
                <a:spLocks noRot="1" noChangeAspect="1" noMove="1" noResize="1" noEditPoints="1" noAdjustHandles="1" noChangeArrowheads="1" noChangeShapeType="1" noTextEdit="1"/>
              </p:cNvSpPr>
              <p:nvPr/>
            </p:nvSpPr>
            <p:spPr>
              <a:xfrm>
                <a:off x="4869180" y="1234440"/>
                <a:ext cx="1771650" cy="1097480"/>
              </a:xfrm>
              <a:prstGeom prst="rect">
                <a:avLst/>
              </a:prstGeom>
              <a:blipFill>
                <a:blip r:embed="rId3"/>
                <a:stretch>
                  <a:fillRect b="-1667"/>
                </a:stretch>
              </a:blipFill>
            </p:spPr>
            <p:txBody>
              <a:bodyPr/>
              <a:lstStyle/>
              <a:p>
                <a:r>
                  <a:rPr lang="el-GR">
                    <a:noFill/>
                  </a:rPr>
                  <a:t> </a:t>
                </a:r>
              </a:p>
            </p:txBody>
          </p:sp>
        </mc:Fallback>
      </mc:AlternateContent>
      <p:sp>
        <p:nvSpPr>
          <p:cNvPr id="8" name="Text Box 6"/>
          <p:cNvSpPr txBox="1">
            <a:spLocks noChangeArrowheads="1"/>
          </p:cNvSpPr>
          <p:nvPr/>
        </p:nvSpPr>
        <p:spPr bwMode="auto">
          <a:xfrm>
            <a:off x="1227773" y="2848837"/>
            <a:ext cx="398271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just">
              <a:spcBef>
                <a:spcPct val="50000"/>
              </a:spcBef>
            </a:pPr>
            <a:r>
              <a:rPr lang="el-GR" altLang="el-GR" sz="2000" b="1" dirty="0">
                <a:latin typeface="Comic Sans MS" panose="030F0702030302020204" pitchFamily="66" charset="0"/>
              </a:rPr>
              <a:t>Μονάδα μέτρησης ΗΕΔ στο </a:t>
            </a:r>
            <a:r>
              <a:rPr lang="en-US" altLang="el-GR" sz="2000" b="1" dirty="0">
                <a:latin typeface="Comic Sans MS" panose="030F0702030302020204" pitchFamily="66" charset="0"/>
              </a:rPr>
              <a:t>SI:</a:t>
            </a:r>
            <a:endParaRPr lang="el-GR" altLang="el-GR" sz="2000" b="1"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9" name="TextBox 8"/>
              <p:cNvSpPr txBox="1"/>
              <p:nvPr/>
            </p:nvSpPr>
            <p:spPr>
              <a:xfrm>
                <a:off x="5252910" y="2689261"/>
                <a:ext cx="2196465" cy="79387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l-GR" sz="2400" b="1" i="1" smtClean="0">
                              <a:solidFill>
                                <a:schemeClr val="tx1"/>
                              </a:solidFill>
                              <a:effectLst/>
                              <a:latin typeface="Cambria Math" panose="02040503050406030204" pitchFamily="18" charset="0"/>
                            </a:rPr>
                          </m:ctrlPr>
                        </m:fPr>
                        <m:num>
                          <m:r>
                            <a:rPr lang="en-US" sz="2400" b="1" i="0" smtClean="0">
                              <a:solidFill>
                                <a:schemeClr val="tx1"/>
                              </a:solidFill>
                              <a:effectLst/>
                              <a:latin typeface="Cambria Math" panose="02040503050406030204" pitchFamily="18" charset="0"/>
                            </a:rPr>
                            <m:t>𝟏𝐉𝐨𝐮𝐥𝐞</m:t>
                          </m:r>
                        </m:num>
                        <m:den>
                          <m:r>
                            <a:rPr lang="en-US" sz="2400" b="1" i="0" smtClean="0">
                              <a:solidFill>
                                <a:schemeClr val="tx1"/>
                              </a:solidFill>
                              <a:effectLst/>
                              <a:latin typeface="Cambria Math" panose="02040503050406030204" pitchFamily="18" charset="0"/>
                            </a:rPr>
                            <m:t>𝟏𝐂𝐨𝐮𝐥𝐨𝐦𝐛</m:t>
                          </m:r>
                        </m:den>
                      </m:f>
                      <m:r>
                        <a:rPr lang="en-US" sz="2400" b="1" i="0" smtClean="0">
                          <a:solidFill>
                            <a:schemeClr val="tx1"/>
                          </a:solidFill>
                          <a:effectLst/>
                          <a:latin typeface="Cambria Math" panose="02040503050406030204" pitchFamily="18" charset="0"/>
                        </a:rPr>
                        <m:t>=</m:t>
                      </m:r>
                    </m:oMath>
                  </m:oMathPara>
                </a14:m>
                <a:endParaRPr lang="el-GR" sz="2400" b="1" dirty="0">
                  <a:solidFill>
                    <a:schemeClr val="tx1"/>
                  </a:solidFill>
                  <a:effectLst/>
                </a:endParaRPr>
              </a:p>
            </p:txBody>
          </p:sp>
        </mc:Choice>
        <mc:Fallback xmlns="">
          <p:sp>
            <p:nvSpPr>
              <p:cNvPr id="9" name="TextBox 8"/>
              <p:cNvSpPr txBox="1">
                <a:spLocks noRot="1" noChangeAspect="1" noMove="1" noResize="1" noEditPoints="1" noAdjustHandles="1" noChangeArrowheads="1" noChangeShapeType="1" noTextEdit="1"/>
              </p:cNvSpPr>
              <p:nvPr/>
            </p:nvSpPr>
            <p:spPr>
              <a:xfrm>
                <a:off x="5252910" y="2689261"/>
                <a:ext cx="2196465" cy="793872"/>
              </a:xfrm>
              <a:prstGeom prst="rect">
                <a:avLst/>
              </a:prstGeom>
              <a:blipFill>
                <a:blip r:embed="rId4"/>
                <a:stretch>
                  <a:fillRect/>
                </a:stretch>
              </a:blipFill>
            </p:spPr>
            <p:txBody>
              <a:bodyPr/>
              <a:lstStyle/>
              <a:p>
                <a:r>
                  <a:rPr lang="el-GR">
                    <a:noFill/>
                  </a:rPr>
                  <a:t> </a:t>
                </a:r>
              </a:p>
            </p:txBody>
          </p:sp>
        </mc:Fallback>
      </mc:AlternateContent>
      <p:sp>
        <p:nvSpPr>
          <p:cNvPr id="10" name="Ελεύθερη σχεδίαση 9"/>
          <p:cNvSpPr/>
          <p:nvPr/>
        </p:nvSpPr>
        <p:spPr>
          <a:xfrm>
            <a:off x="6722109" y="1474466"/>
            <a:ext cx="401067" cy="1774481"/>
          </a:xfrm>
          <a:custGeom>
            <a:avLst/>
            <a:gdLst>
              <a:gd name="connsiteX0" fmla="*/ 0 w 594360"/>
              <a:gd name="connsiteY0" fmla="*/ 0 h 1497330"/>
              <a:gd name="connsiteX1" fmla="*/ 114300 w 594360"/>
              <a:gd name="connsiteY1" fmla="*/ 45720 h 1497330"/>
              <a:gd name="connsiteX2" fmla="*/ 148590 w 594360"/>
              <a:gd name="connsiteY2" fmla="*/ 57150 h 1497330"/>
              <a:gd name="connsiteX3" fmla="*/ 194310 w 594360"/>
              <a:gd name="connsiteY3" fmla="*/ 80010 h 1497330"/>
              <a:gd name="connsiteX4" fmla="*/ 228600 w 594360"/>
              <a:gd name="connsiteY4" fmla="*/ 102870 h 1497330"/>
              <a:gd name="connsiteX5" fmla="*/ 274320 w 594360"/>
              <a:gd name="connsiteY5" fmla="*/ 114300 h 1497330"/>
              <a:gd name="connsiteX6" fmla="*/ 342900 w 594360"/>
              <a:gd name="connsiteY6" fmla="*/ 171450 h 1497330"/>
              <a:gd name="connsiteX7" fmla="*/ 434340 w 594360"/>
              <a:gd name="connsiteY7" fmla="*/ 240030 h 1497330"/>
              <a:gd name="connsiteX8" fmla="*/ 480060 w 594360"/>
              <a:gd name="connsiteY8" fmla="*/ 308610 h 1497330"/>
              <a:gd name="connsiteX9" fmla="*/ 502920 w 594360"/>
              <a:gd name="connsiteY9" fmla="*/ 342900 h 1497330"/>
              <a:gd name="connsiteX10" fmla="*/ 537210 w 594360"/>
              <a:gd name="connsiteY10" fmla="*/ 388620 h 1497330"/>
              <a:gd name="connsiteX11" fmla="*/ 571500 w 594360"/>
              <a:gd name="connsiteY11" fmla="*/ 491490 h 1497330"/>
              <a:gd name="connsiteX12" fmla="*/ 582930 w 594360"/>
              <a:gd name="connsiteY12" fmla="*/ 525780 h 1497330"/>
              <a:gd name="connsiteX13" fmla="*/ 594360 w 594360"/>
              <a:gd name="connsiteY13" fmla="*/ 560070 h 1497330"/>
              <a:gd name="connsiteX14" fmla="*/ 582930 w 594360"/>
              <a:gd name="connsiteY14" fmla="*/ 788670 h 1497330"/>
              <a:gd name="connsiteX15" fmla="*/ 571500 w 594360"/>
              <a:gd name="connsiteY15" fmla="*/ 822960 h 1497330"/>
              <a:gd name="connsiteX16" fmla="*/ 560070 w 594360"/>
              <a:gd name="connsiteY16" fmla="*/ 902970 h 1497330"/>
              <a:gd name="connsiteX17" fmla="*/ 548640 w 594360"/>
              <a:gd name="connsiteY17" fmla="*/ 937260 h 1497330"/>
              <a:gd name="connsiteX18" fmla="*/ 525780 w 594360"/>
              <a:gd name="connsiteY18" fmla="*/ 1074420 h 1497330"/>
              <a:gd name="connsiteX19" fmla="*/ 491490 w 594360"/>
              <a:gd name="connsiteY19" fmla="*/ 1177290 h 1497330"/>
              <a:gd name="connsiteX20" fmla="*/ 480060 w 594360"/>
              <a:gd name="connsiteY20" fmla="*/ 1211580 h 1497330"/>
              <a:gd name="connsiteX21" fmla="*/ 457200 w 594360"/>
              <a:gd name="connsiteY21" fmla="*/ 1245870 h 1497330"/>
              <a:gd name="connsiteX22" fmla="*/ 445770 w 594360"/>
              <a:gd name="connsiteY22" fmla="*/ 1280160 h 1497330"/>
              <a:gd name="connsiteX23" fmla="*/ 377190 w 594360"/>
              <a:gd name="connsiteY23" fmla="*/ 1383030 h 1497330"/>
              <a:gd name="connsiteX24" fmla="*/ 354330 w 594360"/>
              <a:gd name="connsiteY24" fmla="*/ 1417320 h 1497330"/>
              <a:gd name="connsiteX25" fmla="*/ 320040 w 594360"/>
              <a:gd name="connsiteY25" fmla="*/ 1451610 h 1497330"/>
              <a:gd name="connsiteX26" fmla="*/ 262890 w 594360"/>
              <a:gd name="connsiteY26" fmla="*/ 1497330 h 1497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94360" h="1497330">
                <a:moveTo>
                  <a:pt x="0" y="0"/>
                </a:moveTo>
                <a:cubicBezTo>
                  <a:pt x="156098" y="52033"/>
                  <a:pt x="-3427" y="-4734"/>
                  <a:pt x="114300" y="45720"/>
                </a:cubicBezTo>
                <a:cubicBezTo>
                  <a:pt x="125374" y="50466"/>
                  <a:pt x="137516" y="52404"/>
                  <a:pt x="148590" y="57150"/>
                </a:cubicBezTo>
                <a:cubicBezTo>
                  <a:pt x="164251" y="63862"/>
                  <a:pt x="179516" y="71556"/>
                  <a:pt x="194310" y="80010"/>
                </a:cubicBezTo>
                <a:cubicBezTo>
                  <a:pt x="206237" y="86826"/>
                  <a:pt x="215974" y="97459"/>
                  <a:pt x="228600" y="102870"/>
                </a:cubicBezTo>
                <a:cubicBezTo>
                  <a:pt x="243039" y="109058"/>
                  <a:pt x="259080" y="110490"/>
                  <a:pt x="274320" y="114300"/>
                </a:cubicBezTo>
                <a:cubicBezTo>
                  <a:pt x="366935" y="176043"/>
                  <a:pt x="246092" y="92243"/>
                  <a:pt x="342900" y="171450"/>
                </a:cubicBezTo>
                <a:cubicBezTo>
                  <a:pt x="372388" y="195576"/>
                  <a:pt x="413206" y="208329"/>
                  <a:pt x="434340" y="240030"/>
                </a:cubicBezTo>
                <a:lnTo>
                  <a:pt x="480060" y="308610"/>
                </a:lnTo>
                <a:cubicBezTo>
                  <a:pt x="487680" y="320040"/>
                  <a:pt x="494678" y="331910"/>
                  <a:pt x="502920" y="342900"/>
                </a:cubicBezTo>
                <a:lnTo>
                  <a:pt x="537210" y="388620"/>
                </a:lnTo>
                <a:lnTo>
                  <a:pt x="571500" y="491490"/>
                </a:lnTo>
                <a:lnTo>
                  <a:pt x="582930" y="525780"/>
                </a:lnTo>
                <a:lnTo>
                  <a:pt x="594360" y="560070"/>
                </a:lnTo>
                <a:cubicBezTo>
                  <a:pt x="590550" y="636270"/>
                  <a:pt x="589539" y="712662"/>
                  <a:pt x="582930" y="788670"/>
                </a:cubicBezTo>
                <a:cubicBezTo>
                  <a:pt x="581886" y="800673"/>
                  <a:pt x="573863" y="811146"/>
                  <a:pt x="571500" y="822960"/>
                </a:cubicBezTo>
                <a:cubicBezTo>
                  <a:pt x="566216" y="849378"/>
                  <a:pt x="565354" y="876552"/>
                  <a:pt x="560070" y="902970"/>
                </a:cubicBezTo>
                <a:cubicBezTo>
                  <a:pt x="557707" y="914784"/>
                  <a:pt x="551003" y="925446"/>
                  <a:pt x="548640" y="937260"/>
                </a:cubicBezTo>
                <a:cubicBezTo>
                  <a:pt x="539550" y="982711"/>
                  <a:pt x="540437" y="1030448"/>
                  <a:pt x="525780" y="1074420"/>
                </a:cubicBezTo>
                <a:lnTo>
                  <a:pt x="491490" y="1177290"/>
                </a:lnTo>
                <a:cubicBezTo>
                  <a:pt x="487680" y="1188720"/>
                  <a:pt x="486743" y="1201555"/>
                  <a:pt x="480060" y="1211580"/>
                </a:cubicBezTo>
                <a:cubicBezTo>
                  <a:pt x="472440" y="1223010"/>
                  <a:pt x="463343" y="1233583"/>
                  <a:pt x="457200" y="1245870"/>
                </a:cubicBezTo>
                <a:cubicBezTo>
                  <a:pt x="451812" y="1256646"/>
                  <a:pt x="451621" y="1269628"/>
                  <a:pt x="445770" y="1280160"/>
                </a:cubicBezTo>
                <a:lnTo>
                  <a:pt x="377190" y="1383030"/>
                </a:lnTo>
                <a:cubicBezTo>
                  <a:pt x="369570" y="1394460"/>
                  <a:pt x="364044" y="1407606"/>
                  <a:pt x="354330" y="1417320"/>
                </a:cubicBezTo>
                <a:cubicBezTo>
                  <a:pt x="342900" y="1428750"/>
                  <a:pt x="332458" y="1441262"/>
                  <a:pt x="320040" y="1451610"/>
                </a:cubicBezTo>
                <a:cubicBezTo>
                  <a:pt x="233527" y="1523704"/>
                  <a:pt x="329397" y="1430823"/>
                  <a:pt x="262890" y="1497330"/>
                </a:cubicBez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Ελεύθερη σχεδίαση 10"/>
          <p:cNvSpPr/>
          <p:nvPr/>
        </p:nvSpPr>
        <p:spPr>
          <a:xfrm>
            <a:off x="5831584" y="1530451"/>
            <a:ext cx="176023" cy="1177489"/>
          </a:xfrm>
          <a:custGeom>
            <a:avLst/>
            <a:gdLst>
              <a:gd name="connsiteX0" fmla="*/ 525792 w 525792"/>
              <a:gd name="connsiteY0" fmla="*/ 0 h 1463279"/>
              <a:gd name="connsiteX1" fmla="*/ 445782 w 525792"/>
              <a:gd name="connsiteY1" fmla="*/ 11430 h 1463279"/>
              <a:gd name="connsiteX2" fmla="*/ 411492 w 525792"/>
              <a:gd name="connsiteY2" fmla="*/ 22860 h 1463279"/>
              <a:gd name="connsiteX3" fmla="*/ 331482 w 525792"/>
              <a:gd name="connsiteY3" fmla="*/ 80010 h 1463279"/>
              <a:gd name="connsiteX4" fmla="*/ 262902 w 525792"/>
              <a:gd name="connsiteY4" fmla="*/ 125730 h 1463279"/>
              <a:gd name="connsiteX5" fmla="*/ 228612 w 525792"/>
              <a:gd name="connsiteY5" fmla="*/ 171450 h 1463279"/>
              <a:gd name="connsiteX6" fmla="*/ 148602 w 525792"/>
              <a:gd name="connsiteY6" fmla="*/ 240030 h 1463279"/>
              <a:gd name="connsiteX7" fmla="*/ 114312 w 525792"/>
              <a:gd name="connsiteY7" fmla="*/ 320040 h 1463279"/>
              <a:gd name="connsiteX8" fmla="*/ 91452 w 525792"/>
              <a:gd name="connsiteY8" fmla="*/ 354330 h 1463279"/>
              <a:gd name="connsiteX9" fmla="*/ 80022 w 525792"/>
              <a:gd name="connsiteY9" fmla="*/ 388620 h 1463279"/>
              <a:gd name="connsiteX10" fmla="*/ 57162 w 525792"/>
              <a:gd name="connsiteY10" fmla="*/ 480060 h 1463279"/>
              <a:gd name="connsiteX11" fmla="*/ 34302 w 525792"/>
              <a:gd name="connsiteY11" fmla="*/ 548640 h 1463279"/>
              <a:gd name="connsiteX12" fmla="*/ 11442 w 525792"/>
              <a:gd name="connsiteY12" fmla="*/ 662940 h 1463279"/>
              <a:gd name="connsiteX13" fmla="*/ 12 w 525792"/>
              <a:gd name="connsiteY13" fmla="*/ 788670 h 1463279"/>
              <a:gd name="connsiteX14" fmla="*/ 22872 w 525792"/>
              <a:gd name="connsiteY14" fmla="*/ 1028700 h 1463279"/>
              <a:gd name="connsiteX15" fmla="*/ 57162 w 525792"/>
              <a:gd name="connsiteY15" fmla="*/ 1097280 h 1463279"/>
              <a:gd name="connsiteX16" fmla="*/ 68592 w 525792"/>
              <a:gd name="connsiteY16" fmla="*/ 1131570 h 1463279"/>
              <a:gd name="connsiteX17" fmla="*/ 91452 w 525792"/>
              <a:gd name="connsiteY17" fmla="*/ 1165860 h 1463279"/>
              <a:gd name="connsiteX18" fmla="*/ 114312 w 525792"/>
              <a:gd name="connsiteY18" fmla="*/ 1234440 h 1463279"/>
              <a:gd name="connsiteX19" fmla="*/ 160032 w 525792"/>
              <a:gd name="connsiteY19" fmla="*/ 1268730 h 1463279"/>
              <a:gd name="connsiteX20" fmla="*/ 217182 w 525792"/>
              <a:gd name="connsiteY20" fmla="*/ 1337310 h 1463279"/>
              <a:gd name="connsiteX21" fmla="*/ 285762 w 525792"/>
              <a:gd name="connsiteY21" fmla="*/ 1371600 h 1463279"/>
              <a:gd name="connsiteX22" fmla="*/ 388632 w 525792"/>
              <a:gd name="connsiteY22" fmla="*/ 1440180 h 1463279"/>
              <a:gd name="connsiteX23" fmla="*/ 445782 w 525792"/>
              <a:gd name="connsiteY23" fmla="*/ 1463040 h 1463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25792" h="1463279">
                <a:moveTo>
                  <a:pt x="525792" y="0"/>
                </a:moveTo>
                <a:cubicBezTo>
                  <a:pt x="499122" y="3810"/>
                  <a:pt x="472200" y="6146"/>
                  <a:pt x="445782" y="11430"/>
                </a:cubicBezTo>
                <a:cubicBezTo>
                  <a:pt x="433968" y="13793"/>
                  <a:pt x="422268" y="17472"/>
                  <a:pt x="411492" y="22860"/>
                </a:cubicBezTo>
                <a:cubicBezTo>
                  <a:pt x="392912" y="32150"/>
                  <a:pt x="344425" y="70950"/>
                  <a:pt x="331482" y="80010"/>
                </a:cubicBezTo>
                <a:cubicBezTo>
                  <a:pt x="308974" y="95765"/>
                  <a:pt x="279387" y="103751"/>
                  <a:pt x="262902" y="125730"/>
                </a:cubicBezTo>
                <a:cubicBezTo>
                  <a:pt x="251472" y="140970"/>
                  <a:pt x="241010" y="156986"/>
                  <a:pt x="228612" y="171450"/>
                </a:cubicBezTo>
                <a:cubicBezTo>
                  <a:pt x="199956" y="204882"/>
                  <a:pt x="184739" y="212927"/>
                  <a:pt x="148602" y="240030"/>
                </a:cubicBezTo>
                <a:cubicBezTo>
                  <a:pt x="135779" y="278500"/>
                  <a:pt x="136911" y="280493"/>
                  <a:pt x="114312" y="320040"/>
                </a:cubicBezTo>
                <a:cubicBezTo>
                  <a:pt x="107496" y="331967"/>
                  <a:pt x="97595" y="342043"/>
                  <a:pt x="91452" y="354330"/>
                </a:cubicBezTo>
                <a:cubicBezTo>
                  <a:pt x="86064" y="365106"/>
                  <a:pt x="83192" y="376996"/>
                  <a:pt x="80022" y="388620"/>
                </a:cubicBezTo>
                <a:cubicBezTo>
                  <a:pt x="71755" y="418931"/>
                  <a:pt x="67097" y="450254"/>
                  <a:pt x="57162" y="480060"/>
                </a:cubicBezTo>
                <a:cubicBezTo>
                  <a:pt x="49542" y="502920"/>
                  <a:pt x="38263" y="524871"/>
                  <a:pt x="34302" y="548640"/>
                </a:cubicBezTo>
                <a:cubicBezTo>
                  <a:pt x="20289" y="632715"/>
                  <a:pt x="28493" y="594737"/>
                  <a:pt x="11442" y="662940"/>
                </a:cubicBezTo>
                <a:cubicBezTo>
                  <a:pt x="7632" y="704850"/>
                  <a:pt x="12" y="746587"/>
                  <a:pt x="12" y="788670"/>
                </a:cubicBezTo>
                <a:cubicBezTo>
                  <a:pt x="12" y="899327"/>
                  <a:pt x="-1303" y="944086"/>
                  <a:pt x="22872" y="1028700"/>
                </a:cubicBezTo>
                <a:cubicBezTo>
                  <a:pt x="42025" y="1095736"/>
                  <a:pt x="23766" y="1030488"/>
                  <a:pt x="57162" y="1097280"/>
                </a:cubicBezTo>
                <a:cubicBezTo>
                  <a:pt x="62550" y="1108056"/>
                  <a:pt x="63204" y="1120794"/>
                  <a:pt x="68592" y="1131570"/>
                </a:cubicBezTo>
                <a:cubicBezTo>
                  <a:pt x="74735" y="1143857"/>
                  <a:pt x="85873" y="1153307"/>
                  <a:pt x="91452" y="1165860"/>
                </a:cubicBezTo>
                <a:cubicBezTo>
                  <a:pt x="101239" y="1187880"/>
                  <a:pt x="95035" y="1219982"/>
                  <a:pt x="114312" y="1234440"/>
                </a:cubicBezTo>
                <a:cubicBezTo>
                  <a:pt x="129552" y="1245870"/>
                  <a:pt x="146562" y="1255260"/>
                  <a:pt x="160032" y="1268730"/>
                </a:cubicBezTo>
                <a:cubicBezTo>
                  <a:pt x="249942" y="1358640"/>
                  <a:pt x="104832" y="1243685"/>
                  <a:pt x="217182" y="1337310"/>
                </a:cubicBezTo>
                <a:cubicBezTo>
                  <a:pt x="278072" y="1388052"/>
                  <a:pt x="223902" y="1337233"/>
                  <a:pt x="285762" y="1371600"/>
                </a:cubicBezTo>
                <a:lnTo>
                  <a:pt x="388632" y="1440180"/>
                </a:lnTo>
                <a:cubicBezTo>
                  <a:pt x="429262" y="1467267"/>
                  <a:pt x="409185" y="1463040"/>
                  <a:pt x="445782" y="1463040"/>
                </a:cubicBez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mc:AlternateContent xmlns:mc="http://schemas.openxmlformats.org/markup-compatibility/2006" xmlns:a14="http://schemas.microsoft.com/office/drawing/2010/main">
        <mc:Choice Requires="a14">
          <p:sp>
            <p:nvSpPr>
              <p:cNvPr id="7" name="Ορθογώνιο 6"/>
              <p:cNvSpPr/>
              <p:nvPr/>
            </p:nvSpPr>
            <p:spPr>
              <a:xfrm>
                <a:off x="7250017" y="2832611"/>
                <a:ext cx="1175322"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smtClean="0">
                          <a:solidFill>
                            <a:srgbClr val="FF0000"/>
                          </a:solidFill>
                          <a:effectLst>
                            <a:outerShdw blurRad="38100" dist="38100" dir="2700000" algn="tl">
                              <a:srgbClr val="000000">
                                <a:alpha val="43137"/>
                              </a:srgbClr>
                            </a:outerShdw>
                          </a:effectLst>
                          <a:latin typeface="Cambria Math" panose="02040503050406030204" pitchFamily="18" charset="0"/>
                        </a:rPr>
                        <m:t>𝟏𝐕𝐨𝐥𝐭</m:t>
                      </m:r>
                    </m:oMath>
                  </m:oMathPara>
                </a14:m>
                <a:endParaRPr lang="el-GR" sz="2800" b="1" dirty="0">
                  <a:solidFill>
                    <a:srgbClr val="FF0000"/>
                  </a:solidFill>
                  <a:effectLst>
                    <a:outerShdw blurRad="38100" dist="38100" dir="2700000" algn="tl">
                      <a:srgbClr val="000000">
                        <a:alpha val="43137"/>
                      </a:srgbClr>
                    </a:outerShdw>
                  </a:effectLst>
                </a:endParaRPr>
              </a:p>
            </p:txBody>
          </p:sp>
        </mc:Choice>
        <mc:Fallback xmlns="">
          <p:sp>
            <p:nvSpPr>
              <p:cNvPr id="7" name="Ορθογώνιο 6"/>
              <p:cNvSpPr>
                <a:spLocks noRot="1" noChangeAspect="1" noMove="1" noResize="1" noEditPoints="1" noAdjustHandles="1" noChangeArrowheads="1" noChangeShapeType="1" noTextEdit="1"/>
              </p:cNvSpPr>
              <p:nvPr/>
            </p:nvSpPr>
            <p:spPr>
              <a:xfrm>
                <a:off x="7250017" y="2832611"/>
                <a:ext cx="1175322" cy="523220"/>
              </a:xfrm>
              <a:prstGeom prst="rect">
                <a:avLst/>
              </a:prstGeom>
              <a:blipFill>
                <a:blip r:embed="rId5"/>
                <a:stretch>
                  <a:fillRect/>
                </a:stretch>
              </a:blipFill>
            </p:spPr>
            <p:txBody>
              <a:bodyPr/>
              <a:lstStyle/>
              <a:p>
                <a:r>
                  <a:rPr lang="el-GR">
                    <a:noFill/>
                  </a:rPr>
                  <a:t> </a:t>
                </a:r>
              </a:p>
            </p:txBody>
          </p:sp>
        </mc:Fallback>
      </mc:AlternateContent>
      <p:sp>
        <p:nvSpPr>
          <p:cNvPr id="12" name="TextBox 11"/>
          <p:cNvSpPr txBox="1"/>
          <p:nvPr/>
        </p:nvSpPr>
        <p:spPr>
          <a:xfrm>
            <a:off x="2045116" y="3717318"/>
            <a:ext cx="7080596" cy="1754326"/>
          </a:xfrm>
          <a:prstGeom prst="rect">
            <a:avLst/>
          </a:prstGeom>
          <a:noFill/>
        </p:spPr>
        <p:txBody>
          <a:bodyPr wrap="square" rtlCol="0">
            <a:spAutoFit/>
          </a:bodyPr>
          <a:lstStyle/>
          <a:p>
            <a:pPr algn="ctr">
              <a:lnSpc>
                <a:spcPct val="150000"/>
              </a:lnSpc>
            </a:pPr>
            <a:r>
              <a:rPr lang="el-GR" sz="2400" b="1" dirty="0">
                <a:latin typeface="Comic Sans MS" panose="030F0702030302020204" pitchFamily="66" charset="0"/>
              </a:rPr>
              <a:t>Η </a:t>
            </a:r>
            <a:r>
              <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rPr>
              <a:t>Ηλεκτρεγερτική Δύναμη </a:t>
            </a:r>
            <a:r>
              <a:rPr lang="el-GR" sz="2400" b="1" i="1" dirty="0">
                <a:solidFill>
                  <a:srgbClr val="FF0000"/>
                </a:solidFill>
                <a:effectLst>
                  <a:outerShdw blurRad="38100" dist="38100" dir="2700000" algn="tl">
                    <a:srgbClr val="000000">
                      <a:alpha val="43137"/>
                    </a:srgbClr>
                  </a:outerShdw>
                </a:effectLst>
                <a:latin typeface="Comic Sans MS" panose="030F0702030302020204" pitchFamily="66" charset="0"/>
              </a:rPr>
              <a:t>Ε</a:t>
            </a:r>
            <a:r>
              <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rPr>
              <a:t> </a:t>
            </a:r>
            <a:r>
              <a:rPr lang="el-GR" sz="2400" b="1" dirty="0">
                <a:latin typeface="Comic Sans MS" panose="030F0702030302020204" pitchFamily="66" charset="0"/>
              </a:rPr>
              <a:t>μιας πηγής εκφράζει την </a:t>
            </a:r>
            <a:r>
              <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rPr>
              <a:t>ενέργεια ανά μονάδα ηλεκτρικού φορτίου </a:t>
            </a:r>
            <a:r>
              <a:rPr lang="el-GR" sz="2400" b="1" dirty="0">
                <a:latin typeface="Comic Sans MS" panose="030F0702030302020204" pitchFamily="66" charset="0"/>
              </a:rPr>
              <a:t>που προσφέρει η πηγή στο κύκλωμα.</a:t>
            </a:r>
            <a:r>
              <a:rPr lang="el-GR" dirty="0"/>
              <a:t> </a:t>
            </a:r>
          </a:p>
        </p:txBody>
      </p:sp>
      <p:pic>
        <p:nvPicPr>
          <p:cNvPr id="14"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49361" y="4243570"/>
            <a:ext cx="1219200" cy="116205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Θέση ημερομηνίας 1">
            <a:extLst>
              <a:ext uri="{FF2B5EF4-FFF2-40B4-BE49-F238E27FC236}">
                <a16:creationId xmlns:a16="http://schemas.microsoft.com/office/drawing/2014/main" id="{EC68F1A9-B97D-40AC-9B44-F2134E3E6198}"/>
              </a:ext>
            </a:extLst>
          </p:cNvPr>
          <p:cNvSpPr>
            <a:spLocks noGrp="1"/>
          </p:cNvSpPr>
          <p:nvPr>
            <p:ph type="dt" sz="half" idx="10"/>
          </p:nvPr>
        </p:nvSpPr>
        <p:spPr/>
        <p:txBody>
          <a:bodyPr/>
          <a:lstStyle/>
          <a:p>
            <a:fld id="{E3FD2416-BB7E-408F-B3A8-6EE55E43845A}" type="datetime1">
              <a:rPr lang="el-GR" smtClean="0">
                <a:solidFill>
                  <a:prstClr val="black">
                    <a:tint val="75000"/>
                  </a:prstClr>
                </a:solidFill>
              </a:rPr>
              <a:t>8/2/2021</a:t>
            </a:fld>
            <a:endParaRPr lang="el-GR">
              <a:solidFill>
                <a:prstClr val="black">
                  <a:tint val="75000"/>
                </a:prstClr>
              </a:solidFill>
            </a:endParaRPr>
          </a:p>
        </p:txBody>
      </p:sp>
      <p:sp>
        <p:nvSpPr>
          <p:cNvPr id="6" name="Θέση υποσέλιδου 5">
            <a:extLst>
              <a:ext uri="{FF2B5EF4-FFF2-40B4-BE49-F238E27FC236}">
                <a16:creationId xmlns:a16="http://schemas.microsoft.com/office/drawing/2014/main" id="{F7531CBE-37C6-44F6-9D34-81AFC728925F}"/>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32581161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p:cTn id="7" dur="2000" fill="hold"/>
                                        <p:tgtEl>
                                          <p:spTgt spid="4100"/>
                                        </p:tgtEl>
                                        <p:attrNameLst>
                                          <p:attrName>ppt_x</p:attrName>
                                        </p:attrNameLst>
                                      </p:cBhvr>
                                      <p:tavLst>
                                        <p:tav tm="0">
                                          <p:val>
                                            <p:strVal val="#ppt_x-.2"/>
                                          </p:val>
                                        </p:tav>
                                        <p:tav tm="100000">
                                          <p:val>
                                            <p:strVal val="#ppt_x"/>
                                          </p:val>
                                        </p:tav>
                                      </p:tavLst>
                                    </p:anim>
                                    <p:anim calcmode="lin" valueType="num">
                                      <p:cBhvr>
                                        <p:cTn id="8" dur="2000" fill="hold"/>
                                        <p:tgtEl>
                                          <p:spTgt spid="4100"/>
                                        </p:tgtEl>
                                        <p:attrNameLst>
                                          <p:attrName>ppt_y</p:attrName>
                                        </p:attrNameLst>
                                      </p:cBhvr>
                                      <p:tavLst>
                                        <p:tav tm="0">
                                          <p:val>
                                            <p:strVal val="#ppt_y"/>
                                          </p:val>
                                        </p:tav>
                                        <p:tav tm="100000">
                                          <p:val>
                                            <p:strVal val="#ppt_y"/>
                                          </p:val>
                                        </p:tav>
                                      </p:tavLst>
                                    </p:anim>
                                    <p:animEffect transition="in" filter="wipe(right)" prLst="gradientSize: 0.1">
                                      <p:cBhvr>
                                        <p:cTn id="9" dur="2000"/>
                                        <p:tgtEl>
                                          <p:spTgt spid="4100"/>
                                        </p:tgtEl>
                                      </p:cBhvr>
                                    </p:animEffect>
                                  </p:childTnLst>
                                </p:cTn>
                              </p:par>
                            </p:childTnLst>
                          </p:cTn>
                        </p:par>
                        <p:par>
                          <p:cTn id="10" fill="hold">
                            <p:stCondLst>
                              <p:cond delay="2000"/>
                            </p:stCondLst>
                            <p:childTnLst>
                              <p:par>
                                <p:cTn id="11" presetID="22" presetClass="entr" presetSubtype="8" fill="hold" grpId="0" nodeType="afterEffect">
                                  <p:stCondLst>
                                    <p:cond delay="500"/>
                                  </p:stCondLst>
                                  <p:childTnLst>
                                    <p:set>
                                      <p:cBhvr>
                                        <p:cTn id="12" dur="1" fill="hold">
                                          <p:stCondLst>
                                            <p:cond delay="0"/>
                                          </p:stCondLst>
                                        </p:cTn>
                                        <p:tgtEl>
                                          <p:spTgt spid="5"/>
                                        </p:tgtEl>
                                        <p:attrNameLst>
                                          <p:attrName>style.visibility</p:attrName>
                                        </p:attrNameLst>
                                      </p:cBhvr>
                                      <p:to>
                                        <p:strVal val="visible"/>
                                      </p:to>
                                    </p:set>
                                    <p:animEffect transition="in" filter="wipe(left)">
                                      <p:cBhvr>
                                        <p:cTn id="13" dur="10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left)">
                                      <p:cBhvr>
                                        <p:cTn id="18" dur="10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up)">
                                      <p:cBhvr>
                                        <p:cTn id="23" dur="1000"/>
                                        <p:tgtEl>
                                          <p:spTgt spid="11"/>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wipe(up)">
                                      <p:cBhvr>
                                        <p:cTn id="26" dur="1000"/>
                                        <p:tgtEl>
                                          <p:spTgt spid="10"/>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wipe(left)">
                                      <p:cBhvr>
                                        <p:cTn id="29" dur="1000"/>
                                        <p:tgtEl>
                                          <p:spTgt spid="9"/>
                                        </p:tgtEl>
                                      </p:cBhvr>
                                    </p:animEffect>
                                  </p:childTnLst>
                                </p:cTn>
                              </p:par>
                            </p:childTnLst>
                          </p:cTn>
                        </p:par>
                        <p:par>
                          <p:cTn id="30" fill="hold">
                            <p:stCondLst>
                              <p:cond delay="1000"/>
                            </p:stCondLst>
                            <p:childTnLst>
                              <p:par>
                                <p:cTn id="31" presetID="22" presetClass="entr" presetSubtype="8" fill="hold" grpId="0" nodeType="afterEffect">
                                  <p:stCondLst>
                                    <p:cond delay="500"/>
                                  </p:stCondLst>
                                  <p:childTnLst>
                                    <p:set>
                                      <p:cBhvr>
                                        <p:cTn id="32" dur="1" fill="hold">
                                          <p:stCondLst>
                                            <p:cond delay="0"/>
                                          </p:stCondLst>
                                        </p:cTn>
                                        <p:tgtEl>
                                          <p:spTgt spid="7"/>
                                        </p:tgtEl>
                                        <p:attrNameLst>
                                          <p:attrName>style.visibility</p:attrName>
                                        </p:attrNameLst>
                                      </p:cBhvr>
                                      <p:to>
                                        <p:strVal val="visible"/>
                                      </p:to>
                                    </p:set>
                                    <p:animEffect transition="in" filter="wipe(left)">
                                      <p:cBhvr>
                                        <p:cTn id="33" dur="1000"/>
                                        <p:tgtEl>
                                          <p:spTgt spid="7"/>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fade">
                                      <p:cBhvr>
                                        <p:cTn id="38" dur="500"/>
                                        <p:tgtEl>
                                          <p:spTgt spid="14"/>
                                        </p:tgtEl>
                                      </p:cBhvr>
                                    </p:animEffect>
                                  </p:childTnLst>
                                </p:cTn>
                              </p:par>
                            </p:childTnLst>
                          </p:cTn>
                        </p:par>
                        <p:par>
                          <p:cTn id="39" fill="hold">
                            <p:stCondLst>
                              <p:cond delay="500"/>
                            </p:stCondLst>
                            <p:childTnLst>
                              <p:par>
                                <p:cTn id="40" presetID="22" presetClass="entr" presetSubtype="8" fill="hold" grpId="0" nodeType="after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wipe(left)">
                                      <p:cBhvr>
                                        <p:cTn id="42" dur="1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p:bldP spid="5" grpId="0"/>
      <p:bldP spid="8" grpId="0"/>
      <p:bldP spid="9" grpId="0"/>
      <p:bldP spid="10" grpId="0" animBg="1"/>
      <p:bldP spid="11" grpId="0" animBg="1"/>
      <p:bldP spid="7"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p:cNvSpPr>
            <a:spLocks noGrp="1"/>
          </p:cNvSpPr>
          <p:nvPr>
            <p:ph type="sldNum" sz="quarter" idx="12"/>
          </p:nvPr>
        </p:nvSpPr>
        <p:spPr/>
        <p:txBody>
          <a:bodyPr/>
          <a:lstStyle/>
          <a:p>
            <a:fld id="{3DF53439-851E-44AD-84B1-B6BFC3D0C743}" type="slidenum">
              <a:rPr lang="el-GR" smtClean="0">
                <a:solidFill>
                  <a:prstClr val="black">
                    <a:tint val="75000"/>
                  </a:prstClr>
                </a:solidFill>
              </a:rPr>
              <a:pPr/>
              <a:t>6</a:t>
            </a:fld>
            <a:endParaRPr lang="el-GR">
              <a:solidFill>
                <a:prstClr val="black">
                  <a:tint val="75000"/>
                </a:prstClr>
              </a:solidFill>
            </a:endParaRPr>
          </a:p>
        </p:txBody>
      </p:sp>
      <p:pic>
        <p:nvPicPr>
          <p:cNvPr id="5"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2271" y="974590"/>
            <a:ext cx="1219200" cy="116205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2834640" y="416521"/>
            <a:ext cx="7509510" cy="1139094"/>
          </a:xfrm>
          <a:prstGeom prst="rect">
            <a:avLst/>
          </a:prstGeom>
          <a:noFill/>
        </p:spPr>
        <p:txBody>
          <a:bodyPr wrap="square" rtlCol="0">
            <a:spAutoFit/>
          </a:bodyPr>
          <a:lstStyle/>
          <a:p>
            <a:pPr>
              <a:lnSpc>
                <a:spcPct val="150000"/>
              </a:lnSpc>
            </a:pPr>
            <a:r>
              <a:rPr lang="el-GR" sz="2400" b="1" dirty="0">
                <a:latin typeface="Comic Sans MS" panose="030F0702030302020204" pitchFamily="66" charset="0"/>
              </a:rPr>
              <a:t>!!!!! </a:t>
            </a:r>
            <a:r>
              <a:rPr lang="el-GR" sz="2400" b="1" dirty="0">
                <a:solidFill>
                  <a:srgbClr val="0000FF"/>
                </a:solidFill>
                <a:effectLst>
                  <a:outerShdw blurRad="38100" dist="38100" dir="2700000" algn="tl">
                    <a:srgbClr val="000000">
                      <a:alpha val="43137"/>
                    </a:srgbClr>
                  </a:outerShdw>
                </a:effectLst>
                <a:latin typeface="Comic Sans MS" panose="030F0702030302020204" pitchFamily="66" charset="0"/>
              </a:rPr>
              <a:t>Η Ηλεκτρεγερτική Δύναμη </a:t>
            </a:r>
            <a:r>
              <a:rPr lang="el-GR" sz="2400" b="1" dirty="0">
                <a:latin typeface="Comic Sans MS" panose="030F0702030302020204" pitchFamily="66" charset="0"/>
              </a:rPr>
              <a:t>μιας πηγής δεν είναι δύναμη</a:t>
            </a:r>
            <a:r>
              <a:rPr lang="en-US" sz="2400" b="1" dirty="0">
                <a:latin typeface="Comic Sans MS" panose="030F0702030302020204" pitchFamily="66" charset="0"/>
              </a:rPr>
              <a:t>,</a:t>
            </a:r>
            <a:r>
              <a:rPr lang="el-GR" sz="2400" b="1" dirty="0">
                <a:latin typeface="Comic Sans MS" panose="030F0702030302020204" pitchFamily="66" charset="0"/>
              </a:rPr>
              <a:t> </a:t>
            </a:r>
            <a:r>
              <a:rPr lang="el-GR" sz="2400" b="1" dirty="0">
                <a:solidFill>
                  <a:srgbClr val="0000FF"/>
                </a:solidFill>
                <a:effectLst>
                  <a:outerShdw blurRad="38100" dist="38100" dir="2700000" algn="tl">
                    <a:srgbClr val="000000">
                      <a:alpha val="43137"/>
                    </a:srgbClr>
                  </a:outerShdw>
                </a:effectLst>
                <a:latin typeface="Comic Sans MS" panose="030F0702030302020204" pitchFamily="66" charset="0"/>
              </a:rPr>
              <a:t>έχει διαστάσεις Διαφοράς Δυναμικού. </a:t>
            </a:r>
          </a:p>
        </p:txBody>
      </p:sp>
      <p:sp>
        <p:nvSpPr>
          <p:cNvPr id="7" name="Rectangle 4"/>
          <p:cNvSpPr>
            <a:spLocks noGrp="1" noChangeArrowheads="1"/>
          </p:cNvSpPr>
          <p:nvPr>
            <p:ph type="title"/>
          </p:nvPr>
        </p:nvSpPr>
        <p:spPr>
          <a:xfrm>
            <a:off x="2620266" y="2039899"/>
            <a:ext cx="6951468" cy="675173"/>
          </a:xfrm>
        </p:spPr>
        <p:txBody>
          <a:bodyPr>
            <a:normAutofit/>
          </a:bodyPr>
          <a:lstStyle/>
          <a:p>
            <a:r>
              <a:rPr lang="el-GR" altLang="el-GR" sz="2800" b="1" dirty="0">
                <a:solidFill>
                  <a:srgbClr val="800000"/>
                </a:solidFill>
                <a:effectLst>
                  <a:outerShdw blurRad="38100" dist="38100" dir="2700000" algn="tl">
                    <a:srgbClr val="000000"/>
                  </a:outerShdw>
                </a:effectLst>
                <a:latin typeface="Comic Sans MS" panose="030F0702030302020204" pitchFamily="66" charset="0"/>
              </a:rPr>
              <a:t>Μια άλλη έκφραση της ΗΕΔ πηγής</a:t>
            </a:r>
          </a:p>
        </p:txBody>
      </p:sp>
      <mc:AlternateContent xmlns:mc="http://schemas.openxmlformats.org/markup-compatibility/2006" xmlns:a14="http://schemas.microsoft.com/office/drawing/2010/main">
        <mc:Choice Requires="a14">
          <p:sp>
            <p:nvSpPr>
              <p:cNvPr id="9" name="TextBox 8"/>
              <p:cNvSpPr txBox="1"/>
              <p:nvPr/>
            </p:nvSpPr>
            <p:spPr>
              <a:xfrm>
                <a:off x="2334486" y="3079870"/>
                <a:ext cx="1771650" cy="109748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l-GR" sz="3200" b="1" i="1" smtClean="0">
                          <a:solidFill>
                            <a:srgbClr val="FF0000"/>
                          </a:solidFill>
                          <a:effectLst>
                            <a:outerShdw blurRad="38100" dist="38100" dir="2700000" algn="tl">
                              <a:srgbClr val="000000">
                                <a:alpha val="43137"/>
                              </a:srgbClr>
                            </a:outerShdw>
                          </a:effectLst>
                          <a:latin typeface="Cambria Math" panose="02040503050406030204" pitchFamily="18" charset="0"/>
                        </a:rPr>
                        <m:t>𝜠</m:t>
                      </m:r>
                      <m:r>
                        <a:rPr lang="el-GR" sz="3200" b="1" i="0" smtClean="0">
                          <a:solidFill>
                            <a:srgbClr val="FF0000"/>
                          </a:solidFill>
                          <a:effectLst>
                            <a:outerShdw blurRad="38100" dist="38100" dir="2700000" algn="tl">
                              <a:srgbClr val="000000">
                                <a:alpha val="43137"/>
                              </a:srgbClr>
                            </a:outerShdw>
                          </a:effectLst>
                          <a:latin typeface="Cambria Math" panose="02040503050406030204" pitchFamily="18" charset="0"/>
                        </a:rPr>
                        <m:t>= </m:t>
                      </m:r>
                      <m:f>
                        <m:fPr>
                          <m:ctrlPr>
                            <a:rPr lang="el-GR" sz="32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fPr>
                        <m:num>
                          <m:r>
                            <a:rPr lang="en-US" sz="3200" b="1" i="1" smtClean="0">
                              <a:solidFill>
                                <a:srgbClr val="FF0000"/>
                              </a:solidFill>
                              <a:effectLst>
                                <a:outerShdw blurRad="38100" dist="38100" dir="2700000" algn="tl">
                                  <a:srgbClr val="000000">
                                    <a:alpha val="43137"/>
                                  </a:srgbClr>
                                </a:outerShdw>
                              </a:effectLst>
                              <a:latin typeface="Cambria Math" panose="02040503050406030204" pitchFamily="18" charset="0"/>
                            </a:rPr>
                            <m:t>𝑾</m:t>
                          </m:r>
                        </m:num>
                        <m:den>
                          <m:r>
                            <a:rPr lang="en-US" sz="3200" b="1" i="1" smtClean="0">
                              <a:solidFill>
                                <a:srgbClr val="FF0000"/>
                              </a:solidFill>
                              <a:effectLst>
                                <a:outerShdw blurRad="38100" dist="38100" dir="2700000" algn="tl">
                                  <a:srgbClr val="000000">
                                    <a:alpha val="43137"/>
                                  </a:srgbClr>
                                </a:outerShdw>
                              </a:effectLst>
                              <a:latin typeface="Cambria Math" panose="02040503050406030204" pitchFamily="18" charset="0"/>
                            </a:rPr>
                            <m:t>𝒒</m:t>
                          </m:r>
                        </m:den>
                      </m:f>
                    </m:oMath>
                  </m:oMathPara>
                </a14:m>
                <a:endParaRPr lang="el-GR" sz="3200" b="1" dirty="0"/>
              </a:p>
            </p:txBody>
          </p:sp>
        </mc:Choice>
        <mc:Fallback xmlns="">
          <p:sp>
            <p:nvSpPr>
              <p:cNvPr id="9" name="TextBox 8"/>
              <p:cNvSpPr txBox="1">
                <a:spLocks noRot="1" noChangeAspect="1" noMove="1" noResize="1" noEditPoints="1" noAdjustHandles="1" noChangeArrowheads="1" noChangeShapeType="1" noTextEdit="1"/>
              </p:cNvSpPr>
              <p:nvPr/>
            </p:nvSpPr>
            <p:spPr>
              <a:xfrm>
                <a:off x="2334486" y="3079870"/>
                <a:ext cx="1771650" cy="1097480"/>
              </a:xfrm>
              <a:prstGeom prst="rect">
                <a:avLst/>
              </a:prstGeom>
              <a:blipFill>
                <a:blip r:embed="rId3"/>
                <a:stretch>
                  <a:fillRect b="-2222"/>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5091051" y="2752897"/>
                <a:ext cx="1771650" cy="166218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l-GR" sz="3200" b="1" i="1" smtClean="0">
                          <a:solidFill>
                            <a:srgbClr val="FF0000"/>
                          </a:solidFill>
                          <a:effectLst>
                            <a:outerShdw blurRad="38100" dist="38100" dir="2700000" algn="tl">
                              <a:srgbClr val="000000">
                                <a:alpha val="43137"/>
                              </a:srgbClr>
                            </a:outerShdw>
                          </a:effectLst>
                          <a:latin typeface="Cambria Math" panose="02040503050406030204" pitchFamily="18" charset="0"/>
                        </a:rPr>
                        <m:t>𝜠</m:t>
                      </m:r>
                      <m:r>
                        <a:rPr lang="el-GR" sz="3200" b="1" i="0" smtClean="0">
                          <a:solidFill>
                            <a:srgbClr val="FF0000"/>
                          </a:solidFill>
                          <a:effectLst>
                            <a:outerShdw blurRad="38100" dist="38100" dir="2700000" algn="tl">
                              <a:srgbClr val="000000">
                                <a:alpha val="43137"/>
                              </a:srgbClr>
                            </a:outerShdw>
                          </a:effectLst>
                          <a:latin typeface="Cambria Math" panose="02040503050406030204" pitchFamily="18" charset="0"/>
                        </a:rPr>
                        <m:t>= </m:t>
                      </m:r>
                      <m:f>
                        <m:fPr>
                          <m:ctrlPr>
                            <a:rPr lang="el-GR" sz="32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fPr>
                        <m:num>
                          <m:f>
                            <m:fPr>
                              <m:ctrlPr>
                                <a:rPr lang="el-GR" sz="32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fPr>
                            <m:num>
                              <m:r>
                                <a:rPr lang="en-US" sz="3200" b="1" i="1" smtClean="0">
                                  <a:solidFill>
                                    <a:srgbClr val="FF0000"/>
                                  </a:solidFill>
                                  <a:effectLst>
                                    <a:outerShdw blurRad="38100" dist="38100" dir="2700000" algn="tl">
                                      <a:srgbClr val="000000">
                                        <a:alpha val="43137"/>
                                      </a:srgbClr>
                                    </a:outerShdw>
                                  </a:effectLst>
                                  <a:latin typeface="Cambria Math" panose="02040503050406030204" pitchFamily="18" charset="0"/>
                                </a:rPr>
                                <m:t>𝑾</m:t>
                              </m:r>
                            </m:num>
                            <m:den>
                              <m:r>
                                <a:rPr lang="en-US" sz="3200" b="1" i="1" smtClean="0">
                                  <a:solidFill>
                                    <a:srgbClr val="FF0000"/>
                                  </a:solidFill>
                                  <a:effectLst>
                                    <a:outerShdw blurRad="38100" dist="38100" dir="2700000" algn="tl">
                                      <a:srgbClr val="000000">
                                        <a:alpha val="43137"/>
                                      </a:srgbClr>
                                    </a:outerShdw>
                                  </a:effectLst>
                                  <a:latin typeface="Cambria Math" panose="02040503050406030204" pitchFamily="18" charset="0"/>
                                </a:rPr>
                                <m:t>𝒕</m:t>
                              </m:r>
                            </m:den>
                          </m:f>
                        </m:num>
                        <m:den>
                          <m:f>
                            <m:fPr>
                              <m:ctrlPr>
                                <a:rPr lang="el-GR" sz="32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fPr>
                            <m:num>
                              <m:r>
                                <a:rPr lang="en-US" sz="3200" b="1" i="1" smtClean="0">
                                  <a:solidFill>
                                    <a:srgbClr val="FF0000"/>
                                  </a:solidFill>
                                  <a:effectLst>
                                    <a:outerShdw blurRad="38100" dist="38100" dir="2700000" algn="tl">
                                      <a:srgbClr val="000000">
                                        <a:alpha val="43137"/>
                                      </a:srgbClr>
                                    </a:outerShdw>
                                  </a:effectLst>
                                  <a:latin typeface="Cambria Math" panose="02040503050406030204" pitchFamily="18" charset="0"/>
                                </a:rPr>
                                <m:t>𝒒</m:t>
                              </m:r>
                            </m:num>
                            <m:den>
                              <m:r>
                                <a:rPr lang="en-US" sz="3200" b="1" i="1" smtClean="0">
                                  <a:solidFill>
                                    <a:srgbClr val="FF0000"/>
                                  </a:solidFill>
                                  <a:effectLst>
                                    <a:outerShdw blurRad="38100" dist="38100" dir="2700000" algn="tl">
                                      <a:srgbClr val="000000">
                                        <a:alpha val="43137"/>
                                      </a:srgbClr>
                                    </a:outerShdw>
                                  </a:effectLst>
                                  <a:latin typeface="Cambria Math" panose="02040503050406030204" pitchFamily="18" charset="0"/>
                                </a:rPr>
                                <m:t>𝒕</m:t>
                              </m:r>
                            </m:den>
                          </m:f>
                        </m:den>
                      </m:f>
                    </m:oMath>
                  </m:oMathPara>
                </a14:m>
                <a:endParaRPr lang="el-GR" sz="3200" b="1" dirty="0"/>
              </a:p>
            </p:txBody>
          </p:sp>
        </mc:Choice>
        <mc:Fallback xmlns="">
          <p:sp>
            <p:nvSpPr>
              <p:cNvPr id="11" name="TextBox 10"/>
              <p:cNvSpPr txBox="1">
                <a:spLocks noRot="1" noChangeAspect="1" noMove="1" noResize="1" noEditPoints="1" noAdjustHandles="1" noChangeArrowheads="1" noChangeShapeType="1" noTextEdit="1"/>
              </p:cNvSpPr>
              <p:nvPr/>
            </p:nvSpPr>
            <p:spPr>
              <a:xfrm>
                <a:off x="5091051" y="2752897"/>
                <a:ext cx="1771650" cy="1662186"/>
              </a:xfrm>
              <a:prstGeom prst="rect">
                <a:avLst/>
              </a:prstGeom>
              <a:blipFill>
                <a:blip r:embed="rId4"/>
                <a:stretch>
                  <a:fillRect b="-2206"/>
                </a:stretch>
              </a:blipFill>
            </p:spPr>
            <p:txBody>
              <a:bodyPr/>
              <a:lstStyle/>
              <a:p>
                <a:r>
                  <a:rPr lang="el-GR">
                    <a:noFill/>
                  </a:rPr>
                  <a:t> </a:t>
                </a:r>
              </a:p>
            </p:txBody>
          </p:sp>
        </mc:Fallback>
      </mc:AlternateContent>
      <p:sp>
        <p:nvSpPr>
          <p:cNvPr id="12" name="Δεξί βέλος 11"/>
          <p:cNvSpPr/>
          <p:nvPr/>
        </p:nvSpPr>
        <p:spPr>
          <a:xfrm>
            <a:off x="7040880" y="3628610"/>
            <a:ext cx="640080" cy="151197"/>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mc:AlternateContent xmlns:mc="http://schemas.openxmlformats.org/markup-compatibility/2006" xmlns:a14="http://schemas.microsoft.com/office/drawing/2010/main">
        <mc:Choice Requires="a14">
          <p:sp>
            <p:nvSpPr>
              <p:cNvPr id="13" name="TextBox 12"/>
              <p:cNvSpPr txBox="1"/>
              <p:nvPr/>
            </p:nvSpPr>
            <p:spPr>
              <a:xfrm>
                <a:off x="7680960" y="3124890"/>
                <a:ext cx="1771650" cy="101111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l-GR" sz="3200" b="1" i="1" smtClean="0">
                          <a:solidFill>
                            <a:srgbClr val="FF0000"/>
                          </a:solidFill>
                          <a:effectLst>
                            <a:outerShdw blurRad="38100" dist="38100" dir="2700000" algn="tl">
                              <a:srgbClr val="000000">
                                <a:alpha val="43137"/>
                              </a:srgbClr>
                            </a:outerShdw>
                          </a:effectLst>
                          <a:latin typeface="Cambria Math" panose="02040503050406030204" pitchFamily="18" charset="0"/>
                        </a:rPr>
                        <m:t>𝜠</m:t>
                      </m:r>
                      <m:r>
                        <a:rPr lang="el-GR" sz="3200" b="1" i="0" smtClean="0">
                          <a:solidFill>
                            <a:srgbClr val="FF0000"/>
                          </a:solidFill>
                          <a:effectLst>
                            <a:outerShdw blurRad="38100" dist="38100" dir="2700000" algn="tl">
                              <a:srgbClr val="000000">
                                <a:alpha val="43137"/>
                              </a:srgbClr>
                            </a:outerShdw>
                          </a:effectLst>
                          <a:latin typeface="Cambria Math" panose="02040503050406030204" pitchFamily="18" charset="0"/>
                        </a:rPr>
                        <m:t>= </m:t>
                      </m:r>
                      <m:f>
                        <m:fPr>
                          <m:ctrlPr>
                            <a:rPr lang="el-GR" sz="32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fPr>
                        <m:num>
                          <m:r>
                            <a:rPr lang="en-US" sz="3200" b="1" i="1" smtClean="0">
                              <a:solidFill>
                                <a:srgbClr val="FF0000"/>
                              </a:solidFill>
                              <a:effectLst>
                                <a:outerShdw blurRad="38100" dist="38100" dir="2700000" algn="tl">
                                  <a:srgbClr val="000000">
                                    <a:alpha val="43137"/>
                                  </a:srgbClr>
                                </a:outerShdw>
                              </a:effectLst>
                              <a:latin typeface="Cambria Math" panose="02040503050406030204" pitchFamily="18" charset="0"/>
                            </a:rPr>
                            <m:t>𝑷</m:t>
                          </m:r>
                        </m:num>
                        <m:den>
                          <m:r>
                            <a:rPr lang="en-US" sz="3200" b="1" i="1" smtClean="0">
                              <a:solidFill>
                                <a:srgbClr val="FF0000"/>
                              </a:solidFill>
                              <a:effectLst>
                                <a:outerShdw blurRad="38100" dist="38100" dir="2700000" algn="tl">
                                  <a:srgbClr val="000000">
                                    <a:alpha val="43137"/>
                                  </a:srgbClr>
                                </a:outerShdw>
                              </a:effectLst>
                              <a:latin typeface="Cambria Math" panose="02040503050406030204" pitchFamily="18" charset="0"/>
                            </a:rPr>
                            <m:t>𝑰</m:t>
                          </m:r>
                        </m:den>
                      </m:f>
                    </m:oMath>
                  </m:oMathPara>
                </a14:m>
                <a:endParaRPr lang="el-GR" sz="3200" b="1" dirty="0"/>
              </a:p>
            </p:txBody>
          </p:sp>
        </mc:Choice>
        <mc:Fallback xmlns="">
          <p:sp>
            <p:nvSpPr>
              <p:cNvPr id="13" name="TextBox 12"/>
              <p:cNvSpPr txBox="1">
                <a:spLocks noRot="1" noChangeAspect="1" noMove="1" noResize="1" noEditPoints="1" noAdjustHandles="1" noChangeArrowheads="1" noChangeShapeType="1" noTextEdit="1"/>
              </p:cNvSpPr>
              <p:nvPr/>
            </p:nvSpPr>
            <p:spPr>
              <a:xfrm>
                <a:off x="7680960" y="3124890"/>
                <a:ext cx="1771650" cy="1011111"/>
              </a:xfrm>
              <a:prstGeom prst="rect">
                <a:avLst/>
              </a:prstGeom>
              <a:blipFill>
                <a:blip r:embed="rId5"/>
                <a:stretch>
                  <a:fillRect b="-1818"/>
                </a:stretch>
              </a:blipFill>
            </p:spPr>
            <p:txBody>
              <a:bodyPr/>
              <a:lstStyle/>
              <a:p>
                <a:r>
                  <a:rPr lang="el-GR">
                    <a:noFill/>
                  </a:rPr>
                  <a:t> </a:t>
                </a:r>
              </a:p>
            </p:txBody>
          </p:sp>
        </mc:Fallback>
      </mc:AlternateContent>
      <p:grpSp>
        <p:nvGrpSpPr>
          <p:cNvPr id="15" name="Ομάδα 14"/>
          <p:cNvGrpSpPr/>
          <p:nvPr/>
        </p:nvGrpSpPr>
        <p:grpSpPr>
          <a:xfrm>
            <a:off x="3918509" y="3172310"/>
            <a:ext cx="1360170" cy="954107"/>
            <a:chOff x="3529474" y="3216930"/>
            <a:chExt cx="1360170" cy="954107"/>
          </a:xfrm>
        </p:grpSpPr>
        <p:sp>
          <p:nvSpPr>
            <p:cNvPr id="10" name="Δεξί βέλος 9"/>
            <p:cNvSpPr/>
            <p:nvPr/>
          </p:nvSpPr>
          <p:spPr>
            <a:xfrm>
              <a:off x="3806190" y="3673229"/>
              <a:ext cx="883920" cy="14735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TextBox 13"/>
            <p:cNvSpPr txBox="1"/>
            <p:nvPr/>
          </p:nvSpPr>
          <p:spPr>
            <a:xfrm>
              <a:off x="3529474" y="3216930"/>
              <a:ext cx="1360170" cy="954107"/>
            </a:xfrm>
            <a:prstGeom prst="rect">
              <a:avLst/>
            </a:prstGeom>
            <a:noFill/>
          </p:spPr>
          <p:txBody>
            <a:bodyPr wrap="square" rtlCol="0">
              <a:spAutoFit/>
            </a:bodyPr>
            <a:lstStyle/>
            <a:p>
              <a:pPr algn="ctr">
                <a:lnSpc>
                  <a:spcPct val="200000"/>
                </a:lnSpc>
              </a:pPr>
              <a:r>
                <a:rPr lang="el-GR" sz="1400" b="1" dirty="0">
                  <a:latin typeface="Comic Sans MS" panose="030F0702030302020204" pitchFamily="66" charset="0"/>
                </a:rPr>
                <a:t>διαιρώ με</a:t>
              </a:r>
            </a:p>
            <a:p>
              <a:pPr algn="ctr">
                <a:lnSpc>
                  <a:spcPct val="200000"/>
                </a:lnSpc>
              </a:pPr>
              <a:r>
                <a:rPr lang="el-GR" sz="1400" b="1" dirty="0">
                  <a:latin typeface="Comic Sans MS" panose="030F0702030302020204" pitchFamily="66" charset="0"/>
                </a:rPr>
                <a:t>το χρόνο </a:t>
              </a:r>
              <a:r>
                <a:rPr lang="en-US" sz="1400" b="1" i="1" dirty="0">
                  <a:latin typeface="Comic Sans MS" panose="030F0702030302020204" pitchFamily="66" charset="0"/>
                </a:rPr>
                <a:t>t</a:t>
              </a:r>
              <a:endParaRPr lang="el-GR" sz="1400" b="1" i="1" dirty="0">
                <a:latin typeface="Comic Sans MS" panose="030F0702030302020204" pitchFamily="66" charset="0"/>
              </a:endParaRPr>
            </a:p>
          </p:txBody>
        </p:sp>
      </p:grpSp>
      <p:sp>
        <p:nvSpPr>
          <p:cNvPr id="16" name="TextBox 15"/>
          <p:cNvSpPr txBox="1"/>
          <p:nvPr/>
        </p:nvSpPr>
        <p:spPr>
          <a:xfrm>
            <a:off x="2501142" y="4626875"/>
            <a:ext cx="4537039" cy="964623"/>
          </a:xfrm>
          <a:prstGeom prst="rect">
            <a:avLst/>
          </a:prstGeom>
          <a:noFill/>
        </p:spPr>
        <p:txBody>
          <a:bodyPr wrap="square" rtlCol="0">
            <a:spAutoFit/>
          </a:bodyPr>
          <a:lstStyle/>
          <a:p>
            <a:pPr>
              <a:lnSpc>
                <a:spcPct val="150000"/>
              </a:lnSpc>
            </a:pPr>
            <a:r>
              <a:rPr lang="el-GR" sz="2000" b="1" dirty="0">
                <a:latin typeface="Comic Sans MS" panose="030F0702030302020204" pitchFamily="66" charset="0"/>
              </a:rPr>
              <a:t>Έτσι</a:t>
            </a:r>
            <a:r>
              <a:rPr lang="en-US" sz="2000" b="1" dirty="0">
                <a:latin typeface="Comic Sans MS" panose="030F0702030302020204" pitchFamily="66" charset="0"/>
              </a:rPr>
              <a:t>,</a:t>
            </a:r>
            <a:r>
              <a:rPr lang="el-GR" sz="2000" b="1" dirty="0">
                <a:latin typeface="Comic Sans MS" panose="030F0702030302020204" pitchFamily="66" charset="0"/>
              </a:rPr>
              <a:t> προκύπτει ένας άλλος τρόπος υπολογισμού της ισχύος μιας πηγής</a:t>
            </a:r>
            <a:r>
              <a:rPr lang="en-US" sz="2000" b="1" dirty="0">
                <a:latin typeface="Comic Sans MS" panose="030F0702030302020204" pitchFamily="66" charset="0"/>
              </a:rPr>
              <a:t>:</a:t>
            </a:r>
            <a:endParaRPr lang="el-GR" sz="2000" b="1" dirty="0">
              <a:latin typeface="Comic Sans MS" panose="030F0702030302020204" pitchFamily="66" charset="0"/>
            </a:endParaRPr>
          </a:p>
        </p:txBody>
      </p:sp>
      <p:sp>
        <p:nvSpPr>
          <p:cNvPr id="17" name="TextBox 16"/>
          <p:cNvSpPr txBox="1"/>
          <p:nvPr/>
        </p:nvSpPr>
        <p:spPr>
          <a:xfrm>
            <a:off x="7180580" y="4900854"/>
            <a:ext cx="2039720" cy="523220"/>
          </a:xfrm>
          <a:prstGeom prst="rect">
            <a:avLst/>
          </a:prstGeom>
          <a:noFill/>
        </p:spPr>
        <p:txBody>
          <a:bodyPr wrap="square" rtlCol="0">
            <a:spAutoFit/>
          </a:bodyPr>
          <a:lstStyle/>
          <a:p>
            <a:r>
              <a:rPr lang="en-US" sz="2800" b="1" i="1" dirty="0">
                <a:solidFill>
                  <a:srgbClr val="FF0000"/>
                </a:solidFill>
                <a:effectLst>
                  <a:outerShdw blurRad="38100" dist="38100" dir="2700000" algn="tl">
                    <a:srgbClr val="000000">
                      <a:alpha val="43137"/>
                    </a:srgbClr>
                  </a:outerShdw>
                </a:effectLst>
                <a:latin typeface="Comic Sans MS" panose="030F0702030302020204" pitchFamily="66" charset="0"/>
              </a:rPr>
              <a:t>P</a:t>
            </a:r>
            <a:r>
              <a:rPr lang="el-GR" sz="2000" b="1" baseline="-25000" dirty="0">
                <a:solidFill>
                  <a:srgbClr val="FF0000"/>
                </a:solidFill>
                <a:effectLst>
                  <a:outerShdw blurRad="38100" dist="38100" dir="2700000" algn="tl">
                    <a:srgbClr val="000000">
                      <a:alpha val="43137"/>
                    </a:srgbClr>
                  </a:outerShdw>
                </a:effectLst>
                <a:latin typeface="Comic Sans MS" panose="030F0702030302020204" pitchFamily="66" charset="0"/>
              </a:rPr>
              <a:t>πηγής</a:t>
            </a:r>
            <a:r>
              <a:rPr lang="en-US" sz="2800" b="1" dirty="0">
                <a:solidFill>
                  <a:srgbClr val="FF0000"/>
                </a:solidFill>
                <a:effectLst>
                  <a:outerShdw blurRad="38100" dist="38100" dir="2700000" algn="tl">
                    <a:srgbClr val="000000">
                      <a:alpha val="43137"/>
                    </a:srgbClr>
                  </a:outerShdw>
                </a:effectLst>
                <a:latin typeface="Comic Sans MS" panose="030F0702030302020204" pitchFamily="66" charset="0"/>
              </a:rPr>
              <a:t> =</a:t>
            </a:r>
            <a:r>
              <a:rPr lang="el-GR" sz="2800" b="1" dirty="0">
                <a:solidFill>
                  <a:srgbClr val="FF0000"/>
                </a:solidFill>
                <a:effectLst>
                  <a:outerShdw blurRad="38100" dist="38100" dir="2700000" algn="tl">
                    <a:srgbClr val="000000">
                      <a:alpha val="43137"/>
                    </a:srgbClr>
                  </a:outerShdw>
                </a:effectLst>
                <a:latin typeface="Comic Sans MS" panose="030F0702030302020204" pitchFamily="66" charset="0"/>
              </a:rPr>
              <a:t> </a:t>
            </a:r>
            <a:r>
              <a:rPr lang="el-GR" sz="2800" b="1" i="1" dirty="0">
                <a:solidFill>
                  <a:srgbClr val="FF0000"/>
                </a:solidFill>
                <a:effectLst>
                  <a:outerShdw blurRad="38100" dist="38100" dir="2700000" algn="tl">
                    <a:srgbClr val="000000">
                      <a:alpha val="43137"/>
                    </a:srgbClr>
                  </a:outerShdw>
                </a:effectLst>
                <a:latin typeface="Comic Sans MS" panose="030F0702030302020204" pitchFamily="66" charset="0"/>
              </a:rPr>
              <a:t>Ε</a:t>
            </a:r>
            <a:r>
              <a:rPr lang="el-GR" sz="2800" b="1" dirty="0">
                <a:solidFill>
                  <a:srgbClr val="FF0000"/>
                </a:solidFill>
                <a:effectLst>
                  <a:outerShdw blurRad="38100" dist="38100" dir="2700000" algn="tl">
                    <a:srgbClr val="000000">
                      <a:alpha val="43137"/>
                    </a:srgbClr>
                  </a:outerShdw>
                </a:effectLst>
                <a:latin typeface="Comic Sans MS" panose="030F0702030302020204" pitchFamily="66" charset="0"/>
              </a:rPr>
              <a:t>.</a:t>
            </a:r>
            <a:r>
              <a:rPr lang="el-GR" sz="2800" b="1" i="1" dirty="0">
                <a:solidFill>
                  <a:srgbClr val="FF0000"/>
                </a:solidFill>
                <a:effectLst>
                  <a:outerShdw blurRad="38100" dist="38100" dir="2700000" algn="tl">
                    <a:srgbClr val="000000">
                      <a:alpha val="43137"/>
                    </a:srgbClr>
                  </a:outerShdw>
                </a:effectLst>
                <a:latin typeface="Comic Sans MS" panose="030F0702030302020204" pitchFamily="66" charset="0"/>
              </a:rPr>
              <a:t>Ι</a:t>
            </a:r>
            <a:r>
              <a:rPr lang="en-US" sz="2800" b="1" dirty="0">
                <a:solidFill>
                  <a:srgbClr val="FF0000"/>
                </a:solidFill>
                <a:effectLst>
                  <a:outerShdw blurRad="38100" dist="38100" dir="2700000" algn="tl">
                    <a:srgbClr val="000000">
                      <a:alpha val="43137"/>
                    </a:srgbClr>
                  </a:outerShdw>
                </a:effectLst>
                <a:latin typeface="Comic Sans MS" panose="030F0702030302020204" pitchFamily="66" charset="0"/>
              </a:rPr>
              <a:t> </a:t>
            </a:r>
            <a:endParaRPr lang="el-GR" sz="2800"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20" name="Ελεύθερη σχεδίαση 19"/>
          <p:cNvSpPr/>
          <p:nvPr/>
        </p:nvSpPr>
        <p:spPr>
          <a:xfrm>
            <a:off x="6135624" y="2749802"/>
            <a:ext cx="640080" cy="852934"/>
          </a:xfrm>
          <a:custGeom>
            <a:avLst/>
            <a:gdLst>
              <a:gd name="connsiteX0" fmla="*/ 402336 w 640080"/>
              <a:gd name="connsiteY0" fmla="*/ 20830 h 852934"/>
              <a:gd name="connsiteX1" fmla="*/ 91440 w 640080"/>
              <a:gd name="connsiteY1" fmla="*/ 2542 h 852934"/>
              <a:gd name="connsiteX2" fmla="*/ 64008 w 640080"/>
              <a:gd name="connsiteY2" fmla="*/ 11686 h 852934"/>
              <a:gd name="connsiteX3" fmla="*/ 18288 w 640080"/>
              <a:gd name="connsiteY3" fmla="*/ 93982 h 852934"/>
              <a:gd name="connsiteX4" fmla="*/ 9144 w 640080"/>
              <a:gd name="connsiteY4" fmla="*/ 121414 h 852934"/>
              <a:gd name="connsiteX5" fmla="*/ 0 w 640080"/>
              <a:gd name="connsiteY5" fmla="*/ 148846 h 852934"/>
              <a:gd name="connsiteX6" fmla="*/ 9144 w 640080"/>
              <a:gd name="connsiteY6" fmla="*/ 450598 h 852934"/>
              <a:gd name="connsiteX7" fmla="*/ 18288 w 640080"/>
              <a:gd name="connsiteY7" fmla="*/ 514606 h 852934"/>
              <a:gd name="connsiteX8" fmla="*/ 45720 w 640080"/>
              <a:gd name="connsiteY8" fmla="*/ 596902 h 852934"/>
              <a:gd name="connsiteX9" fmla="*/ 54864 w 640080"/>
              <a:gd name="connsiteY9" fmla="*/ 624334 h 852934"/>
              <a:gd name="connsiteX10" fmla="*/ 73152 w 640080"/>
              <a:gd name="connsiteY10" fmla="*/ 651766 h 852934"/>
              <a:gd name="connsiteX11" fmla="*/ 82296 w 640080"/>
              <a:gd name="connsiteY11" fmla="*/ 679198 h 852934"/>
              <a:gd name="connsiteX12" fmla="*/ 146304 w 640080"/>
              <a:gd name="connsiteY12" fmla="*/ 761494 h 852934"/>
              <a:gd name="connsiteX13" fmla="*/ 164592 w 640080"/>
              <a:gd name="connsiteY13" fmla="*/ 788926 h 852934"/>
              <a:gd name="connsiteX14" fmla="*/ 192024 w 640080"/>
              <a:gd name="connsiteY14" fmla="*/ 798070 h 852934"/>
              <a:gd name="connsiteX15" fmla="*/ 219456 w 640080"/>
              <a:gd name="connsiteY15" fmla="*/ 816358 h 852934"/>
              <a:gd name="connsiteX16" fmla="*/ 246888 w 640080"/>
              <a:gd name="connsiteY16" fmla="*/ 825502 h 852934"/>
              <a:gd name="connsiteX17" fmla="*/ 301752 w 640080"/>
              <a:gd name="connsiteY17" fmla="*/ 852934 h 852934"/>
              <a:gd name="connsiteX18" fmla="*/ 393192 w 640080"/>
              <a:gd name="connsiteY18" fmla="*/ 843790 h 852934"/>
              <a:gd name="connsiteX19" fmla="*/ 448056 w 640080"/>
              <a:gd name="connsiteY19" fmla="*/ 788926 h 852934"/>
              <a:gd name="connsiteX20" fmla="*/ 475488 w 640080"/>
              <a:gd name="connsiteY20" fmla="*/ 770638 h 852934"/>
              <a:gd name="connsiteX21" fmla="*/ 493776 w 640080"/>
              <a:gd name="connsiteY21" fmla="*/ 743206 h 852934"/>
              <a:gd name="connsiteX22" fmla="*/ 521208 w 640080"/>
              <a:gd name="connsiteY22" fmla="*/ 724918 h 852934"/>
              <a:gd name="connsiteX23" fmla="*/ 557784 w 640080"/>
              <a:gd name="connsiteY23" fmla="*/ 670054 h 852934"/>
              <a:gd name="connsiteX24" fmla="*/ 576072 w 640080"/>
              <a:gd name="connsiteY24" fmla="*/ 642622 h 852934"/>
              <a:gd name="connsiteX25" fmla="*/ 594360 w 640080"/>
              <a:gd name="connsiteY25" fmla="*/ 578614 h 852934"/>
              <a:gd name="connsiteX26" fmla="*/ 612648 w 640080"/>
              <a:gd name="connsiteY26" fmla="*/ 505462 h 852934"/>
              <a:gd name="connsiteX27" fmla="*/ 630936 w 640080"/>
              <a:gd name="connsiteY27" fmla="*/ 478030 h 852934"/>
              <a:gd name="connsiteX28" fmla="*/ 640080 w 640080"/>
              <a:gd name="connsiteY28" fmla="*/ 432310 h 852934"/>
              <a:gd name="connsiteX29" fmla="*/ 621792 w 640080"/>
              <a:gd name="connsiteY29" fmla="*/ 304294 h 852934"/>
              <a:gd name="connsiteX30" fmla="*/ 594360 w 640080"/>
              <a:gd name="connsiteY30" fmla="*/ 194566 h 852934"/>
              <a:gd name="connsiteX31" fmla="*/ 566928 w 640080"/>
              <a:gd name="connsiteY31" fmla="*/ 130558 h 852934"/>
              <a:gd name="connsiteX32" fmla="*/ 512064 w 640080"/>
              <a:gd name="connsiteY32" fmla="*/ 84838 h 852934"/>
              <a:gd name="connsiteX33" fmla="*/ 484632 w 640080"/>
              <a:gd name="connsiteY33" fmla="*/ 57406 h 852934"/>
              <a:gd name="connsiteX34" fmla="*/ 457200 w 640080"/>
              <a:gd name="connsiteY34" fmla="*/ 48262 h 852934"/>
              <a:gd name="connsiteX35" fmla="*/ 429768 w 640080"/>
              <a:gd name="connsiteY35" fmla="*/ 29974 h 852934"/>
              <a:gd name="connsiteX36" fmla="*/ 402336 w 640080"/>
              <a:gd name="connsiteY36" fmla="*/ 20830 h 852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40080" h="852934">
                <a:moveTo>
                  <a:pt x="402336" y="20830"/>
                </a:moveTo>
                <a:cubicBezTo>
                  <a:pt x="345948" y="16258"/>
                  <a:pt x="348933" y="-7758"/>
                  <a:pt x="91440" y="2542"/>
                </a:cubicBezTo>
                <a:cubicBezTo>
                  <a:pt x="82296" y="5590"/>
                  <a:pt x="72028" y="6339"/>
                  <a:pt x="64008" y="11686"/>
                </a:cubicBezTo>
                <a:cubicBezTo>
                  <a:pt x="28811" y="35151"/>
                  <a:pt x="31921" y="53084"/>
                  <a:pt x="18288" y="93982"/>
                </a:cubicBezTo>
                <a:lnTo>
                  <a:pt x="9144" y="121414"/>
                </a:lnTo>
                <a:lnTo>
                  <a:pt x="0" y="148846"/>
                </a:lnTo>
                <a:cubicBezTo>
                  <a:pt x="3048" y="249430"/>
                  <a:pt x="4119" y="350093"/>
                  <a:pt x="9144" y="450598"/>
                </a:cubicBezTo>
                <a:cubicBezTo>
                  <a:pt x="10220" y="472124"/>
                  <a:pt x="13442" y="493605"/>
                  <a:pt x="18288" y="514606"/>
                </a:cubicBezTo>
                <a:lnTo>
                  <a:pt x="45720" y="596902"/>
                </a:lnTo>
                <a:cubicBezTo>
                  <a:pt x="48768" y="606046"/>
                  <a:pt x="49517" y="616314"/>
                  <a:pt x="54864" y="624334"/>
                </a:cubicBezTo>
                <a:cubicBezTo>
                  <a:pt x="60960" y="633478"/>
                  <a:pt x="68237" y="641936"/>
                  <a:pt x="73152" y="651766"/>
                </a:cubicBezTo>
                <a:cubicBezTo>
                  <a:pt x="77463" y="660387"/>
                  <a:pt x="77615" y="670772"/>
                  <a:pt x="82296" y="679198"/>
                </a:cubicBezTo>
                <a:cubicBezTo>
                  <a:pt x="128518" y="762397"/>
                  <a:pt x="101875" y="708180"/>
                  <a:pt x="146304" y="761494"/>
                </a:cubicBezTo>
                <a:cubicBezTo>
                  <a:pt x="153339" y="769937"/>
                  <a:pt x="156010" y="782061"/>
                  <a:pt x="164592" y="788926"/>
                </a:cubicBezTo>
                <a:cubicBezTo>
                  <a:pt x="172118" y="794947"/>
                  <a:pt x="183403" y="793759"/>
                  <a:pt x="192024" y="798070"/>
                </a:cubicBezTo>
                <a:cubicBezTo>
                  <a:pt x="201854" y="802985"/>
                  <a:pt x="209626" y="811443"/>
                  <a:pt x="219456" y="816358"/>
                </a:cubicBezTo>
                <a:cubicBezTo>
                  <a:pt x="228077" y="820669"/>
                  <a:pt x="238267" y="821191"/>
                  <a:pt x="246888" y="825502"/>
                </a:cubicBezTo>
                <a:cubicBezTo>
                  <a:pt x="317792" y="860954"/>
                  <a:pt x="232801" y="829950"/>
                  <a:pt x="301752" y="852934"/>
                </a:cubicBezTo>
                <a:cubicBezTo>
                  <a:pt x="332232" y="849886"/>
                  <a:pt x="365128" y="856068"/>
                  <a:pt x="393192" y="843790"/>
                </a:cubicBezTo>
                <a:cubicBezTo>
                  <a:pt x="416887" y="833424"/>
                  <a:pt x="426537" y="803272"/>
                  <a:pt x="448056" y="788926"/>
                </a:cubicBezTo>
                <a:lnTo>
                  <a:pt x="475488" y="770638"/>
                </a:lnTo>
                <a:cubicBezTo>
                  <a:pt x="481584" y="761494"/>
                  <a:pt x="486005" y="750977"/>
                  <a:pt x="493776" y="743206"/>
                </a:cubicBezTo>
                <a:cubicBezTo>
                  <a:pt x="501547" y="735435"/>
                  <a:pt x="513971" y="733189"/>
                  <a:pt x="521208" y="724918"/>
                </a:cubicBezTo>
                <a:cubicBezTo>
                  <a:pt x="535682" y="708377"/>
                  <a:pt x="545592" y="688342"/>
                  <a:pt x="557784" y="670054"/>
                </a:cubicBezTo>
                <a:cubicBezTo>
                  <a:pt x="563880" y="660910"/>
                  <a:pt x="572597" y="653048"/>
                  <a:pt x="576072" y="642622"/>
                </a:cubicBezTo>
                <a:cubicBezTo>
                  <a:pt x="586255" y="612074"/>
                  <a:pt x="586706" y="613059"/>
                  <a:pt x="594360" y="578614"/>
                </a:cubicBezTo>
                <a:cubicBezTo>
                  <a:pt x="598534" y="559833"/>
                  <a:pt x="602844" y="525070"/>
                  <a:pt x="612648" y="505462"/>
                </a:cubicBezTo>
                <a:cubicBezTo>
                  <a:pt x="617563" y="495632"/>
                  <a:pt x="624840" y="487174"/>
                  <a:pt x="630936" y="478030"/>
                </a:cubicBezTo>
                <a:cubicBezTo>
                  <a:pt x="633984" y="462790"/>
                  <a:pt x="640080" y="447852"/>
                  <a:pt x="640080" y="432310"/>
                </a:cubicBezTo>
                <a:cubicBezTo>
                  <a:pt x="640080" y="339941"/>
                  <a:pt x="634101" y="365838"/>
                  <a:pt x="621792" y="304294"/>
                </a:cubicBezTo>
                <a:cubicBezTo>
                  <a:pt x="603322" y="211945"/>
                  <a:pt x="624912" y="286223"/>
                  <a:pt x="594360" y="194566"/>
                </a:cubicBezTo>
                <a:cubicBezTo>
                  <a:pt x="586898" y="172179"/>
                  <a:pt x="581052" y="150332"/>
                  <a:pt x="566928" y="130558"/>
                </a:cubicBezTo>
                <a:cubicBezTo>
                  <a:pt x="543357" y="97558"/>
                  <a:pt x="540371" y="108427"/>
                  <a:pt x="512064" y="84838"/>
                </a:cubicBezTo>
                <a:cubicBezTo>
                  <a:pt x="502130" y="76559"/>
                  <a:pt x="495392" y="64579"/>
                  <a:pt x="484632" y="57406"/>
                </a:cubicBezTo>
                <a:cubicBezTo>
                  <a:pt x="476612" y="52059"/>
                  <a:pt x="465821" y="52573"/>
                  <a:pt x="457200" y="48262"/>
                </a:cubicBezTo>
                <a:cubicBezTo>
                  <a:pt x="447370" y="43347"/>
                  <a:pt x="439192" y="35628"/>
                  <a:pt x="429768" y="29974"/>
                </a:cubicBezTo>
                <a:cubicBezTo>
                  <a:pt x="423924" y="26467"/>
                  <a:pt x="458724" y="25402"/>
                  <a:pt x="402336" y="20830"/>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1" name="Ελεύθερη σχεδίαση 20"/>
          <p:cNvSpPr/>
          <p:nvPr/>
        </p:nvSpPr>
        <p:spPr>
          <a:xfrm>
            <a:off x="6766560" y="2871216"/>
            <a:ext cx="2121408" cy="384048"/>
          </a:xfrm>
          <a:custGeom>
            <a:avLst/>
            <a:gdLst>
              <a:gd name="connsiteX0" fmla="*/ 0 w 2121408"/>
              <a:gd name="connsiteY0" fmla="*/ 91440 h 384048"/>
              <a:gd name="connsiteX1" fmla="*/ 91440 w 2121408"/>
              <a:gd name="connsiteY1" fmla="*/ 54864 h 384048"/>
              <a:gd name="connsiteX2" fmla="*/ 137160 w 2121408"/>
              <a:gd name="connsiteY2" fmla="*/ 45720 h 384048"/>
              <a:gd name="connsiteX3" fmla="*/ 219456 w 2121408"/>
              <a:gd name="connsiteY3" fmla="*/ 27432 h 384048"/>
              <a:gd name="connsiteX4" fmla="*/ 310896 w 2121408"/>
              <a:gd name="connsiteY4" fmla="*/ 18288 h 384048"/>
              <a:gd name="connsiteX5" fmla="*/ 393192 w 2121408"/>
              <a:gd name="connsiteY5" fmla="*/ 0 h 384048"/>
              <a:gd name="connsiteX6" fmla="*/ 832104 w 2121408"/>
              <a:gd name="connsiteY6" fmla="*/ 9144 h 384048"/>
              <a:gd name="connsiteX7" fmla="*/ 896112 w 2121408"/>
              <a:gd name="connsiteY7" fmla="*/ 18288 h 384048"/>
              <a:gd name="connsiteX8" fmla="*/ 1024128 w 2121408"/>
              <a:gd name="connsiteY8" fmla="*/ 27432 h 384048"/>
              <a:gd name="connsiteX9" fmla="*/ 1133856 w 2121408"/>
              <a:gd name="connsiteY9" fmla="*/ 45720 h 384048"/>
              <a:gd name="connsiteX10" fmla="*/ 1225296 w 2121408"/>
              <a:gd name="connsiteY10" fmla="*/ 64008 h 384048"/>
              <a:gd name="connsiteX11" fmla="*/ 1261872 w 2121408"/>
              <a:gd name="connsiteY11" fmla="*/ 73152 h 384048"/>
              <a:gd name="connsiteX12" fmla="*/ 1325880 w 2121408"/>
              <a:gd name="connsiteY12" fmla="*/ 82296 h 384048"/>
              <a:gd name="connsiteX13" fmla="*/ 1380744 w 2121408"/>
              <a:gd name="connsiteY13" fmla="*/ 109728 h 384048"/>
              <a:gd name="connsiteX14" fmla="*/ 1417320 w 2121408"/>
              <a:gd name="connsiteY14" fmla="*/ 118872 h 384048"/>
              <a:gd name="connsiteX15" fmla="*/ 1517904 w 2121408"/>
              <a:gd name="connsiteY15" fmla="*/ 137160 h 384048"/>
              <a:gd name="connsiteX16" fmla="*/ 1572768 w 2121408"/>
              <a:gd name="connsiteY16" fmla="*/ 155448 h 384048"/>
              <a:gd name="connsiteX17" fmla="*/ 1600200 w 2121408"/>
              <a:gd name="connsiteY17" fmla="*/ 164592 h 384048"/>
              <a:gd name="connsiteX18" fmla="*/ 1645920 w 2121408"/>
              <a:gd name="connsiteY18" fmla="*/ 173736 h 384048"/>
              <a:gd name="connsiteX19" fmla="*/ 1709928 w 2121408"/>
              <a:gd name="connsiteY19" fmla="*/ 201168 h 384048"/>
              <a:gd name="connsiteX20" fmla="*/ 1764792 w 2121408"/>
              <a:gd name="connsiteY20" fmla="*/ 210312 h 384048"/>
              <a:gd name="connsiteX21" fmla="*/ 1810512 w 2121408"/>
              <a:gd name="connsiteY21" fmla="*/ 228600 h 384048"/>
              <a:gd name="connsiteX22" fmla="*/ 1938528 w 2121408"/>
              <a:gd name="connsiteY22" fmla="*/ 256032 h 384048"/>
              <a:gd name="connsiteX23" fmla="*/ 1993392 w 2121408"/>
              <a:gd name="connsiteY23" fmla="*/ 292608 h 384048"/>
              <a:gd name="connsiteX24" fmla="*/ 2020824 w 2121408"/>
              <a:gd name="connsiteY24" fmla="*/ 310896 h 384048"/>
              <a:gd name="connsiteX25" fmla="*/ 2048256 w 2121408"/>
              <a:gd name="connsiteY25" fmla="*/ 338328 h 384048"/>
              <a:gd name="connsiteX26" fmla="*/ 2121408 w 2121408"/>
              <a:gd name="connsiteY26" fmla="*/ 384048 h 384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21408" h="384048">
                <a:moveTo>
                  <a:pt x="0" y="91440"/>
                </a:moveTo>
                <a:cubicBezTo>
                  <a:pt x="30480" y="79248"/>
                  <a:pt x="60297" y="65245"/>
                  <a:pt x="91440" y="54864"/>
                </a:cubicBezTo>
                <a:cubicBezTo>
                  <a:pt x="106184" y="49949"/>
                  <a:pt x="121963" y="48976"/>
                  <a:pt x="137160" y="45720"/>
                </a:cubicBezTo>
                <a:cubicBezTo>
                  <a:pt x="164637" y="39832"/>
                  <a:pt x="191699" y="31815"/>
                  <a:pt x="219456" y="27432"/>
                </a:cubicBezTo>
                <a:cubicBezTo>
                  <a:pt x="249713" y="22655"/>
                  <a:pt x="280533" y="22336"/>
                  <a:pt x="310896" y="18288"/>
                </a:cubicBezTo>
                <a:cubicBezTo>
                  <a:pt x="335772" y="14971"/>
                  <a:pt x="368358" y="6209"/>
                  <a:pt x="393192" y="0"/>
                </a:cubicBezTo>
                <a:lnTo>
                  <a:pt x="832104" y="9144"/>
                </a:lnTo>
                <a:cubicBezTo>
                  <a:pt x="853642" y="9927"/>
                  <a:pt x="874656" y="16245"/>
                  <a:pt x="896112" y="18288"/>
                </a:cubicBezTo>
                <a:cubicBezTo>
                  <a:pt x="938700" y="22344"/>
                  <a:pt x="981456" y="24384"/>
                  <a:pt x="1024128" y="27432"/>
                </a:cubicBezTo>
                <a:cubicBezTo>
                  <a:pt x="1060704" y="33528"/>
                  <a:pt x="1097496" y="38448"/>
                  <a:pt x="1133856" y="45720"/>
                </a:cubicBezTo>
                <a:cubicBezTo>
                  <a:pt x="1164336" y="51816"/>
                  <a:pt x="1195140" y="56469"/>
                  <a:pt x="1225296" y="64008"/>
                </a:cubicBezTo>
                <a:cubicBezTo>
                  <a:pt x="1237488" y="67056"/>
                  <a:pt x="1249507" y="70904"/>
                  <a:pt x="1261872" y="73152"/>
                </a:cubicBezTo>
                <a:cubicBezTo>
                  <a:pt x="1283077" y="77007"/>
                  <a:pt x="1304544" y="79248"/>
                  <a:pt x="1325880" y="82296"/>
                </a:cubicBezTo>
                <a:cubicBezTo>
                  <a:pt x="1441471" y="120826"/>
                  <a:pt x="1256663" y="56550"/>
                  <a:pt x="1380744" y="109728"/>
                </a:cubicBezTo>
                <a:cubicBezTo>
                  <a:pt x="1392295" y="114678"/>
                  <a:pt x="1404997" y="116407"/>
                  <a:pt x="1417320" y="118872"/>
                </a:cubicBezTo>
                <a:cubicBezTo>
                  <a:pt x="1443458" y="124100"/>
                  <a:pt x="1490935" y="129805"/>
                  <a:pt x="1517904" y="137160"/>
                </a:cubicBezTo>
                <a:cubicBezTo>
                  <a:pt x="1536502" y="142232"/>
                  <a:pt x="1554480" y="149352"/>
                  <a:pt x="1572768" y="155448"/>
                </a:cubicBezTo>
                <a:cubicBezTo>
                  <a:pt x="1581912" y="158496"/>
                  <a:pt x="1590749" y="162702"/>
                  <a:pt x="1600200" y="164592"/>
                </a:cubicBezTo>
                <a:cubicBezTo>
                  <a:pt x="1615440" y="167640"/>
                  <a:pt x="1630842" y="169967"/>
                  <a:pt x="1645920" y="173736"/>
                </a:cubicBezTo>
                <a:cubicBezTo>
                  <a:pt x="1746848" y="198968"/>
                  <a:pt x="1579081" y="161914"/>
                  <a:pt x="1709928" y="201168"/>
                </a:cubicBezTo>
                <a:cubicBezTo>
                  <a:pt x="1727686" y="206496"/>
                  <a:pt x="1746504" y="207264"/>
                  <a:pt x="1764792" y="210312"/>
                </a:cubicBezTo>
                <a:cubicBezTo>
                  <a:pt x="1780032" y="216408"/>
                  <a:pt x="1794638" y="224423"/>
                  <a:pt x="1810512" y="228600"/>
                </a:cubicBezTo>
                <a:cubicBezTo>
                  <a:pt x="1852716" y="239706"/>
                  <a:pt x="1938528" y="256032"/>
                  <a:pt x="1938528" y="256032"/>
                </a:cubicBezTo>
                <a:lnTo>
                  <a:pt x="1993392" y="292608"/>
                </a:lnTo>
                <a:cubicBezTo>
                  <a:pt x="2002536" y="298704"/>
                  <a:pt x="2013053" y="303125"/>
                  <a:pt x="2020824" y="310896"/>
                </a:cubicBezTo>
                <a:cubicBezTo>
                  <a:pt x="2029968" y="320040"/>
                  <a:pt x="2038048" y="330389"/>
                  <a:pt x="2048256" y="338328"/>
                </a:cubicBezTo>
                <a:cubicBezTo>
                  <a:pt x="2084577" y="366578"/>
                  <a:pt x="2090969" y="368829"/>
                  <a:pt x="2121408" y="384048"/>
                </a:cubicBezTo>
              </a:path>
            </a:pathLst>
          </a:custGeom>
          <a:noFill/>
          <a:ln>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2" name="Ελεύθερη σχεδίαση 21"/>
          <p:cNvSpPr/>
          <p:nvPr/>
        </p:nvSpPr>
        <p:spPr>
          <a:xfrm>
            <a:off x="6135624" y="3680468"/>
            <a:ext cx="640080" cy="769336"/>
          </a:xfrm>
          <a:custGeom>
            <a:avLst/>
            <a:gdLst>
              <a:gd name="connsiteX0" fmla="*/ 402336 w 640080"/>
              <a:gd name="connsiteY0" fmla="*/ 20830 h 852934"/>
              <a:gd name="connsiteX1" fmla="*/ 91440 w 640080"/>
              <a:gd name="connsiteY1" fmla="*/ 2542 h 852934"/>
              <a:gd name="connsiteX2" fmla="*/ 64008 w 640080"/>
              <a:gd name="connsiteY2" fmla="*/ 11686 h 852934"/>
              <a:gd name="connsiteX3" fmla="*/ 18288 w 640080"/>
              <a:gd name="connsiteY3" fmla="*/ 93982 h 852934"/>
              <a:gd name="connsiteX4" fmla="*/ 9144 w 640080"/>
              <a:gd name="connsiteY4" fmla="*/ 121414 h 852934"/>
              <a:gd name="connsiteX5" fmla="*/ 0 w 640080"/>
              <a:gd name="connsiteY5" fmla="*/ 148846 h 852934"/>
              <a:gd name="connsiteX6" fmla="*/ 9144 w 640080"/>
              <a:gd name="connsiteY6" fmla="*/ 450598 h 852934"/>
              <a:gd name="connsiteX7" fmla="*/ 18288 w 640080"/>
              <a:gd name="connsiteY7" fmla="*/ 514606 h 852934"/>
              <a:gd name="connsiteX8" fmla="*/ 45720 w 640080"/>
              <a:gd name="connsiteY8" fmla="*/ 596902 h 852934"/>
              <a:gd name="connsiteX9" fmla="*/ 54864 w 640080"/>
              <a:gd name="connsiteY9" fmla="*/ 624334 h 852934"/>
              <a:gd name="connsiteX10" fmla="*/ 73152 w 640080"/>
              <a:gd name="connsiteY10" fmla="*/ 651766 h 852934"/>
              <a:gd name="connsiteX11" fmla="*/ 82296 w 640080"/>
              <a:gd name="connsiteY11" fmla="*/ 679198 h 852934"/>
              <a:gd name="connsiteX12" fmla="*/ 146304 w 640080"/>
              <a:gd name="connsiteY12" fmla="*/ 761494 h 852934"/>
              <a:gd name="connsiteX13" fmla="*/ 164592 w 640080"/>
              <a:gd name="connsiteY13" fmla="*/ 788926 h 852934"/>
              <a:gd name="connsiteX14" fmla="*/ 192024 w 640080"/>
              <a:gd name="connsiteY14" fmla="*/ 798070 h 852934"/>
              <a:gd name="connsiteX15" fmla="*/ 219456 w 640080"/>
              <a:gd name="connsiteY15" fmla="*/ 816358 h 852934"/>
              <a:gd name="connsiteX16" fmla="*/ 246888 w 640080"/>
              <a:gd name="connsiteY16" fmla="*/ 825502 h 852934"/>
              <a:gd name="connsiteX17" fmla="*/ 301752 w 640080"/>
              <a:gd name="connsiteY17" fmla="*/ 852934 h 852934"/>
              <a:gd name="connsiteX18" fmla="*/ 393192 w 640080"/>
              <a:gd name="connsiteY18" fmla="*/ 843790 h 852934"/>
              <a:gd name="connsiteX19" fmla="*/ 448056 w 640080"/>
              <a:gd name="connsiteY19" fmla="*/ 788926 h 852934"/>
              <a:gd name="connsiteX20" fmla="*/ 475488 w 640080"/>
              <a:gd name="connsiteY20" fmla="*/ 770638 h 852934"/>
              <a:gd name="connsiteX21" fmla="*/ 493776 w 640080"/>
              <a:gd name="connsiteY21" fmla="*/ 743206 h 852934"/>
              <a:gd name="connsiteX22" fmla="*/ 521208 w 640080"/>
              <a:gd name="connsiteY22" fmla="*/ 724918 h 852934"/>
              <a:gd name="connsiteX23" fmla="*/ 557784 w 640080"/>
              <a:gd name="connsiteY23" fmla="*/ 670054 h 852934"/>
              <a:gd name="connsiteX24" fmla="*/ 576072 w 640080"/>
              <a:gd name="connsiteY24" fmla="*/ 642622 h 852934"/>
              <a:gd name="connsiteX25" fmla="*/ 594360 w 640080"/>
              <a:gd name="connsiteY25" fmla="*/ 578614 h 852934"/>
              <a:gd name="connsiteX26" fmla="*/ 612648 w 640080"/>
              <a:gd name="connsiteY26" fmla="*/ 505462 h 852934"/>
              <a:gd name="connsiteX27" fmla="*/ 630936 w 640080"/>
              <a:gd name="connsiteY27" fmla="*/ 478030 h 852934"/>
              <a:gd name="connsiteX28" fmla="*/ 640080 w 640080"/>
              <a:gd name="connsiteY28" fmla="*/ 432310 h 852934"/>
              <a:gd name="connsiteX29" fmla="*/ 621792 w 640080"/>
              <a:gd name="connsiteY29" fmla="*/ 304294 h 852934"/>
              <a:gd name="connsiteX30" fmla="*/ 594360 w 640080"/>
              <a:gd name="connsiteY30" fmla="*/ 194566 h 852934"/>
              <a:gd name="connsiteX31" fmla="*/ 566928 w 640080"/>
              <a:gd name="connsiteY31" fmla="*/ 130558 h 852934"/>
              <a:gd name="connsiteX32" fmla="*/ 512064 w 640080"/>
              <a:gd name="connsiteY32" fmla="*/ 84838 h 852934"/>
              <a:gd name="connsiteX33" fmla="*/ 484632 w 640080"/>
              <a:gd name="connsiteY33" fmla="*/ 57406 h 852934"/>
              <a:gd name="connsiteX34" fmla="*/ 457200 w 640080"/>
              <a:gd name="connsiteY34" fmla="*/ 48262 h 852934"/>
              <a:gd name="connsiteX35" fmla="*/ 429768 w 640080"/>
              <a:gd name="connsiteY35" fmla="*/ 29974 h 852934"/>
              <a:gd name="connsiteX36" fmla="*/ 402336 w 640080"/>
              <a:gd name="connsiteY36" fmla="*/ 20830 h 852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40080" h="852934">
                <a:moveTo>
                  <a:pt x="402336" y="20830"/>
                </a:moveTo>
                <a:cubicBezTo>
                  <a:pt x="345948" y="16258"/>
                  <a:pt x="348933" y="-7758"/>
                  <a:pt x="91440" y="2542"/>
                </a:cubicBezTo>
                <a:cubicBezTo>
                  <a:pt x="82296" y="5590"/>
                  <a:pt x="72028" y="6339"/>
                  <a:pt x="64008" y="11686"/>
                </a:cubicBezTo>
                <a:cubicBezTo>
                  <a:pt x="28811" y="35151"/>
                  <a:pt x="31921" y="53084"/>
                  <a:pt x="18288" y="93982"/>
                </a:cubicBezTo>
                <a:lnTo>
                  <a:pt x="9144" y="121414"/>
                </a:lnTo>
                <a:lnTo>
                  <a:pt x="0" y="148846"/>
                </a:lnTo>
                <a:cubicBezTo>
                  <a:pt x="3048" y="249430"/>
                  <a:pt x="4119" y="350093"/>
                  <a:pt x="9144" y="450598"/>
                </a:cubicBezTo>
                <a:cubicBezTo>
                  <a:pt x="10220" y="472124"/>
                  <a:pt x="13442" y="493605"/>
                  <a:pt x="18288" y="514606"/>
                </a:cubicBezTo>
                <a:lnTo>
                  <a:pt x="45720" y="596902"/>
                </a:lnTo>
                <a:cubicBezTo>
                  <a:pt x="48768" y="606046"/>
                  <a:pt x="49517" y="616314"/>
                  <a:pt x="54864" y="624334"/>
                </a:cubicBezTo>
                <a:cubicBezTo>
                  <a:pt x="60960" y="633478"/>
                  <a:pt x="68237" y="641936"/>
                  <a:pt x="73152" y="651766"/>
                </a:cubicBezTo>
                <a:cubicBezTo>
                  <a:pt x="77463" y="660387"/>
                  <a:pt x="77615" y="670772"/>
                  <a:pt x="82296" y="679198"/>
                </a:cubicBezTo>
                <a:cubicBezTo>
                  <a:pt x="128518" y="762397"/>
                  <a:pt x="101875" y="708180"/>
                  <a:pt x="146304" y="761494"/>
                </a:cubicBezTo>
                <a:cubicBezTo>
                  <a:pt x="153339" y="769937"/>
                  <a:pt x="156010" y="782061"/>
                  <a:pt x="164592" y="788926"/>
                </a:cubicBezTo>
                <a:cubicBezTo>
                  <a:pt x="172118" y="794947"/>
                  <a:pt x="183403" y="793759"/>
                  <a:pt x="192024" y="798070"/>
                </a:cubicBezTo>
                <a:cubicBezTo>
                  <a:pt x="201854" y="802985"/>
                  <a:pt x="209626" y="811443"/>
                  <a:pt x="219456" y="816358"/>
                </a:cubicBezTo>
                <a:cubicBezTo>
                  <a:pt x="228077" y="820669"/>
                  <a:pt x="238267" y="821191"/>
                  <a:pt x="246888" y="825502"/>
                </a:cubicBezTo>
                <a:cubicBezTo>
                  <a:pt x="317792" y="860954"/>
                  <a:pt x="232801" y="829950"/>
                  <a:pt x="301752" y="852934"/>
                </a:cubicBezTo>
                <a:cubicBezTo>
                  <a:pt x="332232" y="849886"/>
                  <a:pt x="365128" y="856068"/>
                  <a:pt x="393192" y="843790"/>
                </a:cubicBezTo>
                <a:cubicBezTo>
                  <a:pt x="416887" y="833424"/>
                  <a:pt x="426537" y="803272"/>
                  <a:pt x="448056" y="788926"/>
                </a:cubicBezTo>
                <a:lnTo>
                  <a:pt x="475488" y="770638"/>
                </a:lnTo>
                <a:cubicBezTo>
                  <a:pt x="481584" y="761494"/>
                  <a:pt x="486005" y="750977"/>
                  <a:pt x="493776" y="743206"/>
                </a:cubicBezTo>
                <a:cubicBezTo>
                  <a:pt x="501547" y="735435"/>
                  <a:pt x="513971" y="733189"/>
                  <a:pt x="521208" y="724918"/>
                </a:cubicBezTo>
                <a:cubicBezTo>
                  <a:pt x="535682" y="708377"/>
                  <a:pt x="545592" y="688342"/>
                  <a:pt x="557784" y="670054"/>
                </a:cubicBezTo>
                <a:cubicBezTo>
                  <a:pt x="563880" y="660910"/>
                  <a:pt x="572597" y="653048"/>
                  <a:pt x="576072" y="642622"/>
                </a:cubicBezTo>
                <a:cubicBezTo>
                  <a:pt x="586255" y="612074"/>
                  <a:pt x="586706" y="613059"/>
                  <a:pt x="594360" y="578614"/>
                </a:cubicBezTo>
                <a:cubicBezTo>
                  <a:pt x="598534" y="559833"/>
                  <a:pt x="602844" y="525070"/>
                  <a:pt x="612648" y="505462"/>
                </a:cubicBezTo>
                <a:cubicBezTo>
                  <a:pt x="617563" y="495632"/>
                  <a:pt x="624840" y="487174"/>
                  <a:pt x="630936" y="478030"/>
                </a:cubicBezTo>
                <a:cubicBezTo>
                  <a:pt x="633984" y="462790"/>
                  <a:pt x="640080" y="447852"/>
                  <a:pt x="640080" y="432310"/>
                </a:cubicBezTo>
                <a:cubicBezTo>
                  <a:pt x="640080" y="339941"/>
                  <a:pt x="634101" y="365838"/>
                  <a:pt x="621792" y="304294"/>
                </a:cubicBezTo>
                <a:cubicBezTo>
                  <a:pt x="603322" y="211945"/>
                  <a:pt x="624912" y="286223"/>
                  <a:pt x="594360" y="194566"/>
                </a:cubicBezTo>
                <a:cubicBezTo>
                  <a:pt x="586898" y="172179"/>
                  <a:pt x="581052" y="150332"/>
                  <a:pt x="566928" y="130558"/>
                </a:cubicBezTo>
                <a:cubicBezTo>
                  <a:pt x="543357" y="97558"/>
                  <a:pt x="540371" y="108427"/>
                  <a:pt x="512064" y="84838"/>
                </a:cubicBezTo>
                <a:cubicBezTo>
                  <a:pt x="502130" y="76559"/>
                  <a:pt x="495392" y="64579"/>
                  <a:pt x="484632" y="57406"/>
                </a:cubicBezTo>
                <a:cubicBezTo>
                  <a:pt x="476612" y="52059"/>
                  <a:pt x="465821" y="52573"/>
                  <a:pt x="457200" y="48262"/>
                </a:cubicBezTo>
                <a:cubicBezTo>
                  <a:pt x="447370" y="43347"/>
                  <a:pt x="439192" y="35628"/>
                  <a:pt x="429768" y="29974"/>
                </a:cubicBezTo>
                <a:cubicBezTo>
                  <a:pt x="423924" y="26467"/>
                  <a:pt x="458724" y="25402"/>
                  <a:pt x="402336" y="20830"/>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5" name="Ελεύθερη σχεδίαση 24"/>
          <p:cNvSpPr/>
          <p:nvPr/>
        </p:nvSpPr>
        <p:spPr>
          <a:xfrm rot="10248392">
            <a:off x="6792759" y="3894659"/>
            <a:ext cx="2121408" cy="384048"/>
          </a:xfrm>
          <a:custGeom>
            <a:avLst/>
            <a:gdLst>
              <a:gd name="connsiteX0" fmla="*/ 0 w 2121408"/>
              <a:gd name="connsiteY0" fmla="*/ 91440 h 384048"/>
              <a:gd name="connsiteX1" fmla="*/ 91440 w 2121408"/>
              <a:gd name="connsiteY1" fmla="*/ 54864 h 384048"/>
              <a:gd name="connsiteX2" fmla="*/ 137160 w 2121408"/>
              <a:gd name="connsiteY2" fmla="*/ 45720 h 384048"/>
              <a:gd name="connsiteX3" fmla="*/ 219456 w 2121408"/>
              <a:gd name="connsiteY3" fmla="*/ 27432 h 384048"/>
              <a:gd name="connsiteX4" fmla="*/ 310896 w 2121408"/>
              <a:gd name="connsiteY4" fmla="*/ 18288 h 384048"/>
              <a:gd name="connsiteX5" fmla="*/ 393192 w 2121408"/>
              <a:gd name="connsiteY5" fmla="*/ 0 h 384048"/>
              <a:gd name="connsiteX6" fmla="*/ 832104 w 2121408"/>
              <a:gd name="connsiteY6" fmla="*/ 9144 h 384048"/>
              <a:gd name="connsiteX7" fmla="*/ 896112 w 2121408"/>
              <a:gd name="connsiteY7" fmla="*/ 18288 h 384048"/>
              <a:gd name="connsiteX8" fmla="*/ 1024128 w 2121408"/>
              <a:gd name="connsiteY8" fmla="*/ 27432 h 384048"/>
              <a:gd name="connsiteX9" fmla="*/ 1133856 w 2121408"/>
              <a:gd name="connsiteY9" fmla="*/ 45720 h 384048"/>
              <a:gd name="connsiteX10" fmla="*/ 1225296 w 2121408"/>
              <a:gd name="connsiteY10" fmla="*/ 64008 h 384048"/>
              <a:gd name="connsiteX11" fmla="*/ 1261872 w 2121408"/>
              <a:gd name="connsiteY11" fmla="*/ 73152 h 384048"/>
              <a:gd name="connsiteX12" fmla="*/ 1325880 w 2121408"/>
              <a:gd name="connsiteY12" fmla="*/ 82296 h 384048"/>
              <a:gd name="connsiteX13" fmla="*/ 1380744 w 2121408"/>
              <a:gd name="connsiteY13" fmla="*/ 109728 h 384048"/>
              <a:gd name="connsiteX14" fmla="*/ 1417320 w 2121408"/>
              <a:gd name="connsiteY14" fmla="*/ 118872 h 384048"/>
              <a:gd name="connsiteX15" fmla="*/ 1517904 w 2121408"/>
              <a:gd name="connsiteY15" fmla="*/ 137160 h 384048"/>
              <a:gd name="connsiteX16" fmla="*/ 1572768 w 2121408"/>
              <a:gd name="connsiteY16" fmla="*/ 155448 h 384048"/>
              <a:gd name="connsiteX17" fmla="*/ 1600200 w 2121408"/>
              <a:gd name="connsiteY17" fmla="*/ 164592 h 384048"/>
              <a:gd name="connsiteX18" fmla="*/ 1645920 w 2121408"/>
              <a:gd name="connsiteY18" fmla="*/ 173736 h 384048"/>
              <a:gd name="connsiteX19" fmla="*/ 1709928 w 2121408"/>
              <a:gd name="connsiteY19" fmla="*/ 201168 h 384048"/>
              <a:gd name="connsiteX20" fmla="*/ 1764792 w 2121408"/>
              <a:gd name="connsiteY20" fmla="*/ 210312 h 384048"/>
              <a:gd name="connsiteX21" fmla="*/ 1810512 w 2121408"/>
              <a:gd name="connsiteY21" fmla="*/ 228600 h 384048"/>
              <a:gd name="connsiteX22" fmla="*/ 1938528 w 2121408"/>
              <a:gd name="connsiteY22" fmla="*/ 256032 h 384048"/>
              <a:gd name="connsiteX23" fmla="*/ 1993392 w 2121408"/>
              <a:gd name="connsiteY23" fmla="*/ 292608 h 384048"/>
              <a:gd name="connsiteX24" fmla="*/ 2020824 w 2121408"/>
              <a:gd name="connsiteY24" fmla="*/ 310896 h 384048"/>
              <a:gd name="connsiteX25" fmla="*/ 2048256 w 2121408"/>
              <a:gd name="connsiteY25" fmla="*/ 338328 h 384048"/>
              <a:gd name="connsiteX26" fmla="*/ 2121408 w 2121408"/>
              <a:gd name="connsiteY26" fmla="*/ 384048 h 384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21408" h="384048">
                <a:moveTo>
                  <a:pt x="0" y="91440"/>
                </a:moveTo>
                <a:cubicBezTo>
                  <a:pt x="30480" y="79248"/>
                  <a:pt x="60297" y="65245"/>
                  <a:pt x="91440" y="54864"/>
                </a:cubicBezTo>
                <a:cubicBezTo>
                  <a:pt x="106184" y="49949"/>
                  <a:pt x="121963" y="48976"/>
                  <a:pt x="137160" y="45720"/>
                </a:cubicBezTo>
                <a:cubicBezTo>
                  <a:pt x="164637" y="39832"/>
                  <a:pt x="191699" y="31815"/>
                  <a:pt x="219456" y="27432"/>
                </a:cubicBezTo>
                <a:cubicBezTo>
                  <a:pt x="249713" y="22655"/>
                  <a:pt x="280533" y="22336"/>
                  <a:pt x="310896" y="18288"/>
                </a:cubicBezTo>
                <a:cubicBezTo>
                  <a:pt x="335772" y="14971"/>
                  <a:pt x="368358" y="6209"/>
                  <a:pt x="393192" y="0"/>
                </a:cubicBezTo>
                <a:lnTo>
                  <a:pt x="832104" y="9144"/>
                </a:lnTo>
                <a:cubicBezTo>
                  <a:pt x="853642" y="9927"/>
                  <a:pt x="874656" y="16245"/>
                  <a:pt x="896112" y="18288"/>
                </a:cubicBezTo>
                <a:cubicBezTo>
                  <a:pt x="938700" y="22344"/>
                  <a:pt x="981456" y="24384"/>
                  <a:pt x="1024128" y="27432"/>
                </a:cubicBezTo>
                <a:cubicBezTo>
                  <a:pt x="1060704" y="33528"/>
                  <a:pt x="1097496" y="38448"/>
                  <a:pt x="1133856" y="45720"/>
                </a:cubicBezTo>
                <a:cubicBezTo>
                  <a:pt x="1164336" y="51816"/>
                  <a:pt x="1195140" y="56469"/>
                  <a:pt x="1225296" y="64008"/>
                </a:cubicBezTo>
                <a:cubicBezTo>
                  <a:pt x="1237488" y="67056"/>
                  <a:pt x="1249507" y="70904"/>
                  <a:pt x="1261872" y="73152"/>
                </a:cubicBezTo>
                <a:cubicBezTo>
                  <a:pt x="1283077" y="77007"/>
                  <a:pt x="1304544" y="79248"/>
                  <a:pt x="1325880" y="82296"/>
                </a:cubicBezTo>
                <a:cubicBezTo>
                  <a:pt x="1441471" y="120826"/>
                  <a:pt x="1256663" y="56550"/>
                  <a:pt x="1380744" y="109728"/>
                </a:cubicBezTo>
                <a:cubicBezTo>
                  <a:pt x="1392295" y="114678"/>
                  <a:pt x="1404997" y="116407"/>
                  <a:pt x="1417320" y="118872"/>
                </a:cubicBezTo>
                <a:cubicBezTo>
                  <a:pt x="1443458" y="124100"/>
                  <a:pt x="1490935" y="129805"/>
                  <a:pt x="1517904" y="137160"/>
                </a:cubicBezTo>
                <a:cubicBezTo>
                  <a:pt x="1536502" y="142232"/>
                  <a:pt x="1554480" y="149352"/>
                  <a:pt x="1572768" y="155448"/>
                </a:cubicBezTo>
                <a:cubicBezTo>
                  <a:pt x="1581912" y="158496"/>
                  <a:pt x="1590749" y="162702"/>
                  <a:pt x="1600200" y="164592"/>
                </a:cubicBezTo>
                <a:cubicBezTo>
                  <a:pt x="1615440" y="167640"/>
                  <a:pt x="1630842" y="169967"/>
                  <a:pt x="1645920" y="173736"/>
                </a:cubicBezTo>
                <a:cubicBezTo>
                  <a:pt x="1746848" y="198968"/>
                  <a:pt x="1579081" y="161914"/>
                  <a:pt x="1709928" y="201168"/>
                </a:cubicBezTo>
                <a:cubicBezTo>
                  <a:pt x="1727686" y="206496"/>
                  <a:pt x="1746504" y="207264"/>
                  <a:pt x="1764792" y="210312"/>
                </a:cubicBezTo>
                <a:cubicBezTo>
                  <a:pt x="1780032" y="216408"/>
                  <a:pt x="1794638" y="224423"/>
                  <a:pt x="1810512" y="228600"/>
                </a:cubicBezTo>
                <a:cubicBezTo>
                  <a:pt x="1852716" y="239706"/>
                  <a:pt x="1938528" y="256032"/>
                  <a:pt x="1938528" y="256032"/>
                </a:cubicBezTo>
                <a:lnTo>
                  <a:pt x="1993392" y="292608"/>
                </a:lnTo>
                <a:cubicBezTo>
                  <a:pt x="2002536" y="298704"/>
                  <a:pt x="2013053" y="303125"/>
                  <a:pt x="2020824" y="310896"/>
                </a:cubicBezTo>
                <a:cubicBezTo>
                  <a:pt x="2029968" y="320040"/>
                  <a:pt x="2038048" y="330389"/>
                  <a:pt x="2048256" y="338328"/>
                </a:cubicBezTo>
                <a:cubicBezTo>
                  <a:pt x="2084577" y="366578"/>
                  <a:pt x="2090969" y="368829"/>
                  <a:pt x="2121408" y="384048"/>
                </a:cubicBezTo>
              </a:path>
            </a:pathLst>
          </a:custGeom>
          <a:noFill/>
          <a:ln>
            <a:solidFill>
              <a:schemeClr val="tx1"/>
            </a:solidFill>
            <a:headEnd type="arrow"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Θέση ημερομηνίας 1">
            <a:extLst>
              <a:ext uri="{FF2B5EF4-FFF2-40B4-BE49-F238E27FC236}">
                <a16:creationId xmlns:a16="http://schemas.microsoft.com/office/drawing/2014/main" id="{53CAB9BF-4A6B-4FC9-A226-3A09475A2C1F}"/>
              </a:ext>
            </a:extLst>
          </p:cNvPr>
          <p:cNvSpPr>
            <a:spLocks noGrp="1"/>
          </p:cNvSpPr>
          <p:nvPr>
            <p:ph type="dt" sz="half" idx="10"/>
          </p:nvPr>
        </p:nvSpPr>
        <p:spPr/>
        <p:txBody>
          <a:bodyPr/>
          <a:lstStyle/>
          <a:p>
            <a:fld id="{61637EA7-A648-4AF6-8C51-7A28A63A2641}" type="datetime1">
              <a:rPr lang="el-GR" smtClean="0">
                <a:solidFill>
                  <a:prstClr val="black">
                    <a:tint val="75000"/>
                  </a:prstClr>
                </a:solidFill>
              </a:rPr>
              <a:t>8/2/2021</a:t>
            </a:fld>
            <a:endParaRPr lang="el-GR">
              <a:solidFill>
                <a:prstClr val="black">
                  <a:tint val="75000"/>
                </a:prstClr>
              </a:solidFill>
            </a:endParaRPr>
          </a:p>
        </p:txBody>
      </p:sp>
      <p:sp>
        <p:nvSpPr>
          <p:cNvPr id="8" name="Θέση υποσέλιδου 7">
            <a:extLst>
              <a:ext uri="{FF2B5EF4-FFF2-40B4-BE49-F238E27FC236}">
                <a16:creationId xmlns:a16="http://schemas.microsoft.com/office/drawing/2014/main" id="{F8B71C7E-FB68-4D2D-AC99-83B4DF7D7FC2}"/>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453336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22" presetClass="entr" presetSubtype="8" fill="hold" grpId="0" nodeType="afterEffect">
                                  <p:stCondLst>
                                    <p:cond delay="25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1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29"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2000" fill="hold"/>
                                        <p:tgtEl>
                                          <p:spTgt spid="7"/>
                                        </p:tgtEl>
                                        <p:attrNameLst>
                                          <p:attrName>ppt_x</p:attrName>
                                        </p:attrNameLst>
                                      </p:cBhvr>
                                      <p:tavLst>
                                        <p:tav tm="0">
                                          <p:val>
                                            <p:strVal val="#ppt_x-.2"/>
                                          </p:val>
                                        </p:tav>
                                        <p:tav tm="100000">
                                          <p:val>
                                            <p:strVal val="#ppt_x"/>
                                          </p:val>
                                        </p:tav>
                                      </p:tavLst>
                                    </p:anim>
                                    <p:anim calcmode="lin" valueType="num">
                                      <p:cBhvr>
                                        <p:cTn id="17" dur="2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18" dur="2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left)">
                                      <p:cBhvr>
                                        <p:cTn id="23" dur="10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wipe(left)">
                                      <p:cBhvr>
                                        <p:cTn id="28" dur="1000"/>
                                        <p:tgtEl>
                                          <p:spTgt spid="15"/>
                                        </p:tgtEl>
                                      </p:cBhvr>
                                    </p:animEffect>
                                  </p:childTnLst>
                                </p:cTn>
                              </p:par>
                            </p:childTnLst>
                          </p:cTn>
                        </p:par>
                        <p:par>
                          <p:cTn id="29" fill="hold">
                            <p:stCondLst>
                              <p:cond delay="1000"/>
                            </p:stCondLst>
                            <p:childTnLst>
                              <p:par>
                                <p:cTn id="30" presetID="22" presetClass="entr" presetSubtype="8" fill="hold" grpId="0" nodeType="afterEffect">
                                  <p:stCondLst>
                                    <p:cond delay="500"/>
                                  </p:stCondLst>
                                  <p:childTnLst>
                                    <p:set>
                                      <p:cBhvr>
                                        <p:cTn id="31" dur="1" fill="hold">
                                          <p:stCondLst>
                                            <p:cond delay="0"/>
                                          </p:stCondLst>
                                        </p:cTn>
                                        <p:tgtEl>
                                          <p:spTgt spid="11"/>
                                        </p:tgtEl>
                                        <p:attrNameLst>
                                          <p:attrName>style.visibility</p:attrName>
                                        </p:attrNameLst>
                                      </p:cBhvr>
                                      <p:to>
                                        <p:strVal val="visible"/>
                                      </p:to>
                                    </p:set>
                                    <p:animEffect transition="in" filter="wipe(left)">
                                      <p:cBhvr>
                                        <p:cTn id="32" dur="1000"/>
                                        <p:tgtEl>
                                          <p:spTgt spid="11"/>
                                        </p:tgtEl>
                                      </p:cBhvr>
                                    </p:animEffect>
                                  </p:childTnLst>
                                </p:cTn>
                              </p:par>
                            </p:childTnLst>
                          </p:cTn>
                        </p:par>
                        <p:par>
                          <p:cTn id="33" fill="hold">
                            <p:stCondLst>
                              <p:cond delay="2500"/>
                            </p:stCondLst>
                            <p:childTnLst>
                              <p:par>
                                <p:cTn id="34" presetID="22" presetClass="entr" presetSubtype="8" fill="hold" grpId="0" nodeType="afterEffect">
                                  <p:stCondLst>
                                    <p:cond delay="250"/>
                                  </p:stCondLst>
                                  <p:childTnLst>
                                    <p:set>
                                      <p:cBhvr>
                                        <p:cTn id="35" dur="1" fill="hold">
                                          <p:stCondLst>
                                            <p:cond delay="0"/>
                                          </p:stCondLst>
                                        </p:cTn>
                                        <p:tgtEl>
                                          <p:spTgt spid="12"/>
                                        </p:tgtEl>
                                        <p:attrNameLst>
                                          <p:attrName>style.visibility</p:attrName>
                                        </p:attrNameLst>
                                      </p:cBhvr>
                                      <p:to>
                                        <p:strVal val="visible"/>
                                      </p:to>
                                    </p:set>
                                    <p:animEffect transition="in" filter="wipe(left)">
                                      <p:cBhvr>
                                        <p:cTn id="36" dur="500"/>
                                        <p:tgtEl>
                                          <p:spTgt spid="12"/>
                                        </p:tgtEl>
                                      </p:cBhvr>
                                    </p:animEffect>
                                  </p:childTnLst>
                                </p:cTn>
                              </p:par>
                            </p:childTnLst>
                          </p:cTn>
                        </p:par>
                        <p:par>
                          <p:cTn id="37" fill="hold">
                            <p:stCondLst>
                              <p:cond delay="3250"/>
                            </p:stCondLst>
                            <p:childTnLst>
                              <p:par>
                                <p:cTn id="38" presetID="53" presetClass="entr" presetSubtype="16" repeatCount="2000" fill="hold" grpId="0" nodeType="afterEffect">
                                  <p:stCondLst>
                                    <p:cond delay="500"/>
                                  </p:stCondLst>
                                  <p:childTnLst>
                                    <p:set>
                                      <p:cBhvr>
                                        <p:cTn id="39" dur="1" fill="hold">
                                          <p:stCondLst>
                                            <p:cond delay="0"/>
                                          </p:stCondLst>
                                        </p:cTn>
                                        <p:tgtEl>
                                          <p:spTgt spid="13"/>
                                        </p:tgtEl>
                                        <p:attrNameLst>
                                          <p:attrName>style.visibility</p:attrName>
                                        </p:attrNameLst>
                                      </p:cBhvr>
                                      <p:to>
                                        <p:strVal val="visible"/>
                                      </p:to>
                                    </p:set>
                                    <p:anim calcmode="lin" valueType="num">
                                      <p:cBhvr>
                                        <p:cTn id="40" dur="1500" fill="hold"/>
                                        <p:tgtEl>
                                          <p:spTgt spid="13"/>
                                        </p:tgtEl>
                                        <p:attrNameLst>
                                          <p:attrName>ppt_w</p:attrName>
                                        </p:attrNameLst>
                                      </p:cBhvr>
                                      <p:tavLst>
                                        <p:tav tm="0">
                                          <p:val>
                                            <p:fltVal val="0"/>
                                          </p:val>
                                        </p:tav>
                                        <p:tav tm="100000">
                                          <p:val>
                                            <p:strVal val="#ppt_w"/>
                                          </p:val>
                                        </p:tav>
                                      </p:tavLst>
                                    </p:anim>
                                    <p:anim calcmode="lin" valueType="num">
                                      <p:cBhvr>
                                        <p:cTn id="41" dur="1500" fill="hold"/>
                                        <p:tgtEl>
                                          <p:spTgt spid="13"/>
                                        </p:tgtEl>
                                        <p:attrNameLst>
                                          <p:attrName>ppt_h</p:attrName>
                                        </p:attrNameLst>
                                      </p:cBhvr>
                                      <p:tavLst>
                                        <p:tav tm="0">
                                          <p:val>
                                            <p:fltVal val="0"/>
                                          </p:val>
                                        </p:tav>
                                        <p:tav tm="100000">
                                          <p:val>
                                            <p:strVal val="#ppt_h"/>
                                          </p:val>
                                        </p:tav>
                                      </p:tavLst>
                                    </p:anim>
                                    <p:animEffect transition="in" filter="fade">
                                      <p:cBhvr>
                                        <p:cTn id="42" dur="1500"/>
                                        <p:tgtEl>
                                          <p:spTgt spid="13"/>
                                        </p:tgtEl>
                                      </p:cBhvr>
                                    </p:animEffect>
                                  </p:childTnLst>
                                </p:cTn>
                              </p:par>
                            </p:childTnLst>
                          </p:cTn>
                        </p:par>
                        <p:par>
                          <p:cTn id="43" fill="hold">
                            <p:stCondLst>
                              <p:cond delay="6750"/>
                            </p:stCondLst>
                            <p:childTnLst>
                              <p:par>
                                <p:cTn id="44" presetID="21" presetClass="entr" presetSubtype="1"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wheel(1)">
                                      <p:cBhvr>
                                        <p:cTn id="46" dur="2000"/>
                                        <p:tgtEl>
                                          <p:spTgt spid="20"/>
                                        </p:tgtEl>
                                      </p:cBhvr>
                                    </p:animEffect>
                                  </p:childTnLst>
                                </p:cTn>
                              </p:par>
                            </p:childTnLst>
                          </p:cTn>
                        </p:par>
                        <p:par>
                          <p:cTn id="47" fill="hold">
                            <p:stCondLst>
                              <p:cond delay="8750"/>
                            </p:stCondLst>
                            <p:childTnLst>
                              <p:par>
                                <p:cTn id="48" presetID="22" presetClass="entr" presetSubtype="8" fill="hold" grpId="0" nodeType="after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wipe(left)">
                                      <p:cBhvr>
                                        <p:cTn id="50" dur="500"/>
                                        <p:tgtEl>
                                          <p:spTgt spid="21"/>
                                        </p:tgtEl>
                                      </p:cBhvr>
                                    </p:animEffect>
                                  </p:childTnLst>
                                </p:cTn>
                              </p:par>
                            </p:childTnLst>
                          </p:cTn>
                        </p:par>
                        <p:par>
                          <p:cTn id="51" fill="hold">
                            <p:stCondLst>
                              <p:cond delay="9250"/>
                            </p:stCondLst>
                            <p:childTnLst>
                              <p:par>
                                <p:cTn id="52" presetID="21" presetClass="entr" presetSubtype="1" fill="hold" grpId="0" nodeType="after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wheel(1)">
                                      <p:cBhvr>
                                        <p:cTn id="54" dur="2000"/>
                                        <p:tgtEl>
                                          <p:spTgt spid="22"/>
                                        </p:tgtEl>
                                      </p:cBhvr>
                                    </p:animEffect>
                                  </p:childTnLst>
                                </p:cTn>
                              </p:par>
                            </p:childTnLst>
                          </p:cTn>
                        </p:par>
                        <p:par>
                          <p:cTn id="55" fill="hold">
                            <p:stCondLst>
                              <p:cond delay="11250"/>
                            </p:stCondLst>
                            <p:childTnLst>
                              <p:par>
                                <p:cTn id="56" presetID="22" presetClass="entr" presetSubtype="4" fill="hold" grpId="0" nodeType="afterEffect">
                                  <p:stCondLst>
                                    <p:cond delay="0"/>
                                  </p:stCondLst>
                                  <p:childTnLst>
                                    <p:set>
                                      <p:cBhvr>
                                        <p:cTn id="57" dur="1" fill="hold">
                                          <p:stCondLst>
                                            <p:cond delay="0"/>
                                          </p:stCondLst>
                                        </p:cTn>
                                        <p:tgtEl>
                                          <p:spTgt spid="25"/>
                                        </p:tgtEl>
                                        <p:attrNameLst>
                                          <p:attrName>style.visibility</p:attrName>
                                        </p:attrNameLst>
                                      </p:cBhvr>
                                      <p:to>
                                        <p:strVal val="visible"/>
                                      </p:to>
                                    </p:set>
                                    <p:animEffect transition="in" filter="wipe(down)">
                                      <p:cBhvr>
                                        <p:cTn id="58" dur="500"/>
                                        <p:tgtEl>
                                          <p:spTgt spid="25"/>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animEffect transition="in" filter="wipe(left)">
                                      <p:cBhvr>
                                        <p:cTn id="63" dur="1500"/>
                                        <p:tgtEl>
                                          <p:spTgt spid="16"/>
                                        </p:tgtEl>
                                      </p:cBhvr>
                                    </p:animEffect>
                                  </p:childTnLst>
                                </p:cTn>
                              </p:par>
                            </p:childTnLst>
                          </p:cTn>
                        </p:par>
                        <p:par>
                          <p:cTn id="64" fill="hold">
                            <p:stCondLst>
                              <p:cond delay="1500"/>
                            </p:stCondLst>
                            <p:childTnLst>
                              <p:par>
                                <p:cTn id="65" presetID="53" presetClass="entr" presetSubtype="16" repeatCount="2000" fill="hold" grpId="0" nodeType="after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p:cTn id="67" dur="1500" fill="hold"/>
                                        <p:tgtEl>
                                          <p:spTgt spid="17"/>
                                        </p:tgtEl>
                                        <p:attrNameLst>
                                          <p:attrName>ppt_w</p:attrName>
                                        </p:attrNameLst>
                                      </p:cBhvr>
                                      <p:tavLst>
                                        <p:tav tm="0">
                                          <p:val>
                                            <p:fltVal val="0"/>
                                          </p:val>
                                        </p:tav>
                                        <p:tav tm="100000">
                                          <p:val>
                                            <p:strVal val="#ppt_w"/>
                                          </p:val>
                                        </p:tav>
                                      </p:tavLst>
                                    </p:anim>
                                    <p:anim calcmode="lin" valueType="num">
                                      <p:cBhvr>
                                        <p:cTn id="68" dur="1500" fill="hold"/>
                                        <p:tgtEl>
                                          <p:spTgt spid="17"/>
                                        </p:tgtEl>
                                        <p:attrNameLst>
                                          <p:attrName>ppt_h</p:attrName>
                                        </p:attrNameLst>
                                      </p:cBhvr>
                                      <p:tavLst>
                                        <p:tav tm="0">
                                          <p:val>
                                            <p:fltVal val="0"/>
                                          </p:val>
                                        </p:tav>
                                        <p:tav tm="100000">
                                          <p:val>
                                            <p:strVal val="#ppt_h"/>
                                          </p:val>
                                        </p:tav>
                                      </p:tavLst>
                                    </p:anim>
                                    <p:animEffect transition="in" filter="fade">
                                      <p:cBhvr>
                                        <p:cTn id="69" dur="1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1" grpId="0"/>
      <p:bldP spid="12" grpId="0" animBg="1"/>
      <p:bldP spid="13" grpId="0"/>
      <p:bldP spid="16" grpId="0"/>
      <p:bldP spid="17" grpId="0"/>
      <p:bldP spid="20" grpId="0" animBg="1"/>
      <p:bldP spid="21" grpId="0" animBg="1"/>
      <p:bldP spid="22" grpId="0" animBg="1"/>
      <p:bldP spid="2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p:cNvSpPr>
            <a:spLocks noGrp="1"/>
          </p:cNvSpPr>
          <p:nvPr>
            <p:ph type="sldNum" sz="quarter" idx="12"/>
          </p:nvPr>
        </p:nvSpPr>
        <p:spPr/>
        <p:txBody>
          <a:bodyPr/>
          <a:lstStyle/>
          <a:p>
            <a:fld id="{3DF53439-851E-44AD-84B1-B6BFC3D0C743}" type="slidenum">
              <a:rPr lang="el-GR" smtClean="0">
                <a:solidFill>
                  <a:prstClr val="black">
                    <a:tint val="75000"/>
                  </a:prstClr>
                </a:solidFill>
              </a:rPr>
              <a:pPr/>
              <a:t>7</a:t>
            </a:fld>
            <a:endParaRPr lang="el-GR">
              <a:solidFill>
                <a:prstClr val="black">
                  <a:tint val="75000"/>
                </a:prstClr>
              </a:solidFill>
            </a:endParaRPr>
          </a:p>
        </p:txBody>
      </p:sp>
      <p:pic>
        <p:nvPicPr>
          <p:cNvPr id="5"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041" y="647258"/>
            <a:ext cx="1219200" cy="116205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2275241" y="351120"/>
            <a:ext cx="7798399" cy="1754326"/>
          </a:xfrm>
          <a:prstGeom prst="rect">
            <a:avLst/>
          </a:prstGeom>
          <a:noFill/>
        </p:spPr>
        <p:txBody>
          <a:bodyPr wrap="square" rtlCol="0">
            <a:spAutoFit/>
          </a:bodyPr>
          <a:lstStyle/>
          <a:p>
            <a:pPr algn="just">
              <a:lnSpc>
                <a:spcPct val="150000"/>
              </a:lnSpc>
            </a:pPr>
            <a:r>
              <a:rPr lang="el-GR" sz="2400" b="1" dirty="0">
                <a:latin typeface="Comic Sans MS" panose="030F0702030302020204" pitchFamily="66" charset="0"/>
              </a:rPr>
              <a:t>Μια </a:t>
            </a:r>
            <a:r>
              <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rPr>
              <a:t>ηλεκτρική</a:t>
            </a:r>
            <a:r>
              <a:rPr lang="el-GR" sz="2400" b="1" dirty="0">
                <a:latin typeface="Comic Sans MS" panose="030F0702030302020204" pitchFamily="66" charset="0"/>
              </a:rPr>
              <a:t> </a:t>
            </a:r>
            <a:r>
              <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rPr>
              <a:t>πηγή</a:t>
            </a:r>
            <a:r>
              <a:rPr lang="el-GR" sz="2400" b="1" dirty="0">
                <a:latin typeface="Comic Sans MS" panose="030F0702030302020204" pitchFamily="66" charset="0"/>
              </a:rPr>
              <a:t> είναι ένας </a:t>
            </a:r>
            <a:r>
              <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rPr>
              <a:t>ενεργειακός μετατροπέας</a:t>
            </a:r>
            <a:r>
              <a:rPr lang="el-GR" sz="2400" b="1" dirty="0">
                <a:latin typeface="Comic Sans MS" panose="030F0702030302020204" pitchFamily="66" charset="0"/>
              </a:rPr>
              <a:t> που μετατρέπει κάποια μορφή ενέργειας (π.χ. χημική, μηχανική </a:t>
            </a:r>
            <a:r>
              <a:rPr lang="el-GR" sz="2400" b="1" dirty="0" err="1">
                <a:latin typeface="Comic Sans MS" panose="030F0702030302020204" pitchFamily="66" charset="0"/>
              </a:rPr>
              <a:t>κλπ</a:t>
            </a:r>
            <a:r>
              <a:rPr lang="el-GR" sz="2400" b="1" dirty="0">
                <a:latin typeface="Comic Sans MS" panose="030F0702030302020204" pitchFamily="66" charset="0"/>
              </a:rPr>
              <a:t>) σε ηλεκτρική.</a:t>
            </a:r>
          </a:p>
        </p:txBody>
      </p:sp>
      <p:pic>
        <p:nvPicPr>
          <p:cNvPr id="9"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466" y="4471416"/>
            <a:ext cx="1112044" cy="116205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Box 10"/>
          <p:cNvSpPr txBox="1"/>
          <p:nvPr/>
        </p:nvSpPr>
        <p:spPr>
          <a:xfrm>
            <a:off x="2001511" y="4093269"/>
            <a:ext cx="7389378" cy="1200329"/>
          </a:xfrm>
          <a:prstGeom prst="rect">
            <a:avLst/>
          </a:prstGeom>
          <a:noFill/>
        </p:spPr>
        <p:txBody>
          <a:bodyPr wrap="square" rtlCol="0">
            <a:spAutoFit/>
          </a:bodyPr>
          <a:lstStyle/>
          <a:p>
            <a:pPr algn="ctr">
              <a:lnSpc>
                <a:spcPct val="150000"/>
              </a:lnSpc>
            </a:pPr>
            <a:r>
              <a:rPr lang="el-GR" sz="2400" b="1" dirty="0">
                <a:latin typeface="Comic Sans MS" panose="030F0702030302020204" pitchFamily="66" charset="0"/>
              </a:rPr>
              <a:t>Μια πηγή που έχει ΗΕΔ 9</a:t>
            </a:r>
            <a:r>
              <a:rPr lang="en-US" sz="2400" b="1" dirty="0">
                <a:latin typeface="Comic Sans MS" panose="030F0702030302020204" pitchFamily="66" charset="0"/>
              </a:rPr>
              <a:t>V</a:t>
            </a:r>
            <a:r>
              <a:rPr lang="el-GR" sz="2400" b="1" dirty="0">
                <a:latin typeface="Comic Sans MS" panose="030F0702030302020204" pitchFamily="66" charset="0"/>
              </a:rPr>
              <a:t>, σημαίνει ότι σε κάθε φορτίο 1</a:t>
            </a:r>
            <a:r>
              <a:rPr lang="en-US" sz="2400" b="1" dirty="0">
                <a:latin typeface="Comic Sans MS" panose="030F0702030302020204" pitchFamily="66" charset="0"/>
              </a:rPr>
              <a:t>C </a:t>
            </a:r>
            <a:r>
              <a:rPr lang="el-GR" sz="2400" b="1" dirty="0">
                <a:latin typeface="Comic Sans MS" panose="030F0702030302020204" pitchFamily="66" charset="0"/>
              </a:rPr>
              <a:t>η πηγή αποδίδει ενέργεια 9</a:t>
            </a:r>
            <a:r>
              <a:rPr lang="en-US" sz="2400" b="1" dirty="0">
                <a:latin typeface="Comic Sans MS" panose="030F0702030302020204" pitchFamily="66" charset="0"/>
              </a:rPr>
              <a:t>Joule.</a:t>
            </a:r>
            <a:endParaRPr lang="el-GR" sz="2400" b="1" dirty="0">
              <a:latin typeface="Comic Sans MS" panose="030F0702030302020204" pitchFamily="66" charset="0"/>
            </a:endParaRPr>
          </a:p>
        </p:txBody>
      </p:sp>
      <p:pic>
        <p:nvPicPr>
          <p:cNvPr id="12" name="Picture 15"/>
          <p:cNvPicPr>
            <a:picLocks noChangeAspect="1" noChangeArrowheads="1"/>
          </p:cNvPicPr>
          <p:nvPr/>
        </p:nvPicPr>
        <p:blipFill>
          <a:blip r:embed="rId3">
            <a:clrChange>
              <a:clrFrom>
                <a:srgbClr val="FEFEF2"/>
              </a:clrFrom>
              <a:clrTo>
                <a:srgbClr val="FEFEF2">
                  <a:alpha val="0"/>
                </a:srgbClr>
              </a:clrTo>
            </a:clrChange>
            <a:extLst>
              <a:ext uri="{28A0092B-C50C-407E-A947-70E740481C1C}">
                <a14:useLocalDpi xmlns:a14="http://schemas.microsoft.com/office/drawing/2010/main" val="0"/>
              </a:ext>
            </a:extLst>
          </a:blip>
          <a:srcRect/>
          <a:stretch>
            <a:fillRect/>
          </a:stretch>
        </p:blipFill>
        <p:spPr bwMode="auto">
          <a:xfrm>
            <a:off x="10891111" y="3952949"/>
            <a:ext cx="691289" cy="1036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AutoShape 8"/>
          <p:cNvSpPr>
            <a:spLocks noChangeArrowheads="1"/>
          </p:cNvSpPr>
          <p:nvPr/>
        </p:nvSpPr>
        <p:spPr bwMode="auto">
          <a:xfrm>
            <a:off x="6368288" y="2287332"/>
            <a:ext cx="4386072" cy="1327913"/>
          </a:xfrm>
          <a:prstGeom prst="cloudCallout">
            <a:avLst>
              <a:gd name="adj1" fmla="val 54427"/>
              <a:gd name="adj2" fmla="val 82978"/>
            </a:avLst>
          </a:prstGeom>
          <a:noFill/>
          <a:ln w="9525">
            <a:solidFill>
              <a:schemeClr val="tx1"/>
            </a:solidFill>
            <a:round/>
            <a:headEnd/>
            <a:tailEnd/>
          </a:ln>
          <a:effectLst/>
        </p:spPr>
        <p:txBody>
          <a:bodyPr/>
          <a:lstStyle/>
          <a:p>
            <a:pPr algn="ctr">
              <a:lnSpc>
                <a:spcPct val="150000"/>
              </a:lnSpc>
            </a:pPr>
            <a:r>
              <a:rPr lang="el-GR" altLang="el-GR" b="1" dirty="0">
                <a:latin typeface="Comic Sans MS" pitchFamily="66" charset="0"/>
              </a:rPr>
              <a:t> Ποια είναι </a:t>
            </a:r>
            <a:r>
              <a:rPr lang="el-GR" altLang="el-GR" sz="2000" b="1" dirty="0">
                <a:latin typeface="Comic Sans MS" pitchFamily="66" charset="0"/>
              </a:rPr>
              <a:t>η έννοια της ΗΕΔ μιας πηγής</a:t>
            </a:r>
            <a:r>
              <a:rPr lang="en-US" altLang="el-GR" sz="2000" b="1" dirty="0">
                <a:latin typeface="Comic Sans MS" pitchFamily="66" charset="0"/>
              </a:rPr>
              <a:t>;</a:t>
            </a:r>
            <a:endParaRPr lang="el-GR" altLang="el-GR" sz="2000" dirty="0">
              <a:solidFill>
                <a:srgbClr val="0000FF"/>
              </a:solidFill>
              <a:effectLst>
                <a:outerShdw blurRad="38100" dist="38100" dir="2700000" algn="tl">
                  <a:srgbClr val="000000"/>
                </a:outerShdw>
              </a:effectLst>
              <a:latin typeface="Comic Sans MS" pitchFamily="66" charset="0"/>
            </a:endParaRPr>
          </a:p>
        </p:txBody>
      </p:sp>
      <p:sp>
        <p:nvSpPr>
          <p:cNvPr id="2" name="Θέση ημερομηνίας 1">
            <a:extLst>
              <a:ext uri="{FF2B5EF4-FFF2-40B4-BE49-F238E27FC236}">
                <a16:creationId xmlns:a16="http://schemas.microsoft.com/office/drawing/2014/main" id="{BDB60EF9-8243-4900-BB67-12E5B62B04A4}"/>
              </a:ext>
            </a:extLst>
          </p:cNvPr>
          <p:cNvSpPr>
            <a:spLocks noGrp="1"/>
          </p:cNvSpPr>
          <p:nvPr>
            <p:ph type="dt" sz="half" idx="10"/>
          </p:nvPr>
        </p:nvSpPr>
        <p:spPr/>
        <p:txBody>
          <a:bodyPr/>
          <a:lstStyle/>
          <a:p>
            <a:fld id="{C83E1130-EA4D-4F69-B8F8-2175425079E2}" type="datetime1">
              <a:rPr lang="el-GR" smtClean="0">
                <a:solidFill>
                  <a:prstClr val="black">
                    <a:tint val="75000"/>
                  </a:prstClr>
                </a:solidFill>
              </a:rPr>
              <a:t>8/2/2021</a:t>
            </a:fld>
            <a:endParaRPr lang="el-GR">
              <a:solidFill>
                <a:prstClr val="black">
                  <a:tint val="75000"/>
                </a:prstClr>
              </a:solidFill>
            </a:endParaRPr>
          </a:p>
        </p:txBody>
      </p:sp>
      <p:sp>
        <p:nvSpPr>
          <p:cNvPr id="6" name="Θέση υποσέλιδου 5">
            <a:extLst>
              <a:ext uri="{FF2B5EF4-FFF2-40B4-BE49-F238E27FC236}">
                <a16:creationId xmlns:a16="http://schemas.microsoft.com/office/drawing/2014/main" id="{71DEE9CC-A4B8-4216-B1F8-8BDD1139AFCB}"/>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2944372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22" presetClass="entr" presetSubtype="8" fill="hold" grpId="0" nodeType="afterEffect">
                                  <p:stCondLst>
                                    <p:cond delay="25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1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childTnLst>
                          </p:cTn>
                        </p:par>
                        <p:par>
                          <p:cTn id="17" fill="hold">
                            <p:stCondLst>
                              <p:cond delay="500"/>
                            </p:stCondLst>
                            <p:childTnLst>
                              <p:par>
                                <p:cTn id="18" presetID="10" presetClass="entr" presetSubtype="0" fill="hold" grpId="0" nodeType="afterEffect">
                                  <p:stCondLst>
                                    <p:cond delay="25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500"/>
                                        <p:tgtEl>
                                          <p:spTgt spid="13"/>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childTnLst>
                          </p:cTn>
                        </p:par>
                        <p:par>
                          <p:cTn id="26" fill="hold">
                            <p:stCondLst>
                              <p:cond delay="500"/>
                            </p:stCondLst>
                            <p:childTnLst>
                              <p:par>
                                <p:cTn id="27" presetID="22" presetClass="entr" presetSubtype="8" fill="hold" grpId="0" nodeType="afterEffect">
                                  <p:stCondLst>
                                    <p:cond delay="250"/>
                                  </p:stCondLst>
                                  <p:childTnLst>
                                    <p:set>
                                      <p:cBhvr>
                                        <p:cTn id="28" dur="1" fill="hold">
                                          <p:stCondLst>
                                            <p:cond delay="0"/>
                                          </p:stCondLst>
                                        </p:cTn>
                                        <p:tgtEl>
                                          <p:spTgt spid="11"/>
                                        </p:tgtEl>
                                        <p:attrNameLst>
                                          <p:attrName>style.visibility</p:attrName>
                                        </p:attrNameLst>
                                      </p:cBhvr>
                                      <p:to>
                                        <p:strVal val="visible"/>
                                      </p:to>
                                    </p:set>
                                    <p:animEffect transition="in" filter="wipe(left)">
                                      <p:cBhvr>
                                        <p:cTn id="29" dur="1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p:cNvSpPr>
            <a:spLocks noGrp="1"/>
          </p:cNvSpPr>
          <p:nvPr>
            <p:ph type="sldNum" sz="quarter" idx="12"/>
          </p:nvPr>
        </p:nvSpPr>
        <p:spPr/>
        <p:txBody>
          <a:bodyPr/>
          <a:lstStyle/>
          <a:p>
            <a:fld id="{3DF53439-851E-44AD-84B1-B6BFC3D0C743}" type="slidenum">
              <a:rPr lang="el-GR" smtClean="0">
                <a:solidFill>
                  <a:prstClr val="black">
                    <a:tint val="75000"/>
                  </a:prstClr>
                </a:solidFill>
              </a:rPr>
              <a:pPr/>
              <a:t>8</a:t>
            </a:fld>
            <a:endParaRPr lang="el-GR">
              <a:solidFill>
                <a:prstClr val="black">
                  <a:tint val="75000"/>
                </a:prstClr>
              </a:solidFill>
            </a:endParaRPr>
          </a:p>
        </p:txBody>
      </p:sp>
      <p:pic>
        <p:nvPicPr>
          <p:cNvPr id="5"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7856" y="1183864"/>
            <a:ext cx="1219200" cy="116205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2425446" y="665226"/>
            <a:ext cx="7326630" cy="2862322"/>
          </a:xfrm>
          <a:prstGeom prst="rect">
            <a:avLst/>
          </a:prstGeom>
          <a:noFill/>
        </p:spPr>
        <p:txBody>
          <a:bodyPr wrap="square" rtlCol="0">
            <a:spAutoFit/>
          </a:bodyPr>
          <a:lstStyle/>
          <a:p>
            <a:pPr algn="just">
              <a:lnSpc>
                <a:spcPct val="150000"/>
              </a:lnSpc>
            </a:pPr>
            <a:r>
              <a:rPr lang="el-GR" sz="2400" b="1" dirty="0">
                <a:latin typeface="Comic Sans MS" panose="030F0702030302020204" pitchFamily="66" charset="0"/>
              </a:rPr>
              <a:t>Μέχρι τώρα χρησιμοποιούσαμε την ηλεκτρική πηγή σ’ ένα κύκλωμα χωρίς να παίρνουμε υπ’ όψη μας ότι </a:t>
            </a:r>
            <a:r>
              <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rPr>
              <a:t>το ηλεκτρικό φορτίο συναντά δυσκολία </a:t>
            </a:r>
            <a:r>
              <a:rPr lang="el-GR" sz="2400" b="1" dirty="0">
                <a:latin typeface="Comic Sans MS" panose="030F0702030302020204" pitchFamily="66" charset="0"/>
              </a:rPr>
              <a:t>κατά τη διέλευσή του </a:t>
            </a:r>
            <a:r>
              <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rPr>
              <a:t>μέσα από την πηγή.</a:t>
            </a:r>
          </a:p>
          <a:p>
            <a:pPr algn="just">
              <a:lnSpc>
                <a:spcPct val="150000"/>
              </a:lnSpc>
            </a:pPr>
            <a:r>
              <a:rPr lang="el-GR" sz="2400" b="1" dirty="0">
                <a:latin typeface="Comic Sans MS" panose="030F0702030302020204" pitchFamily="66" charset="0"/>
              </a:rPr>
              <a:t>Δηλαδή, στην πραγματικότητα η πηγή παρουσιάζει</a:t>
            </a:r>
          </a:p>
        </p:txBody>
      </p:sp>
      <p:sp>
        <p:nvSpPr>
          <p:cNvPr id="7" name="Ορθογώνιο 6"/>
          <p:cNvSpPr/>
          <p:nvPr/>
        </p:nvSpPr>
        <p:spPr>
          <a:xfrm>
            <a:off x="2425446" y="3527548"/>
            <a:ext cx="3512500" cy="461665"/>
          </a:xfrm>
          <a:prstGeom prst="rect">
            <a:avLst/>
          </a:prstGeom>
        </p:spPr>
        <p:txBody>
          <a:bodyPr wrap="none">
            <a:spAutoFit/>
          </a:bodyPr>
          <a:lstStyle/>
          <a:p>
            <a:r>
              <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rPr>
              <a:t>«εσωτερική αντίσταση»</a:t>
            </a:r>
            <a:endParaRPr lang="el-GR" sz="2400" dirty="0"/>
          </a:p>
        </p:txBody>
      </p:sp>
      <p:sp>
        <p:nvSpPr>
          <p:cNvPr id="2" name="TextBox 1"/>
          <p:cNvSpPr txBox="1"/>
          <p:nvPr/>
        </p:nvSpPr>
        <p:spPr>
          <a:xfrm>
            <a:off x="2319020" y="4008590"/>
            <a:ext cx="7877556" cy="646331"/>
          </a:xfrm>
          <a:prstGeom prst="rect">
            <a:avLst/>
          </a:prstGeom>
          <a:noFill/>
        </p:spPr>
        <p:txBody>
          <a:bodyPr wrap="square" rtlCol="0">
            <a:spAutoFit/>
          </a:bodyPr>
          <a:lstStyle/>
          <a:p>
            <a:pPr algn="ctr">
              <a:lnSpc>
                <a:spcPct val="150000"/>
              </a:lnSpc>
            </a:pPr>
            <a:r>
              <a:rPr lang="el-GR" sz="2400" b="1" dirty="0">
                <a:latin typeface="Comic Sans MS" panose="030F0702030302020204" pitchFamily="66" charset="0"/>
              </a:rPr>
              <a:t>Αυτή αποτελεί ένα ακόμη χαρακτηριστικό της πηγής.</a:t>
            </a:r>
          </a:p>
        </p:txBody>
      </p:sp>
      <p:sp>
        <p:nvSpPr>
          <p:cNvPr id="9" name="TextBox 8"/>
          <p:cNvSpPr txBox="1"/>
          <p:nvPr/>
        </p:nvSpPr>
        <p:spPr>
          <a:xfrm>
            <a:off x="5887466" y="3546925"/>
            <a:ext cx="4309110" cy="461665"/>
          </a:xfrm>
          <a:prstGeom prst="rect">
            <a:avLst/>
          </a:prstGeom>
          <a:noFill/>
        </p:spPr>
        <p:txBody>
          <a:bodyPr wrap="square" rtlCol="0">
            <a:spAutoFit/>
          </a:bodyPr>
          <a:lstStyle/>
          <a:p>
            <a:r>
              <a:rPr lang="el-GR" sz="2400" b="1" dirty="0">
                <a:latin typeface="Comic Sans MS" panose="030F0702030302020204" pitchFamily="66" charset="0"/>
              </a:rPr>
              <a:t>που συμβολίζεται με </a:t>
            </a:r>
            <a:r>
              <a:rPr lang="en-US" sz="2400" b="1" i="1" dirty="0">
                <a:solidFill>
                  <a:srgbClr val="FF0000"/>
                </a:solidFill>
                <a:effectLst>
                  <a:outerShdw blurRad="38100" dist="38100" dir="2700000" algn="tl">
                    <a:srgbClr val="000000">
                      <a:alpha val="43137"/>
                    </a:srgbClr>
                  </a:outerShdw>
                </a:effectLst>
                <a:latin typeface="Comic Sans MS" panose="030F0702030302020204" pitchFamily="66" charset="0"/>
              </a:rPr>
              <a:t>r</a:t>
            </a:r>
            <a:r>
              <a:rPr lang="en-US" sz="2400" b="1" dirty="0">
                <a:latin typeface="Comic Sans MS" panose="030F0702030302020204" pitchFamily="66" charset="0"/>
              </a:rPr>
              <a:t>.</a:t>
            </a:r>
            <a:endParaRPr lang="el-GR" sz="2400" b="1" dirty="0">
              <a:latin typeface="Comic Sans MS" panose="030F0702030302020204" pitchFamily="66" charset="0"/>
            </a:endParaRPr>
          </a:p>
        </p:txBody>
      </p:sp>
      <p:sp>
        <p:nvSpPr>
          <p:cNvPr id="8" name="Θέση ημερομηνίας 7">
            <a:extLst>
              <a:ext uri="{FF2B5EF4-FFF2-40B4-BE49-F238E27FC236}">
                <a16:creationId xmlns:a16="http://schemas.microsoft.com/office/drawing/2014/main" id="{B4FDC9D9-CCAB-43BB-B100-36EDE2A407EE}"/>
              </a:ext>
            </a:extLst>
          </p:cNvPr>
          <p:cNvSpPr>
            <a:spLocks noGrp="1"/>
          </p:cNvSpPr>
          <p:nvPr>
            <p:ph type="dt" sz="half" idx="10"/>
          </p:nvPr>
        </p:nvSpPr>
        <p:spPr/>
        <p:txBody>
          <a:bodyPr/>
          <a:lstStyle/>
          <a:p>
            <a:fld id="{31C58CC2-B7A7-419C-AF50-94B402BFF6DF}" type="datetime1">
              <a:rPr lang="el-GR" smtClean="0">
                <a:solidFill>
                  <a:prstClr val="black">
                    <a:tint val="75000"/>
                  </a:prstClr>
                </a:solidFill>
              </a:rPr>
              <a:t>8/2/2021</a:t>
            </a:fld>
            <a:endParaRPr lang="el-GR">
              <a:solidFill>
                <a:prstClr val="black">
                  <a:tint val="75000"/>
                </a:prstClr>
              </a:solidFill>
            </a:endParaRPr>
          </a:p>
        </p:txBody>
      </p:sp>
      <p:sp>
        <p:nvSpPr>
          <p:cNvPr id="10" name="Θέση υποσέλιδου 9">
            <a:extLst>
              <a:ext uri="{FF2B5EF4-FFF2-40B4-BE49-F238E27FC236}">
                <a16:creationId xmlns:a16="http://schemas.microsoft.com/office/drawing/2014/main" id="{5340AF6B-5D98-4007-8CF0-892776F3618C}"/>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4183671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22" presetClass="entr" presetSubtype="8" fill="hold" grpId="0" nodeType="afterEffect">
                                  <p:stCondLst>
                                    <p:cond delay="25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1500"/>
                                        <p:tgtEl>
                                          <p:spTgt spid="6"/>
                                        </p:tgtEl>
                                      </p:cBhvr>
                                    </p:animEffect>
                                  </p:childTnLst>
                                </p:cTn>
                              </p:par>
                            </p:childTnLst>
                          </p:cTn>
                        </p:par>
                        <p:par>
                          <p:cTn id="12" fill="hold">
                            <p:stCondLst>
                              <p:cond delay="2250"/>
                            </p:stCondLst>
                            <p:childTnLst>
                              <p:par>
                                <p:cTn id="13" presetID="53" presetClass="entr" presetSubtype="16" repeatCount="2000" fill="hold" grpId="0" nodeType="afterEffect">
                                  <p:stCondLst>
                                    <p:cond delay="250"/>
                                  </p:stCondLst>
                                  <p:childTnLst>
                                    <p:set>
                                      <p:cBhvr>
                                        <p:cTn id="14" dur="1" fill="hold">
                                          <p:stCondLst>
                                            <p:cond delay="0"/>
                                          </p:stCondLst>
                                        </p:cTn>
                                        <p:tgtEl>
                                          <p:spTgt spid="7"/>
                                        </p:tgtEl>
                                        <p:attrNameLst>
                                          <p:attrName>style.visibility</p:attrName>
                                        </p:attrNameLst>
                                      </p:cBhvr>
                                      <p:to>
                                        <p:strVal val="visible"/>
                                      </p:to>
                                    </p:set>
                                    <p:anim calcmode="lin" valueType="num">
                                      <p:cBhvr>
                                        <p:cTn id="15" dur="1500" fill="hold"/>
                                        <p:tgtEl>
                                          <p:spTgt spid="7"/>
                                        </p:tgtEl>
                                        <p:attrNameLst>
                                          <p:attrName>ppt_w</p:attrName>
                                        </p:attrNameLst>
                                      </p:cBhvr>
                                      <p:tavLst>
                                        <p:tav tm="0">
                                          <p:val>
                                            <p:fltVal val="0"/>
                                          </p:val>
                                        </p:tav>
                                        <p:tav tm="100000">
                                          <p:val>
                                            <p:strVal val="#ppt_w"/>
                                          </p:val>
                                        </p:tav>
                                      </p:tavLst>
                                    </p:anim>
                                    <p:anim calcmode="lin" valueType="num">
                                      <p:cBhvr>
                                        <p:cTn id="16" dur="1500" fill="hold"/>
                                        <p:tgtEl>
                                          <p:spTgt spid="7"/>
                                        </p:tgtEl>
                                        <p:attrNameLst>
                                          <p:attrName>ppt_h</p:attrName>
                                        </p:attrNameLst>
                                      </p:cBhvr>
                                      <p:tavLst>
                                        <p:tav tm="0">
                                          <p:val>
                                            <p:fltVal val="0"/>
                                          </p:val>
                                        </p:tav>
                                        <p:tav tm="100000">
                                          <p:val>
                                            <p:strVal val="#ppt_h"/>
                                          </p:val>
                                        </p:tav>
                                      </p:tavLst>
                                    </p:anim>
                                    <p:animEffect transition="in" filter="fade">
                                      <p:cBhvr>
                                        <p:cTn id="17" dur="1500"/>
                                        <p:tgtEl>
                                          <p:spTgt spid="7"/>
                                        </p:tgtEl>
                                      </p:cBhvr>
                                    </p:animEffect>
                                  </p:childTnLst>
                                </p:cTn>
                              </p:par>
                            </p:childTnLst>
                          </p:cTn>
                        </p:par>
                        <p:par>
                          <p:cTn id="18" fill="hold">
                            <p:stCondLst>
                              <p:cond delay="5500"/>
                            </p:stCondLst>
                            <p:childTnLst>
                              <p:par>
                                <p:cTn id="19" presetID="16" presetClass="entr" presetSubtype="37" fill="hold" nodeType="after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Effect transition="in" filter="barn(outVertical)">
                                      <p:cBhvr>
                                        <p:cTn id="21" dur="1000"/>
                                        <p:tgtEl>
                                          <p:spTgt spid="9">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wipe(left)">
                                      <p:cBhvr>
                                        <p:cTn id="26"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Θέση αριθμού διαφάνειας 3"/>
          <p:cNvSpPr>
            <a:spLocks noGrp="1"/>
          </p:cNvSpPr>
          <p:nvPr>
            <p:ph type="sldNum" sz="quarter" idx="12"/>
          </p:nvPr>
        </p:nvSpPr>
        <p:spPr/>
        <p:txBody>
          <a:bodyPr/>
          <a:lstStyle/>
          <a:p>
            <a:fld id="{1FD11452-92ED-4CDC-9793-FF4DB06B7EBD}" type="slidenum">
              <a:rPr lang="el-GR" altLang="el-GR"/>
              <a:pPr/>
              <a:t>9</a:t>
            </a:fld>
            <a:endParaRPr lang="el-GR" altLang="el-GR" dirty="0"/>
          </a:p>
        </p:txBody>
      </p:sp>
      <p:pic>
        <p:nvPicPr>
          <p:cNvPr id="8" name="Picture 15"/>
          <p:cNvPicPr>
            <a:picLocks noChangeAspect="1" noChangeArrowheads="1"/>
          </p:cNvPicPr>
          <p:nvPr/>
        </p:nvPicPr>
        <p:blipFill>
          <a:blip r:embed="rId3">
            <a:clrChange>
              <a:clrFrom>
                <a:srgbClr val="FEFEF2"/>
              </a:clrFrom>
              <a:clrTo>
                <a:srgbClr val="FEFEF2">
                  <a:alpha val="0"/>
                </a:srgbClr>
              </a:clrTo>
            </a:clrChange>
            <a:extLst>
              <a:ext uri="{28A0092B-C50C-407E-A947-70E740481C1C}">
                <a14:useLocalDpi xmlns:a14="http://schemas.microsoft.com/office/drawing/2010/main" val="0"/>
              </a:ext>
            </a:extLst>
          </a:blip>
          <a:srcRect/>
          <a:stretch>
            <a:fillRect/>
          </a:stretch>
        </p:blipFill>
        <p:spPr bwMode="auto">
          <a:xfrm>
            <a:off x="10781078" y="2014548"/>
            <a:ext cx="691289" cy="1036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AutoShape 8"/>
          <p:cNvSpPr>
            <a:spLocks noChangeArrowheads="1"/>
          </p:cNvSpPr>
          <p:nvPr/>
        </p:nvSpPr>
        <p:spPr bwMode="auto">
          <a:xfrm>
            <a:off x="6263641" y="194652"/>
            <a:ext cx="3987800" cy="1905074"/>
          </a:xfrm>
          <a:prstGeom prst="cloudCallout">
            <a:avLst>
              <a:gd name="adj1" fmla="val 67502"/>
              <a:gd name="adj2" fmla="val 44318"/>
            </a:avLst>
          </a:prstGeom>
          <a:noFill/>
          <a:ln w="9525">
            <a:solidFill>
              <a:schemeClr val="tx1"/>
            </a:solidFill>
            <a:round/>
            <a:headEnd/>
            <a:tailEnd/>
          </a:ln>
          <a:effectLst/>
        </p:spPr>
        <p:txBody>
          <a:bodyPr/>
          <a:lstStyle/>
          <a:p>
            <a:pPr algn="ctr">
              <a:lnSpc>
                <a:spcPct val="150000"/>
              </a:lnSpc>
            </a:pPr>
            <a:r>
              <a:rPr lang="el-GR" altLang="el-GR" b="1" dirty="0">
                <a:latin typeface="Comic Sans MS" pitchFamily="66" charset="0"/>
              </a:rPr>
              <a:t> </a:t>
            </a:r>
            <a:r>
              <a:rPr lang="el-GR" altLang="el-GR" sz="2000" b="1" dirty="0">
                <a:latin typeface="Comic Sans MS" pitchFamily="66" charset="0"/>
              </a:rPr>
              <a:t>Δηλαδή, ποια είναι τα χαρακτηριστικά μιας πηγής</a:t>
            </a:r>
            <a:r>
              <a:rPr lang="en-US" altLang="el-GR" sz="2000" b="1" dirty="0">
                <a:latin typeface="Comic Sans MS" pitchFamily="66" charset="0"/>
              </a:rPr>
              <a:t>;</a:t>
            </a:r>
            <a:endParaRPr lang="el-GR" altLang="el-GR" sz="2000" dirty="0">
              <a:solidFill>
                <a:srgbClr val="0000FF"/>
              </a:solidFill>
              <a:effectLst>
                <a:outerShdw blurRad="38100" dist="38100" dir="2700000" algn="tl">
                  <a:srgbClr val="000000"/>
                </a:outerShdw>
              </a:effectLst>
              <a:latin typeface="Comic Sans MS" pitchFamily="66" charset="0"/>
            </a:endParaRPr>
          </a:p>
        </p:txBody>
      </p:sp>
      <p:pic>
        <p:nvPicPr>
          <p:cNvPr id="10"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7911" y="2533015"/>
            <a:ext cx="1219200" cy="116205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2191421" y="2099726"/>
            <a:ext cx="5646420" cy="1693092"/>
          </a:xfrm>
          <a:prstGeom prst="rect">
            <a:avLst/>
          </a:prstGeom>
          <a:noFill/>
        </p:spPr>
        <p:txBody>
          <a:bodyPr wrap="square" rtlCol="0">
            <a:spAutoFit/>
          </a:bodyPr>
          <a:lstStyle/>
          <a:p>
            <a:pPr>
              <a:lnSpc>
                <a:spcPct val="150000"/>
              </a:lnSpc>
            </a:pPr>
            <a:r>
              <a:rPr lang="el-GR" sz="2400" b="1" dirty="0">
                <a:latin typeface="Comic Sans MS" panose="030F0702030302020204" pitchFamily="66" charset="0"/>
              </a:rPr>
              <a:t>Τα χαρακτηριστικά μιας πηγής είναι</a:t>
            </a:r>
          </a:p>
          <a:p>
            <a:pPr marL="342900" indent="-342900">
              <a:lnSpc>
                <a:spcPct val="150000"/>
              </a:lnSpc>
              <a:buFont typeface="Arial" panose="020B0604020202020204" pitchFamily="34" charset="0"/>
              <a:buChar char="•"/>
            </a:pPr>
            <a:r>
              <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rPr>
              <a:t>η ηλεκτρεγερτική της δύναμη </a:t>
            </a:r>
            <a:r>
              <a:rPr lang="el-GR" sz="2400" b="1" i="1" dirty="0">
                <a:solidFill>
                  <a:srgbClr val="FF0000"/>
                </a:solidFill>
                <a:effectLst>
                  <a:outerShdw blurRad="38100" dist="38100" dir="2700000" algn="tl">
                    <a:srgbClr val="000000">
                      <a:alpha val="43137"/>
                    </a:srgbClr>
                  </a:outerShdw>
                </a:effectLst>
                <a:latin typeface="Comic Sans MS" panose="030F0702030302020204" pitchFamily="66" charset="0"/>
              </a:rPr>
              <a:t>Ε</a:t>
            </a:r>
            <a:r>
              <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rPr>
              <a:t> </a:t>
            </a:r>
            <a:r>
              <a:rPr lang="el-GR" sz="2400" b="1" dirty="0">
                <a:latin typeface="Comic Sans MS" panose="030F0702030302020204" pitchFamily="66" charset="0"/>
              </a:rPr>
              <a:t>και</a:t>
            </a:r>
          </a:p>
          <a:p>
            <a:pPr marL="342900" indent="-342900">
              <a:lnSpc>
                <a:spcPct val="150000"/>
              </a:lnSpc>
              <a:buFont typeface="Arial" panose="020B0604020202020204" pitchFamily="34" charset="0"/>
              <a:buChar char="•"/>
            </a:pPr>
            <a:r>
              <a:rPr lang="el-GR" sz="2400" b="1" dirty="0">
                <a:solidFill>
                  <a:srgbClr val="0000FF"/>
                </a:solidFill>
                <a:effectLst>
                  <a:outerShdw blurRad="38100" dist="38100" dir="2700000" algn="tl">
                    <a:srgbClr val="000000">
                      <a:alpha val="43137"/>
                    </a:srgbClr>
                  </a:outerShdw>
                </a:effectLst>
                <a:latin typeface="Comic Sans MS" panose="030F0702030302020204" pitchFamily="66" charset="0"/>
              </a:rPr>
              <a:t>η εσωτερική της αντίσταση </a:t>
            </a:r>
            <a:r>
              <a:rPr lang="en-US" sz="2400" b="1" i="1" dirty="0">
                <a:solidFill>
                  <a:srgbClr val="0000FF"/>
                </a:solidFill>
                <a:effectLst>
                  <a:outerShdw blurRad="38100" dist="38100" dir="2700000" algn="tl">
                    <a:srgbClr val="000000">
                      <a:alpha val="43137"/>
                    </a:srgbClr>
                  </a:outerShdw>
                </a:effectLst>
                <a:latin typeface="Comic Sans MS" panose="030F0702030302020204" pitchFamily="66" charset="0"/>
              </a:rPr>
              <a:t>r</a:t>
            </a:r>
            <a:r>
              <a:rPr lang="en-US" sz="2400" b="1" dirty="0">
                <a:solidFill>
                  <a:srgbClr val="0000FF"/>
                </a:solidFill>
                <a:effectLst>
                  <a:outerShdw blurRad="38100" dist="38100" dir="2700000" algn="tl">
                    <a:srgbClr val="000000">
                      <a:alpha val="43137"/>
                    </a:srgbClr>
                  </a:outerShdw>
                </a:effectLst>
                <a:latin typeface="Comic Sans MS" panose="030F0702030302020204" pitchFamily="66" charset="0"/>
              </a:rPr>
              <a:t>.</a:t>
            </a:r>
            <a:endParaRPr lang="el-GR" sz="2400" b="1" dirty="0">
              <a:solidFill>
                <a:srgbClr val="0000FF"/>
              </a:solidFill>
              <a:effectLst>
                <a:outerShdw blurRad="38100" dist="38100" dir="2700000" algn="tl">
                  <a:srgbClr val="000000">
                    <a:alpha val="43137"/>
                  </a:srgbClr>
                </a:outerShdw>
              </a:effectLst>
              <a:latin typeface="Comic Sans MS" panose="030F0702030302020204" pitchFamily="66" charset="0"/>
            </a:endParaRPr>
          </a:p>
        </p:txBody>
      </p:sp>
      <p:pic>
        <p:nvPicPr>
          <p:cNvPr id="3" name="Εικόνα 2"/>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16200000">
            <a:off x="8174990" y="3191781"/>
            <a:ext cx="3034029" cy="3034029"/>
          </a:xfrm>
          <a:prstGeom prst="rect">
            <a:avLst/>
          </a:prstGeom>
        </p:spPr>
      </p:pic>
      <p:sp>
        <p:nvSpPr>
          <p:cNvPr id="4" name="TextBox 3"/>
          <p:cNvSpPr txBox="1"/>
          <p:nvPr/>
        </p:nvSpPr>
        <p:spPr>
          <a:xfrm>
            <a:off x="1387511" y="4139248"/>
            <a:ext cx="6711950" cy="1139094"/>
          </a:xfrm>
          <a:prstGeom prst="rect">
            <a:avLst/>
          </a:prstGeom>
          <a:noFill/>
        </p:spPr>
        <p:txBody>
          <a:bodyPr wrap="square" rtlCol="0">
            <a:spAutoFit/>
          </a:bodyPr>
          <a:lstStyle/>
          <a:p>
            <a:pPr algn="ctr">
              <a:lnSpc>
                <a:spcPct val="150000"/>
              </a:lnSpc>
            </a:pPr>
            <a:r>
              <a:rPr lang="el-GR" sz="2400" b="1" dirty="0">
                <a:latin typeface="Comic Sans MS" panose="030F0702030302020204" pitchFamily="66" charset="0"/>
              </a:rPr>
              <a:t>Σε κάθε ηλεκτρική πηγή η αναγραφόμενη τιμή σε </a:t>
            </a:r>
            <a:r>
              <a:rPr lang="en-US" sz="2400" b="1" dirty="0">
                <a:latin typeface="Comic Sans MS" panose="030F0702030302020204" pitchFamily="66" charset="0"/>
              </a:rPr>
              <a:t>V</a:t>
            </a:r>
            <a:r>
              <a:rPr lang="el-GR" sz="2400" b="1" dirty="0">
                <a:latin typeface="Comic Sans MS" panose="030F0702030302020204" pitchFamily="66" charset="0"/>
              </a:rPr>
              <a:t> είναι η ηλεκτρεγερτική της δύναμη.</a:t>
            </a:r>
          </a:p>
        </p:txBody>
      </p:sp>
      <p:sp>
        <p:nvSpPr>
          <p:cNvPr id="5" name="Οβάλ 4"/>
          <p:cNvSpPr/>
          <p:nvPr/>
        </p:nvSpPr>
        <p:spPr>
          <a:xfrm>
            <a:off x="10384168" y="5088796"/>
            <a:ext cx="661233" cy="44032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Θέση ημερομηνίας 10">
            <a:extLst>
              <a:ext uri="{FF2B5EF4-FFF2-40B4-BE49-F238E27FC236}">
                <a16:creationId xmlns:a16="http://schemas.microsoft.com/office/drawing/2014/main" id="{CF1219B1-50A4-4322-9C86-1C7A60763861}"/>
              </a:ext>
            </a:extLst>
          </p:cNvPr>
          <p:cNvSpPr>
            <a:spLocks noGrp="1"/>
          </p:cNvSpPr>
          <p:nvPr>
            <p:ph type="dt" sz="half" idx="10"/>
          </p:nvPr>
        </p:nvSpPr>
        <p:spPr/>
        <p:txBody>
          <a:bodyPr/>
          <a:lstStyle/>
          <a:p>
            <a:fld id="{521EBE7D-76A2-45CF-ADB5-7827A82BF341}" type="datetime1">
              <a:rPr lang="el-GR" smtClean="0">
                <a:solidFill>
                  <a:prstClr val="black">
                    <a:tint val="75000"/>
                  </a:prstClr>
                </a:solidFill>
              </a:rPr>
              <a:t>8/2/2021</a:t>
            </a:fld>
            <a:endParaRPr lang="el-GR">
              <a:solidFill>
                <a:prstClr val="black">
                  <a:tint val="75000"/>
                </a:prstClr>
              </a:solidFill>
            </a:endParaRPr>
          </a:p>
        </p:txBody>
      </p:sp>
      <p:sp>
        <p:nvSpPr>
          <p:cNvPr id="12" name="Θέση υποσέλιδου 11">
            <a:extLst>
              <a:ext uri="{FF2B5EF4-FFF2-40B4-BE49-F238E27FC236}">
                <a16:creationId xmlns:a16="http://schemas.microsoft.com/office/drawing/2014/main" id="{3FF9B93B-4F1E-41E8-9DCE-620E9D6905EB}"/>
              </a:ext>
            </a:extLst>
          </p:cNvPr>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Tree>
    <p:extLst>
      <p:ext uri="{BB962C8B-B14F-4D97-AF65-F5344CB8AC3E}">
        <p14:creationId xmlns:p14="http://schemas.microsoft.com/office/powerpoint/2010/main" val="2720514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25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childTnLst>
                          </p:cTn>
                        </p:par>
                        <p:par>
                          <p:cTn id="17" fill="hold">
                            <p:stCondLst>
                              <p:cond delay="500"/>
                            </p:stCondLst>
                            <p:childTnLst>
                              <p:par>
                                <p:cTn id="18" presetID="22" presetClass="entr" presetSubtype="8" fill="hold" nodeType="afterEffect">
                                  <p:stCondLst>
                                    <p:cond delay="250"/>
                                  </p:stCondLst>
                                  <p:childTnLst>
                                    <p:set>
                                      <p:cBhvr>
                                        <p:cTn id="19" dur="1" fill="hold">
                                          <p:stCondLst>
                                            <p:cond delay="0"/>
                                          </p:stCondLst>
                                        </p:cTn>
                                        <p:tgtEl>
                                          <p:spTgt spid="2">
                                            <p:txEl>
                                              <p:pRg st="0" end="0"/>
                                            </p:txEl>
                                          </p:spTgt>
                                        </p:tgtEl>
                                        <p:attrNameLst>
                                          <p:attrName>style.visibility</p:attrName>
                                        </p:attrNameLst>
                                      </p:cBhvr>
                                      <p:to>
                                        <p:strVal val="visible"/>
                                      </p:to>
                                    </p:set>
                                    <p:animEffect transition="in" filter="wipe(left)">
                                      <p:cBhvr>
                                        <p:cTn id="20" dur="1500"/>
                                        <p:tgtEl>
                                          <p:spTgt spid="2">
                                            <p:txEl>
                                              <p:pRg st="0" end="0"/>
                                            </p:txEl>
                                          </p:spTgt>
                                        </p:tgtEl>
                                      </p:cBhvr>
                                    </p:animEffect>
                                  </p:childTnLst>
                                </p:cTn>
                              </p:par>
                            </p:childTnLst>
                          </p:cTn>
                        </p:par>
                        <p:par>
                          <p:cTn id="21" fill="hold">
                            <p:stCondLst>
                              <p:cond delay="2250"/>
                            </p:stCondLst>
                            <p:childTnLst>
                              <p:par>
                                <p:cTn id="22" presetID="53" presetClass="entr" presetSubtype="16" fill="hold" nodeType="afterEffect">
                                  <p:stCondLst>
                                    <p:cond delay="250"/>
                                  </p:stCondLst>
                                  <p:childTnLst>
                                    <p:set>
                                      <p:cBhvr>
                                        <p:cTn id="23" dur="1" fill="hold">
                                          <p:stCondLst>
                                            <p:cond delay="0"/>
                                          </p:stCondLst>
                                        </p:cTn>
                                        <p:tgtEl>
                                          <p:spTgt spid="2">
                                            <p:txEl>
                                              <p:pRg st="1" end="1"/>
                                            </p:txEl>
                                          </p:spTgt>
                                        </p:tgtEl>
                                        <p:attrNameLst>
                                          <p:attrName>style.visibility</p:attrName>
                                        </p:attrNameLst>
                                      </p:cBhvr>
                                      <p:to>
                                        <p:strVal val="visible"/>
                                      </p:to>
                                    </p:set>
                                    <p:anim calcmode="lin" valueType="num">
                                      <p:cBhvr>
                                        <p:cTn id="24" dur="1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5" dur="1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26" dur="1500"/>
                                        <p:tgtEl>
                                          <p:spTgt spid="2">
                                            <p:txEl>
                                              <p:pRg st="1" end="1"/>
                                            </p:txEl>
                                          </p:spTgt>
                                        </p:tgtEl>
                                      </p:cBhvr>
                                    </p:animEffect>
                                  </p:childTnLst>
                                </p:cTn>
                              </p:par>
                            </p:childTnLst>
                          </p:cTn>
                        </p:par>
                        <p:par>
                          <p:cTn id="27" fill="hold">
                            <p:stCondLst>
                              <p:cond delay="4000"/>
                            </p:stCondLst>
                            <p:childTnLst>
                              <p:par>
                                <p:cTn id="28" presetID="53" presetClass="entr" presetSubtype="16" fill="hold" nodeType="afterEffect">
                                  <p:stCondLst>
                                    <p:cond delay="250"/>
                                  </p:stCondLst>
                                  <p:childTnLst>
                                    <p:set>
                                      <p:cBhvr>
                                        <p:cTn id="29" dur="1" fill="hold">
                                          <p:stCondLst>
                                            <p:cond delay="0"/>
                                          </p:stCondLst>
                                        </p:cTn>
                                        <p:tgtEl>
                                          <p:spTgt spid="2">
                                            <p:txEl>
                                              <p:pRg st="2" end="2"/>
                                            </p:txEl>
                                          </p:spTgt>
                                        </p:tgtEl>
                                        <p:attrNameLst>
                                          <p:attrName>style.visibility</p:attrName>
                                        </p:attrNameLst>
                                      </p:cBhvr>
                                      <p:to>
                                        <p:strVal val="visible"/>
                                      </p:to>
                                    </p:set>
                                    <p:anim calcmode="lin" valueType="num">
                                      <p:cBhvr>
                                        <p:cTn id="30" dur="1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31" dur="1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32" dur="1500"/>
                                        <p:tgtEl>
                                          <p:spTgt spid="2">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left)">
                                      <p:cBhvr>
                                        <p:cTn id="37" dur="1500"/>
                                        <p:tgtEl>
                                          <p:spTgt spid="4"/>
                                        </p:tgtEl>
                                      </p:cBhvr>
                                    </p:animEffect>
                                  </p:childTnLst>
                                </p:cTn>
                              </p:par>
                            </p:childTnLst>
                          </p:cTn>
                        </p:par>
                        <p:par>
                          <p:cTn id="38" fill="hold">
                            <p:stCondLst>
                              <p:cond delay="1500"/>
                            </p:stCondLst>
                            <p:childTnLst>
                              <p:par>
                                <p:cTn id="39" presetID="10" presetClass="entr" presetSubtype="0" fill="hold" nodeType="afterEffect">
                                  <p:stCondLst>
                                    <p:cond delay="500"/>
                                  </p:stCondLst>
                                  <p:childTnLst>
                                    <p:set>
                                      <p:cBhvr>
                                        <p:cTn id="40" dur="1" fill="hold">
                                          <p:stCondLst>
                                            <p:cond delay="0"/>
                                          </p:stCondLst>
                                        </p:cTn>
                                        <p:tgtEl>
                                          <p:spTgt spid="3"/>
                                        </p:tgtEl>
                                        <p:attrNameLst>
                                          <p:attrName>style.visibility</p:attrName>
                                        </p:attrNameLst>
                                      </p:cBhvr>
                                      <p:to>
                                        <p:strVal val="visible"/>
                                      </p:to>
                                    </p:set>
                                    <p:animEffect transition="in" filter="fade">
                                      <p:cBhvr>
                                        <p:cTn id="41" dur="1000"/>
                                        <p:tgtEl>
                                          <p:spTgt spid="3"/>
                                        </p:tgtEl>
                                      </p:cBhvr>
                                    </p:animEffect>
                                  </p:childTnLst>
                                </p:cTn>
                              </p:par>
                            </p:childTnLst>
                          </p:cTn>
                        </p:par>
                        <p:par>
                          <p:cTn id="42" fill="hold">
                            <p:stCondLst>
                              <p:cond delay="3000"/>
                            </p:stCondLst>
                            <p:childTnLst>
                              <p:par>
                                <p:cTn id="43" presetID="53" presetClass="entr" presetSubtype="16" repeatCount="3000" fill="hold" grpId="0" nodeType="afterEffect">
                                  <p:stCondLst>
                                    <p:cond delay="250"/>
                                  </p:stCondLst>
                                  <p:childTnLst>
                                    <p:set>
                                      <p:cBhvr>
                                        <p:cTn id="44" dur="1" fill="hold">
                                          <p:stCondLst>
                                            <p:cond delay="0"/>
                                          </p:stCondLst>
                                        </p:cTn>
                                        <p:tgtEl>
                                          <p:spTgt spid="5"/>
                                        </p:tgtEl>
                                        <p:attrNameLst>
                                          <p:attrName>style.visibility</p:attrName>
                                        </p:attrNameLst>
                                      </p:cBhvr>
                                      <p:to>
                                        <p:strVal val="visible"/>
                                      </p:to>
                                    </p:set>
                                    <p:anim calcmode="lin" valueType="num">
                                      <p:cBhvr>
                                        <p:cTn id="45" dur="1500" fill="hold"/>
                                        <p:tgtEl>
                                          <p:spTgt spid="5"/>
                                        </p:tgtEl>
                                        <p:attrNameLst>
                                          <p:attrName>ppt_w</p:attrName>
                                        </p:attrNameLst>
                                      </p:cBhvr>
                                      <p:tavLst>
                                        <p:tav tm="0">
                                          <p:val>
                                            <p:fltVal val="0"/>
                                          </p:val>
                                        </p:tav>
                                        <p:tav tm="100000">
                                          <p:val>
                                            <p:strVal val="#ppt_w"/>
                                          </p:val>
                                        </p:tav>
                                      </p:tavLst>
                                    </p:anim>
                                    <p:anim calcmode="lin" valueType="num">
                                      <p:cBhvr>
                                        <p:cTn id="46" dur="1500" fill="hold"/>
                                        <p:tgtEl>
                                          <p:spTgt spid="5"/>
                                        </p:tgtEl>
                                        <p:attrNameLst>
                                          <p:attrName>ppt_h</p:attrName>
                                        </p:attrNameLst>
                                      </p:cBhvr>
                                      <p:tavLst>
                                        <p:tav tm="0">
                                          <p:val>
                                            <p:fltVal val="0"/>
                                          </p:val>
                                        </p:tav>
                                        <p:tav tm="100000">
                                          <p:val>
                                            <p:strVal val="#ppt_h"/>
                                          </p:val>
                                        </p:tav>
                                      </p:tavLst>
                                    </p:anim>
                                    <p:animEffect transition="in" filter="fade">
                                      <p:cBhvr>
                                        <p:cTn id="47" dur="1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 grpId="0"/>
      <p:bldP spid="5" grpId="0" animBg="1"/>
    </p:bldLst>
  </p:timing>
</p:sld>
</file>

<file path=ppt/theme/theme1.xml><?xml version="1.0" encoding="utf-8"?>
<a:theme xmlns:a="http://schemas.openxmlformats.org/drawingml/2006/main" name="2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1045</TotalTime>
  <Words>3365</Words>
  <Application>Microsoft Office PowerPoint</Application>
  <PresentationFormat>Ευρεία οθόνη</PresentationFormat>
  <Paragraphs>436</Paragraphs>
  <Slides>40</Slides>
  <Notes>5</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40</vt:i4>
      </vt:variant>
    </vt:vector>
  </HeadingPairs>
  <TitlesOfParts>
    <vt:vector size="46" baseType="lpstr">
      <vt:lpstr>Arial</vt:lpstr>
      <vt:lpstr>Calibri</vt:lpstr>
      <vt:lpstr>Cambria Math</vt:lpstr>
      <vt:lpstr>Comic Sans MS</vt:lpstr>
      <vt:lpstr>Trebuchet MS</vt:lpstr>
      <vt:lpstr>2_Θέμα του Office</vt:lpstr>
      <vt:lpstr>Χαρακτηριστικά μιας ηλεκτρικής πηγής</vt:lpstr>
      <vt:lpstr>Παρουσίαση του PowerPoint</vt:lpstr>
      <vt:lpstr>Παρουσίαση του PowerPoint</vt:lpstr>
      <vt:lpstr>Παρουσίαση του PowerPoint</vt:lpstr>
      <vt:lpstr>Ηλεκτρεγερτική Δύναμη E (ΗΕΔ) Πηγής</vt:lpstr>
      <vt:lpstr>Μια άλλη έκφραση της ΗΕΔ πηγής</vt:lpstr>
      <vt:lpstr>Παρουσίαση του PowerPoint</vt:lpstr>
      <vt:lpstr>Παρουσίαση του PowerPoint</vt:lpstr>
      <vt:lpstr>Παρουσίαση του PowerPoint</vt:lpstr>
      <vt:lpstr>Νόμος του Ohm για το κλειστό κύκλωμα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Χρήστης των Windows</dc:creator>
  <cp:lastModifiedBy>Lyk_Paian</cp:lastModifiedBy>
  <cp:revision>295</cp:revision>
  <dcterms:created xsi:type="dcterms:W3CDTF">2018-03-05T17:15:35Z</dcterms:created>
  <dcterms:modified xsi:type="dcterms:W3CDTF">2021-02-08T07:54:43Z</dcterms:modified>
</cp:coreProperties>
</file>