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59" r:id="rId4"/>
    <p:sldId id="260" r:id="rId5"/>
    <p:sldId id="287" r:id="rId6"/>
    <p:sldId id="262" r:id="rId7"/>
    <p:sldId id="263" r:id="rId8"/>
    <p:sldId id="264" r:id="rId9"/>
    <p:sldId id="266" r:id="rId10"/>
    <p:sldId id="265" r:id="rId11"/>
    <p:sldId id="267" r:id="rId12"/>
    <p:sldId id="268" r:id="rId13"/>
    <p:sldId id="269" r:id="rId14"/>
    <p:sldId id="288" r:id="rId15"/>
    <p:sldId id="289" r:id="rId16"/>
    <p:sldId id="293" r:id="rId17"/>
    <p:sldId id="294" r:id="rId18"/>
    <p:sldId id="261" r:id="rId19"/>
    <p:sldId id="271" r:id="rId20"/>
    <p:sldId id="270" r:id="rId21"/>
    <p:sldId id="273" r:id="rId22"/>
    <p:sldId id="274" r:id="rId23"/>
    <p:sldId id="275" r:id="rId24"/>
    <p:sldId id="276" r:id="rId25"/>
    <p:sldId id="277" r:id="rId26"/>
    <p:sldId id="278" r:id="rId27"/>
    <p:sldId id="279" r:id="rId28"/>
    <p:sldId id="280" r:id="rId29"/>
    <p:sldId id="281" r:id="rId30"/>
    <p:sldId id="298" r:id="rId31"/>
    <p:sldId id="299" r:id="rId32"/>
    <p:sldId id="300" r:id="rId33"/>
    <p:sldId id="272" r:id="rId34"/>
    <p:sldId id="301" r:id="rId35"/>
    <p:sldId id="303" r:id="rId36"/>
    <p:sldId id="304" r:id="rId37"/>
    <p:sldId id="290" r:id="rId38"/>
    <p:sldId id="305" r:id="rId39"/>
    <p:sldId id="306" r:id="rId40"/>
    <p:sldId id="307"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FFB9B9"/>
    <a:srgbClr val="FFC5C5"/>
    <a:srgbClr val="FF99CC"/>
    <a:srgbClr val="FFCCCC"/>
    <a:srgbClr val="FFFFFF"/>
    <a:srgbClr val="FFFFCC"/>
    <a:srgbClr val="0000FF"/>
    <a:srgbClr val="A3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40F7B-0474-4B43-8860-B53CE4ADEBE8}" type="datetimeFigureOut">
              <a:rPr lang="el-GR" smtClean="0"/>
              <a:t>29/3/2021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EA78F-B20A-4A32-9C5D-3DF2738D31A9}" type="slidenum">
              <a:rPr lang="el-GR" smtClean="0"/>
              <a:t>‹#›</a:t>
            </a:fld>
            <a:endParaRPr lang="el-GR"/>
          </a:p>
        </p:txBody>
      </p:sp>
    </p:spTree>
    <p:extLst>
      <p:ext uri="{BB962C8B-B14F-4D97-AF65-F5344CB8AC3E}">
        <p14:creationId xmlns:p14="http://schemas.microsoft.com/office/powerpoint/2010/main" val="341348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856D34-4F6F-429D-B9C5-CB965E851B8F}" type="slidenum">
              <a:rPr lang="el-GR" altLang="el-GR" sz="1200"/>
              <a:pPr eaLnBrk="1" hangingPunct="1"/>
              <a:t>30</a:t>
            </a:fld>
            <a:endParaRPr lang="el-GR" altLang="el-G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399617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0F5434-DD48-47BB-A490-C83132D92129}" type="slidenum">
              <a:rPr lang="el-GR" altLang="el-GR" sz="1200"/>
              <a:pPr eaLnBrk="1" hangingPunct="1"/>
              <a:t>34</a:t>
            </a:fld>
            <a:endParaRPr lang="el-GR" altLang="el-G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258126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AF17052-DFB9-4437-BFCF-65825BA46AFF}" type="datetime1">
              <a:rPr lang="el-GR" smtClean="0">
                <a:solidFill>
                  <a:prstClr val="black">
                    <a:tint val="75000"/>
                  </a:prstClr>
                </a:solidFill>
              </a:rPr>
              <a:pPr/>
              <a:t>29/3/2021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7780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41EDCF2-1144-4937-83C2-F49D91E32BE3}" type="datetime1">
              <a:rPr lang="el-GR" smtClean="0">
                <a:solidFill>
                  <a:prstClr val="black">
                    <a:tint val="75000"/>
                  </a:prstClr>
                </a:solidFill>
              </a:rPr>
              <a:pPr/>
              <a:t>29/3/2021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40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83F866F-1133-4EF4-9F75-4634FDB84A68}" type="datetime1">
              <a:rPr lang="el-GR" smtClean="0">
                <a:solidFill>
                  <a:prstClr val="black">
                    <a:tint val="75000"/>
                  </a:prstClr>
                </a:solidFill>
              </a:rPr>
              <a:pPr/>
              <a:t>29/3/2021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6718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fld id="{5B317B10-D7DD-4871-88AB-D5A412DB24AC}" type="datetime1">
              <a:rPr lang="el-GR" smtClean="0">
                <a:solidFill>
                  <a:prstClr val="black">
                    <a:tint val="75000"/>
                  </a:prstClr>
                </a:solidFill>
              </a:rPr>
              <a:pPr>
                <a:defRPr/>
              </a:pPr>
              <a:t>29/3/2021</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779985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5"/>
          <p:cNvSpPr>
            <a:spLocks noGrp="1"/>
          </p:cNvSpPr>
          <p:nvPr>
            <p:ph type="dt" sz="half" idx="10"/>
          </p:nvPr>
        </p:nvSpPr>
        <p:spPr>
          <a:xfrm>
            <a:off x="914400" y="6248400"/>
            <a:ext cx="2540000" cy="457200"/>
          </a:xfrm>
        </p:spPr>
        <p:txBody>
          <a:bodyPr/>
          <a:lstStyle>
            <a:lvl1pPr>
              <a:defRPr/>
            </a:lvl1pPr>
          </a:lstStyle>
          <a:p>
            <a:endParaRPr lang="el-GR" altLang="el-GR">
              <a:solidFill>
                <a:prstClr val="black">
                  <a:tint val="75000"/>
                </a:prstClr>
              </a:solidFill>
            </a:endParaRPr>
          </a:p>
        </p:txBody>
      </p:sp>
      <p:sp>
        <p:nvSpPr>
          <p:cNvPr id="7" name="Θέση υποσέλιδου 6"/>
          <p:cNvSpPr>
            <a:spLocks noGrp="1"/>
          </p:cNvSpPr>
          <p:nvPr>
            <p:ph type="ftr" sz="quarter" idx="11"/>
          </p:nvPr>
        </p:nvSpPr>
        <p:spPr>
          <a:xfrm>
            <a:off x="4165600" y="6248400"/>
            <a:ext cx="3860800" cy="457200"/>
          </a:xfrm>
        </p:spPr>
        <p:txBody>
          <a:bodyPr/>
          <a:lstStyle>
            <a:lvl1pPr>
              <a:defRPr/>
            </a:lvl1pPr>
          </a:lstStyle>
          <a:p>
            <a:r>
              <a:rPr lang="el-GR" altLang="el-GR">
                <a:solidFill>
                  <a:prstClr val="black">
                    <a:tint val="75000"/>
                  </a:prstClr>
                </a:solidFill>
              </a:rPr>
              <a:t>Μερκ. Παναγιωτόπουλος - Φυσικός      www.merkopanas.blogspot.gr</a:t>
            </a:r>
          </a:p>
        </p:txBody>
      </p:sp>
      <p:sp>
        <p:nvSpPr>
          <p:cNvPr id="8" name="Θέση αριθμού διαφάνειας 7"/>
          <p:cNvSpPr>
            <a:spLocks noGrp="1"/>
          </p:cNvSpPr>
          <p:nvPr>
            <p:ph type="sldNum" sz="quarter" idx="12"/>
          </p:nvPr>
        </p:nvSpPr>
        <p:spPr>
          <a:xfrm>
            <a:off x="8737600" y="6248400"/>
            <a:ext cx="2540000" cy="457200"/>
          </a:xfrm>
        </p:spPr>
        <p:txBody>
          <a:bodyPr/>
          <a:lstStyle>
            <a:lvl1pPr>
              <a:defRPr/>
            </a:lvl1pPr>
          </a:lstStyle>
          <a:p>
            <a:fld id="{DF5BEB54-5120-4790-A6E0-AA433A349933}" type="slidenum">
              <a:rPr lang="el-GR" altLang="el-GR">
                <a:solidFill>
                  <a:prstClr val="black">
                    <a:tint val="75000"/>
                  </a:prstClr>
                </a:solidFill>
              </a:rPr>
              <a:pPr/>
              <a:t>‹#›</a:t>
            </a:fld>
            <a:endParaRPr lang="el-GR" altLang="el-GR">
              <a:solidFill>
                <a:prstClr val="black">
                  <a:tint val="75000"/>
                </a:prstClr>
              </a:solidFill>
            </a:endParaRPr>
          </a:p>
        </p:txBody>
      </p:sp>
    </p:spTree>
    <p:extLst>
      <p:ext uri="{BB962C8B-B14F-4D97-AF65-F5344CB8AC3E}">
        <p14:creationId xmlns:p14="http://schemas.microsoft.com/office/powerpoint/2010/main" val="138356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a:xfrm>
            <a:off x="914400" y="6248400"/>
            <a:ext cx="2540000" cy="457200"/>
          </a:xfrm>
        </p:spPr>
        <p:txBody>
          <a:bodyPr/>
          <a:lstStyle>
            <a:lvl1pPr>
              <a:defRPr/>
            </a:lvl1pPr>
          </a:lstStyle>
          <a:p>
            <a:endParaRPr lang="el-GR" altLang="el-GR">
              <a:solidFill>
                <a:prstClr val="black">
                  <a:tint val="75000"/>
                </a:prstClr>
              </a:solidFill>
            </a:endParaRPr>
          </a:p>
        </p:txBody>
      </p:sp>
      <p:sp>
        <p:nvSpPr>
          <p:cNvPr id="8" name="Θέση υποσέλιδου 7"/>
          <p:cNvSpPr>
            <a:spLocks noGrp="1"/>
          </p:cNvSpPr>
          <p:nvPr>
            <p:ph type="ftr" sz="quarter" idx="11"/>
          </p:nvPr>
        </p:nvSpPr>
        <p:spPr>
          <a:xfrm>
            <a:off x="4165600" y="6248400"/>
            <a:ext cx="3860800" cy="457200"/>
          </a:xfrm>
        </p:spPr>
        <p:txBody>
          <a:bodyPr/>
          <a:lstStyle>
            <a:lvl1pPr>
              <a:defRPr/>
            </a:lvl1pPr>
          </a:lstStyle>
          <a:p>
            <a:r>
              <a:rPr lang="el-GR" altLang="el-GR">
                <a:solidFill>
                  <a:prstClr val="black">
                    <a:tint val="75000"/>
                  </a:prstClr>
                </a:solidFill>
              </a:rPr>
              <a:t>Μερκ. Παναγιωτόπουλος - Φυσικός      www.merkopanas.blogspot.gr</a:t>
            </a:r>
          </a:p>
        </p:txBody>
      </p:sp>
      <p:sp>
        <p:nvSpPr>
          <p:cNvPr id="9" name="Θέση αριθμού διαφάνειας 8"/>
          <p:cNvSpPr>
            <a:spLocks noGrp="1"/>
          </p:cNvSpPr>
          <p:nvPr>
            <p:ph type="sldNum" sz="quarter" idx="12"/>
          </p:nvPr>
        </p:nvSpPr>
        <p:spPr>
          <a:xfrm>
            <a:off x="8737600" y="6248400"/>
            <a:ext cx="2540000" cy="457200"/>
          </a:xfrm>
        </p:spPr>
        <p:txBody>
          <a:bodyPr/>
          <a:lstStyle>
            <a:lvl1pPr>
              <a:defRPr/>
            </a:lvl1pPr>
          </a:lstStyle>
          <a:p>
            <a:fld id="{DB77234B-83D3-4990-BD0D-08E1C709AE9D}" type="slidenum">
              <a:rPr lang="el-GR" altLang="el-GR">
                <a:solidFill>
                  <a:prstClr val="black">
                    <a:tint val="75000"/>
                  </a:prstClr>
                </a:solidFill>
              </a:rPr>
              <a:pPr/>
              <a:t>‹#›</a:t>
            </a:fld>
            <a:endParaRPr lang="el-GR" altLang="el-GR">
              <a:solidFill>
                <a:prstClr val="black">
                  <a:tint val="75000"/>
                </a:prstClr>
              </a:solidFill>
            </a:endParaRPr>
          </a:p>
        </p:txBody>
      </p:sp>
    </p:spTree>
    <p:extLst>
      <p:ext uri="{BB962C8B-B14F-4D97-AF65-F5344CB8AC3E}">
        <p14:creationId xmlns:p14="http://schemas.microsoft.com/office/powerpoint/2010/main" val="367791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D4C83AF-E3BE-446E-8B14-919C2B645E47}" type="datetime1">
              <a:rPr lang="el-GR" smtClean="0">
                <a:solidFill>
                  <a:prstClr val="black">
                    <a:tint val="75000"/>
                  </a:prstClr>
                </a:solidFill>
              </a:rPr>
              <a:pPr/>
              <a:t>29/3/2021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3213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820A82-EB76-4D53-AD7A-6A2D93050206}" type="datetime1">
              <a:rPr lang="el-GR" smtClean="0">
                <a:solidFill>
                  <a:prstClr val="black">
                    <a:tint val="75000"/>
                  </a:prstClr>
                </a:solidFill>
              </a:rPr>
              <a:pPr/>
              <a:t>29/3/2021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0417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DBA67B4-CF59-45D5-917D-39388F37AC30}" type="datetime1">
              <a:rPr lang="el-GR" smtClean="0">
                <a:solidFill>
                  <a:prstClr val="black">
                    <a:tint val="75000"/>
                  </a:prstClr>
                </a:solidFill>
              </a:rPr>
              <a:pPr/>
              <a:t>29/3/2021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2436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677F98CB-410D-4372-99C5-4365E2EB5040}" type="datetime1">
              <a:rPr lang="el-GR" smtClean="0">
                <a:solidFill>
                  <a:prstClr val="black">
                    <a:tint val="75000"/>
                  </a:prstClr>
                </a:solidFill>
              </a:rPr>
              <a:pPr/>
              <a:t>29/3/2021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942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4F8019A3-BD70-4630-9ADD-476CAE059448}" type="datetime1">
              <a:rPr lang="el-GR" smtClean="0">
                <a:solidFill>
                  <a:prstClr val="black">
                    <a:tint val="75000"/>
                  </a:prstClr>
                </a:solidFill>
              </a:rPr>
              <a:pPr/>
              <a:t>29/3/2021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5494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F062A8-7621-43E8-97DF-D9B749FC38E0}" type="datetime1">
              <a:rPr lang="el-GR" smtClean="0">
                <a:solidFill>
                  <a:prstClr val="black">
                    <a:tint val="75000"/>
                  </a:prstClr>
                </a:solidFill>
              </a:rPr>
              <a:pPr/>
              <a:t>29/3/2021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7926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5A6C2D-1E4E-4388-A4A8-AE3F19F06E97}" type="datetime1">
              <a:rPr lang="el-GR" smtClean="0">
                <a:solidFill>
                  <a:prstClr val="black">
                    <a:tint val="75000"/>
                  </a:prstClr>
                </a:solidFill>
              </a:rPr>
              <a:pPr/>
              <a:t>29/3/2021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3808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2BCCD15-8BCB-4972-8876-E3110E1BA737}" type="datetime1">
              <a:rPr lang="el-GR" smtClean="0">
                <a:solidFill>
                  <a:prstClr val="black">
                    <a:tint val="75000"/>
                  </a:prstClr>
                </a:solidFill>
              </a:rPr>
              <a:pPr/>
              <a:t>29/3/2021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1508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36830-E0DC-4923-AE03-080D2389FF3A}" type="datetime1">
              <a:rPr lang="el-GR" smtClean="0">
                <a:solidFill>
                  <a:prstClr val="black">
                    <a:tint val="75000"/>
                  </a:prstClr>
                </a:solidFill>
              </a:rPr>
              <a:pPr/>
              <a:t>29/3/2021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solidFill>
                  <a:prstClr val="black">
                    <a:tint val="75000"/>
                  </a:prstClr>
                </a:solidFill>
              </a:rPr>
              <a:t>Μερκ. Παναγιωτόπουλος - Φυσικός        </a:t>
            </a:r>
            <a:r>
              <a:rPr lang="en-US">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51794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het.colorado.edu/sims/html/bending-light/latest/bending-light_el.html" TargetMode="External"/><Relationship Id="rId1" Type="http://schemas.openxmlformats.org/officeDocument/2006/relationships/slideLayout" Target="../slideLayouts/slideLayout7.xml"/><Relationship Id="rId4" Type="http://schemas.openxmlformats.org/officeDocument/2006/relationships/hyperlink" Target="https://phet.colorado.edu/e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JVxlHbIFje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4.jp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physiclessons.blogspot.com/2013/11/blog-post_21.html" TargetMode="External"/><Relationship Id="rId13" Type="http://schemas.openxmlformats.org/officeDocument/2006/relationships/hyperlink" Target="https://www.eef.edu.gr/" TargetMode="External"/><Relationship Id="rId3" Type="http://schemas.openxmlformats.org/officeDocument/2006/relationships/hyperlink" Target="https://www.youtube.com/watch?v=Z2kIymvWXdo" TargetMode="External"/><Relationship Id="rId7" Type="http://schemas.openxmlformats.org/officeDocument/2006/relationships/hyperlink" Target="http://physiclessons.blogspot.com/" TargetMode="External"/><Relationship Id="rId12" Type="http://schemas.openxmlformats.org/officeDocument/2006/relationships/hyperlink" Target="https://www.youtube.com/watch?v=8VZHym6HqVU" TargetMode="External"/><Relationship Id="rId2" Type="http://schemas.openxmlformats.org/officeDocument/2006/relationships/hyperlink" Target="https://www.youtube.com/channel/UC7uo2UV07SO8Gkhqj06L4Ow" TargetMode="External"/><Relationship Id="rId16" Type="http://schemas.openxmlformats.org/officeDocument/2006/relationships/hyperlink" Target="http://ylikonet300.blogspot.com/2012/10/115.html" TargetMode="External"/><Relationship Id="rId1" Type="http://schemas.openxmlformats.org/officeDocument/2006/relationships/slideLayout" Target="../slideLayouts/slideLayout7.xml"/><Relationship Id="rId6" Type="http://schemas.openxmlformats.org/officeDocument/2006/relationships/hyperlink" Target="https://eiriniveroni.files.wordpress.com/2011/11/fgl_gp_mhkos_kymatos_kai_syxnothta_fotos_kata_th_diadosh_toy.ppt" TargetMode="External"/><Relationship Id="rId11" Type="http://schemas.openxmlformats.org/officeDocument/2006/relationships/hyperlink" Target="https://www.youtube.com/channel/UCs4GDGEbR1PaIVKr41OTvZg" TargetMode="External"/><Relationship Id="rId5" Type="http://schemas.openxmlformats.org/officeDocument/2006/relationships/hyperlink" Target="https://eiriniveroni.wordpress.com/" TargetMode="External"/><Relationship Id="rId15" Type="http://schemas.openxmlformats.org/officeDocument/2006/relationships/hyperlink" Target="https://ylikonet.gr/" TargetMode="External"/><Relationship Id="rId10" Type="http://schemas.openxmlformats.org/officeDocument/2006/relationships/hyperlink" Target="https://www.youtube.com/watch?v=gDA_nDXM-ck" TargetMode="External"/><Relationship Id="rId4" Type="http://schemas.openxmlformats.org/officeDocument/2006/relationships/hyperlink" Target="https://www.youtube.com/watch?v=lg58gOPtYGk&amp;list=PLvhQahQYhvbim8InkwDn-7-bBnByFoIY9&amp;index=2" TargetMode="External"/><Relationship Id="rId9" Type="http://schemas.openxmlformats.org/officeDocument/2006/relationships/hyperlink" Target="physiart.com" TargetMode="External"/><Relationship Id="rId14" Type="http://schemas.openxmlformats.org/officeDocument/2006/relationships/hyperlink" Target="https://www.eef.edu.gr/media/4672/fos-kyma-i-somatidio-eisagogi-se-basikes-ennoies-tis-kbantikis-fysiki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merkopanas.blogspot.com/2020/03/20-hot-potatoes_19.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eilias.gr/index.php?option=com_content&amp;task=view&amp;id=79&amp;Itemid=32&amp;catid=17" TargetMode="External"/><Relationship Id="rId2" Type="http://schemas.openxmlformats.org/officeDocument/2006/relationships/hyperlink" Target="https://www.seilias.gr/"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a:t>
            </a:fld>
            <a:endParaRPr lang="el-GR">
              <a:solidFill>
                <a:prstClr val="black">
                  <a:tint val="75000"/>
                </a:prstClr>
              </a:solidFill>
              <a:latin typeface="Calibri"/>
            </a:endParaRPr>
          </a:p>
        </p:txBody>
      </p:sp>
      <p:sp>
        <p:nvSpPr>
          <p:cNvPr id="6" name="Ορθογώνιο 5"/>
          <p:cNvSpPr/>
          <p:nvPr/>
        </p:nvSpPr>
        <p:spPr>
          <a:xfrm>
            <a:off x="2436183" y="1056598"/>
            <a:ext cx="6652953" cy="1938992"/>
          </a:xfrm>
          <a:prstGeom prst="rect">
            <a:avLst/>
          </a:prstGeom>
        </p:spPr>
        <p:txBody>
          <a:bodyPr wrap="square">
            <a:spAutoFit/>
          </a:bodyPr>
          <a:lstStyle/>
          <a:p>
            <a:pPr algn="just">
              <a:lnSpc>
                <a:spcPct val="150000"/>
              </a:lnSpc>
            </a:pPr>
            <a:r>
              <a:rPr lang="el-GR" altLang="el-GR" sz="2000" b="1" dirty="0">
                <a:latin typeface="Comic Sans MS" pitchFamily="66" charset="0"/>
              </a:rPr>
              <a:t>Τα ηλεκτρομαγνητικά κύματα διαδίδονται στο …………… </a:t>
            </a:r>
          </a:p>
          <a:p>
            <a:pPr algn="just">
              <a:lnSpc>
                <a:spcPct val="150000"/>
              </a:lnSpc>
            </a:pPr>
            <a:r>
              <a:rPr lang="el-GR" altLang="el-GR" sz="2000" b="1" dirty="0">
                <a:latin typeface="Comic Sans MS" pitchFamily="66" charset="0"/>
              </a:rPr>
              <a:t>(και στον αέρα) με σταθερή ταχύτητα </a:t>
            </a:r>
            <a:r>
              <a:rPr lang="en-US" altLang="el-GR" sz="2000" b="1" i="1" dirty="0">
                <a:latin typeface="Comic Sans MS" pitchFamily="66" charset="0"/>
              </a:rPr>
              <a:t>c</a:t>
            </a:r>
            <a:r>
              <a:rPr lang="el-GR" altLang="el-GR" sz="2000" b="1" i="1" dirty="0">
                <a:latin typeface="Comic Sans MS" pitchFamily="66" charset="0"/>
              </a:rPr>
              <a:t> </a:t>
            </a:r>
            <a:r>
              <a:rPr lang="en-US" altLang="el-GR" sz="2000" b="1" dirty="0">
                <a:latin typeface="Comic Sans MS" pitchFamily="66" charset="0"/>
              </a:rPr>
              <a:t>= 3.10</a:t>
            </a:r>
            <a:r>
              <a:rPr lang="en-US" altLang="el-GR" sz="2000" b="1" baseline="30000" dirty="0">
                <a:latin typeface="Comic Sans MS" pitchFamily="66" charset="0"/>
              </a:rPr>
              <a:t>8 </a:t>
            </a:r>
            <a:r>
              <a:rPr lang="en-US" altLang="el-GR" sz="2000" b="1" dirty="0">
                <a:latin typeface="Comic Sans MS" pitchFamily="66" charset="0"/>
              </a:rPr>
              <a:t>m/s.</a:t>
            </a:r>
          </a:p>
          <a:p>
            <a:pPr algn="just">
              <a:lnSpc>
                <a:spcPct val="150000"/>
              </a:lnSpc>
            </a:pPr>
            <a:r>
              <a:rPr lang="el-GR" altLang="el-GR" sz="2000" b="1" dirty="0">
                <a:latin typeface="Comic Sans MS" pitchFamily="66" charset="0"/>
              </a:rPr>
              <a:t>Σε κάθε άλλο οπτικό μέσο αυτή η ταχύτητα είναι ……………………… .</a:t>
            </a:r>
            <a:r>
              <a:rPr lang="en-US" altLang="el-GR" sz="2000" b="1" dirty="0">
                <a:latin typeface="Comic Sans MS" pitchFamily="66" charset="0"/>
              </a:rPr>
              <a:t> </a:t>
            </a:r>
            <a:endParaRPr lang="el-GR" altLang="el-GR" sz="2000" b="1" dirty="0">
              <a:latin typeface="Comic Sans MS" pitchFamily="66" charset="0"/>
            </a:endParaRPr>
          </a:p>
        </p:txBody>
      </p:sp>
      <p:sp>
        <p:nvSpPr>
          <p:cNvPr id="7" name="Ορθογώνιο 6"/>
          <p:cNvSpPr/>
          <p:nvPr/>
        </p:nvSpPr>
        <p:spPr>
          <a:xfrm>
            <a:off x="7924557" y="1056598"/>
            <a:ext cx="813043" cy="461665"/>
          </a:xfrm>
          <a:prstGeom prst="rect">
            <a:avLst/>
          </a:prstGeom>
        </p:spPr>
        <p:txBody>
          <a:bodyPr wrap="none">
            <a:spAutoFit/>
          </a:bodyPr>
          <a:lstStyle/>
          <a:p>
            <a:r>
              <a:rPr lang="el-GR" altLang="el-GR" sz="2400" b="1" dirty="0">
                <a:solidFill>
                  <a:srgbClr val="FF0000"/>
                </a:solidFill>
                <a:effectLst>
                  <a:outerShdw blurRad="38100" dist="38100" dir="2700000" algn="tl">
                    <a:srgbClr val="000000">
                      <a:alpha val="43137"/>
                    </a:srgbClr>
                  </a:outerShdw>
                </a:effectLst>
                <a:latin typeface="Comic Sans MS" pitchFamily="66" charset="0"/>
              </a:rPr>
              <a:t>κενό</a:t>
            </a:r>
            <a:endParaRPr lang="el-GR" sz="2400" dirty="0"/>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67" y="790344"/>
            <a:ext cx="1461385" cy="1392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Επεξήγηση με στρογγυλεμένο παραλληλόγραμμο 8"/>
          <p:cNvSpPr/>
          <p:nvPr/>
        </p:nvSpPr>
        <p:spPr>
          <a:xfrm>
            <a:off x="2322545" y="287465"/>
            <a:ext cx="2523775" cy="774086"/>
          </a:xfrm>
          <a:prstGeom prst="wedgeRoundRectCallout">
            <a:avLst>
              <a:gd name="adj1" fmla="val -66142"/>
              <a:gd name="adj2" fmla="val 783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Comic Sans MS" pitchFamily="66" charset="0"/>
                <a:ea typeface="+mn-ea"/>
                <a:cs typeface="+mn-cs"/>
              </a:rPr>
              <a:t>Ας θυμηθούμε…</a:t>
            </a:r>
            <a:endParaRPr kumimoji="0" lang="en-US"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Comic Sans MS" pitchFamily="66" charset="0"/>
              <a:ea typeface="+mn-ea"/>
              <a:cs typeface="+mn-cs"/>
            </a:endParaRPr>
          </a:p>
        </p:txBody>
      </p:sp>
      <p:sp>
        <p:nvSpPr>
          <p:cNvPr id="10" name="Ορθογώνιο 9"/>
          <p:cNvSpPr/>
          <p:nvPr/>
        </p:nvSpPr>
        <p:spPr>
          <a:xfrm>
            <a:off x="2436183" y="2995590"/>
            <a:ext cx="6500461" cy="1015663"/>
          </a:xfrm>
          <a:prstGeom prst="rect">
            <a:avLst/>
          </a:prstGeom>
        </p:spPr>
        <p:txBody>
          <a:bodyPr wrap="square">
            <a:spAutoFit/>
          </a:bodyPr>
          <a:lstStyle/>
          <a:p>
            <a:pPr algn="just">
              <a:lnSpc>
                <a:spcPct val="150000"/>
              </a:lnSpc>
            </a:pPr>
            <a:r>
              <a:rPr lang="el-GR" altLang="el-GR" sz="2000" b="1" dirty="0">
                <a:latin typeface="Comic Sans MS" pitchFamily="66" charset="0"/>
              </a:rPr>
              <a:t>Για τα ηλεκτρομαγνητικά κύματα ισχύει η εξίσωση της Κυματικής </a:t>
            </a:r>
            <a:r>
              <a:rPr lang="en-US" altLang="el-GR" sz="2000" b="1" dirty="0">
                <a:latin typeface="Comic Sans MS" pitchFamily="66" charset="0"/>
              </a:rPr>
              <a:t>c = ……… .</a:t>
            </a:r>
            <a:r>
              <a:rPr lang="el-GR" altLang="el-GR" sz="2000" b="1" dirty="0">
                <a:latin typeface="Comic Sans MS" pitchFamily="66" charset="0"/>
              </a:rPr>
              <a:t>   </a:t>
            </a:r>
            <a:endParaRPr lang="el-GR" altLang="el-GR" sz="2000" b="1" i="1" dirty="0">
              <a:solidFill>
                <a:srgbClr val="FF0000"/>
              </a:solidFill>
              <a:latin typeface="Comic Sans MS" pitchFamily="66" charset="0"/>
            </a:endParaRPr>
          </a:p>
        </p:txBody>
      </p:sp>
      <p:sp>
        <p:nvSpPr>
          <p:cNvPr id="11" name="Ορθογώνιο 10"/>
          <p:cNvSpPr/>
          <p:nvPr/>
        </p:nvSpPr>
        <p:spPr>
          <a:xfrm>
            <a:off x="4718304" y="3502367"/>
            <a:ext cx="623889" cy="461665"/>
          </a:xfrm>
          <a:prstGeom prst="rect">
            <a:avLst/>
          </a:prstGeom>
        </p:spPr>
        <p:txBody>
          <a:bodyPr wrap="none">
            <a:spAutoFit/>
          </a:bodyPr>
          <a:lstStyle/>
          <a:p>
            <a:r>
              <a:rPr lang="en-US" altLang="el-GR" sz="2400" b="1" i="1" dirty="0">
                <a:solidFill>
                  <a:srgbClr val="FF0000"/>
                </a:solidFill>
                <a:effectLst>
                  <a:outerShdw blurRad="38100" dist="38100" dir="2700000" algn="tl">
                    <a:srgbClr val="000000">
                      <a:alpha val="43137"/>
                    </a:srgbClr>
                  </a:outerShdw>
                </a:effectLst>
                <a:latin typeface="Comic Sans MS" pitchFamily="66" charset="0"/>
              </a:rPr>
              <a:t>f.</a:t>
            </a:r>
            <a:r>
              <a:rPr lang="el-GR" altLang="el-GR" sz="2400" b="1" i="1" dirty="0">
                <a:solidFill>
                  <a:srgbClr val="FF0000"/>
                </a:solidFill>
                <a:effectLst>
                  <a:outerShdw blurRad="38100" dist="38100" dir="2700000" algn="tl">
                    <a:srgbClr val="000000">
                      <a:alpha val="43137"/>
                    </a:srgbClr>
                  </a:outerShdw>
                </a:effectLst>
                <a:latin typeface="Comic Sans MS" pitchFamily="66" charset="0"/>
              </a:rPr>
              <a:t>λ</a:t>
            </a:r>
            <a:endParaRPr lang="el-GR" sz="2400" i="1" dirty="0"/>
          </a:p>
        </p:txBody>
      </p:sp>
      <p:sp>
        <p:nvSpPr>
          <p:cNvPr id="5" name="Ορθογώνιο 4"/>
          <p:cNvSpPr/>
          <p:nvPr/>
        </p:nvSpPr>
        <p:spPr>
          <a:xfrm>
            <a:off x="2368352" y="4038231"/>
            <a:ext cx="6964153" cy="553998"/>
          </a:xfrm>
          <a:prstGeom prst="rect">
            <a:avLst/>
          </a:prstGeom>
        </p:spPr>
        <p:txBody>
          <a:bodyPr wrap="square">
            <a:spAutoFit/>
          </a:bodyPr>
          <a:lstStyle/>
          <a:p>
            <a:pPr algn="just">
              <a:lnSpc>
                <a:spcPct val="150000"/>
              </a:lnSpc>
            </a:pPr>
            <a:r>
              <a:rPr lang="el-GR" altLang="el-GR" sz="2000" b="1" dirty="0">
                <a:latin typeface="Comic Sans MS" pitchFamily="66" charset="0"/>
              </a:rPr>
              <a:t>Κάθε διακριτό </a:t>
            </a:r>
            <a:r>
              <a:rPr lang="en-US" altLang="el-GR" sz="2000" b="1" dirty="0">
                <a:latin typeface="Comic Sans MS" pitchFamily="66" charset="0"/>
              </a:rPr>
              <a:t>“</a:t>
            </a:r>
            <a:r>
              <a:rPr lang="el-GR" altLang="el-GR" sz="2000" b="1" dirty="0">
                <a:latin typeface="Comic Sans MS" pitchFamily="66" charset="0"/>
              </a:rPr>
              <a:t>πακέτο ενέργειας</a:t>
            </a:r>
            <a:r>
              <a:rPr lang="en-US" altLang="el-GR" sz="2000" b="1" dirty="0">
                <a:latin typeface="Comic Sans MS" pitchFamily="66" charset="0"/>
              </a:rPr>
              <a:t>”</a:t>
            </a:r>
            <a:r>
              <a:rPr lang="el-GR" altLang="el-GR" sz="2000" b="1" dirty="0">
                <a:latin typeface="Comic Sans MS" pitchFamily="66" charset="0"/>
              </a:rPr>
              <a:t> είναι ένα ………………… .</a:t>
            </a:r>
          </a:p>
        </p:txBody>
      </p:sp>
      <p:sp>
        <p:nvSpPr>
          <p:cNvPr id="12" name="Ορθογώνιο 11"/>
          <p:cNvSpPr/>
          <p:nvPr/>
        </p:nvSpPr>
        <p:spPr>
          <a:xfrm>
            <a:off x="7640325" y="4038231"/>
            <a:ext cx="1319592" cy="461665"/>
          </a:xfrm>
          <a:prstGeom prst="rect">
            <a:avLst/>
          </a:prstGeom>
        </p:spPr>
        <p:txBody>
          <a:bodyPr wrap="none">
            <a:spAutoFit/>
          </a:bodyPr>
          <a:lstStyle/>
          <a:p>
            <a:r>
              <a:rPr lang="el-GR" altLang="el-GR" sz="2400" b="1" dirty="0">
                <a:solidFill>
                  <a:srgbClr val="FF0000"/>
                </a:solidFill>
                <a:effectLst>
                  <a:outerShdw blurRad="38100" dist="38100" dir="2700000" algn="tl">
                    <a:srgbClr val="000000">
                      <a:alpha val="43137"/>
                    </a:srgbClr>
                  </a:outerShdw>
                </a:effectLst>
                <a:latin typeface="Comic Sans MS" pitchFamily="66" charset="0"/>
              </a:rPr>
              <a:t>φωτόνιο</a:t>
            </a:r>
            <a:endParaRPr lang="el-GR" sz="2400" dirty="0">
              <a:solidFill>
                <a:srgbClr val="FF0000"/>
              </a:solidFill>
              <a:effectLst>
                <a:outerShdw blurRad="38100" dist="38100" dir="2700000" algn="tl">
                  <a:srgbClr val="000000">
                    <a:alpha val="43137"/>
                  </a:srgbClr>
                </a:outerShdw>
              </a:effectLst>
            </a:endParaRPr>
          </a:p>
        </p:txBody>
      </p:sp>
      <p:sp>
        <p:nvSpPr>
          <p:cNvPr id="14" name="TextBox 13"/>
          <p:cNvSpPr txBox="1"/>
          <p:nvPr/>
        </p:nvSpPr>
        <p:spPr>
          <a:xfrm>
            <a:off x="2436183" y="4638291"/>
            <a:ext cx="7039113" cy="1107996"/>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Κάθε ένα φωτόνιο συχνότητας </a:t>
            </a:r>
            <a:r>
              <a:rPr lang="en-US" sz="2000" b="1" i="1" dirty="0">
                <a:latin typeface="Comic Sans MS" panose="030F0702030302020204" pitchFamily="66" charset="0"/>
              </a:rPr>
              <a:t>f</a:t>
            </a:r>
            <a:r>
              <a:rPr lang="el-GR" sz="2000" b="1" dirty="0">
                <a:latin typeface="Comic Sans MS" panose="030F0702030302020204" pitchFamily="66" charset="0"/>
              </a:rPr>
              <a:t> μεταφέρει ενέργεια </a:t>
            </a:r>
          </a:p>
          <a:p>
            <a:pPr algn="just">
              <a:lnSpc>
                <a:spcPct val="150000"/>
              </a:lnSpc>
            </a:pPr>
            <a:r>
              <a:rPr lang="el-GR" sz="2400" b="1" i="1" dirty="0">
                <a:latin typeface="Comic Sans MS" panose="030F0702030302020204" pitchFamily="66" charset="0"/>
              </a:rPr>
              <a:t>Ε</a:t>
            </a:r>
            <a:r>
              <a:rPr lang="el-GR" sz="2400" b="1" dirty="0">
                <a:latin typeface="Comic Sans MS" panose="030F0702030302020204" pitchFamily="66" charset="0"/>
              </a:rPr>
              <a:t> = </a:t>
            </a:r>
            <a:r>
              <a:rPr lang="el-GR" sz="2000" b="1" dirty="0">
                <a:latin typeface="Comic Sans MS" panose="030F0702030302020204" pitchFamily="66" charset="0"/>
              </a:rPr>
              <a:t>……… , όπου </a:t>
            </a:r>
            <a:r>
              <a:rPr lang="en-US" sz="2000" b="1" dirty="0">
                <a:latin typeface="Comic Sans MS" panose="030F0702030302020204" pitchFamily="66" charset="0"/>
              </a:rPr>
              <a:t>h </a:t>
            </a:r>
            <a:r>
              <a:rPr lang="el-GR" sz="2000" b="1" dirty="0">
                <a:latin typeface="Comic Sans MS" panose="030F0702030302020204" pitchFamily="66" charset="0"/>
              </a:rPr>
              <a:t>είναι η …………………… του ……………</a:t>
            </a:r>
            <a:r>
              <a:rPr lang="en-US" sz="2000" b="1" dirty="0">
                <a:latin typeface="Comic Sans MS" panose="030F0702030302020204" pitchFamily="66" charset="0"/>
              </a:rPr>
              <a:t>…</a:t>
            </a:r>
            <a:r>
              <a:rPr lang="el-GR" sz="2000" b="1" dirty="0">
                <a:latin typeface="Comic Sans MS" panose="030F0702030302020204" pitchFamily="66" charset="0"/>
              </a:rPr>
              <a:t> .</a:t>
            </a:r>
          </a:p>
        </p:txBody>
      </p:sp>
      <p:sp>
        <p:nvSpPr>
          <p:cNvPr id="13" name="TextBox 12"/>
          <p:cNvSpPr txBox="1"/>
          <p:nvPr/>
        </p:nvSpPr>
        <p:spPr>
          <a:xfrm>
            <a:off x="3095606" y="5192289"/>
            <a:ext cx="729050" cy="461665"/>
          </a:xfrm>
          <a:prstGeom prst="rect">
            <a:avLst/>
          </a:prstGeom>
          <a:noFill/>
        </p:spPr>
        <p:txBody>
          <a:bodyPr wrap="square" rtlCol="0">
            <a:spAutoFit/>
          </a:bodyPr>
          <a:lstStyle/>
          <a:p>
            <a:r>
              <a:rPr lang="en-US" sz="2400" b="1" dirty="0" err="1">
                <a:solidFill>
                  <a:srgbClr val="FF0000"/>
                </a:solidFill>
                <a:effectLst>
                  <a:outerShdw blurRad="38100" dist="38100" dir="2700000" algn="tl">
                    <a:srgbClr val="000000">
                      <a:alpha val="43137"/>
                    </a:srgbClr>
                  </a:outerShdw>
                </a:effectLst>
                <a:latin typeface="Comic Sans MS" panose="030F0702030302020204" pitchFamily="66" charset="0"/>
              </a:rPr>
              <a:t>h.</a:t>
            </a:r>
            <a:r>
              <a:rPr lang="en-US" sz="2400" b="1" i="1" dirty="0" err="1">
                <a:solidFill>
                  <a:srgbClr val="FF0000"/>
                </a:solidFill>
                <a:effectLst>
                  <a:outerShdw blurRad="38100" dist="38100" dir="2700000" algn="tl">
                    <a:srgbClr val="000000">
                      <a:alpha val="43137"/>
                    </a:srgbClr>
                  </a:outerShdw>
                </a:effectLst>
                <a:latin typeface="Comic Sans MS" panose="030F0702030302020204" pitchFamily="66" charset="0"/>
              </a:rPr>
              <a:t>f</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nvGrpSpPr>
          <p:cNvPr id="15" name="Ομάδα 14"/>
          <p:cNvGrpSpPr/>
          <p:nvPr/>
        </p:nvGrpSpPr>
        <p:grpSpPr>
          <a:xfrm>
            <a:off x="5827156" y="5134689"/>
            <a:ext cx="3027986" cy="461665"/>
            <a:chOff x="5827155" y="4615765"/>
            <a:chExt cx="3027986" cy="461665"/>
          </a:xfrm>
        </p:grpSpPr>
        <p:sp>
          <p:nvSpPr>
            <p:cNvPr id="16" name="Ορθογώνιο 15"/>
            <p:cNvSpPr/>
            <p:nvPr/>
          </p:nvSpPr>
          <p:spPr>
            <a:xfrm>
              <a:off x="5827155" y="4615765"/>
              <a:ext cx="1334020" cy="461665"/>
            </a:xfrm>
            <a:prstGeom prst="rect">
              <a:avLst/>
            </a:prstGeom>
          </p:spPr>
          <p:txBody>
            <a:bodyPr wrap="none">
              <a:spAutoFit/>
            </a:bodyPr>
            <a:lstStyle/>
            <a:p>
              <a:r>
                <a:rPr lang="el-GR" altLang="el-GR" sz="2400" b="1" dirty="0">
                  <a:solidFill>
                    <a:srgbClr val="FF0000"/>
                  </a:solidFill>
                  <a:effectLst>
                    <a:outerShdw blurRad="38100" dist="38100" dir="2700000" algn="tl">
                      <a:srgbClr val="000000">
                        <a:alpha val="43137"/>
                      </a:srgbClr>
                    </a:outerShdw>
                  </a:effectLst>
                  <a:latin typeface="Comic Sans MS" pitchFamily="66" charset="0"/>
                </a:rPr>
                <a:t>σταθερά</a:t>
              </a:r>
              <a:endParaRPr lang="el-GR" sz="2400" dirty="0">
                <a:solidFill>
                  <a:srgbClr val="FF0000"/>
                </a:solidFill>
                <a:effectLst>
                  <a:outerShdw blurRad="38100" dist="38100" dir="2700000" algn="tl">
                    <a:srgbClr val="000000">
                      <a:alpha val="43137"/>
                    </a:srgbClr>
                  </a:outerShdw>
                </a:effectLst>
              </a:endParaRPr>
            </a:p>
          </p:txBody>
        </p:sp>
        <p:sp>
          <p:nvSpPr>
            <p:cNvPr id="17" name="Ορθογώνιο 16"/>
            <p:cNvSpPr/>
            <p:nvPr/>
          </p:nvSpPr>
          <p:spPr>
            <a:xfrm>
              <a:off x="7763175" y="4615765"/>
              <a:ext cx="1091966" cy="461665"/>
            </a:xfrm>
            <a:prstGeom prst="rect">
              <a:avLst/>
            </a:prstGeom>
          </p:spPr>
          <p:txBody>
            <a:bodyPr wrap="none">
              <a:spAutoFit/>
            </a:bodyPr>
            <a:lstStyle/>
            <a:p>
              <a:r>
                <a:rPr lang="en-US" altLang="el-GR" sz="2400" b="1" dirty="0">
                  <a:solidFill>
                    <a:srgbClr val="FF0000"/>
                  </a:solidFill>
                  <a:effectLst>
                    <a:outerShdw blurRad="38100" dist="38100" dir="2700000" algn="tl">
                      <a:srgbClr val="000000">
                        <a:alpha val="43137"/>
                      </a:srgbClr>
                    </a:outerShdw>
                  </a:effectLst>
                  <a:latin typeface="Comic Sans MS" pitchFamily="66" charset="0"/>
                </a:rPr>
                <a:t>Planck</a:t>
              </a:r>
              <a:endParaRPr lang="el-GR" sz="2400" dirty="0">
                <a:solidFill>
                  <a:srgbClr val="FF0000"/>
                </a:solidFill>
                <a:effectLst>
                  <a:outerShdw blurRad="38100" dist="38100" dir="2700000" algn="tl">
                    <a:srgbClr val="000000">
                      <a:alpha val="43137"/>
                    </a:srgbClr>
                  </a:outerShdw>
                </a:effectLst>
              </a:endParaRPr>
            </a:p>
          </p:txBody>
        </p:sp>
      </p:grpSp>
      <p:sp>
        <p:nvSpPr>
          <p:cNvPr id="19" name="Ορθογώνιο 18"/>
          <p:cNvSpPr/>
          <p:nvPr/>
        </p:nvSpPr>
        <p:spPr>
          <a:xfrm>
            <a:off x="2531780" y="2412504"/>
            <a:ext cx="1633820" cy="461665"/>
          </a:xfrm>
          <a:prstGeom prst="rect">
            <a:avLst/>
          </a:prstGeom>
        </p:spPr>
        <p:txBody>
          <a:bodyPr wrap="square">
            <a:spAutoFit/>
          </a:bodyPr>
          <a:lstStyle/>
          <a:p>
            <a:r>
              <a:rPr lang="el-GR" altLang="el-GR" sz="2400" b="1" dirty="0">
                <a:solidFill>
                  <a:srgbClr val="FF0000"/>
                </a:solidFill>
                <a:effectLst>
                  <a:outerShdw blurRad="38100" dist="38100" dir="2700000" algn="tl">
                    <a:srgbClr val="000000">
                      <a:alpha val="43137"/>
                    </a:srgbClr>
                  </a:outerShdw>
                </a:effectLst>
                <a:latin typeface="Comic Sans MS" pitchFamily="66" charset="0"/>
              </a:rPr>
              <a:t>μικρότερη</a:t>
            </a:r>
            <a:endParaRPr lang="el-GR" sz="2400" dirty="0"/>
          </a:p>
        </p:txBody>
      </p:sp>
    </p:spTree>
    <p:extLst>
      <p:ext uri="{BB962C8B-B14F-4D97-AF65-F5344CB8AC3E}">
        <p14:creationId xmlns:p14="http://schemas.microsoft.com/office/powerpoint/2010/main" val="69788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1500"/>
                                        <p:tgtEl>
                                          <p:spTgt spid="6">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1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left)">
                                      <p:cBhvr>
                                        <p:cTn id="31" dur="1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1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1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anim calcmode="lin" valueType="num">
                                      <p:cBhvr>
                                        <p:cTn id="80" dur="1000" fill="hold"/>
                                        <p:tgtEl>
                                          <p:spTgt spid="15"/>
                                        </p:tgtEl>
                                        <p:attrNameLst>
                                          <p:attrName>ppt_x</p:attrName>
                                        </p:attrNameLst>
                                      </p:cBhvr>
                                      <p:tavLst>
                                        <p:tav tm="0">
                                          <p:val>
                                            <p:strVal val="#ppt_x"/>
                                          </p:val>
                                        </p:tav>
                                        <p:tav tm="100000">
                                          <p:val>
                                            <p:strVal val="#ppt_x"/>
                                          </p:val>
                                        </p:tav>
                                      </p:tavLst>
                                    </p:anim>
                                    <p:anim calcmode="lin" valueType="num">
                                      <p:cBhvr>
                                        <p:cTn id="8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5" grpId="0"/>
      <p:bldP spid="12" grpId="0"/>
      <p:bldP spid="14" grpId="0"/>
      <p:bldP spid="13"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10</a:t>
            </a:fld>
            <a:endParaRPr lang="el-GR">
              <a:solidFill>
                <a:prstClr val="black">
                  <a:tint val="75000"/>
                </a:prstClr>
              </a:solidFill>
              <a:latin typeface="Calibri"/>
            </a:endParaRPr>
          </a:p>
        </p:txBody>
      </p:sp>
      <p:pic>
        <p:nvPicPr>
          <p:cNvPr id="5" name="Picture 2" descr="C:\Users\Merkouris\Desktop\bending-light-screensho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505" y="1630880"/>
            <a:ext cx="4508111" cy="33961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9352" y="5026990"/>
            <a:ext cx="4398264" cy="338554"/>
          </a:xfrm>
          <a:prstGeom prst="rect">
            <a:avLst/>
          </a:prstGeom>
          <a:noFill/>
        </p:spPr>
        <p:txBody>
          <a:bodyPr wrap="square" rtlCol="0">
            <a:spAutoFit/>
          </a:bodyPr>
          <a:lstStyle/>
          <a:p>
            <a:pPr algn="just"/>
            <a:r>
              <a:rPr lang="el-GR" sz="1600" dirty="0">
                <a:latin typeface="Comic Sans MS" panose="030F0702030302020204" pitchFamily="66" charset="0"/>
              </a:rPr>
              <a:t>(Κάντε αριστερό κλικ στην παραπάνω εικόνα)</a:t>
            </a:r>
          </a:p>
        </p:txBody>
      </p:sp>
      <p:sp>
        <p:nvSpPr>
          <p:cNvPr id="7" name="Rectangle 4"/>
          <p:cNvSpPr>
            <a:spLocks noChangeArrowheads="1"/>
          </p:cNvSpPr>
          <p:nvPr/>
        </p:nvSpPr>
        <p:spPr bwMode="auto">
          <a:xfrm>
            <a:off x="2313432" y="267152"/>
            <a:ext cx="7573353" cy="125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spcBef>
                <a:spcPct val="50000"/>
              </a:spcBef>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Μελέτη των φαινομένων της Ανάκλασης και της Διάθλασης με προσομοίωση του </a:t>
            </a:r>
            <a:r>
              <a:rPr lang="en-US" altLang="el-GR" sz="2800" b="1" dirty="0">
                <a:solidFill>
                  <a:srgbClr val="800000"/>
                </a:solidFill>
                <a:effectLst>
                  <a:outerShdw blurRad="38100" dist="38100" dir="2700000" algn="tl">
                    <a:srgbClr val="000000">
                      <a:alpha val="43137"/>
                    </a:srgbClr>
                  </a:outerShdw>
                </a:effectLst>
                <a:latin typeface="Comic Sans MS" pitchFamily="66" charset="0"/>
                <a:hlinkClick r:id="rId4"/>
              </a:rPr>
              <a:t>Phet</a:t>
            </a:r>
            <a:endParaRPr lang="el-GR" altLang="el-GR" sz="2800" b="1" dirty="0">
              <a:solidFill>
                <a:srgbClr val="80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1351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75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11</a:t>
            </a:fld>
            <a:endParaRPr lang="el-GR">
              <a:solidFill>
                <a:prstClr val="black">
                  <a:tint val="75000"/>
                </a:prstClr>
              </a:solidFill>
              <a:latin typeface="Calibri"/>
            </a:endParaRPr>
          </a:p>
        </p:txBody>
      </p:sp>
      <p:pic>
        <p:nvPicPr>
          <p:cNvPr id="5" name="Picture 2" descr="C:\Users\Merkouris\Desktop\WaterRefraction-56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780" y="1102636"/>
            <a:ext cx="3982440" cy="4657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2313432" y="291433"/>
            <a:ext cx="7573353" cy="74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l-GR" altLang="el-GR" sz="2800" b="1" dirty="0">
                <a:solidFill>
                  <a:srgbClr val="800000"/>
                </a:solidFill>
                <a:effectLst>
                  <a:outerShdw blurRad="38100" dist="38100" dir="2700000" algn="tl">
                    <a:srgbClr val="000000"/>
                  </a:outerShdw>
                </a:effectLst>
                <a:latin typeface="Comic Sans MS" pitchFamily="66" charset="0"/>
              </a:rPr>
              <a:t>Φαινόμενα που εξηγούνται με τη διάθλαση</a:t>
            </a:r>
          </a:p>
        </p:txBody>
      </p:sp>
    </p:spTree>
    <p:extLst>
      <p:ext uri="{BB962C8B-B14F-4D97-AF65-F5344CB8AC3E}">
        <p14:creationId xmlns:p14="http://schemas.microsoft.com/office/powerpoint/2010/main" val="345547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12</a:t>
            </a:fld>
            <a:endParaRPr lang="el-GR">
              <a:solidFill>
                <a:prstClr val="black">
                  <a:tint val="75000"/>
                </a:prstClr>
              </a:solidFill>
              <a:latin typeface="Calibri"/>
            </a:endParaRPr>
          </a:p>
        </p:txBody>
      </p:sp>
      <p:sp>
        <p:nvSpPr>
          <p:cNvPr id="16" name="Rectangle 4"/>
          <p:cNvSpPr>
            <a:spLocks noChangeArrowheads="1"/>
          </p:cNvSpPr>
          <p:nvPr/>
        </p:nvSpPr>
        <p:spPr bwMode="auto">
          <a:xfrm>
            <a:off x="3171063" y="228138"/>
            <a:ext cx="5849873" cy="74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spcBef>
                <a:spcPct val="50000"/>
              </a:spcBef>
            </a:pPr>
            <a:r>
              <a:rPr lang="el-GR" altLang="el-GR" sz="2800" b="1" dirty="0">
                <a:solidFill>
                  <a:srgbClr val="800000"/>
                </a:solidFill>
                <a:effectLst>
                  <a:outerShdw blurRad="38100" dist="38100" dir="2700000" algn="tl">
                    <a:srgbClr val="000000"/>
                  </a:outerShdw>
                </a:effectLst>
                <a:latin typeface="Comic Sans MS" pitchFamily="66" charset="0"/>
                <a:hlinkClick r:id="rId2"/>
              </a:rPr>
              <a:t>Φαινομενική ανύψωση αντικειμένου</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grpSp>
        <p:nvGrpSpPr>
          <p:cNvPr id="18" name="Ομάδα 17"/>
          <p:cNvGrpSpPr/>
          <p:nvPr/>
        </p:nvGrpSpPr>
        <p:grpSpPr>
          <a:xfrm>
            <a:off x="2243137" y="1032619"/>
            <a:ext cx="7705725" cy="5044649"/>
            <a:chOff x="2243137" y="1032619"/>
            <a:chExt cx="7705725" cy="5044649"/>
          </a:xfrm>
        </p:grpSpPr>
        <p:grpSp>
          <p:nvGrpSpPr>
            <p:cNvPr id="5" name="Group 20"/>
            <p:cNvGrpSpPr>
              <a:grpSpLocks/>
            </p:cNvGrpSpPr>
            <p:nvPr/>
          </p:nvGrpSpPr>
          <p:grpSpPr bwMode="auto">
            <a:xfrm>
              <a:off x="2243137" y="1090930"/>
              <a:ext cx="7705725" cy="4986338"/>
              <a:chOff x="521" y="527"/>
              <a:chExt cx="4854" cy="3141"/>
            </a:xfrm>
          </p:grpSpPr>
          <p:grpSp>
            <p:nvGrpSpPr>
              <p:cNvPr id="6" name="Group 19"/>
              <p:cNvGrpSpPr>
                <a:grpSpLocks/>
              </p:cNvGrpSpPr>
              <p:nvPr/>
            </p:nvGrpSpPr>
            <p:grpSpPr bwMode="auto">
              <a:xfrm>
                <a:off x="521" y="527"/>
                <a:ext cx="4854" cy="3141"/>
                <a:chOff x="385" y="482"/>
                <a:chExt cx="4854" cy="3141"/>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482"/>
                  <a:ext cx="4854" cy="3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5"/>
                <p:cNvSpPr txBox="1">
                  <a:spLocks noChangeArrowheads="1"/>
                </p:cNvSpPr>
                <p:nvPr/>
              </p:nvSpPr>
              <p:spPr bwMode="auto">
                <a:xfrm>
                  <a:off x="930" y="2341"/>
                  <a:ext cx="862" cy="5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200">
                      <a:latin typeface="Comic Sans MS" pitchFamily="66" charset="0"/>
                    </a:rPr>
                    <a:t>Το φως συναντά τον αέρα και η ταχύτητά του αυξάνεται</a:t>
                  </a:r>
                  <a:endParaRPr lang="el-GR" altLang="el-GR"/>
                </a:p>
              </p:txBody>
            </p:sp>
            <p:sp>
              <p:nvSpPr>
                <p:cNvPr id="11" name="Text Box 6"/>
                <p:cNvSpPr txBox="1">
                  <a:spLocks noChangeArrowheads="1"/>
                </p:cNvSpPr>
                <p:nvPr/>
              </p:nvSpPr>
              <p:spPr bwMode="auto">
                <a:xfrm>
                  <a:off x="1020" y="3294"/>
                  <a:ext cx="907" cy="1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200">
                      <a:latin typeface="Comic Sans MS" pitchFamily="66" charset="0"/>
                    </a:rPr>
                    <a:t>Φως από το ψάρι</a:t>
                  </a:r>
                </a:p>
              </p:txBody>
            </p:sp>
            <p:sp>
              <p:nvSpPr>
                <p:cNvPr id="12" name="Text Box 7"/>
                <p:cNvSpPr txBox="1">
                  <a:spLocks noChangeArrowheads="1"/>
                </p:cNvSpPr>
                <p:nvPr/>
              </p:nvSpPr>
              <p:spPr bwMode="auto">
                <a:xfrm>
                  <a:off x="2018" y="1207"/>
                  <a:ext cx="816" cy="5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200">
                      <a:latin typeface="Comic Sans MS" pitchFamily="66" charset="0"/>
                    </a:rPr>
                    <a:t>Το φως αλλάζει πορεία, καθώς περνά από το νερό στον αέρα</a:t>
                  </a:r>
                  <a:endParaRPr lang="el-GR" altLang="el-GR"/>
                </a:p>
              </p:txBody>
            </p:sp>
            <p:sp>
              <p:nvSpPr>
                <p:cNvPr id="13" name="Text Box 10"/>
                <p:cNvSpPr txBox="1">
                  <a:spLocks noChangeArrowheads="1"/>
                </p:cNvSpPr>
                <p:nvPr/>
              </p:nvSpPr>
              <p:spPr bwMode="auto">
                <a:xfrm>
                  <a:off x="3969" y="1933"/>
                  <a:ext cx="907" cy="1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200">
                      <a:latin typeface="Comic Sans MS" pitchFamily="66" charset="0"/>
                    </a:rPr>
                    <a:t>Φως από τον ήλιο.</a:t>
                  </a:r>
                </a:p>
              </p:txBody>
            </p:sp>
            <p:sp>
              <p:nvSpPr>
                <p:cNvPr id="14" name="Text Box 11"/>
                <p:cNvSpPr txBox="1">
                  <a:spLocks noChangeArrowheads="1"/>
                </p:cNvSpPr>
                <p:nvPr/>
              </p:nvSpPr>
              <p:spPr bwMode="auto">
                <a:xfrm>
                  <a:off x="4014" y="2182"/>
                  <a:ext cx="1043" cy="5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200" dirty="0">
                      <a:latin typeface="Comic Sans MS" pitchFamily="66" charset="0"/>
                    </a:rPr>
                    <a:t>Φαινομενική εικόνα του ψαριού. Το φως φαίνεται σαν να έρχεται από εδώ</a:t>
                  </a:r>
                  <a:endParaRPr lang="el-GR" altLang="el-GR" dirty="0"/>
                </a:p>
              </p:txBody>
            </p:sp>
            <p:sp>
              <p:nvSpPr>
                <p:cNvPr id="15" name="Text Box 18"/>
                <p:cNvSpPr txBox="1">
                  <a:spLocks noChangeArrowheads="1"/>
                </p:cNvSpPr>
                <p:nvPr/>
              </p:nvSpPr>
              <p:spPr bwMode="auto">
                <a:xfrm>
                  <a:off x="2608" y="1706"/>
                  <a:ext cx="816" cy="5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l-GR" altLang="el-GR"/>
                </a:p>
                <a:p>
                  <a:pPr algn="ctr">
                    <a:spcBef>
                      <a:spcPct val="50000"/>
                    </a:spcBef>
                  </a:pPr>
                  <a:endParaRPr lang="el-GR" altLang="el-GR" sz="1600"/>
                </a:p>
              </p:txBody>
            </p:sp>
          </p:grpSp>
          <p:sp>
            <p:nvSpPr>
              <p:cNvPr id="7" name="Text Box 12"/>
              <p:cNvSpPr txBox="1">
                <a:spLocks noChangeArrowheads="1"/>
              </p:cNvSpPr>
              <p:nvPr/>
            </p:nvSpPr>
            <p:spPr bwMode="auto">
              <a:xfrm>
                <a:off x="4195" y="3339"/>
                <a:ext cx="1089" cy="1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200">
                    <a:latin typeface="Comic Sans MS" pitchFamily="66" charset="0"/>
                  </a:rPr>
                  <a:t>Κανονική θέση ψαριού</a:t>
                </a:r>
              </a:p>
            </p:txBody>
          </p:sp>
          <p:sp>
            <p:nvSpPr>
              <p:cNvPr id="8" name="Text Box 13"/>
              <p:cNvSpPr txBox="1">
                <a:spLocks noChangeArrowheads="1"/>
              </p:cNvSpPr>
              <p:nvPr/>
            </p:nvSpPr>
            <p:spPr bwMode="auto">
              <a:xfrm>
                <a:off x="612" y="1616"/>
                <a:ext cx="362" cy="1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200">
                    <a:latin typeface="Comic Sans MS" pitchFamily="66" charset="0"/>
                  </a:rPr>
                  <a:t>Μάτι</a:t>
                </a:r>
              </a:p>
            </p:txBody>
          </p:sp>
        </p:grpSp>
        <p:sp>
          <p:nvSpPr>
            <p:cNvPr id="17" name="TextBox 16"/>
            <p:cNvSpPr txBox="1"/>
            <p:nvPr/>
          </p:nvSpPr>
          <p:spPr>
            <a:xfrm>
              <a:off x="4576444" y="1032619"/>
              <a:ext cx="3269108" cy="830997"/>
            </a:xfrm>
            <a:prstGeom prst="rect">
              <a:avLst/>
            </a:prstGeom>
            <a:noFill/>
          </p:spPr>
          <p:txBody>
            <a:bodyPr wrap="square" rtlCol="0">
              <a:spAutoFit/>
            </a:bodyPr>
            <a:lstStyle/>
            <a:p>
              <a:pPr>
                <a:lnSpc>
                  <a:spcPct val="150000"/>
                </a:lnSpc>
              </a:pPr>
              <a:r>
                <a:rPr lang="el-GR" sz="1600" b="1" dirty="0">
                  <a:solidFill>
                    <a:schemeClr val="accent5">
                      <a:lumMod val="50000"/>
                    </a:schemeClr>
                  </a:solidFill>
                  <a:latin typeface="Comic Sans MS" panose="030F0702030302020204" pitchFamily="66" charset="0"/>
                </a:rPr>
                <a:t>Γιατί βλέπουμε το ψάρι πιο ψηλά από την πραγματική του θέση</a:t>
              </a:r>
              <a:r>
                <a:rPr lang="en-US" sz="1600" b="1" dirty="0">
                  <a:solidFill>
                    <a:schemeClr val="accent5">
                      <a:lumMod val="50000"/>
                    </a:schemeClr>
                  </a:solidFill>
                  <a:latin typeface="Comic Sans MS" panose="030F0702030302020204" pitchFamily="66" charset="0"/>
                </a:rPr>
                <a:t>;</a:t>
              </a:r>
              <a:endParaRPr lang="el-GR" sz="1600" b="1" dirty="0">
                <a:solidFill>
                  <a:schemeClr val="accent5">
                    <a:lumMod val="50000"/>
                  </a:schemeClr>
                </a:solidFill>
                <a:latin typeface="Comic Sans MS" panose="030F0702030302020204" pitchFamily="66" charset="0"/>
              </a:endParaRPr>
            </a:p>
          </p:txBody>
        </p:sp>
      </p:grpSp>
    </p:spTree>
    <p:extLst>
      <p:ext uri="{BB962C8B-B14F-4D97-AF65-F5344CB8AC3E}">
        <p14:creationId xmlns:p14="http://schemas.microsoft.com/office/powerpoint/2010/main" val="15397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ppt_x</p:attrName>
                                        </p:attrNameLst>
                                      </p:cBhvr>
                                      <p:tavLst>
                                        <p:tav tm="0">
                                          <p:val>
                                            <p:strVal val="#ppt_x-.2"/>
                                          </p:val>
                                        </p:tav>
                                        <p:tav tm="100000">
                                          <p:val>
                                            <p:strVal val="#ppt_x"/>
                                          </p:val>
                                        </p:tav>
                                      </p:tavLst>
                                    </p:anim>
                                    <p:anim calcmode="lin" valueType="num">
                                      <p:cBhvr>
                                        <p:cTn id="8" dur="2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
                                        </p:tgtEl>
                                      </p:cBhvr>
                                    </p:animEffect>
                                  </p:childTnLst>
                                </p:cTn>
                              </p:par>
                            </p:childTnLst>
                          </p:cTn>
                        </p:par>
                        <p:par>
                          <p:cTn id="10" fill="hold">
                            <p:stCondLst>
                              <p:cond delay="2000"/>
                            </p:stCondLst>
                            <p:childTnLst>
                              <p:par>
                                <p:cTn id="11" presetID="10" presetClass="entr" presetSubtype="0" fill="hold" nodeType="after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13</a:t>
            </a:fld>
            <a:endParaRPr lang="el-GR">
              <a:solidFill>
                <a:prstClr val="black">
                  <a:tint val="75000"/>
                </a:prstClr>
              </a:solidFill>
              <a:latin typeface="Calibri"/>
            </a:endParaRPr>
          </a:p>
        </p:txBody>
      </p:sp>
      <p:pic>
        <p:nvPicPr>
          <p:cNvPr id="5" name="Picture 2" descr="C:\Users\Merkouris\Desktop\spoon-in-glass-of-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930" y="1352053"/>
            <a:ext cx="2592288" cy="3812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descr="C:\Users\Merkouris\Desktop\brokp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584" y="1352054"/>
            <a:ext cx="4405650" cy="3827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925448" y="257987"/>
            <a:ext cx="4341103" cy="74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US" altLang="el-GR" sz="2800" b="1" dirty="0">
                <a:solidFill>
                  <a:srgbClr val="800000"/>
                </a:solidFill>
                <a:effectLst>
                  <a:outerShdw blurRad="38100" dist="38100" dir="2700000" algn="tl">
                    <a:srgbClr val="000000"/>
                  </a:outerShdw>
                </a:effectLst>
                <a:latin typeface="Comic Sans MS" pitchFamily="66" charset="0"/>
              </a:rPr>
              <a:t>“</a:t>
            </a:r>
            <a:r>
              <a:rPr lang="el-GR" altLang="el-GR" sz="2800" b="1" dirty="0">
                <a:solidFill>
                  <a:srgbClr val="800000"/>
                </a:solidFill>
                <a:effectLst>
                  <a:outerShdw blurRad="38100" dist="38100" dir="2700000" algn="tl">
                    <a:srgbClr val="000000"/>
                  </a:outerShdw>
                </a:effectLst>
                <a:latin typeface="Comic Sans MS" pitchFamily="66" charset="0"/>
              </a:rPr>
              <a:t>Σπασμένο</a:t>
            </a:r>
            <a:r>
              <a:rPr lang="en-US" altLang="el-GR" sz="2800" b="1" dirty="0">
                <a:solidFill>
                  <a:srgbClr val="800000"/>
                </a:solidFill>
                <a:effectLst>
                  <a:outerShdw blurRad="38100" dist="38100" dir="2700000" algn="tl">
                    <a:srgbClr val="000000"/>
                  </a:outerShdw>
                </a:effectLst>
                <a:latin typeface="Comic Sans MS" pitchFamily="66" charset="0"/>
              </a:rPr>
              <a:t>”</a:t>
            </a:r>
            <a:r>
              <a:rPr lang="el-GR" altLang="el-GR" sz="2800" b="1" dirty="0">
                <a:solidFill>
                  <a:srgbClr val="800000"/>
                </a:solidFill>
                <a:effectLst>
                  <a:outerShdw blurRad="38100" dist="38100" dir="2700000" algn="tl">
                    <a:srgbClr val="000000"/>
                  </a:outerShdw>
                </a:effectLst>
                <a:latin typeface="Comic Sans MS" pitchFamily="66" charset="0"/>
              </a:rPr>
              <a:t> αντικείμενο</a:t>
            </a:r>
          </a:p>
        </p:txBody>
      </p:sp>
    </p:spTree>
    <p:extLst>
      <p:ext uri="{BB962C8B-B14F-4D97-AF65-F5344CB8AC3E}">
        <p14:creationId xmlns:p14="http://schemas.microsoft.com/office/powerpoint/2010/main" val="37529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750"/>
                            </p:stCondLst>
                            <p:childTnLst>
                              <p:par>
                                <p:cTn id="15" presetID="10"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14</a:t>
            </a:fld>
            <a:endParaRPr lang="el-GR">
              <a:solidFill>
                <a:prstClr val="black">
                  <a:tint val="75000"/>
                </a:prstClr>
              </a:solidFill>
              <a:latin typeface="Calibri"/>
            </a:endParaRPr>
          </a:p>
        </p:txBody>
      </p:sp>
      <p:sp>
        <p:nvSpPr>
          <p:cNvPr id="5" name="Rectangle 4"/>
          <p:cNvSpPr>
            <a:spLocks noChangeArrowheads="1"/>
          </p:cNvSpPr>
          <p:nvPr/>
        </p:nvSpPr>
        <p:spPr bwMode="auto">
          <a:xfrm>
            <a:off x="4440689" y="231610"/>
            <a:ext cx="3310621" cy="74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l-GR" altLang="el-GR" sz="2800" b="1" dirty="0">
                <a:solidFill>
                  <a:srgbClr val="800000"/>
                </a:solidFill>
                <a:effectLst>
                  <a:outerShdw blurRad="38100" dist="38100" dir="2700000" algn="tl">
                    <a:srgbClr val="000000"/>
                  </a:outerShdw>
                </a:effectLst>
                <a:latin typeface="Comic Sans MS" pitchFamily="66" charset="0"/>
              </a:rPr>
              <a:t>Δείκτης διάθλασης</a:t>
            </a:r>
          </a:p>
        </p:txBody>
      </p:sp>
      <p:sp>
        <p:nvSpPr>
          <p:cNvPr id="6" name="TextBox 5"/>
          <p:cNvSpPr txBox="1"/>
          <p:nvPr/>
        </p:nvSpPr>
        <p:spPr>
          <a:xfrm>
            <a:off x="2583638" y="973450"/>
            <a:ext cx="7024722" cy="1508426"/>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Για να δείξουμε ότι το φως έχει διαφορετική ταχύτητα σε διαφορετικά μέσα διάδοσης, ορίσαμε το συντελεστή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δείκτη διάθλασης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n</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466" y="1342994"/>
            <a:ext cx="1120814" cy="1068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Rectangle 4"/>
              <p:cNvSpPr>
                <a:spLocks noChangeArrowheads="1"/>
              </p:cNvSpPr>
              <p:nvPr/>
            </p:nvSpPr>
            <p:spPr bwMode="auto">
              <a:xfrm>
                <a:off x="3012257" y="2761781"/>
                <a:ext cx="6448267" cy="1116397"/>
              </a:xfrm>
              <a:prstGeom prst="rect">
                <a:avLst/>
              </a:prstGeom>
              <a:solidFill>
                <a:srgbClr val="A3FFFF"/>
              </a:solidFill>
              <a:ln>
                <a:noFill/>
              </a:ln>
              <a:effectLst>
                <a:outerShdw blurRad="76200" dir="18900000" sy="23000" kx="-1200000" algn="bl" rotWithShape="0">
                  <a:prstClr val="black">
                    <a:alpha val="20000"/>
                  </a:prstClr>
                </a:outerShdw>
              </a:effectLst>
              <a:extLst/>
            </p:spPr>
            <p:txBody>
              <a:bodyPr anchor="ctr"/>
              <a:lstStyle/>
              <a:p>
                <a:r>
                  <a:rPr lang="en-US" sz="3200" b="1" i="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n</a:t>
                </a:r>
                <a:r>
                  <a:rPr lang="en-US" sz="32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l-GR" sz="32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32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l-GR" sz="3200"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f>
                      <m:fPr>
                        <m:ctrlPr>
                          <a:rPr lang="el-GR"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𝛕𝛂𝛘</m:t>
                        </m:r>
                        <m:r>
                          <m:rPr>
                            <m:sty m:val="p"/>
                          </m:rP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ύ</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𝛕𝛈𝛕𝛂</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𝛕𝛐𝛖</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𝛗𝛚𝛕</m:t>
                        </m:r>
                        <m:r>
                          <m:rPr>
                            <m:sty m:val="p"/>
                          </m:rP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ό</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𝛓</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𝛔𝛕𝛐</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𝛋𝛆𝛎</m:t>
                        </m:r>
                        <m:r>
                          <m:rPr>
                            <m:sty m:val="p"/>
                          </m:rP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ό</m:t>
                        </m:r>
                      </m:num>
                      <m:den>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𝛕𝛂𝛘</m:t>
                        </m:r>
                        <m:r>
                          <m:rPr>
                            <m:sty m:val="p"/>
                          </m:rP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ύ</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𝛕𝛈𝛕𝛂</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𝛕𝛐𝛖</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𝛗𝛚𝛕</m:t>
                        </m:r>
                        <m:r>
                          <m:rPr>
                            <m:sty m:val="p"/>
                          </m:rP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ό</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𝛓</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𝛔𝛕𝛐</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𝛍</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έ</m:t>
                        </m:r>
                        <m:r>
                          <a:rPr lang="el-GR" sz="3200" b="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𝛔𝛐</m:t>
                        </m:r>
                      </m:den>
                    </m:f>
                  </m:oMath>
                </a14:m>
                <a:r>
                  <a:rPr lang="el-GR" sz="3200" b="1" dirty="0">
                    <a:solidFill>
                      <a:srgbClr val="FF0000"/>
                    </a:solidFill>
                    <a:latin typeface="Cambria Math" panose="02040503050406030204" pitchFamily="18" charset="0"/>
                    <a:ea typeface="Cambria Math" panose="02040503050406030204" pitchFamily="18" charset="0"/>
                  </a:rPr>
                  <a:t>  </a:t>
                </a:r>
                <a:r>
                  <a:rPr lang="el-GR"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f>
                      <m:fPr>
                        <m:ctrlPr>
                          <a:rPr lang="el-GR"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l-GR"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𝒄</m:t>
                            </m:r>
                          </m:e>
                          <m:sub>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sub>
                        </m:sSub>
                      </m:num>
                      <m:den>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𝒄</m:t>
                        </m:r>
                      </m:den>
                    </m:f>
                  </m:oMath>
                </a14:m>
                <a:endParaRPr lang="el-GR" sz="3200" b="1" dirty="0">
                  <a:latin typeface="Cambria Math" panose="02040503050406030204" pitchFamily="18" charset="0"/>
                  <a:ea typeface="Cambria Math" panose="02040503050406030204" pitchFamily="18" charset="0"/>
                </a:endParaRPr>
              </a:p>
            </p:txBody>
          </p:sp>
        </mc:Choice>
        <mc:Fallback xmlns="">
          <p:sp>
            <p:nvSpPr>
              <p:cNvPr id="9" name="Rectangle 4"/>
              <p:cNvSpPr>
                <a:spLocks noRot="1" noChangeAspect="1" noMove="1" noResize="1" noEditPoints="1" noAdjustHandles="1" noChangeArrowheads="1" noChangeShapeType="1" noTextEdit="1"/>
              </p:cNvSpPr>
              <p:nvPr/>
            </p:nvSpPr>
            <p:spPr bwMode="auto">
              <a:xfrm>
                <a:off x="3012257" y="2761781"/>
                <a:ext cx="6448267" cy="1116397"/>
              </a:xfrm>
              <a:prstGeom prst="rect">
                <a:avLst/>
              </a:prstGeom>
              <a:blipFill>
                <a:blip r:embed="rId3"/>
                <a:stretch>
                  <a:fillRect l="-1216"/>
                </a:stretch>
              </a:blipFill>
              <a:ln>
                <a:noFill/>
              </a:ln>
              <a:effectLst>
                <a:outerShdw blurRad="76200" dir="18900000" sy="23000" kx="-1200000" algn="bl" rotWithShape="0">
                  <a:prstClr val="black">
                    <a:alpha val="20000"/>
                  </a:prstClr>
                </a:outerShdw>
              </a:effectLst>
              <a:extLst/>
            </p:spPr>
            <p:txBody>
              <a:bodyPr/>
              <a:lstStyle/>
              <a:p>
                <a:r>
                  <a:rPr lang="el-GR">
                    <a:noFill/>
                  </a:rPr>
                  <a:t> </a:t>
                </a:r>
              </a:p>
            </p:txBody>
          </p:sp>
        </mc:Fallback>
      </mc:AlternateContent>
      <p:sp>
        <p:nvSpPr>
          <p:cNvPr id="13" name="TextBox 12"/>
          <p:cNvSpPr txBox="1"/>
          <p:nvPr/>
        </p:nvSpPr>
        <p:spPr>
          <a:xfrm>
            <a:off x="1953873" y="4025776"/>
            <a:ext cx="8284251" cy="1200329"/>
          </a:xfrm>
          <a:prstGeom prst="rect">
            <a:avLst/>
          </a:prstGeom>
          <a:noFill/>
        </p:spPr>
        <p:txBody>
          <a:bodyPr wrap="square" rtlCol="0">
            <a:spAutoFit/>
          </a:bodyPr>
          <a:lstStyle/>
          <a:p>
            <a:pPr>
              <a:lnSpc>
                <a:spcPct val="150000"/>
              </a:lnSpc>
            </a:pPr>
            <a:r>
              <a:rPr lang="el-GR" sz="2000" b="1" dirty="0">
                <a:latin typeface="Comic Sans MS" panose="030F0702030302020204" pitchFamily="66" charset="0"/>
              </a:rPr>
              <a:t>Ο δείκτης διάθλασης είναι καθαρός αριθμός </a:t>
            </a:r>
            <a:r>
              <a:rPr lang="el-GR" sz="1600" b="1" dirty="0">
                <a:latin typeface="Comic Sans MS" panose="030F0702030302020204" pitchFamily="66" charset="0"/>
              </a:rPr>
              <a:t>(δεν έχει μονάδες μέτρησης) </a:t>
            </a:r>
          </a:p>
          <a:p>
            <a:pPr algn="ctr">
              <a:lnSpc>
                <a:spcPct val="150000"/>
              </a:lnSpc>
            </a:pPr>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n</a:t>
            </a:r>
            <a:r>
              <a:rPr lang="en-US" sz="2800" b="1" dirty="0">
                <a:solidFill>
                  <a:srgbClr val="FF0000"/>
                </a:solidFill>
                <a:effectLst>
                  <a:outerShdw blurRad="38100" dist="38100" dir="2700000" algn="tl">
                    <a:srgbClr val="000000">
                      <a:alpha val="43137"/>
                    </a:srgbClr>
                  </a:outerShdw>
                </a:effectLst>
                <a:latin typeface="Comic Sans MS" panose="030F0702030302020204" pitchFamily="66" charset="0"/>
              </a:rPr>
              <a:t> ≥ 1</a:t>
            </a:r>
            <a:r>
              <a:rPr lang="en-US" sz="24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400" b="1" dirty="0">
                <a:latin typeface="Comic Sans MS" panose="030F0702030302020204" pitchFamily="66" charset="0"/>
              </a:rPr>
              <a:t>   </a:t>
            </a:r>
            <a:r>
              <a:rPr lang="el-GR" sz="2000" b="1" dirty="0">
                <a:latin typeface="Comic Sans MS" panose="030F0702030302020204" pitchFamily="66" charset="0"/>
              </a:rPr>
              <a:t>για το </a:t>
            </a:r>
            <a:r>
              <a:rPr lang="el-GR" sz="2000" b="1" dirty="0" err="1">
                <a:latin typeface="Comic Sans MS" panose="030F0702030302020204" pitchFamily="66" charset="0"/>
              </a:rPr>
              <a:t>κένο</a:t>
            </a:r>
            <a:r>
              <a:rPr lang="el-GR" sz="2000" b="1" dirty="0">
                <a:latin typeface="Comic Sans MS" panose="030F0702030302020204" pitchFamily="66" charset="0"/>
              </a:rPr>
              <a:t>   </a:t>
            </a:r>
            <a:r>
              <a:rPr lang="en-US" sz="2400" b="1" i="1" dirty="0">
                <a:latin typeface="Comic Sans MS" panose="030F0702030302020204" pitchFamily="66" charset="0"/>
              </a:rPr>
              <a:t>n</a:t>
            </a:r>
            <a:r>
              <a:rPr lang="en-US" sz="2400" b="1" dirty="0">
                <a:latin typeface="Comic Sans MS" panose="030F0702030302020204" pitchFamily="66" charset="0"/>
              </a:rPr>
              <a:t> </a:t>
            </a:r>
            <a:r>
              <a:rPr lang="el-GR" sz="2400" b="1" dirty="0">
                <a:latin typeface="Comic Sans MS" panose="030F0702030302020204" pitchFamily="66" charset="0"/>
              </a:rPr>
              <a:t>=</a:t>
            </a:r>
            <a:r>
              <a:rPr lang="en-US" sz="2400" b="1" dirty="0">
                <a:latin typeface="Comic Sans MS" panose="030F0702030302020204" pitchFamily="66" charset="0"/>
              </a:rPr>
              <a:t> 1</a:t>
            </a:r>
            <a:r>
              <a:rPr lang="el-GR" sz="2400" b="1" dirty="0">
                <a:latin typeface="Comic Sans MS" panose="030F0702030302020204" pitchFamily="66" charset="0"/>
              </a:rPr>
              <a:t> </a:t>
            </a:r>
          </a:p>
        </p:txBody>
      </p:sp>
    </p:spTree>
    <p:extLst>
      <p:ext uri="{BB962C8B-B14F-4D97-AF65-F5344CB8AC3E}">
        <p14:creationId xmlns:p14="http://schemas.microsoft.com/office/powerpoint/2010/main" val="35090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500"/>
                                        <p:tgtEl>
                                          <p:spTgt spid="6"/>
                                        </p:tgtEl>
                                      </p:cBhvr>
                                    </p:animEffect>
                                  </p:childTnLst>
                                </p:cTn>
                              </p:par>
                            </p:childTnLst>
                          </p:cTn>
                        </p:par>
                        <p:par>
                          <p:cTn id="19" fill="hold">
                            <p:stCondLst>
                              <p:cond delay="2250"/>
                            </p:stCondLst>
                            <p:childTnLst>
                              <p:par>
                                <p:cTn id="20" presetID="29" presetClass="entr" presetSubtype="0" fill="hold" grpId="0" nodeType="after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ppt_x</p:attrName>
                                        </p:attrNameLst>
                                      </p:cBhvr>
                                      <p:tavLst>
                                        <p:tav tm="0">
                                          <p:val>
                                            <p:strVal val="#ppt_x-.2"/>
                                          </p:val>
                                        </p:tav>
                                        <p:tav tm="100000">
                                          <p:val>
                                            <p:strVal val="#ppt_x"/>
                                          </p:val>
                                        </p:tav>
                                      </p:tavLst>
                                    </p:anim>
                                    <p:anim calcmode="lin" valueType="num">
                                      <p:cBhvr>
                                        <p:cTn id="23"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left)">
                                      <p:cBhvr>
                                        <p:cTn id="29" dur="1500"/>
                                        <p:tgtEl>
                                          <p:spTgt spid="13">
                                            <p:txEl>
                                              <p:pRg st="0" end="0"/>
                                            </p:txEl>
                                          </p:spTgt>
                                        </p:tgtEl>
                                      </p:cBhvr>
                                    </p:animEffect>
                                  </p:childTnLst>
                                </p:cTn>
                              </p:par>
                            </p:childTnLst>
                          </p:cTn>
                        </p:par>
                        <p:par>
                          <p:cTn id="30" fill="hold">
                            <p:stCondLst>
                              <p:cond delay="1500"/>
                            </p:stCondLst>
                            <p:childTnLst>
                              <p:par>
                                <p:cTn id="31" presetID="22" presetClass="entr" presetSubtype="8" fill="hold" nodeType="afterEffect">
                                  <p:stCondLst>
                                    <p:cond delay="25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wipe(left)">
                                      <p:cBhvr>
                                        <p:cTn id="33" dur="1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15</a:t>
            </a:fld>
            <a:endParaRPr lang="el-GR">
              <a:solidFill>
                <a:prstClr val="black">
                  <a:tint val="75000"/>
                </a:prstClr>
              </a:solidFill>
              <a:latin typeface="Calibri"/>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46" y="881787"/>
            <a:ext cx="1120814" cy="1068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97160" y="394254"/>
            <a:ext cx="6462480" cy="1754326"/>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Ο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δείκτης διάθλασης</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έχει </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συγκεκριμένη τιμή</a:t>
            </a:r>
            <a:r>
              <a:rPr lang="el-GR" sz="2400" b="1" dirty="0">
                <a:solidFill>
                  <a:srgbClr val="0000FF"/>
                </a:solidFill>
                <a:latin typeface="Comic Sans MS" panose="030F0702030302020204" pitchFamily="66" charset="0"/>
              </a:rPr>
              <a:t>, </a:t>
            </a:r>
            <a:r>
              <a:rPr lang="el-GR" sz="2000" b="1" dirty="0">
                <a:latin typeface="Comic Sans MS" panose="030F0702030302020204" pitchFamily="66" charset="0"/>
              </a:rPr>
              <a:t>όταν μια </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ακτινοβολία</a:t>
            </a:r>
            <a:r>
              <a:rPr lang="el-GR" sz="2400" b="1" dirty="0">
                <a:latin typeface="Comic Sans MS" panose="030F0702030302020204" pitchFamily="66" charset="0"/>
              </a:rPr>
              <a:t> </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συγκεκριμένου μήκους κύματος</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διέρχεται από ένα </a:t>
            </a:r>
            <a:r>
              <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rPr>
              <a:t>συγκεκριμένο μέσο</a:t>
            </a:r>
            <a:r>
              <a:rPr lang="el-GR" sz="2400" b="1" dirty="0">
                <a:solidFill>
                  <a:srgbClr val="0000FF"/>
                </a:solidFill>
                <a:latin typeface="Comic Sans MS" panose="030F0702030302020204" pitchFamily="66" charset="0"/>
              </a:rPr>
              <a:t>.</a:t>
            </a:r>
          </a:p>
        </p:txBody>
      </p:sp>
      <p:sp>
        <p:nvSpPr>
          <p:cNvPr id="7" name="Ορθογώνιο 6"/>
          <p:cNvSpPr/>
          <p:nvPr/>
        </p:nvSpPr>
        <p:spPr>
          <a:xfrm>
            <a:off x="690880" y="2377082"/>
            <a:ext cx="6697472" cy="3323987"/>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Αν αλλάξει η ακτινοβολία (διαφορετικό μήκος κύματος), αλλάζει ο δείκτης διάθλασης, έστω κι αν περνά από το ίδιο μέσο διάδοσης.</a:t>
            </a:r>
            <a:endParaRPr lang="en-US" sz="2000" b="1" dirty="0">
              <a:latin typeface="Comic Sans MS" panose="030F0702030302020204" pitchFamily="66" charset="0"/>
            </a:endParaRPr>
          </a:p>
          <a:p>
            <a:pPr algn="just">
              <a:lnSpc>
                <a:spcPct val="150000"/>
              </a:lnSpc>
            </a:pPr>
            <a:r>
              <a:rPr lang="el-GR" sz="2000" b="1" dirty="0">
                <a:latin typeface="Comic Sans MS" panose="030F0702030302020204" pitchFamily="66" charset="0"/>
              </a:rPr>
              <a:t>Γι’ αυτό, οι τιμές που δίνονται σε πίνακες για τον δείκτη διάθλασης διαφορετικών μέσων διάδοσης, αναφέρονται σε συγκεκριμένο μήκος κύματος, συνήθως </a:t>
            </a:r>
            <a:r>
              <a:rPr lang="el-GR" sz="2000" b="1" i="1" dirty="0" err="1">
                <a:latin typeface="Comic Sans MS" panose="030F0702030302020204" pitchFamily="66" charset="0"/>
              </a:rPr>
              <a:t>λ</a:t>
            </a:r>
            <a:r>
              <a:rPr lang="el-GR" sz="2000" b="1" baseline="-25000" dirty="0" err="1">
                <a:latin typeface="Comic Sans MS" panose="030F0702030302020204" pitchFamily="66" charset="0"/>
              </a:rPr>
              <a:t>ο</a:t>
            </a:r>
            <a:r>
              <a:rPr lang="el-GR" sz="2000" b="1" dirty="0">
                <a:latin typeface="Comic Sans MS" panose="030F0702030302020204" pitchFamily="66" charset="0"/>
              </a:rPr>
              <a:t> = 589</a:t>
            </a:r>
            <a:r>
              <a:rPr lang="en-US" sz="2000" b="1" dirty="0">
                <a:latin typeface="Comic Sans MS" panose="030F0702030302020204" pitchFamily="66" charset="0"/>
              </a:rPr>
              <a:t>nm</a:t>
            </a:r>
            <a:r>
              <a:rPr lang="el-GR" sz="2000" b="1" dirty="0">
                <a:latin typeface="Comic Sans MS" panose="030F0702030302020204" pitchFamily="66" charset="0"/>
              </a:rPr>
              <a:t> (κίτρινο χρώμα του νατρίου στο κενό).  </a:t>
            </a:r>
          </a:p>
        </p:txBody>
      </p:sp>
      <p:grpSp>
        <p:nvGrpSpPr>
          <p:cNvPr id="10" name="Ομάδα 9"/>
          <p:cNvGrpSpPr/>
          <p:nvPr/>
        </p:nvGrpSpPr>
        <p:grpSpPr>
          <a:xfrm>
            <a:off x="7614920" y="2200957"/>
            <a:ext cx="2945701" cy="3764138"/>
            <a:chOff x="8026400" y="2127805"/>
            <a:chExt cx="2945701" cy="3764138"/>
          </a:xfrm>
        </p:grpSpPr>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2127805"/>
              <a:ext cx="2945701" cy="3728375"/>
            </a:xfrm>
            <a:prstGeom prst="rect">
              <a:avLst/>
            </a:prstGeom>
          </p:spPr>
        </p:pic>
        <p:sp>
          <p:nvSpPr>
            <p:cNvPr id="8" name="TextBox 7"/>
            <p:cNvSpPr txBox="1"/>
            <p:nvPr/>
          </p:nvSpPr>
          <p:spPr>
            <a:xfrm>
              <a:off x="8823960" y="5584166"/>
              <a:ext cx="1993392" cy="307777"/>
            </a:xfrm>
            <a:prstGeom prst="rect">
              <a:avLst/>
            </a:prstGeom>
            <a:solidFill>
              <a:srgbClr val="FFFFCC"/>
            </a:solidFill>
            <a:ln>
              <a:noFill/>
            </a:ln>
          </p:spPr>
          <p:txBody>
            <a:bodyPr wrap="square" rtlCol="0">
              <a:spAutoFit/>
            </a:bodyPr>
            <a:lstStyle/>
            <a:p>
              <a:r>
                <a:rPr lang="el-GR" sz="1400" dirty="0">
                  <a:latin typeface="Comic Sans MS" panose="030F0702030302020204" pitchFamily="66" charset="0"/>
                </a:rPr>
                <a:t>Μήκος κύματος </a:t>
              </a:r>
              <a:r>
                <a:rPr lang="el-GR" sz="1400" i="1" dirty="0">
                  <a:latin typeface="Comic Sans MS" panose="030F0702030302020204" pitchFamily="66" charset="0"/>
                </a:rPr>
                <a:t>λ</a:t>
              </a:r>
              <a:r>
                <a:rPr lang="el-GR" sz="1400" dirty="0">
                  <a:latin typeface="Comic Sans MS" panose="030F0702030302020204" pitchFamily="66" charset="0"/>
                </a:rPr>
                <a:t>, </a:t>
              </a:r>
              <a:r>
                <a:rPr lang="en-US" sz="1400" dirty="0">
                  <a:latin typeface="Comic Sans MS" panose="030F0702030302020204" pitchFamily="66" charset="0"/>
                </a:rPr>
                <a:t>nm</a:t>
              </a:r>
              <a:endParaRPr lang="el-GR" sz="1400" dirty="0">
                <a:latin typeface="Comic Sans MS" panose="030F0702030302020204" pitchFamily="66" charset="0"/>
              </a:endParaRPr>
            </a:p>
          </p:txBody>
        </p:sp>
        <p:sp>
          <p:nvSpPr>
            <p:cNvPr id="9" name="TextBox 8"/>
            <p:cNvSpPr txBox="1"/>
            <p:nvPr/>
          </p:nvSpPr>
          <p:spPr>
            <a:xfrm rot="16200000">
              <a:off x="7241505" y="3531566"/>
              <a:ext cx="1877568" cy="307777"/>
            </a:xfrm>
            <a:prstGeom prst="rect">
              <a:avLst/>
            </a:prstGeom>
            <a:solidFill>
              <a:srgbClr val="FFFFCC"/>
            </a:solidFill>
            <a:ln>
              <a:noFill/>
            </a:ln>
          </p:spPr>
          <p:txBody>
            <a:bodyPr wrap="square" rtlCol="0">
              <a:spAutoFit/>
            </a:bodyPr>
            <a:lstStyle/>
            <a:p>
              <a:r>
                <a:rPr lang="el-GR" sz="1400" dirty="0">
                  <a:latin typeface="Comic Sans MS" panose="030F0702030302020204" pitchFamily="66" charset="0"/>
                </a:rPr>
                <a:t>Δείκτης διάθλασης </a:t>
              </a:r>
              <a:r>
                <a:rPr lang="en-US" sz="1400" i="1" dirty="0">
                  <a:latin typeface="Comic Sans MS" panose="030F0702030302020204" pitchFamily="66" charset="0"/>
                </a:rPr>
                <a:t>n</a:t>
              </a:r>
              <a:r>
                <a:rPr lang="el-GR" sz="1400" dirty="0">
                  <a:latin typeface="Comic Sans MS" panose="030F0702030302020204" pitchFamily="66" charset="0"/>
                </a:rPr>
                <a:t> </a:t>
              </a:r>
            </a:p>
          </p:txBody>
        </p:sp>
      </p:grpSp>
    </p:spTree>
    <p:extLst>
      <p:ext uri="{BB962C8B-B14F-4D97-AF65-F5344CB8AC3E}">
        <p14:creationId xmlns:p14="http://schemas.microsoft.com/office/powerpoint/2010/main" val="368590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1500"/>
                                        <p:tgtEl>
                                          <p:spTgt spid="7">
                                            <p:txEl>
                                              <p:pRg st="0" end="0"/>
                                            </p:txEl>
                                          </p:spTgt>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1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16</a:t>
            </a:fld>
            <a:endParaRPr lang="el-GR">
              <a:solidFill>
                <a:prstClr val="black">
                  <a:tint val="75000"/>
                </a:prstClr>
              </a:solidFill>
              <a:latin typeface="Calibri"/>
            </a:endParaRPr>
          </a:p>
        </p:txBody>
      </p:sp>
      <p:pic>
        <p:nvPicPr>
          <p:cNvPr id="4" name="Picture 15"/>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1064240" y="2695843"/>
            <a:ext cx="810768" cy="121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6819392" y="131769"/>
            <a:ext cx="4244848" cy="2683794"/>
          </a:xfrm>
          <a:prstGeom prst="cloudCallout">
            <a:avLst>
              <a:gd name="adj1" fmla="val 53097"/>
              <a:gd name="adj2" fmla="val 47239"/>
            </a:avLst>
          </a:prstGeom>
          <a:noFill/>
          <a:ln w="9525">
            <a:solidFill>
              <a:schemeClr val="tx1"/>
            </a:solidFill>
            <a:round/>
            <a:headEnd/>
            <a:tailEnd/>
          </a:ln>
          <a:effectLst/>
        </p:spPr>
        <p:txBody>
          <a:bodyPr/>
          <a:lstStyle/>
          <a:p>
            <a:pPr algn="ctr">
              <a:lnSpc>
                <a:spcPct val="150000"/>
              </a:lnSpc>
            </a:pPr>
            <a:r>
              <a:rPr lang="el-GR" altLang="el-GR" b="1" dirty="0">
                <a:latin typeface="Comic Sans MS" pitchFamily="66" charset="0"/>
              </a:rPr>
              <a:t>Γιατί δεν αλλάζει η συχνότητα μιας ακτινοβολίας, όταν αυτή αλλάζει μέσο διάδοσης</a:t>
            </a:r>
            <a:r>
              <a:rPr lang="en-US" altLang="el-GR" b="1" dirty="0">
                <a:latin typeface="Comic Sans MS" pitchFamily="66" charset="0"/>
              </a:rPr>
              <a:t>;</a:t>
            </a:r>
            <a:endParaRPr lang="el-GR" altLang="el-GR" b="1" dirty="0">
              <a:latin typeface="Comic Sans MS" pitchFamily="66" charset="0"/>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94" y="3377858"/>
            <a:ext cx="1120814" cy="1068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828480" y="2944368"/>
            <a:ext cx="7424928" cy="3416320"/>
          </a:xfrm>
          <a:prstGeom prst="rect">
            <a:avLst/>
          </a:prstGeom>
          <a:noFill/>
        </p:spPr>
        <p:txBody>
          <a:bodyPr wrap="square" rtlCol="0">
            <a:spAutoFit/>
          </a:bodyPr>
          <a:lstStyle/>
          <a:p>
            <a:pPr>
              <a:lnSpc>
                <a:spcPct val="150000"/>
              </a:lnSpc>
            </a:pPr>
            <a:r>
              <a:rPr lang="el-GR" sz="2000" b="1" dirty="0">
                <a:latin typeface="Comic Sans MS" panose="030F0702030302020204" pitchFamily="66" charset="0"/>
              </a:rPr>
              <a:t>Όταν η ακτινοβολία αλλάζει μέσο διάδοσης, ο αριθμός των μηκών κύματος ανά μονάδα χρόνου που προσπίπτουν στη διαχωριστική επιφάνεια είναι ίδιος με τον αριθμό των μηκών κύματος ανά μονάδα χρόνου που διέρχονται από αυτή.</a:t>
            </a:r>
          </a:p>
          <a:p>
            <a:pPr>
              <a:lnSpc>
                <a:spcPct val="150000"/>
              </a:lnSpc>
            </a:pPr>
            <a:r>
              <a:rPr lang="el-GR" sz="2000" b="1" dirty="0">
                <a:latin typeface="Comic Sans MS" panose="030F0702030302020204" pitchFamily="66" charset="0"/>
              </a:rPr>
              <a:t>Αλλιώς, η διαχωριστική επιφάνεια θα δημιουργούσε ή θα εξαφάνιζε κύματα, κάτι που δεν συμβαίνει. </a:t>
            </a:r>
          </a:p>
          <a:p>
            <a:pPr>
              <a:lnSpc>
                <a:spcPct val="150000"/>
              </a:lnSpc>
            </a:pPr>
            <a:r>
              <a:rPr lang="el-GR" sz="2000" b="1" dirty="0">
                <a:latin typeface="Comic Sans MS" panose="030F0702030302020204" pitchFamily="66" charset="0"/>
              </a:rPr>
              <a:t>Γι’ αυτό, </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η συχνότητα της ακτινοβολίας δεν αλλάζει.</a:t>
            </a:r>
          </a:p>
        </p:txBody>
      </p:sp>
      <p:grpSp>
        <p:nvGrpSpPr>
          <p:cNvPr id="12" name="Ομάδα 11"/>
          <p:cNvGrpSpPr/>
          <p:nvPr/>
        </p:nvGrpSpPr>
        <p:grpSpPr>
          <a:xfrm>
            <a:off x="82296" y="337175"/>
            <a:ext cx="7000266" cy="2478388"/>
            <a:chOff x="82296" y="337175"/>
            <a:chExt cx="7000266" cy="2478388"/>
          </a:xfrm>
        </p:grpSpPr>
        <p:pic>
          <p:nvPicPr>
            <p:cNvPr id="9" name="Εικόνα 8"/>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296" y="337175"/>
              <a:ext cx="7000266" cy="2478388"/>
            </a:xfrm>
            <a:prstGeom prst="rect">
              <a:avLst/>
            </a:prstGeom>
          </p:spPr>
        </p:pic>
        <p:sp>
          <p:nvSpPr>
            <p:cNvPr id="10" name="TextBox 9"/>
            <p:cNvSpPr txBox="1"/>
            <p:nvPr/>
          </p:nvSpPr>
          <p:spPr>
            <a:xfrm>
              <a:off x="1536192" y="621792"/>
              <a:ext cx="1664208" cy="338554"/>
            </a:xfrm>
            <a:prstGeom prst="rect">
              <a:avLst/>
            </a:prstGeom>
            <a:solidFill>
              <a:srgbClr val="FFFFFF"/>
            </a:solidFill>
          </p:spPr>
          <p:txBody>
            <a:bodyPr wrap="square" rtlCol="0">
              <a:spAutoFit/>
            </a:bodyPr>
            <a:lstStyle/>
            <a:p>
              <a:r>
                <a:rPr lang="el-GR" sz="1600" dirty="0">
                  <a:latin typeface="Comic Sans MS" panose="030F0702030302020204" pitchFamily="66" charset="0"/>
                </a:rPr>
                <a:t>Μέσο 1</a:t>
              </a:r>
              <a:r>
                <a:rPr lang="en-US" sz="1600" dirty="0">
                  <a:latin typeface="Comic Sans MS" panose="030F0702030302020204" pitchFamily="66" charset="0"/>
                </a:rPr>
                <a:t>: n</a:t>
              </a:r>
              <a:r>
                <a:rPr lang="en-US" sz="1600" baseline="-25000" dirty="0">
                  <a:latin typeface="Comic Sans MS" panose="030F0702030302020204" pitchFamily="66" charset="0"/>
                </a:rPr>
                <a:t>1</a:t>
              </a:r>
              <a:r>
                <a:rPr lang="en-US" sz="1600" dirty="0">
                  <a:latin typeface="Comic Sans MS" panose="030F0702030302020204" pitchFamily="66" charset="0"/>
                </a:rPr>
                <a:t> = 1</a:t>
              </a:r>
              <a:endParaRPr lang="el-GR" sz="1600" dirty="0">
                <a:latin typeface="Comic Sans MS" panose="030F0702030302020204" pitchFamily="66" charset="0"/>
              </a:endParaRPr>
            </a:p>
          </p:txBody>
        </p:sp>
        <p:sp>
          <p:nvSpPr>
            <p:cNvPr id="11" name="TextBox 10"/>
            <p:cNvSpPr txBox="1"/>
            <p:nvPr/>
          </p:nvSpPr>
          <p:spPr>
            <a:xfrm>
              <a:off x="4177792" y="621792"/>
              <a:ext cx="1664208" cy="338554"/>
            </a:xfrm>
            <a:prstGeom prst="rect">
              <a:avLst/>
            </a:prstGeom>
            <a:solidFill>
              <a:srgbClr val="FFC1C1"/>
            </a:solidFill>
          </p:spPr>
          <p:txBody>
            <a:bodyPr wrap="square" rtlCol="0">
              <a:spAutoFit/>
            </a:bodyPr>
            <a:lstStyle/>
            <a:p>
              <a:r>
                <a:rPr lang="el-GR" sz="1600" dirty="0">
                  <a:latin typeface="Comic Sans MS" panose="030F0702030302020204" pitchFamily="66" charset="0"/>
                </a:rPr>
                <a:t>Μέσο </a:t>
              </a:r>
              <a:r>
                <a:rPr lang="en-US" sz="1600" dirty="0">
                  <a:latin typeface="Comic Sans MS" panose="030F0702030302020204" pitchFamily="66" charset="0"/>
                </a:rPr>
                <a:t>2: n</a:t>
              </a:r>
              <a:r>
                <a:rPr lang="en-US" sz="1600" baseline="-25000" dirty="0">
                  <a:latin typeface="Comic Sans MS" panose="030F0702030302020204" pitchFamily="66" charset="0"/>
                </a:rPr>
                <a:t>2</a:t>
              </a:r>
              <a:r>
                <a:rPr lang="en-US" sz="1600" dirty="0">
                  <a:latin typeface="Comic Sans MS" panose="030F0702030302020204" pitchFamily="66" charset="0"/>
                </a:rPr>
                <a:t> = 3</a:t>
              </a:r>
              <a:endParaRPr lang="el-GR" sz="1600" dirty="0">
                <a:latin typeface="Comic Sans MS" panose="030F0702030302020204" pitchFamily="66" charset="0"/>
              </a:endParaRPr>
            </a:p>
          </p:txBody>
        </p:sp>
      </p:grpSp>
    </p:spTree>
    <p:extLst>
      <p:ext uri="{BB962C8B-B14F-4D97-AF65-F5344CB8AC3E}">
        <p14:creationId xmlns:p14="http://schemas.microsoft.com/office/powerpoint/2010/main" val="28359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1500"/>
                                        <p:tgtEl>
                                          <p:spTgt spid="8">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left)">
                                      <p:cBhvr>
                                        <p:cTn id="29" dur="1500"/>
                                        <p:tgtEl>
                                          <p:spTgt spid="8">
                                            <p:txEl>
                                              <p:pRg st="1" end="1"/>
                                            </p:txEl>
                                          </p:spTgt>
                                        </p:tgtEl>
                                      </p:cBhvr>
                                    </p:animEffect>
                                  </p:childTnLst>
                                </p:cTn>
                              </p:par>
                            </p:childTnLst>
                          </p:cTn>
                        </p:par>
                        <p:par>
                          <p:cTn id="30" fill="hold">
                            <p:stCondLst>
                              <p:cond delay="1500"/>
                            </p:stCondLst>
                            <p:childTnLst>
                              <p:par>
                                <p:cTn id="31" presetID="22" presetClass="entr" presetSubtype="8" fill="hold" nodeType="afterEffect">
                                  <p:stCondLst>
                                    <p:cond delay="100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left)">
                                      <p:cBhvr>
                                        <p:cTn id="33" dur="1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17</a:t>
            </a:fld>
            <a:endParaRPr lang="el-GR">
              <a:solidFill>
                <a:prstClr val="black">
                  <a:tint val="75000"/>
                </a:prstClr>
              </a:solidFill>
              <a:latin typeface="Calibri"/>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354" y="543218"/>
            <a:ext cx="1120814" cy="1068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87168" y="233169"/>
            <a:ext cx="6775704" cy="923330"/>
          </a:xfrm>
          <a:prstGeom prst="rect">
            <a:avLst/>
          </a:prstGeom>
          <a:noFill/>
        </p:spPr>
        <p:txBody>
          <a:bodyPr wrap="square" rtlCol="0">
            <a:spAutoFit/>
          </a:bodyPr>
          <a:lstStyle/>
          <a:p>
            <a:pPr>
              <a:lnSpc>
                <a:spcPct val="150000"/>
              </a:lnSpc>
            </a:pPr>
            <a:r>
              <a:rPr lang="el-GR" b="1" dirty="0">
                <a:latin typeface="Comic Sans MS" panose="030F0702030302020204" pitchFamily="66" charset="0"/>
              </a:rPr>
              <a:t>Ας δούμε, πως συνδέεται η μεταβολή της ταχύτητας με τον δείκτη διάθλασης, όταν η ακτινοβολία αλλάζει μέσο διάδοσης. </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828" y="1279833"/>
            <a:ext cx="4767326" cy="2043140"/>
          </a:xfrm>
          <a:prstGeom prst="rect">
            <a:avLst/>
          </a:prstGeom>
          <a:ln>
            <a:noFill/>
          </a:ln>
          <a:effectLst>
            <a:outerShdw blurRad="292100" dist="139700" dir="2700000" algn="tl" rotWithShape="0">
              <a:srgbClr val="333333">
                <a:alpha val="65000"/>
              </a:srgbClr>
            </a:outerShdw>
          </a:effectLst>
        </p:spPr>
      </p:pic>
      <p:sp>
        <p:nvSpPr>
          <p:cNvPr id="8" name="Text Box 6"/>
          <p:cNvSpPr txBox="1">
            <a:spLocks noChangeArrowheads="1"/>
          </p:cNvSpPr>
          <p:nvPr/>
        </p:nvSpPr>
        <p:spPr bwMode="auto">
          <a:xfrm>
            <a:off x="2021674" y="1260870"/>
            <a:ext cx="1511300" cy="206210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3200" b="1" i="1" dirty="0">
                <a:solidFill>
                  <a:srgbClr val="FF0000"/>
                </a:solidFill>
                <a:effectLst>
                  <a:outerShdw blurRad="38100" dist="38100" dir="2700000" algn="tl">
                    <a:srgbClr val="000000"/>
                  </a:outerShdw>
                </a:effectLst>
              </a:rPr>
              <a:t>λ</a:t>
            </a:r>
            <a:r>
              <a:rPr lang="el-GR" altLang="el-GR" sz="3200" b="1" baseline="-25000" dirty="0">
                <a:solidFill>
                  <a:srgbClr val="FF0000"/>
                </a:solidFill>
                <a:effectLst>
                  <a:outerShdw blurRad="38100" dist="38100" dir="2700000" algn="tl">
                    <a:srgbClr val="000000"/>
                  </a:outerShdw>
                </a:effectLst>
                <a:latin typeface="Comic Sans MS" pitchFamily="66" charset="0"/>
              </a:rPr>
              <a:t>1 </a:t>
            </a:r>
            <a:r>
              <a:rPr lang="el-GR" altLang="el-GR" sz="3200" b="1" dirty="0">
                <a:solidFill>
                  <a:srgbClr val="FF0000"/>
                </a:solidFill>
                <a:effectLst>
                  <a:outerShdw blurRad="38100" dist="38100" dir="2700000" algn="tl">
                    <a:srgbClr val="000000"/>
                  </a:outerShdw>
                </a:effectLst>
                <a:latin typeface="Comic Sans MS" pitchFamily="66" charset="0"/>
              </a:rPr>
              <a:t>&gt; </a:t>
            </a:r>
            <a:r>
              <a:rPr lang="el-GR" altLang="el-GR" sz="3200" b="1" i="1" dirty="0">
                <a:solidFill>
                  <a:srgbClr val="FF0000"/>
                </a:solidFill>
                <a:effectLst>
                  <a:outerShdw blurRad="38100" dist="38100" dir="2700000" algn="tl">
                    <a:srgbClr val="000000"/>
                  </a:outerShdw>
                </a:effectLst>
              </a:rPr>
              <a:t>λ</a:t>
            </a:r>
            <a:r>
              <a:rPr lang="el-GR" altLang="el-GR" sz="3200" b="1" baseline="-25000" dirty="0">
                <a:solidFill>
                  <a:srgbClr val="FF0000"/>
                </a:solidFill>
                <a:effectLst>
                  <a:outerShdw blurRad="38100" dist="38100" dir="2700000" algn="tl">
                    <a:srgbClr val="000000"/>
                  </a:outerShdw>
                </a:effectLst>
                <a:latin typeface="Comic Sans MS" pitchFamily="66" charset="0"/>
              </a:rPr>
              <a:t>2</a:t>
            </a:r>
          </a:p>
          <a:p>
            <a:pPr algn="ctr">
              <a:spcBef>
                <a:spcPct val="50000"/>
              </a:spcBef>
              <a:defRPr/>
            </a:pPr>
            <a:r>
              <a:rPr lang="en-US" altLang="el-GR" sz="3200" b="1" i="1" dirty="0">
                <a:solidFill>
                  <a:srgbClr val="0033CC"/>
                </a:solidFill>
                <a:effectLst>
                  <a:outerShdw blurRad="38100" dist="38100" dir="2700000" algn="tl">
                    <a:srgbClr val="000000"/>
                  </a:outerShdw>
                </a:effectLst>
                <a:latin typeface="Comic Sans MS" pitchFamily="66" charset="0"/>
              </a:rPr>
              <a:t>c</a:t>
            </a:r>
            <a:r>
              <a:rPr lang="en-US" altLang="el-GR" sz="3200" b="1" baseline="-25000" dirty="0">
                <a:solidFill>
                  <a:srgbClr val="0033CC"/>
                </a:solidFill>
                <a:effectLst>
                  <a:outerShdw blurRad="38100" dist="38100" dir="2700000" algn="tl">
                    <a:srgbClr val="000000"/>
                  </a:outerShdw>
                </a:effectLst>
                <a:latin typeface="Comic Sans MS" pitchFamily="66" charset="0"/>
              </a:rPr>
              <a:t>1</a:t>
            </a:r>
            <a:r>
              <a:rPr lang="el-GR" altLang="el-GR" sz="3200" b="1" baseline="-25000" dirty="0">
                <a:solidFill>
                  <a:srgbClr val="0033CC"/>
                </a:solidFill>
                <a:effectLst>
                  <a:outerShdw blurRad="38100" dist="38100" dir="2700000" algn="tl">
                    <a:srgbClr val="000000"/>
                  </a:outerShdw>
                </a:effectLst>
                <a:latin typeface="Comic Sans MS" pitchFamily="66" charset="0"/>
              </a:rPr>
              <a:t> </a:t>
            </a:r>
            <a:r>
              <a:rPr lang="en-US" altLang="el-GR" sz="3200" b="1" dirty="0">
                <a:solidFill>
                  <a:srgbClr val="0033CC"/>
                </a:solidFill>
                <a:effectLst>
                  <a:outerShdw blurRad="38100" dist="38100" dir="2700000" algn="tl">
                    <a:srgbClr val="000000"/>
                  </a:outerShdw>
                </a:effectLst>
                <a:latin typeface="Comic Sans MS" pitchFamily="66" charset="0"/>
              </a:rPr>
              <a:t>&gt;</a:t>
            </a:r>
            <a:r>
              <a:rPr lang="el-GR" altLang="el-GR" sz="3200" b="1" dirty="0">
                <a:solidFill>
                  <a:srgbClr val="0033CC"/>
                </a:solidFill>
                <a:effectLst>
                  <a:outerShdw blurRad="38100" dist="38100" dir="2700000" algn="tl">
                    <a:srgbClr val="000000"/>
                  </a:outerShdw>
                </a:effectLst>
                <a:latin typeface="Comic Sans MS" pitchFamily="66" charset="0"/>
              </a:rPr>
              <a:t> </a:t>
            </a:r>
            <a:r>
              <a:rPr lang="en-US" altLang="el-GR" sz="3200" b="1" i="1" dirty="0">
                <a:solidFill>
                  <a:srgbClr val="0033CC"/>
                </a:solidFill>
                <a:effectLst>
                  <a:outerShdw blurRad="38100" dist="38100" dir="2700000" algn="tl">
                    <a:srgbClr val="000000"/>
                  </a:outerShdw>
                </a:effectLst>
                <a:latin typeface="Comic Sans MS" pitchFamily="66" charset="0"/>
              </a:rPr>
              <a:t>c</a:t>
            </a:r>
            <a:r>
              <a:rPr lang="en-US" altLang="el-GR" sz="3200" b="1" baseline="-25000" dirty="0">
                <a:solidFill>
                  <a:srgbClr val="0033CC"/>
                </a:solidFill>
                <a:effectLst>
                  <a:outerShdw blurRad="38100" dist="38100" dir="2700000" algn="tl">
                    <a:srgbClr val="000000"/>
                  </a:outerShdw>
                </a:effectLst>
                <a:latin typeface="Comic Sans MS" pitchFamily="66" charset="0"/>
              </a:rPr>
              <a:t>2</a:t>
            </a:r>
            <a:endParaRPr lang="el-GR" altLang="el-GR" sz="3200" b="1" i="1" dirty="0">
              <a:solidFill>
                <a:srgbClr val="008000"/>
              </a:solidFill>
              <a:effectLst>
                <a:outerShdw blurRad="38100" dist="38100" dir="2700000" algn="tl">
                  <a:srgbClr val="000000"/>
                </a:outerShdw>
              </a:effectLst>
              <a:latin typeface="Comic Sans MS" pitchFamily="66" charset="0"/>
            </a:endParaRPr>
          </a:p>
          <a:p>
            <a:pPr algn="ctr">
              <a:spcBef>
                <a:spcPct val="50000"/>
              </a:spcBef>
              <a:defRPr/>
            </a:pPr>
            <a:r>
              <a:rPr lang="en-US" altLang="el-GR" sz="3200" b="1" i="1" dirty="0">
                <a:solidFill>
                  <a:srgbClr val="008000"/>
                </a:solidFill>
                <a:effectLst>
                  <a:outerShdw blurRad="38100" dist="38100" dir="2700000" algn="tl">
                    <a:srgbClr val="000000"/>
                  </a:outerShdw>
                </a:effectLst>
                <a:latin typeface="Comic Sans MS" pitchFamily="66" charset="0"/>
              </a:rPr>
              <a:t>n</a:t>
            </a:r>
            <a:r>
              <a:rPr lang="en-US" altLang="el-GR" sz="3200" b="1" baseline="-25000" dirty="0">
                <a:solidFill>
                  <a:srgbClr val="008000"/>
                </a:solidFill>
                <a:effectLst>
                  <a:outerShdw blurRad="38100" dist="38100" dir="2700000" algn="tl">
                    <a:srgbClr val="000000"/>
                  </a:outerShdw>
                </a:effectLst>
                <a:latin typeface="Comic Sans MS" pitchFamily="66" charset="0"/>
              </a:rPr>
              <a:t>1</a:t>
            </a:r>
            <a:r>
              <a:rPr lang="el-GR" altLang="el-GR" sz="3200" b="1" baseline="-25000" dirty="0">
                <a:solidFill>
                  <a:srgbClr val="008000"/>
                </a:solidFill>
                <a:effectLst>
                  <a:outerShdw blurRad="38100" dist="38100" dir="2700000" algn="tl">
                    <a:srgbClr val="000000"/>
                  </a:outerShdw>
                </a:effectLst>
                <a:latin typeface="Comic Sans MS" pitchFamily="66" charset="0"/>
              </a:rPr>
              <a:t> </a:t>
            </a:r>
            <a:r>
              <a:rPr lang="en-US" altLang="el-GR" sz="3200" b="1" dirty="0">
                <a:solidFill>
                  <a:srgbClr val="008000"/>
                </a:solidFill>
                <a:effectLst>
                  <a:outerShdw blurRad="38100" dist="38100" dir="2700000" algn="tl">
                    <a:srgbClr val="000000"/>
                  </a:outerShdw>
                </a:effectLst>
                <a:latin typeface="Comic Sans MS" pitchFamily="66" charset="0"/>
              </a:rPr>
              <a:t>&lt;</a:t>
            </a:r>
            <a:r>
              <a:rPr lang="el-GR" altLang="el-GR" sz="3200" b="1" dirty="0">
                <a:solidFill>
                  <a:srgbClr val="008000"/>
                </a:solidFill>
                <a:effectLst>
                  <a:outerShdw blurRad="38100" dist="38100" dir="2700000" algn="tl">
                    <a:srgbClr val="000000"/>
                  </a:outerShdw>
                </a:effectLst>
                <a:latin typeface="Comic Sans MS" pitchFamily="66" charset="0"/>
              </a:rPr>
              <a:t> </a:t>
            </a:r>
            <a:r>
              <a:rPr lang="en-US" altLang="el-GR" sz="3200" b="1" i="1" dirty="0">
                <a:solidFill>
                  <a:srgbClr val="008000"/>
                </a:solidFill>
                <a:effectLst>
                  <a:outerShdw blurRad="38100" dist="38100" dir="2700000" algn="tl">
                    <a:srgbClr val="000000"/>
                  </a:outerShdw>
                </a:effectLst>
                <a:latin typeface="Comic Sans MS" pitchFamily="66" charset="0"/>
              </a:rPr>
              <a:t>n</a:t>
            </a:r>
            <a:r>
              <a:rPr lang="en-US" altLang="el-GR" sz="3200" b="1" baseline="-25000" dirty="0">
                <a:solidFill>
                  <a:srgbClr val="008000"/>
                </a:solidFill>
                <a:effectLst>
                  <a:outerShdw blurRad="38100" dist="38100" dir="2700000" algn="tl">
                    <a:srgbClr val="000000"/>
                  </a:outerShdw>
                </a:effectLst>
                <a:latin typeface="Comic Sans MS" pitchFamily="66" charset="0"/>
              </a:rPr>
              <a:t>2</a:t>
            </a:r>
            <a:endParaRPr lang="el-GR" altLang="el-GR" sz="3200" b="1" dirty="0">
              <a:effectLst>
                <a:outerShdw blurRad="38100" dist="38100" dir="2700000" algn="tl">
                  <a:srgbClr val="FFFFFF"/>
                </a:outerShdw>
              </a:effectLst>
              <a:latin typeface="Comic Sans MS" pitchFamily="66" charset="0"/>
            </a:endParaRPr>
          </a:p>
        </p:txBody>
      </p:sp>
      <p:sp>
        <p:nvSpPr>
          <p:cNvPr id="9" name="TextBox 8"/>
          <p:cNvSpPr txBox="1"/>
          <p:nvPr/>
        </p:nvSpPr>
        <p:spPr>
          <a:xfrm>
            <a:off x="8597392" y="1681593"/>
            <a:ext cx="2985008" cy="964623"/>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Μέσο 1 οπτικά αραιότερο του μέσου 2.</a:t>
            </a:r>
          </a:p>
        </p:txBody>
      </p:sp>
      <mc:AlternateContent xmlns:mc="http://schemas.openxmlformats.org/markup-compatibility/2006" xmlns:a14="http://schemas.microsoft.com/office/drawing/2010/main">
        <mc:Choice Requires="a14">
          <p:sp>
            <p:nvSpPr>
              <p:cNvPr id="10" name="TextBox 9"/>
              <p:cNvSpPr txBox="1"/>
              <p:nvPr/>
            </p:nvSpPr>
            <p:spPr>
              <a:xfrm>
                <a:off x="3309721" y="3479641"/>
                <a:ext cx="1392945" cy="836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m:t>
                      </m:r>
                      <m:r>
                        <a:rPr lang="en-US" sz="2800" b="1" i="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𝒄</m:t>
                              </m:r>
                            </m:e>
                            <m:sub>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sub>
                          </m:sSub>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𝒄</m:t>
                          </m:r>
                        </m:den>
                      </m:f>
                    </m:oMath>
                  </m:oMathPara>
                </a14:m>
                <a:endParaRPr lang="el-GR" sz="28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09721" y="3479641"/>
                <a:ext cx="1392945" cy="836383"/>
              </a:xfrm>
              <a:prstGeom prst="rect">
                <a:avLst/>
              </a:prstGeom>
              <a:blipFill>
                <a:blip r:embed="rId4"/>
                <a:stretch>
                  <a:fillRect b="-73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p:cNvSpPr/>
              <p:nvPr/>
            </p:nvSpPr>
            <p:spPr>
              <a:xfrm>
                <a:off x="4614555" y="3513606"/>
                <a:ext cx="1197379" cy="875048"/>
              </a:xfrm>
              <a:prstGeom prst="rect">
                <a:avLst/>
              </a:prstGeom>
            </p:spPr>
            <p:txBody>
              <a:bodyPr wrap="none">
                <a:spAutoFit/>
              </a:bodyPr>
              <a:lstStyle/>
              <a:p>
                <a:r>
                  <a:rPr lang="en-US" sz="3200" b="1" dirty="0">
                    <a:solidFill>
                      <a:schemeClr val="tx1"/>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n-US" sz="3200" b="1" i="1">
                            <a:solidFill>
                              <a:schemeClr val="tx1"/>
                            </a:solidFill>
                            <a:effectLst/>
                            <a:latin typeface="Cambria Math" panose="02040503050406030204" pitchFamily="18" charset="0"/>
                            <a:ea typeface="Cambria Math" panose="02040503050406030204" pitchFamily="18" charset="0"/>
                          </a:rPr>
                        </m:ctrlPr>
                      </m:fPr>
                      <m:num>
                        <m:r>
                          <a:rPr lang="en-US" sz="3200" b="1" i="1">
                            <a:solidFill>
                              <a:schemeClr val="tx1"/>
                            </a:solidFill>
                            <a:effectLst/>
                            <a:latin typeface="Cambria Math" panose="02040503050406030204" pitchFamily="18" charset="0"/>
                            <a:ea typeface="Cambria Math" panose="02040503050406030204" pitchFamily="18" charset="0"/>
                          </a:rPr>
                          <m:t>𝒇</m:t>
                        </m:r>
                        <m:r>
                          <a:rPr lang="en-US" sz="3200" b="1" i="1">
                            <a:solidFill>
                              <a:schemeClr val="tx1"/>
                            </a:solidFill>
                            <a:effectLst/>
                            <a:latin typeface="Cambria Math" panose="02040503050406030204" pitchFamily="18" charset="0"/>
                            <a:ea typeface="Cambria Math" panose="02040503050406030204" pitchFamily="18" charset="0"/>
                          </a:rPr>
                          <m:t>.</m:t>
                        </m:r>
                        <m:sSub>
                          <m:sSubPr>
                            <m:ctrlPr>
                              <a:rPr lang="en-US" sz="3200" b="1" i="1">
                                <a:solidFill>
                                  <a:schemeClr val="tx1"/>
                                </a:solidFill>
                                <a:effectLst/>
                                <a:latin typeface="Cambria Math" panose="02040503050406030204" pitchFamily="18" charset="0"/>
                                <a:ea typeface="Cambria Math" panose="02040503050406030204" pitchFamily="18" charset="0"/>
                              </a:rPr>
                            </m:ctrlPr>
                          </m:sSubPr>
                          <m:e>
                            <m:r>
                              <a:rPr lang="el-GR" sz="3200" b="1" i="1">
                                <a:solidFill>
                                  <a:schemeClr val="tx1"/>
                                </a:solidFill>
                                <a:effectLst/>
                                <a:latin typeface="Cambria Math"/>
                                <a:ea typeface="Cambria Math" panose="02040503050406030204" pitchFamily="18" charset="0"/>
                              </a:rPr>
                              <m:t> </m:t>
                            </m:r>
                            <m:r>
                              <a:rPr lang="el-GR" sz="3200" b="1" i="1">
                                <a:solidFill>
                                  <a:schemeClr val="tx1"/>
                                </a:solidFill>
                                <a:effectLst/>
                                <a:latin typeface="Cambria Math" panose="02040503050406030204" pitchFamily="18" charset="0"/>
                                <a:ea typeface="Cambria Math" panose="02040503050406030204" pitchFamily="18" charset="0"/>
                              </a:rPr>
                              <m:t>𝝀</m:t>
                            </m:r>
                          </m:e>
                          <m:sub>
                            <m:r>
                              <a:rPr lang="el-GR" sz="3200" b="1" i="1">
                                <a:solidFill>
                                  <a:schemeClr val="tx1"/>
                                </a:solidFill>
                                <a:effectLst/>
                                <a:latin typeface="Cambria Math" panose="02040503050406030204" pitchFamily="18" charset="0"/>
                                <a:ea typeface="Cambria Math" panose="02040503050406030204" pitchFamily="18" charset="0"/>
                              </a:rPr>
                              <m:t>𝟎</m:t>
                            </m:r>
                          </m:sub>
                        </m:sSub>
                      </m:num>
                      <m:den>
                        <m:r>
                          <a:rPr lang="en-US" sz="3200" b="1" i="1">
                            <a:solidFill>
                              <a:schemeClr val="tx1"/>
                            </a:solidFill>
                            <a:effectLst/>
                            <a:latin typeface="Cambria Math" panose="02040503050406030204" pitchFamily="18" charset="0"/>
                            <a:ea typeface="Cambria Math" panose="02040503050406030204" pitchFamily="18" charset="0"/>
                          </a:rPr>
                          <m:t>𝒇</m:t>
                        </m:r>
                        <m:r>
                          <a:rPr lang="en-US" sz="3200" b="1" i="1">
                            <a:solidFill>
                              <a:schemeClr val="tx1"/>
                            </a:solidFill>
                            <a:effectLst/>
                            <a:latin typeface="Cambria Math" panose="02040503050406030204" pitchFamily="18" charset="0"/>
                            <a:ea typeface="Cambria Math" panose="02040503050406030204" pitchFamily="18" charset="0"/>
                          </a:rPr>
                          <m:t>.  </m:t>
                        </m:r>
                        <m:r>
                          <a:rPr lang="el-GR" sz="3200" b="1" i="1">
                            <a:solidFill>
                              <a:schemeClr val="tx1"/>
                            </a:solidFill>
                            <a:effectLst/>
                            <a:latin typeface="Cambria Math" panose="02040503050406030204" pitchFamily="18" charset="0"/>
                            <a:ea typeface="Cambria Math" panose="02040503050406030204" pitchFamily="18" charset="0"/>
                          </a:rPr>
                          <m:t>𝝀</m:t>
                        </m:r>
                      </m:den>
                    </m:f>
                  </m:oMath>
                </a14:m>
                <a:endParaRPr lang="el-GR" sz="3200" dirty="0"/>
              </a:p>
            </p:txBody>
          </p:sp>
        </mc:Choice>
        <mc:Fallback xmlns="">
          <p:sp>
            <p:nvSpPr>
              <p:cNvPr id="11" name="Ορθογώνιο 10"/>
              <p:cNvSpPr>
                <a:spLocks noRot="1" noChangeAspect="1" noMove="1" noResize="1" noEditPoints="1" noAdjustHandles="1" noChangeArrowheads="1" noChangeShapeType="1" noTextEdit="1"/>
              </p:cNvSpPr>
              <p:nvPr/>
            </p:nvSpPr>
            <p:spPr>
              <a:xfrm>
                <a:off x="4614555" y="3513606"/>
                <a:ext cx="1197379" cy="875048"/>
              </a:xfrm>
              <a:prstGeom prst="rect">
                <a:avLst/>
              </a:prstGeom>
              <a:blipFill>
                <a:blip r:embed="rId5"/>
                <a:stretch>
                  <a:fillRect l="-13265" b="-13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p:cNvSpPr/>
              <p:nvPr/>
            </p:nvSpPr>
            <p:spPr>
              <a:xfrm>
                <a:off x="5743278" y="3527681"/>
                <a:ext cx="902427" cy="812017"/>
              </a:xfrm>
              <a:prstGeom prst="rect">
                <a:avLst/>
              </a:prstGeom>
            </p:spPr>
            <p:txBody>
              <a:bodyPr wrap="none">
                <a:spAutoFit/>
              </a:bodyPr>
              <a:lstStyle/>
              <a:p>
                <a:r>
                  <a:rPr lang="el-GR"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l-GR" sz="3200" b="1" dirty="0">
                    <a:solidFill>
                      <a:schemeClr val="tx1"/>
                    </a:solidFill>
                    <a:effectLst/>
                    <a:latin typeface="Cambria Math" panose="02040503050406030204" pitchFamily="18" charset="0"/>
                    <a:ea typeface="Cambria Math" panose="02040503050406030204" pitchFamily="18" charset="0"/>
                  </a:rPr>
                  <a:t> </a:t>
                </a:r>
                <a14:m>
                  <m:oMath xmlns:m="http://schemas.openxmlformats.org/officeDocument/2006/math">
                    <m:f>
                      <m:f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l-GR"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l-GR"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𝝀</m:t>
                            </m:r>
                          </m:e>
                          <m:sub>
                            <m:r>
                              <a:rPr lang="el-GR"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sub>
                        </m:sSub>
                      </m:num>
                      <m:den>
                        <m:r>
                          <a:rPr lang="el-GR"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𝝀</m:t>
                        </m:r>
                      </m:den>
                    </m:f>
                  </m:oMath>
                </a14:m>
                <a:endParaRPr lang="el-GR" sz="3200" b="1" dirty="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12" name="Ορθογώνιο 11"/>
              <p:cNvSpPr>
                <a:spLocks noRot="1" noChangeAspect="1" noMove="1" noResize="1" noEditPoints="1" noAdjustHandles="1" noChangeArrowheads="1" noChangeShapeType="1" noTextEdit="1"/>
              </p:cNvSpPr>
              <p:nvPr/>
            </p:nvSpPr>
            <p:spPr>
              <a:xfrm>
                <a:off x="5743278" y="3527681"/>
                <a:ext cx="902427" cy="812017"/>
              </a:xfrm>
              <a:prstGeom prst="rect">
                <a:avLst/>
              </a:prstGeom>
              <a:blipFill>
                <a:blip r:embed="rId6"/>
                <a:stretch>
                  <a:fillRect l="-18243" b="-15038"/>
                </a:stretch>
              </a:blipFill>
            </p:spPr>
            <p:txBody>
              <a:bodyPr/>
              <a:lstStyle/>
              <a:p>
                <a:r>
                  <a:rPr lang="el-GR">
                    <a:noFill/>
                  </a:rPr>
                  <a:t> </a:t>
                </a:r>
              </a:p>
            </p:txBody>
          </p:sp>
        </mc:Fallback>
      </mc:AlternateContent>
      <p:grpSp>
        <p:nvGrpSpPr>
          <p:cNvPr id="16" name="Ομάδα 15"/>
          <p:cNvGrpSpPr/>
          <p:nvPr/>
        </p:nvGrpSpPr>
        <p:grpSpPr>
          <a:xfrm>
            <a:off x="5085361" y="3556481"/>
            <a:ext cx="250787" cy="866138"/>
            <a:chOff x="2959666" y="3964139"/>
            <a:chExt cx="250787" cy="866138"/>
          </a:xfrm>
        </p:grpSpPr>
        <p:cxnSp>
          <p:nvCxnSpPr>
            <p:cNvPr id="14" name="Ευθεία γραμμή σύνδεσης 13"/>
            <p:cNvCxnSpPr/>
            <p:nvPr/>
          </p:nvCxnSpPr>
          <p:spPr>
            <a:xfrm flipH="1">
              <a:off x="2959666" y="3964139"/>
              <a:ext cx="172404" cy="397315"/>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Ευθεία γραμμή σύνδεσης 14"/>
            <p:cNvCxnSpPr/>
            <p:nvPr/>
          </p:nvCxnSpPr>
          <p:spPr>
            <a:xfrm flipH="1">
              <a:off x="3038049" y="4432962"/>
              <a:ext cx="172404" cy="397315"/>
            </a:xfrm>
            <a:prstGeom prst="line">
              <a:avLst/>
            </a:prstGeom>
            <a:ln w="19050"/>
          </p:spPr>
          <p:style>
            <a:lnRef idx="1">
              <a:schemeClr val="dk1"/>
            </a:lnRef>
            <a:fillRef idx="0">
              <a:schemeClr val="dk1"/>
            </a:fillRef>
            <a:effectRef idx="0">
              <a:schemeClr val="dk1"/>
            </a:effectRef>
            <a:fontRef idx="minor">
              <a:schemeClr val="tx1"/>
            </a:fontRef>
          </p:style>
        </p:cxnSp>
      </p:grpSp>
      <p:sp>
        <p:nvSpPr>
          <p:cNvPr id="17" name="Δεξί βέλος 16"/>
          <p:cNvSpPr/>
          <p:nvPr/>
        </p:nvSpPr>
        <p:spPr>
          <a:xfrm>
            <a:off x="6787345" y="3897832"/>
            <a:ext cx="493776" cy="935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8" name="TextBox 17"/>
              <p:cNvSpPr txBox="1"/>
              <p:nvPr/>
            </p:nvSpPr>
            <p:spPr>
              <a:xfrm>
                <a:off x="7354273" y="3427910"/>
                <a:ext cx="1383327" cy="9117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chemeClr val="tx1"/>
                          </a:solidFill>
                          <a:effectLst/>
                          <a:latin typeface="Cambria Math" panose="02040503050406030204" pitchFamily="18" charset="0"/>
                          <a:ea typeface="Cambria Math" panose="02040503050406030204" pitchFamily="18" charset="0"/>
                        </a:rPr>
                        <m:t>𝝀</m:t>
                      </m:r>
                      <m:r>
                        <a:rPr lang="en-US" sz="2800" b="1" i="0" smtClean="0">
                          <a:solidFill>
                            <a:schemeClr val="tx1"/>
                          </a:solidFill>
                          <a:effectLst/>
                          <a:latin typeface="Cambria Math" panose="02040503050406030204" pitchFamily="18" charset="0"/>
                          <a:ea typeface="Cambria Math" panose="02040503050406030204" pitchFamily="18" charset="0"/>
                        </a:rPr>
                        <m:t>=</m:t>
                      </m:r>
                      <m:r>
                        <a:rPr lang="en-US" sz="2800" b="1" i="1" smtClean="0">
                          <a:solidFill>
                            <a:schemeClr val="tx1"/>
                          </a:solidFill>
                          <a:effectLst/>
                          <a:latin typeface="Cambria Math" panose="02040503050406030204" pitchFamily="18" charset="0"/>
                          <a:ea typeface="Cambria Math" panose="02040503050406030204" pitchFamily="18" charset="0"/>
                        </a:rPr>
                        <m:t> </m:t>
                      </m:r>
                      <m:f>
                        <m:fPr>
                          <m:ctrlPr>
                            <a:rPr lang="en-US" sz="2800" b="1" i="1" smtClean="0">
                              <a:solidFill>
                                <a:schemeClr val="tx1"/>
                              </a:solidFill>
                              <a:effectLst/>
                              <a:latin typeface="Cambria Math" panose="02040503050406030204" pitchFamily="18" charset="0"/>
                              <a:ea typeface="Cambria Math" panose="02040503050406030204" pitchFamily="18" charset="0"/>
                            </a:rPr>
                          </m:ctrlPr>
                        </m:fPr>
                        <m:num>
                          <m:sSub>
                            <m:sSubPr>
                              <m:ctrlPr>
                                <a:rPr lang="en-US" sz="2800" b="1" i="1" smtClean="0">
                                  <a:solidFill>
                                    <a:schemeClr val="tx1"/>
                                  </a:solidFill>
                                  <a:effectLst/>
                                  <a:latin typeface="Cambria Math" panose="02040503050406030204" pitchFamily="18" charset="0"/>
                                  <a:ea typeface="Cambria Math" panose="02040503050406030204" pitchFamily="18" charset="0"/>
                                </a:rPr>
                              </m:ctrlPr>
                            </m:sSubPr>
                            <m:e>
                              <m:r>
                                <a:rPr lang="el-GR" sz="2800" b="1" i="1" smtClean="0">
                                  <a:solidFill>
                                    <a:schemeClr val="tx1"/>
                                  </a:solidFill>
                                  <a:effectLst/>
                                  <a:latin typeface="Cambria Math" panose="02040503050406030204" pitchFamily="18" charset="0"/>
                                  <a:ea typeface="Cambria Math" panose="02040503050406030204" pitchFamily="18" charset="0"/>
                                </a:rPr>
                                <m:t>𝝀</m:t>
                              </m:r>
                            </m:e>
                            <m:sub>
                              <m:r>
                                <a:rPr lang="en-US" sz="2800" b="1" i="1" smtClean="0">
                                  <a:solidFill>
                                    <a:schemeClr val="tx1"/>
                                  </a:solidFill>
                                  <a:effectLst/>
                                  <a:latin typeface="Cambria Math" panose="02040503050406030204" pitchFamily="18" charset="0"/>
                                  <a:ea typeface="Cambria Math" panose="02040503050406030204" pitchFamily="18" charset="0"/>
                                </a:rPr>
                                <m:t>𝟎</m:t>
                              </m:r>
                            </m:sub>
                          </m:sSub>
                        </m:num>
                        <m:den>
                          <m:r>
                            <a:rPr lang="en-US" sz="2800" b="1" i="1" smtClean="0">
                              <a:solidFill>
                                <a:schemeClr val="tx1"/>
                              </a:solidFill>
                              <a:effectLst/>
                              <a:latin typeface="Cambria Math" panose="02040503050406030204" pitchFamily="18" charset="0"/>
                              <a:ea typeface="Cambria Math" panose="02040503050406030204" pitchFamily="18" charset="0"/>
                            </a:rPr>
                            <m:t>𝒏</m:t>
                          </m:r>
                        </m:den>
                      </m:f>
                    </m:oMath>
                  </m:oMathPara>
                </a14:m>
                <a:endParaRPr lang="el-GR" sz="2800" b="1"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354273" y="3427910"/>
                <a:ext cx="1383327" cy="911788"/>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119386" y="4410057"/>
                <a:ext cx="1344599" cy="730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effectLst/>
                          <a:latin typeface="Cambria Math" panose="02040503050406030204" pitchFamily="18" charset="0"/>
                          <a:ea typeface="Cambria Math" panose="02040503050406030204" pitchFamily="18" charset="0"/>
                        </a:rPr>
                        <m:t>𝒏</m:t>
                      </m:r>
                      <m:r>
                        <a:rPr lang="el-GR" sz="2400" b="1" i="0" baseline="-25000" smtClean="0">
                          <a:solidFill>
                            <a:schemeClr val="tx1"/>
                          </a:solidFill>
                          <a:effectLst/>
                          <a:latin typeface="Cambria Math" panose="02040503050406030204" pitchFamily="18" charset="0"/>
                          <a:ea typeface="Cambria Math" panose="02040503050406030204" pitchFamily="18" charset="0"/>
                        </a:rPr>
                        <m:t>𝟏</m:t>
                      </m:r>
                      <m:r>
                        <a:rPr lang="en-US" sz="2400" b="1" i="0" smtClean="0">
                          <a:solidFill>
                            <a:schemeClr val="tx1"/>
                          </a:solidFill>
                          <a:effectLst/>
                          <a:latin typeface="Cambria Math" panose="02040503050406030204" pitchFamily="18" charset="0"/>
                          <a:ea typeface="Cambria Math" panose="02040503050406030204" pitchFamily="18" charset="0"/>
                        </a:rPr>
                        <m:t>=</m:t>
                      </m:r>
                      <m:r>
                        <a:rPr lang="en-US" sz="2400" b="1" i="1" smtClean="0">
                          <a:solidFill>
                            <a:schemeClr val="tx1"/>
                          </a:solidFill>
                          <a:effectLst/>
                          <a:latin typeface="Cambria Math" panose="02040503050406030204" pitchFamily="18" charset="0"/>
                          <a:ea typeface="Cambria Math" panose="02040503050406030204" pitchFamily="18" charset="0"/>
                        </a:rPr>
                        <m:t> </m:t>
                      </m:r>
                      <m:f>
                        <m:fPr>
                          <m:ctrlPr>
                            <a:rPr lang="en-US" sz="2400" b="1" i="1" smtClean="0">
                              <a:solidFill>
                                <a:schemeClr val="tx1"/>
                              </a:solidFill>
                              <a:effectLst/>
                              <a:latin typeface="Cambria Math" panose="02040503050406030204" pitchFamily="18" charset="0"/>
                              <a:ea typeface="Cambria Math" panose="02040503050406030204" pitchFamily="18" charset="0"/>
                            </a:rPr>
                          </m:ctrlPr>
                        </m:fPr>
                        <m:num>
                          <m:sSub>
                            <m:sSubPr>
                              <m:ctrlPr>
                                <a:rPr lang="en-US" sz="2400" b="1" i="1" smtClean="0">
                                  <a:solidFill>
                                    <a:schemeClr val="tx1"/>
                                  </a:solidFill>
                                  <a:effectLst/>
                                  <a:latin typeface="Cambria Math" panose="02040503050406030204" pitchFamily="18" charset="0"/>
                                  <a:ea typeface="Cambria Math" panose="02040503050406030204" pitchFamily="18" charset="0"/>
                                </a:rPr>
                              </m:ctrlPr>
                            </m:sSubPr>
                            <m:e>
                              <m:r>
                                <a:rPr lang="en-US" sz="2400" b="1" i="1" smtClean="0">
                                  <a:solidFill>
                                    <a:schemeClr val="tx1"/>
                                  </a:solidFill>
                                  <a:effectLst/>
                                  <a:latin typeface="Cambria Math" panose="02040503050406030204" pitchFamily="18" charset="0"/>
                                  <a:ea typeface="Cambria Math" panose="02040503050406030204" pitchFamily="18" charset="0"/>
                                </a:rPr>
                                <m:t>𝒄</m:t>
                              </m:r>
                            </m:e>
                            <m:sub>
                              <m:r>
                                <a:rPr lang="en-US" sz="2400" b="1" i="1" smtClean="0">
                                  <a:solidFill>
                                    <a:schemeClr val="tx1"/>
                                  </a:solidFill>
                                  <a:effectLst/>
                                  <a:latin typeface="Cambria Math" panose="02040503050406030204" pitchFamily="18" charset="0"/>
                                  <a:ea typeface="Cambria Math" panose="02040503050406030204" pitchFamily="18" charset="0"/>
                                </a:rPr>
                                <m:t>𝟎</m:t>
                              </m:r>
                            </m:sub>
                          </m:sSub>
                        </m:num>
                        <m:den>
                          <m:r>
                            <a:rPr lang="en-US" sz="2400" b="1" i="1" smtClean="0">
                              <a:solidFill>
                                <a:schemeClr val="tx1"/>
                              </a:solidFill>
                              <a:effectLst/>
                              <a:latin typeface="Cambria Math" panose="02040503050406030204" pitchFamily="18" charset="0"/>
                              <a:ea typeface="Cambria Math" panose="02040503050406030204" pitchFamily="18" charset="0"/>
                            </a:rPr>
                            <m:t>𝒄</m:t>
                          </m:r>
                          <m:r>
                            <a:rPr lang="el-GR" sz="2400" b="1" i="0" baseline="-25000" smtClean="0">
                              <a:solidFill>
                                <a:schemeClr val="tx1"/>
                              </a:solidFill>
                              <a:effectLst/>
                              <a:latin typeface="Cambria Math" panose="02040503050406030204" pitchFamily="18" charset="0"/>
                              <a:ea typeface="Cambria Math" panose="02040503050406030204" pitchFamily="18" charset="0"/>
                            </a:rPr>
                            <m:t>𝟏</m:t>
                          </m:r>
                        </m:den>
                      </m:f>
                    </m:oMath>
                  </m:oMathPara>
                </a14:m>
                <a:endParaRPr lang="el-GR" sz="24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19386" y="4410057"/>
                <a:ext cx="1344599" cy="730136"/>
              </a:xfrm>
              <a:prstGeom prst="rect">
                <a:avLst/>
              </a:prstGeom>
              <a:blipFill>
                <a:blip r:embed="rId8"/>
                <a:stretch>
                  <a:fillRect b="-25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105024" y="5190705"/>
                <a:ext cx="1344599" cy="730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effectLst/>
                          <a:latin typeface="Cambria Math" panose="02040503050406030204" pitchFamily="18" charset="0"/>
                          <a:ea typeface="Cambria Math" panose="02040503050406030204" pitchFamily="18" charset="0"/>
                        </a:rPr>
                        <m:t>𝒏</m:t>
                      </m:r>
                      <m:r>
                        <a:rPr lang="el-GR" sz="2400" b="1" i="0" baseline="-25000" smtClean="0">
                          <a:solidFill>
                            <a:schemeClr val="tx1"/>
                          </a:solidFill>
                          <a:effectLst/>
                          <a:latin typeface="Cambria Math" panose="02040503050406030204" pitchFamily="18" charset="0"/>
                          <a:ea typeface="Cambria Math" panose="02040503050406030204" pitchFamily="18" charset="0"/>
                        </a:rPr>
                        <m:t>𝟐</m:t>
                      </m:r>
                      <m:r>
                        <a:rPr lang="en-US" sz="2400" b="1" i="0" smtClean="0">
                          <a:solidFill>
                            <a:schemeClr val="tx1"/>
                          </a:solidFill>
                          <a:effectLst/>
                          <a:latin typeface="Cambria Math" panose="02040503050406030204" pitchFamily="18" charset="0"/>
                          <a:ea typeface="Cambria Math" panose="02040503050406030204" pitchFamily="18" charset="0"/>
                        </a:rPr>
                        <m:t>=</m:t>
                      </m:r>
                      <m:r>
                        <a:rPr lang="en-US" sz="2400" b="1" i="1" smtClean="0">
                          <a:solidFill>
                            <a:schemeClr val="tx1"/>
                          </a:solidFill>
                          <a:effectLst/>
                          <a:latin typeface="Cambria Math" panose="02040503050406030204" pitchFamily="18" charset="0"/>
                          <a:ea typeface="Cambria Math" panose="02040503050406030204" pitchFamily="18" charset="0"/>
                        </a:rPr>
                        <m:t> </m:t>
                      </m:r>
                      <m:f>
                        <m:fPr>
                          <m:ctrlPr>
                            <a:rPr lang="en-US" sz="2400" b="1" i="1" smtClean="0">
                              <a:solidFill>
                                <a:schemeClr val="tx1"/>
                              </a:solidFill>
                              <a:effectLst/>
                              <a:latin typeface="Cambria Math" panose="02040503050406030204" pitchFamily="18" charset="0"/>
                              <a:ea typeface="Cambria Math" panose="02040503050406030204" pitchFamily="18" charset="0"/>
                            </a:rPr>
                          </m:ctrlPr>
                        </m:fPr>
                        <m:num>
                          <m:sSub>
                            <m:sSubPr>
                              <m:ctrlPr>
                                <a:rPr lang="en-US" sz="2400" b="1" i="1" smtClean="0">
                                  <a:solidFill>
                                    <a:schemeClr val="tx1"/>
                                  </a:solidFill>
                                  <a:effectLst/>
                                  <a:latin typeface="Cambria Math" panose="02040503050406030204" pitchFamily="18" charset="0"/>
                                  <a:ea typeface="Cambria Math" panose="02040503050406030204" pitchFamily="18" charset="0"/>
                                </a:rPr>
                              </m:ctrlPr>
                            </m:sSubPr>
                            <m:e>
                              <m:r>
                                <a:rPr lang="en-US" sz="2400" b="1" i="1" smtClean="0">
                                  <a:solidFill>
                                    <a:schemeClr val="tx1"/>
                                  </a:solidFill>
                                  <a:effectLst/>
                                  <a:latin typeface="Cambria Math" panose="02040503050406030204" pitchFamily="18" charset="0"/>
                                  <a:ea typeface="Cambria Math" panose="02040503050406030204" pitchFamily="18" charset="0"/>
                                </a:rPr>
                                <m:t>𝒄</m:t>
                              </m:r>
                            </m:e>
                            <m:sub>
                              <m:r>
                                <a:rPr lang="en-US" sz="2400" b="1" i="1" smtClean="0">
                                  <a:solidFill>
                                    <a:schemeClr val="tx1"/>
                                  </a:solidFill>
                                  <a:effectLst/>
                                  <a:latin typeface="Cambria Math" panose="02040503050406030204" pitchFamily="18" charset="0"/>
                                  <a:ea typeface="Cambria Math" panose="02040503050406030204" pitchFamily="18" charset="0"/>
                                </a:rPr>
                                <m:t>𝟎</m:t>
                              </m:r>
                            </m:sub>
                          </m:sSub>
                        </m:num>
                        <m:den>
                          <m:r>
                            <a:rPr lang="en-US" sz="2400" b="1" i="1" smtClean="0">
                              <a:solidFill>
                                <a:schemeClr val="tx1"/>
                              </a:solidFill>
                              <a:effectLst/>
                              <a:latin typeface="Cambria Math" panose="02040503050406030204" pitchFamily="18" charset="0"/>
                              <a:ea typeface="Cambria Math" panose="02040503050406030204" pitchFamily="18" charset="0"/>
                            </a:rPr>
                            <m:t>𝒄</m:t>
                          </m:r>
                          <m:r>
                            <a:rPr lang="el-GR" sz="2400" b="1" i="0" baseline="-25000" smtClean="0">
                              <a:solidFill>
                                <a:schemeClr val="tx1"/>
                              </a:solidFill>
                              <a:effectLst/>
                              <a:latin typeface="Cambria Math" panose="02040503050406030204" pitchFamily="18" charset="0"/>
                              <a:ea typeface="Cambria Math" panose="02040503050406030204" pitchFamily="18" charset="0"/>
                            </a:rPr>
                            <m:t>𝟐</m:t>
                          </m:r>
                        </m:den>
                      </m:f>
                    </m:oMath>
                  </m:oMathPara>
                </a14:m>
                <a:endParaRPr lang="el-GR" sz="24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105024" y="5190705"/>
                <a:ext cx="1344599" cy="730136"/>
              </a:xfrm>
              <a:prstGeom prst="rect">
                <a:avLst/>
              </a:prstGeom>
              <a:blipFill>
                <a:blip r:embed="rId9"/>
                <a:stretch>
                  <a:fillRect b="-25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Ορθογώνιο 20"/>
              <p:cNvSpPr/>
              <p:nvPr/>
            </p:nvSpPr>
            <p:spPr>
              <a:xfrm>
                <a:off x="5163744" y="4558875"/>
                <a:ext cx="1370440" cy="1307794"/>
              </a:xfrm>
              <a:prstGeom prst="rect">
                <a:avLst/>
              </a:prstGeom>
            </p:spPr>
            <p:txBody>
              <a:bodyPr wrap="none">
                <a:spAutoFit/>
              </a:bodyPr>
              <a:lstStyle/>
              <a:p>
                <a14:m>
                  <m:oMath xmlns:m="http://schemas.openxmlformats.org/officeDocument/2006/math">
                    <m:f>
                      <m:f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m:t>
                            </m:r>
                          </m:e>
                          <m:sub>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b>
                        </m:sSub>
                      </m:num>
                      <m:den>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m:t>
                        </m:r>
                        <m:r>
                          <a:rPr lang="en-US" sz="32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den>
                    </m:f>
                    <m:r>
                      <a:rPr lang="en-US" sz="3200" b="1" i="1"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2800" b="1" dirty="0"/>
                  <a:t> =</a:t>
                </a:r>
                <a:r>
                  <a:rPr lang="en-US" sz="3200" b="1" dirty="0"/>
                  <a:t>  </a:t>
                </a:r>
                <a14:m>
                  <m:oMath xmlns:m="http://schemas.openxmlformats.org/officeDocument/2006/math">
                    <m:f>
                      <m:fPr>
                        <m:ctrlPr>
                          <a:rPr lang="en-US" sz="3200" b="1" i="1" smtClean="0">
                            <a:latin typeface="Cambria Math" panose="02040503050406030204" pitchFamily="18" charset="0"/>
                          </a:rPr>
                        </m:ctrlPr>
                      </m:fPr>
                      <m:num>
                        <m:f>
                          <m:fPr>
                            <m:ctrlPr>
                              <a:rPr lang="en-US" sz="3200" b="1" i="1" smtClean="0">
                                <a:latin typeface="Cambria Math" panose="02040503050406030204" pitchFamily="18" charset="0"/>
                              </a:rPr>
                            </m:ctrlPr>
                          </m:fPr>
                          <m:num>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𝒄</m:t>
                                </m:r>
                              </m:e>
                              <m:sub>
                                <m:r>
                                  <a:rPr lang="en-US" sz="3200" b="1" i="0" smtClean="0">
                                    <a:latin typeface="Cambria Math" panose="02040503050406030204" pitchFamily="18" charset="0"/>
                                  </a:rPr>
                                  <m:t>𝟎</m:t>
                                </m:r>
                              </m:sub>
                            </m:sSub>
                          </m:num>
                          <m:den>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𝒄</m:t>
                                </m:r>
                              </m:e>
                              <m:sub>
                                <m:r>
                                  <a:rPr lang="en-US" sz="3200" b="1" i="1" smtClean="0">
                                    <a:latin typeface="Cambria Math" panose="02040503050406030204" pitchFamily="18" charset="0"/>
                                  </a:rPr>
                                  <m:t>𝟐</m:t>
                                </m:r>
                              </m:sub>
                            </m:sSub>
                          </m:den>
                        </m:f>
                      </m:num>
                      <m:den>
                        <m:f>
                          <m:fPr>
                            <m:ctrlPr>
                              <a:rPr lang="en-US" sz="3200" b="1" i="1" smtClean="0">
                                <a:latin typeface="Cambria Math" panose="02040503050406030204" pitchFamily="18" charset="0"/>
                              </a:rPr>
                            </m:ctrlPr>
                          </m:fPr>
                          <m:num>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𝒄</m:t>
                                </m:r>
                              </m:e>
                              <m:sub>
                                <m:r>
                                  <a:rPr lang="en-US" sz="3200" b="1" i="1" smtClean="0">
                                    <a:latin typeface="Cambria Math" panose="02040503050406030204" pitchFamily="18" charset="0"/>
                                  </a:rPr>
                                  <m:t>𝟎</m:t>
                                </m:r>
                              </m:sub>
                            </m:sSub>
                          </m:num>
                          <m:den>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𝒄</m:t>
                                </m:r>
                              </m:e>
                              <m:sub>
                                <m:r>
                                  <a:rPr lang="en-US" sz="3200" b="1" i="1" smtClean="0">
                                    <a:latin typeface="Cambria Math" panose="02040503050406030204" pitchFamily="18" charset="0"/>
                                  </a:rPr>
                                  <m:t>𝟏</m:t>
                                </m:r>
                              </m:sub>
                            </m:sSub>
                          </m:den>
                        </m:f>
                      </m:den>
                    </m:f>
                  </m:oMath>
                </a14:m>
                <a:endParaRPr lang="el-GR" sz="2800" b="1" dirty="0"/>
              </a:p>
            </p:txBody>
          </p:sp>
        </mc:Choice>
        <mc:Fallback xmlns="">
          <p:sp>
            <p:nvSpPr>
              <p:cNvPr id="21" name="Ορθογώνιο 20"/>
              <p:cNvSpPr>
                <a:spLocks noRot="1" noChangeAspect="1" noMove="1" noResize="1" noEditPoints="1" noAdjustHandles="1" noChangeArrowheads="1" noChangeShapeType="1" noTextEdit="1"/>
              </p:cNvSpPr>
              <p:nvPr/>
            </p:nvSpPr>
            <p:spPr>
              <a:xfrm>
                <a:off x="5163744" y="4558875"/>
                <a:ext cx="1370440" cy="1307794"/>
              </a:xfrm>
              <a:prstGeom prst="rect">
                <a:avLst/>
              </a:prstGeom>
              <a:blipFill>
                <a:blip r:embed="rId10"/>
                <a:stretch>
                  <a:fillRect/>
                </a:stretch>
              </a:blipFill>
            </p:spPr>
            <p:txBody>
              <a:bodyPr/>
              <a:lstStyle/>
              <a:p>
                <a:r>
                  <a:rPr lang="el-GR">
                    <a:noFill/>
                  </a:rPr>
                  <a:t> </a:t>
                </a:r>
              </a:p>
            </p:txBody>
          </p:sp>
        </mc:Fallback>
      </mc:AlternateContent>
      <p:grpSp>
        <p:nvGrpSpPr>
          <p:cNvPr id="22" name="Ομάδα 21"/>
          <p:cNvGrpSpPr/>
          <p:nvPr/>
        </p:nvGrpSpPr>
        <p:grpSpPr>
          <a:xfrm>
            <a:off x="6016256" y="4558875"/>
            <a:ext cx="398084" cy="1027938"/>
            <a:chOff x="6715948" y="3143666"/>
            <a:chExt cx="398084" cy="1027938"/>
          </a:xfrm>
        </p:grpSpPr>
        <p:cxnSp>
          <p:nvCxnSpPr>
            <p:cNvPr id="23" name="Ευθεία γραμμή σύνδεσης 22"/>
            <p:cNvCxnSpPr/>
            <p:nvPr/>
          </p:nvCxnSpPr>
          <p:spPr>
            <a:xfrm flipH="1">
              <a:off x="6715949" y="3143666"/>
              <a:ext cx="398083" cy="34934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 name="Ευθεία γραμμή σύνδεσης 23"/>
            <p:cNvCxnSpPr/>
            <p:nvPr/>
          </p:nvCxnSpPr>
          <p:spPr>
            <a:xfrm flipH="1">
              <a:off x="6715948" y="3822262"/>
              <a:ext cx="398083" cy="34934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5" name="Ορθογώνιο 24"/>
              <p:cNvSpPr/>
              <p:nvPr/>
            </p:nvSpPr>
            <p:spPr>
              <a:xfrm>
                <a:off x="8143926" y="4456700"/>
                <a:ext cx="1384866" cy="1411156"/>
              </a:xfrm>
              <a:prstGeom prst="rect">
                <a:avLst/>
              </a:prstGeom>
            </p:spPr>
            <p:txBody>
              <a:bodyPr wrap="none">
                <a:spAutoFit/>
              </a:bodyPr>
              <a:lstStyle/>
              <a:p>
                <a14:m>
                  <m:oMath xmlns:m="http://schemas.openxmlformats.org/officeDocument/2006/math">
                    <m:f>
                      <m:f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m:t>
                            </m:r>
                          </m:e>
                          <m:sub>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b>
                        </m:sSub>
                      </m:num>
                      <m:den>
                        <m: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𝒏</m:t>
                        </m:r>
                        <m:r>
                          <a:rPr lang="en-US" sz="32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𝟏</m:t>
                        </m:r>
                      </m:den>
                    </m:f>
                    <m:r>
                      <a:rPr lang="en-US" sz="3200" b="1" i="1" baseline="-2500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2800" b="1" dirty="0"/>
                  <a:t> =</a:t>
                </a:r>
                <a:r>
                  <a:rPr lang="en-US" sz="3200" b="1" dirty="0"/>
                  <a:t>  </a:t>
                </a:r>
                <a14:m>
                  <m:oMath xmlns:m="http://schemas.openxmlformats.org/officeDocument/2006/math">
                    <m:f>
                      <m:fPr>
                        <m:ctrlPr>
                          <a:rPr lang="en-US" sz="3200" b="1" i="1" smtClean="0">
                            <a:latin typeface="Cambria Math" panose="02040503050406030204" pitchFamily="18" charset="0"/>
                          </a:rPr>
                        </m:ctrlPr>
                      </m:fPr>
                      <m:num>
                        <m:f>
                          <m:fPr>
                            <m:ctrlPr>
                              <a:rPr lang="en-US" sz="3200" b="1" i="1" smtClean="0">
                                <a:latin typeface="Cambria Math" panose="02040503050406030204" pitchFamily="18" charset="0"/>
                              </a:rPr>
                            </m:ctrlPr>
                          </m:fPr>
                          <m:num>
                            <m:sSub>
                              <m:sSubPr>
                                <m:ctrlPr>
                                  <a:rPr lang="en-US" sz="3200" b="1" i="1" smtClean="0">
                                    <a:latin typeface="Cambria Math" panose="02040503050406030204" pitchFamily="18" charset="0"/>
                                  </a:rPr>
                                </m:ctrlPr>
                              </m:sSubPr>
                              <m:e>
                                <m:r>
                                  <a:rPr lang="el-GR" sz="3200" b="1" i="1" smtClean="0">
                                    <a:latin typeface="Cambria Math" panose="02040503050406030204" pitchFamily="18" charset="0"/>
                                  </a:rPr>
                                  <m:t>𝝀</m:t>
                                </m:r>
                              </m:e>
                              <m:sub>
                                <m:r>
                                  <a:rPr lang="en-US" sz="3200" b="1" i="0" smtClean="0">
                                    <a:latin typeface="Cambria Math" panose="02040503050406030204" pitchFamily="18" charset="0"/>
                                  </a:rPr>
                                  <m:t>𝟎</m:t>
                                </m:r>
                              </m:sub>
                            </m:sSub>
                          </m:num>
                          <m:den>
                            <m:sSub>
                              <m:sSubPr>
                                <m:ctrlPr>
                                  <a:rPr lang="en-US" sz="3200" b="1" i="1" smtClean="0">
                                    <a:latin typeface="Cambria Math" panose="02040503050406030204" pitchFamily="18" charset="0"/>
                                  </a:rPr>
                                </m:ctrlPr>
                              </m:sSubPr>
                              <m:e>
                                <m:r>
                                  <a:rPr lang="el-GR" sz="3200" b="1" i="1" smtClean="0">
                                    <a:latin typeface="Cambria Math" panose="02040503050406030204" pitchFamily="18" charset="0"/>
                                  </a:rPr>
                                  <m:t>𝝀</m:t>
                                </m:r>
                              </m:e>
                              <m:sub>
                                <m:r>
                                  <a:rPr lang="en-US" sz="3200" b="1" i="1" smtClean="0">
                                    <a:latin typeface="Cambria Math" panose="02040503050406030204" pitchFamily="18" charset="0"/>
                                  </a:rPr>
                                  <m:t>𝟐</m:t>
                                </m:r>
                              </m:sub>
                            </m:sSub>
                          </m:den>
                        </m:f>
                      </m:num>
                      <m:den>
                        <m:f>
                          <m:fPr>
                            <m:ctrlPr>
                              <a:rPr lang="en-US" sz="3200" b="1" i="1" smtClean="0">
                                <a:latin typeface="Cambria Math" panose="02040503050406030204" pitchFamily="18" charset="0"/>
                              </a:rPr>
                            </m:ctrlPr>
                          </m:fPr>
                          <m:num>
                            <m:sSub>
                              <m:sSubPr>
                                <m:ctrlPr>
                                  <a:rPr lang="en-US" sz="3200" b="1" i="1" smtClean="0">
                                    <a:latin typeface="Cambria Math" panose="02040503050406030204" pitchFamily="18" charset="0"/>
                                  </a:rPr>
                                </m:ctrlPr>
                              </m:sSubPr>
                              <m:e>
                                <m:r>
                                  <a:rPr lang="el-GR" sz="3200" b="1" i="1" smtClean="0">
                                    <a:latin typeface="Cambria Math" panose="02040503050406030204" pitchFamily="18" charset="0"/>
                                  </a:rPr>
                                  <m:t>𝝀</m:t>
                                </m:r>
                              </m:e>
                              <m:sub>
                                <m:r>
                                  <a:rPr lang="en-US" sz="3200" b="1" i="1" smtClean="0">
                                    <a:latin typeface="Cambria Math" panose="02040503050406030204" pitchFamily="18" charset="0"/>
                                  </a:rPr>
                                  <m:t>𝟎</m:t>
                                </m:r>
                              </m:sub>
                            </m:sSub>
                          </m:num>
                          <m:den>
                            <m:sSub>
                              <m:sSubPr>
                                <m:ctrlPr>
                                  <a:rPr lang="en-US" sz="3200" b="1" i="1" smtClean="0">
                                    <a:latin typeface="Cambria Math" panose="02040503050406030204" pitchFamily="18" charset="0"/>
                                  </a:rPr>
                                </m:ctrlPr>
                              </m:sSubPr>
                              <m:e>
                                <m:r>
                                  <a:rPr lang="el-GR" sz="3200" b="1" i="1" smtClean="0">
                                    <a:latin typeface="Cambria Math" panose="02040503050406030204" pitchFamily="18" charset="0"/>
                                  </a:rPr>
                                  <m:t>𝝀</m:t>
                                </m:r>
                              </m:e>
                              <m:sub>
                                <m:r>
                                  <a:rPr lang="en-US" sz="3200" b="1" i="1" smtClean="0">
                                    <a:latin typeface="Cambria Math" panose="02040503050406030204" pitchFamily="18" charset="0"/>
                                  </a:rPr>
                                  <m:t>𝟏</m:t>
                                </m:r>
                              </m:sub>
                            </m:sSub>
                          </m:den>
                        </m:f>
                      </m:den>
                    </m:f>
                  </m:oMath>
                </a14:m>
                <a:endParaRPr lang="el-GR" sz="2800" b="1" dirty="0"/>
              </a:p>
            </p:txBody>
          </p:sp>
        </mc:Choice>
        <mc:Fallback xmlns="">
          <p:sp>
            <p:nvSpPr>
              <p:cNvPr id="25" name="Ορθογώνιο 24"/>
              <p:cNvSpPr>
                <a:spLocks noRot="1" noChangeAspect="1" noMove="1" noResize="1" noEditPoints="1" noAdjustHandles="1" noChangeArrowheads="1" noChangeShapeType="1" noTextEdit="1"/>
              </p:cNvSpPr>
              <p:nvPr/>
            </p:nvSpPr>
            <p:spPr>
              <a:xfrm>
                <a:off x="8143926" y="4456700"/>
                <a:ext cx="1384866" cy="1411156"/>
              </a:xfrm>
              <a:prstGeom prst="rect">
                <a:avLst/>
              </a:prstGeom>
              <a:blipFill>
                <a:blip r:embed="rId11"/>
                <a:stretch>
                  <a:fillRect/>
                </a:stretch>
              </a:blipFill>
            </p:spPr>
            <p:txBody>
              <a:bodyPr/>
              <a:lstStyle/>
              <a:p>
                <a:r>
                  <a:rPr lang="el-GR">
                    <a:noFill/>
                  </a:rPr>
                  <a:t> </a:t>
                </a:r>
              </a:p>
            </p:txBody>
          </p:sp>
        </mc:Fallback>
      </mc:AlternateContent>
      <p:grpSp>
        <p:nvGrpSpPr>
          <p:cNvPr id="26" name="Ομάδα 25"/>
          <p:cNvGrpSpPr/>
          <p:nvPr/>
        </p:nvGrpSpPr>
        <p:grpSpPr>
          <a:xfrm>
            <a:off x="9005582" y="4481445"/>
            <a:ext cx="398084" cy="1027938"/>
            <a:chOff x="6715948" y="3143666"/>
            <a:chExt cx="398084" cy="1027938"/>
          </a:xfrm>
        </p:grpSpPr>
        <p:cxnSp>
          <p:nvCxnSpPr>
            <p:cNvPr id="27" name="Ευθεία γραμμή σύνδεσης 26"/>
            <p:cNvCxnSpPr/>
            <p:nvPr/>
          </p:nvCxnSpPr>
          <p:spPr>
            <a:xfrm flipH="1">
              <a:off x="6715949" y="3143666"/>
              <a:ext cx="398083" cy="34934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8" name="Ευθεία γραμμή σύνδεσης 27"/>
            <p:cNvCxnSpPr/>
            <p:nvPr/>
          </p:nvCxnSpPr>
          <p:spPr>
            <a:xfrm flipH="1">
              <a:off x="6715948" y="3822262"/>
              <a:ext cx="398083" cy="34934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9" name="Ορθογώνιο 28"/>
              <p:cNvSpPr/>
              <p:nvPr/>
            </p:nvSpPr>
            <p:spPr>
              <a:xfrm>
                <a:off x="6433077" y="4880072"/>
                <a:ext cx="793422" cy="807913"/>
              </a:xfrm>
              <a:prstGeom prst="rect">
                <a:avLst/>
              </a:prstGeom>
            </p:spPr>
            <p:txBody>
              <a:bodyPr wrap="none">
                <a:spAutoFit/>
              </a:bodyPr>
              <a:lstStyle/>
              <a:p>
                <a:r>
                  <a:rPr lang="en-US" sz="3200" b="1" dirty="0">
                    <a:solidFill>
                      <a:srgbClr val="FF0000"/>
                    </a:solidFill>
                    <a:effectLst>
                      <a:outerShdw blurRad="38100" dist="38100" dir="2700000" algn="tl">
                        <a:srgbClr val="000000">
                          <a:alpha val="43137"/>
                        </a:srgbClr>
                      </a:outerShdw>
                    </a:effectLst>
                  </a:rPr>
                  <a:t>= </a:t>
                </a:r>
                <a14:m>
                  <m:oMath xmlns:m="http://schemas.openxmlformats.org/officeDocument/2006/math">
                    <m:f>
                      <m:f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𝒄</m:t>
                            </m:r>
                          </m:e>
                          <m:sub>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𝟏</m:t>
                            </m:r>
                          </m:sub>
                        </m:sSub>
                      </m:num>
                      <m:den>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𝒄</m:t>
                            </m:r>
                          </m:e>
                          <m:sub>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𝟐</m:t>
                            </m:r>
                          </m:sub>
                        </m:sSub>
                      </m:den>
                    </m:f>
                  </m:oMath>
                </a14:m>
                <a:endParaRPr lang="el-GR" sz="3200" dirty="0"/>
              </a:p>
            </p:txBody>
          </p:sp>
        </mc:Choice>
        <mc:Fallback xmlns="">
          <p:sp>
            <p:nvSpPr>
              <p:cNvPr id="29" name="Ορθογώνιο 28"/>
              <p:cNvSpPr>
                <a:spLocks noRot="1" noChangeAspect="1" noMove="1" noResize="1" noEditPoints="1" noAdjustHandles="1" noChangeArrowheads="1" noChangeShapeType="1" noTextEdit="1"/>
              </p:cNvSpPr>
              <p:nvPr/>
            </p:nvSpPr>
            <p:spPr>
              <a:xfrm>
                <a:off x="6433077" y="4880072"/>
                <a:ext cx="793422" cy="807913"/>
              </a:xfrm>
              <a:prstGeom prst="rect">
                <a:avLst/>
              </a:prstGeom>
              <a:blipFill>
                <a:blip r:embed="rId12"/>
                <a:stretch>
                  <a:fillRect l="-20000" t="-3030" b="-984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Ορθογώνιο 29"/>
              <p:cNvSpPr/>
              <p:nvPr/>
            </p:nvSpPr>
            <p:spPr>
              <a:xfrm>
                <a:off x="9454265" y="4724665"/>
                <a:ext cx="811056" cy="870751"/>
              </a:xfrm>
              <a:prstGeom prst="rect">
                <a:avLst/>
              </a:prstGeom>
            </p:spPr>
            <p:txBody>
              <a:bodyPr wrap="none">
                <a:spAutoFit/>
              </a:bodyPr>
              <a:lstStyle/>
              <a:p>
                <a:r>
                  <a:rPr lang="en-US" sz="3200" b="1" dirty="0">
                    <a:solidFill>
                      <a:srgbClr val="FF0000"/>
                    </a:solidFill>
                    <a:effectLst>
                      <a:outerShdw blurRad="38100" dist="38100" dir="2700000" algn="tl">
                        <a:srgbClr val="000000">
                          <a:alpha val="43137"/>
                        </a:srgbClr>
                      </a:outerShdw>
                    </a:effectLst>
                  </a:rPr>
                  <a:t>= </a:t>
                </a:r>
                <a14:m>
                  <m:oMath xmlns:m="http://schemas.openxmlformats.org/officeDocument/2006/math">
                    <m:f>
                      <m:f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3200" b="1" i="1">
                                <a:solidFill>
                                  <a:srgbClr val="FF0000"/>
                                </a:solidFill>
                                <a:effectLst>
                                  <a:outerShdw blurRad="38100" dist="38100" dir="2700000" algn="tl">
                                    <a:srgbClr val="000000">
                                      <a:alpha val="43137"/>
                                    </a:srgbClr>
                                  </a:outerShdw>
                                </a:effectLst>
                                <a:latin typeface="Cambria Math" panose="02040503050406030204" pitchFamily="18" charset="0"/>
                              </a:rPr>
                              <m:t>𝝀</m:t>
                            </m:r>
                          </m:e>
                          <m:sub>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𝟏</m:t>
                            </m:r>
                          </m:sub>
                        </m:sSub>
                      </m:num>
                      <m:den>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3200" b="1" i="1">
                                <a:solidFill>
                                  <a:srgbClr val="FF0000"/>
                                </a:solidFill>
                                <a:effectLst>
                                  <a:outerShdw blurRad="38100" dist="38100" dir="2700000" algn="tl">
                                    <a:srgbClr val="000000">
                                      <a:alpha val="43137"/>
                                    </a:srgbClr>
                                  </a:outerShdw>
                                </a:effectLst>
                                <a:latin typeface="Cambria Math" panose="02040503050406030204" pitchFamily="18" charset="0"/>
                              </a:rPr>
                              <m:t>𝝀</m:t>
                            </m:r>
                          </m:e>
                          <m:sub>
                            <m: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t>𝟐</m:t>
                            </m:r>
                          </m:sub>
                        </m:sSub>
                      </m:den>
                    </m:f>
                  </m:oMath>
                </a14:m>
                <a:endParaRPr lang="el-GR" sz="3200" dirty="0"/>
              </a:p>
            </p:txBody>
          </p:sp>
        </mc:Choice>
        <mc:Fallback xmlns="">
          <p:sp>
            <p:nvSpPr>
              <p:cNvPr id="30" name="Ορθογώνιο 29"/>
              <p:cNvSpPr>
                <a:spLocks noRot="1" noChangeAspect="1" noMove="1" noResize="1" noEditPoints="1" noAdjustHandles="1" noChangeArrowheads="1" noChangeShapeType="1" noTextEdit="1"/>
              </p:cNvSpPr>
              <p:nvPr/>
            </p:nvSpPr>
            <p:spPr>
              <a:xfrm>
                <a:off x="9454265" y="4724665"/>
                <a:ext cx="811056" cy="870751"/>
              </a:xfrm>
              <a:prstGeom prst="rect">
                <a:avLst/>
              </a:prstGeom>
              <a:blipFill>
                <a:blip r:embed="rId13"/>
                <a:stretch>
                  <a:fillRect l="-20301" b="-9091"/>
                </a:stretch>
              </a:blipFill>
            </p:spPr>
            <p:txBody>
              <a:bodyPr/>
              <a:lstStyle/>
              <a:p>
                <a:r>
                  <a:rPr lang="el-GR">
                    <a:noFill/>
                  </a:rPr>
                  <a:t> </a:t>
                </a:r>
              </a:p>
            </p:txBody>
          </p:sp>
        </mc:Fallback>
      </mc:AlternateContent>
    </p:spTree>
    <p:extLst>
      <p:ext uri="{BB962C8B-B14F-4D97-AF65-F5344CB8AC3E}">
        <p14:creationId xmlns:p14="http://schemas.microsoft.com/office/powerpoint/2010/main" val="394334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1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left)">
                                      <p:cBhvr>
                                        <p:cTn id="26" dur="1500"/>
                                        <p:tgtEl>
                                          <p:spTgt spid="8">
                                            <p:txEl>
                                              <p:pRg st="1" end="1"/>
                                            </p:txEl>
                                          </p:spTgt>
                                        </p:tgtEl>
                                      </p:cBhvr>
                                    </p:animEffect>
                                  </p:childTnLst>
                                </p:cTn>
                              </p:par>
                            </p:childTnLst>
                          </p:cTn>
                        </p:par>
                        <p:par>
                          <p:cTn id="27" fill="hold">
                            <p:stCondLst>
                              <p:cond delay="1500"/>
                            </p:stCondLst>
                            <p:childTnLst>
                              <p:par>
                                <p:cTn id="28" presetID="10" presetClass="entr" presetSubtype="0" fill="hold" grpId="0" nodeType="after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1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1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500"/>
                            </p:stCondLst>
                            <p:childTnLst>
                              <p:par>
                                <p:cTn id="52" presetID="22" presetClass="entr" presetSubtype="8" fill="hold" grpId="0" nodeType="after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000"/>
                                        <p:tgtEl>
                                          <p:spTgt spid="17"/>
                                        </p:tgtEl>
                                      </p:cBhvr>
                                    </p:animEffect>
                                  </p:childTnLst>
                                </p:cTn>
                              </p:par>
                            </p:childTnLst>
                          </p:cTn>
                        </p:par>
                        <p:par>
                          <p:cTn id="60" fill="hold">
                            <p:stCondLst>
                              <p:cond delay="1000"/>
                            </p:stCondLst>
                            <p:childTnLst>
                              <p:par>
                                <p:cTn id="61" presetID="22" presetClass="entr" presetSubtype="8" fill="hold" grpId="0" nodeType="afterEffect">
                                  <p:stCondLst>
                                    <p:cond delay="25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1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1500"/>
                                        <p:tgtEl>
                                          <p:spTgt spid="19"/>
                                        </p:tgtEl>
                                      </p:cBhvr>
                                    </p:animEffect>
                                  </p:childTnLst>
                                </p:cTn>
                              </p:par>
                            </p:childTnLst>
                          </p:cTn>
                        </p:par>
                        <p:par>
                          <p:cTn id="69" fill="hold">
                            <p:stCondLst>
                              <p:cond delay="1500"/>
                            </p:stCondLst>
                            <p:childTnLst>
                              <p:par>
                                <p:cTn id="70" presetID="22" presetClass="entr" presetSubtype="8" fill="hold" grpId="0" nodeType="afterEffect">
                                  <p:stCondLst>
                                    <p:cond delay="25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1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1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up)">
                                      <p:cBhvr>
                                        <p:cTn id="82" dur="500"/>
                                        <p:tgtEl>
                                          <p:spTgt spid="22"/>
                                        </p:tgtEl>
                                      </p:cBhvr>
                                    </p:animEffect>
                                  </p:childTnLst>
                                </p:cTn>
                              </p:par>
                            </p:childTnLst>
                          </p:cTn>
                        </p:par>
                        <p:par>
                          <p:cTn id="83" fill="hold">
                            <p:stCondLst>
                              <p:cond delay="500"/>
                            </p:stCondLst>
                            <p:childTnLst>
                              <p:par>
                                <p:cTn id="84" presetID="22" presetClass="entr" presetSubtype="8" fill="hold" grpId="0" nodeType="afterEffect">
                                  <p:stCondLst>
                                    <p:cond delay="25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1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left)">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up)">
                                      <p:cBhvr>
                                        <p:cTn id="96" dur="500"/>
                                        <p:tgtEl>
                                          <p:spTgt spid="26"/>
                                        </p:tgtEl>
                                      </p:cBhvr>
                                    </p:animEffect>
                                  </p:childTnLst>
                                </p:cTn>
                              </p:par>
                            </p:childTnLst>
                          </p:cTn>
                        </p:par>
                        <p:par>
                          <p:cTn id="97" fill="hold">
                            <p:stCondLst>
                              <p:cond delay="500"/>
                            </p:stCondLst>
                            <p:childTnLst>
                              <p:par>
                                <p:cTn id="98" presetID="22" presetClass="entr" presetSubtype="8" fill="hold" grpId="0" nodeType="afterEffect">
                                  <p:stCondLst>
                                    <p:cond delay="250"/>
                                  </p:stCondLst>
                                  <p:childTnLst>
                                    <p:set>
                                      <p:cBhvr>
                                        <p:cTn id="99" dur="1" fill="hold">
                                          <p:stCondLst>
                                            <p:cond delay="0"/>
                                          </p:stCondLst>
                                        </p:cTn>
                                        <p:tgtEl>
                                          <p:spTgt spid="30"/>
                                        </p:tgtEl>
                                        <p:attrNameLst>
                                          <p:attrName>style.visibility</p:attrName>
                                        </p:attrNameLst>
                                      </p:cBhvr>
                                      <p:to>
                                        <p:strVal val="visible"/>
                                      </p:to>
                                    </p:set>
                                    <p:animEffect transition="in" filter="wipe(left)">
                                      <p:cBhvr>
                                        <p:cTn id="100"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7" grpId="0" animBg="1"/>
      <p:bldP spid="18" grpId="0"/>
      <p:bldP spid="19" grpId="0"/>
      <p:bldP spid="20" grpId="0"/>
      <p:bldP spid="21" grpId="0"/>
      <p:bldP spid="25"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18</a:t>
            </a:fld>
            <a:endParaRPr lang="el-GR">
              <a:solidFill>
                <a:prstClr val="black">
                  <a:tint val="75000"/>
                </a:prstClr>
              </a:solidFill>
              <a:latin typeface="Calibri"/>
            </a:endParaRPr>
          </a:p>
        </p:txBody>
      </p:sp>
      <p:sp>
        <p:nvSpPr>
          <p:cNvPr id="5" name="TextBox 4"/>
          <p:cNvSpPr txBox="1"/>
          <p:nvPr/>
        </p:nvSpPr>
        <p:spPr>
          <a:xfrm>
            <a:off x="1008764" y="717256"/>
            <a:ext cx="10021824" cy="507831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b="1" dirty="0">
                <a:latin typeface="Comic Sans MS" panose="030F0702030302020204" pitchFamily="66" charset="0"/>
              </a:rPr>
              <a:t>Όσο η ακτινοβολία κινείται στο ίδιο μέσο διάδοσης, χωρίς να συναντήσει κάποιο εμπόδιο, κινείται ευθύγραμμα δίχως ν’ αλλάξει κατεύθυνση. Διατηρεί την ταχύτητα, το μήκος κύματος και τη συχνότητα.</a:t>
            </a:r>
          </a:p>
          <a:p>
            <a:pPr marL="342900" indent="-342900" algn="just">
              <a:lnSpc>
                <a:spcPct val="150000"/>
              </a:lnSpc>
              <a:buFont typeface="Arial" panose="020B0604020202020204" pitchFamily="34" charset="0"/>
              <a:buChar char="•"/>
            </a:pPr>
            <a:r>
              <a:rPr lang="el-GR" b="1" dirty="0">
                <a:latin typeface="Comic Sans MS" panose="030F0702030302020204" pitchFamily="66" charset="0"/>
              </a:rPr>
              <a:t>Όταν η ακτινοβολία συναντήσει κάποιο εμπόδιο (διαχωριστική επιφάνεια), τότε αλλάζει κατεύθυνση κίνησης. Ένα μέρος της ακτινοβολίας ανακλάται, κινούμενο στο ίδιο μέσο διάδοσης και το υπόλοιπο μέρος διαθλάται, κινούμενο σε διαφορετικό μέσο διάδοσης.  </a:t>
            </a:r>
          </a:p>
          <a:p>
            <a:pPr marL="342900" indent="-342900" algn="just">
              <a:lnSpc>
                <a:spcPct val="150000"/>
              </a:lnSpc>
              <a:buFont typeface="Arial" panose="020B0604020202020204" pitchFamily="34" charset="0"/>
              <a:buChar char="•"/>
            </a:pPr>
            <a:r>
              <a:rPr lang="el-GR" b="1" dirty="0">
                <a:latin typeface="Comic Sans MS" panose="030F0702030302020204" pitchFamily="66" charset="0"/>
              </a:rPr>
              <a:t>Η ακτινοβολία που κινείται στο νέο μέσο διάδοσης διατηρεί τη συχνότητα</a:t>
            </a:r>
            <a:r>
              <a:rPr lang="en-US" b="1" dirty="0">
                <a:latin typeface="Comic Sans MS" panose="030F0702030302020204" pitchFamily="66" charset="0"/>
              </a:rPr>
              <a:t>,</a:t>
            </a:r>
            <a:r>
              <a:rPr lang="el-GR" b="1" dirty="0">
                <a:latin typeface="Comic Sans MS" panose="030F0702030302020204" pitchFamily="66" charset="0"/>
              </a:rPr>
              <a:t> αλλά έχει διαφορετική ταχύτητα και διαφορετικό μήκος κύματος.</a:t>
            </a:r>
          </a:p>
          <a:p>
            <a:pPr marL="342900" indent="-342900" algn="just">
              <a:lnSpc>
                <a:spcPct val="150000"/>
              </a:lnSpc>
              <a:buFont typeface="Arial" panose="020B0604020202020204" pitchFamily="34" charset="0"/>
              <a:buChar char="•"/>
            </a:pPr>
            <a:r>
              <a:rPr lang="el-GR" b="1" dirty="0">
                <a:latin typeface="Comic Sans MS" panose="030F0702030302020204" pitchFamily="66" charset="0"/>
              </a:rPr>
              <a:t>Όταν συμβαίνει </a:t>
            </a:r>
            <a:r>
              <a:rPr lang="en-US" b="1" dirty="0">
                <a:latin typeface="Comic Sans MS" panose="030F0702030302020204" pitchFamily="66" charset="0"/>
              </a:rPr>
              <a:t>“</a:t>
            </a:r>
            <a:r>
              <a:rPr lang="el-GR" b="1" dirty="0">
                <a:latin typeface="Comic Sans MS" panose="030F0702030302020204" pitchFamily="66" charset="0"/>
              </a:rPr>
              <a:t>Ανάκλαση και Διάθλαση</a:t>
            </a:r>
            <a:r>
              <a:rPr lang="en-US" b="1" dirty="0">
                <a:latin typeface="Comic Sans MS" panose="030F0702030302020204" pitchFamily="66" charset="0"/>
              </a:rPr>
              <a:t>” </a:t>
            </a:r>
            <a:r>
              <a:rPr lang="el-GR" b="1" dirty="0">
                <a:latin typeface="Comic Sans MS" panose="030F0702030302020204" pitchFamily="66" charset="0"/>
              </a:rPr>
              <a:t>η ενέργεια της αρχικής ακτινοβολίας διατηρείται σταθερή.</a:t>
            </a:r>
          </a:p>
          <a:p>
            <a:pPr marL="342900" indent="-342900" algn="just">
              <a:lnSpc>
                <a:spcPct val="150000"/>
              </a:lnSpc>
              <a:buFont typeface="Arial" panose="020B0604020202020204" pitchFamily="34" charset="0"/>
              <a:buChar char="•"/>
            </a:pPr>
            <a:r>
              <a:rPr lang="el-GR" b="1" dirty="0">
                <a:latin typeface="Comic Sans MS" panose="030F0702030302020204" pitchFamily="66" charset="0"/>
              </a:rPr>
              <a:t>Ένα μέρος των αρχικών φωτονίων (</a:t>
            </a:r>
            <a:r>
              <a:rPr lang="en-US" b="1" dirty="0">
                <a:latin typeface="Comic Sans MS" panose="030F0702030302020204" pitchFamily="66" charset="0"/>
              </a:rPr>
              <a:t>“</a:t>
            </a:r>
            <a:r>
              <a:rPr lang="el-GR" b="1" dirty="0">
                <a:latin typeface="Comic Sans MS" panose="030F0702030302020204" pitchFamily="66" charset="0"/>
              </a:rPr>
              <a:t>πακέτα ενέργειας</a:t>
            </a:r>
            <a:r>
              <a:rPr lang="en-US" b="1" dirty="0">
                <a:latin typeface="Comic Sans MS" panose="030F0702030302020204" pitchFamily="66" charset="0"/>
              </a:rPr>
              <a:t>”</a:t>
            </a:r>
            <a:r>
              <a:rPr lang="el-GR" b="1" dirty="0">
                <a:latin typeface="Comic Sans MS" panose="030F0702030302020204" pitchFamily="66" charset="0"/>
              </a:rPr>
              <a:t>) ανακλώνται και το υπόλοιπο μέρος διαθλώνται.</a:t>
            </a:r>
          </a:p>
        </p:txBody>
      </p:sp>
      <p:sp>
        <p:nvSpPr>
          <p:cNvPr id="6" name="Rectangle 4"/>
          <p:cNvSpPr>
            <a:spLocks noChangeArrowheads="1"/>
          </p:cNvSpPr>
          <p:nvPr/>
        </p:nvSpPr>
        <p:spPr bwMode="auto">
          <a:xfrm>
            <a:off x="4678433" y="79661"/>
            <a:ext cx="2682487" cy="74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89140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1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1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1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left)">
                                      <p:cBhvr>
                                        <p:cTn id="29" dur="1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left)">
                                      <p:cBhvr>
                                        <p:cTn id="34"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19</a:t>
            </a:fld>
            <a:endParaRPr lang="el-GR">
              <a:solidFill>
                <a:prstClr val="black">
                  <a:tint val="75000"/>
                </a:prstClr>
              </a:solidFill>
              <a:latin typeface="Calibri"/>
            </a:endParaRPr>
          </a:p>
        </p:txBody>
      </p:sp>
      <p:sp>
        <p:nvSpPr>
          <p:cNvPr id="4" name="TextBox 3"/>
          <p:cNvSpPr txBox="1"/>
          <p:nvPr/>
        </p:nvSpPr>
        <p:spPr>
          <a:xfrm>
            <a:off x="2322376" y="258553"/>
            <a:ext cx="7547247" cy="1015663"/>
          </a:xfrm>
          <a:prstGeom prst="rect">
            <a:avLst/>
          </a:prstGeom>
          <a:noFill/>
        </p:spPr>
        <p:txBody>
          <a:bodyPr wrap="square">
            <a:spAutoFit/>
          </a:bodyPr>
          <a:lstStyle>
            <a:lvl1pPr algn="ctr">
              <a:defRPr sz="2400" b="1">
                <a:solidFill>
                  <a:schemeClr val="tx1"/>
                </a:solidFill>
                <a:latin typeface="Comic Sans MS" pitchFamily="66" charset="0"/>
              </a:defRPr>
            </a:lvl1pPr>
            <a:lvl2pPr marL="742950" indent="-285750" algn="ctr">
              <a:defRPr sz="2400" b="1">
                <a:solidFill>
                  <a:schemeClr val="tx1"/>
                </a:solidFill>
                <a:latin typeface="Comic Sans MS" pitchFamily="66" charset="0"/>
              </a:defRPr>
            </a:lvl2pPr>
            <a:lvl3pPr marL="1143000" indent="-228600" algn="ctr">
              <a:defRPr sz="2400" b="1">
                <a:solidFill>
                  <a:schemeClr val="tx1"/>
                </a:solidFill>
                <a:latin typeface="Comic Sans MS" pitchFamily="66" charset="0"/>
              </a:defRPr>
            </a:lvl3pPr>
            <a:lvl4pPr marL="1600200" indent="-228600" algn="ctr">
              <a:defRPr sz="2400" b="1">
                <a:solidFill>
                  <a:schemeClr val="tx1"/>
                </a:solidFill>
                <a:latin typeface="Comic Sans MS" pitchFamily="66" charset="0"/>
              </a:defRPr>
            </a:lvl4pPr>
            <a:lvl5pPr marL="2057400" indent="-228600" algn="ctr">
              <a:defRPr sz="2400" b="1">
                <a:solidFill>
                  <a:schemeClr val="tx1"/>
                </a:solidFill>
                <a:latin typeface="Comic Sans MS" pitchFamily="66" charset="0"/>
              </a:defRPr>
            </a:lvl5pPr>
            <a:lvl6pPr marL="2514600" indent="-228600" algn="ctr" fontAlgn="base">
              <a:spcBef>
                <a:spcPct val="0"/>
              </a:spcBef>
              <a:spcAft>
                <a:spcPct val="0"/>
              </a:spcAft>
              <a:defRPr sz="2400" b="1">
                <a:solidFill>
                  <a:schemeClr val="tx1"/>
                </a:solidFill>
                <a:latin typeface="Comic Sans MS" pitchFamily="66" charset="0"/>
              </a:defRPr>
            </a:lvl6pPr>
            <a:lvl7pPr marL="2971800" indent="-228600" algn="ctr" fontAlgn="base">
              <a:spcBef>
                <a:spcPct val="0"/>
              </a:spcBef>
              <a:spcAft>
                <a:spcPct val="0"/>
              </a:spcAft>
              <a:defRPr sz="2400" b="1">
                <a:solidFill>
                  <a:schemeClr val="tx1"/>
                </a:solidFill>
                <a:latin typeface="Comic Sans MS" pitchFamily="66" charset="0"/>
              </a:defRPr>
            </a:lvl7pPr>
            <a:lvl8pPr marL="3429000" indent="-228600" algn="ctr" fontAlgn="base">
              <a:spcBef>
                <a:spcPct val="0"/>
              </a:spcBef>
              <a:spcAft>
                <a:spcPct val="0"/>
              </a:spcAft>
              <a:defRPr sz="2400" b="1">
                <a:solidFill>
                  <a:schemeClr val="tx1"/>
                </a:solidFill>
                <a:latin typeface="Comic Sans MS" pitchFamily="66" charset="0"/>
              </a:defRPr>
            </a:lvl8pPr>
            <a:lvl9pPr marL="3886200" indent="-228600" algn="ctr" fontAlgn="base">
              <a:spcBef>
                <a:spcPct val="0"/>
              </a:spcBef>
              <a:spcAft>
                <a:spcPct val="0"/>
              </a:spcAft>
              <a:defRPr sz="2400" b="1">
                <a:solidFill>
                  <a:schemeClr val="tx1"/>
                </a:solidFill>
                <a:latin typeface="Comic Sans MS" pitchFamily="66" charset="0"/>
              </a:defRPr>
            </a:lvl9pPr>
          </a:lstStyle>
          <a:p>
            <a:pPr>
              <a:lnSpc>
                <a:spcPct val="150000"/>
              </a:lnSpc>
            </a:pPr>
            <a:r>
              <a:rPr lang="el-GR" altLang="el-GR" sz="2000" dirty="0">
                <a:solidFill>
                  <a:srgbClr val="800000"/>
                </a:solidFill>
                <a:effectLst>
                  <a:outerShdw blurRad="38100" dist="38100" dir="2700000" algn="tl">
                    <a:srgbClr val="000000"/>
                  </a:outerShdw>
                </a:effectLst>
              </a:rPr>
              <a:t>Παρακάτω δίνονται μερικές διευθύνσεις όπου μπορείτε να βρείτε υλικό με θέμα </a:t>
            </a:r>
            <a:r>
              <a:rPr lang="en-US" altLang="el-GR" sz="2000" dirty="0">
                <a:solidFill>
                  <a:srgbClr val="FF0000"/>
                </a:solidFill>
                <a:effectLst>
                  <a:outerShdw blurRad="38100" dist="38100" dir="2700000" algn="tl">
                    <a:srgbClr val="000000"/>
                  </a:outerShdw>
                </a:effectLst>
              </a:rPr>
              <a:t>“</a:t>
            </a:r>
            <a:r>
              <a:rPr lang="el-GR" altLang="el-GR" sz="2000" dirty="0">
                <a:solidFill>
                  <a:srgbClr val="FF0000"/>
                </a:solidFill>
                <a:effectLst>
                  <a:outerShdw blurRad="38100" dist="38100" dir="2700000" algn="tl">
                    <a:srgbClr val="000000"/>
                  </a:outerShdw>
                </a:effectLst>
              </a:rPr>
              <a:t>Ανάκλαση και Διάθλαση του φωτός</a:t>
            </a:r>
            <a:r>
              <a:rPr lang="en-US" altLang="el-GR" sz="2000" dirty="0">
                <a:solidFill>
                  <a:srgbClr val="FF0000"/>
                </a:solidFill>
                <a:effectLst>
                  <a:outerShdw blurRad="38100" dist="38100" dir="2700000" algn="tl">
                    <a:srgbClr val="000000"/>
                  </a:outerShdw>
                </a:effectLst>
              </a:rPr>
              <a:t>”</a:t>
            </a:r>
            <a:r>
              <a:rPr lang="el-GR" altLang="el-GR" sz="2000" dirty="0">
                <a:solidFill>
                  <a:srgbClr val="FF0000"/>
                </a:solidFill>
                <a:effectLst>
                  <a:outerShdw blurRad="38100" dist="38100" dir="2700000" algn="tl">
                    <a:srgbClr val="000000"/>
                  </a:outerShdw>
                </a:effectLst>
              </a:rPr>
              <a:t>.</a:t>
            </a:r>
          </a:p>
        </p:txBody>
      </p:sp>
      <p:sp>
        <p:nvSpPr>
          <p:cNvPr id="5" name="Ορθογώνιο 4"/>
          <p:cNvSpPr/>
          <p:nvPr/>
        </p:nvSpPr>
        <p:spPr>
          <a:xfrm>
            <a:off x="1490837" y="1406101"/>
            <a:ext cx="9464378" cy="3985706"/>
          </a:xfrm>
          <a:prstGeom prst="rect">
            <a:avLst/>
          </a:prstGeom>
        </p:spPr>
        <p:txBody>
          <a:bodyPr wrap="square">
            <a:spAutoFit/>
          </a:bodyPr>
          <a:lstStyle/>
          <a:p>
            <a:pPr marL="342900" indent="-342900" algn="just">
              <a:lnSpc>
                <a:spcPct val="150000"/>
              </a:lnSpc>
              <a:buFont typeface="Arial" pitchFamily="34" charset="0"/>
              <a:buChar char="•"/>
            </a:pPr>
            <a:r>
              <a:rPr lang="el-GR" altLang="el-GR" b="1" dirty="0">
                <a:latin typeface="Comic Sans MS" pitchFamily="66" charset="0"/>
              </a:rPr>
              <a:t>Διαδικτυακή παρουσίαση από τον </a:t>
            </a:r>
            <a:r>
              <a:rPr lang="el-GR" altLang="el-GR" b="1" dirty="0">
                <a:latin typeface="Comic Sans MS" pitchFamily="66" charset="0"/>
                <a:hlinkClick r:id="rId2"/>
              </a:rPr>
              <a:t>Σωκράτη </a:t>
            </a:r>
            <a:r>
              <a:rPr lang="el-GR" altLang="el-GR" b="1" dirty="0" err="1">
                <a:latin typeface="Comic Sans MS" pitchFamily="66" charset="0"/>
                <a:hlinkClick r:id="rId2"/>
              </a:rPr>
              <a:t>Καλελή</a:t>
            </a:r>
            <a:r>
              <a:rPr lang="el-GR" altLang="el-GR" b="1" dirty="0">
                <a:latin typeface="Comic Sans MS" pitchFamily="66" charset="0"/>
              </a:rPr>
              <a:t>, </a:t>
            </a:r>
            <a:r>
              <a:rPr lang="el-GR" altLang="el-GR" b="1" dirty="0">
                <a:latin typeface="Comic Sans MS" pitchFamily="66" charset="0"/>
                <a:hlinkClick r:id="rId3"/>
              </a:rPr>
              <a:t>εδώ</a:t>
            </a:r>
            <a:r>
              <a:rPr lang="el-GR" altLang="el-GR" b="1" dirty="0">
                <a:latin typeface="Comic Sans MS" pitchFamily="66" charset="0"/>
              </a:rPr>
              <a:t> </a:t>
            </a:r>
            <a:r>
              <a:rPr lang="el-GR" altLang="el-GR" sz="1400" b="1" dirty="0">
                <a:latin typeface="Comic Sans MS" pitchFamily="66" charset="0"/>
              </a:rPr>
              <a:t>(ανάκλαση) </a:t>
            </a:r>
            <a:r>
              <a:rPr lang="el-GR" altLang="el-GR" b="1" dirty="0">
                <a:latin typeface="Comic Sans MS" pitchFamily="66" charset="0"/>
              </a:rPr>
              <a:t>κι </a:t>
            </a:r>
            <a:r>
              <a:rPr lang="el-GR" altLang="el-GR" b="1" dirty="0">
                <a:latin typeface="Comic Sans MS" pitchFamily="66" charset="0"/>
                <a:hlinkClick r:id="rId4"/>
              </a:rPr>
              <a:t>εδώ</a:t>
            </a:r>
            <a:r>
              <a:rPr lang="el-GR" altLang="el-GR" b="1" dirty="0">
                <a:latin typeface="Comic Sans MS" pitchFamily="66" charset="0"/>
              </a:rPr>
              <a:t> </a:t>
            </a:r>
            <a:r>
              <a:rPr lang="el-GR" altLang="el-GR" sz="1400" b="1" dirty="0">
                <a:latin typeface="Comic Sans MS" pitchFamily="66" charset="0"/>
              </a:rPr>
              <a:t>(διάθλαση)</a:t>
            </a:r>
            <a:r>
              <a:rPr lang="el-GR" altLang="el-GR" b="1" dirty="0">
                <a:latin typeface="Comic Sans MS" pitchFamily="66" charset="0"/>
              </a:rPr>
              <a:t>.</a:t>
            </a:r>
          </a:p>
          <a:p>
            <a:pPr algn="just">
              <a:lnSpc>
                <a:spcPct val="150000"/>
              </a:lnSpc>
            </a:pPr>
            <a:endParaRPr lang="el-GR" altLang="el-GR" sz="1000" b="1" dirty="0">
              <a:latin typeface="Comic Sans MS" pitchFamily="66" charset="0"/>
            </a:endParaRPr>
          </a:p>
          <a:p>
            <a:pPr marL="342900" indent="-342900" algn="just">
              <a:buFont typeface="Arial" pitchFamily="34" charset="0"/>
              <a:buChar char="•"/>
            </a:pPr>
            <a:r>
              <a:rPr lang="el-GR" altLang="el-GR" b="1" dirty="0">
                <a:latin typeface="Comic Sans MS" pitchFamily="66" charset="0"/>
              </a:rPr>
              <a:t>Μια παρουσίαση </a:t>
            </a:r>
            <a:r>
              <a:rPr lang="en-US" altLang="el-GR" b="1" dirty="0" err="1">
                <a:latin typeface="Comic Sans MS" pitchFamily="66" charset="0"/>
              </a:rPr>
              <a:t>ppt</a:t>
            </a:r>
            <a:r>
              <a:rPr lang="en-US" altLang="el-GR" b="1" dirty="0">
                <a:latin typeface="Comic Sans MS" pitchFamily="66" charset="0"/>
              </a:rPr>
              <a:t> </a:t>
            </a:r>
            <a:r>
              <a:rPr lang="el-GR" altLang="el-GR" b="1" dirty="0">
                <a:latin typeface="Comic Sans MS" pitchFamily="66" charset="0"/>
              </a:rPr>
              <a:t>από την </a:t>
            </a:r>
            <a:r>
              <a:rPr lang="el-GR" altLang="el-GR" b="1" dirty="0">
                <a:latin typeface="Comic Sans MS" pitchFamily="66" charset="0"/>
                <a:hlinkClick r:id="rId5"/>
              </a:rPr>
              <a:t>Ειρήνη </a:t>
            </a:r>
            <a:r>
              <a:rPr lang="el-GR" altLang="el-GR" b="1" dirty="0" err="1">
                <a:latin typeface="Comic Sans MS" pitchFamily="66" charset="0"/>
                <a:hlinkClick r:id="rId5"/>
              </a:rPr>
              <a:t>Βερώνη</a:t>
            </a:r>
            <a:r>
              <a:rPr lang="el-GR" altLang="el-GR" b="1" dirty="0">
                <a:latin typeface="Comic Sans MS" pitchFamily="66" charset="0"/>
              </a:rPr>
              <a:t>, </a:t>
            </a:r>
            <a:r>
              <a:rPr lang="el-GR" altLang="el-GR" b="1" dirty="0">
                <a:latin typeface="Comic Sans MS" pitchFamily="66" charset="0"/>
                <a:hlinkClick r:id="rId6"/>
              </a:rPr>
              <a:t>εδώ</a:t>
            </a:r>
            <a:r>
              <a:rPr lang="el-GR" altLang="el-GR" b="1" dirty="0">
                <a:latin typeface="Comic Sans MS" pitchFamily="66" charset="0"/>
              </a:rPr>
              <a:t>.</a:t>
            </a:r>
          </a:p>
          <a:p>
            <a:pPr algn="just"/>
            <a:endParaRPr lang="el-GR" altLang="el-GR" b="1" dirty="0">
              <a:latin typeface="Comic Sans MS" pitchFamily="66" charset="0"/>
            </a:endParaRPr>
          </a:p>
          <a:p>
            <a:pPr marL="342900" indent="-342900" algn="just">
              <a:buFont typeface="Arial" pitchFamily="34" charset="0"/>
              <a:buChar char="•"/>
            </a:pPr>
            <a:r>
              <a:rPr lang="el-GR" altLang="el-GR" b="1" dirty="0">
                <a:latin typeface="Comic Sans MS" pitchFamily="66" charset="0"/>
              </a:rPr>
              <a:t>Παρουσίαση θεωρίας από το </a:t>
            </a:r>
            <a:r>
              <a:rPr lang="en-US" altLang="el-GR" b="1" dirty="0">
                <a:latin typeface="Comic Sans MS" pitchFamily="66" charset="0"/>
                <a:hlinkClick r:id="rId7"/>
              </a:rPr>
              <a:t>physiclessons</a:t>
            </a:r>
            <a:r>
              <a:rPr lang="en-US" altLang="el-GR" b="1" dirty="0">
                <a:latin typeface="Comic Sans MS" pitchFamily="66" charset="0"/>
              </a:rPr>
              <a:t>, </a:t>
            </a:r>
            <a:r>
              <a:rPr lang="el-GR" altLang="el-GR" b="1" dirty="0">
                <a:latin typeface="Comic Sans MS" pitchFamily="66" charset="0"/>
                <a:hlinkClick r:id="rId8"/>
              </a:rPr>
              <a:t>εδώ</a:t>
            </a:r>
            <a:r>
              <a:rPr lang="en-US" altLang="el-GR" b="1" dirty="0">
                <a:latin typeface="Comic Sans MS" pitchFamily="66" charset="0"/>
              </a:rPr>
              <a:t>. </a:t>
            </a:r>
            <a:endParaRPr lang="el-GR" altLang="el-GR" b="1" dirty="0">
              <a:latin typeface="Comic Sans MS" pitchFamily="66" charset="0"/>
            </a:endParaRPr>
          </a:p>
          <a:p>
            <a:pPr algn="just"/>
            <a:endParaRPr lang="el-GR" altLang="el-GR" b="1" dirty="0">
              <a:latin typeface="Comic Sans MS" pitchFamily="66" charset="0"/>
            </a:endParaRPr>
          </a:p>
          <a:p>
            <a:pPr marL="285750" indent="-285750" algn="just">
              <a:buFont typeface="Arial" panose="020B0604020202020204" pitchFamily="34" charset="0"/>
              <a:buChar char="•"/>
            </a:pPr>
            <a:r>
              <a:rPr lang="el-GR" b="1" dirty="0">
                <a:latin typeface="Comic Sans MS" pitchFamily="66" charset="0"/>
              </a:rPr>
              <a:t>Βίντεο του </a:t>
            </a:r>
            <a:r>
              <a:rPr lang="el-GR" b="1" dirty="0">
                <a:latin typeface="Comic Sans MS" pitchFamily="66" charset="0"/>
                <a:hlinkClick r:id="rId9" action="ppaction://hlinkfile"/>
              </a:rPr>
              <a:t>Γιώργου Παναγιωτακόπουλου</a:t>
            </a:r>
            <a:r>
              <a:rPr lang="el-GR" b="1" dirty="0">
                <a:latin typeface="Comic Sans MS" pitchFamily="66" charset="0"/>
              </a:rPr>
              <a:t> με επίδειξη πειραμάτων, </a:t>
            </a:r>
            <a:r>
              <a:rPr lang="el-GR" b="1" dirty="0">
                <a:latin typeface="Comic Sans MS" pitchFamily="66" charset="0"/>
                <a:hlinkClick r:id="rId10"/>
              </a:rPr>
              <a:t>εδώ</a:t>
            </a:r>
            <a:r>
              <a:rPr lang="el-GR" b="1" dirty="0">
                <a:latin typeface="Comic Sans MS" pitchFamily="66" charset="0"/>
              </a:rPr>
              <a:t>.</a:t>
            </a:r>
            <a:endParaRPr lang="el-GR" altLang="el-GR" b="1" dirty="0">
              <a:latin typeface="Comic Sans MS" pitchFamily="66" charset="0"/>
            </a:endParaRPr>
          </a:p>
          <a:p>
            <a:pPr algn="just"/>
            <a:endParaRPr lang="el-GR" altLang="el-GR" sz="1000" b="1" dirty="0">
              <a:latin typeface="Comic Sans MS" pitchFamily="66" charset="0"/>
            </a:endParaRPr>
          </a:p>
          <a:p>
            <a:pPr marL="342900" indent="-342900" algn="just">
              <a:lnSpc>
                <a:spcPct val="150000"/>
              </a:lnSpc>
              <a:buFont typeface="Arial" pitchFamily="34" charset="0"/>
              <a:buChar char="•"/>
            </a:pPr>
            <a:r>
              <a:rPr lang="el-GR" altLang="el-GR" b="1" dirty="0">
                <a:latin typeface="Comic Sans MS" pitchFamily="66" charset="0"/>
              </a:rPr>
              <a:t>Βίντεο της </a:t>
            </a:r>
            <a:r>
              <a:rPr lang="en-US" altLang="el-GR" b="1" dirty="0">
                <a:latin typeface="Comic Sans MS" pitchFamily="66" charset="0"/>
                <a:hlinkClick r:id="rId11"/>
              </a:rPr>
              <a:t>Rosa </a:t>
            </a:r>
            <a:r>
              <a:rPr lang="en-US" altLang="el-GR" b="1" dirty="0" err="1">
                <a:latin typeface="Comic Sans MS" pitchFamily="66" charset="0"/>
                <a:hlinkClick r:id="rId11"/>
              </a:rPr>
              <a:t>Brigida</a:t>
            </a:r>
            <a:r>
              <a:rPr lang="en-US" altLang="el-GR" b="1" dirty="0">
                <a:latin typeface="Comic Sans MS" pitchFamily="66" charset="0"/>
              </a:rPr>
              <a:t> </a:t>
            </a:r>
            <a:r>
              <a:rPr lang="el-GR" altLang="el-GR" b="1" dirty="0">
                <a:latin typeface="Comic Sans MS" pitchFamily="66" charset="0"/>
              </a:rPr>
              <a:t>με πειραματική παρουσίαση της διάθλασης</a:t>
            </a:r>
            <a:r>
              <a:rPr lang="en-US" altLang="el-GR" b="1" dirty="0">
                <a:latin typeface="Comic Sans MS" pitchFamily="66" charset="0"/>
              </a:rPr>
              <a:t>,</a:t>
            </a:r>
            <a:r>
              <a:rPr lang="el-GR" altLang="el-GR" b="1" dirty="0">
                <a:latin typeface="Comic Sans MS" pitchFamily="66" charset="0"/>
              </a:rPr>
              <a:t> </a:t>
            </a:r>
            <a:r>
              <a:rPr lang="el-GR" altLang="el-GR" b="1" dirty="0">
                <a:latin typeface="Comic Sans MS" pitchFamily="66" charset="0"/>
                <a:hlinkClick r:id="rId12"/>
              </a:rPr>
              <a:t>εδώ</a:t>
            </a:r>
            <a:r>
              <a:rPr lang="el-GR" altLang="el-GR" b="1" dirty="0">
                <a:latin typeface="Comic Sans MS" pitchFamily="66" charset="0"/>
              </a:rPr>
              <a:t>.</a:t>
            </a:r>
          </a:p>
          <a:p>
            <a:pPr algn="just">
              <a:lnSpc>
                <a:spcPct val="150000"/>
              </a:lnSpc>
            </a:pPr>
            <a:endParaRPr lang="en-US" altLang="el-GR" sz="1000" b="1" dirty="0">
              <a:latin typeface="Comic Sans MS" pitchFamily="66" charset="0"/>
            </a:endParaRPr>
          </a:p>
          <a:p>
            <a:pPr marL="342900" indent="-342900" algn="just">
              <a:lnSpc>
                <a:spcPct val="150000"/>
              </a:lnSpc>
              <a:buFont typeface="Arial" pitchFamily="34" charset="0"/>
              <a:buChar char="•"/>
            </a:pPr>
            <a:r>
              <a:rPr lang="el-GR" b="1" dirty="0">
                <a:latin typeface="Comic Sans MS" panose="030F0702030302020204" pitchFamily="66" charset="0"/>
              </a:rPr>
              <a:t>Κείμενο </a:t>
            </a:r>
            <a:r>
              <a:rPr lang="el-GR" altLang="el-GR" b="1" dirty="0">
                <a:latin typeface="Comic Sans MS" pitchFamily="66" charset="0"/>
              </a:rPr>
              <a:t>των </a:t>
            </a:r>
            <a:r>
              <a:rPr lang="el-GR" b="1" dirty="0">
                <a:latin typeface="Comic Sans MS" panose="030F0702030302020204" pitchFamily="66" charset="0"/>
              </a:rPr>
              <a:t>Κ. Μουστάκα και Δ. Σταθόπουλου από το </a:t>
            </a:r>
            <a:r>
              <a:rPr lang="el-GR" b="1" dirty="0">
                <a:latin typeface="Comic Sans MS" panose="030F0702030302020204" pitchFamily="66" charset="0"/>
                <a:hlinkClick r:id="rId13"/>
              </a:rPr>
              <a:t>Ίδρυμα Ευγενίδου</a:t>
            </a:r>
            <a:r>
              <a:rPr lang="el-GR" b="1" dirty="0">
                <a:latin typeface="Comic Sans MS" panose="030F0702030302020204" pitchFamily="66" charset="0"/>
              </a:rPr>
              <a:t>, </a:t>
            </a:r>
            <a:r>
              <a:rPr lang="el-GR" b="1" dirty="0">
                <a:latin typeface="Comic Sans MS" panose="030F0702030302020204" pitchFamily="66" charset="0"/>
                <a:hlinkClick r:id="rId14"/>
              </a:rPr>
              <a:t>εδώ</a:t>
            </a:r>
            <a:r>
              <a:rPr lang="el-GR" b="1" dirty="0">
                <a:latin typeface="Comic Sans MS" panose="030F0702030302020204" pitchFamily="66" charset="0"/>
              </a:rPr>
              <a:t>.</a:t>
            </a:r>
          </a:p>
          <a:p>
            <a:pPr marL="342900" indent="-342900" algn="just">
              <a:lnSpc>
                <a:spcPct val="150000"/>
              </a:lnSpc>
              <a:buFont typeface="Arial" pitchFamily="34" charset="0"/>
              <a:buChar char="•"/>
            </a:pPr>
            <a:endParaRPr lang="el-GR" sz="10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b="1" dirty="0">
                <a:latin typeface="Comic Sans MS" panose="030F0702030302020204" pitchFamily="66" charset="0"/>
              </a:rPr>
              <a:t> Ερωτήσεις και Ασκήσεις από το </a:t>
            </a:r>
            <a:r>
              <a:rPr lang="el-GR" b="1" dirty="0">
                <a:latin typeface="Comic Sans MS" pitchFamily="66" charset="0"/>
                <a:hlinkClick r:id="rId15"/>
              </a:rPr>
              <a:t>Υλικό Φυσικής-Χημείας</a:t>
            </a:r>
            <a:r>
              <a:rPr lang="el-GR" b="1" dirty="0">
                <a:latin typeface="Comic Sans MS" pitchFamily="66" charset="0"/>
              </a:rPr>
              <a:t>,  </a:t>
            </a:r>
            <a:r>
              <a:rPr lang="el-GR" b="1" dirty="0">
                <a:latin typeface="Comic Sans MS" pitchFamily="66" charset="0"/>
                <a:hlinkClick r:id="rId16"/>
              </a:rPr>
              <a:t>εδώ</a:t>
            </a:r>
            <a:r>
              <a:rPr lang="el-GR" b="1" dirty="0">
                <a:latin typeface="Comic Sans MS" pitchFamily="66" charset="0"/>
              </a:rPr>
              <a:t>. </a:t>
            </a:r>
            <a:endParaRPr lang="el-GR" altLang="el-GR" b="1" dirty="0">
              <a:latin typeface="Comic Sans MS" pitchFamily="66" charset="0"/>
            </a:endParaRPr>
          </a:p>
        </p:txBody>
      </p:sp>
    </p:spTree>
    <p:extLst>
      <p:ext uri="{BB962C8B-B14F-4D97-AF65-F5344CB8AC3E}">
        <p14:creationId xmlns:p14="http://schemas.microsoft.com/office/powerpoint/2010/main" val="14440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1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1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1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left)">
                                      <p:cBhvr>
                                        <p:cTn id="33" dur="1500"/>
                                        <p:tgtEl>
                                          <p:spTgt spid="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wipe(left)">
                                      <p:cBhvr>
                                        <p:cTn id="38" dur="1500"/>
                                        <p:tgtEl>
                                          <p:spTgt spid="5">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wipe(left)">
                                      <p:cBhvr>
                                        <p:cTn id="43" dur="1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a:t>
            </a:fld>
            <a:endParaRPr lang="el-GR">
              <a:solidFill>
                <a:prstClr val="black">
                  <a:tint val="75000"/>
                </a:prstClr>
              </a:solidFill>
              <a:latin typeface="Calibri"/>
            </a:endParaRPr>
          </a:p>
        </p:txBody>
      </p:sp>
      <p:sp>
        <p:nvSpPr>
          <p:cNvPr id="4" name="Rectangle 4"/>
          <p:cNvSpPr>
            <a:spLocks noChangeArrowheads="1"/>
          </p:cNvSpPr>
          <p:nvPr/>
        </p:nvSpPr>
        <p:spPr bwMode="auto">
          <a:xfrm>
            <a:off x="2652686" y="454465"/>
            <a:ext cx="6886627" cy="90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l-GR" altLang="el-GR" sz="3200" b="1" dirty="0">
                <a:solidFill>
                  <a:srgbClr val="800000"/>
                </a:solidFill>
                <a:effectLst>
                  <a:outerShdw blurRad="38100" dist="38100" dir="2700000" algn="tl">
                    <a:srgbClr val="000000"/>
                  </a:outerShdw>
                </a:effectLst>
                <a:latin typeface="Comic Sans MS" pitchFamily="66" charset="0"/>
              </a:rPr>
              <a:t>Ανάκλαση και διάθλαση του φωτός</a:t>
            </a:r>
          </a:p>
        </p:txBody>
      </p:sp>
      <p:pic>
        <p:nvPicPr>
          <p:cNvPr id="5" name="Picture 5" descr="Snells_law_wavefront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4408731" y="1572260"/>
            <a:ext cx="3617669" cy="3648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1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9"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20</a:t>
            </a:fld>
            <a:endParaRPr lang="el-GR">
              <a:solidFill>
                <a:prstClr val="black">
                  <a:tint val="75000"/>
                </a:prstClr>
              </a:solidFill>
              <a:latin typeface="Calibri"/>
            </a:endParaRPr>
          </a:p>
        </p:txBody>
      </p:sp>
      <p:sp>
        <p:nvSpPr>
          <p:cNvPr id="4" name="Rectangle 4"/>
          <p:cNvSpPr txBox="1">
            <a:spLocks noChangeArrowheads="1"/>
          </p:cNvSpPr>
          <p:nvPr/>
        </p:nvSpPr>
        <p:spPr>
          <a:xfrm>
            <a:off x="1450731" y="776511"/>
            <a:ext cx="8950569" cy="1195164"/>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spcBef>
                <a:spcPct val="50000"/>
              </a:spcBef>
              <a:defRPr/>
            </a:pPr>
            <a:r>
              <a:rPr lang="el-GR" altLang="el-GR" sz="9600" b="1" dirty="0">
                <a:solidFill>
                  <a:srgbClr val="800000"/>
                </a:solidFill>
                <a:effectLst>
                  <a:outerShdw blurRad="38100" dist="38100" dir="2700000" algn="tl">
                    <a:srgbClr val="000000"/>
                  </a:outerShdw>
                </a:effectLst>
                <a:latin typeface="Comic Sans MS" pitchFamily="66" charset="0"/>
              </a:rPr>
              <a:t>20 Ερωτήσεις στην </a:t>
            </a:r>
            <a:r>
              <a:rPr lang="el-GR" altLang="el-GR" sz="9600" b="1" dirty="0">
                <a:solidFill>
                  <a:srgbClr val="FF0000"/>
                </a:solidFill>
                <a:effectLst>
                  <a:outerShdw blurRad="38100" dist="38100" dir="2700000" algn="tl">
                    <a:srgbClr val="000000"/>
                  </a:outerShdw>
                </a:effectLst>
                <a:latin typeface="Comic Sans MS" pitchFamily="66" charset="0"/>
              </a:rPr>
              <a:t>Ανάκλαση και Διάθλαση του Φωτός – Ανάλυση Λευκού Φωτός </a:t>
            </a:r>
            <a:r>
              <a:rPr lang="el-GR" altLang="el-GR" sz="9600" b="1" dirty="0">
                <a:solidFill>
                  <a:srgbClr val="800000"/>
                </a:solidFill>
                <a:effectLst>
                  <a:outerShdw blurRad="38100" dist="38100" dir="2700000" algn="tl">
                    <a:srgbClr val="000000"/>
                  </a:outerShdw>
                </a:effectLst>
                <a:latin typeface="Comic Sans MS" pitchFamily="66" charset="0"/>
              </a:rPr>
              <a:t>με το πρόγραμμα </a:t>
            </a:r>
            <a:r>
              <a:rPr lang="en-US" altLang="el-GR" sz="9600" b="1" dirty="0">
                <a:solidFill>
                  <a:srgbClr val="800000"/>
                </a:solidFill>
                <a:effectLst>
                  <a:outerShdw blurRad="38100" dist="38100" dir="2700000" algn="tl">
                    <a:srgbClr val="000000"/>
                  </a:outerShdw>
                </a:effectLst>
                <a:latin typeface="Comic Sans MS" pitchFamily="66" charset="0"/>
              </a:rPr>
              <a:t>Hot Potatoes </a:t>
            </a:r>
            <a:r>
              <a:rPr lang="el-GR" altLang="el-GR" sz="9600" b="1" dirty="0">
                <a:solidFill>
                  <a:srgbClr val="800000"/>
                </a:solidFill>
                <a:effectLst>
                  <a:outerShdw blurRad="38100" dist="38100" dir="2700000" algn="tl">
                    <a:srgbClr val="000000"/>
                  </a:outerShdw>
                </a:effectLst>
                <a:latin typeface="Comic Sans MS" pitchFamily="66" charset="0"/>
                <a:hlinkClick r:id="rId2"/>
              </a:rPr>
              <a:t>εδώ</a:t>
            </a:r>
            <a:r>
              <a:rPr lang="el-GR" altLang="el-GR" sz="9600" b="1" dirty="0">
                <a:solidFill>
                  <a:srgbClr val="800000"/>
                </a:solidFill>
                <a:effectLst>
                  <a:outerShdw blurRad="38100" dist="38100" dir="2700000" algn="tl">
                    <a:srgbClr val="000000"/>
                  </a:outerShdw>
                </a:effectLst>
                <a:latin typeface="Comic Sans MS" pitchFamily="66" charset="0"/>
              </a:rPr>
              <a:t>. </a:t>
            </a:r>
          </a:p>
        </p:txBody>
      </p:sp>
      <p:sp>
        <p:nvSpPr>
          <p:cNvPr id="5" name="TextBox 4"/>
          <p:cNvSpPr txBox="1"/>
          <p:nvPr/>
        </p:nvSpPr>
        <p:spPr>
          <a:xfrm>
            <a:off x="3314698" y="2057400"/>
            <a:ext cx="5948174" cy="1754326"/>
          </a:xfrm>
          <a:prstGeom prst="rect">
            <a:avLst/>
          </a:prstGeom>
          <a:noFill/>
        </p:spPr>
        <p:txBody>
          <a:bodyPr wrap="square" rtlCol="0">
            <a:spAutoFit/>
          </a:bodyPr>
          <a:lstStyle/>
          <a:p>
            <a:pPr algn="just">
              <a:lnSpc>
                <a:spcPct val="150000"/>
              </a:lnSpc>
            </a:pPr>
            <a:r>
              <a:rPr lang="el-GR" dirty="0">
                <a:latin typeface="Comic Sans MS" panose="030F0702030302020204" pitchFamily="66" charset="0"/>
              </a:rPr>
              <a:t>(Στην ανάρτηση μπορείτε ακόμη να βρείτε σε αρχείο </a:t>
            </a:r>
            <a:r>
              <a:rPr lang="en-US" dirty="0">
                <a:latin typeface="Comic Sans MS" panose="030F0702030302020204" pitchFamily="66" charset="0"/>
              </a:rPr>
              <a:t>word</a:t>
            </a:r>
            <a:r>
              <a:rPr lang="el-GR" dirty="0">
                <a:latin typeface="Comic Sans MS" panose="030F0702030302020204" pitchFamily="66" charset="0"/>
              </a:rPr>
              <a:t>,</a:t>
            </a:r>
            <a:r>
              <a:rPr lang="en-US" dirty="0">
                <a:latin typeface="Comic Sans MS" panose="030F0702030302020204" pitchFamily="66" charset="0"/>
              </a:rPr>
              <a:t> </a:t>
            </a:r>
            <a:r>
              <a:rPr lang="el-GR" dirty="0">
                <a:latin typeface="Comic Sans MS" panose="030F0702030302020204" pitchFamily="66" charset="0"/>
              </a:rPr>
              <a:t>τις παραπάνω 20 ερωτήσεις πολλαπλής επιλογής, 12 ερωτήσεις Σωστού - Λάθους και 10 ερωτήσεις με αιτιολόγηση, όλες με τις απαντήσεις τους).</a:t>
            </a:r>
          </a:p>
        </p:txBody>
      </p:sp>
    </p:spTree>
    <p:extLst>
      <p:ext uri="{BB962C8B-B14F-4D97-AF65-F5344CB8AC3E}">
        <p14:creationId xmlns:p14="http://schemas.microsoft.com/office/powerpoint/2010/main" val="229458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22" presetClass="entr" presetSubtype="8"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21</a:t>
            </a:fld>
            <a:endParaRPr lang="el-GR">
              <a:solidFill>
                <a:prstClr val="black">
                  <a:tint val="75000"/>
                </a:prstClr>
              </a:solidFill>
              <a:latin typeface="Calibri"/>
            </a:endParaRPr>
          </a:p>
        </p:txBody>
      </p:sp>
      <p:sp>
        <p:nvSpPr>
          <p:cNvPr id="5" name="Rectangle 4"/>
          <p:cNvSpPr txBox="1">
            <a:spLocks noChangeArrowheads="1"/>
          </p:cNvSpPr>
          <p:nvPr/>
        </p:nvSpPr>
        <p:spPr>
          <a:xfrm>
            <a:off x="4475820" y="2039754"/>
            <a:ext cx="3240360" cy="6480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sz="3600" b="1" dirty="0">
                <a:solidFill>
                  <a:srgbClr val="800000"/>
                </a:solidFill>
                <a:effectLst>
                  <a:outerShdw blurRad="38100" dist="38100" dir="2700000" algn="tl">
                    <a:srgbClr val="000000"/>
                  </a:outerShdw>
                </a:effectLst>
                <a:latin typeface="Comic Sans MS" pitchFamily="66" charset="0"/>
              </a:rPr>
              <a:t>Εφαρμογές</a:t>
            </a:r>
          </a:p>
        </p:txBody>
      </p:sp>
    </p:spTree>
    <p:extLst>
      <p:ext uri="{BB962C8B-B14F-4D97-AF65-F5344CB8AC3E}">
        <p14:creationId xmlns:p14="http://schemas.microsoft.com/office/powerpoint/2010/main" val="17958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22</a:t>
            </a:fld>
            <a:endParaRPr lang="el-GR">
              <a:solidFill>
                <a:prstClr val="black">
                  <a:tint val="75000"/>
                </a:prstClr>
              </a:solidFill>
              <a:latin typeface="Calibri"/>
            </a:endParaRPr>
          </a:p>
        </p:txBody>
      </p:sp>
      <p:sp>
        <p:nvSpPr>
          <p:cNvPr id="4" name="Rectangle 4"/>
          <p:cNvSpPr txBox="1">
            <a:spLocks noChangeArrowheads="1"/>
          </p:cNvSpPr>
          <p:nvPr/>
        </p:nvSpPr>
        <p:spPr>
          <a:xfrm>
            <a:off x="2822084" y="1732494"/>
            <a:ext cx="6547832" cy="12884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σχολικό βιβλίο</a:t>
            </a:r>
          </a:p>
          <a:p>
            <a:pP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από σελ. 171 )</a:t>
            </a:r>
          </a:p>
        </p:txBody>
      </p:sp>
    </p:spTree>
    <p:extLst>
      <p:ext uri="{BB962C8B-B14F-4D97-AF65-F5344CB8AC3E}">
        <p14:creationId xmlns:p14="http://schemas.microsoft.com/office/powerpoint/2010/main" val="122347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23</a:t>
            </a:fld>
            <a:endParaRPr lang="el-GR">
              <a:solidFill>
                <a:prstClr val="black">
                  <a:tint val="75000"/>
                </a:prstClr>
              </a:solidFill>
              <a:latin typeface="Calibri"/>
            </a:endParaRPr>
          </a:p>
        </p:txBody>
      </p:sp>
      <p:sp>
        <p:nvSpPr>
          <p:cNvPr id="4" name="Ορθογώνιο 3"/>
          <p:cNvSpPr/>
          <p:nvPr/>
        </p:nvSpPr>
        <p:spPr>
          <a:xfrm>
            <a:off x="1525960" y="211496"/>
            <a:ext cx="8779328" cy="5632311"/>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l-GR" sz="2000" dirty="0">
                <a:latin typeface="Trebuchet MS" panose="020B0603020202020204" pitchFamily="34" charset="0"/>
              </a:rPr>
              <a:t>Εξηγήστε γιατί, όταν φως διαπερνά μία διαχωριστική επιφάνεια δύο υλικών μέσων, η συχνότητά του παραμένει αμετάβλητη.</a:t>
            </a:r>
          </a:p>
          <a:p>
            <a:pPr algn="just">
              <a:lnSpc>
                <a:spcPct val="150000"/>
              </a:lnSpc>
            </a:pPr>
            <a:endParaRPr lang="el-GR" sz="1000" dirty="0">
              <a:latin typeface="Trebuchet MS" panose="020B0603020202020204" pitchFamily="34" charset="0"/>
            </a:endParaRPr>
          </a:p>
          <a:p>
            <a:pPr algn="just">
              <a:lnSpc>
                <a:spcPct val="150000"/>
              </a:lnSpc>
            </a:pPr>
            <a:r>
              <a:rPr lang="el-GR" sz="2000" b="1" dirty="0">
                <a:latin typeface="Trebuchet MS" panose="020B0603020202020204" pitchFamily="34" charset="0"/>
              </a:rPr>
              <a:t>5. </a:t>
            </a:r>
            <a:r>
              <a:rPr lang="el-GR" sz="2000" dirty="0">
                <a:latin typeface="Trebuchet MS" panose="020B0603020202020204" pitchFamily="34" charset="0"/>
              </a:rPr>
              <a:t>Εξηγήστε γιατί το μήκος κύματος μίας μονοχρωματικής ακτινοβολίας, που διαδίδεται σε δύο οπτικά υλικά μέσα, έχει μικρότερη τιμή στο πυκνότερο μέσο σε σχέση με αυτήν που έχει στο αραιότερο.</a:t>
            </a:r>
          </a:p>
          <a:p>
            <a:pPr algn="just">
              <a:lnSpc>
                <a:spcPct val="150000"/>
              </a:lnSpc>
            </a:pPr>
            <a:endParaRPr lang="el-GR" sz="1000" dirty="0">
              <a:latin typeface="Trebuchet MS" panose="020B0603020202020204" pitchFamily="34" charset="0"/>
            </a:endParaRPr>
          </a:p>
          <a:p>
            <a:pPr algn="just">
              <a:lnSpc>
                <a:spcPct val="150000"/>
              </a:lnSpc>
            </a:pPr>
            <a:r>
              <a:rPr lang="el-GR" sz="2000" b="1" dirty="0">
                <a:latin typeface="Trebuchet MS" panose="020B0603020202020204" pitchFamily="34" charset="0"/>
              </a:rPr>
              <a:t>6. </a:t>
            </a:r>
            <a:r>
              <a:rPr lang="el-GR" sz="2000" dirty="0">
                <a:latin typeface="Trebuchet MS" panose="020B0603020202020204" pitchFamily="34" charset="0"/>
              </a:rPr>
              <a:t>Όταν το φως μεταβαίνει από ένα μέσο σε κάποιο άλλο δεν μεταβάλλονται</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το μήκος κύματος και η ταχύτητά του.</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η συχνότητα και το μήκος κύματός του.</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η ταχύτητά του και η ενέργεια των φωτονίων.</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ενέργεια των φωτονίων και η συχνότητά του.</a:t>
            </a:r>
          </a:p>
        </p:txBody>
      </p:sp>
      <p:sp>
        <p:nvSpPr>
          <p:cNvPr id="5" name="Oval 8"/>
          <p:cNvSpPr>
            <a:spLocks noChangeArrowheads="1"/>
          </p:cNvSpPr>
          <p:nvPr/>
        </p:nvSpPr>
        <p:spPr bwMode="auto">
          <a:xfrm>
            <a:off x="1525960" y="5376263"/>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393320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1500"/>
                                        <p:tgtEl>
                                          <p:spTgt spid="4">
                                            <p:txEl>
                                              <p:pRg st="4" end="4"/>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1500"/>
                                        <p:tgtEl>
                                          <p:spTgt spid="4">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1500"/>
                                        <p:tgtEl>
                                          <p:spTgt spid="4">
                                            <p:txEl>
                                              <p:pRg st="6" end="6"/>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left)">
                                      <p:cBhvr>
                                        <p:cTn id="26" dur="1500"/>
                                        <p:tgtEl>
                                          <p:spTgt spid="4">
                                            <p:txEl>
                                              <p:pRg st="7" end="7"/>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wipe(left)">
                                      <p:cBhvr>
                                        <p:cTn id="29" dur="15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24</a:t>
            </a:fld>
            <a:endParaRPr lang="el-GR">
              <a:solidFill>
                <a:prstClr val="black">
                  <a:tint val="75000"/>
                </a:prstClr>
              </a:solidFill>
              <a:latin typeface="Calibri"/>
            </a:endParaRPr>
          </a:p>
        </p:txBody>
      </p:sp>
      <p:sp>
        <p:nvSpPr>
          <p:cNvPr id="4" name="Ορθογώνιο 3"/>
          <p:cNvSpPr/>
          <p:nvPr/>
        </p:nvSpPr>
        <p:spPr>
          <a:xfrm>
            <a:off x="2014024" y="432096"/>
            <a:ext cx="8064896" cy="4247317"/>
          </a:xfrm>
          <a:prstGeom prst="rect">
            <a:avLst/>
          </a:prstGeom>
        </p:spPr>
        <p:txBody>
          <a:bodyPr wrap="square">
            <a:spAutoFit/>
          </a:bodyPr>
          <a:lstStyle/>
          <a:p>
            <a:pPr algn="just">
              <a:lnSpc>
                <a:spcPct val="150000"/>
              </a:lnSpc>
            </a:pPr>
            <a:r>
              <a:rPr lang="el-GR" sz="2000" b="1" dirty="0">
                <a:latin typeface="Trebuchet MS" panose="020B0603020202020204" pitchFamily="34" charset="0"/>
              </a:rPr>
              <a:t>7. </a:t>
            </a:r>
            <a:r>
              <a:rPr lang="el-GR" sz="2000" dirty="0">
                <a:latin typeface="Trebuchet MS" panose="020B0603020202020204" pitchFamily="34" charset="0"/>
              </a:rPr>
              <a:t>Σημειώστε με Σ ή Λ όποιες από τις παρακάτω προτάσεις είναι σωστές ή λάθος αντίστοιχα.</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Το φως διαδίδεται σε όλα τα οπτικά υλικά μέσα με ταχύτητα περίπου 3x10</a:t>
            </a:r>
            <a:r>
              <a:rPr lang="el-GR" sz="2000" baseline="30000" dirty="0">
                <a:latin typeface="Trebuchet MS" panose="020B0603020202020204" pitchFamily="34" charset="0"/>
              </a:rPr>
              <a:t>8</a:t>
            </a:r>
            <a:r>
              <a:rPr lang="el-GR" sz="2000" dirty="0">
                <a:latin typeface="Trebuchet MS" panose="020B0603020202020204" pitchFamily="34" charset="0"/>
              </a:rPr>
              <a:t> m/s.</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Το  φως διαδίδεται στο κενό με ταχύτητα περίπου 3x10</a:t>
            </a:r>
            <a:r>
              <a:rPr lang="el-GR" sz="2000" baseline="30000" dirty="0">
                <a:latin typeface="Trebuchet MS" panose="020B0603020202020204" pitchFamily="34" charset="0"/>
              </a:rPr>
              <a:t>8</a:t>
            </a:r>
            <a:r>
              <a:rPr lang="el-GR" sz="2000" dirty="0">
                <a:latin typeface="Trebuchet MS" panose="020B0603020202020204" pitchFamily="34" charset="0"/>
              </a:rPr>
              <a:t> m/s.</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Η ταχύτητα του φωτός μικραίνει, όταν το φως περνά από πυκνότερο σε αραιότερο οπτικό υλικό μέσο.</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ταχύτητα του φωτός μικραίνει, όταν το φως περνά από αραιότερο σε πυκνότερο οπτικό.</a:t>
            </a:r>
          </a:p>
        </p:txBody>
      </p:sp>
      <p:sp>
        <p:nvSpPr>
          <p:cNvPr id="5" name="TextBox 4"/>
          <p:cNvSpPr txBox="1"/>
          <p:nvPr/>
        </p:nvSpPr>
        <p:spPr>
          <a:xfrm>
            <a:off x="7594352" y="3219848"/>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6" name="TextBox 5"/>
          <p:cNvSpPr txBox="1"/>
          <p:nvPr/>
        </p:nvSpPr>
        <p:spPr>
          <a:xfrm>
            <a:off x="9727952" y="2296676"/>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
        <p:nvSpPr>
          <p:cNvPr id="7" name="TextBox 6"/>
          <p:cNvSpPr txBox="1"/>
          <p:nvPr/>
        </p:nvSpPr>
        <p:spPr>
          <a:xfrm>
            <a:off x="6276216" y="4094625"/>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
        <p:nvSpPr>
          <p:cNvPr id="8" name="TextBox 7"/>
          <p:cNvSpPr txBox="1"/>
          <p:nvPr/>
        </p:nvSpPr>
        <p:spPr>
          <a:xfrm>
            <a:off x="4645176" y="1863256"/>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Tree>
    <p:extLst>
      <p:ext uri="{BB962C8B-B14F-4D97-AF65-F5344CB8AC3E}">
        <p14:creationId xmlns:p14="http://schemas.microsoft.com/office/powerpoint/2010/main" val="11192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1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left)">
                                      <p:cBhvr>
                                        <p:cTn id="36" dur="1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left)">
                                      <p:cBhvr>
                                        <p:cTn id="48" dur="1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25</a:t>
            </a:fld>
            <a:endParaRPr lang="el-GR">
              <a:solidFill>
                <a:prstClr val="black">
                  <a:tint val="75000"/>
                </a:prstClr>
              </a:solidFill>
              <a:latin typeface="Calibri"/>
            </a:endParaRPr>
          </a:p>
        </p:txBody>
      </p:sp>
      <p:sp>
        <p:nvSpPr>
          <p:cNvPr id="5" name="Rectangle 4"/>
          <p:cNvSpPr txBox="1">
            <a:spLocks noChangeArrowheads="1"/>
          </p:cNvSpPr>
          <p:nvPr/>
        </p:nvSpPr>
        <p:spPr>
          <a:xfrm>
            <a:off x="2822084" y="1572768"/>
            <a:ext cx="6547832" cy="13384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Ασκήσεις από το σχολικό βιβλίο</a:t>
            </a:r>
          </a:p>
          <a:p>
            <a:pP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από σελ. 173 )</a:t>
            </a:r>
          </a:p>
        </p:txBody>
      </p:sp>
    </p:spTree>
    <p:extLst>
      <p:ext uri="{BB962C8B-B14F-4D97-AF65-F5344CB8AC3E}">
        <p14:creationId xmlns:p14="http://schemas.microsoft.com/office/powerpoint/2010/main" val="181639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26</a:t>
            </a:fld>
            <a:endParaRPr lang="el-GR">
              <a:solidFill>
                <a:prstClr val="black">
                  <a:tint val="75000"/>
                </a:prstClr>
              </a:solidFill>
              <a:latin typeface="Calibri"/>
            </a:endParaRPr>
          </a:p>
        </p:txBody>
      </p:sp>
      <p:sp>
        <p:nvSpPr>
          <p:cNvPr id="4" name="Ορθογώνιο 3"/>
          <p:cNvSpPr/>
          <p:nvPr/>
        </p:nvSpPr>
        <p:spPr>
          <a:xfrm>
            <a:off x="1811491" y="360088"/>
            <a:ext cx="8676677" cy="5016758"/>
          </a:xfrm>
          <a:prstGeom prst="rect">
            <a:avLst/>
          </a:prstGeom>
        </p:spPr>
        <p:txBody>
          <a:bodyPr wrap="square">
            <a:spAutoFit/>
          </a:bodyPr>
          <a:lstStyle/>
          <a:p>
            <a:pPr algn="just">
              <a:lnSpc>
                <a:spcPct val="150000"/>
              </a:lnSpc>
            </a:pPr>
            <a:r>
              <a:rPr lang="el-GR" sz="2000" b="1" dirty="0">
                <a:latin typeface="Trebuchet MS" panose="020B0603020202020204" pitchFamily="34" charset="0"/>
              </a:rPr>
              <a:t>2.  </a:t>
            </a:r>
            <a:r>
              <a:rPr lang="el-GR" sz="2000" dirty="0">
                <a:latin typeface="Trebuchet MS" panose="020B0603020202020204" pitchFamily="34" charset="0"/>
              </a:rPr>
              <a:t>Μία δέσμη φωτός που διαδίδεται στο κενό έχει μήκος κύματος 600nm.</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Να υπολογίσετε την ταχύτητα διάδοσης αυτής της δέσμης σε γυαλί με δείκτη διάθλασης 1,6.</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Ποια τιμή έχει το μήκος κύματος της δέσμης, όταν αυτή διαδίδεται στο γυαλί; </a:t>
            </a:r>
          </a:p>
          <a:p>
            <a:pPr algn="just">
              <a:lnSpc>
                <a:spcPct val="150000"/>
              </a:lnSpc>
            </a:pPr>
            <a:r>
              <a:rPr lang="el-GR" sz="2000" dirty="0">
                <a:latin typeface="Trebuchet MS" panose="020B0603020202020204" pitchFamily="34" charset="0"/>
              </a:rPr>
              <a:t>Δίνεται ότι η ταχύτητα του φωτός στο κενό είναι 300000 </a:t>
            </a:r>
            <a:r>
              <a:rPr lang="el-GR" sz="2000" dirty="0" err="1">
                <a:latin typeface="Trebuchet MS" panose="020B0603020202020204" pitchFamily="34" charset="0"/>
              </a:rPr>
              <a:t>km</a:t>
            </a:r>
            <a:r>
              <a:rPr lang="el-GR" sz="2000" dirty="0">
                <a:latin typeface="Trebuchet MS" panose="020B0603020202020204" pitchFamily="34" charset="0"/>
              </a:rPr>
              <a:t>/s.</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3. </a:t>
            </a:r>
            <a:r>
              <a:rPr lang="el-GR" sz="2000" dirty="0">
                <a:latin typeface="Trebuchet MS" panose="020B0603020202020204" pitchFamily="34" charset="0"/>
              </a:rPr>
              <a:t>Μονοχρωματική ακτίνα φωτός ορισμένης συχνότητας έχει μήκος κύματος 500nm, όταν διαδίδεται στο νερό. Να υπολογιστεί το μήκος κύματος αυτού του φωτός, όταν διαδίδεται στο βενζόλιο. Οι δείκτες διάθλασης του νερού και του βενζολίου είναι αντίστοιχα 1,333 και 1,501.     </a:t>
            </a:r>
            <a:r>
              <a:rPr lang="en-US" sz="2000" dirty="0">
                <a:latin typeface="Trebuchet MS" panose="020B0603020202020204" pitchFamily="34" charset="0"/>
              </a:rPr>
              <a:t> </a:t>
            </a:r>
            <a:endParaRPr lang="el-GR" sz="2000" dirty="0">
              <a:latin typeface="Trebuchet MS" panose="020B0603020202020204" pitchFamily="34" charset="0"/>
            </a:endParaRPr>
          </a:p>
        </p:txBody>
      </p:sp>
      <p:sp>
        <p:nvSpPr>
          <p:cNvPr id="5" name="Ορθογώνιο 4"/>
          <p:cNvSpPr/>
          <p:nvPr/>
        </p:nvSpPr>
        <p:spPr>
          <a:xfrm>
            <a:off x="4888778" y="1341093"/>
            <a:ext cx="2414444" cy="400110"/>
          </a:xfrm>
          <a:prstGeom prst="rect">
            <a:avLst/>
          </a:prstGeom>
        </p:spPr>
        <p:txBody>
          <a:bodyPr wrap="none">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c</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γ</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1,875.10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8</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m/s</a:t>
            </a:r>
            <a:endParaRPr lang="el-GR" sz="2000" dirty="0"/>
          </a:p>
        </p:txBody>
      </p:sp>
      <p:sp>
        <p:nvSpPr>
          <p:cNvPr id="6" name="Ορθογώνιο 5"/>
          <p:cNvSpPr/>
          <p:nvPr/>
        </p:nvSpPr>
        <p:spPr>
          <a:xfrm>
            <a:off x="3140600" y="2295724"/>
            <a:ext cx="1630575" cy="400110"/>
          </a:xfrm>
          <a:prstGeom prst="rect">
            <a:avLst/>
          </a:prstGeom>
        </p:spPr>
        <p:txBody>
          <a:bodyPr wrap="none">
            <a:spAutoFit/>
          </a:bodyPr>
          <a:lstStyle/>
          <a:p>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λ</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γ</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375</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nm </a:t>
            </a:r>
            <a:endParaRPr lang="el-GR" sz="2000" dirty="0"/>
          </a:p>
        </p:txBody>
      </p:sp>
      <p:sp>
        <p:nvSpPr>
          <p:cNvPr id="7" name="Ορθογώνιο 6"/>
          <p:cNvSpPr/>
          <p:nvPr/>
        </p:nvSpPr>
        <p:spPr>
          <a:xfrm>
            <a:off x="8737600" y="5266433"/>
            <a:ext cx="1635384" cy="400110"/>
          </a:xfrm>
          <a:prstGeom prst="rect">
            <a:avLst/>
          </a:prstGeom>
        </p:spPr>
        <p:txBody>
          <a:bodyPr wrap="none">
            <a:spAutoFit/>
          </a:bodyPr>
          <a:lstStyle/>
          <a:p>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λ</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β</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444</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nm </a:t>
            </a:r>
            <a:endParaRPr lang="el-GR" sz="2000" dirty="0"/>
          </a:p>
        </p:txBody>
      </p:sp>
    </p:spTree>
    <p:extLst>
      <p:ext uri="{BB962C8B-B14F-4D97-AF65-F5344CB8AC3E}">
        <p14:creationId xmlns:p14="http://schemas.microsoft.com/office/powerpoint/2010/main" val="80871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1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1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1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left)">
                                      <p:cBhvr>
                                        <p:cTn id="35" dur="1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27</a:t>
            </a:fld>
            <a:endParaRPr lang="el-GR">
              <a:solidFill>
                <a:prstClr val="black">
                  <a:tint val="75000"/>
                </a:prstClr>
              </a:solidFill>
              <a:latin typeface="Calibri"/>
            </a:endParaRPr>
          </a:p>
        </p:txBody>
      </p:sp>
      <p:sp>
        <p:nvSpPr>
          <p:cNvPr id="4" name="Ορθογώνιο 3"/>
          <p:cNvSpPr/>
          <p:nvPr/>
        </p:nvSpPr>
        <p:spPr>
          <a:xfrm>
            <a:off x="1463040" y="414588"/>
            <a:ext cx="9006840" cy="3877985"/>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l-GR" sz="2000" dirty="0">
                <a:latin typeface="Trebuchet MS" panose="020B0603020202020204" pitchFamily="34" charset="0"/>
              </a:rPr>
              <a:t>Φως έχει μήκος κύματος 560nm στο κενό. Όταν διαδίδεται στο νερό, έχει ταχύτητα 2,25</a:t>
            </a:r>
            <a:r>
              <a:rPr lang="en-US" sz="2000" dirty="0">
                <a:latin typeface="Trebuchet MS" panose="020B0603020202020204" pitchFamily="34" charset="0"/>
              </a:rPr>
              <a:t>.</a:t>
            </a:r>
            <a:r>
              <a:rPr lang="el-GR" sz="2000" dirty="0">
                <a:latin typeface="Trebuchet MS" panose="020B0603020202020204" pitchFamily="34" charset="0"/>
              </a:rPr>
              <a:t>10</a:t>
            </a:r>
            <a:r>
              <a:rPr lang="el-GR" sz="2000" baseline="30000" dirty="0">
                <a:latin typeface="Trebuchet MS" panose="020B0603020202020204" pitchFamily="34" charset="0"/>
              </a:rPr>
              <a:t>8</a:t>
            </a:r>
            <a:r>
              <a:rPr lang="el-GR" sz="2000" dirty="0">
                <a:latin typeface="Trebuchet MS" panose="020B0603020202020204" pitchFamily="34" charset="0"/>
              </a:rPr>
              <a:t> m/s.  Αν το φως αυτό διαδιδόταν στο νερό, ποιο θα ήταν τότε το μήκος κύματός του; Δίνεται</a:t>
            </a:r>
            <a:r>
              <a:rPr lang="en-US" sz="2000" dirty="0">
                <a:latin typeface="Trebuchet MS" panose="020B0603020202020204" pitchFamily="34" charset="0"/>
              </a:rPr>
              <a:t>: </a:t>
            </a:r>
            <a:r>
              <a:rPr lang="en-US" sz="2000" i="1" dirty="0">
                <a:latin typeface="Trebuchet MS" panose="020B0603020202020204" pitchFamily="34" charset="0"/>
              </a:rPr>
              <a:t>c</a:t>
            </a:r>
            <a:r>
              <a:rPr lang="en-US" sz="2000" baseline="-25000" dirty="0">
                <a:latin typeface="Trebuchet MS" panose="020B0603020202020204" pitchFamily="34" charset="0"/>
              </a:rPr>
              <a:t>0</a:t>
            </a:r>
            <a:r>
              <a:rPr lang="en-US" sz="2000" dirty="0">
                <a:latin typeface="Trebuchet MS" panose="020B0603020202020204" pitchFamily="34" charset="0"/>
              </a:rPr>
              <a:t>=3.10</a:t>
            </a:r>
            <a:r>
              <a:rPr lang="en-US" sz="2000" baseline="30000" dirty="0">
                <a:latin typeface="Trebuchet MS" panose="020B0603020202020204" pitchFamily="34" charset="0"/>
              </a:rPr>
              <a:t>8</a:t>
            </a:r>
            <a:r>
              <a:rPr lang="en-US" sz="2000" dirty="0">
                <a:latin typeface="Trebuchet MS" panose="020B0603020202020204" pitchFamily="34" charset="0"/>
              </a:rPr>
              <a:t> m/s.</a:t>
            </a:r>
            <a:endParaRPr lang="el-GR" sz="2000" dirty="0">
              <a:latin typeface="Trebuchet MS" panose="020B0603020202020204" pitchFamily="34" charset="0"/>
            </a:endParaRPr>
          </a:p>
          <a:p>
            <a:pPr algn="just">
              <a:lnSpc>
                <a:spcPct val="150000"/>
              </a:lnSpc>
            </a:pPr>
            <a:endParaRPr lang="el-GR" sz="2400" b="1" dirty="0">
              <a:latin typeface="Trebuchet MS" panose="020B0603020202020204" pitchFamily="34" charset="0"/>
            </a:endParaRPr>
          </a:p>
          <a:p>
            <a:pPr algn="just">
              <a:lnSpc>
                <a:spcPct val="150000"/>
              </a:lnSpc>
            </a:pPr>
            <a:r>
              <a:rPr lang="el-GR" sz="2000" b="1" dirty="0">
                <a:latin typeface="Trebuchet MS" panose="020B0603020202020204" pitchFamily="34" charset="0"/>
              </a:rPr>
              <a:t>5. </a:t>
            </a:r>
            <a:r>
              <a:rPr lang="el-GR" sz="2000" dirty="0">
                <a:latin typeface="Trebuchet MS" panose="020B0603020202020204" pitchFamily="34" charset="0"/>
              </a:rPr>
              <a:t>Φως που διαδίδεται στο κενό έχει μήκος κύματος </a:t>
            </a:r>
            <a:r>
              <a:rPr lang="el-GR" sz="2000" i="1" dirty="0">
                <a:latin typeface="Trebuchet MS" panose="020B0603020202020204" pitchFamily="34" charset="0"/>
              </a:rPr>
              <a:t>λ</a:t>
            </a:r>
            <a:r>
              <a:rPr lang="el-GR" sz="2000" baseline="-25000" dirty="0">
                <a:latin typeface="Trebuchet MS" panose="020B0603020202020204" pitchFamily="34" charset="0"/>
              </a:rPr>
              <a:t>0</a:t>
            </a:r>
            <a:r>
              <a:rPr lang="el-GR" sz="2000" dirty="0">
                <a:latin typeface="Trebuchet MS" panose="020B0603020202020204" pitchFamily="34" charset="0"/>
              </a:rPr>
              <a:t>. Όταν το ίδιο φως διαδίδεται στην αιθανόλη, έχει μήκος κύματος 440nm και στη γλυκερίνη 405nm. Ποιος είναι ο λόγος του δείκτη διάθλασης της αιθανόλης προς το δείκτη διάθλασης της γλυκερίνης σε μήκος κύματος </a:t>
            </a:r>
            <a:r>
              <a:rPr lang="el-GR" sz="2000" i="1" dirty="0">
                <a:latin typeface="Trebuchet MS" panose="020B0603020202020204" pitchFamily="34" charset="0"/>
              </a:rPr>
              <a:t>λ</a:t>
            </a:r>
            <a:r>
              <a:rPr lang="el-GR" sz="2000" baseline="-25000" dirty="0">
                <a:latin typeface="Trebuchet MS" panose="020B0603020202020204" pitchFamily="34" charset="0"/>
              </a:rPr>
              <a:t>0</a:t>
            </a:r>
            <a:r>
              <a:rPr lang="el-GR" sz="2000" dirty="0">
                <a:latin typeface="Trebuchet MS" panose="020B0603020202020204" pitchFamily="34" charset="0"/>
              </a:rPr>
              <a:t>;</a:t>
            </a:r>
          </a:p>
        </p:txBody>
      </p:sp>
      <p:sp>
        <p:nvSpPr>
          <p:cNvPr id="5" name="Ορθογώνιο 4"/>
          <p:cNvSpPr/>
          <p:nvPr/>
        </p:nvSpPr>
        <p:spPr>
          <a:xfrm>
            <a:off x="7768949" y="1286600"/>
            <a:ext cx="1635384" cy="553998"/>
          </a:xfrm>
          <a:prstGeom prst="rect">
            <a:avLst/>
          </a:prstGeom>
        </p:spPr>
        <p:txBody>
          <a:bodyPr wrap="none">
            <a:spAutoFit/>
          </a:bodyPr>
          <a:lstStyle/>
          <a:p>
            <a:pPr algn="just">
              <a:lnSpc>
                <a:spcPct val="150000"/>
              </a:lnSpc>
            </a:pPr>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λ</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β</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420</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nm </a:t>
            </a:r>
            <a:endParaRPr lang="el-GR" sz="2000" dirty="0">
              <a:latin typeface="Trebuchet MS" panose="020B0603020202020204" pitchFamily="34" charset="0"/>
            </a:endParaRPr>
          </a:p>
        </p:txBody>
      </p:sp>
      <p:sp>
        <p:nvSpPr>
          <p:cNvPr id="6" name="Ορθογώνιο 5"/>
          <p:cNvSpPr/>
          <p:nvPr/>
        </p:nvSpPr>
        <p:spPr>
          <a:xfrm>
            <a:off x="8371955" y="3847886"/>
            <a:ext cx="731290" cy="400110"/>
          </a:xfrm>
          <a:prstGeom prst="rect">
            <a:avLst/>
          </a:prstGeom>
        </p:spPr>
        <p:txBody>
          <a:bodyPr wrap="none">
            <a:spAutoFit/>
          </a:bodyPr>
          <a:lstStyle/>
          <a:p>
            <a:pPr algn="just"/>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0,92</a:t>
            </a:r>
            <a:endParaRPr lang="en-US" sz="2000" dirty="0">
              <a:latin typeface="Trebuchet MS" panose="020B0603020202020204" pitchFamily="34" charset="0"/>
            </a:endParaRPr>
          </a:p>
        </p:txBody>
      </p:sp>
    </p:spTree>
    <p:extLst>
      <p:ext uri="{BB962C8B-B14F-4D97-AF65-F5344CB8AC3E}">
        <p14:creationId xmlns:p14="http://schemas.microsoft.com/office/powerpoint/2010/main" val="40209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1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28</a:t>
            </a:fld>
            <a:endParaRPr lang="el-GR">
              <a:solidFill>
                <a:prstClr val="black">
                  <a:tint val="75000"/>
                </a:prstClr>
              </a:solidFill>
              <a:latin typeface="Calibri"/>
            </a:endParaRPr>
          </a:p>
        </p:txBody>
      </p:sp>
      <p:sp>
        <p:nvSpPr>
          <p:cNvPr id="4" name="Ορθογώνιο 3"/>
          <p:cNvSpPr/>
          <p:nvPr/>
        </p:nvSpPr>
        <p:spPr>
          <a:xfrm>
            <a:off x="2011680" y="622142"/>
            <a:ext cx="8156448" cy="3785652"/>
          </a:xfrm>
          <a:prstGeom prst="rect">
            <a:avLst/>
          </a:prstGeom>
        </p:spPr>
        <p:txBody>
          <a:bodyPr wrap="square">
            <a:spAutoFit/>
          </a:bodyPr>
          <a:lstStyle/>
          <a:p>
            <a:pPr algn="just">
              <a:lnSpc>
                <a:spcPct val="150000"/>
              </a:lnSpc>
            </a:pPr>
            <a:r>
              <a:rPr lang="el-GR" sz="2000" b="1" dirty="0">
                <a:latin typeface="Trebuchet MS" panose="020B0603020202020204" pitchFamily="34" charset="0"/>
              </a:rPr>
              <a:t>11.  </a:t>
            </a:r>
            <a:r>
              <a:rPr lang="el-GR" sz="2000" dirty="0">
                <a:latin typeface="Trebuchet MS" panose="020B0603020202020204" pitchFamily="34" charset="0"/>
              </a:rPr>
              <a:t>Μονοχρωματικό φως μήκους κύματος </a:t>
            </a:r>
            <a:r>
              <a:rPr lang="el-GR" sz="2000" i="1" dirty="0">
                <a:latin typeface="Trebuchet MS" panose="020B0603020202020204" pitchFamily="34" charset="0"/>
              </a:rPr>
              <a:t>λ</a:t>
            </a:r>
            <a:r>
              <a:rPr lang="el-GR" sz="2000" baseline="-25000" dirty="0">
                <a:latin typeface="Trebuchet MS" panose="020B0603020202020204" pitchFamily="34" charset="0"/>
              </a:rPr>
              <a:t>0 </a:t>
            </a:r>
            <a:r>
              <a:rPr lang="el-GR" sz="2000" dirty="0">
                <a:latin typeface="Trebuchet MS" panose="020B0603020202020204" pitchFamily="34" charset="0"/>
              </a:rPr>
              <a:t>= 600nm, που διαδίδεται στον αέρα εισέρχεται ταυτόχρονα σε δύο οπτικά υλικά πάχους 1m, κάθετα στην διαχωριστική επιφάνεια του κάθε υλικού με τον αέρα. Οι δείκτες διάθλασης των δύο υλικών είναι </a:t>
            </a:r>
            <a:r>
              <a:rPr lang="el-GR" sz="2000" i="1" dirty="0">
                <a:latin typeface="Trebuchet MS" panose="020B0603020202020204" pitchFamily="34" charset="0"/>
              </a:rPr>
              <a:t>n</a:t>
            </a:r>
            <a:r>
              <a:rPr lang="el-GR" sz="2000" baseline="-25000" dirty="0">
                <a:latin typeface="Trebuchet MS" panose="020B0603020202020204" pitchFamily="34" charset="0"/>
              </a:rPr>
              <a:t>1 </a:t>
            </a:r>
            <a:r>
              <a:rPr lang="el-GR" sz="2000" dirty="0">
                <a:latin typeface="Trebuchet MS" panose="020B0603020202020204" pitchFamily="34" charset="0"/>
              </a:rPr>
              <a:t>= 1,5 και </a:t>
            </a:r>
            <a:r>
              <a:rPr lang="el-GR" sz="2000" i="1" dirty="0">
                <a:latin typeface="Trebuchet MS" panose="020B0603020202020204" pitchFamily="34" charset="0"/>
              </a:rPr>
              <a:t>n</a:t>
            </a:r>
            <a:r>
              <a:rPr lang="el-GR" sz="2000" baseline="-25000" dirty="0">
                <a:latin typeface="Trebuchet MS" panose="020B0603020202020204" pitchFamily="34" charset="0"/>
              </a:rPr>
              <a:t>2 </a:t>
            </a:r>
            <a:r>
              <a:rPr lang="el-GR" sz="2000" dirty="0">
                <a:latin typeface="Trebuchet MS" panose="020B0603020202020204" pitchFamily="34" charset="0"/>
              </a:rPr>
              <a:t>= 1,2. </a:t>
            </a:r>
          </a:p>
          <a:p>
            <a:pPr algn="just">
              <a:lnSpc>
                <a:spcPct val="150000"/>
              </a:lnSpc>
            </a:pPr>
            <a:r>
              <a:rPr lang="el-GR" sz="2000" dirty="0">
                <a:latin typeface="Trebuchet MS" panose="020B0603020202020204" pitchFamily="34" charset="0"/>
              </a:rPr>
              <a:t>Να βρείτε:</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τη χρονική διαφορά εξόδου του φωτός από τα δύο οπτικά υλικά.</a:t>
            </a:r>
          </a:p>
          <a:p>
            <a:pPr algn="just">
              <a:lnSpc>
                <a:spcPct val="150000"/>
              </a:lnSpc>
            </a:pP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τον αριθμό των μηκών κύματος του φωτός σε κάθε οπτικό υλικό.</a:t>
            </a:r>
            <a:endParaRPr lang="en-US" sz="2000" dirty="0">
              <a:latin typeface="Trebuchet MS" panose="020B0603020202020204" pitchFamily="34" charset="0"/>
            </a:endParaRPr>
          </a:p>
        </p:txBody>
      </p:sp>
      <p:sp>
        <p:nvSpPr>
          <p:cNvPr id="5" name="Ορθογώνιο 4"/>
          <p:cNvSpPr/>
          <p:nvPr/>
        </p:nvSpPr>
        <p:spPr>
          <a:xfrm>
            <a:off x="8357616" y="3348160"/>
            <a:ext cx="1404552"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Δ</a:t>
            </a:r>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t</a:t>
            </a:r>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-9</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s</a:t>
            </a:r>
            <a:endParaRPr lang="el-GR" sz="2000" dirty="0"/>
          </a:p>
        </p:txBody>
      </p:sp>
      <p:sp>
        <p:nvSpPr>
          <p:cNvPr id="6" name="Ορθογώνιο 5"/>
          <p:cNvSpPr/>
          <p:nvPr/>
        </p:nvSpPr>
        <p:spPr>
          <a:xfrm>
            <a:off x="5627501" y="4407794"/>
            <a:ext cx="4310795" cy="400110"/>
          </a:xfrm>
          <a:prstGeom prst="rect">
            <a:avLst/>
          </a:prstGeom>
        </p:spPr>
        <p:txBody>
          <a:bodyPr wrap="none">
            <a:spAutoFit/>
          </a:bodyPr>
          <a:lstStyle/>
          <a:p>
            <a:pPr algn="just"/>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Ν</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1</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2,5.10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6</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err="1">
                <a:solidFill>
                  <a:srgbClr val="FF0000"/>
                </a:solidFill>
                <a:effectLst>
                  <a:outerShdw blurRad="38100" dist="38100" dir="2700000" algn="tl">
                    <a:srgbClr val="000000">
                      <a:alpha val="43137"/>
                    </a:srgbClr>
                  </a:outerShdw>
                </a:effectLst>
                <a:latin typeface="Trebuchet MS" panose="020B0603020202020204" pitchFamily="34" charset="0"/>
              </a:rPr>
              <a:t>μ.κ</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a:t>
            </a:r>
            <a:r>
              <a:rPr lang="el-GR" sz="2000" b="1" dirty="0">
                <a:latin typeface="Trebuchet MS" panose="020B0603020202020204" pitchFamily="34" charset="0"/>
              </a:rPr>
              <a:t>  </a:t>
            </a:r>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Ν</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2</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2.10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6</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err="1">
                <a:solidFill>
                  <a:srgbClr val="FF0000"/>
                </a:solidFill>
                <a:effectLst>
                  <a:outerShdw blurRad="38100" dist="38100" dir="2700000" algn="tl">
                    <a:srgbClr val="000000">
                      <a:alpha val="43137"/>
                    </a:srgbClr>
                  </a:outerShdw>
                </a:effectLst>
                <a:latin typeface="Trebuchet MS" panose="020B0603020202020204" pitchFamily="34" charset="0"/>
              </a:rPr>
              <a:t>μ.κ</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a:t>
            </a:r>
            <a:r>
              <a:rPr lang="en-US" sz="2000" dirty="0">
                <a:latin typeface="Trebuchet MS" panose="020B0603020202020204" pitchFamily="34" charset="0"/>
              </a:rPr>
              <a:t> </a:t>
            </a:r>
            <a:endParaRPr lang="el-GR" sz="2000" dirty="0">
              <a:latin typeface="Trebuchet MS" panose="020B0603020202020204" pitchFamily="34" charset="0"/>
            </a:endParaRPr>
          </a:p>
        </p:txBody>
      </p:sp>
    </p:spTree>
    <p:extLst>
      <p:ext uri="{BB962C8B-B14F-4D97-AF65-F5344CB8AC3E}">
        <p14:creationId xmlns:p14="http://schemas.microsoft.com/office/powerpoint/2010/main" val="21347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29</a:t>
            </a:fld>
            <a:endParaRPr lang="el-GR">
              <a:solidFill>
                <a:prstClr val="black">
                  <a:tint val="75000"/>
                </a:prstClr>
              </a:solidFill>
              <a:latin typeface="Calibri"/>
            </a:endParaRPr>
          </a:p>
        </p:txBody>
      </p:sp>
      <p:sp>
        <p:nvSpPr>
          <p:cNvPr id="5" name="Rectangle 4"/>
          <p:cNvSpPr txBox="1">
            <a:spLocks noChangeArrowheads="1"/>
          </p:cNvSpPr>
          <p:nvPr/>
        </p:nvSpPr>
        <p:spPr>
          <a:xfrm>
            <a:off x="2363542" y="2014493"/>
            <a:ext cx="7464916" cy="6583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εκτός του σχολικού βιβλίου</a:t>
            </a:r>
          </a:p>
        </p:txBody>
      </p:sp>
    </p:spTree>
    <p:extLst>
      <p:ext uri="{BB962C8B-B14F-4D97-AF65-F5344CB8AC3E}">
        <p14:creationId xmlns:p14="http://schemas.microsoft.com/office/powerpoint/2010/main" val="19390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3</a:t>
            </a:fld>
            <a:endParaRPr lang="el-GR">
              <a:solidFill>
                <a:prstClr val="black">
                  <a:tint val="75000"/>
                </a:prstClr>
              </a:solidFill>
              <a:latin typeface="Calibri"/>
            </a:endParaRPr>
          </a:p>
        </p:txBody>
      </p:sp>
      <p:pic>
        <p:nvPicPr>
          <p:cNvPr id="4" name="Picture 15"/>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1015598" y="2011678"/>
            <a:ext cx="810768" cy="121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7415783" y="247149"/>
            <a:ext cx="3736975" cy="1792228"/>
          </a:xfrm>
          <a:prstGeom prst="cloudCallout">
            <a:avLst>
              <a:gd name="adj1" fmla="val 51051"/>
              <a:gd name="adj2" fmla="val 51673"/>
            </a:avLst>
          </a:prstGeom>
          <a:noFill/>
          <a:ln w="9525">
            <a:solidFill>
              <a:schemeClr val="tx1"/>
            </a:solidFill>
            <a:round/>
            <a:headEnd/>
            <a:tailEnd/>
          </a:ln>
          <a:effectLst/>
        </p:spPr>
        <p:txBody>
          <a:bodyPr/>
          <a:lstStyle/>
          <a:p>
            <a:pPr algn="ctr">
              <a:lnSpc>
                <a:spcPct val="150000"/>
              </a:lnSpc>
            </a:pPr>
            <a:r>
              <a:rPr lang="el-GR" altLang="el-GR" b="1" dirty="0">
                <a:latin typeface="Comic Sans MS" pitchFamily="66" charset="0"/>
              </a:rPr>
              <a:t>Πότε συμβαίνει ανάκλαση ή διάθλαση του φωτός</a:t>
            </a:r>
            <a:r>
              <a:rPr lang="en-US" altLang="el-GR" b="1" dirty="0">
                <a:latin typeface="Comic Sans MS" pitchFamily="66" charset="0"/>
              </a:rPr>
              <a:t>;</a:t>
            </a:r>
            <a:endParaRPr lang="el-GR" altLang="el-GR" b="1" dirty="0">
              <a:latin typeface="Comic Sans MS" pitchFamily="66" charset="0"/>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18" y="2167831"/>
            <a:ext cx="1275963" cy="1216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1850581" y="1883277"/>
            <a:ext cx="715309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000" b="1" dirty="0">
                <a:latin typeface="Comic Sans MS" pitchFamily="66" charset="0"/>
              </a:rPr>
              <a:t>Για να συμβούν αυτά τα οπτικά φαινόμενα χρειάζεται μια φωτεινή δέσμη (ακτίνα) να κινείται σ’ ένα οπτικό μέσο και στην πορεία της να συναντήσει και να εισέλθει σ’ ένα διαφορετικό μέσο.</a:t>
            </a:r>
          </a:p>
          <a:p>
            <a:pPr algn="just">
              <a:lnSpc>
                <a:spcPct val="150000"/>
              </a:lnSpc>
              <a:spcBef>
                <a:spcPct val="50000"/>
              </a:spcBef>
            </a:pPr>
            <a:r>
              <a:rPr lang="el-GR" altLang="el-GR" sz="2000" b="1" dirty="0">
                <a:solidFill>
                  <a:srgbClr val="006600"/>
                </a:solidFill>
                <a:effectLst>
                  <a:outerShdw blurRad="38100" dist="38100" dir="2700000" algn="tl">
                    <a:srgbClr val="000000">
                      <a:alpha val="43137"/>
                    </a:srgbClr>
                  </a:outerShdw>
                </a:effectLst>
                <a:latin typeface="Comic Sans MS" pitchFamily="66" charset="0"/>
              </a:rPr>
              <a:t>Όσο κινείται στο ίδιο οπτικό μέσο, η ταχύτητα της ακτινοβολίας παραμένει σταθερή.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Όταν κινηθεί σε άλλο μέσο, η ταχύτητα αλλάζει.</a:t>
            </a:r>
          </a:p>
          <a:p>
            <a:pPr algn="just">
              <a:spcBef>
                <a:spcPct val="50000"/>
              </a:spcBef>
            </a:pPr>
            <a:r>
              <a:rPr lang="el-GR" altLang="el-GR" sz="2000" b="1" dirty="0">
                <a:latin typeface="Comic Sans MS" pitchFamily="66" charset="0"/>
              </a:rPr>
              <a:t>Ας μελετήσουμε τα δύο φαινόμενα.  </a:t>
            </a:r>
          </a:p>
        </p:txBody>
      </p:sp>
    </p:spTree>
    <p:extLst>
      <p:ext uri="{BB962C8B-B14F-4D97-AF65-F5344CB8AC3E}">
        <p14:creationId xmlns:p14="http://schemas.microsoft.com/office/powerpoint/2010/main" val="26911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25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1500"/>
                                        <p:tgtEl>
                                          <p:spTgt spid="7">
                                            <p:txEl>
                                              <p:pRg st="1" end="1"/>
                                            </p:txEl>
                                          </p:spTgt>
                                        </p:tgtEl>
                                      </p:cBhvr>
                                    </p:animEffect>
                                  </p:childTnLst>
                                </p:cTn>
                              </p:par>
                            </p:childTnLst>
                          </p:cTn>
                        </p:par>
                        <p:par>
                          <p:cTn id="26" fill="hold">
                            <p:stCondLst>
                              <p:cond delay="1500"/>
                            </p:stCondLst>
                            <p:childTnLst>
                              <p:par>
                                <p:cTn id="27" presetID="22" presetClass="entr" presetSubtype="8" fill="hold" nodeType="afterEffect">
                                  <p:stCondLst>
                                    <p:cond delay="50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left)">
                                      <p:cBhvr>
                                        <p:cTn id="29" dur="1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latin typeface="+mn-lt"/>
              </a:rPr>
              <a:t>Μερκ</a:t>
            </a:r>
            <a:r>
              <a:rPr lang="el-GR" altLang="el-GR" sz="1200" dirty="0">
                <a:latin typeface="+mn-lt"/>
              </a:rPr>
              <a:t>. Παναγιωτόπουλος - Φυσικός     </a:t>
            </a:r>
            <a:r>
              <a:rPr lang="el-GR" altLang="el-GR" sz="1200" dirty="0" err="1">
                <a:latin typeface="+mn-lt"/>
              </a:rPr>
              <a:t>www.merkopanas.blogspot.gr</a:t>
            </a:r>
            <a:endParaRPr lang="el-GR" altLang="el-GR" sz="1200" dirty="0">
              <a:latin typeface="+mn-lt"/>
            </a:endParaRPr>
          </a:p>
        </p:txBody>
      </p:sp>
      <p:sp>
        <p:nvSpPr>
          <p:cNvPr id="9219"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593908-1EC2-4DF3-ACFC-553A932C460D}" type="slidenum">
              <a:rPr lang="el-GR" altLang="el-GR" sz="1400">
                <a:latin typeface="+mj-lt"/>
              </a:rPr>
              <a:pPr eaLnBrk="1" hangingPunct="1"/>
              <a:t>30</a:t>
            </a:fld>
            <a:endParaRPr lang="el-GR" altLang="el-GR" sz="1400" dirty="0">
              <a:latin typeface="+mj-lt"/>
            </a:endParaRPr>
          </a:p>
        </p:txBody>
      </p:sp>
      <p:sp>
        <p:nvSpPr>
          <p:cNvPr id="49157" name="Text Box 5"/>
          <p:cNvSpPr txBox="1">
            <a:spLocks noChangeArrowheads="1"/>
          </p:cNvSpPr>
          <p:nvPr/>
        </p:nvSpPr>
        <p:spPr bwMode="auto">
          <a:xfrm>
            <a:off x="1919288" y="480456"/>
            <a:ext cx="757640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l-GR" altLang="el-GR" sz="2000" b="1" dirty="0">
                <a:latin typeface="Trebuchet MS" panose="020B0603020202020204" pitchFamily="34" charset="0"/>
              </a:rPr>
              <a:t>1.  </a:t>
            </a:r>
            <a:r>
              <a:rPr lang="el-GR" altLang="el-GR" sz="2000" dirty="0">
                <a:latin typeface="Trebuchet MS" panose="020B0603020202020204" pitchFamily="34" charset="0"/>
              </a:rPr>
              <a:t>Όταν φως συχνότητας </a:t>
            </a:r>
            <a:r>
              <a:rPr lang="en-US" altLang="el-GR" sz="2000" i="1" dirty="0">
                <a:latin typeface="Trebuchet MS" panose="020B0603020202020204" pitchFamily="34" charset="0"/>
              </a:rPr>
              <a:t>f</a:t>
            </a:r>
            <a:r>
              <a:rPr lang="en-US" altLang="el-GR" sz="2000" dirty="0">
                <a:latin typeface="Trebuchet MS" panose="020B0603020202020204" pitchFamily="34" charset="0"/>
              </a:rPr>
              <a:t> </a:t>
            </a:r>
            <a:r>
              <a:rPr lang="el-GR" altLang="el-GR" sz="2000" dirty="0">
                <a:latin typeface="Trebuchet MS" panose="020B0603020202020204" pitchFamily="34" charset="0"/>
              </a:rPr>
              <a:t>περάσει από οπτικά αραιότερο σε οπτικά πυκνότερο </a:t>
            </a:r>
            <a:r>
              <a:rPr lang="el-GR" altLang="el-GR" sz="2000" b="1" dirty="0">
                <a:latin typeface="Trebuchet MS" panose="020B0603020202020204" pitchFamily="34" charset="0"/>
              </a:rPr>
              <a:t> </a:t>
            </a:r>
            <a:r>
              <a:rPr lang="el-GR" altLang="el-GR" sz="2000" dirty="0">
                <a:latin typeface="Trebuchet MS" panose="020B0603020202020204" pitchFamily="34" charset="0"/>
              </a:rPr>
              <a:t>μέσο</a:t>
            </a:r>
          </a:p>
          <a:p>
            <a:pPr algn="just">
              <a:spcBef>
                <a:spcPct val="50000"/>
              </a:spcBef>
              <a:defRPr/>
            </a:pPr>
            <a:r>
              <a:rPr lang="el-GR" altLang="el-GR" sz="2000" b="1" dirty="0">
                <a:latin typeface="Trebuchet MS" panose="020B0603020202020204" pitchFamily="34" charset="0"/>
              </a:rPr>
              <a:t>α.</a:t>
            </a:r>
            <a:r>
              <a:rPr lang="el-GR" altLang="el-GR" sz="2000" dirty="0">
                <a:latin typeface="Trebuchet MS" panose="020B0603020202020204" pitchFamily="34" charset="0"/>
              </a:rPr>
              <a:t>  η ταχύτητά του αυξάνει.</a:t>
            </a:r>
          </a:p>
          <a:p>
            <a:pPr algn="just">
              <a:spcBef>
                <a:spcPct val="50000"/>
              </a:spcBef>
              <a:defRPr/>
            </a:pPr>
            <a:r>
              <a:rPr lang="el-GR" altLang="el-GR" sz="2000" b="1" dirty="0">
                <a:latin typeface="Trebuchet MS" panose="020B0603020202020204" pitchFamily="34" charset="0"/>
              </a:rPr>
              <a:t>β.  </a:t>
            </a:r>
            <a:r>
              <a:rPr lang="el-GR" altLang="el-GR" sz="2000" dirty="0">
                <a:latin typeface="Trebuchet MS" panose="020B0603020202020204" pitchFamily="34" charset="0"/>
              </a:rPr>
              <a:t>το μήκος κύματός του αυξάνει.</a:t>
            </a:r>
          </a:p>
          <a:p>
            <a:pPr algn="just">
              <a:spcBef>
                <a:spcPct val="50000"/>
              </a:spcBef>
              <a:defRPr/>
            </a:pPr>
            <a:r>
              <a:rPr lang="el-GR" altLang="el-GR" sz="2000" b="1" dirty="0">
                <a:latin typeface="Trebuchet MS" panose="020B0603020202020204" pitchFamily="34" charset="0"/>
              </a:rPr>
              <a:t>γ.</a:t>
            </a:r>
            <a:r>
              <a:rPr lang="el-GR" altLang="el-GR" sz="2000" dirty="0">
                <a:latin typeface="Trebuchet MS" panose="020B0603020202020204" pitchFamily="34" charset="0"/>
              </a:rPr>
              <a:t>  το μήκος κύματός του ελαττώνεται.</a:t>
            </a:r>
          </a:p>
          <a:p>
            <a:pPr algn="just">
              <a:spcBef>
                <a:spcPct val="50000"/>
              </a:spcBef>
              <a:defRPr/>
            </a:pPr>
            <a:r>
              <a:rPr lang="el-GR" altLang="el-GR" sz="2000" b="1" dirty="0">
                <a:latin typeface="Trebuchet MS" panose="020B0603020202020204" pitchFamily="34" charset="0"/>
              </a:rPr>
              <a:t>δ.</a:t>
            </a:r>
            <a:r>
              <a:rPr lang="el-GR" altLang="el-GR" sz="2000" dirty="0">
                <a:latin typeface="Trebuchet MS" panose="020B0603020202020204" pitchFamily="34" charset="0"/>
              </a:rPr>
              <a:t>   η συχνότητά του μεταβάλλεται.</a:t>
            </a:r>
            <a:endParaRPr lang="en-US" altLang="el-GR" sz="2000" dirty="0">
              <a:latin typeface="Trebuchet MS" panose="020B0603020202020204" pitchFamily="34" charset="0"/>
            </a:endParaRPr>
          </a:p>
          <a:p>
            <a:pPr algn="just">
              <a:spcBef>
                <a:spcPct val="50000"/>
              </a:spcBef>
              <a:defRPr/>
            </a:pPr>
            <a:endParaRPr lang="en-US" altLang="el-GR" sz="2000" dirty="0">
              <a:latin typeface="Trebuchet MS" panose="020B0603020202020204" pitchFamily="34" charset="0"/>
            </a:endParaRPr>
          </a:p>
          <a:p>
            <a:pPr algn="just">
              <a:lnSpc>
                <a:spcPct val="150000"/>
              </a:lnSpc>
            </a:pPr>
            <a:r>
              <a:rPr lang="en-US" altLang="el-GR" sz="2000" b="1" dirty="0">
                <a:latin typeface="Trebuchet MS" panose="020B0603020202020204" pitchFamily="34" charset="0"/>
              </a:rPr>
              <a:t>2</a:t>
            </a:r>
            <a:r>
              <a:rPr lang="el-GR" altLang="el-GR" sz="2000" b="1" dirty="0">
                <a:latin typeface="Trebuchet MS" panose="020B0603020202020204" pitchFamily="34" charset="0"/>
              </a:rPr>
              <a:t>.</a:t>
            </a:r>
            <a:r>
              <a:rPr lang="en-US" altLang="el-GR" sz="2000" b="1" dirty="0">
                <a:latin typeface="Trebuchet MS" panose="020B0603020202020204" pitchFamily="34" charset="0"/>
              </a:rPr>
              <a:t> </a:t>
            </a:r>
            <a:r>
              <a:rPr lang="el-GR" altLang="el-GR" sz="2000" b="1" dirty="0">
                <a:latin typeface="Trebuchet MS" panose="020B0603020202020204" pitchFamily="34" charset="0"/>
              </a:rPr>
              <a:t> </a:t>
            </a:r>
            <a:r>
              <a:rPr lang="en-US" altLang="el-GR" sz="2000" dirty="0" err="1">
                <a:latin typeface="Trebuchet MS" panose="020B0603020202020204" pitchFamily="34" charset="0"/>
              </a:rPr>
              <a:t>Ότ</a:t>
            </a:r>
            <a:r>
              <a:rPr lang="en-US" altLang="el-GR" sz="2000" dirty="0">
                <a:latin typeface="Trebuchet MS" panose="020B0603020202020204" pitchFamily="34" charset="0"/>
              </a:rPr>
              <a:t>αν ένα φωτόνιο διαδίδεται σε διαφορετικά οπτικά μέσα, </a:t>
            </a:r>
          </a:p>
          <a:p>
            <a:pPr algn="just">
              <a:lnSpc>
                <a:spcPct val="150000"/>
              </a:lnSpc>
            </a:pPr>
            <a:r>
              <a:rPr lang="el-GR" altLang="el-GR" sz="2000" b="1" dirty="0">
                <a:latin typeface="Trebuchet MS" panose="020B0603020202020204" pitchFamily="34" charset="0"/>
              </a:rPr>
              <a:t>α</a:t>
            </a:r>
            <a:r>
              <a:rPr lang="en-US" altLang="el-GR" sz="2000" b="1" dirty="0">
                <a:latin typeface="Trebuchet MS" panose="020B0603020202020204" pitchFamily="34" charset="0"/>
              </a:rPr>
              <a:t>.  </a:t>
            </a:r>
            <a:r>
              <a:rPr lang="en-US" altLang="el-GR" sz="2000" dirty="0">
                <a:latin typeface="Trebuchet MS" panose="020B0603020202020204" pitchFamily="34" charset="0"/>
              </a:rPr>
              <a:t>η τα</a:t>
            </a:r>
            <a:r>
              <a:rPr lang="en-US" altLang="el-GR" sz="2000" dirty="0" err="1">
                <a:latin typeface="Trebuchet MS" panose="020B0603020202020204" pitchFamily="34" charset="0"/>
              </a:rPr>
              <a:t>χύτητά</a:t>
            </a:r>
            <a:r>
              <a:rPr lang="en-US" altLang="el-GR" sz="2000" dirty="0">
                <a:latin typeface="Trebuchet MS" panose="020B0603020202020204" pitchFamily="34" charset="0"/>
              </a:rPr>
              <a:t> </a:t>
            </a:r>
            <a:r>
              <a:rPr lang="en-US" altLang="el-GR" sz="2000" dirty="0" err="1">
                <a:latin typeface="Trebuchet MS" panose="020B0603020202020204" pitchFamily="34" charset="0"/>
              </a:rPr>
              <a:t>του</a:t>
            </a:r>
            <a:r>
              <a:rPr lang="en-US" altLang="el-GR" sz="2000" dirty="0">
                <a:latin typeface="Trebuchet MS" panose="020B0603020202020204" pitchFamily="34" charset="0"/>
              </a:rPr>
              <a:t> παρα</a:t>
            </a:r>
            <a:r>
              <a:rPr lang="en-US" altLang="el-GR" sz="2000" dirty="0" err="1">
                <a:latin typeface="Trebuchet MS" panose="020B0603020202020204" pitchFamily="34" charset="0"/>
              </a:rPr>
              <a:t>μένει</a:t>
            </a:r>
            <a:r>
              <a:rPr lang="en-US" altLang="el-GR" sz="2000" dirty="0">
                <a:latin typeface="Trebuchet MS" panose="020B0603020202020204" pitchFamily="34" charset="0"/>
              </a:rPr>
              <a:t> </a:t>
            </a:r>
            <a:r>
              <a:rPr lang="en-US" altLang="el-GR" sz="2000" dirty="0" err="1">
                <a:latin typeface="Trebuchet MS" panose="020B0603020202020204" pitchFamily="34" charset="0"/>
              </a:rPr>
              <a:t>στ</a:t>
            </a:r>
            <a:r>
              <a:rPr lang="en-US" altLang="el-GR" sz="2000" dirty="0">
                <a:latin typeface="Trebuchet MS" panose="020B0603020202020204" pitchFamily="34" charset="0"/>
              </a:rPr>
              <a:t>αθερή. </a:t>
            </a:r>
          </a:p>
          <a:p>
            <a:pPr algn="just">
              <a:lnSpc>
                <a:spcPct val="150000"/>
              </a:lnSpc>
            </a:pPr>
            <a:r>
              <a:rPr lang="el-GR" altLang="el-GR" sz="2000" b="1" dirty="0">
                <a:latin typeface="Trebuchet MS" panose="020B0603020202020204" pitchFamily="34" charset="0"/>
              </a:rPr>
              <a:t>β</a:t>
            </a:r>
            <a:r>
              <a:rPr lang="en-US" altLang="el-GR" sz="2000" b="1" dirty="0">
                <a:latin typeface="Trebuchet MS" panose="020B0603020202020204" pitchFamily="34" charset="0"/>
              </a:rPr>
              <a:t>.  </a:t>
            </a:r>
            <a:r>
              <a:rPr lang="en-US" altLang="el-GR" sz="2000" dirty="0">
                <a:latin typeface="Trebuchet MS" panose="020B0603020202020204" pitchFamily="34" charset="0"/>
              </a:rPr>
              <a:t>η </a:t>
            </a:r>
            <a:r>
              <a:rPr lang="en-US" altLang="el-GR" sz="2000" dirty="0" err="1">
                <a:latin typeface="Trebuchet MS" panose="020B0603020202020204" pitchFamily="34" charset="0"/>
              </a:rPr>
              <a:t>ενέργειά</a:t>
            </a:r>
            <a:r>
              <a:rPr lang="en-US" altLang="el-GR" sz="2000" dirty="0">
                <a:latin typeface="Trebuchet MS" panose="020B0603020202020204" pitchFamily="34" charset="0"/>
              </a:rPr>
              <a:t> </a:t>
            </a:r>
            <a:r>
              <a:rPr lang="en-US" altLang="el-GR" sz="2000" dirty="0" err="1">
                <a:latin typeface="Trebuchet MS" panose="020B0603020202020204" pitchFamily="34" charset="0"/>
              </a:rPr>
              <a:t>του</a:t>
            </a:r>
            <a:r>
              <a:rPr lang="en-US" altLang="el-GR" sz="2000" dirty="0">
                <a:latin typeface="Trebuchet MS" panose="020B0603020202020204" pitchFamily="34" charset="0"/>
              </a:rPr>
              <a:t> παρα</a:t>
            </a:r>
            <a:r>
              <a:rPr lang="en-US" altLang="el-GR" sz="2000" dirty="0" err="1">
                <a:latin typeface="Trebuchet MS" panose="020B0603020202020204" pitchFamily="34" charset="0"/>
              </a:rPr>
              <a:t>μένει</a:t>
            </a:r>
            <a:r>
              <a:rPr lang="en-US" altLang="el-GR" sz="2000" dirty="0">
                <a:latin typeface="Trebuchet MS" panose="020B0603020202020204" pitchFamily="34" charset="0"/>
              </a:rPr>
              <a:t> </a:t>
            </a:r>
            <a:r>
              <a:rPr lang="en-US" altLang="el-GR" sz="2000" dirty="0" err="1">
                <a:latin typeface="Trebuchet MS" panose="020B0603020202020204" pitchFamily="34" charset="0"/>
              </a:rPr>
              <a:t>στ</a:t>
            </a:r>
            <a:r>
              <a:rPr lang="en-US" altLang="el-GR" sz="2000" dirty="0">
                <a:latin typeface="Trebuchet MS" panose="020B0603020202020204" pitchFamily="34" charset="0"/>
              </a:rPr>
              <a:t>αθερή. </a:t>
            </a:r>
          </a:p>
          <a:p>
            <a:pPr algn="just">
              <a:lnSpc>
                <a:spcPct val="150000"/>
              </a:lnSpc>
            </a:pPr>
            <a:r>
              <a:rPr lang="el-GR" altLang="el-GR" sz="2000" b="1" dirty="0">
                <a:latin typeface="Trebuchet MS" panose="020B0603020202020204" pitchFamily="34" charset="0"/>
              </a:rPr>
              <a:t>γ</a:t>
            </a:r>
            <a:r>
              <a:rPr lang="en-US" altLang="el-GR" sz="2000" b="1" dirty="0">
                <a:latin typeface="Trebuchet MS" panose="020B0603020202020204" pitchFamily="34" charset="0"/>
              </a:rPr>
              <a:t>.  </a:t>
            </a:r>
            <a:r>
              <a:rPr lang="en-US" altLang="el-GR" sz="2000" dirty="0" err="1">
                <a:latin typeface="Trebuchet MS" panose="020B0603020202020204" pitchFamily="34" charset="0"/>
              </a:rPr>
              <a:t>το</a:t>
            </a:r>
            <a:r>
              <a:rPr lang="en-US" altLang="el-GR" sz="2000" dirty="0">
                <a:latin typeface="Trebuchet MS" panose="020B0603020202020204" pitchFamily="34" charset="0"/>
              </a:rPr>
              <a:t> </a:t>
            </a:r>
            <a:r>
              <a:rPr lang="en-US" altLang="el-GR" sz="2000" dirty="0" err="1">
                <a:latin typeface="Trebuchet MS" panose="020B0603020202020204" pitchFamily="34" charset="0"/>
              </a:rPr>
              <a:t>μήκος</a:t>
            </a:r>
            <a:r>
              <a:rPr lang="en-US" altLang="el-GR" sz="2000" dirty="0">
                <a:latin typeface="Trebuchet MS" panose="020B0603020202020204" pitchFamily="34" charset="0"/>
              </a:rPr>
              <a:t> </a:t>
            </a:r>
            <a:r>
              <a:rPr lang="en-US" altLang="el-GR" sz="2000" dirty="0" err="1">
                <a:latin typeface="Trebuchet MS" panose="020B0603020202020204" pitchFamily="34" charset="0"/>
              </a:rPr>
              <a:t>κύμ</a:t>
            </a:r>
            <a:r>
              <a:rPr lang="en-US" altLang="el-GR" sz="2000" dirty="0">
                <a:latin typeface="Trebuchet MS" panose="020B0603020202020204" pitchFamily="34" charset="0"/>
              </a:rPr>
              <a:t>ατός του παραμένει σταθερό. </a:t>
            </a:r>
          </a:p>
          <a:p>
            <a:pPr algn="just">
              <a:lnSpc>
                <a:spcPct val="150000"/>
              </a:lnSpc>
            </a:pPr>
            <a:r>
              <a:rPr lang="el-GR" altLang="el-GR" sz="2000" b="1" dirty="0">
                <a:latin typeface="Trebuchet MS" panose="020B0603020202020204" pitchFamily="34" charset="0"/>
              </a:rPr>
              <a:t>δ</a:t>
            </a:r>
            <a:r>
              <a:rPr lang="en-US" altLang="el-GR" sz="2000" b="1" dirty="0">
                <a:latin typeface="Trebuchet MS" panose="020B0603020202020204" pitchFamily="34" charset="0"/>
              </a:rPr>
              <a:t>.  </a:t>
            </a:r>
            <a:r>
              <a:rPr lang="en-US" altLang="el-GR" sz="2000" dirty="0">
                <a:latin typeface="Trebuchet MS" panose="020B0603020202020204" pitchFamily="34" charset="0"/>
              </a:rPr>
              <a:t>κα</a:t>
            </a:r>
            <a:r>
              <a:rPr lang="en-US" altLang="el-GR" sz="2000" dirty="0" err="1">
                <a:latin typeface="Trebuchet MS" panose="020B0603020202020204" pitchFamily="34" charset="0"/>
              </a:rPr>
              <a:t>νέν</a:t>
            </a:r>
            <a:r>
              <a:rPr lang="en-US" altLang="el-GR" sz="2000" dirty="0">
                <a:latin typeface="Trebuchet MS" panose="020B0603020202020204" pitchFamily="34" charset="0"/>
              </a:rPr>
              <a:t>α από τα παραπάνω δεν παραμένει σταθερό. </a:t>
            </a:r>
          </a:p>
        </p:txBody>
      </p:sp>
      <p:sp>
        <p:nvSpPr>
          <p:cNvPr id="8" name="Oval 8"/>
          <p:cNvSpPr>
            <a:spLocks noChangeArrowheads="1"/>
          </p:cNvSpPr>
          <p:nvPr/>
        </p:nvSpPr>
        <p:spPr bwMode="auto">
          <a:xfrm>
            <a:off x="1900534" y="2217440"/>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9" name="Oval 8"/>
          <p:cNvSpPr>
            <a:spLocks noChangeArrowheads="1"/>
          </p:cNvSpPr>
          <p:nvPr/>
        </p:nvSpPr>
        <p:spPr bwMode="auto">
          <a:xfrm>
            <a:off x="1900534" y="4395872"/>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1874114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animEffect transition="in" filter="wipe(left)">
                                      <p:cBhvr>
                                        <p:cTn id="7" dur="1500"/>
                                        <p:tgtEl>
                                          <p:spTgt spid="4915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9157">
                                            <p:txEl>
                                              <p:pRg st="1" end="1"/>
                                            </p:txEl>
                                          </p:spTgt>
                                        </p:tgtEl>
                                        <p:attrNameLst>
                                          <p:attrName>style.visibility</p:attrName>
                                        </p:attrNameLst>
                                      </p:cBhvr>
                                      <p:to>
                                        <p:strVal val="visible"/>
                                      </p:to>
                                    </p:set>
                                    <p:animEffect transition="in" filter="wipe(left)">
                                      <p:cBhvr>
                                        <p:cTn id="10" dur="1500"/>
                                        <p:tgtEl>
                                          <p:spTgt spid="4915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9157">
                                            <p:txEl>
                                              <p:pRg st="2" end="2"/>
                                            </p:txEl>
                                          </p:spTgt>
                                        </p:tgtEl>
                                        <p:attrNameLst>
                                          <p:attrName>style.visibility</p:attrName>
                                        </p:attrNameLst>
                                      </p:cBhvr>
                                      <p:to>
                                        <p:strVal val="visible"/>
                                      </p:to>
                                    </p:set>
                                    <p:animEffect transition="in" filter="wipe(left)">
                                      <p:cBhvr>
                                        <p:cTn id="13" dur="1500"/>
                                        <p:tgtEl>
                                          <p:spTgt spid="49157">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9157">
                                            <p:txEl>
                                              <p:pRg st="3" end="3"/>
                                            </p:txEl>
                                          </p:spTgt>
                                        </p:tgtEl>
                                        <p:attrNameLst>
                                          <p:attrName>style.visibility</p:attrName>
                                        </p:attrNameLst>
                                      </p:cBhvr>
                                      <p:to>
                                        <p:strVal val="visible"/>
                                      </p:to>
                                    </p:set>
                                    <p:animEffect transition="in" filter="wipe(left)">
                                      <p:cBhvr>
                                        <p:cTn id="16" dur="1500"/>
                                        <p:tgtEl>
                                          <p:spTgt spid="49157">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9157">
                                            <p:txEl>
                                              <p:pRg st="4" end="4"/>
                                            </p:txEl>
                                          </p:spTgt>
                                        </p:tgtEl>
                                        <p:attrNameLst>
                                          <p:attrName>style.visibility</p:attrName>
                                        </p:attrNameLst>
                                      </p:cBhvr>
                                      <p:to>
                                        <p:strVal val="visible"/>
                                      </p:to>
                                    </p:set>
                                    <p:animEffect transition="in" filter="wipe(left)">
                                      <p:cBhvr>
                                        <p:cTn id="19" dur="1500"/>
                                        <p:tgtEl>
                                          <p:spTgt spid="4915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9157">
                                            <p:txEl>
                                              <p:pRg st="6" end="6"/>
                                            </p:txEl>
                                          </p:spTgt>
                                        </p:tgtEl>
                                        <p:attrNameLst>
                                          <p:attrName>style.visibility</p:attrName>
                                        </p:attrNameLst>
                                      </p:cBhvr>
                                      <p:to>
                                        <p:strVal val="visible"/>
                                      </p:to>
                                    </p:set>
                                    <p:animEffect transition="in" filter="wipe(left)">
                                      <p:cBhvr>
                                        <p:cTn id="31" dur="1500"/>
                                        <p:tgtEl>
                                          <p:spTgt spid="49157">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9157">
                                            <p:txEl>
                                              <p:pRg st="7" end="7"/>
                                            </p:txEl>
                                          </p:spTgt>
                                        </p:tgtEl>
                                        <p:attrNameLst>
                                          <p:attrName>style.visibility</p:attrName>
                                        </p:attrNameLst>
                                      </p:cBhvr>
                                      <p:to>
                                        <p:strVal val="visible"/>
                                      </p:to>
                                    </p:set>
                                    <p:animEffect transition="in" filter="wipe(left)">
                                      <p:cBhvr>
                                        <p:cTn id="34" dur="1500"/>
                                        <p:tgtEl>
                                          <p:spTgt spid="49157">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49157">
                                            <p:txEl>
                                              <p:pRg st="8" end="8"/>
                                            </p:txEl>
                                          </p:spTgt>
                                        </p:tgtEl>
                                        <p:attrNameLst>
                                          <p:attrName>style.visibility</p:attrName>
                                        </p:attrNameLst>
                                      </p:cBhvr>
                                      <p:to>
                                        <p:strVal val="visible"/>
                                      </p:to>
                                    </p:set>
                                    <p:animEffect transition="in" filter="wipe(left)">
                                      <p:cBhvr>
                                        <p:cTn id="37" dur="1500"/>
                                        <p:tgtEl>
                                          <p:spTgt spid="49157">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9157">
                                            <p:txEl>
                                              <p:pRg st="9" end="9"/>
                                            </p:txEl>
                                          </p:spTgt>
                                        </p:tgtEl>
                                        <p:attrNameLst>
                                          <p:attrName>style.visibility</p:attrName>
                                        </p:attrNameLst>
                                      </p:cBhvr>
                                      <p:to>
                                        <p:strVal val="visible"/>
                                      </p:to>
                                    </p:set>
                                    <p:animEffect transition="in" filter="wipe(left)">
                                      <p:cBhvr>
                                        <p:cTn id="40" dur="1500"/>
                                        <p:tgtEl>
                                          <p:spTgt spid="49157">
                                            <p:txEl>
                                              <p:pRg st="9" end="9"/>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49157">
                                            <p:txEl>
                                              <p:pRg st="10" end="10"/>
                                            </p:txEl>
                                          </p:spTgt>
                                        </p:tgtEl>
                                        <p:attrNameLst>
                                          <p:attrName>style.visibility</p:attrName>
                                        </p:attrNameLst>
                                      </p:cBhvr>
                                      <p:to>
                                        <p:strVal val="visible"/>
                                      </p:to>
                                    </p:set>
                                    <p:animEffect transition="in" filter="wipe(left)">
                                      <p:cBhvr>
                                        <p:cTn id="43" dur="1500"/>
                                        <p:tgtEl>
                                          <p:spTgt spid="49157">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rPr>
              <a:t>Μερκ</a:t>
            </a:r>
            <a:r>
              <a:rPr lang="el-GR" dirty="0">
                <a:solidFill>
                  <a:prstClr val="black"/>
                </a:solidFill>
              </a:rPr>
              <a:t>. Παναγιωτόπουλος - Φυσικός        </a:t>
            </a:r>
            <a:r>
              <a:rPr lang="en-US" dirty="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31</a:t>
            </a:fld>
            <a:endParaRPr lang="el-GR" dirty="0">
              <a:solidFill>
                <a:prstClr val="black"/>
              </a:solidFill>
            </a:endParaRPr>
          </a:p>
        </p:txBody>
      </p:sp>
      <p:sp>
        <p:nvSpPr>
          <p:cNvPr id="4" name="Ορθογώνιο 3"/>
          <p:cNvSpPr/>
          <p:nvPr/>
        </p:nvSpPr>
        <p:spPr>
          <a:xfrm>
            <a:off x="2181159" y="188640"/>
            <a:ext cx="7776865" cy="5863144"/>
          </a:xfrm>
          <a:prstGeom prst="rect">
            <a:avLst/>
          </a:prstGeom>
        </p:spPr>
        <p:txBody>
          <a:bodyPr wrap="square">
            <a:spAutoFit/>
          </a:bodyPr>
          <a:lstStyle/>
          <a:p>
            <a:pPr algn="just">
              <a:lnSpc>
                <a:spcPct val="150000"/>
              </a:lnSpc>
            </a:pPr>
            <a:r>
              <a:rPr lang="en-US" altLang="el-GR" sz="2000" b="1" dirty="0">
                <a:latin typeface="Trebuchet MS" panose="020B0603020202020204" pitchFamily="34" charset="0"/>
              </a:rPr>
              <a:t>3</a:t>
            </a:r>
            <a:r>
              <a:rPr lang="el-GR" altLang="el-GR" sz="2000" b="1" dirty="0">
                <a:latin typeface="Trebuchet MS" panose="020B0603020202020204" pitchFamily="34" charset="0"/>
              </a:rPr>
              <a:t>. </a:t>
            </a:r>
            <a:r>
              <a:rPr lang="en-US" altLang="el-GR" sz="2000" b="1" dirty="0">
                <a:latin typeface="Trebuchet MS" panose="020B0603020202020204" pitchFamily="34" charset="0"/>
              </a:rPr>
              <a:t> </a:t>
            </a:r>
            <a:r>
              <a:rPr lang="en-US" altLang="el-GR" sz="2000" dirty="0" err="1">
                <a:latin typeface="Trebuchet MS" panose="020B0603020202020204" pitchFamily="34" charset="0"/>
              </a:rPr>
              <a:t>Μι</a:t>
            </a:r>
            <a:r>
              <a:rPr lang="en-US" altLang="el-GR" sz="2000" dirty="0">
                <a:latin typeface="Trebuchet MS" panose="020B0603020202020204" pitchFamily="34" charset="0"/>
              </a:rPr>
              <a:t>α φωτεινή δέσμη, </a:t>
            </a:r>
            <a:r>
              <a:rPr lang="el-GR" altLang="el-GR" sz="2000" dirty="0">
                <a:latin typeface="Trebuchet MS" panose="020B0603020202020204" pitchFamily="34" charset="0"/>
              </a:rPr>
              <a:t>προερχόμενη από </a:t>
            </a:r>
            <a:r>
              <a:rPr lang="en-US" altLang="el-GR" sz="2000" dirty="0" err="1">
                <a:latin typeface="Trebuchet MS" panose="020B0603020202020204" pitchFamily="34" charset="0"/>
              </a:rPr>
              <a:t>τον</a:t>
            </a:r>
            <a:r>
              <a:rPr lang="en-US" altLang="el-GR" sz="2000" dirty="0">
                <a:latin typeface="Trebuchet MS" panose="020B0603020202020204" pitchFamily="34" charset="0"/>
              </a:rPr>
              <a:t> αέρα, προσπίπτει υπό γωνία στην επιφάνεια γυαλιού. </a:t>
            </a:r>
            <a:r>
              <a:rPr lang="en-US" altLang="el-GR" sz="2000" dirty="0" err="1">
                <a:latin typeface="Trebuchet MS" panose="020B0603020202020204" pitchFamily="34" charset="0"/>
              </a:rPr>
              <a:t>Τότε</a:t>
            </a:r>
            <a:r>
              <a:rPr lang="en-US" altLang="el-GR" sz="2000" dirty="0">
                <a:latin typeface="Trebuchet MS" panose="020B0603020202020204" pitchFamily="34" charset="0"/>
              </a:rPr>
              <a:t> η </a:t>
            </a:r>
            <a:r>
              <a:rPr lang="en-US" altLang="el-GR" sz="2000" dirty="0" err="1">
                <a:latin typeface="Trebuchet MS" panose="020B0603020202020204" pitchFamily="34" charset="0"/>
              </a:rPr>
              <a:t>γωνί</a:t>
            </a:r>
            <a:r>
              <a:rPr lang="en-US" altLang="el-GR" sz="2000" dirty="0">
                <a:latin typeface="Trebuchet MS" panose="020B0603020202020204" pitchFamily="34" charset="0"/>
              </a:rPr>
              <a:t>α διάθλασης είναι </a:t>
            </a:r>
          </a:p>
          <a:p>
            <a:pPr algn="just">
              <a:lnSpc>
                <a:spcPct val="150000"/>
              </a:lnSpc>
            </a:pPr>
            <a:r>
              <a:rPr lang="en-US" altLang="el-GR" sz="2000" b="1" dirty="0">
                <a:latin typeface="Trebuchet MS" panose="020B0603020202020204" pitchFamily="34" charset="0"/>
              </a:rPr>
              <a:t>α.  </a:t>
            </a:r>
            <a:r>
              <a:rPr lang="en-US" altLang="el-GR" sz="2000" dirty="0" err="1">
                <a:latin typeface="Trebuchet MS" panose="020B0603020202020204" pitchFamily="34" charset="0"/>
              </a:rPr>
              <a:t>μικρότερη</a:t>
            </a:r>
            <a:r>
              <a:rPr lang="en-US" altLang="el-GR" sz="2000" dirty="0">
                <a:latin typeface="Trebuchet MS" panose="020B0603020202020204" pitchFamily="34" charset="0"/>
              </a:rPr>
              <a:t> από </a:t>
            </a:r>
            <a:r>
              <a:rPr lang="en-US" altLang="el-GR" sz="2000" dirty="0" err="1">
                <a:latin typeface="Trebuchet MS" panose="020B0603020202020204" pitchFamily="34" charset="0"/>
              </a:rPr>
              <a:t>τη</a:t>
            </a:r>
            <a:r>
              <a:rPr lang="en-US" altLang="el-GR" sz="2000" dirty="0">
                <a:latin typeface="Trebuchet MS" panose="020B0603020202020204" pitchFamily="34" charset="0"/>
              </a:rPr>
              <a:t> </a:t>
            </a:r>
            <a:r>
              <a:rPr lang="en-US" altLang="el-GR" sz="2000" dirty="0" err="1">
                <a:latin typeface="Trebuchet MS" panose="020B0603020202020204" pitchFamily="34" charset="0"/>
              </a:rPr>
              <a:t>γωνί</a:t>
            </a:r>
            <a:r>
              <a:rPr lang="en-US" altLang="el-GR" sz="2000" dirty="0">
                <a:latin typeface="Trebuchet MS" panose="020B0603020202020204" pitchFamily="34" charset="0"/>
              </a:rPr>
              <a:t>α πρόσπτωσης.                      </a:t>
            </a:r>
            <a:endParaRPr lang="el-GR" altLang="el-GR" sz="2000" dirty="0">
              <a:latin typeface="Trebuchet MS" panose="020B0603020202020204" pitchFamily="34" charset="0"/>
            </a:endParaRPr>
          </a:p>
          <a:p>
            <a:pPr algn="just">
              <a:lnSpc>
                <a:spcPct val="150000"/>
              </a:lnSpc>
            </a:pPr>
            <a:r>
              <a:rPr lang="en-US" altLang="el-GR" sz="2000" b="1" dirty="0">
                <a:latin typeface="Trebuchet MS" panose="020B0603020202020204" pitchFamily="34" charset="0"/>
              </a:rPr>
              <a:t>β.  </a:t>
            </a:r>
            <a:r>
              <a:rPr lang="en-US" altLang="el-GR" sz="2000" dirty="0" err="1">
                <a:latin typeface="Trebuchet MS" panose="020B0603020202020204" pitchFamily="34" charset="0"/>
              </a:rPr>
              <a:t>ίση</a:t>
            </a:r>
            <a:r>
              <a:rPr lang="en-US" altLang="el-GR" sz="2000" dirty="0">
                <a:latin typeface="Trebuchet MS" panose="020B0603020202020204" pitchFamily="34" charset="0"/>
              </a:rPr>
              <a:t> </a:t>
            </a:r>
            <a:r>
              <a:rPr lang="en-US" altLang="el-GR" sz="2000" dirty="0" err="1">
                <a:latin typeface="Trebuchet MS" panose="020B0603020202020204" pitchFamily="34" charset="0"/>
              </a:rPr>
              <a:t>με</a:t>
            </a:r>
            <a:r>
              <a:rPr lang="en-US" altLang="el-GR" sz="2000" dirty="0">
                <a:latin typeface="Trebuchet MS" panose="020B0603020202020204" pitchFamily="34" charset="0"/>
              </a:rPr>
              <a:t> </a:t>
            </a:r>
            <a:r>
              <a:rPr lang="en-US" altLang="el-GR" sz="2000" dirty="0" err="1">
                <a:latin typeface="Trebuchet MS" panose="020B0603020202020204" pitchFamily="34" charset="0"/>
              </a:rPr>
              <a:t>τη</a:t>
            </a:r>
            <a:r>
              <a:rPr lang="en-US" altLang="el-GR" sz="2000" dirty="0">
                <a:latin typeface="Trebuchet MS" panose="020B0603020202020204" pitchFamily="34" charset="0"/>
              </a:rPr>
              <a:t> </a:t>
            </a:r>
            <a:r>
              <a:rPr lang="en-US" altLang="el-GR" sz="2000" dirty="0" err="1">
                <a:latin typeface="Trebuchet MS" panose="020B0603020202020204" pitchFamily="34" charset="0"/>
              </a:rPr>
              <a:t>γωνί</a:t>
            </a:r>
            <a:r>
              <a:rPr lang="en-US" altLang="el-GR" sz="2000" dirty="0">
                <a:latin typeface="Trebuchet MS" panose="020B0603020202020204" pitchFamily="34" charset="0"/>
              </a:rPr>
              <a:t>α πρόσπτωσης. </a:t>
            </a:r>
          </a:p>
          <a:p>
            <a:pPr algn="just">
              <a:lnSpc>
                <a:spcPct val="150000"/>
              </a:lnSpc>
            </a:pPr>
            <a:r>
              <a:rPr lang="en-US" altLang="el-GR" sz="2000" b="1" dirty="0">
                <a:latin typeface="Trebuchet MS" panose="020B0603020202020204" pitchFamily="34" charset="0"/>
              </a:rPr>
              <a:t>γ.  </a:t>
            </a:r>
            <a:r>
              <a:rPr lang="en-US" altLang="el-GR" sz="2000" dirty="0" err="1">
                <a:latin typeface="Trebuchet MS" panose="020B0603020202020204" pitchFamily="34" charset="0"/>
              </a:rPr>
              <a:t>μεγ</a:t>
            </a:r>
            <a:r>
              <a:rPr lang="en-US" altLang="el-GR" sz="2000" dirty="0">
                <a:latin typeface="Trebuchet MS" panose="020B0603020202020204" pitchFamily="34" charset="0"/>
              </a:rPr>
              <a:t>αλύτερη από τη γωνία πρόσπτωσης.                    </a:t>
            </a:r>
            <a:endParaRPr lang="el-GR" altLang="el-GR" sz="2000" dirty="0">
              <a:latin typeface="Trebuchet MS" panose="020B0603020202020204" pitchFamily="34" charset="0"/>
            </a:endParaRPr>
          </a:p>
          <a:p>
            <a:pPr algn="just">
              <a:lnSpc>
                <a:spcPct val="150000"/>
              </a:lnSpc>
            </a:pPr>
            <a:r>
              <a:rPr lang="en-US" altLang="el-GR" sz="2000" b="1" dirty="0">
                <a:latin typeface="Trebuchet MS" panose="020B0603020202020204" pitchFamily="34" charset="0"/>
              </a:rPr>
              <a:t>δ.  </a:t>
            </a:r>
            <a:r>
              <a:rPr lang="en-US" altLang="el-GR" sz="2000" dirty="0" err="1">
                <a:latin typeface="Trebuchet MS" panose="020B0603020202020204" pitchFamily="34" charset="0"/>
              </a:rPr>
              <a:t>ίση</a:t>
            </a:r>
            <a:r>
              <a:rPr lang="en-US" altLang="el-GR" sz="2000" dirty="0">
                <a:latin typeface="Trebuchet MS" panose="020B0603020202020204" pitchFamily="34" charset="0"/>
              </a:rPr>
              <a:t> </a:t>
            </a:r>
            <a:r>
              <a:rPr lang="en-US" altLang="el-GR" sz="2000" dirty="0" err="1">
                <a:latin typeface="Trebuchet MS" panose="020B0603020202020204" pitchFamily="34" charset="0"/>
              </a:rPr>
              <a:t>με</a:t>
            </a:r>
            <a:r>
              <a:rPr lang="en-US" altLang="el-GR" sz="2000" dirty="0">
                <a:latin typeface="Trebuchet MS" panose="020B0603020202020204" pitchFamily="34" charset="0"/>
              </a:rPr>
              <a:t> π/2. </a:t>
            </a:r>
          </a:p>
          <a:p>
            <a:pPr algn="just">
              <a:lnSpc>
                <a:spcPct val="150000"/>
              </a:lnSpc>
            </a:pPr>
            <a:endParaRPr lang="en-US" altLang="el-GR" sz="1000" dirty="0">
              <a:latin typeface="Trebuchet MS" panose="020B0603020202020204" pitchFamily="34" charset="0"/>
            </a:endParaRPr>
          </a:p>
          <a:p>
            <a:pPr>
              <a:lnSpc>
                <a:spcPct val="150000"/>
              </a:lnSpc>
            </a:pPr>
            <a:r>
              <a:rPr lang="en-US" sz="2000" b="1" dirty="0">
                <a:latin typeface="Trebuchet MS" panose="020B0603020202020204" pitchFamily="34" charset="0"/>
              </a:rPr>
              <a:t>4</a:t>
            </a:r>
            <a:r>
              <a:rPr lang="el-GR" sz="2000" b="1" dirty="0">
                <a:latin typeface="Trebuchet MS" panose="020B0603020202020204" pitchFamily="34" charset="0"/>
              </a:rPr>
              <a:t>.   </a:t>
            </a:r>
            <a:r>
              <a:rPr lang="el-GR" sz="2000" dirty="0">
                <a:latin typeface="Trebuchet MS" panose="020B0603020202020204" pitchFamily="34" charset="0"/>
              </a:rPr>
              <a:t>Ακτίνα πράσινου φωτός προερχόμενη από το κενό εισέρχεται σε δεξαμενή νερού, τότε </a:t>
            </a:r>
          </a:p>
          <a:p>
            <a:pPr>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η ταχύτητα του φωτός αυξάνεται. </a:t>
            </a:r>
          </a:p>
          <a:p>
            <a:pPr>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η συχνότητα του φωτός μειώνεται. </a:t>
            </a:r>
          </a:p>
          <a:p>
            <a:pPr>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το μήκος κύματος του φωτός δεν μεταβάλλεται. </a:t>
            </a:r>
          </a:p>
          <a:p>
            <a:pPr>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το μήκος κύματος του φωτός μειώνεται.</a:t>
            </a:r>
            <a:endParaRPr lang="en-US" sz="2000" dirty="0">
              <a:latin typeface="Trebuchet MS" panose="020B0603020202020204" pitchFamily="34" charset="0"/>
            </a:endParaRPr>
          </a:p>
        </p:txBody>
      </p:sp>
      <p:sp>
        <p:nvSpPr>
          <p:cNvPr id="8" name="Oval 8"/>
          <p:cNvSpPr>
            <a:spLocks noChangeArrowheads="1"/>
          </p:cNvSpPr>
          <p:nvPr/>
        </p:nvSpPr>
        <p:spPr bwMode="auto">
          <a:xfrm>
            <a:off x="2181158" y="1268760"/>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1" name="Oval 8"/>
          <p:cNvSpPr>
            <a:spLocks noChangeArrowheads="1"/>
          </p:cNvSpPr>
          <p:nvPr/>
        </p:nvSpPr>
        <p:spPr bwMode="auto">
          <a:xfrm>
            <a:off x="2181157" y="5589240"/>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25842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1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1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1500"/>
                                        <p:tgtEl>
                                          <p:spTgt spid="4">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1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1500"/>
                                        <p:tgtEl>
                                          <p:spTgt spid="4">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left)">
                                      <p:cBhvr>
                                        <p:cTn id="34" dur="1500"/>
                                        <p:tgtEl>
                                          <p:spTgt spid="4">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left)">
                                      <p:cBhvr>
                                        <p:cTn id="37" dur="1500"/>
                                        <p:tgtEl>
                                          <p:spTgt spid="4">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left)">
                                      <p:cBhvr>
                                        <p:cTn id="40" dur="1500"/>
                                        <p:tgtEl>
                                          <p:spTgt spid="4">
                                            <p:txEl>
                                              <p:pRg st="9" end="9"/>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wipe(left)">
                                      <p:cBhvr>
                                        <p:cTn id="43" dur="1500"/>
                                        <p:tgtEl>
                                          <p:spTgt spid="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rPr>
              <a:t>Μερκ</a:t>
            </a:r>
            <a:r>
              <a:rPr lang="el-GR" dirty="0">
                <a:solidFill>
                  <a:prstClr val="black"/>
                </a:solidFill>
              </a:rPr>
              <a:t>. Παναγιωτόπουλος - Φυσικός        </a:t>
            </a:r>
            <a:r>
              <a:rPr lang="en-US" dirty="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32</a:t>
            </a:fld>
            <a:endParaRPr lang="el-GR" dirty="0">
              <a:solidFill>
                <a:prstClr val="black"/>
              </a:solidFill>
            </a:endParaRPr>
          </a:p>
        </p:txBody>
      </p:sp>
      <p:sp>
        <p:nvSpPr>
          <p:cNvPr id="4" name="Ορθογώνιο 3"/>
          <p:cNvSpPr/>
          <p:nvPr/>
        </p:nvSpPr>
        <p:spPr>
          <a:xfrm>
            <a:off x="1842952" y="177209"/>
            <a:ext cx="8937824" cy="4708981"/>
          </a:xfrm>
          <a:prstGeom prst="rect">
            <a:avLst/>
          </a:prstGeom>
        </p:spPr>
        <p:txBody>
          <a:bodyPr wrap="square">
            <a:spAutoFit/>
          </a:bodyPr>
          <a:lstStyle/>
          <a:p>
            <a:pPr algn="just">
              <a:lnSpc>
                <a:spcPct val="150000"/>
              </a:lnSpc>
            </a:pPr>
            <a:r>
              <a:rPr lang="en-US" sz="2000" b="1" dirty="0">
                <a:latin typeface="Trebuchet MS" panose="020B0603020202020204" pitchFamily="34" charset="0"/>
              </a:rPr>
              <a:t>5</a:t>
            </a:r>
            <a:r>
              <a:rPr lang="el-GR" sz="2000" b="1" dirty="0">
                <a:latin typeface="Trebuchet MS" panose="020B0603020202020204" pitchFamily="34" charset="0"/>
              </a:rPr>
              <a:t>.  </a:t>
            </a:r>
            <a:r>
              <a:rPr lang="el-GR" sz="2000" dirty="0">
                <a:latin typeface="Trebuchet MS" panose="020B0603020202020204" pitchFamily="34" charset="0"/>
              </a:rPr>
              <a:t>Η τιμή του δείκτη διάθλασης ενός οπτικού μέσου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είναι ίδια για όλα τα μήκη κύματος της ορατής ακτινοβολίας.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αυξάνεται, όταν ελαττώνεται το μήκος κύματος της ορατής ακτινοβολίας. </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ελαττώνεται, όταν ελαττώνεται το μήκος κύματος της ορατής ακτινοβολίας. </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εξαρτάται μόνο από το υλικό του οπτικού μέσου. </a:t>
            </a:r>
          </a:p>
          <a:p>
            <a:pPr algn="just">
              <a:lnSpc>
                <a:spcPct val="150000"/>
              </a:lnSpc>
            </a:pPr>
            <a:endParaRPr lang="el-GR" sz="2000" dirty="0">
              <a:latin typeface="Trebuchet MS" panose="020B0603020202020204" pitchFamily="34" charset="0"/>
            </a:endParaRPr>
          </a:p>
          <a:p>
            <a:pPr algn="just">
              <a:lnSpc>
                <a:spcPct val="150000"/>
              </a:lnSpc>
              <a:spcAft>
                <a:spcPts val="0"/>
              </a:spcAft>
            </a:pPr>
            <a:r>
              <a:rPr lang="el-GR" sz="2000" b="1" dirty="0">
                <a:solidFill>
                  <a:srgbClr val="000000"/>
                </a:solidFill>
                <a:latin typeface="Trebuchet MS" panose="020B0603020202020204" pitchFamily="34" charset="0"/>
                <a:ea typeface="Times New Roman" panose="02020603050405020304" pitchFamily="18" charset="0"/>
                <a:cs typeface="Calibri" panose="020F0502020204030204" pitchFamily="34" charset="0"/>
              </a:rPr>
              <a:t>6.   </a:t>
            </a:r>
            <a:r>
              <a:rPr lang="el-GR" sz="2000" dirty="0">
                <a:latin typeface="Trebuchet MS" panose="020B0603020202020204" pitchFamily="34" charset="0"/>
                <a:ea typeface="Times New Roman" panose="02020603050405020304" pitchFamily="18" charset="0"/>
                <a:cs typeface="Calibri" panose="020F0502020204030204" pitchFamily="34" charset="0"/>
              </a:rPr>
              <a:t>Για το γυαλί ο δείκτης διάθλασης μπορεί να είναι</a:t>
            </a:r>
            <a:endParaRPr lang="el-GR" sz="20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l-GR" sz="2000" b="1" dirty="0">
                <a:latin typeface="Trebuchet MS" panose="020B0603020202020204" pitchFamily="34" charset="0"/>
                <a:ea typeface="Times New Roman" panose="02020603050405020304" pitchFamily="18" charset="0"/>
                <a:cs typeface="Calibri" panose="020F0502020204030204" pitchFamily="34" charset="0"/>
              </a:rPr>
              <a:t>α.   </a:t>
            </a:r>
            <a:r>
              <a:rPr lang="el-GR" sz="2000" dirty="0">
                <a:latin typeface="Trebuchet MS" panose="020B0603020202020204" pitchFamily="34" charset="0"/>
                <a:ea typeface="Times New Roman" panose="02020603050405020304" pitchFamily="18" charset="0"/>
                <a:cs typeface="Calibri" panose="020F0502020204030204" pitchFamily="34" charset="0"/>
              </a:rPr>
              <a:t>0.                                                              </a:t>
            </a:r>
            <a:r>
              <a:rPr lang="el-GR" sz="2000" b="1" dirty="0">
                <a:latin typeface="Trebuchet MS" panose="020B0603020202020204" pitchFamily="34" charset="0"/>
                <a:ea typeface="Times New Roman" panose="02020603050405020304" pitchFamily="18" charset="0"/>
                <a:cs typeface="Calibri" panose="020F0502020204030204" pitchFamily="34" charset="0"/>
              </a:rPr>
              <a:t>β.   </a:t>
            </a:r>
            <a:r>
              <a:rPr lang="el-GR" sz="2000" dirty="0">
                <a:latin typeface="Trebuchet MS" panose="020B0603020202020204" pitchFamily="34" charset="0"/>
                <a:ea typeface="Times New Roman" panose="02020603050405020304" pitchFamily="18" charset="0"/>
                <a:cs typeface="Calibri" panose="020F0502020204030204" pitchFamily="34" charset="0"/>
              </a:rPr>
              <a:t>0,9.                        </a:t>
            </a:r>
          </a:p>
          <a:p>
            <a:pPr algn="just">
              <a:lnSpc>
                <a:spcPct val="150000"/>
              </a:lnSpc>
              <a:spcAft>
                <a:spcPts val="0"/>
              </a:spcAft>
            </a:pPr>
            <a:r>
              <a:rPr lang="el-GR" sz="2000" b="1" dirty="0">
                <a:latin typeface="Trebuchet MS" panose="020B0603020202020204" pitchFamily="34" charset="0"/>
                <a:ea typeface="Times New Roman" panose="02020603050405020304" pitchFamily="18" charset="0"/>
                <a:cs typeface="Calibri" panose="020F0502020204030204" pitchFamily="34" charset="0"/>
              </a:rPr>
              <a:t>γ.   </a:t>
            </a:r>
            <a:r>
              <a:rPr lang="el-GR" sz="2000" dirty="0">
                <a:latin typeface="Trebuchet MS" panose="020B0603020202020204" pitchFamily="34" charset="0"/>
                <a:ea typeface="Times New Roman" panose="02020603050405020304" pitchFamily="18" charset="0"/>
                <a:cs typeface="Calibri" panose="020F0502020204030204" pitchFamily="34" charset="0"/>
              </a:rPr>
              <a:t>1.                                                              </a:t>
            </a:r>
            <a:r>
              <a:rPr lang="el-GR" sz="2000" b="1" dirty="0">
                <a:latin typeface="Trebuchet MS" panose="020B0603020202020204" pitchFamily="34" charset="0"/>
                <a:ea typeface="Times New Roman" panose="02020603050405020304" pitchFamily="18" charset="0"/>
                <a:cs typeface="Calibri" panose="020F0502020204030204" pitchFamily="34" charset="0"/>
              </a:rPr>
              <a:t>δ.   </a:t>
            </a:r>
            <a:r>
              <a:rPr lang="el-GR" sz="2000" dirty="0">
                <a:latin typeface="Trebuchet MS" panose="020B0603020202020204" pitchFamily="34" charset="0"/>
                <a:ea typeface="Times New Roman" panose="02020603050405020304" pitchFamily="18" charset="0"/>
                <a:cs typeface="Calibri" panose="020F0502020204030204" pitchFamily="34" charset="0"/>
              </a:rPr>
              <a:t>1,5.</a:t>
            </a:r>
            <a:endParaRPr lang="el-GR" sz="2000" dirty="0">
              <a:latin typeface="Times New Roman" panose="02020603050405020304" pitchFamily="18" charset="0"/>
              <a:ea typeface="Times New Roman" panose="02020603050405020304" pitchFamily="18" charset="0"/>
            </a:endParaRPr>
          </a:p>
        </p:txBody>
      </p:sp>
      <p:sp>
        <p:nvSpPr>
          <p:cNvPr id="5" name="Oval 8"/>
          <p:cNvSpPr>
            <a:spLocks noChangeArrowheads="1"/>
          </p:cNvSpPr>
          <p:nvPr/>
        </p:nvSpPr>
        <p:spPr bwMode="auto">
          <a:xfrm>
            <a:off x="1842952" y="1218472"/>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8" name="Oval 8"/>
          <p:cNvSpPr>
            <a:spLocks noChangeArrowheads="1"/>
          </p:cNvSpPr>
          <p:nvPr/>
        </p:nvSpPr>
        <p:spPr bwMode="auto">
          <a:xfrm>
            <a:off x="7256200" y="4421300"/>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85256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1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1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1500"/>
                                        <p:tgtEl>
                                          <p:spTgt spid="4">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1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1500"/>
                                        <p:tgtEl>
                                          <p:spTgt spid="4">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left)">
                                      <p:cBhvr>
                                        <p:cTn id="34" dur="1500"/>
                                        <p:tgtEl>
                                          <p:spTgt spid="4">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left)">
                                      <p:cBhvr>
                                        <p:cTn id="37" dur="1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33</a:t>
            </a:fld>
            <a:endParaRPr lang="el-GR">
              <a:solidFill>
                <a:prstClr val="black">
                  <a:tint val="75000"/>
                </a:prstClr>
              </a:solidFill>
              <a:latin typeface="Calibri"/>
            </a:endParaRPr>
          </a:p>
        </p:txBody>
      </p:sp>
      <p:sp>
        <p:nvSpPr>
          <p:cNvPr id="11" name="Ορθογώνιο 10"/>
          <p:cNvSpPr/>
          <p:nvPr/>
        </p:nvSpPr>
        <p:spPr>
          <a:xfrm>
            <a:off x="1857756" y="411068"/>
            <a:ext cx="8476488" cy="3785652"/>
          </a:xfrm>
          <a:prstGeom prst="rect">
            <a:avLst/>
          </a:prstGeom>
        </p:spPr>
        <p:txBody>
          <a:bodyPr wrap="square">
            <a:spAutoFit/>
          </a:bodyPr>
          <a:lstStyle/>
          <a:p>
            <a:pPr algn="just">
              <a:lnSpc>
                <a:spcPct val="150000"/>
              </a:lnSpc>
            </a:pPr>
            <a:r>
              <a:rPr lang="el-GR" sz="2000" b="1" dirty="0">
                <a:latin typeface="Trebuchet MS" panose="020B0603020202020204" pitchFamily="34" charset="0"/>
              </a:rPr>
              <a:t>7. </a:t>
            </a:r>
            <a:r>
              <a:rPr lang="el-GR" sz="2000" dirty="0">
                <a:latin typeface="Trebuchet MS" panose="020B0603020202020204" pitchFamily="34" charset="0"/>
              </a:rPr>
              <a:t>Μονοχρωματική φωτεινή δέσμη, που διαδίδεται στον αέρα, προσπίπτει πλάγια στη διαχωριστική επιφάνεια διαφανούς οπτικού μέσου. Οι ακτίνες, που συνεχίζουν να διαδίδονται στο διαφανές οπτικό μέσον, έχουν σε σχέση με τις προσπίπτουσες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την ίδια ταχύτητα.               </a:t>
            </a:r>
            <a:r>
              <a:rPr lang="en-US" sz="2000" dirty="0">
                <a:latin typeface="Trebuchet MS" panose="020B0603020202020204" pitchFamily="34" charset="0"/>
              </a:rPr>
              <a:t>  </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την ίδια διεύθυνση διάδοσης.</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την ίδια συχνότητα.              </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το ίδιο μήκος κύματος.</a:t>
            </a:r>
            <a:endParaRPr lang="en-US" sz="2000" dirty="0">
              <a:latin typeface="Trebuchet MS" panose="020B0603020202020204" pitchFamily="34" charset="0"/>
            </a:endParaRPr>
          </a:p>
        </p:txBody>
      </p:sp>
      <p:sp>
        <p:nvSpPr>
          <p:cNvPr id="12" name="Oval 8"/>
          <p:cNvSpPr>
            <a:spLocks noChangeArrowheads="1"/>
          </p:cNvSpPr>
          <p:nvPr/>
        </p:nvSpPr>
        <p:spPr bwMode="auto">
          <a:xfrm>
            <a:off x="1857756" y="3314876"/>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251805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200" dirty="0" err="1">
                <a:latin typeface="+mn-lt"/>
              </a:rPr>
              <a:t>Μερκ</a:t>
            </a:r>
            <a:r>
              <a:rPr lang="el-GR" altLang="el-GR" sz="1200" dirty="0">
                <a:latin typeface="+mn-lt"/>
              </a:rPr>
              <a:t>. Παναγιωτόπουλος - Φυσικός     </a:t>
            </a:r>
            <a:r>
              <a:rPr lang="el-GR" altLang="el-GR" sz="1200" dirty="0" err="1">
                <a:latin typeface="+mn-lt"/>
              </a:rPr>
              <a:t>www.merkopanas.blogspot.gr</a:t>
            </a:r>
            <a:endParaRPr lang="el-GR" altLang="el-GR" sz="1200" dirty="0">
              <a:latin typeface="+mn-lt"/>
            </a:endParaRPr>
          </a:p>
        </p:txBody>
      </p:sp>
      <p:sp>
        <p:nvSpPr>
          <p:cNvPr id="1024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9FE7A4-3AD8-47F3-9D96-E33414FBABA2}" type="slidenum">
              <a:rPr lang="el-GR" altLang="el-GR" sz="1400"/>
              <a:pPr eaLnBrk="1" hangingPunct="1"/>
              <a:t>34</a:t>
            </a:fld>
            <a:endParaRPr lang="el-GR" altLang="el-GR" sz="1400"/>
          </a:p>
        </p:txBody>
      </p:sp>
      <p:grpSp>
        <p:nvGrpSpPr>
          <p:cNvPr id="8" name="Ομάδα 7"/>
          <p:cNvGrpSpPr/>
          <p:nvPr/>
        </p:nvGrpSpPr>
        <p:grpSpPr>
          <a:xfrm>
            <a:off x="2024337" y="345985"/>
            <a:ext cx="8264828" cy="3563069"/>
            <a:chOff x="467545" y="2228692"/>
            <a:chExt cx="8264828" cy="3563069"/>
          </a:xfrm>
        </p:grpSpPr>
        <p:sp>
          <p:nvSpPr>
            <p:cNvPr id="22" name="Text Box 6"/>
            <p:cNvSpPr txBox="1">
              <a:spLocks noChangeArrowheads="1"/>
            </p:cNvSpPr>
            <p:nvPr/>
          </p:nvSpPr>
          <p:spPr bwMode="auto">
            <a:xfrm>
              <a:off x="467545" y="2228692"/>
              <a:ext cx="826482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50000"/>
                </a:lnSpc>
                <a:spcBef>
                  <a:spcPct val="50000"/>
                </a:spcBef>
              </a:pPr>
              <a:r>
                <a:rPr lang="el-GR" altLang="el-GR" sz="2000" b="1" dirty="0">
                  <a:latin typeface="Trebuchet MS" panose="020B0603020202020204" pitchFamily="34" charset="0"/>
                </a:rPr>
                <a:t>8.  </a:t>
              </a:r>
              <a:r>
                <a:rPr lang="el-GR" altLang="el-GR" sz="2000" dirty="0">
                  <a:latin typeface="Trebuchet MS" panose="020B0603020202020204" pitchFamily="34" charset="0"/>
                </a:rPr>
                <a:t>Στο σχήμα φαίνεται η προσπίπτουσα ακτίνα (α), η ανακλώμενη (β) και η διαθλώμενη (γ).  </a:t>
              </a:r>
            </a:p>
            <a:p>
              <a:pPr algn="just" eaLnBrk="1" hangingPunct="1">
                <a:lnSpc>
                  <a:spcPct val="150000"/>
                </a:lnSpc>
                <a:spcBef>
                  <a:spcPct val="50000"/>
                </a:spcBef>
              </a:pPr>
              <a:r>
                <a:rPr lang="el-GR" altLang="el-GR" sz="2000" dirty="0">
                  <a:latin typeface="Trebuchet MS" panose="020B0603020202020204" pitchFamily="34" charset="0"/>
                </a:rPr>
                <a:t>Τότε, το μέσο 1 του σχήματος είναι οπτικά πυκνότερο από το μέσο 2.            </a:t>
              </a:r>
              <a:r>
                <a:rPr lang="el-GR" altLang="el-GR" b="1" dirty="0">
                  <a:latin typeface="Trebuchet MS" panose="020B0603020202020204" pitchFamily="34" charset="0"/>
                </a:rPr>
                <a:t>Σ </a:t>
              </a:r>
              <a:r>
                <a:rPr lang="en-US" altLang="el-GR" b="1" dirty="0">
                  <a:latin typeface="Trebuchet MS" panose="020B0603020202020204" pitchFamily="34" charset="0"/>
                </a:rPr>
                <a:t> </a:t>
              </a:r>
              <a:r>
                <a:rPr lang="el-GR" altLang="el-GR" b="1" dirty="0">
                  <a:latin typeface="Trebuchet MS" panose="020B0603020202020204" pitchFamily="34" charset="0"/>
                </a:rPr>
                <a:t>- </a:t>
              </a:r>
              <a:r>
                <a:rPr lang="en-US" altLang="el-GR" b="1" dirty="0">
                  <a:latin typeface="Trebuchet MS" panose="020B0603020202020204" pitchFamily="34" charset="0"/>
                </a:rPr>
                <a:t> </a:t>
              </a:r>
              <a:r>
                <a:rPr lang="el-GR" altLang="el-GR" b="1" dirty="0">
                  <a:latin typeface="Trebuchet MS" panose="020B0603020202020204" pitchFamily="34" charset="0"/>
                </a:rPr>
                <a:t>Λ</a:t>
              </a:r>
            </a:p>
          </p:txBody>
        </p:sp>
        <p:grpSp>
          <p:nvGrpSpPr>
            <p:cNvPr id="7" name="Ομάδα 6"/>
            <p:cNvGrpSpPr/>
            <p:nvPr/>
          </p:nvGrpSpPr>
          <p:grpSpPr>
            <a:xfrm>
              <a:off x="3003209" y="4209023"/>
              <a:ext cx="3600450" cy="1582738"/>
              <a:chOff x="4535996" y="3721660"/>
              <a:chExt cx="3600450" cy="1582738"/>
            </a:xfrm>
          </p:grpSpPr>
          <p:grpSp>
            <p:nvGrpSpPr>
              <p:cNvPr id="6" name="Ομάδα 5"/>
              <p:cNvGrpSpPr/>
              <p:nvPr/>
            </p:nvGrpSpPr>
            <p:grpSpPr>
              <a:xfrm>
                <a:off x="4535996" y="3721660"/>
                <a:ext cx="3600450" cy="1582738"/>
                <a:chOff x="2973742" y="3825641"/>
                <a:chExt cx="3600450" cy="1582738"/>
              </a:xfrm>
            </p:grpSpPr>
            <p:grpSp>
              <p:nvGrpSpPr>
                <p:cNvPr id="23" name="Group 17"/>
                <p:cNvGrpSpPr>
                  <a:grpSpLocks/>
                </p:cNvGrpSpPr>
                <p:nvPr/>
              </p:nvGrpSpPr>
              <p:grpSpPr bwMode="auto">
                <a:xfrm>
                  <a:off x="2973742" y="3825641"/>
                  <a:ext cx="3600450" cy="1582738"/>
                  <a:chOff x="1746" y="845"/>
                  <a:chExt cx="2268" cy="997"/>
                </a:xfrm>
              </p:grpSpPr>
              <p:sp>
                <p:nvSpPr>
                  <p:cNvPr id="24" name="Rectangle 8"/>
                  <p:cNvSpPr>
                    <a:spLocks noChangeArrowheads="1"/>
                  </p:cNvSpPr>
                  <p:nvPr/>
                </p:nvSpPr>
                <p:spPr bwMode="auto">
                  <a:xfrm>
                    <a:off x="1746" y="1344"/>
                    <a:ext cx="2268" cy="49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25" name="Rectangle 9"/>
                  <p:cNvSpPr>
                    <a:spLocks noChangeArrowheads="1"/>
                  </p:cNvSpPr>
                  <p:nvPr/>
                </p:nvSpPr>
                <p:spPr bwMode="auto">
                  <a:xfrm>
                    <a:off x="1746" y="845"/>
                    <a:ext cx="2268" cy="49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26" name="Line 10"/>
                  <p:cNvSpPr>
                    <a:spLocks noChangeShapeType="1"/>
                  </p:cNvSpPr>
                  <p:nvPr/>
                </p:nvSpPr>
                <p:spPr bwMode="auto">
                  <a:xfrm>
                    <a:off x="2290" y="935"/>
                    <a:ext cx="363" cy="409"/>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7" name="Line 11"/>
                  <p:cNvSpPr>
                    <a:spLocks noChangeShapeType="1"/>
                  </p:cNvSpPr>
                  <p:nvPr/>
                </p:nvSpPr>
                <p:spPr bwMode="auto">
                  <a:xfrm>
                    <a:off x="2653" y="845"/>
                    <a:ext cx="0" cy="99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8" name="Line 12"/>
                  <p:cNvSpPr>
                    <a:spLocks noChangeShapeType="1"/>
                  </p:cNvSpPr>
                  <p:nvPr/>
                </p:nvSpPr>
                <p:spPr bwMode="auto">
                  <a:xfrm flipV="1">
                    <a:off x="2653" y="935"/>
                    <a:ext cx="363" cy="409"/>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 name="Line 13"/>
                  <p:cNvSpPr>
                    <a:spLocks noChangeShapeType="1"/>
                  </p:cNvSpPr>
                  <p:nvPr/>
                </p:nvSpPr>
                <p:spPr bwMode="auto">
                  <a:xfrm>
                    <a:off x="2653" y="1344"/>
                    <a:ext cx="726" cy="1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 name="Text Box 14"/>
                  <p:cNvSpPr txBox="1">
                    <a:spLocks noChangeArrowheads="1"/>
                  </p:cNvSpPr>
                  <p:nvPr/>
                </p:nvSpPr>
                <p:spPr bwMode="auto">
                  <a:xfrm>
                    <a:off x="1746" y="1026"/>
                    <a:ext cx="36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2000" b="1" dirty="0">
                        <a:latin typeface="Trebuchet MS" panose="020B0603020202020204" pitchFamily="34" charset="0"/>
                      </a:rPr>
                      <a:t>1</a:t>
                    </a:r>
                  </a:p>
                </p:txBody>
              </p:sp>
            </p:grpSp>
            <p:sp>
              <p:nvSpPr>
                <p:cNvPr id="5" name="TextBox 4"/>
                <p:cNvSpPr txBox="1"/>
                <p:nvPr/>
              </p:nvSpPr>
              <p:spPr>
                <a:xfrm>
                  <a:off x="3491880" y="3920735"/>
                  <a:ext cx="476819" cy="307777"/>
                </a:xfrm>
                <a:prstGeom prst="rect">
                  <a:avLst/>
                </a:prstGeom>
                <a:noFill/>
              </p:spPr>
              <p:txBody>
                <a:bodyPr wrap="square" rtlCol="0">
                  <a:spAutoFit/>
                </a:bodyPr>
                <a:lstStyle/>
                <a:p>
                  <a:r>
                    <a:rPr lang="el-GR" sz="1400" b="1" dirty="0">
                      <a:latin typeface="Trebuchet MS" panose="020B0603020202020204" pitchFamily="34" charset="0"/>
                    </a:rPr>
                    <a:t>(α)</a:t>
                  </a:r>
                </a:p>
              </p:txBody>
            </p:sp>
            <p:sp>
              <p:nvSpPr>
                <p:cNvPr id="34" name="TextBox 33"/>
                <p:cNvSpPr txBox="1"/>
                <p:nvPr/>
              </p:nvSpPr>
              <p:spPr>
                <a:xfrm>
                  <a:off x="4780520" y="4067833"/>
                  <a:ext cx="418694" cy="307777"/>
                </a:xfrm>
                <a:prstGeom prst="rect">
                  <a:avLst/>
                </a:prstGeom>
                <a:noFill/>
              </p:spPr>
              <p:txBody>
                <a:bodyPr wrap="square" rtlCol="0">
                  <a:spAutoFit/>
                </a:bodyPr>
                <a:lstStyle/>
                <a:p>
                  <a:r>
                    <a:rPr lang="el-GR" sz="1400" b="1" dirty="0">
                      <a:latin typeface="Trebuchet MS" panose="020B0603020202020204" pitchFamily="34" charset="0"/>
                    </a:rPr>
                    <a:t>(β)</a:t>
                  </a:r>
                </a:p>
              </p:txBody>
            </p:sp>
            <p:sp>
              <p:nvSpPr>
                <p:cNvPr id="35" name="TextBox 34"/>
                <p:cNvSpPr txBox="1"/>
                <p:nvPr/>
              </p:nvSpPr>
              <p:spPr>
                <a:xfrm>
                  <a:off x="4832058" y="4725754"/>
                  <a:ext cx="418694" cy="307777"/>
                </a:xfrm>
                <a:prstGeom prst="rect">
                  <a:avLst/>
                </a:prstGeom>
                <a:noFill/>
              </p:spPr>
              <p:txBody>
                <a:bodyPr wrap="square" rtlCol="0">
                  <a:spAutoFit/>
                </a:bodyPr>
                <a:lstStyle/>
                <a:p>
                  <a:r>
                    <a:rPr lang="el-GR" sz="1400" b="1" dirty="0">
                      <a:latin typeface="Trebuchet MS" panose="020B0603020202020204" pitchFamily="34" charset="0"/>
                    </a:rPr>
                    <a:t>(γ)</a:t>
                  </a:r>
                </a:p>
              </p:txBody>
            </p:sp>
          </p:grpSp>
          <p:sp>
            <p:nvSpPr>
              <p:cNvPr id="32" name="Text Box 14"/>
              <p:cNvSpPr txBox="1">
                <a:spLocks noChangeArrowheads="1"/>
              </p:cNvSpPr>
              <p:nvPr/>
            </p:nvSpPr>
            <p:spPr bwMode="auto">
              <a:xfrm>
                <a:off x="4543927" y="4709085"/>
                <a:ext cx="288131"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2000" b="1" dirty="0">
                    <a:latin typeface="Trebuchet MS" panose="020B0603020202020204" pitchFamily="34" charset="0"/>
                  </a:rPr>
                  <a:t>2</a:t>
                </a:r>
              </a:p>
            </p:txBody>
          </p:sp>
        </p:grpSp>
      </p:grpSp>
      <p:sp>
        <p:nvSpPr>
          <p:cNvPr id="39" name="Oval 8"/>
          <p:cNvSpPr>
            <a:spLocks noChangeArrowheads="1"/>
          </p:cNvSpPr>
          <p:nvPr/>
        </p:nvSpPr>
        <p:spPr bwMode="auto">
          <a:xfrm>
            <a:off x="1965843" y="2026345"/>
            <a:ext cx="431727" cy="4320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263673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rPr>
              <a:t>Μερκ</a:t>
            </a:r>
            <a:r>
              <a:rPr lang="el-GR" dirty="0">
                <a:solidFill>
                  <a:prstClr val="black"/>
                </a:solidFill>
              </a:rPr>
              <a:t>. Παναγιωτόπουλος - Φυσικός        </a:t>
            </a:r>
            <a:r>
              <a:rPr lang="en-US" dirty="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35</a:t>
            </a:fld>
            <a:endParaRPr lang="el-GR" dirty="0">
              <a:solidFill>
                <a:prstClr val="black"/>
              </a:solidFill>
            </a:endParaRPr>
          </a:p>
        </p:txBody>
      </p:sp>
      <p:grpSp>
        <p:nvGrpSpPr>
          <p:cNvPr id="23" name="Ομάδα 22"/>
          <p:cNvGrpSpPr/>
          <p:nvPr/>
        </p:nvGrpSpPr>
        <p:grpSpPr>
          <a:xfrm>
            <a:off x="1554944" y="260649"/>
            <a:ext cx="9076024" cy="4923839"/>
            <a:chOff x="30944" y="260648"/>
            <a:chExt cx="9076024" cy="4923839"/>
          </a:xfrm>
        </p:grpSpPr>
        <p:grpSp>
          <p:nvGrpSpPr>
            <p:cNvPr id="21" name="Ομάδα 20"/>
            <p:cNvGrpSpPr/>
            <p:nvPr/>
          </p:nvGrpSpPr>
          <p:grpSpPr>
            <a:xfrm>
              <a:off x="30944" y="260648"/>
              <a:ext cx="9076024" cy="3290736"/>
              <a:chOff x="30944" y="260648"/>
              <a:chExt cx="9076024" cy="3290736"/>
            </a:xfrm>
          </p:grpSpPr>
          <p:sp>
            <p:nvSpPr>
              <p:cNvPr id="4" name="Ορθογώνιο 3"/>
              <p:cNvSpPr/>
              <p:nvPr/>
            </p:nvSpPr>
            <p:spPr>
              <a:xfrm>
                <a:off x="461458" y="260648"/>
                <a:ext cx="8214997" cy="1015663"/>
              </a:xfrm>
              <a:prstGeom prst="rect">
                <a:avLst/>
              </a:prstGeom>
            </p:spPr>
            <p:txBody>
              <a:bodyPr wrap="square">
                <a:spAutoFit/>
              </a:bodyPr>
              <a:lstStyle/>
              <a:p>
                <a:pPr algn="just">
                  <a:lnSpc>
                    <a:spcPct val="150000"/>
                  </a:lnSpc>
                </a:pPr>
                <a:r>
                  <a:rPr lang="el-GR" sz="2000" b="1" dirty="0">
                    <a:latin typeface="Trebuchet MS" panose="020B0603020202020204" pitchFamily="34" charset="0"/>
                  </a:rPr>
                  <a:t>9.  </a:t>
                </a:r>
                <a:r>
                  <a:rPr lang="el-GR" sz="2000" dirty="0">
                    <a:latin typeface="Trebuchet MS" panose="020B0603020202020204" pitchFamily="34" charset="0"/>
                  </a:rPr>
                  <a:t>Δέσμη φωτός διέρχεται από οπτικό μέσο με δείκτη διάθλασης </a:t>
                </a:r>
                <a:r>
                  <a:rPr lang="el-GR" sz="2000" i="1" dirty="0">
                    <a:latin typeface="Trebuchet MS" panose="020B0603020202020204" pitchFamily="34" charset="0"/>
                  </a:rPr>
                  <a:t>n</a:t>
                </a:r>
                <a:r>
                  <a:rPr lang="el-GR" sz="2000" baseline="-25000" dirty="0">
                    <a:latin typeface="Trebuchet MS" panose="020B0603020202020204" pitchFamily="34" charset="0"/>
                  </a:rPr>
                  <a:t>1 </a:t>
                </a:r>
                <a:r>
                  <a:rPr lang="el-GR" sz="2000" dirty="0">
                    <a:latin typeface="Trebuchet MS" panose="020B0603020202020204" pitchFamily="34" charset="0"/>
                  </a:rPr>
                  <a:t>σε οπτικό μέσο με δείκτη διάθλασης </a:t>
                </a:r>
                <a:r>
                  <a:rPr lang="el-GR" sz="2000" i="1" dirty="0">
                    <a:latin typeface="Trebuchet MS" panose="020B0603020202020204" pitchFamily="34" charset="0"/>
                  </a:rPr>
                  <a:t>n</a:t>
                </a:r>
                <a:r>
                  <a:rPr lang="el-GR" sz="2000" baseline="-25000" dirty="0">
                    <a:latin typeface="Trebuchet MS" panose="020B0603020202020204" pitchFamily="34" charset="0"/>
                  </a:rPr>
                  <a:t>2</a:t>
                </a:r>
                <a:r>
                  <a:rPr lang="en-US" sz="2000" dirty="0">
                    <a:latin typeface="Trebuchet MS" panose="020B0603020202020204" pitchFamily="34" charset="0"/>
                  </a:rPr>
                  <a:t>.</a:t>
                </a:r>
                <a:endParaRPr lang="el-GR" sz="2000" dirty="0">
                  <a:latin typeface="Trebuchet MS" panose="020B0603020202020204" pitchFamily="34" charset="0"/>
                </a:endParaRPr>
              </a:p>
            </p:txBody>
          </p:sp>
          <p:grpSp>
            <p:nvGrpSpPr>
              <p:cNvPr id="15" name="Ομάδα 14"/>
              <p:cNvGrpSpPr/>
              <p:nvPr/>
            </p:nvGrpSpPr>
            <p:grpSpPr>
              <a:xfrm>
                <a:off x="30944" y="1383497"/>
                <a:ext cx="9076024" cy="2167887"/>
                <a:chOff x="30944" y="1383497"/>
                <a:chExt cx="9076024" cy="2167887"/>
              </a:xfrm>
            </p:grpSpPr>
            <p:grpSp>
              <p:nvGrpSpPr>
                <p:cNvPr id="12" name="Ομάδα 11"/>
                <p:cNvGrpSpPr/>
                <p:nvPr/>
              </p:nvGrpSpPr>
              <p:grpSpPr>
                <a:xfrm>
                  <a:off x="30944" y="1383497"/>
                  <a:ext cx="9076024" cy="2167887"/>
                  <a:chOff x="30944" y="1383497"/>
                  <a:chExt cx="9076024" cy="2167887"/>
                </a:xfrm>
              </p:grpSpPr>
              <p:grpSp>
                <p:nvGrpSpPr>
                  <p:cNvPr id="9" name="Ομάδα 8"/>
                  <p:cNvGrpSpPr/>
                  <p:nvPr/>
                </p:nvGrpSpPr>
                <p:grpSpPr>
                  <a:xfrm>
                    <a:off x="30944" y="1383497"/>
                    <a:ext cx="9076024" cy="2167887"/>
                    <a:chOff x="30944" y="1383497"/>
                    <a:chExt cx="9076024" cy="2167887"/>
                  </a:xfrm>
                </p:grpSpPr>
                <p:grpSp>
                  <p:nvGrpSpPr>
                    <p:cNvPr id="8" name="Ομάδα 7"/>
                    <p:cNvGrpSpPr/>
                    <p:nvPr/>
                  </p:nvGrpSpPr>
                  <p:grpSpPr>
                    <a:xfrm>
                      <a:off x="30944" y="1383497"/>
                      <a:ext cx="9076024" cy="2167887"/>
                      <a:chOff x="67976" y="1379103"/>
                      <a:chExt cx="9076024" cy="2167887"/>
                    </a:xfrm>
                  </p:grpSpPr>
                  <p:grpSp>
                    <p:nvGrpSpPr>
                      <p:cNvPr id="7" name="Ομάδα 6"/>
                      <p:cNvGrpSpPr/>
                      <p:nvPr/>
                    </p:nvGrpSpPr>
                    <p:grpSpPr>
                      <a:xfrm>
                        <a:off x="67976" y="1379103"/>
                        <a:ext cx="9076024" cy="2167887"/>
                        <a:chOff x="67976" y="1379103"/>
                        <a:chExt cx="9076024" cy="2167887"/>
                      </a:xfrm>
                    </p:grpSpPr>
                    <p:grpSp>
                      <p:nvGrpSpPr>
                        <p:cNvPr id="5" name="Ομάδα 4"/>
                        <p:cNvGrpSpPr/>
                        <p:nvPr/>
                      </p:nvGrpSpPr>
                      <p:grpSpPr>
                        <a:xfrm>
                          <a:off x="67976" y="1379103"/>
                          <a:ext cx="9076024" cy="2167887"/>
                          <a:chOff x="67976" y="1379103"/>
                          <a:chExt cx="9076024" cy="2167887"/>
                        </a:xfrm>
                      </p:grpSpPr>
                      <p:pic>
                        <p:nvPicPr>
                          <p:cNvPr id="5122"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7976" y="1379103"/>
                            <a:ext cx="2905973" cy="216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927180" y="1379103"/>
                            <a:ext cx="3156988" cy="216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012607" y="1379103"/>
                            <a:ext cx="3131393" cy="216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1008632" y="3231706"/>
                          <a:ext cx="864096" cy="307777"/>
                        </a:xfrm>
                        <a:prstGeom prst="rect">
                          <a:avLst/>
                        </a:prstGeom>
                        <a:solidFill>
                          <a:schemeClr val="accent6">
                            <a:lumMod val="20000"/>
                            <a:lumOff val="80000"/>
                          </a:schemeClr>
                        </a:solidFill>
                      </p:spPr>
                      <p:txBody>
                        <a:bodyPr wrap="square" rtlCol="0">
                          <a:spAutoFit/>
                        </a:bodyPr>
                        <a:lstStyle/>
                        <a:p>
                          <a:pPr algn="ctr"/>
                          <a:r>
                            <a:rPr lang="en-US" sz="1400" dirty="0" err="1">
                              <a:latin typeface="Trebuchet MS" panose="020B0603020202020204" pitchFamily="34" charset="0"/>
                            </a:rPr>
                            <a:t>i</a:t>
                          </a:r>
                          <a:endParaRPr lang="el-GR" sz="1400" dirty="0">
                            <a:latin typeface="Trebuchet MS" panose="020B0603020202020204" pitchFamily="34" charset="0"/>
                          </a:endParaRPr>
                        </a:p>
                      </p:txBody>
                    </p:sp>
                  </p:grpSp>
                  <p:sp>
                    <p:nvSpPr>
                      <p:cNvPr id="13" name="TextBox 12"/>
                      <p:cNvSpPr txBox="1"/>
                      <p:nvPr/>
                    </p:nvSpPr>
                    <p:spPr>
                      <a:xfrm>
                        <a:off x="7146255" y="3220957"/>
                        <a:ext cx="864096" cy="307777"/>
                      </a:xfrm>
                      <a:prstGeom prst="rect">
                        <a:avLst/>
                      </a:prstGeom>
                      <a:solidFill>
                        <a:schemeClr val="accent6">
                          <a:lumMod val="20000"/>
                          <a:lumOff val="80000"/>
                        </a:schemeClr>
                      </a:solidFill>
                    </p:spPr>
                    <p:txBody>
                      <a:bodyPr wrap="square" rtlCol="0">
                        <a:spAutoFit/>
                      </a:bodyPr>
                      <a:lstStyle/>
                      <a:p>
                        <a:pPr algn="ctr"/>
                        <a:r>
                          <a:rPr lang="en-US" sz="1400" dirty="0">
                            <a:latin typeface="Trebuchet MS" panose="020B0603020202020204" pitchFamily="34" charset="0"/>
                          </a:rPr>
                          <a:t>iii</a:t>
                        </a:r>
                        <a:endParaRPr lang="el-GR" sz="1400" dirty="0">
                          <a:latin typeface="Trebuchet MS" panose="020B0603020202020204" pitchFamily="34" charset="0"/>
                        </a:endParaRPr>
                      </a:p>
                    </p:txBody>
                  </p:sp>
                  <p:sp>
                    <p:nvSpPr>
                      <p:cNvPr id="14" name="TextBox 13"/>
                      <p:cNvSpPr txBox="1"/>
                      <p:nvPr/>
                    </p:nvSpPr>
                    <p:spPr>
                      <a:xfrm>
                        <a:off x="3995936" y="3239213"/>
                        <a:ext cx="864096" cy="307777"/>
                      </a:xfrm>
                      <a:prstGeom prst="rect">
                        <a:avLst/>
                      </a:prstGeom>
                      <a:solidFill>
                        <a:schemeClr val="accent6">
                          <a:lumMod val="20000"/>
                          <a:lumOff val="80000"/>
                        </a:schemeClr>
                      </a:solidFill>
                    </p:spPr>
                    <p:txBody>
                      <a:bodyPr wrap="square" rtlCol="0">
                        <a:spAutoFit/>
                      </a:bodyPr>
                      <a:lstStyle/>
                      <a:p>
                        <a:pPr algn="ctr"/>
                        <a:r>
                          <a:rPr lang="en-US" sz="1400" dirty="0">
                            <a:latin typeface="Trebuchet MS" panose="020B0603020202020204" pitchFamily="34" charset="0"/>
                          </a:rPr>
                          <a:t>ii</a:t>
                        </a:r>
                        <a:endParaRPr lang="el-GR" sz="1400" dirty="0">
                          <a:latin typeface="Trebuchet MS" panose="020B0603020202020204" pitchFamily="34" charset="0"/>
                        </a:endParaRPr>
                      </a:p>
                    </p:txBody>
                  </p:sp>
                </p:grpSp>
                <p:sp>
                  <p:nvSpPr>
                    <p:cNvPr id="11" name="TextBox 10"/>
                    <p:cNvSpPr txBox="1"/>
                    <p:nvPr/>
                  </p:nvSpPr>
                  <p:spPr>
                    <a:xfrm>
                      <a:off x="192085" y="2410411"/>
                      <a:ext cx="432048" cy="307777"/>
                    </a:xfrm>
                    <a:prstGeom prst="rect">
                      <a:avLst/>
                    </a:prstGeom>
                    <a:solidFill>
                      <a:schemeClr val="accent6">
                        <a:lumMod val="20000"/>
                        <a:lumOff val="80000"/>
                      </a:schemeClr>
                    </a:solidFill>
                  </p:spPr>
                  <p:txBody>
                    <a:bodyPr wrap="square" rtlCol="0">
                      <a:spAutoFit/>
                    </a:bodyPr>
                    <a:lstStyle/>
                    <a:p>
                      <a:r>
                        <a:rPr lang="en-US" sz="1400" i="1" dirty="0">
                          <a:latin typeface="Trebuchet MS" panose="020B0603020202020204" pitchFamily="34" charset="0"/>
                        </a:rPr>
                        <a:t>n</a:t>
                      </a:r>
                      <a:r>
                        <a:rPr lang="en-US" sz="1400" baseline="-25000" dirty="0">
                          <a:latin typeface="Trebuchet MS" panose="020B0603020202020204" pitchFamily="34" charset="0"/>
                        </a:rPr>
                        <a:t>2</a:t>
                      </a:r>
                      <a:endParaRPr lang="el-GR" sz="1400" baseline="-25000" dirty="0">
                        <a:latin typeface="Trebuchet MS" panose="020B0603020202020204" pitchFamily="34" charset="0"/>
                      </a:endParaRPr>
                    </a:p>
                  </p:txBody>
                </p:sp>
                <p:sp>
                  <p:nvSpPr>
                    <p:cNvPr id="16" name="TextBox 15"/>
                    <p:cNvSpPr txBox="1"/>
                    <p:nvPr/>
                  </p:nvSpPr>
                  <p:spPr>
                    <a:xfrm>
                      <a:off x="192085" y="1988840"/>
                      <a:ext cx="432048" cy="307777"/>
                    </a:xfrm>
                    <a:prstGeom prst="rect">
                      <a:avLst/>
                    </a:prstGeom>
                    <a:solidFill>
                      <a:schemeClr val="accent6">
                        <a:lumMod val="20000"/>
                        <a:lumOff val="80000"/>
                      </a:schemeClr>
                    </a:solidFill>
                  </p:spPr>
                  <p:txBody>
                    <a:bodyPr wrap="square" rtlCol="0">
                      <a:spAutoFit/>
                    </a:bodyPr>
                    <a:lstStyle/>
                    <a:p>
                      <a:r>
                        <a:rPr lang="en-US" sz="1400" i="1" dirty="0">
                          <a:latin typeface="Trebuchet MS" panose="020B0603020202020204" pitchFamily="34" charset="0"/>
                        </a:rPr>
                        <a:t>n</a:t>
                      </a:r>
                      <a:r>
                        <a:rPr lang="el-GR" sz="1400" baseline="-25000" dirty="0">
                          <a:latin typeface="Trebuchet MS" panose="020B0603020202020204" pitchFamily="34" charset="0"/>
                        </a:rPr>
                        <a:t>1</a:t>
                      </a:r>
                    </a:p>
                  </p:txBody>
                </p:sp>
              </p:grpSp>
              <p:sp>
                <p:nvSpPr>
                  <p:cNvPr id="18" name="TextBox 17"/>
                  <p:cNvSpPr txBox="1"/>
                  <p:nvPr/>
                </p:nvSpPr>
                <p:spPr>
                  <a:xfrm>
                    <a:off x="3083711" y="1987081"/>
                    <a:ext cx="432048" cy="307777"/>
                  </a:xfrm>
                  <a:prstGeom prst="rect">
                    <a:avLst/>
                  </a:prstGeom>
                  <a:solidFill>
                    <a:schemeClr val="accent6">
                      <a:lumMod val="20000"/>
                      <a:lumOff val="80000"/>
                    </a:schemeClr>
                  </a:solidFill>
                </p:spPr>
                <p:txBody>
                  <a:bodyPr wrap="square" rtlCol="0">
                    <a:spAutoFit/>
                  </a:bodyPr>
                  <a:lstStyle/>
                  <a:p>
                    <a:r>
                      <a:rPr lang="en-US" sz="1400" i="1" dirty="0">
                        <a:latin typeface="Trebuchet MS" panose="020B0603020202020204" pitchFamily="34" charset="0"/>
                      </a:rPr>
                      <a:t>n</a:t>
                    </a:r>
                    <a:r>
                      <a:rPr lang="el-GR" sz="1400" baseline="-25000" dirty="0">
                        <a:latin typeface="Trebuchet MS" panose="020B0603020202020204" pitchFamily="34" charset="0"/>
                      </a:rPr>
                      <a:t>1</a:t>
                    </a:r>
                  </a:p>
                </p:txBody>
              </p:sp>
              <p:sp>
                <p:nvSpPr>
                  <p:cNvPr id="17" name="TextBox 16"/>
                  <p:cNvSpPr txBox="1"/>
                  <p:nvPr/>
                </p:nvSpPr>
                <p:spPr>
                  <a:xfrm>
                    <a:off x="3107308" y="2427006"/>
                    <a:ext cx="432048" cy="307777"/>
                  </a:xfrm>
                  <a:prstGeom prst="rect">
                    <a:avLst/>
                  </a:prstGeom>
                  <a:solidFill>
                    <a:schemeClr val="accent6">
                      <a:lumMod val="20000"/>
                      <a:lumOff val="80000"/>
                    </a:schemeClr>
                  </a:solidFill>
                </p:spPr>
                <p:txBody>
                  <a:bodyPr wrap="square" rtlCol="0">
                    <a:spAutoFit/>
                  </a:bodyPr>
                  <a:lstStyle/>
                  <a:p>
                    <a:r>
                      <a:rPr lang="en-US" sz="1400" i="1" dirty="0">
                        <a:latin typeface="Trebuchet MS" panose="020B0603020202020204" pitchFamily="34" charset="0"/>
                      </a:rPr>
                      <a:t>n</a:t>
                    </a:r>
                    <a:r>
                      <a:rPr lang="en-US" sz="1400" baseline="-25000" dirty="0">
                        <a:latin typeface="Trebuchet MS" panose="020B0603020202020204" pitchFamily="34" charset="0"/>
                      </a:rPr>
                      <a:t>2</a:t>
                    </a:r>
                    <a:endParaRPr lang="el-GR" sz="1400" baseline="-25000" dirty="0">
                      <a:latin typeface="Trebuchet MS" panose="020B0603020202020204" pitchFamily="34" charset="0"/>
                    </a:endParaRPr>
                  </a:p>
                </p:txBody>
              </p:sp>
            </p:grpSp>
            <p:sp>
              <p:nvSpPr>
                <p:cNvPr id="20" name="TextBox 19"/>
                <p:cNvSpPr txBox="1"/>
                <p:nvPr/>
              </p:nvSpPr>
              <p:spPr>
                <a:xfrm>
                  <a:off x="6133526" y="2410411"/>
                  <a:ext cx="432048" cy="307777"/>
                </a:xfrm>
                <a:prstGeom prst="rect">
                  <a:avLst/>
                </a:prstGeom>
                <a:solidFill>
                  <a:schemeClr val="accent6">
                    <a:lumMod val="20000"/>
                    <a:lumOff val="80000"/>
                  </a:schemeClr>
                </a:solidFill>
              </p:spPr>
              <p:txBody>
                <a:bodyPr wrap="square" rtlCol="0">
                  <a:spAutoFit/>
                </a:bodyPr>
                <a:lstStyle/>
                <a:p>
                  <a:r>
                    <a:rPr lang="en-US" sz="1400" i="1" dirty="0">
                      <a:latin typeface="Trebuchet MS" panose="020B0603020202020204" pitchFamily="34" charset="0"/>
                    </a:rPr>
                    <a:t>n</a:t>
                  </a:r>
                  <a:r>
                    <a:rPr lang="en-US" sz="1400" baseline="-25000" dirty="0">
                      <a:latin typeface="Trebuchet MS" panose="020B0603020202020204" pitchFamily="34" charset="0"/>
                    </a:rPr>
                    <a:t>2</a:t>
                  </a:r>
                  <a:endParaRPr lang="el-GR" sz="1400" baseline="-25000" dirty="0">
                    <a:latin typeface="Trebuchet MS" panose="020B0603020202020204" pitchFamily="34" charset="0"/>
                  </a:endParaRPr>
                </a:p>
              </p:txBody>
            </p:sp>
            <p:sp>
              <p:nvSpPr>
                <p:cNvPr id="19" name="TextBox 18"/>
                <p:cNvSpPr txBox="1"/>
                <p:nvPr/>
              </p:nvSpPr>
              <p:spPr>
                <a:xfrm>
                  <a:off x="6133526" y="1988840"/>
                  <a:ext cx="432048" cy="307777"/>
                </a:xfrm>
                <a:prstGeom prst="rect">
                  <a:avLst/>
                </a:prstGeom>
                <a:solidFill>
                  <a:schemeClr val="accent6">
                    <a:lumMod val="20000"/>
                    <a:lumOff val="80000"/>
                  </a:schemeClr>
                </a:solidFill>
              </p:spPr>
              <p:txBody>
                <a:bodyPr wrap="square" rtlCol="0">
                  <a:spAutoFit/>
                </a:bodyPr>
                <a:lstStyle/>
                <a:p>
                  <a:r>
                    <a:rPr lang="en-US" sz="1400" i="1" dirty="0">
                      <a:latin typeface="Trebuchet MS" panose="020B0603020202020204" pitchFamily="34" charset="0"/>
                    </a:rPr>
                    <a:t>n</a:t>
                  </a:r>
                  <a:r>
                    <a:rPr lang="el-GR" sz="1400" baseline="-25000" dirty="0">
                      <a:latin typeface="Trebuchet MS" panose="020B0603020202020204" pitchFamily="34" charset="0"/>
                    </a:rPr>
                    <a:t>1</a:t>
                  </a:r>
                </a:p>
              </p:txBody>
            </p:sp>
          </p:grpSp>
        </p:grpSp>
        <p:sp>
          <p:nvSpPr>
            <p:cNvPr id="22" name="Ορθογώνιο 21"/>
            <p:cNvSpPr/>
            <p:nvPr/>
          </p:nvSpPr>
          <p:spPr>
            <a:xfrm>
              <a:off x="251520" y="3861048"/>
              <a:ext cx="8424935" cy="1323439"/>
            </a:xfrm>
            <a:prstGeom prst="rect">
              <a:avLst/>
            </a:prstGeom>
          </p:spPr>
          <p:txBody>
            <a:bodyPr wrap="square">
              <a:spAutoFit/>
            </a:bodyPr>
            <a:lstStyle/>
            <a:p>
              <a:pPr algn="just"/>
              <a:r>
                <a:rPr lang="el-GR" sz="2000" b="1" dirty="0">
                  <a:latin typeface="Trebuchet MS" panose="020B0603020202020204" pitchFamily="34" charset="0"/>
                </a:rPr>
                <a:t>Α.  </a:t>
              </a:r>
              <a:r>
                <a:rPr lang="el-GR" sz="2000" dirty="0">
                  <a:latin typeface="Trebuchet MS" panose="020B0603020202020204" pitchFamily="34" charset="0"/>
                </a:rPr>
                <a:t>Αν ισχύει  </a:t>
              </a:r>
              <a:r>
                <a:rPr lang="el-GR" sz="2000" i="1" dirty="0">
                  <a:latin typeface="Trebuchet MS" panose="020B0603020202020204" pitchFamily="34" charset="0"/>
                </a:rPr>
                <a:t>n</a:t>
              </a:r>
              <a:r>
                <a:rPr lang="el-GR" sz="2000" baseline="-25000" dirty="0">
                  <a:latin typeface="Trebuchet MS" panose="020B0603020202020204" pitchFamily="34" charset="0"/>
                </a:rPr>
                <a:t>2</a:t>
              </a:r>
              <a:r>
                <a:rPr lang="en-US" sz="2000" baseline="-25000" dirty="0">
                  <a:latin typeface="Trebuchet MS" panose="020B0603020202020204" pitchFamily="34" charset="0"/>
                </a:rPr>
                <a:t> </a:t>
              </a:r>
              <a:r>
                <a:rPr lang="el-GR" sz="2000" dirty="0">
                  <a:latin typeface="Trebuchet MS" panose="020B0603020202020204" pitchFamily="34" charset="0"/>
                </a:rPr>
                <a:t>&lt; </a:t>
              </a:r>
              <a:r>
                <a:rPr lang="el-GR" sz="2000" i="1" dirty="0">
                  <a:latin typeface="Trebuchet MS" panose="020B0603020202020204" pitchFamily="34" charset="0"/>
                </a:rPr>
                <a:t>n</a:t>
              </a:r>
              <a:r>
                <a:rPr lang="el-GR" sz="2000" baseline="-25000" dirty="0">
                  <a:latin typeface="Trebuchet MS" panose="020B0603020202020204" pitchFamily="34" charset="0"/>
                </a:rPr>
                <a:t>1</a:t>
              </a:r>
              <a:r>
                <a:rPr lang="el-GR" sz="2000" dirty="0">
                  <a:latin typeface="Trebuchet MS" panose="020B0603020202020204" pitchFamily="34" charset="0"/>
                </a:rPr>
                <a:t>, τότε το σωστό σχήμα που περιγράφει την πορεία του κύματος είναι το </a:t>
              </a:r>
            </a:p>
            <a:p>
              <a:pPr algn="just"/>
              <a:r>
                <a:rPr lang="el-GR" sz="2000" b="1" dirty="0">
                  <a:latin typeface="Trebuchet MS" panose="020B0603020202020204" pitchFamily="34" charset="0"/>
                </a:rPr>
                <a:t>α.   </a:t>
              </a:r>
              <a:r>
                <a:rPr lang="el-GR" sz="2000" dirty="0">
                  <a:latin typeface="Trebuchet MS" panose="020B0603020202020204" pitchFamily="34" charset="0"/>
                </a:rPr>
                <a:t>i.                                </a:t>
              </a:r>
              <a:r>
                <a:rPr lang="el-GR" sz="2000" b="1" dirty="0">
                  <a:latin typeface="Trebuchet MS" panose="020B0603020202020204" pitchFamily="34" charset="0"/>
                </a:rPr>
                <a:t>β.   </a:t>
              </a:r>
              <a:r>
                <a:rPr lang="el-GR" sz="2000" dirty="0">
                  <a:latin typeface="Trebuchet MS" panose="020B0603020202020204" pitchFamily="34" charset="0"/>
                </a:rPr>
                <a:t>ii.                              </a:t>
              </a:r>
              <a:r>
                <a:rPr lang="el-GR" sz="2000" b="1" dirty="0">
                  <a:latin typeface="Trebuchet MS" panose="020B0603020202020204" pitchFamily="34" charset="0"/>
                </a:rPr>
                <a:t>γ.   </a:t>
              </a:r>
              <a:r>
                <a:rPr lang="el-GR" sz="2000" dirty="0">
                  <a:latin typeface="Trebuchet MS" panose="020B0603020202020204" pitchFamily="34" charset="0"/>
                </a:rPr>
                <a:t>iii. </a:t>
              </a:r>
            </a:p>
            <a:p>
              <a:pPr algn="just"/>
              <a:r>
                <a:rPr lang="el-GR" sz="2000" b="1" dirty="0">
                  <a:latin typeface="Trebuchet MS" panose="020B0603020202020204" pitchFamily="34" charset="0"/>
                </a:rPr>
                <a:t>Β. </a:t>
              </a:r>
              <a:r>
                <a:rPr lang="en-US" sz="2000" b="1" dirty="0">
                  <a:latin typeface="Trebuchet MS" panose="020B0603020202020204" pitchFamily="34" charset="0"/>
                </a:rPr>
                <a:t> </a:t>
              </a:r>
              <a:r>
                <a:rPr lang="el-GR" sz="2000" dirty="0">
                  <a:latin typeface="Trebuchet MS" panose="020B0603020202020204" pitchFamily="34" charset="0"/>
                </a:rPr>
                <a:t>Να δικαιολογήσετε την απάντησή σας. </a:t>
              </a:r>
            </a:p>
          </p:txBody>
        </p:sp>
      </p:grpSp>
      <p:sp>
        <p:nvSpPr>
          <p:cNvPr id="26" name="Oval 8"/>
          <p:cNvSpPr>
            <a:spLocks noChangeArrowheads="1"/>
          </p:cNvSpPr>
          <p:nvPr/>
        </p:nvSpPr>
        <p:spPr bwMode="auto">
          <a:xfrm>
            <a:off x="1769092" y="4468012"/>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
        <p:nvSpPr>
          <p:cNvPr id="10" name="TextBox 9"/>
          <p:cNvSpPr txBox="1"/>
          <p:nvPr/>
        </p:nvSpPr>
        <p:spPr>
          <a:xfrm>
            <a:off x="1795938" y="5301208"/>
            <a:ext cx="8548534" cy="369332"/>
          </a:xfrm>
          <a:prstGeom prst="rect">
            <a:avLst/>
          </a:prstGeom>
          <a:noFill/>
        </p:spPr>
        <p:txBody>
          <a:bodyPr wrap="square" rtlCol="0">
            <a:spAutoFit/>
          </a:bodyPr>
          <a:lstStyle/>
          <a:p>
            <a:r>
              <a:rPr lang="el-GR" dirty="0">
                <a:latin typeface="Trebuchet MS" panose="020B0603020202020204" pitchFamily="34" charset="0"/>
              </a:rPr>
              <a:t>Πρέπει να ικανοποιούνται</a:t>
            </a:r>
            <a:r>
              <a:rPr lang="en-US" dirty="0">
                <a:latin typeface="Trebuchet MS" panose="020B0603020202020204" pitchFamily="34" charset="0"/>
              </a:rPr>
              <a:t>: </a:t>
            </a:r>
            <a:r>
              <a:rPr lang="el-GR" b="1" dirty="0">
                <a:solidFill>
                  <a:srgbClr val="FF0000"/>
                </a:solidFill>
                <a:latin typeface="Trebuchet MS" panose="020B0603020202020204" pitchFamily="34" charset="0"/>
              </a:rPr>
              <a:t>γωνία διάθλασης &gt; γωνία πρόσπτωσης </a:t>
            </a:r>
            <a:r>
              <a:rPr lang="el-GR" dirty="0">
                <a:latin typeface="Trebuchet MS" panose="020B0603020202020204" pitchFamily="34" charset="0"/>
              </a:rPr>
              <a:t>και</a:t>
            </a:r>
            <a:r>
              <a:rPr lang="el-GR" dirty="0">
                <a:solidFill>
                  <a:srgbClr val="FF0000"/>
                </a:solidFill>
                <a:latin typeface="Trebuchet MS" panose="020B0603020202020204" pitchFamily="34" charset="0"/>
              </a:rPr>
              <a:t>  </a:t>
            </a:r>
            <a:r>
              <a:rPr lang="el-GR" b="1" i="1" dirty="0">
                <a:solidFill>
                  <a:srgbClr val="FF0000"/>
                </a:solidFill>
                <a:latin typeface="Trebuchet MS" panose="020B0603020202020204" pitchFamily="34" charset="0"/>
              </a:rPr>
              <a:t>λ</a:t>
            </a:r>
            <a:r>
              <a:rPr lang="el-GR" b="1" baseline="-25000" dirty="0">
                <a:solidFill>
                  <a:srgbClr val="FF0000"/>
                </a:solidFill>
                <a:latin typeface="Trebuchet MS" panose="020B0603020202020204" pitchFamily="34" charset="0"/>
              </a:rPr>
              <a:t>2</a:t>
            </a:r>
            <a:r>
              <a:rPr lang="el-GR" b="1" dirty="0">
                <a:solidFill>
                  <a:srgbClr val="FF0000"/>
                </a:solidFill>
                <a:latin typeface="Trebuchet MS" panose="020B0603020202020204" pitchFamily="34" charset="0"/>
              </a:rPr>
              <a:t> &gt; </a:t>
            </a:r>
            <a:r>
              <a:rPr lang="el-GR" b="1" i="1" dirty="0">
                <a:solidFill>
                  <a:srgbClr val="FF0000"/>
                </a:solidFill>
                <a:latin typeface="Trebuchet MS" panose="020B0603020202020204" pitchFamily="34" charset="0"/>
              </a:rPr>
              <a:t>λ</a:t>
            </a:r>
            <a:r>
              <a:rPr lang="el-GR" b="1" baseline="-25000" dirty="0">
                <a:solidFill>
                  <a:srgbClr val="FF0000"/>
                </a:solidFill>
                <a:latin typeface="Trebuchet MS" panose="020B0603020202020204" pitchFamily="34" charset="0"/>
              </a:rPr>
              <a:t>1</a:t>
            </a:r>
            <a:r>
              <a:rPr lang="el-GR" b="1" dirty="0">
                <a:solidFill>
                  <a:srgbClr val="FF0000"/>
                </a:solidFill>
                <a:latin typeface="Trebuchet MS" panose="020B0603020202020204" pitchFamily="34" charset="0"/>
              </a:rPr>
              <a:t>. </a:t>
            </a:r>
          </a:p>
        </p:txBody>
      </p:sp>
    </p:spTree>
    <p:extLst>
      <p:ext uri="{BB962C8B-B14F-4D97-AF65-F5344CB8AC3E}">
        <p14:creationId xmlns:p14="http://schemas.microsoft.com/office/powerpoint/2010/main" val="245955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rPr>
              <a:t>Μερκ</a:t>
            </a:r>
            <a:r>
              <a:rPr lang="el-GR" dirty="0">
                <a:solidFill>
                  <a:prstClr val="black"/>
                </a:solidFill>
              </a:rPr>
              <a:t>. Παναγιωτόπουλος - Φυσικός        </a:t>
            </a:r>
            <a:r>
              <a:rPr lang="en-US" dirty="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36</a:t>
            </a:fld>
            <a:endParaRPr lang="el-GR" dirty="0">
              <a:solidFill>
                <a:prstClr val="black"/>
              </a:solidFill>
            </a:endParaRPr>
          </a:p>
        </p:txBody>
      </p:sp>
      <p:grpSp>
        <p:nvGrpSpPr>
          <p:cNvPr id="6" name="Ομάδα 5"/>
          <p:cNvGrpSpPr/>
          <p:nvPr/>
        </p:nvGrpSpPr>
        <p:grpSpPr>
          <a:xfrm>
            <a:off x="1919536" y="260648"/>
            <a:ext cx="8208912" cy="4861704"/>
            <a:chOff x="395536" y="260648"/>
            <a:chExt cx="8208912" cy="4861704"/>
          </a:xfrm>
        </p:grpSpPr>
        <p:sp>
          <p:nvSpPr>
            <p:cNvPr id="4" name="Ορθογώνιο 3"/>
            <p:cNvSpPr/>
            <p:nvPr/>
          </p:nvSpPr>
          <p:spPr>
            <a:xfrm>
              <a:off x="395536" y="260648"/>
              <a:ext cx="8208912" cy="1015663"/>
            </a:xfrm>
            <a:prstGeom prst="rect">
              <a:avLst/>
            </a:prstGeom>
          </p:spPr>
          <p:txBody>
            <a:bodyPr wrap="square">
              <a:spAutoFit/>
            </a:bodyPr>
            <a:lstStyle/>
            <a:p>
              <a:pPr algn="just">
                <a:lnSpc>
                  <a:spcPct val="150000"/>
                </a:lnSpc>
              </a:pPr>
              <a:r>
                <a:rPr lang="el-GR" sz="2000" b="1" dirty="0">
                  <a:latin typeface="Trebuchet MS" panose="020B0603020202020204" pitchFamily="34" charset="0"/>
                </a:rPr>
                <a:t>10.  </a:t>
              </a:r>
              <a:r>
                <a:rPr lang="el-GR" sz="2000" dirty="0">
                  <a:latin typeface="Trebuchet MS" panose="020B0603020202020204" pitchFamily="34" charset="0"/>
                </a:rPr>
                <a:t>Μονοχρωματική ακτίνα φωτός εισέρχεται από το διαφανές οπτικό μέσο Α στο διαφανές οπτικό μέσο Β, όπως φαίνεται στο σχήμα. </a:t>
              </a:r>
            </a:p>
          </p:txBody>
        </p:sp>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652" y="1556792"/>
              <a:ext cx="4344209" cy="183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479308" y="3645024"/>
              <a:ext cx="8064896" cy="1477328"/>
            </a:xfrm>
            <a:prstGeom prst="rect">
              <a:avLst/>
            </a:prstGeom>
          </p:spPr>
          <p:txBody>
            <a:bodyPr wrap="square">
              <a:spAutoFit/>
            </a:bodyPr>
            <a:lstStyle/>
            <a:p>
              <a:pPr>
                <a:lnSpc>
                  <a:spcPct val="150000"/>
                </a:lnSpc>
              </a:pPr>
              <a:r>
                <a:rPr lang="el-GR" sz="2000" dirty="0">
                  <a:latin typeface="Trebuchet MS" panose="020B0603020202020204" pitchFamily="34" charset="0"/>
                </a:rPr>
                <a:t>Για τις ταχύτητες διάδοσης του φωτός στα δύο μέσα ισχύει: </a:t>
              </a:r>
            </a:p>
            <a:p>
              <a:pPr>
                <a:lnSpc>
                  <a:spcPct val="150000"/>
                </a:lnSpc>
              </a:pPr>
              <a:r>
                <a:rPr lang="el-GR" sz="2000" b="1" dirty="0">
                  <a:latin typeface="Trebuchet MS" panose="020B0603020202020204" pitchFamily="34" charset="0"/>
                </a:rPr>
                <a:t>α</a:t>
              </a:r>
              <a:r>
                <a:rPr lang="pt-BR" sz="2000" b="1" dirty="0">
                  <a:latin typeface="Trebuchet MS" panose="020B0603020202020204" pitchFamily="34" charset="0"/>
                </a:rPr>
                <a:t>.   </a:t>
              </a:r>
              <a:r>
                <a:rPr lang="pt-BR" sz="2000" i="1" dirty="0">
                  <a:latin typeface="Trebuchet MS" panose="020B0603020202020204" pitchFamily="34" charset="0"/>
                </a:rPr>
                <a:t>c</a:t>
              </a:r>
              <a:r>
                <a:rPr lang="pt-BR" sz="2000" baseline="-25000" dirty="0">
                  <a:latin typeface="Trebuchet MS" panose="020B0603020202020204" pitchFamily="34" charset="0"/>
                </a:rPr>
                <a:t>A </a:t>
              </a:r>
              <a:r>
                <a:rPr lang="pt-BR" sz="2000" dirty="0">
                  <a:latin typeface="Trebuchet MS" panose="020B0603020202020204" pitchFamily="34" charset="0"/>
                </a:rPr>
                <a:t>= </a:t>
              </a:r>
              <a:r>
                <a:rPr lang="pt-BR" sz="2000" i="1" dirty="0">
                  <a:latin typeface="Trebuchet MS" panose="020B0603020202020204" pitchFamily="34" charset="0"/>
                </a:rPr>
                <a:t>c</a:t>
              </a:r>
              <a:r>
                <a:rPr lang="pt-BR" sz="2000" baseline="-25000" dirty="0">
                  <a:latin typeface="Trebuchet MS" panose="020B0603020202020204" pitchFamily="34" charset="0"/>
                </a:rPr>
                <a:t>B</a:t>
              </a:r>
              <a:r>
                <a:rPr lang="pt-BR" sz="2000" dirty="0">
                  <a:latin typeface="Trebuchet MS" panose="020B0603020202020204" pitchFamily="34" charset="0"/>
                </a:rPr>
                <a:t>.                          </a:t>
              </a:r>
              <a:r>
                <a:rPr lang="el-GR" sz="2000" b="1" dirty="0">
                  <a:latin typeface="Trebuchet MS" panose="020B0603020202020204" pitchFamily="34" charset="0"/>
                </a:rPr>
                <a:t>β</a:t>
              </a:r>
              <a:r>
                <a:rPr lang="pt-BR" sz="2000" b="1" dirty="0">
                  <a:latin typeface="Trebuchet MS" panose="020B0603020202020204" pitchFamily="34" charset="0"/>
                </a:rPr>
                <a:t>.   </a:t>
              </a:r>
              <a:r>
                <a:rPr lang="pt-BR" sz="2000" i="1" dirty="0">
                  <a:latin typeface="Trebuchet MS" panose="020B0603020202020204" pitchFamily="34" charset="0"/>
                </a:rPr>
                <a:t>c</a:t>
              </a:r>
              <a:r>
                <a:rPr lang="pt-BR" sz="2000" baseline="-25000" dirty="0">
                  <a:latin typeface="Trebuchet MS" panose="020B0603020202020204" pitchFamily="34" charset="0"/>
                </a:rPr>
                <a:t>A </a:t>
              </a:r>
              <a:r>
                <a:rPr lang="pt-BR" sz="2000" dirty="0">
                  <a:latin typeface="Trebuchet MS" panose="020B0603020202020204" pitchFamily="34" charset="0"/>
                </a:rPr>
                <a:t>&gt; </a:t>
              </a:r>
              <a:r>
                <a:rPr lang="pt-BR" sz="2000" i="1" dirty="0">
                  <a:latin typeface="Trebuchet MS" panose="020B0603020202020204" pitchFamily="34" charset="0"/>
                </a:rPr>
                <a:t>c</a:t>
              </a:r>
              <a:r>
                <a:rPr lang="pt-BR" sz="2000" baseline="-25000" dirty="0">
                  <a:latin typeface="Trebuchet MS" panose="020B0603020202020204" pitchFamily="34" charset="0"/>
                </a:rPr>
                <a:t>B</a:t>
              </a:r>
              <a:r>
                <a:rPr lang="pt-BR" sz="2000" dirty="0">
                  <a:latin typeface="Trebuchet MS" panose="020B0603020202020204" pitchFamily="34" charset="0"/>
                </a:rPr>
                <a:t>.                         </a:t>
              </a:r>
              <a:r>
                <a:rPr lang="el-GR" sz="2000" b="1" dirty="0">
                  <a:latin typeface="Trebuchet MS" panose="020B0603020202020204" pitchFamily="34" charset="0"/>
                </a:rPr>
                <a:t>γ.   </a:t>
              </a:r>
              <a:r>
                <a:rPr lang="el-GR" sz="2000" i="1" dirty="0" err="1">
                  <a:latin typeface="Trebuchet MS" panose="020B0603020202020204" pitchFamily="34" charset="0"/>
                </a:rPr>
                <a:t>c</a:t>
              </a:r>
              <a:r>
                <a:rPr lang="el-GR" sz="2000" baseline="-25000" dirty="0" err="1">
                  <a:latin typeface="Trebuchet MS" panose="020B0603020202020204" pitchFamily="34" charset="0"/>
                </a:rPr>
                <a:t>A</a:t>
              </a:r>
              <a:r>
                <a:rPr lang="el-GR" sz="2000" baseline="-25000" dirty="0">
                  <a:latin typeface="Trebuchet MS" panose="020B0603020202020204" pitchFamily="34" charset="0"/>
                </a:rPr>
                <a:t> </a:t>
              </a:r>
              <a:r>
                <a:rPr lang="el-GR" sz="2000" dirty="0">
                  <a:latin typeface="Trebuchet MS" panose="020B0603020202020204" pitchFamily="34" charset="0"/>
                </a:rPr>
                <a:t>&lt; </a:t>
              </a:r>
              <a:r>
                <a:rPr lang="el-GR" sz="2000" i="1" dirty="0" err="1">
                  <a:latin typeface="Trebuchet MS" panose="020B0603020202020204" pitchFamily="34" charset="0"/>
                </a:rPr>
                <a:t>c</a:t>
              </a:r>
              <a:r>
                <a:rPr lang="el-GR" sz="2000" baseline="-25000" dirty="0" err="1">
                  <a:latin typeface="Trebuchet MS" panose="020B0603020202020204" pitchFamily="34" charset="0"/>
                </a:rPr>
                <a:t>B</a:t>
              </a:r>
              <a:r>
                <a:rPr lang="el-GR" sz="2000" dirty="0">
                  <a:latin typeface="Trebuchet MS" panose="020B0603020202020204" pitchFamily="34" charset="0"/>
                </a:rPr>
                <a:t>. </a:t>
              </a:r>
            </a:p>
            <a:p>
              <a:pPr>
                <a:lnSpc>
                  <a:spcPct val="150000"/>
                </a:lnSpc>
              </a:pPr>
              <a:r>
                <a:rPr lang="el-GR" sz="2000" dirty="0">
                  <a:latin typeface="Trebuchet MS" panose="020B0603020202020204" pitchFamily="34" charset="0"/>
                </a:rPr>
                <a:t>Να αιτιολογήσετε την απάντησή σας. </a:t>
              </a:r>
            </a:p>
          </p:txBody>
        </p:sp>
      </p:grpSp>
      <p:sp>
        <p:nvSpPr>
          <p:cNvPr id="8" name="Oval 8"/>
          <p:cNvSpPr>
            <a:spLocks noChangeArrowheads="1"/>
          </p:cNvSpPr>
          <p:nvPr/>
        </p:nvSpPr>
        <p:spPr bwMode="auto">
          <a:xfrm>
            <a:off x="8346776" y="4215086"/>
            <a:ext cx="379041" cy="36524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l-GR" altLang="el-GR"/>
          </a:p>
        </p:txBody>
      </p:sp>
    </p:spTree>
    <p:extLst>
      <p:ext uri="{BB962C8B-B14F-4D97-AF65-F5344CB8AC3E}">
        <p14:creationId xmlns:p14="http://schemas.microsoft.com/office/powerpoint/2010/main" val="9840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37</a:t>
            </a:fld>
            <a:endParaRPr lang="el-GR">
              <a:solidFill>
                <a:prstClr val="black">
                  <a:tint val="75000"/>
                </a:prstClr>
              </a:solidFill>
              <a:latin typeface="Calibri"/>
            </a:endParaRPr>
          </a:p>
        </p:txBody>
      </p:sp>
      <p:sp>
        <p:nvSpPr>
          <p:cNvPr id="7" name="Rectangle 4"/>
          <p:cNvSpPr txBox="1">
            <a:spLocks noChangeArrowheads="1"/>
          </p:cNvSpPr>
          <p:nvPr/>
        </p:nvSpPr>
        <p:spPr>
          <a:xfrm>
            <a:off x="2363542" y="2014493"/>
            <a:ext cx="7464916" cy="6583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Ασκήσεις εκτός του σχολικού βιβλίου</a:t>
            </a:r>
          </a:p>
        </p:txBody>
      </p:sp>
    </p:spTree>
    <p:extLst>
      <p:ext uri="{BB962C8B-B14F-4D97-AF65-F5344CB8AC3E}">
        <p14:creationId xmlns:p14="http://schemas.microsoft.com/office/powerpoint/2010/main" val="393712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rPr>
              <a:t>Μερκ</a:t>
            </a:r>
            <a:r>
              <a:rPr lang="el-GR" dirty="0">
                <a:solidFill>
                  <a:prstClr val="black"/>
                </a:solidFill>
              </a:rPr>
              <a:t>. Παναγιωτόπουλος - Φυσικός        </a:t>
            </a:r>
            <a:r>
              <a:rPr lang="en-US" dirty="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38</a:t>
            </a:fld>
            <a:endParaRPr lang="el-GR" dirty="0">
              <a:solidFill>
                <a:prstClr val="black"/>
              </a:solidFill>
            </a:endParaRPr>
          </a:p>
        </p:txBody>
      </p:sp>
      <p:sp>
        <p:nvSpPr>
          <p:cNvPr id="4" name="Ορθογώνιο 3"/>
          <p:cNvSpPr/>
          <p:nvPr/>
        </p:nvSpPr>
        <p:spPr>
          <a:xfrm>
            <a:off x="1847528" y="332657"/>
            <a:ext cx="8208912" cy="424731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  </a:t>
            </a:r>
            <a:r>
              <a:rPr lang="el-GR" sz="2000" dirty="0">
                <a:latin typeface="Trebuchet MS" panose="020B0603020202020204" pitchFamily="34" charset="0"/>
              </a:rPr>
              <a:t>Δέσμη μονοχρωματικής ακτινοβολίας κινείται στον αέρα με μήκος κύματος 600</a:t>
            </a:r>
            <a:r>
              <a:rPr lang="en-US" sz="2000" dirty="0">
                <a:latin typeface="Trebuchet MS" panose="020B0603020202020204" pitchFamily="34" charset="0"/>
              </a:rPr>
              <a:t>nm</a:t>
            </a:r>
            <a:r>
              <a:rPr lang="el-GR" sz="2000" dirty="0">
                <a:latin typeface="Trebuchet MS" panose="020B0603020202020204" pitchFamily="34" charset="0"/>
              </a:rPr>
              <a:t>, τη στιγμή που προσπίπτει σε γυαλί με δείκτη διάθλασης 1,5. Να υπολογίσετε</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τη συχνότητα της ακτινοβολίας.</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το μήκος κύματος της ακτινοβολίας στο γυαλί.</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την ταχύτητα διάδοσης της ακτινοβολίας μέσα στο γυαλί.</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την ενέργεια ενός φωτονίου της παραπάνω ακτινοβολίας.</a:t>
            </a:r>
          </a:p>
          <a:p>
            <a:pPr algn="just">
              <a:lnSpc>
                <a:spcPct val="150000"/>
              </a:lnSpc>
            </a:pPr>
            <a:r>
              <a:rPr lang="el-GR" sz="2000" dirty="0">
                <a:latin typeface="Trebuchet MS" panose="020B0603020202020204" pitchFamily="34" charset="0"/>
              </a:rPr>
              <a:t>Δίνονται: ταχύτητα του φωτός στο κενό </a:t>
            </a:r>
            <a:r>
              <a:rPr lang="en-US" sz="2000" i="1" dirty="0">
                <a:latin typeface="Trebuchet MS" panose="020B0603020202020204" pitchFamily="34" charset="0"/>
              </a:rPr>
              <a:t>c</a:t>
            </a:r>
            <a:r>
              <a:rPr lang="el-GR" sz="2000" baseline="-25000" dirty="0">
                <a:latin typeface="Trebuchet MS" panose="020B0603020202020204" pitchFamily="34" charset="0"/>
              </a:rPr>
              <a:t>0</a:t>
            </a:r>
            <a:r>
              <a:rPr lang="en-US" sz="2000" baseline="-25000"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3</a:t>
            </a:r>
            <a:r>
              <a:rPr lang="el-GR" sz="2000" b="1" dirty="0">
                <a:latin typeface="Trebuchet MS" panose="020B0603020202020204" pitchFamily="34" charset="0"/>
              </a:rPr>
              <a:t>.</a:t>
            </a:r>
            <a:r>
              <a:rPr lang="el-GR" sz="2000" dirty="0">
                <a:latin typeface="Trebuchet MS" panose="020B0603020202020204" pitchFamily="34" charset="0"/>
              </a:rPr>
              <a:t>10</a:t>
            </a:r>
            <a:r>
              <a:rPr lang="el-GR" sz="2000" baseline="30000" dirty="0">
                <a:latin typeface="Trebuchet MS" panose="020B0603020202020204" pitchFamily="34" charset="0"/>
              </a:rPr>
              <a:t>8</a:t>
            </a:r>
            <a:r>
              <a:rPr lang="el-GR" sz="2000" dirty="0">
                <a:latin typeface="Trebuchet MS" panose="020B0603020202020204" pitchFamily="34" charset="0"/>
              </a:rPr>
              <a:t> </a:t>
            </a:r>
            <a:r>
              <a:rPr lang="en-US" sz="2000" dirty="0">
                <a:latin typeface="Trebuchet MS" panose="020B0603020202020204" pitchFamily="34" charset="0"/>
              </a:rPr>
              <a:t>m/s, </a:t>
            </a:r>
          </a:p>
          <a:p>
            <a:pPr>
              <a:lnSpc>
                <a:spcPct val="150000"/>
              </a:lnSpc>
            </a:pPr>
            <a:r>
              <a:rPr lang="en-US" sz="2000" dirty="0">
                <a:latin typeface="Trebuchet MS" panose="020B0603020202020204" pitchFamily="34" charset="0"/>
              </a:rPr>
              <a:t>               </a:t>
            </a:r>
            <a:r>
              <a:rPr lang="el-GR" sz="2000" dirty="0">
                <a:latin typeface="Trebuchet MS" panose="020B0603020202020204" pitchFamily="34" charset="0"/>
              </a:rPr>
              <a:t>σταθερή του </a:t>
            </a:r>
            <a:r>
              <a:rPr lang="en-US" sz="2000" dirty="0">
                <a:latin typeface="Trebuchet MS" panose="020B0603020202020204" pitchFamily="34" charset="0"/>
              </a:rPr>
              <a:t>Planck  </a:t>
            </a:r>
            <a:r>
              <a:rPr lang="en-US" sz="2000" i="1" dirty="0">
                <a:latin typeface="Trebuchet MS" panose="020B0603020202020204" pitchFamily="34" charset="0"/>
              </a:rPr>
              <a:t>h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6,6</a:t>
            </a:r>
            <a:r>
              <a:rPr lang="el-GR" sz="2000" b="1" dirty="0">
                <a:latin typeface="Trebuchet MS" panose="020B0603020202020204" pitchFamily="34" charset="0"/>
              </a:rPr>
              <a:t>.</a:t>
            </a:r>
            <a:r>
              <a:rPr lang="el-GR" sz="2000" dirty="0">
                <a:latin typeface="Trebuchet MS" panose="020B0603020202020204" pitchFamily="34" charset="0"/>
              </a:rPr>
              <a:t>10</a:t>
            </a:r>
            <a:r>
              <a:rPr lang="el-GR" sz="2000" baseline="30000" dirty="0">
                <a:latin typeface="Trebuchet MS" panose="020B0603020202020204" pitchFamily="34" charset="0"/>
              </a:rPr>
              <a:t>-34</a:t>
            </a:r>
            <a:r>
              <a:rPr lang="en-US" sz="2000" baseline="30000" dirty="0">
                <a:latin typeface="Trebuchet MS" panose="020B0603020202020204" pitchFamily="34" charset="0"/>
              </a:rPr>
              <a:t> </a:t>
            </a:r>
            <a:r>
              <a:rPr lang="en-US" sz="2000" dirty="0">
                <a:latin typeface="Trebuchet MS" panose="020B0603020202020204" pitchFamily="34" charset="0"/>
              </a:rPr>
              <a:t>J</a:t>
            </a:r>
            <a:r>
              <a:rPr lang="el-GR" sz="2000" b="1" dirty="0">
                <a:latin typeface="Trebuchet MS" panose="020B0603020202020204" pitchFamily="34" charset="0"/>
              </a:rPr>
              <a:t>.</a:t>
            </a:r>
            <a:r>
              <a:rPr lang="en-US" sz="2000" dirty="0">
                <a:latin typeface="Trebuchet MS" panose="020B0603020202020204" pitchFamily="34" charset="0"/>
              </a:rPr>
              <a:t>s</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1</a:t>
            </a:r>
            <a:r>
              <a:rPr lang="en-US" sz="2000" dirty="0">
                <a:latin typeface="Trebuchet MS" panose="020B0603020202020204" pitchFamily="34" charset="0"/>
              </a:rPr>
              <a:t> nm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10</a:t>
            </a:r>
            <a:r>
              <a:rPr lang="el-GR" sz="2000" baseline="30000" dirty="0">
                <a:latin typeface="Trebuchet MS" panose="020B0603020202020204" pitchFamily="34" charset="0"/>
              </a:rPr>
              <a:t>9</a:t>
            </a:r>
            <a:r>
              <a:rPr lang="en-US" sz="2000" baseline="30000" dirty="0">
                <a:latin typeface="Trebuchet MS" panose="020B0603020202020204" pitchFamily="34" charset="0"/>
              </a:rPr>
              <a:t> </a:t>
            </a:r>
            <a:r>
              <a:rPr lang="en-US" sz="2000" dirty="0">
                <a:latin typeface="Trebuchet MS" panose="020B0603020202020204" pitchFamily="34" charset="0"/>
              </a:rPr>
              <a:t>m</a:t>
            </a:r>
            <a:r>
              <a:rPr lang="el-GR" sz="2000" dirty="0">
                <a:latin typeface="Trebuchet MS" panose="020B0603020202020204" pitchFamily="34" charset="0"/>
              </a:rPr>
              <a:t>. </a:t>
            </a:r>
          </a:p>
        </p:txBody>
      </p:sp>
      <p:sp>
        <p:nvSpPr>
          <p:cNvPr id="5" name="Ορθογώνιο 4"/>
          <p:cNvSpPr/>
          <p:nvPr/>
        </p:nvSpPr>
        <p:spPr>
          <a:xfrm>
            <a:off x="6240016" y="1772816"/>
            <a:ext cx="1731564" cy="400110"/>
          </a:xfrm>
          <a:prstGeom prst="rect">
            <a:avLst/>
          </a:prstGeom>
        </p:spPr>
        <p:txBody>
          <a:bodyPr wrap="none">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f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5</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.10</a:t>
            </a:r>
            <a:r>
              <a:rPr lang="en-US"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14</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Hz</a:t>
            </a:r>
            <a:endParaRPr lang="el-GR" sz="2000" dirty="0"/>
          </a:p>
        </p:txBody>
      </p:sp>
      <p:sp>
        <p:nvSpPr>
          <p:cNvPr id="6" name="Ορθογώνιο 5"/>
          <p:cNvSpPr/>
          <p:nvPr/>
        </p:nvSpPr>
        <p:spPr>
          <a:xfrm>
            <a:off x="7752185" y="2275968"/>
            <a:ext cx="1553630" cy="400110"/>
          </a:xfrm>
          <a:prstGeom prst="rect">
            <a:avLst/>
          </a:prstGeom>
        </p:spPr>
        <p:txBody>
          <a:bodyPr wrap="none">
            <a:spAutoFit/>
          </a:bodyPr>
          <a:lstStyle/>
          <a:p>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λ</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γ</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400nm</a:t>
            </a:r>
            <a:endParaRPr lang="el-GR" sz="2000" dirty="0"/>
          </a:p>
        </p:txBody>
      </p:sp>
      <p:sp>
        <p:nvSpPr>
          <p:cNvPr id="7" name="Ορθογώνιο 6"/>
          <p:cNvSpPr/>
          <p:nvPr/>
        </p:nvSpPr>
        <p:spPr>
          <a:xfrm>
            <a:off x="8764279" y="2678285"/>
            <a:ext cx="1867819" cy="400110"/>
          </a:xfrm>
          <a:prstGeom prst="rect">
            <a:avLst/>
          </a:prstGeom>
        </p:spPr>
        <p:txBody>
          <a:bodyPr wrap="none">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c</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γ</a:t>
            </a:r>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2.10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8</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m/s</a:t>
            </a:r>
            <a:endParaRPr lang="el-GR" sz="2000" dirty="0"/>
          </a:p>
        </p:txBody>
      </p:sp>
      <p:sp>
        <p:nvSpPr>
          <p:cNvPr id="8" name="Ορθογώνιο 7"/>
          <p:cNvSpPr/>
          <p:nvPr/>
        </p:nvSpPr>
        <p:spPr>
          <a:xfrm>
            <a:off x="8975478" y="3164156"/>
            <a:ext cx="2021707" cy="400110"/>
          </a:xfrm>
          <a:prstGeom prst="rect">
            <a:avLst/>
          </a:prstGeom>
        </p:spPr>
        <p:txBody>
          <a:bodyPr wrap="none">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E</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φ</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33.10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-20</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J </a:t>
            </a:r>
            <a:endParaRPr lang="el-GR" sz="2000" dirty="0"/>
          </a:p>
        </p:txBody>
      </p:sp>
    </p:spTree>
    <p:extLst>
      <p:ext uri="{BB962C8B-B14F-4D97-AF65-F5344CB8AC3E}">
        <p14:creationId xmlns:p14="http://schemas.microsoft.com/office/powerpoint/2010/main" val="164439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1000"/>
                                        <p:tgtEl>
                                          <p:spTgt spid="8">
                                            <p:txEl>
                                              <p:pRg st="0" end="0"/>
                                            </p:txEl>
                                          </p:spTgt>
                                        </p:tgtEl>
                                      </p:cBhvr>
                                    </p:animEffect>
                                    <p:anim calcmode="lin" valueType="num">
                                      <p:cBhvr>
                                        <p:cTn id="3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rPr>
              <a:t>Μερκ</a:t>
            </a:r>
            <a:r>
              <a:rPr lang="el-GR" dirty="0">
                <a:solidFill>
                  <a:prstClr val="black"/>
                </a:solidFill>
              </a:rPr>
              <a:t>. Παναγιωτόπουλος - Φυσικός        </a:t>
            </a:r>
            <a:r>
              <a:rPr lang="en-US" dirty="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39</a:t>
            </a:fld>
            <a:endParaRPr lang="el-GR" dirty="0">
              <a:solidFill>
                <a:prstClr val="black"/>
              </a:solidFill>
            </a:endParaRPr>
          </a:p>
        </p:txBody>
      </p:sp>
      <p:sp>
        <p:nvSpPr>
          <p:cNvPr id="4" name="Ορθογώνιο 3"/>
          <p:cNvSpPr/>
          <p:nvPr/>
        </p:nvSpPr>
        <p:spPr>
          <a:xfrm>
            <a:off x="1847528" y="260648"/>
            <a:ext cx="8352928" cy="5170646"/>
          </a:xfrm>
          <a:prstGeom prst="rect">
            <a:avLst/>
          </a:prstGeom>
        </p:spPr>
        <p:txBody>
          <a:bodyPr wrap="square">
            <a:spAutoFit/>
          </a:bodyPr>
          <a:lstStyle/>
          <a:p>
            <a:pPr algn="just">
              <a:lnSpc>
                <a:spcPct val="150000"/>
              </a:lnSpc>
            </a:pPr>
            <a:r>
              <a:rPr lang="el-GR" sz="2000" b="1" dirty="0">
                <a:latin typeface="Trebuchet MS" panose="020B0603020202020204" pitchFamily="34" charset="0"/>
              </a:rPr>
              <a:t>2.</a:t>
            </a:r>
            <a:r>
              <a:rPr lang="el-GR" sz="2000" dirty="0">
                <a:latin typeface="Trebuchet MS" panose="020B0603020202020204" pitchFamily="34" charset="0"/>
              </a:rPr>
              <a:t>  Μονοχρωματική ακτινοβολία συχνότητας </a:t>
            </a:r>
            <a:r>
              <a:rPr lang="el-GR" sz="2000" i="1" dirty="0">
                <a:latin typeface="Trebuchet MS" panose="020B0603020202020204" pitchFamily="34" charset="0"/>
              </a:rPr>
              <a:t>f</a:t>
            </a:r>
            <a:r>
              <a:rPr lang="el-GR" sz="2000" dirty="0">
                <a:latin typeface="Trebuchet MS" panose="020B0603020202020204" pitchFamily="34" charset="0"/>
              </a:rPr>
              <a:t> = 5</a:t>
            </a:r>
            <a:r>
              <a:rPr lang="el-GR" sz="2000" dirty="0">
                <a:latin typeface="Trebuchet MS" panose="020B0603020202020204" pitchFamily="34" charset="0"/>
                <a:sym typeface="Symbol"/>
              </a:rPr>
              <a:t></a:t>
            </a:r>
            <a:r>
              <a:rPr lang="el-GR" sz="2000" dirty="0">
                <a:latin typeface="Trebuchet MS" panose="020B0603020202020204" pitchFamily="34" charset="0"/>
              </a:rPr>
              <a:t>10</a:t>
            </a:r>
            <a:r>
              <a:rPr lang="el-GR" sz="2000" baseline="30000" dirty="0">
                <a:latin typeface="Trebuchet MS" panose="020B0603020202020204" pitchFamily="34" charset="0"/>
              </a:rPr>
              <a:t>14</a:t>
            </a:r>
            <a:r>
              <a:rPr lang="el-GR" sz="2000" dirty="0">
                <a:latin typeface="Trebuchet MS" panose="020B0603020202020204" pitchFamily="34" charset="0"/>
              </a:rPr>
              <a:t> </a:t>
            </a:r>
            <a:r>
              <a:rPr lang="el-GR" sz="2000" dirty="0" err="1">
                <a:latin typeface="Trebuchet MS" panose="020B0603020202020204" pitchFamily="34" charset="0"/>
              </a:rPr>
              <a:t>Hz</a:t>
            </a:r>
            <a:r>
              <a:rPr lang="el-GR" sz="2000" dirty="0">
                <a:latin typeface="Trebuchet MS" panose="020B0603020202020204" pitchFamily="34" charset="0"/>
              </a:rPr>
              <a:t> προσπίπτει από το κενό σε διαφανές υλικό, μέσα στο οποίο το μήκος κύματός της μειώνεται κατά το 1/6 της αρχικής του τιμής. Η ακτίνα, μέσα στο διαφανές υλικό, διανύει απόσταση  </a:t>
            </a:r>
            <a:r>
              <a:rPr lang="el-GR" sz="2000" i="1" dirty="0">
                <a:latin typeface="Trebuchet MS" panose="020B0603020202020204" pitchFamily="34" charset="0"/>
              </a:rPr>
              <a:t>d</a:t>
            </a:r>
            <a:r>
              <a:rPr lang="el-GR" sz="2000" dirty="0">
                <a:latin typeface="Trebuchet MS" panose="020B0603020202020204" pitchFamily="34" charset="0"/>
              </a:rPr>
              <a:t> = 5</a:t>
            </a:r>
            <a:r>
              <a:rPr lang="el-GR" sz="2000" dirty="0">
                <a:latin typeface="Trebuchet MS" panose="020B0603020202020204" pitchFamily="34" charset="0"/>
                <a:sym typeface="Symbol"/>
              </a:rPr>
              <a:t></a:t>
            </a:r>
            <a:r>
              <a:rPr lang="el-GR" sz="2000" dirty="0">
                <a:latin typeface="Trebuchet MS" panose="020B0603020202020204" pitchFamily="34" charset="0"/>
              </a:rPr>
              <a:t>10</a:t>
            </a:r>
            <a:r>
              <a:rPr lang="el-GR" sz="2000" baseline="30000" dirty="0">
                <a:latin typeface="Trebuchet MS" panose="020B0603020202020204" pitchFamily="34" charset="0"/>
              </a:rPr>
              <a:t>-2 </a:t>
            </a:r>
            <a:r>
              <a:rPr lang="el-GR" sz="2000" dirty="0">
                <a:latin typeface="Trebuchet MS" panose="020B0603020202020204" pitchFamily="34" charset="0"/>
              </a:rPr>
              <a:t>m . </a:t>
            </a:r>
          </a:p>
          <a:p>
            <a:pPr algn="just">
              <a:lnSpc>
                <a:spcPct val="150000"/>
              </a:lnSpc>
            </a:pPr>
            <a:r>
              <a:rPr lang="el-GR" sz="2000" dirty="0">
                <a:latin typeface="Trebuchet MS" panose="020B0603020202020204" pitchFamily="34" charset="0"/>
              </a:rPr>
              <a:t>Να υπολογίσετε: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το μήκος κύματος της ακτινοβολίας στο κενό</a:t>
            </a:r>
            <a:r>
              <a:rPr lang="en-US" sz="2000" dirty="0">
                <a:latin typeface="Trebuchet MS" panose="020B0603020202020204" pitchFamily="34" charset="0"/>
              </a:rPr>
              <a:t>. </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το δείκτη διάθλασης του διαφανούς υλικού</a:t>
            </a:r>
            <a:r>
              <a:rPr lang="en-US" sz="2000" dirty="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την ταχύτητα του φωτός στο διαφανές υλικό</a:t>
            </a:r>
            <a:r>
              <a:rPr lang="en-US" sz="2000" dirty="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τον αριθμό των μηκών κύματος που περιλαμβάνονται στην απόσταση </a:t>
            </a:r>
            <a:r>
              <a:rPr lang="el-GR" sz="2000" i="1" dirty="0">
                <a:latin typeface="Trebuchet MS" panose="020B0603020202020204" pitchFamily="34" charset="0"/>
              </a:rPr>
              <a:t>d</a:t>
            </a:r>
            <a:r>
              <a:rPr lang="el-GR" sz="2000" dirty="0">
                <a:latin typeface="Trebuchet MS" panose="020B0603020202020204" pitchFamily="34" charset="0"/>
              </a:rPr>
              <a:t> του διαφανούς υλικού.</a:t>
            </a:r>
          </a:p>
          <a:p>
            <a:pPr algn="just">
              <a:lnSpc>
                <a:spcPct val="150000"/>
              </a:lnSpc>
            </a:pPr>
            <a:r>
              <a:rPr lang="el-GR" sz="2000" dirty="0">
                <a:latin typeface="Trebuchet MS" panose="020B0603020202020204" pitchFamily="34" charset="0"/>
              </a:rPr>
              <a:t>Δίνεται: ταχύτητα του φωτός στο κενό </a:t>
            </a:r>
            <a:r>
              <a:rPr lang="en-US" sz="2000" i="1" dirty="0">
                <a:latin typeface="Trebuchet MS" panose="020B0603020202020204" pitchFamily="34" charset="0"/>
              </a:rPr>
              <a:t>c</a:t>
            </a:r>
            <a:r>
              <a:rPr lang="el-GR" sz="2000" baseline="-25000" dirty="0">
                <a:latin typeface="Trebuchet MS" panose="020B0603020202020204" pitchFamily="34" charset="0"/>
              </a:rPr>
              <a:t>0</a:t>
            </a:r>
            <a:r>
              <a:rPr lang="en-US" sz="2000" baseline="-25000"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3</a:t>
            </a:r>
            <a:r>
              <a:rPr lang="el-GR" sz="2000" b="1" dirty="0">
                <a:latin typeface="Trebuchet MS" panose="020B0603020202020204" pitchFamily="34" charset="0"/>
              </a:rPr>
              <a:t>.</a:t>
            </a:r>
            <a:r>
              <a:rPr lang="el-GR" sz="2000" dirty="0">
                <a:latin typeface="Trebuchet MS" panose="020B0603020202020204" pitchFamily="34" charset="0"/>
              </a:rPr>
              <a:t>10</a:t>
            </a:r>
            <a:r>
              <a:rPr lang="el-GR" sz="2000" baseline="30000" dirty="0">
                <a:latin typeface="Trebuchet MS" panose="020B0603020202020204" pitchFamily="34" charset="0"/>
              </a:rPr>
              <a:t>8</a:t>
            </a:r>
            <a:r>
              <a:rPr lang="el-GR" sz="2000" dirty="0">
                <a:latin typeface="Trebuchet MS" panose="020B0603020202020204" pitchFamily="34" charset="0"/>
              </a:rPr>
              <a:t> </a:t>
            </a:r>
            <a:r>
              <a:rPr lang="en-US" sz="2000" dirty="0">
                <a:latin typeface="Trebuchet MS" panose="020B0603020202020204" pitchFamily="34" charset="0"/>
              </a:rPr>
              <a:t>m/s</a:t>
            </a:r>
            <a:r>
              <a:rPr lang="el-GR" sz="2000" dirty="0">
                <a:latin typeface="Trebuchet MS" panose="020B0603020202020204" pitchFamily="34" charset="0"/>
              </a:rPr>
              <a:t>.</a:t>
            </a:r>
          </a:p>
        </p:txBody>
      </p:sp>
      <p:sp>
        <p:nvSpPr>
          <p:cNvPr id="5" name="TextBox 4"/>
          <p:cNvSpPr txBox="1"/>
          <p:nvPr/>
        </p:nvSpPr>
        <p:spPr>
          <a:xfrm>
            <a:off x="7824192" y="2645916"/>
            <a:ext cx="1800200" cy="400110"/>
          </a:xfrm>
          <a:prstGeom prst="rect">
            <a:avLst/>
          </a:prstGeom>
          <a:noFill/>
        </p:spPr>
        <p:txBody>
          <a:bodyPr wrap="square" rtlCol="0">
            <a:spAutoFit/>
          </a:bodyPr>
          <a:lstStyle/>
          <a:p>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λ</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0</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600nm</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TextBox 5"/>
          <p:cNvSpPr txBox="1"/>
          <p:nvPr/>
        </p:nvSpPr>
        <p:spPr>
          <a:xfrm>
            <a:off x="7644172" y="3061188"/>
            <a:ext cx="1080120"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n</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1,2 </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TextBox 6"/>
          <p:cNvSpPr txBox="1"/>
          <p:nvPr/>
        </p:nvSpPr>
        <p:spPr>
          <a:xfrm>
            <a:off x="7662174" y="3551085"/>
            <a:ext cx="2124236"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c</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2,5.10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8</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m/s</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8" name="TextBox 7"/>
          <p:cNvSpPr txBox="1"/>
          <p:nvPr/>
        </p:nvSpPr>
        <p:spPr>
          <a:xfrm>
            <a:off x="6183018" y="4437112"/>
            <a:ext cx="1152128"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10</a:t>
            </a:r>
            <a:r>
              <a:rPr lang="en-US"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5</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err="1">
                <a:solidFill>
                  <a:srgbClr val="FF0000"/>
                </a:solidFill>
                <a:effectLst>
                  <a:outerShdw blurRad="38100" dist="38100" dir="2700000" algn="tl">
                    <a:srgbClr val="000000">
                      <a:alpha val="43137"/>
                    </a:srgbClr>
                  </a:outerShdw>
                </a:effectLst>
                <a:latin typeface="Trebuchet MS" panose="020B0603020202020204" pitchFamily="34" charset="0"/>
              </a:rPr>
              <a:t>μ.κ</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a:t>
            </a:r>
          </a:p>
        </p:txBody>
      </p:sp>
    </p:spTree>
    <p:extLst>
      <p:ext uri="{BB962C8B-B14F-4D97-AF65-F5344CB8AC3E}">
        <p14:creationId xmlns:p14="http://schemas.microsoft.com/office/powerpoint/2010/main" val="211061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4</a:t>
            </a:fld>
            <a:endParaRPr lang="el-GR">
              <a:solidFill>
                <a:prstClr val="black">
                  <a:tint val="75000"/>
                </a:prstClr>
              </a:solidFill>
              <a:latin typeface="Calibri"/>
            </a:endParaRPr>
          </a:p>
        </p:txBody>
      </p:sp>
      <p:sp>
        <p:nvSpPr>
          <p:cNvPr id="7" name="Text Box 16"/>
          <p:cNvSpPr txBox="1">
            <a:spLocks noChangeArrowheads="1"/>
          </p:cNvSpPr>
          <p:nvPr/>
        </p:nvSpPr>
        <p:spPr bwMode="auto">
          <a:xfrm>
            <a:off x="9428475" y="3964333"/>
            <a:ext cx="20198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l-GR" altLang="el-GR" sz="1400" b="1" dirty="0">
                <a:latin typeface="Comic Sans MS" pitchFamily="66" charset="0"/>
              </a:rPr>
              <a:t>επίπεδη διαχωριστική επιφάνεια </a:t>
            </a:r>
          </a:p>
        </p:txBody>
      </p:sp>
      <p:sp>
        <p:nvSpPr>
          <p:cNvPr id="8" name="Text Box 24"/>
          <p:cNvSpPr txBox="1">
            <a:spLocks noChangeArrowheads="1"/>
          </p:cNvSpPr>
          <p:nvPr/>
        </p:nvSpPr>
        <p:spPr bwMode="auto">
          <a:xfrm>
            <a:off x="2442681" y="121186"/>
            <a:ext cx="6985794" cy="14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000" b="1" dirty="0">
                <a:latin typeface="Comic Sans MS" pitchFamily="66" charset="0"/>
              </a:rPr>
              <a:t>Το υλικό μέσο </a:t>
            </a:r>
            <a:r>
              <a:rPr lang="en-US" altLang="el-GR" sz="2000" b="1" dirty="0">
                <a:latin typeface="Comic Sans MS" pitchFamily="66" charset="0"/>
              </a:rPr>
              <a:t>I </a:t>
            </a:r>
            <a:r>
              <a:rPr lang="el-GR" altLang="el-GR" sz="2000" b="1" dirty="0">
                <a:latin typeface="Comic Sans MS" pitchFamily="66" charset="0"/>
              </a:rPr>
              <a:t>είναι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οπτικά αραιότερο </a:t>
            </a:r>
            <a:r>
              <a:rPr lang="el-GR" altLang="el-GR" sz="2000" b="1" dirty="0">
                <a:latin typeface="Comic Sans MS" pitchFamily="66" charset="0"/>
              </a:rPr>
              <a:t>από το μέσο</a:t>
            </a:r>
            <a:r>
              <a:rPr lang="en-US" altLang="el-GR" sz="2000" b="1" dirty="0">
                <a:latin typeface="Comic Sans MS" pitchFamily="66" charset="0"/>
              </a:rPr>
              <a:t> II</a:t>
            </a:r>
            <a:r>
              <a:rPr lang="el-GR" altLang="el-GR" sz="2000" b="1" dirty="0">
                <a:latin typeface="Comic Sans MS" pitchFamily="66" charset="0"/>
              </a:rPr>
              <a:t>. Αυτό σημαίνει ότι η ταχύτητα της φωτεινής ακτίνας στο μέσο </a:t>
            </a:r>
            <a:r>
              <a:rPr lang="en-US" altLang="el-GR" sz="2000" b="1" dirty="0">
                <a:latin typeface="Comic Sans MS" pitchFamily="66" charset="0"/>
              </a:rPr>
              <a:t>I </a:t>
            </a:r>
            <a:r>
              <a:rPr lang="el-GR" altLang="el-GR" sz="2000" b="1" dirty="0">
                <a:latin typeface="Comic Sans MS" pitchFamily="66" charset="0"/>
              </a:rPr>
              <a:t>είναι μεγαλύτερη από την ταχύτητά της στο </a:t>
            </a:r>
            <a:r>
              <a:rPr lang="en-US" altLang="el-GR" sz="2000" b="1" dirty="0">
                <a:latin typeface="Comic Sans MS" pitchFamily="66" charset="0"/>
              </a:rPr>
              <a:t>II.        </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718" y="411479"/>
            <a:ext cx="1275963" cy="1216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Ομάδα 9"/>
          <p:cNvGrpSpPr/>
          <p:nvPr/>
        </p:nvGrpSpPr>
        <p:grpSpPr>
          <a:xfrm>
            <a:off x="4148788" y="2883108"/>
            <a:ext cx="1718994" cy="1223962"/>
            <a:chOff x="2779981" y="1700213"/>
            <a:chExt cx="1718994" cy="1223962"/>
          </a:xfrm>
        </p:grpSpPr>
        <p:sp>
          <p:nvSpPr>
            <p:cNvPr id="11" name="Line 7"/>
            <p:cNvSpPr>
              <a:spLocks noChangeShapeType="1"/>
            </p:cNvSpPr>
            <p:nvPr/>
          </p:nvSpPr>
          <p:spPr bwMode="auto">
            <a:xfrm>
              <a:off x="3203575" y="1700213"/>
              <a:ext cx="1295400" cy="12239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Text Box 17"/>
            <p:cNvSpPr txBox="1">
              <a:spLocks noChangeArrowheads="1"/>
            </p:cNvSpPr>
            <p:nvPr/>
          </p:nvSpPr>
          <p:spPr bwMode="auto">
            <a:xfrm rot="2619202">
              <a:off x="2779981" y="2050583"/>
              <a:ext cx="13879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400" b="1" dirty="0">
                  <a:solidFill>
                    <a:srgbClr val="FF0000"/>
                  </a:solidFill>
                  <a:latin typeface="Comic Sans MS" pitchFamily="66" charset="0"/>
                </a:rPr>
                <a:t>προσπίπτουσα ακτίνα</a:t>
              </a:r>
            </a:p>
          </p:txBody>
        </p:sp>
      </p:grpSp>
      <p:grpSp>
        <p:nvGrpSpPr>
          <p:cNvPr id="13" name="Ομάδα 12"/>
          <p:cNvGrpSpPr/>
          <p:nvPr/>
        </p:nvGrpSpPr>
        <p:grpSpPr>
          <a:xfrm>
            <a:off x="5869370" y="2826764"/>
            <a:ext cx="1122330" cy="1459003"/>
            <a:chOff x="4500563" y="1643869"/>
            <a:chExt cx="1122330" cy="1459003"/>
          </a:xfrm>
        </p:grpSpPr>
        <p:sp>
          <p:nvSpPr>
            <p:cNvPr id="14" name="Line 8"/>
            <p:cNvSpPr>
              <a:spLocks noChangeShapeType="1"/>
            </p:cNvSpPr>
            <p:nvPr/>
          </p:nvSpPr>
          <p:spPr bwMode="auto">
            <a:xfrm flipV="1">
              <a:off x="4500563" y="1643869"/>
              <a:ext cx="1122330" cy="128030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Text Box 18"/>
            <p:cNvSpPr txBox="1">
              <a:spLocks noChangeArrowheads="1"/>
            </p:cNvSpPr>
            <p:nvPr/>
          </p:nvSpPr>
          <p:spPr bwMode="auto">
            <a:xfrm rot="-3086696">
              <a:off x="4607969" y="2201968"/>
              <a:ext cx="1278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400" b="1" dirty="0">
                  <a:latin typeface="Comic Sans MS" pitchFamily="66" charset="0"/>
                </a:rPr>
                <a:t>ανακλώμενη ακτίνα</a:t>
              </a:r>
            </a:p>
          </p:txBody>
        </p:sp>
      </p:grpSp>
      <p:grpSp>
        <p:nvGrpSpPr>
          <p:cNvPr id="42" name="Ομάδα 41"/>
          <p:cNvGrpSpPr/>
          <p:nvPr/>
        </p:nvGrpSpPr>
        <p:grpSpPr>
          <a:xfrm>
            <a:off x="2386370" y="3260932"/>
            <a:ext cx="7143919" cy="2753337"/>
            <a:chOff x="2386370" y="3260932"/>
            <a:chExt cx="7143919" cy="2753337"/>
          </a:xfrm>
        </p:grpSpPr>
        <p:grpSp>
          <p:nvGrpSpPr>
            <p:cNvPr id="4" name="Ομάδα 3"/>
            <p:cNvGrpSpPr/>
            <p:nvPr/>
          </p:nvGrpSpPr>
          <p:grpSpPr>
            <a:xfrm>
              <a:off x="2406715" y="4107071"/>
              <a:ext cx="7123574" cy="1907198"/>
              <a:chOff x="760794" y="3880478"/>
              <a:chExt cx="7272337" cy="2212818"/>
            </a:xfrm>
            <a:solidFill>
              <a:srgbClr val="99FF99"/>
            </a:solidFill>
          </p:grpSpPr>
          <p:sp>
            <p:nvSpPr>
              <p:cNvPr id="5" name="Ορθογώνιο 4"/>
              <p:cNvSpPr/>
              <p:nvPr/>
            </p:nvSpPr>
            <p:spPr>
              <a:xfrm>
                <a:off x="760794" y="3880478"/>
                <a:ext cx="7272337" cy="2212818"/>
              </a:xfrm>
              <a:prstGeom prst="rect">
                <a:avLst/>
              </a:prstGeom>
              <a:solidFill>
                <a:srgbClr val="B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2">
                      <a:lumMod val="20000"/>
                      <a:lumOff val="80000"/>
                    </a:schemeClr>
                  </a:solidFill>
                </a:endParaRPr>
              </a:p>
            </p:txBody>
          </p:sp>
          <p:sp>
            <p:nvSpPr>
              <p:cNvPr id="6" name="Text Box 22"/>
              <p:cNvSpPr txBox="1">
                <a:spLocks noChangeArrowheads="1"/>
              </p:cNvSpPr>
              <p:nvPr/>
            </p:nvSpPr>
            <p:spPr bwMode="auto">
              <a:xfrm>
                <a:off x="760794" y="5390801"/>
                <a:ext cx="1584325" cy="396875"/>
              </a:xfrm>
              <a:prstGeom prst="rect">
                <a:avLst/>
              </a:prstGeom>
              <a:solidFill>
                <a:srgbClr val="B9FF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l-GR" altLang="el-GR" sz="2000" b="1" dirty="0">
                    <a:latin typeface="Comic Sans MS" pitchFamily="66" charset="0"/>
                  </a:rPr>
                  <a:t>Μέσο  </a:t>
                </a:r>
                <a:r>
                  <a:rPr lang="en-US" altLang="el-GR" sz="2000" b="1" dirty="0">
                    <a:latin typeface="Comic Sans MS" pitchFamily="66" charset="0"/>
                  </a:rPr>
                  <a:t>II</a:t>
                </a:r>
                <a:endParaRPr lang="el-GR" altLang="el-GR" sz="2000" b="1" dirty="0">
                  <a:latin typeface="Comic Sans MS" pitchFamily="66" charset="0"/>
                </a:endParaRPr>
              </a:p>
            </p:txBody>
          </p:sp>
        </p:grpSp>
        <p:sp>
          <p:nvSpPr>
            <p:cNvPr id="16" name="Text Box 20"/>
            <p:cNvSpPr txBox="1">
              <a:spLocks noChangeArrowheads="1"/>
            </p:cNvSpPr>
            <p:nvPr/>
          </p:nvSpPr>
          <p:spPr bwMode="auto">
            <a:xfrm>
              <a:off x="2386370" y="3260932"/>
              <a:ext cx="1439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l-GR" altLang="el-GR" sz="2000" b="1" dirty="0">
                  <a:latin typeface="Comic Sans MS" pitchFamily="66" charset="0"/>
                </a:rPr>
                <a:t>Μέσο </a:t>
              </a:r>
              <a:r>
                <a:rPr lang="en-US" altLang="el-GR" sz="2000" b="1" dirty="0">
                  <a:latin typeface="Comic Sans MS" pitchFamily="66" charset="0"/>
                </a:rPr>
                <a:t>I</a:t>
              </a:r>
              <a:endParaRPr lang="el-GR" altLang="el-GR" sz="2000" b="1" dirty="0">
                <a:latin typeface="Comic Sans MS" pitchFamily="66" charset="0"/>
              </a:endParaRPr>
            </a:p>
          </p:txBody>
        </p:sp>
      </p:grpSp>
      <p:grpSp>
        <p:nvGrpSpPr>
          <p:cNvPr id="18" name="Ομάδα 17"/>
          <p:cNvGrpSpPr/>
          <p:nvPr/>
        </p:nvGrpSpPr>
        <p:grpSpPr>
          <a:xfrm>
            <a:off x="5896242" y="4107070"/>
            <a:ext cx="773475" cy="1657350"/>
            <a:chOff x="4500563" y="2924175"/>
            <a:chExt cx="773475" cy="1657350"/>
          </a:xfrm>
        </p:grpSpPr>
        <p:sp>
          <p:nvSpPr>
            <p:cNvPr id="19" name="Line 13"/>
            <p:cNvSpPr>
              <a:spLocks noChangeShapeType="1"/>
            </p:cNvSpPr>
            <p:nvPr/>
          </p:nvSpPr>
          <p:spPr bwMode="auto">
            <a:xfrm>
              <a:off x="4500563" y="2924175"/>
              <a:ext cx="431800" cy="165735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endParaRPr lang="el-GR"/>
            </a:p>
          </p:txBody>
        </p:sp>
        <p:sp>
          <p:nvSpPr>
            <p:cNvPr id="20" name="Text Box 19"/>
            <p:cNvSpPr txBox="1">
              <a:spLocks noChangeArrowheads="1"/>
            </p:cNvSpPr>
            <p:nvPr/>
          </p:nvSpPr>
          <p:spPr bwMode="auto">
            <a:xfrm rot="4482079">
              <a:off x="4425650" y="3491240"/>
              <a:ext cx="11735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400" b="1" dirty="0">
                  <a:solidFill>
                    <a:srgbClr val="0000FF"/>
                  </a:solidFill>
                  <a:latin typeface="Comic Sans MS" pitchFamily="66" charset="0"/>
                </a:rPr>
                <a:t>διαθλώμενη ακτίνα</a:t>
              </a:r>
            </a:p>
          </p:txBody>
        </p:sp>
      </p:grpSp>
      <p:grpSp>
        <p:nvGrpSpPr>
          <p:cNvPr id="21" name="Ομάδα 20"/>
          <p:cNvGrpSpPr/>
          <p:nvPr/>
        </p:nvGrpSpPr>
        <p:grpSpPr>
          <a:xfrm>
            <a:off x="4565368" y="2303544"/>
            <a:ext cx="1206949" cy="955771"/>
            <a:chOff x="2851552" y="2076952"/>
            <a:chExt cx="1206949" cy="955771"/>
          </a:xfrm>
        </p:grpSpPr>
        <p:sp>
          <p:nvSpPr>
            <p:cNvPr id="22" name="TextBox 21"/>
            <p:cNvSpPr txBox="1"/>
            <p:nvPr/>
          </p:nvSpPr>
          <p:spPr>
            <a:xfrm>
              <a:off x="2851552" y="2076952"/>
              <a:ext cx="1206949" cy="523220"/>
            </a:xfrm>
            <a:prstGeom prst="rect">
              <a:avLst/>
            </a:prstGeom>
            <a:noFill/>
          </p:spPr>
          <p:txBody>
            <a:bodyPr wrap="square" rtlCol="0">
              <a:spAutoFit/>
            </a:bodyPr>
            <a:lstStyle/>
            <a:p>
              <a:pPr algn="ctr"/>
              <a:r>
                <a:rPr lang="el-GR" sz="1400" dirty="0">
                  <a:latin typeface="Comic Sans MS" panose="030F0702030302020204" pitchFamily="66" charset="0"/>
                </a:rPr>
                <a:t>γωνία πρόσπτωσης</a:t>
              </a:r>
            </a:p>
          </p:txBody>
        </p:sp>
        <p:cxnSp>
          <p:nvCxnSpPr>
            <p:cNvPr id="23" name="Ευθύγραμμο βέλος σύνδεσης 22"/>
            <p:cNvCxnSpPr/>
            <p:nvPr/>
          </p:nvCxnSpPr>
          <p:spPr>
            <a:xfrm>
              <a:off x="3659361" y="2600172"/>
              <a:ext cx="175427" cy="4325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Ομάδα 23"/>
          <p:cNvGrpSpPr/>
          <p:nvPr/>
        </p:nvGrpSpPr>
        <p:grpSpPr>
          <a:xfrm>
            <a:off x="5843339" y="2323747"/>
            <a:ext cx="1113036" cy="873508"/>
            <a:chOff x="4129523" y="2097155"/>
            <a:chExt cx="1113036" cy="873508"/>
          </a:xfrm>
        </p:grpSpPr>
        <p:sp>
          <p:nvSpPr>
            <p:cNvPr id="25" name="TextBox 24"/>
            <p:cNvSpPr txBox="1"/>
            <p:nvPr/>
          </p:nvSpPr>
          <p:spPr>
            <a:xfrm>
              <a:off x="4129523" y="2097155"/>
              <a:ext cx="1113036" cy="523220"/>
            </a:xfrm>
            <a:prstGeom prst="rect">
              <a:avLst/>
            </a:prstGeom>
            <a:noFill/>
          </p:spPr>
          <p:txBody>
            <a:bodyPr wrap="square" rtlCol="0">
              <a:spAutoFit/>
            </a:bodyPr>
            <a:lstStyle/>
            <a:p>
              <a:pPr algn="ctr"/>
              <a:r>
                <a:rPr lang="el-GR" sz="1400" dirty="0">
                  <a:latin typeface="Comic Sans MS" panose="030F0702030302020204" pitchFamily="66" charset="0"/>
                </a:rPr>
                <a:t>γωνία ανάκλασης</a:t>
              </a:r>
            </a:p>
          </p:txBody>
        </p:sp>
        <p:cxnSp>
          <p:nvCxnSpPr>
            <p:cNvPr id="26" name="Ευθύγραμμο βέλος σύνδεσης 25"/>
            <p:cNvCxnSpPr/>
            <p:nvPr/>
          </p:nvCxnSpPr>
          <p:spPr>
            <a:xfrm flipH="1">
              <a:off x="4469764" y="2578346"/>
              <a:ext cx="144462" cy="3923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Ομάδα 26"/>
          <p:cNvGrpSpPr/>
          <p:nvPr/>
        </p:nvGrpSpPr>
        <p:grpSpPr>
          <a:xfrm>
            <a:off x="5724342" y="5408798"/>
            <a:ext cx="1113036" cy="892001"/>
            <a:chOff x="4010526" y="5182206"/>
            <a:chExt cx="1113036" cy="892001"/>
          </a:xfrm>
        </p:grpSpPr>
        <p:sp>
          <p:nvSpPr>
            <p:cNvPr id="28" name="TextBox 27"/>
            <p:cNvSpPr txBox="1"/>
            <p:nvPr/>
          </p:nvSpPr>
          <p:spPr>
            <a:xfrm>
              <a:off x="4010526" y="5550987"/>
              <a:ext cx="1113036" cy="523220"/>
            </a:xfrm>
            <a:prstGeom prst="rect">
              <a:avLst/>
            </a:prstGeom>
            <a:noFill/>
          </p:spPr>
          <p:txBody>
            <a:bodyPr wrap="square" rtlCol="0">
              <a:spAutoFit/>
            </a:bodyPr>
            <a:lstStyle/>
            <a:p>
              <a:pPr algn="ctr"/>
              <a:r>
                <a:rPr lang="el-GR" sz="1400" dirty="0">
                  <a:latin typeface="Comic Sans MS" panose="030F0702030302020204" pitchFamily="66" charset="0"/>
                </a:rPr>
                <a:t>γωνία διάθλασης</a:t>
              </a:r>
            </a:p>
          </p:txBody>
        </p:sp>
        <p:cxnSp>
          <p:nvCxnSpPr>
            <p:cNvPr id="29" name="Ευθύγραμμο βέλος σύνδεσης 28"/>
            <p:cNvCxnSpPr/>
            <p:nvPr/>
          </p:nvCxnSpPr>
          <p:spPr>
            <a:xfrm flipH="1" flipV="1">
              <a:off x="4358094" y="5182206"/>
              <a:ext cx="111670" cy="4070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Ομάδα 29"/>
          <p:cNvGrpSpPr/>
          <p:nvPr/>
        </p:nvGrpSpPr>
        <p:grpSpPr>
          <a:xfrm>
            <a:off x="5193586" y="3272039"/>
            <a:ext cx="698517" cy="408012"/>
            <a:chOff x="3472117" y="3024821"/>
            <a:chExt cx="698517" cy="408012"/>
          </a:xfrm>
        </p:grpSpPr>
        <p:sp>
          <p:nvSpPr>
            <p:cNvPr id="31" name="Arc 9"/>
            <p:cNvSpPr>
              <a:spLocks/>
            </p:cNvSpPr>
            <p:nvPr/>
          </p:nvSpPr>
          <p:spPr bwMode="auto">
            <a:xfrm rot="10232260" flipV="1">
              <a:off x="3472117" y="3024821"/>
              <a:ext cx="698517" cy="144961"/>
            </a:xfrm>
            <a:custGeom>
              <a:avLst/>
              <a:gdLst>
                <a:gd name="G0" fmla="+- 3250 0 0"/>
                <a:gd name="G1" fmla="+- 21600 0 0"/>
                <a:gd name="G2" fmla="+- 21600 0 0"/>
                <a:gd name="T0" fmla="*/ 0 w 24850"/>
                <a:gd name="T1" fmla="*/ 246 h 21600"/>
                <a:gd name="T2" fmla="*/ 24850 w 24850"/>
                <a:gd name="T3" fmla="*/ 21600 h 21600"/>
                <a:gd name="T4" fmla="*/ 3250 w 24850"/>
                <a:gd name="T5" fmla="*/ 21600 h 21600"/>
              </a:gdLst>
              <a:ahLst/>
              <a:cxnLst>
                <a:cxn ang="0">
                  <a:pos x="T0" y="T1"/>
                </a:cxn>
                <a:cxn ang="0">
                  <a:pos x="T2" y="T3"/>
                </a:cxn>
                <a:cxn ang="0">
                  <a:pos x="T4" y="T5"/>
                </a:cxn>
              </a:cxnLst>
              <a:rect l="0" t="0" r="r" b="b"/>
              <a:pathLst>
                <a:path w="24850" h="21600" fill="none" extrusionOk="0">
                  <a:moveTo>
                    <a:pt x="-1" y="245"/>
                  </a:moveTo>
                  <a:cubicBezTo>
                    <a:pt x="1075" y="82"/>
                    <a:pt x="2162" y="0"/>
                    <a:pt x="3250" y="0"/>
                  </a:cubicBezTo>
                  <a:cubicBezTo>
                    <a:pt x="15179" y="0"/>
                    <a:pt x="24850" y="9670"/>
                    <a:pt x="24850" y="21600"/>
                  </a:cubicBezTo>
                </a:path>
                <a:path w="24850" h="21600" stroke="0" extrusionOk="0">
                  <a:moveTo>
                    <a:pt x="-1" y="245"/>
                  </a:moveTo>
                  <a:cubicBezTo>
                    <a:pt x="1075" y="82"/>
                    <a:pt x="2162" y="0"/>
                    <a:pt x="3250" y="0"/>
                  </a:cubicBezTo>
                  <a:cubicBezTo>
                    <a:pt x="15179" y="0"/>
                    <a:pt x="24850" y="9670"/>
                    <a:pt x="24850" y="21600"/>
                  </a:cubicBezTo>
                  <a:lnTo>
                    <a:pt x="325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 name="Text Box 11"/>
            <p:cNvSpPr txBox="1">
              <a:spLocks noChangeArrowheads="1"/>
            </p:cNvSpPr>
            <p:nvPr/>
          </p:nvSpPr>
          <p:spPr bwMode="auto">
            <a:xfrm>
              <a:off x="3693555" y="3032723"/>
              <a:ext cx="4498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000" b="1" i="1" dirty="0" err="1">
                  <a:solidFill>
                    <a:srgbClr val="FF3300"/>
                  </a:solidFill>
                  <a:effectLst>
                    <a:outerShdw blurRad="38100" dist="38100" dir="2700000" algn="tl">
                      <a:srgbClr val="000000"/>
                    </a:outerShdw>
                  </a:effectLst>
                  <a:latin typeface="Comic Sans MS" pitchFamily="66" charset="0"/>
                </a:rPr>
                <a:t>θ</a:t>
              </a:r>
              <a:r>
                <a:rPr lang="el-GR" altLang="el-GR" sz="2000" b="1" baseline="-25000" dirty="0" err="1">
                  <a:solidFill>
                    <a:srgbClr val="FF3300"/>
                  </a:solidFill>
                  <a:effectLst>
                    <a:outerShdw blurRad="38100" dist="38100" dir="2700000" algn="tl">
                      <a:srgbClr val="000000"/>
                    </a:outerShdw>
                  </a:effectLst>
                  <a:latin typeface="Comic Sans MS" pitchFamily="66" charset="0"/>
                </a:rPr>
                <a:t>π</a:t>
              </a:r>
              <a:endParaRPr lang="el-GR" altLang="el-GR" sz="2000" b="1" dirty="0">
                <a:solidFill>
                  <a:srgbClr val="FF3300"/>
                </a:solidFill>
                <a:effectLst>
                  <a:outerShdw blurRad="38100" dist="38100" dir="2700000" algn="tl">
                    <a:srgbClr val="000000"/>
                  </a:outerShdw>
                </a:effectLst>
                <a:latin typeface="Comic Sans MS" pitchFamily="66" charset="0"/>
              </a:endParaRPr>
            </a:p>
          </p:txBody>
        </p:sp>
      </p:grpSp>
      <p:grpSp>
        <p:nvGrpSpPr>
          <p:cNvPr id="33" name="Ομάδα 32"/>
          <p:cNvGrpSpPr/>
          <p:nvPr/>
        </p:nvGrpSpPr>
        <p:grpSpPr>
          <a:xfrm>
            <a:off x="5847349" y="3224427"/>
            <a:ext cx="627690" cy="454476"/>
            <a:chOff x="4101960" y="2978357"/>
            <a:chExt cx="627690" cy="454476"/>
          </a:xfrm>
        </p:grpSpPr>
        <p:sp>
          <p:nvSpPr>
            <p:cNvPr id="34" name="Arc 10"/>
            <p:cNvSpPr>
              <a:spLocks/>
            </p:cNvSpPr>
            <p:nvPr/>
          </p:nvSpPr>
          <p:spPr bwMode="auto">
            <a:xfrm rot="12096560" flipV="1">
              <a:off x="4110012" y="2978357"/>
              <a:ext cx="619638" cy="326074"/>
            </a:xfrm>
            <a:custGeom>
              <a:avLst/>
              <a:gdLst>
                <a:gd name="G0" fmla="+- 3247 0 0"/>
                <a:gd name="G1" fmla="+- 21600 0 0"/>
                <a:gd name="G2" fmla="+- 21600 0 0"/>
                <a:gd name="T0" fmla="*/ 0 w 21124"/>
                <a:gd name="T1" fmla="*/ 245 h 21600"/>
                <a:gd name="T2" fmla="*/ 21124 w 21124"/>
                <a:gd name="T3" fmla="*/ 9477 h 21600"/>
                <a:gd name="T4" fmla="*/ 3247 w 21124"/>
                <a:gd name="T5" fmla="*/ 21600 h 21600"/>
              </a:gdLst>
              <a:ahLst/>
              <a:cxnLst>
                <a:cxn ang="0">
                  <a:pos x="T0" y="T1"/>
                </a:cxn>
                <a:cxn ang="0">
                  <a:pos x="T2" y="T3"/>
                </a:cxn>
                <a:cxn ang="0">
                  <a:pos x="T4" y="T5"/>
                </a:cxn>
              </a:cxnLst>
              <a:rect l="0" t="0" r="r" b="b"/>
              <a:pathLst>
                <a:path w="21124" h="21600" fill="none" extrusionOk="0">
                  <a:moveTo>
                    <a:pt x="0" y="245"/>
                  </a:moveTo>
                  <a:cubicBezTo>
                    <a:pt x="1074" y="82"/>
                    <a:pt x="2160" y="0"/>
                    <a:pt x="3247" y="0"/>
                  </a:cubicBezTo>
                  <a:cubicBezTo>
                    <a:pt x="10408" y="0"/>
                    <a:pt x="17104" y="3549"/>
                    <a:pt x="21124" y="9476"/>
                  </a:cubicBezTo>
                </a:path>
                <a:path w="21124" h="21600" stroke="0" extrusionOk="0">
                  <a:moveTo>
                    <a:pt x="0" y="245"/>
                  </a:moveTo>
                  <a:cubicBezTo>
                    <a:pt x="1074" y="82"/>
                    <a:pt x="2160" y="0"/>
                    <a:pt x="3247" y="0"/>
                  </a:cubicBezTo>
                  <a:cubicBezTo>
                    <a:pt x="10408" y="0"/>
                    <a:pt x="17104" y="3549"/>
                    <a:pt x="21124" y="9476"/>
                  </a:cubicBezTo>
                  <a:lnTo>
                    <a:pt x="3247"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 name="Text Box 12"/>
            <p:cNvSpPr txBox="1">
              <a:spLocks noChangeArrowheads="1"/>
            </p:cNvSpPr>
            <p:nvPr/>
          </p:nvSpPr>
          <p:spPr bwMode="auto">
            <a:xfrm>
              <a:off x="4101960" y="3032723"/>
              <a:ext cx="5122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dirty="0"/>
                <a:t> </a:t>
              </a:r>
              <a:r>
                <a:rPr lang="el-GR" altLang="el-GR" sz="2000" b="1" i="1" dirty="0">
                  <a:latin typeface="Comic Sans MS" pitchFamily="66" charset="0"/>
                </a:rPr>
                <a:t>θ</a:t>
              </a:r>
              <a:r>
                <a:rPr lang="el-GR" altLang="el-GR" sz="2000" b="1" baseline="-25000" dirty="0">
                  <a:latin typeface="Comic Sans MS" pitchFamily="66" charset="0"/>
                </a:rPr>
                <a:t>α</a:t>
              </a:r>
              <a:endParaRPr lang="el-GR" altLang="el-GR" sz="2000" i="1" dirty="0">
                <a:latin typeface="Comic Sans MS" pitchFamily="66" charset="0"/>
              </a:endParaRPr>
            </a:p>
          </p:txBody>
        </p:sp>
      </p:grpSp>
      <p:grpSp>
        <p:nvGrpSpPr>
          <p:cNvPr id="36" name="Ομάδα 35"/>
          <p:cNvGrpSpPr/>
          <p:nvPr/>
        </p:nvGrpSpPr>
        <p:grpSpPr>
          <a:xfrm>
            <a:off x="5834045" y="4947401"/>
            <a:ext cx="582728" cy="403158"/>
            <a:chOff x="4085704" y="4700183"/>
            <a:chExt cx="582728" cy="403158"/>
          </a:xfrm>
        </p:grpSpPr>
        <p:sp>
          <p:nvSpPr>
            <p:cNvPr id="37" name="Arc 14"/>
            <p:cNvSpPr>
              <a:spLocks/>
            </p:cNvSpPr>
            <p:nvPr/>
          </p:nvSpPr>
          <p:spPr bwMode="auto">
            <a:xfrm flipV="1">
              <a:off x="4116492" y="5033003"/>
              <a:ext cx="326400" cy="703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8" name="Text Box 15"/>
            <p:cNvSpPr txBox="1">
              <a:spLocks noChangeArrowheads="1"/>
            </p:cNvSpPr>
            <p:nvPr/>
          </p:nvSpPr>
          <p:spPr bwMode="auto">
            <a:xfrm>
              <a:off x="4085704" y="4700183"/>
              <a:ext cx="582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i="1" dirty="0" err="1">
                  <a:solidFill>
                    <a:srgbClr val="0000FF"/>
                  </a:solidFill>
                  <a:effectLst>
                    <a:outerShdw blurRad="38100" dist="38100" dir="2700000" algn="tl">
                      <a:srgbClr val="000000">
                        <a:alpha val="43137"/>
                      </a:srgbClr>
                    </a:outerShdw>
                  </a:effectLst>
                  <a:latin typeface="Comic Sans MS" pitchFamily="66" charset="0"/>
                </a:rPr>
                <a:t>θ</a:t>
              </a:r>
              <a:r>
                <a:rPr lang="el-GR" altLang="el-GR" b="1" baseline="-25000" dirty="0" err="1">
                  <a:solidFill>
                    <a:srgbClr val="0000FF"/>
                  </a:solidFill>
                  <a:effectLst>
                    <a:outerShdw blurRad="38100" dist="38100" dir="2700000" algn="tl">
                      <a:srgbClr val="000000">
                        <a:alpha val="43137"/>
                      </a:srgbClr>
                    </a:outerShdw>
                  </a:effectLst>
                  <a:latin typeface="Comic Sans MS" pitchFamily="66" charset="0"/>
                </a:rPr>
                <a:t>δ</a:t>
              </a:r>
              <a:endParaRPr lang="el-GR" altLang="el-GR" b="1" i="1" dirty="0">
                <a:solidFill>
                  <a:srgbClr val="0000FF"/>
                </a:solidFill>
                <a:effectLst>
                  <a:outerShdw blurRad="38100" dist="38100" dir="2700000" algn="tl">
                    <a:srgbClr val="000000">
                      <a:alpha val="43137"/>
                    </a:srgbClr>
                  </a:outerShdw>
                </a:effectLst>
                <a:latin typeface="Comic Sans MS" pitchFamily="66" charset="0"/>
              </a:endParaRPr>
            </a:p>
          </p:txBody>
        </p:sp>
      </p:grpSp>
      <p:sp>
        <p:nvSpPr>
          <p:cNvPr id="39" name="Text Box 29"/>
          <p:cNvSpPr txBox="1">
            <a:spLocks noChangeArrowheads="1"/>
          </p:cNvSpPr>
          <p:nvPr/>
        </p:nvSpPr>
        <p:spPr bwMode="auto">
          <a:xfrm>
            <a:off x="7881686" y="1956286"/>
            <a:ext cx="29006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l-GR" altLang="el-GR" sz="2000" b="1" dirty="0">
                <a:latin typeface="Comic Sans MS" pitchFamily="66" charset="0"/>
              </a:rPr>
              <a:t>γωνία</a:t>
            </a:r>
            <a:r>
              <a:rPr lang="el-GR" altLang="el-GR" sz="2400" b="1" dirty="0">
                <a:effectLst>
                  <a:outerShdw blurRad="38100" dist="38100" dir="2700000" algn="tl">
                    <a:srgbClr val="FFFFFF"/>
                  </a:outerShdw>
                </a:effectLst>
                <a:latin typeface="Comic Sans MS" pitchFamily="66" charset="0"/>
              </a:rPr>
              <a:t> </a:t>
            </a:r>
            <a:r>
              <a:rPr lang="el-GR" altLang="el-GR" sz="2400" b="1" i="1" dirty="0" err="1">
                <a:solidFill>
                  <a:srgbClr val="FF3300"/>
                </a:solidFill>
                <a:effectLst>
                  <a:outerShdw blurRad="38100" dist="38100" dir="2700000" algn="tl">
                    <a:srgbClr val="000000"/>
                  </a:outerShdw>
                </a:effectLst>
                <a:latin typeface="Comic Sans MS" pitchFamily="66" charset="0"/>
              </a:rPr>
              <a:t>θ</a:t>
            </a:r>
            <a:r>
              <a:rPr lang="el-GR" altLang="el-GR" sz="2400" b="1" baseline="-25000" dirty="0" err="1">
                <a:solidFill>
                  <a:srgbClr val="FF3300"/>
                </a:solidFill>
                <a:effectLst>
                  <a:outerShdw blurRad="38100" dist="38100" dir="2700000" algn="tl">
                    <a:srgbClr val="000000"/>
                  </a:outerShdw>
                </a:effectLst>
                <a:latin typeface="Comic Sans MS" pitchFamily="66" charset="0"/>
              </a:rPr>
              <a:t>π</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a:t>
            </a:r>
            <a:r>
              <a:rPr lang="el-GR" altLang="el-GR" sz="24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γωνία</a:t>
            </a:r>
            <a:r>
              <a:rPr lang="el-GR" altLang="el-GR" sz="2400" b="1" dirty="0">
                <a:latin typeface="Comic Sans MS" pitchFamily="66" charset="0"/>
              </a:rPr>
              <a:t> </a:t>
            </a:r>
            <a:r>
              <a:rPr lang="el-GR" altLang="el-GR" sz="2400" b="1" i="1" dirty="0">
                <a:latin typeface="Comic Sans MS" pitchFamily="66" charset="0"/>
              </a:rPr>
              <a:t>θ</a:t>
            </a:r>
            <a:r>
              <a:rPr lang="el-GR" altLang="el-GR" sz="2400" b="1" baseline="-25000" dirty="0">
                <a:latin typeface="Comic Sans MS" pitchFamily="66" charset="0"/>
              </a:rPr>
              <a:t>α</a:t>
            </a:r>
            <a:endParaRPr lang="el-GR" altLang="el-GR" sz="2400" b="1" i="1" dirty="0">
              <a:latin typeface="Comic Sans MS" pitchFamily="66" charset="0"/>
            </a:endParaRPr>
          </a:p>
        </p:txBody>
      </p:sp>
      <p:sp>
        <p:nvSpPr>
          <p:cNvPr id="40" name="Text Box 31"/>
          <p:cNvSpPr txBox="1">
            <a:spLocks noChangeArrowheads="1"/>
          </p:cNvSpPr>
          <p:nvPr/>
        </p:nvSpPr>
        <p:spPr bwMode="auto">
          <a:xfrm>
            <a:off x="8187711" y="4853725"/>
            <a:ext cx="28792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pPr>
            <a:r>
              <a:rPr lang="el-GR" altLang="el-GR" sz="2000" b="1" dirty="0">
                <a:latin typeface="Comic Sans MS" pitchFamily="66" charset="0"/>
              </a:rPr>
              <a:t>γωνία</a:t>
            </a:r>
            <a:r>
              <a:rPr lang="el-GR" altLang="el-GR" sz="2400" b="1" dirty="0">
                <a:effectLst>
                  <a:outerShdw blurRad="38100" dist="38100" dir="2700000" algn="tl">
                    <a:srgbClr val="FFFFFF"/>
                  </a:outerShdw>
                </a:effectLst>
                <a:latin typeface="Comic Sans MS" pitchFamily="66" charset="0"/>
              </a:rPr>
              <a:t> </a:t>
            </a:r>
            <a:r>
              <a:rPr lang="el-GR" altLang="el-GR" sz="2400" b="1" i="1" dirty="0" err="1">
                <a:solidFill>
                  <a:srgbClr val="0000FF"/>
                </a:solidFill>
                <a:effectLst>
                  <a:outerShdw blurRad="38100" dist="38100" dir="2700000" algn="tl">
                    <a:srgbClr val="000000"/>
                  </a:outerShdw>
                </a:effectLst>
                <a:latin typeface="Comic Sans MS" pitchFamily="66" charset="0"/>
              </a:rPr>
              <a:t>θ</a:t>
            </a:r>
            <a:r>
              <a:rPr lang="el-GR" altLang="el-GR" sz="2400" b="1" baseline="-25000" dirty="0" err="1">
                <a:solidFill>
                  <a:srgbClr val="0000FF"/>
                </a:solidFill>
                <a:effectLst>
                  <a:outerShdw blurRad="38100" dist="38100" dir="2700000" algn="tl">
                    <a:srgbClr val="000000"/>
                  </a:outerShdw>
                </a:effectLst>
                <a:latin typeface="Comic Sans MS" pitchFamily="66" charset="0"/>
              </a:rPr>
              <a:t>δ</a:t>
            </a:r>
            <a:r>
              <a:rPr lang="el-GR" altLang="el-GR" sz="2400" b="1" dirty="0">
                <a:solidFill>
                  <a:srgbClr val="0033CC"/>
                </a:solidFill>
                <a:effectLst>
                  <a:outerShdw blurRad="38100" dist="38100" dir="2700000" algn="tl">
                    <a:srgbClr val="000000"/>
                  </a:outerShdw>
                </a:effectLst>
                <a:latin typeface="Comic Sans MS" pitchFamily="66" charset="0"/>
              </a:rPr>
              <a:t> </a:t>
            </a:r>
            <a:r>
              <a:rPr lang="el-GR" altLang="el-GR" sz="2400" b="1" dirty="0">
                <a:latin typeface="Comic Sans MS" pitchFamily="66" charset="0"/>
              </a:rPr>
              <a:t>&lt;</a:t>
            </a:r>
            <a:r>
              <a:rPr lang="el-GR" altLang="el-GR" sz="24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γωνία</a:t>
            </a:r>
            <a:r>
              <a:rPr lang="el-GR" altLang="el-GR" sz="2400" b="1" dirty="0">
                <a:effectLst>
                  <a:outerShdw blurRad="38100" dist="38100" dir="2700000" algn="tl">
                    <a:srgbClr val="FFFFFF"/>
                  </a:outerShdw>
                </a:effectLst>
                <a:latin typeface="Comic Sans MS" pitchFamily="66" charset="0"/>
              </a:rPr>
              <a:t> </a:t>
            </a:r>
            <a:r>
              <a:rPr lang="el-GR" altLang="el-GR" sz="2400" b="1" i="1" dirty="0" err="1">
                <a:solidFill>
                  <a:srgbClr val="FF0000"/>
                </a:solidFill>
                <a:effectLst>
                  <a:outerShdw blurRad="38100" dist="38100" dir="2700000" algn="tl">
                    <a:srgbClr val="000000"/>
                  </a:outerShdw>
                </a:effectLst>
                <a:latin typeface="Comic Sans MS" pitchFamily="66" charset="0"/>
              </a:rPr>
              <a:t>θ</a:t>
            </a:r>
            <a:r>
              <a:rPr lang="el-GR" altLang="el-GR" sz="2400" b="1" baseline="-25000" dirty="0" err="1">
                <a:solidFill>
                  <a:srgbClr val="FF0000"/>
                </a:solidFill>
                <a:effectLst>
                  <a:outerShdw blurRad="38100" dist="38100" dir="2700000" algn="tl">
                    <a:srgbClr val="000000"/>
                  </a:outerShdw>
                </a:effectLst>
                <a:latin typeface="Comic Sans MS" pitchFamily="66" charset="0"/>
              </a:rPr>
              <a:t>π</a:t>
            </a:r>
            <a:endParaRPr lang="el-GR" altLang="el-GR" sz="2400" b="1" i="1" dirty="0">
              <a:solidFill>
                <a:srgbClr val="FF0000"/>
              </a:solidFill>
              <a:effectLst>
                <a:outerShdw blurRad="38100" dist="38100" dir="2700000" algn="tl">
                  <a:srgbClr val="000000"/>
                </a:outerShdw>
              </a:effectLst>
              <a:latin typeface="Comic Sans MS" pitchFamily="66" charset="0"/>
            </a:endParaRPr>
          </a:p>
        </p:txBody>
      </p:sp>
      <p:sp>
        <p:nvSpPr>
          <p:cNvPr id="41" name="Ορθογώνιο 40"/>
          <p:cNvSpPr/>
          <p:nvPr/>
        </p:nvSpPr>
        <p:spPr>
          <a:xfrm>
            <a:off x="5220082" y="1420448"/>
            <a:ext cx="1252266" cy="461665"/>
          </a:xfrm>
          <a:prstGeom prst="rect">
            <a:avLst/>
          </a:prstGeom>
        </p:spPr>
        <p:txBody>
          <a:bodyPr wrap="none">
            <a:spAutoFit/>
          </a:bodyPr>
          <a:lstStyle/>
          <a:p>
            <a:pPr algn="just">
              <a:spcBef>
                <a:spcPct val="50000"/>
              </a:spcBef>
            </a:pPr>
            <a:r>
              <a:rPr lang="el-GR" altLang="el-GR" sz="2400" b="1" i="1" dirty="0">
                <a:solidFill>
                  <a:srgbClr val="FF0000"/>
                </a:solidFill>
                <a:effectLst>
                  <a:outerShdw blurRad="38100" dist="38100" dir="2700000" algn="tl">
                    <a:srgbClr val="000000"/>
                  </a:outerShdw>
                </a:effectLst>
                <a:latin typeface="Comic Sans MS" pitchFamily="66" charset="0"/>
              </a:rPr>
              <a:t>υ</a:t>
            </a:r>
            <a:r>
              <a:rPr lang="en-US" altLang="el-GR" sz="2400" b="1" baseline="-25000" dirty="0">
                <a:solidFill>
                  <a:srgbClr val="FF0000"/>
                </a:solidFill>
                <a:effectLst>
                  <a:outerShdw blurRad="38100" dist="38100" dir="2700000" algn="tl">
                    <a:srgbClr val="000000"/>
                  </a:outerShdw>
                </a:effectLst>
                <a:latin typeface="Comic Sans MS" pitchFamily="66" charset="0"/>
              </a:rPr>
              <a:t>I </a:t>
            </a:r>
            <a:r>
              <a:rPr lang="en-US" altLang="el-GR" sz="2400" b="1" dirty="0">
                <a:solidFill>
                  <a:srgbClr val="FF0000"/>
                </a:solidFill>
                <a:effectLst>
                  <a:outerShdw blurRad="38100" dist="38100" dir="2700000" algn="tl">
                    <a:srgbClr val="000000"/>
                  </a:outerShdw>
                </a:effectLst>
                <a:latin typeface="Comic Sans MS" pitchFamily="66" charset="0"/>
              </a:rPr>
              <a:t>&gt;</a:t>
            </a:r>
            <a:r>
              <a:rPr lang="el-GR" altLang="el-GR" sz="2400" b="1" dirty="0">
                <a:solidFill>
                  <a:srgbClr val="FF0000"/>
                </a:solidFill>
                <a:effectLst>
                  <a:outerShdw blurRad="38100" dist="38100" dir="2700000" algn="tl">
                    <a:srgbClr val="000000"/>
                  </a:outerShdw>
                </a:effectLst>
                <a:latin typeface="Comic Sans MS" pitchFamily="66" charset="0"/>
              </a:rPr>
              <a:t> </a:t>
            </a:r>
            <a:r>
              <a:rPr lang="el-GR" altLang="el-GR" sz="2400" b="1" i="1" dirty="0">
                <a:solidFill>
                  <a:srgbClr val="FF0000"/>
                </a:solidFill>
                <a:effectLst>
                  <a:outerShdw blurRad="38100" dist="38100" dir="2700000" algn="tl">
                    <a:srgbClr val="000000"/>
                  </a:outerShdw>
                </a:effectLst>
                <a:latin typeface="Comic Sans MS" pitchFamily="66" charset="0"/>
              </a:rPr>
              <a:t>υ</a:t>
            </a:r>
            <a:r>
              <a:rPr lang="en-US" altLang="el-GR" sz="2400" b="1" baseline="-25000" dirty="0">
                <a:solidFill>
                  <a:srgbClr val="FF0000"/>
                </a:solidFill>
                <a:effectLst>
                  <a:outerShdw blurRad="38100" dist="38100" dir="2700000" algn="tl">
                    <a:srgbClr val="000000"/>
                  </a:outerShdw>
                </a:effectLst>
                <a:latin typeface="Comic Sans MS" pitchFamily="66" charset="0"/>
              </a:rPr>
              <a:t>II</a:t>
            </a:r>
            <a:endParaRPr lang="el-GR" altLang="el-GR" sz="2400" b="1" dirty="0">
              <a:solidFill>
                <a:srgbClr val="FF0000"/>
              </a:solidFill>
              <a:effectLst>
                <a:outerShdw blurRad="38100" dist="38100" dir="2700000" algn="tl">
                  <a:srgbClr val="000000"/>
                </a:outerShdw>
              </a:effectLst>
              <a:latin typeface="Comic Sans MS" pitchFamily="66" charset="0"/>
            </a:endParaRPr>
          </a:p>
        </p:txBody>
      </p:sp>
      <p:grpSp>
        <p:nvGrpSpPr>
          <p:cNvPr id="44" name="Ομάδα 43"/>
          <p:cNvGrpSpPr/>
          <p:nvPr/>
        </p:nvGrpSpPr>
        <p:grpSpPr>
          <a:xfrm>
            <a:off x="4997740" y="1887809"/>
            <a:ext cx="1817528" cy="3928022"/>
            <a:chOff x="4997740" y="1887809"/>
            <a:chExt cx="1817528" cy="3928022"/>
          </a:xfrm>
        </p:grpSpPr>
        <p:sp>
          <p:nvSpPr>
            <p:cNvPr id="17" name="Line 6"/>
            <p:cNvSpPr>
              <a:spLocks noChangeShapeType="1"/>
            </p:cNvSpPr>
            <p:nvPr/>
          </p:nvSpPr>
          <p:spPr bwMode="auto">
            <a:xfrm flipH="1">
              <a:off x="5869370" y="2287440"/>
              <a:ext cx="0" cy="352839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 name="TextBox 42"/>
            <p:cNvSpPr txBox="1"/>
            <p:nvPr/>
          </p:nvSpPr>
          <p:spPr>
            <a:xfrm>
              <a:off x="4997740" y="1887809"/>
              <a:ext cx="1817528" cy="461665"/>
            </a:xfrm>
            <a:prstGeom prst="rect">
              <a:avLst/>
            </a:prstGeom>
            <a:noFill/>
          </p:spPr>
          <p:txBody>
            <a:bodyPr wrap="square" rtlCol="0">
              <a:spAutoFit/>
            </a:bodyPr>
            <a:lstStyle/>
            <a:p>
              <a:pPr algn="ctr"/>
              <a:r>
                <a:rPr lang="el-GR" sz="1200" dirty="0">
                  <a:latin typeface="Comic Sans MS" panose="030F0702030302020204" pitchFamily="66" charset="0"/>
                </a:rPr>
                <a:t>κάθετη στη διαχωριστική επιφάνεια</a:t>
              </a:r>
            </a:p>
          </p:txBody>
        </p:sp>
      </p:grpSp>
    </p:spTree>
    <p:extLst>
      <p:ext uri="{BB962C8B-B14F-4D97-AF65-F5344CB8AC3E}">
        <p14:creationId xmlns:p14="http://schemas.microsoft.com/office/powerpoint/2010/main" val="37918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500"/>
                                        <p:tgtEl>
                                          <p:spTgt spid="42"/>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500"/>
                                        <p:tgtEl>
                                          <p:spTgt spid="8"/>
                                        </p:tgtEl>
                                      </p:cBhvr>
                                    </p:animEffect>
                                  </p:childTnLst>
                                </p:cTn>
                              </p:par>
                            </p:childTnLst>
                          </p:cTn>
                        </p:par>
                        <p:par>
                          <p:cTn id="21" fill="hold">
                            <p:stCondLst>
                              <p:cond delay="2250"/>
                            </p:stCondLst>
                            <p:childTnLst>
                              <p:par>
                                <p:cTn id="22" presetID="47"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3000"/>
                                        <p:tgtEl>
                                          <p:spTgt spid="10"/>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3000"/>
                                        <p:tgtEl>
                                          <p:spTgt spid="13"/>
                                        </p:tgtEl>
                                      </p:cBhvr>
                                    </p:animEffect>
                                  </p:childTnLst>
                                </p:cTn>
                              </p:par>
                              <p:par>
                                <p:cTn id="36" presetID="22" presetClass="entr" presetSubtype="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3000"/>
                                        <p:tgtEl>
                                          <p:spTgt spid="18"/>
                                        </p:tgtEl>
                                      </p:cBhvr>
                                    </p:animEffect>
                                  </p:childTnLst>
                                </p:cTn>
                              </p:par>
                            </p:childTnLst>
                          </p:cTn>
                        </p:par>
                        <p:par>
                          <p:cTn id="39" fill="hold">
                            <p:stCondLst>
                              <p:cond delay="6000"/>
                            </p:stCondLst>
                            <p:childTnLst>
                              <p:par>
                                <p:cTn id="40" presetID="22" presetClass="entr" presetSubtype="1" fill="hold" nodeType="afterEffect">
                                  <p:stCondLst>
                                    <p:cond delay="25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1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00"/>
                            </p:stCondLst>
                            <p:childTnLst>
                              <p:par>
                                <p:cTn id="49" presetID="22" presetClass="entr" presetSubtype="1" fill="hold" nodeType="afterEffect">
                                  <p:stCondLst>
                                    <p:cond delay="25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1500"/>
                                        <p:tgtEl>
                                          <p:spTgt spid="21"/>
                                        </p:tgtEl>
                                      </p:cBhvr>
                                    </p:animEffect>
                                  </p:childTnLst>
                                </p:cTn>
                              </p:par>
                            </p:childTnLst>
                          </p:cTn>
                        </p:par>
                        <p:par>
                          <p:cTn id="52" fill="hold">
                            <p:stCondLst>
                              <p:cond delay="2250"/>
                            </p:stCondLst>
                            <p:childTnLst>
                              <p:par>
                                <p:cTn id="53" presetID="10" presetClass="entr" presetSubtype="0"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par>
                          <p:cTn id="56" fill="hold">
                            <p:stCondLst>
                              <p:cond delay="2750"/>
                            </p:stCondLst>
                            <p:childTnLst>
                              <p:par>
                                <p:cTn id="57" presetID="22" presetClass="entr" presetSubtype="1" fill="hold" nodeType="afterEffect">
                                  <p:stCondLst>
                                    <p:cond delay="25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1500"/>
                                        <p:tgtEl>
                                          <p:spTgt spid="24"/>
                                        </p:tgtEl>
                                      </p:cBhvr>
                                    </p:animEffect>
                                  </p:childTnLst>
                                </p:cTn>
                              </p:par>
                            </p:childTnLst>
                          </p:cTn>
                        </p:par>
                        <p:par>
                          <p:cTn id="60" fill="hold">
                            <p:stCondLst>
                              <p:cond delay="4500"/>
                            </p:stCondLst>
                            <p:childTnLst>
                              <p:par>
                                <p:cTn id="61" presetID="22" presetClass="entr" presetSubtype="8" fill="hold" grpId="0" nodeType="afterEffect">
                                  <p:stCondLst>
                                    <p:cond delay="50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1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par>
                          <p:cTn id="69" fill="hold">
                            <p:stCondLst>
                              <p:cond delay="500"/>
                            </p:stCondLst>
                            <p:childTnLst>
                              <p:par>
                                <p:cTn id="70" presetID="22" presetClass="entr" presetSubtype="4" fill="hold" nodeType="afterEffect">
                                  <p:stCondLst>
                                    <p:cond delay="250"/>
                                  </p:stCondLst>
                                  <p:childTnLst>
                                    <p:set>
                                      <p:cBhvr>
                                        <p:cTn id="71" dur="1" fill="hold">
                                          <p:stCondLst>
                                            <p:cond delay="0"/>
                                          </p:stCondLst>
                                        </p:cTn>
                                        <p:tgtEl>
                                          <p:spTgt spid="27"/>
                                        </p:tgtEl>
                                        <p:attrNameLst>
                                          <p:attrName>style.visibility</p:attrName>
                                        </p:attrNameLst>
                                      </p:cBhvr>
                                      <p:to>
                                        <p:strVal val="visible"/>
                                      </p:to>
                                    </p:set>
                                    <p:animEffect transition="in" filter="wipe(down)">
                                      <p:cBhvr>
                                        <p:cTn id="72" dur="1500"/>
                                        <p:tgtEl>
                                          <p:spTgt spid="27"/>
                                        </p:tgtEl>
                                      </p:cBhvr>
                                    </p:animEffect>
                                  </p:childTnLst>
                                </p:cTn>
                              </p:par>
                            </p:childTnLst>
                          </p:cTn>
                        </p:par>
                        <p:par>
                          <p:cTn id="73" fill="hold">
                            <p:stCondLst>
                              <p:cond delay="2250"/>
                            </p:stCondLst>
                            <p:childTnLst>
                              <p:par>
                                <p:cTn id="74" presetID="22" presetClass="entr" presetSubtype="8" fill="hold" grpId="0" nodeType="afterEffect">
                                  <p:stCondLst>
                                    <p:cond delay="50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1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9" grpId="0"/>
      <p:bldP spid="40"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rPr>
              <a:t>Μερκ</a:t>
            </a:r>
            <a:r>
              <a:rPr lang="el-GR" dirty="0">
                <a:solidFill>
                  <a:prstClr val="black"/>
                </a:solidFill>
              </a:rPr>
              <a:t>. Παναγιωτόπουλος - Φυσικός        </a:t>
            </a:r>
            <a:r>
              <a:rPr lang="en-US" dirty="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40</a:t>
            </a:fld>
            <a:endParaRPr lang="el-GR" dirty="0">
              <a:solidFill>
                <a:prstClr val="black"/>
              </a:solidFill>
            </a:endParaRPr>
          </a:p>
        </p:txBody>
      </p:sp>
      <p:sp>
        <p:nvSpPr>
          <p:cNvPr id="4" name="Ορθογώνιο 3"/>
          <p:cNvSpPr/>
          <p:nvPr/>
        </p:nvSpPr>
        <p:spPr>
          <a:xfrm>
            <a:off x="1991544" y="289679"/>
            <a:ext cx="8280920" cy="5170646"/>
          </a:xfrm>
          <a:prstGeom prst="rect">
            <a:avLst/>
          </a:prstGeom>
        </p:spPr>
        <p:txBody>
          <a:bodyPr wrap="square">
            <a:spAutoFit/>
          </a:bodyPr>
          <a:lstStyle/>
          <a:p>
            <a:pPr algn="just">
              <a:lnSpc>
                <a:spcPct val="150000"/>
              </a:lnSpc>
            </a:pPr>
            <a:r>
              <a:rPr lang="el-GR" sz="2000" b="1" dirty="0">
                <a:latin typeface="Trebuchet MS" panose="020B0603020202020204" pitchFamily="34" charset="0"/>
              </a:rPr>
              <a:t>3. </a:t>
            </a:r>
            <a:r>
              <a:rPr lang="el-GR" sz="2000" dirty="0">
                <a:latin typeface="Trebuchet MS" panose="020B0603020202020204" pitchFamily="34" charset="0"/>
              </a:rPr>
              <a:t>Μονοχρωματική ακτινοβολία μήκους κύματος </a:t>
            </a:r>
            <a:r>
              <a:rPr lang="el-GR" sz="2000" i="1" dirty="0">
                <a:latin typeface="Trebuchet MS" panose="020B0603020202020204" pitchFamily="34" charset="0"/>
              </a:rPr>
              <a:t>λ</a:t>
            </a:r>
            <a:r>
              <a:rPr lang="el-GR" sz="2000" baseline="-25000" dirty="0">
                <a:latin typeface="Trebuchet MS" panose="020B0603020202020204" pitchFamily="34" charset="0"/>
              </a:rPr>
              <a:t>0 </a:t>
            </a:r>
            <a:r>
              <a:rPr lang="el-GR" sz="2000" dirty="0">
                <a:latin typeface="Trebuchet MS" panose="020B0603020202020204" pitchFamily="34" charset="0"/>
              </a:rPr>
              <a:t>= 500nm διαδίδεται στο κενό και προσπίπτει κάθετα σε πλακίδιο διαφανούς υλικού πάχους </a:t>
            </a:r>
            <a:r>
              <a:rPr lang="el-GR" sz="2000" i="1" dirty="0">
                <a:latin typeface="Trebuchet MS" panose="020B0603020202020204" pitchFamily="34" charset="0"/>
              </a:rPr>
              <a:t>d </a:t>
            </a:r>
            <a:r>
              <a:rPr lang="el-GR" sz="2000" dirty="0">
                <a:latin typeface="Trebuchet MS" panose="020B0603020202020204" pitchFamily="34" charset="0"/>
              </a:rPr>
              <a:t>= 3cm. Η ακτινοβολία στο εσωτερικό του πλακιδίου διαδίδεται με μήκος κύματος </a:t>
            </a:r>
            <a:r>
              <a:rPr lang="el-GR" sz="2000" i="1" dirty="0">
                <a:latin typeface="Trebuchet MS" panose="020B0603020202020204" pitchFamily="34" charset="0"/>
              </a:rPr>
              <a:t>λ</a:t>
            </a:r>
            <a:r>
              <a:rPr lang="el-GR" sz="2000" dirty="0">
                <a:latin typeface="Trebuchet MS" panose="020B0603020202020204" pitchFamily="34" charset="0"/>
              </a:rPr>
              <a:t> = 400nm. Να υπολογίσετε:</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Τον δείκτη διάθλασης του υλικού για την παραπάνω ακτινοβολία.</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Τον αριθμό των μηκών κύματος στο εσωτερικό του πλακιδίου.</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Τον χρόνο που χρειάζεται η ακτινοβολία για να διατρέξει το πλακίδιο.</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Την ενέργεια ενός φωτονίου της ακτινοβολίας</a:t>
            </a:r>
            <a:r>
              <a:rPr lang="en-US" sz="2000" dirty="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Δίνονται: ταχύτητα του φωτός στο κενό </a:t>
            </a:r>
            <a:r>
              <a:rPr lang="en-US" sz="2000" i="1" dirty="0">
                <a:latin typeface="Trebuchet MS" panose="020B0603020202020204" pitchFamily="34" charset="0"/>
              </a:rPr>
              <a:t>c</a:t>
            </a:r>
            <a:r>
              <a:rPr lang="el-GR" sz="2000" baseline="-25000" dirty="0">
                <a:latin typeface="Trebuchet MS" panose="020B0603020202020204" pitchFamily="34" charset="0"/>
              </a:rPr>
              <a:t>0</a:t>
            </a:r>
            <a:r>
              <a:rPr lang="en-US" sz="2000" baseline="-25000"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3</a:t>
            </a:r>
            <a:r>
              <a:rPr lang="el-GR" sz="2000" b="1" dirty="0">
                <a:latin typeface="Trebuchet MS" panose="020B0603020202020204" pitchFamily="34" charset="0"/>
              </a:rPr>
              <a:t>.</a:t>
            </a:r>
            <a:r>
              <a:rPr lang="el-GR" sz="2000" dirty="0">
                <a:latin typeface="Trebuchet MS" panose="020B0603020202020204" pitchFamily="34" charset="0"/>
              </a:rPr>
              <a:t>10</a:t>
            </a:r>
            <a:r>
              <a:rPr lang="el-GR" sz="2000" baseline="30000" dirty="0">
                <a:latin typeface="Trebuchet MS" panose="020B0603020202020204" pitchFamily="34" charset="0"/>
              </a:rPr>
              <a:t>8</a:t>
            </a:r>
            <a:r>
              <a:rPr lang="el-GR" sz="2000" dirty="0">
                <a:latin typeface="Trebuchet MS" panose="020B0603020202020204" pitchFamily="34" charset="0"/>
              </a:rPr>
              <a:t> </a:t>
            </a:r>
            <a:r>
              <a:rPr lang="en-US" sz="2000" dirty="0">
                <a:latin typeface="Trebuchet MS" panose="020B0603020202020204" pitchFamily="34" charset="0"/>
              </a:rPr>
              <a:t>m/s, </a:t>
            </a:r>
          </a:p>
          <a:p>
            <a:pPr>
              <a:lnSpc>
                <a:spcPct val="150000"/>
              </a:lnSpc>
            </a:pPr>
            <a:r>
              <a:rPr lang="en-US" sz="2000" dirty="0">
                <a:latin typeface="Trebuchet MS" panose="020B0603020202020204" pitchFamily="34" charset="0"/>
              </a:rPr>
              <a:t>               </a:t>
            </a:r>
            <a:r>
              <a:rPr lang="el-GR" sz="2000" dirty="0">
                <a:latin typeface="Trebuchet MS" panose="020B0603020202020204" pitchFamily="34" charset="0"/>
              </a:rPr>
              <a:t>σταθερή του </a:t>
            </a:r>
            <a:r>
              <a:rPr lang="en-US" sz="2000" dirty="0">
                <a:latin typeface="Trebuchet MS" panose="020B0603020202020204" pitchFamily="34" charset="0"/>
              </a:rPr>
              <a:t>Planck  </a:t>
            </a:r>
            <a:r>
              <a:rPr lang="en-US" sz="2000" i="1" dirty="0">
                <a:latin typeface="Trebuchet MS" panose="020B0603020202020204" pitchFamily="34" charset="0"/>
              </a:rPr>
              <a:t>h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6,6</a:t>
            </a:r>
            <a:r>
              <a:rPr lang="el-GR" sz="2000" b="1" dirty="0">
                <a:latin typeface="Trebuchet MS" panose="020B0603020202020204" pitchFamily="34" charset="0"/>
              </a:rPr>
              <a:t>.</a:t>
            </a:r>
            <a:r>
              <a:rPr lang="el-GR" sz="2000" dirty="0">
                <a:latin typeface="Trebuchet MS" panose="020B0603020202020204" pitchFamily="34" charset="0"/>
              </a:rPr>
              <a:t>10</a:t>
            </a:r>
            <a:r>
              <a:rPr lang="el-GR" sz="2000" baseline="30000" dirty="0">
                <a:latin typeface="Trebuchet MS" panose="020B0603020202020204" pitchFamily="34" charset="0"/>
              </a:rPr>
              <a:t>-34</a:t>
            </a:r>
            <a:r>
              <a:rPr lang="en-US" sz="2000" baseline="30000" dirty="0">
                <a:latin typeface="Trebuchet MS" panose="020B0603020202020204" pitchFamily="34" charset="0"/>
              </a:rPr>
              <a:t> </a:t>
            </a:r>
            <a:r>
              <a:rPr lang="en-US" sz="2000" dirty="0">
                <a:latin typeface="Trebuchet MS" panose="020B0603020202020204" pitchFamily="34" charset="0"/>
              </a:rPr>
              <a:t>J</a:t>
            </a:r>
            <a:r>
              <a:rPr lang="el-GR" sz="2000" b="1" dirty="0">
                <a:latin typeface="Trebuchet MS" panose="020B0603020202020204" pitchFamily="34" charset="0"/>
              </a:rPr>
              <a:t>.</a:t>
            </a:r>
            <a:r>
              <a:rPr lang="en-US" sz="2000" dirty="0">
                <a:latin typeface="Trebuchet MS" panose="020B0603020202020204" pitchFamily="34" charset="0"/>
              </a:rPr>
              <a:t>s</a:t>
            </a:r>
            <a:r>
              <a:rPr lang="el-GR" sz="2000" dirty="0">
                <a:latin typeface="Trebuchet MS" panose="020B0603020202020204" pitchFamily="34" charset="0"/>
              </a:rPr>
              <a:t>.</a:t>
            </a:r>
          </a:p>
        </p:txBody>
      </p:sp>
      <p:sp>
        <p:nvSpPr>
          <p:cNvPr id="5" name="TextBox 4"/>
          <p:cNvSpPr txBox="1"/>
          <p:nvPr/>
        </p:nvSpPr>
        <p:spPr>
          <a:xfrm>
            <a:off x="9120336" y="2420888"/>
            <a:ext cx="1368152"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n</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1,2</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5</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TextBox 5"/>
          <p:cNvSpPr txBox="1"/>
          <p:nvPr/>
        </p:nvSpPr>
        <p:spPr>
          <a:xfrm>
            <a:off x="8919322" y="2905779"/>
            <a:ext cx="1569166"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75.10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3</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err="1">
                <a:solidFill>
                  <a:srgbClr val="FF0000"/>
                </a:solidFill>
                <a:effectLst>
                  <a:outerShdw blurRad="38100" dist="38100" dir="2700000" algn="tl">
                    <a:srgbClr val="000000">
                      <a:alpha val="43137"/>
                    </a:srgbClr>
                  </a:outerShdw>
                </a:effectLst>
                <a:latin typeface="Trebuchet MS" panose="020B0603020202020204" pitchFamily="34" charset="0"/>
              </a:rPr>
              <a:t>μ.κ</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a:t>
            </a:r>
          </a:p>
        </p:txBody>
      </p:sp>
      <p:sp>
        <p:nvSpPr>
          <p:cNvPr id="7" name="TextBox 6"/>
          <p:cNvSpPr txBox="1"/>
          <p:nvPr/>
        </p:nvSpPr>
        <p:spPr>
          <a:xfrm>
            <a:off x="3431704" y="3573016"/>
            <a:ext cx="1908212"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t</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 = 125.10</a:t>
            </a:r>
            <a:r>
              <a:rPr lang="en-US"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-8</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 s</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8" name="TextBox 7"/>
          <p:cNvSpPr txBox="1"/>
          <p:nvPr/>
        </p:nvSpPr>
        <p:spPr>
          <a:xfrm>
            <a:off x="7803198" y="4076098"/>
            <a:ext cx="2232248"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E</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φ</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 =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396</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.10</a:t>
            </a:r>
            <a:r>
              <a:rPr lang="en-US"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21</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 J</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5465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rPr>
              <a:t>Μερκ</a:t>
            </a:r>
            <a:r>
              <a:rPr lang="el-GR" dirty="0">
                <a:solidFill>
                  <a:prstClr val="black"/>
                </a:solidFill>
              </a:rPr>
              <a:t>. Παναγιωτόπουλος - Φυσικός        </a:t>
            </a:r>
            <a:r>
              <a:rPr lang="en-US" dirty="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a:t>
            </a:fld>
            <a:endParaRPr lang="el-GR" dirty="0">
              <a:solidFill>
                <a:prstClr val="black"/>
              </a:solidFill>
            </a:endParaRPr>
          </a:p>
        </p:txBody>
      </p:sp>
      <p:sp>
        <p:nvSpPr>
          <p:cNvPr id="4" name="Text Box 24"/>
          <p:cNvSpPr txBox="1">
            <a:spLocks noChangeArrowheads="1"/>
          </p:cNvSpPr>
          <p:nvPr/>
        </p:nvSpPr>
        <p:spPr bwMode="auto">
          <a:xfrm>
            <a:off x="2777280" y="214958"/>
            <a:ext cx="6985794" cy="104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000" b="1" dirty="0">
                <a:latin typeface="Comic Sans MS" pitchFamily="66" charset="0"/>
              </a:rPr>
              <a:t>Τώρα, το υλικό μέσο </a:t>
            </a:r>
            <a:r>
              <a:rPr lang="en-US" altLang="el-GR" sz="2000" b="1" dirty="0">
                <a:latin typeface="Comic Sans MS" pitchFamily="66" charset="0"/>
              </a:rPr>
              <a:t>I </a:t>
            </a:r>
            <a:r>
              <a:rPr lang="el-GR" altLang="el-GR" sz="2000" b="1" dirty="0">
                <a:latin typeface="Comic Sans MS" pitchFamily="66" charset="0"/>
              </a:rPr>
              <a:t>είναι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οπτικά πυκνότερο </a:t>
            </a:r>
            <a:r>
              <a:rPr lang="el-GR" altLang="el-GR" sz="2000" b="1" dirty="0">
                <a:latin typeface="Comic Sans MS" pitchFamily="66" charset="0"/>
              </a:rPr>
              <a:t>από το μέσο</a:t>
            </a:r>
            <a:r>
              <a:rPr lang="en-US" altLang="el-GR" sz="2000" b="1" dirty="0">
                <a:latin typeface="Comic Sans MS" pitchFamily="66" charset="0"/>
              </a:rPr>
              <a:t> II</a:t>
            </a:r>
            <a:r>
              <a:rPr lang="el-GR" altLang="el-GR" sz="2000" b="1" dirty="0">
                <a:latin typeface="Comic Sans MS" pitchFamily="66" charset="0"/>
              </a:rPr>
              <a:t>, δηλαδή  </a:t>
            </a:r>
            <a:r>
              <a:rPr lang="el-GR" altLang="el-GR" sz="2400" b="1" i="1" dirty="0">
                <a:solidFill>
                  <a:srgbClr val="FF0000"/>
                </a:solidFill>
                <a:effectLst>
                  <a:outerShdw blurRad="38100" dist="38100" dir="2700000" algn="tl">
                    <a:srgbClr val="000000"/>
                  </a:outerShdw>
                </a:effectLst>
                <a:latin typeface="Comic Sans MS" pitchFamily="66" charset="0"/>
              </a:rPr>
              <a:t>υ</a:t>
            </a:r>
            <a:r>
              <a:rPr lang="en-US" altLang="el-GR" sz="2400" b="1" baseline="-25000" dirty="0">
                <a:solidFill>
                  <a:srgbClr val="FF0000"/>
                </a:solidFill>
                <a:effectLst>
                  <a:outerShdw blurRad="38100" dist="38100" dir="2700000" algn="tl">
                    <a:srgbClr val="000000"/>
                  </a:outerShdw>
                </a:effectLst>
                <a:latin typeface="Comic Sans MS" pitchFamily="66" charset="0"/>
              </a:rPr>
              <a:t>I </a:t>
            </a:r>
            <a:r>
              <a:rPr lang="el-GR" altLang="el-GR" sz="2400" b="1" dirty="0">
                <a:solidFill>
                  <a:srgbClr val="FF0000"/>
                </a:solidFill>
                <a:effectLst>
                  <a:outerShdw blurRad="38100" dist="38100" dir="2700000" algn="tl">
                    <a:srgbClr val="000000"/>
                  </a:outerShdw>
                </a:effectLst>
                <a:latin typeface="Comic Sans MS" pitchFamily="66" charset="0"/>
              </a:rPr>
              <a:t>&lt; </a:t>
            </a:r>
            <a:r>
              <a:rPr lang="el-GR" altLang="el-GR" sz="2400" b="1" i="1" dirty="0">
                <a:solidFill>
                  <a:srgbClr val="FF0000"/>
                </a:solidFill>
                <a:effectLst>
                  <a:outerShdw blurRad="38100" dist="38100" dir="2700000" algn="tl">
                    <a:srgbClr val="000000"/>
                  </a:outerShdw>
                </a:effectLst>
                <a:latin typeface="Comic Sans MS" pitchFamily="66" charset="0"/>
              </a:rPr>
              <a:t>υ</a:t>
            </a:r>
            <a:r>
              <a:rPr lang="en-US" altLang="el-GR" sz="2400" b="1" baseline="-25000" dirty="0">
                <a:solidFill>
                  <a:srgbClr val="FF0000"/>
                </a:solidFill>
                <a:effectLst>
                  <a:outerShdw blurRad="38100" dist="38100" dir="2700000" algn="tl">
                    <a:srgbClr val="000000"/>
                  </a:outerShdw>
                </a:effectLst>
                <a:latin typeface="Comic Sans MS" pitchFamily="66" charset="0"/>
              </a:rPr>
              <a:t>II</a:t>
            </a:r>
            <a:r>
              <a:rPr lang="el-GR" altLang="el-GR" sz="2400" b="1" baseline="-25000" dirty="0">
                <a:solidFill>
                  <a:srgbClr val="FF0000"/>
                </a:solidFill>
                <a:effectLst>
                  <a:outerShdw blurRad="38100" dist="38100" dir="2700000" algn="tl">
                    <a:srgbClr val="000000"/>
                  </a:outerShdw>
                </a:effectLst>
                <a:latin typeface="Comic Sans MS" pitchFamily="66" charset="0"/>
              </a:rPr>
              <a:t> </a:t>
            </a:r>
            <a:r>
              <a:rPr lang="el-GR" altLang="el-GR" sz="2400" b="1" dirty="0">
                <a:latin typeface="Comic Sans MS" pitchFamily="66" charset="0"/>
              </a:rPr>
              <a:t>.</a:t>
            </a:r>
            <a:endParaRPr lang="el-GR" altLang="el-GR" sz="2400" b="1" dirty="0">
              <a:solidFill>
                <a:srgbClr val="FF0000"/>
              </a:solidFill>
              <a:effectLst>
                <a:outerShdw blurRad="38100" dist="38100" dir="2700000" algn="tl">
                  <a:srgbClr val="000000"/>
                </a:outerShdw>
              </a:effectLst>
              <a:latin typeface="Comic Sans MS" pitchFamily="66"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80" y="585537"/>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Ομάδα 5"/>
          <p:cNvGrpSpPr/>
          <p:nvPr/>
        </p:nvGrpSpPr>
        <p:grpSpPr>
          <a:xfrm>
            <a:off x="2580258" y="2707784"/>
            <a:ext cx="7272337" cy="1924786"/>
            <a:chOff x="760794" y="3880478"/>
            <a:chExt cx="7272337" cy="2212818"/>
          </a:xfrm>
          <a:solidFill>
            <a:srgbClr val="99FF99"/>
          </a:solidFill>
        </p:grpSpPr>
        <p:sp>
          <p:nvSpPr>
            <p:cNvPr id="7" name="Ορθογώνιο 6"/>
            <p:cNvSpPr/>
            <p:nvPr/>
          </p:nvSpPr>
          <p:spPr>
            <a:xfrm>
              <a:off x="760794" y="3880478"/>
              <a:ext cx="7272337" cy="2212818"/>
            </a:xfrm>
            <a:prstGeom prst="rect">
              <a:avLst/>
            </a:prstGeom>
            <a:solidFill>
              <a:srgbClr val="B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 Box 22"/>
            <p:cNvSpPr txBox="1">
              <a:spLocks noChangeArrowheads="1"/>
            </p:cNvSpPr>
            <p:nvPr/>
          </p:nvSpPr>
          <p:spPr bwMode="auto">
            <a:xfrm>
              <a:off x="760794" y="5390801"/>
              <a:ext cx="1584325" cy="459984"/>
            </a:xfrm>
            <a:prstGeom prst="rect">
              <a:avLst/>
            </a:prstGeom>
            <a:solidFill>
              <a:srgbClr val="B9FF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l-GR" altLang="el-GR" sz="2000" b="1" dirty="0">
                  <a:latin typeface="Comic Sans MS" pitchFamily="66" charset="0"/>
                </a:rPr>
                <a:t>Μέσο  </a:t>
              </a:r>
              <a:r>
                <a:rPr lang="en-US" altLang="el-GR" sz="2000" b="1" dirty="0">
                  <a:latin typeface="Comic Sans MS" pitchFamily="66" charset="0"/>
                </a:rPr>
                <a:t>I</a:t>
              </a:r>
              <a:endParaRPr lang="el-GR" altLang="el-GR" sz="2000" b="1" dirty="0">
                <a:latin typeface="Comic Sans MS" pitchFamily="66" charset="0"/>
              </a:endParaRPr>
            </a:p>
          </p:txBody>
        </p:sp>
      </p:grpSp>
      <p:grpSp>
        <p:nvGrpSpPr>
          <p:cNvPr id="9" name="Ομάδα 8"/>
          <p:cNvGrpSpPr/>
          <p:nvPr/>
        </p:nvGrpSpPr>
        <p:grpSpPr>
          <a:xfrm>
            <a:off x="5070024" y="3771317"/>
            <a:ext cx="684042" cy="424812"/>
            <a:chOff x="3495151" y="3022914"/>
            <a:chExt cx="684042" cy="424812"/>
          </a:xfrm>
        </p:grpSpPr>
        <p:sp>
          <p:nvSpPr>
            <p:cNvPr id="10" name="Arc 9"/>
            <p:cNvSpPr>
              <a:spLocks/>
            </p:cNvSpPr>
            <p:nvPr/>
          </p:nvSpPr>
          <p:spPr bwMode="auto">
            <a:xfrm rot="10232260" flipV="1">
              <a:off x="3495151" y="3022914"/>
              <a:ext cx="679274" cy="192675"/>
            </a:xfrm>
            <a:custGeom>
              <a:avLst/>
              <a:gdLst>
                <a:gd name="G0" fmla="+- 3250 0 0"/>
                <a:gd name="G1" fmla="+- 21600 0 0"/>
                <a:gd name="G2" fmla="+- 21600 0 0"/>
                <a:gd name="T0" fmla="*/ 0 w 24850"/>
                <a:gd name="T1" fmla="*/ 246 h 21600"/>
                <a:gd name="T2" fmla="*/ 24850 w 24850"/>
                <a:gd name="T3" fmla="*/ 21600 h 21600"/>
                <a:gd name="T4" fmla="*/ 3250 w 24850"/>
                <a:gd name="T5" fmla="*/ 21600 h 21600"/>
              </a:gdLst>
              <a:ahLst/>
              <a:cxnLst>
                <a:cxn ang="0">
                  <a:pos x="T0" y="T1"/>
                </a:cxn>
                <a:cxn ang="0">
                  <a:pos x="T2" y="T3"/>
                </a:cxn>
                <a:cxn ang="0">
                  <a:pos x="T4" y="T5"/>
                </a:cxn>
              </a:cxnLst>
              <a:rect l="0" t="0" r="r" b="b"/>
              <a:pathLst>
                <a:path w="24850" h="21600" fill="none" extrusionOk="0">
                  <a:moveTo>
                    <a:pt x="-1" y="245"/>
                  </a:moveTo>
                  <a:cubicBezTo>
                    <a:pt x="1075" y="82"/>
                    <a:pt x="2162" y="0"/>
                    <a:pt x="3250" y="0"/>
                  </a:cubicBezTo>
                  <a:cubicBezTo>
                    <a:pt x="15179" y="0"/>
                    <a:pt x="24850" y="9670"/>
                    <a:pt x="24850" y="21600"/>
                  </a:cubicBezTo>
                </a:path>
                <a:path w="24850" h="21600" stroke="0" extrusionOk="0">
                  <a:moveTo>
                    <a:pt x="-1" y="245"/>
                  </a:moveTo>
                  <a:cubicBezTo>
                    <a:pt x="1075" y="82"/>
                    <a:pt x="2162" y="0"/>
                    <a:pt x="3250" y="0"/>
                  </a:cubicBezTo>
                  <a:cubicBezTo>
                    <a:pt x="15179" y="0"/>
                    <a:pt x="24850" y="9670"/>
                    <a:pt x="24850" y="21600"/>
                  </a:cubicBezTo>
                  <a:lnTo>
                    <a:pt x="325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 name="Text Box 11"/>
            <p:cNvSpPr txBox="1">
              <a:spLocks noChangeArrowheads="1"/>
            </p:cNvSpPr>
            <p:nvPr/>
          </p:nvSpPr>
          <p:spPr bwMode="auto">
            <a:xfrm>
              <a:off x="3671532" y="3047616"/>
              <a:ext cx="5076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000" b="1" i="1" dirty="0" err="1">
                  <a:solidFill>
                    <a:srgbClr val="FF3300"/>
                  </a:solidFill>
                  <a:effectLst>
                    <a:outerShdw blurRad="38100" dist="38100" dir="2700000" algn="tl">
                      <a:srgbClr val="000000"/>
                    </a:outerShdw>
                  </a:effectLst>
                  <a:latin typeface="Comic Sans MS" pitchFamily="66" charset="0"/>
                </a:rPr>
                <a:t>θ</a:t>
              </a:r>
              <a:r>
                <a:rPr lang="el-GR" altLang="el-GR" sz="2000" b="1" baseline="-25000" dirty="0" err="1">
                  <a:solidFill>
                    <a:srgbClr val="FF3300"/>
                  </a:solidFill>
                  <a:effectLst>
                    <a:outerShdw blurRad="38100" dist="38100" dir="2700000" algn="tl">
                      <a:srgbClr val="000000"/>
                    </a:outerShdw>
                  </a:effectLst>
                  <a:latin typeface="Comic Sans MS" pitchFamily="66" charset="0"/>
                </a:rPr>
                <a:t>π</a:t>
              </a:r>
              <a:endParaRPr lang="el-GR" altLang="el-GR" sz="2000" b="1" dirty="0">
                <a:solidFill>
                  <a:srgbClr val="FF3300"/>
                </a:solidFill>
                <a:effectLst>
                  <a:outerShdw blurRad="38100" dist="38100" dir="2700000" algn="tl">
                    <a:srgbClr val="000000"/>
                  </a:outerShdw>
                </a:effectLst>
                <a:latin typeface="Comic Sans MS" pitchFamily="66" charset="0"/>
              </a:endParaRPr>
            </a:p>
          </p:txBody>
        </p:sp>
      </p:grpSp>
      <p:grpSp>
        <p:nvGrpSpPr>
          <p:cNvPr id="12" name="Ομάδα 11"/>
          <p:cNvGrpSpPr/>
          <p:nvPr/>
        </p:nvGrpSpPr>
        <p:grpSpPr>
          <a:xfrm>
            <a:off x="5689135" y="3688694"/>
            <a:ext cx="699784" cy="435718"/>
            <a:chOff x="4096174" y="2976229"/>
            <a:chExt cx="699784" cy="435718"/>
          </a:xfrm>
        </p:grpSpPr>
        <p:sp>
          <p:nvSpPr>
            <p:cNvPr id="13" name="Arc 10"/>
            <p:cNvSpPr>
              <a:spLocks/>
            </p:cNvSpPr>
            <p:nvPr/>
          </p:nvSpPr>
          <p:spPr bwMode="auto">
            <a:xfrm rot="12096560" flipV="1">
              <a:off x="4096174" y="2976229"/>
              <a:ext cx="699784" cy="338137"/>
            </a:xfrm>
            <a:custGeom>
              <a:avLst/>
              <a:gdLst>
                <a:gd name="G0" fmla="+- 3247 0 0"/>
                <a:gd name="G1" fmla="+- 21600 0 0"/>
                <a:gd name="G2" fmla="+- 21600 0 0"/>
                <a:gd name="T0" fmla="*/ 0 w 21124"/>
                <a:gd name="T1" fmla="*/ 245 h 21600"/>
                <a:gd name="T2" fmla="*/ 21124 w 21124"/>
                <a:gd name="T3" fmla="*/ 9477 h 21600"/>
                <a:gd name="T4" fmla="*/ 3247 w 21124"/>
                <a:gd name="T5" fmla="*/ 21600 h 21600"/>
              </a:gdLst>
              <a:ahLst/>
              <a:cxnLst>
                <a:cxn ang="0">
                  <a:pos x="T0" y="T1"/>
                </a:cxn>
                <a:cxn ang="0">
                  <a:pos x="T2" y="T3"/>
                </a:cxn>
                <a:cxn ang="0">
                  <a:pos x="T4" y="T5"/>
                </a:cxn>
              </a:cxnLst>
              <a:rect l="0" t="0" r="r" b="b"/>
              <a:pathLst>
                <a:path w="21124" h="21600" fill="none" extrusionOk="0">
                  <a:moveTo>
                    <a:pt x="0" y="245"/>
                  </a:moveTo>
                  <a:cubicBezTo>
                    <a:pt x="1074" y="82"/>
                    <a:pt x="2160" y="0"/>
                    <a:pt x="3247" y="0"/>
                  </a:cubicBezTo>
                  <a:cubicBezTo>
                    <a:pt x="10408" y="0"/>
                    <a:pt x="17104" y="3549"/>
                    <a:pt x="21124" y="9476"/>
                  </a:cubicBezTo>
                </a:path>
                <a:path w="21124" h="21600" stroke="0" extrusionOk="0">
                  <a:moveTo>
                    <a:pt x="0" y="245"/>
                  </a:moveTo>
                  <a:cubicBezTo>
                    <a:pt x="1074" y="82"/>
                    <a:pt x="2160" y="0"/>
                    <a:pt x="3247" y="0"/>
                  </a:cubicBezTo>
                  <a:cubicBezTo>
                    <a:pt x="10408" y="0"/>
                    <a:pt x="17104" y="3549"/>
                    <a:pt x="21124" y="9476"/>
                  </a:cubicBezTo>
                  <a:lnTo>
                    <a:pt x="3247"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4" name="Text Box 12"/>
            <p:cNvSpPr txBox="1">
              <a:spLocks noChangeArrowheads="1"/>
            </p:cNvSpPr>
            <p:nvPr/>
          </p:nvSpPr>
          <p:spPr bwMode="auto">
            <a:xfrm>
              <a:off x="4127892" y="3011837"/>
              <a:ext cx="6322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dirty="0"/>
                <a:t> </a:t>
              </a:r>
              <a:r>
                <a:rPr lang="el-GR" altLang="el-GR" sz="2000" b="1" i="1" dirty="0">
                  <a:latin typeface="Comic Sans MS" pitchFamily="66" charset="0"/>
                </a:rPr>
                <a:t>θ</a:t>
              </a:r>
              <a:r>
                <a:rPr lang="el-GR" altLang="el-GR" sz="2000" b="1" baseline="-25000" dirty="0">
                  <a:latin typeface="Comic Sans MS" pitchFamily="66" charset="0"/>
                </a:rPr>
                <a:t>α</a:t>
              </a:r>
              <a:endParaRPr lang="el-GR" altLang="el-GR" sz="2000" i="1" dirty="0">
                <a:latin typeface="Comic Sans MS" pitchFamily="66" charset="0"/>
              </a:endParaRPr>
            </a:p>
          </p:txBody>
        </p:sp>
      </p:grpSp>
      <p:grpSp>
        <p:nvGrpSpPr>
          <p:cNvPr id="15" name="Ομάδα 14"/>
          <p:cNvGrpSpPr/>
          <p:nvPr/>
        </p:nvGrpSpPr>
        <p:grpSpPr>
          <a:xfrm>
            <a:off x="4009845" y="3404919"/>
            <a:ext cx="1718994" cy="1223962"/>
            <a:chOff x="2779981" y="1700213"/>
            <a:chExt cx="1718994" cy="1223962"/>
          </a:xfrm>
        </p:grpSpPr>
        <p:sp>
          <p:nvSpPr>
            <p:cNvPr id="16" name="Line 7"/>
            <p:cNvSpPr>
              <a:spLocks noChangeShapeType="1"/>
            </p:cNvSpPr>
            <p:nvPr/>
          </p:nvSpPr>
          <p:spPr bwMode="auto">
            <a:xfrm>
              <a:off x="3203575" y="1700213"/>
              <a:ext cx="1295400" cy="12239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Text Box 17"/>
            <p:cNvSpPr txBox="1">
              <a:spLocks noChangeArrowheads="1"/>
            </p:cNvSpPr>
            <p:nvPr/>
          </p:nvSpPr>
          <p:spPr bwMode="auto">
            <a:xfrm rot="2619202">
              <a:off x="2779981" y="2050583"/>
              <a:ext cx="13879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400" b="1" dirty="0">
                  <a:solidFill>
                    <a:srgbClr val="FF0000"/>
                  </a:solidFill>
                  <a:latin typeface="Comic Sans MS" pitchFamily="66" charset="0"/>
                </a:rPr>
                <a:t>προσπίπτουσα ακτίνα</a:t>
              </a:r>
            </a:p>
          </p:txBody>
        </p:sp>
      </p:grpSp>
      <p:grpSp>
        <p:nvGrpSpPr>
          <p:cNvPr id="18" name="Ομάδα 17"/>
          <p:cNvGrpSpPr/>
          <p:nvPr/>
        </p:nvGrpSpPr>
        <p:grpSpPr>
          <a:xfrm>
            <a:off x="5730427" y="3333482"/>
            <a:ext cx="1079500" cy="1474097"/>
            <a:chOff x="4500563" y="1628775"/>
            <a:chExt cx="1079500" cy="1474097"/>
          </a:xfrm>
        </p:grpSpPr>
        <p:sp>
          <p:nvSpPr>
            <p:cNvPr id="19" name="Line 8"/>
            <p:cNvSpPr>
              <a:spLocks noChangeShapeType="1"/>
            </p:cNvSpPr>
            <p:nvPr/>
          </p:nvSpPr>
          <p:spPr bwMode="auto">
            <a:xfrm flipV="1">
              <a:off x="4500563" y="1628775"/>
              <a:ext cx="10795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 name="Text Box 18"/>
            <p:cNvSpPr txBox="1">
              <a:spLocks noChangeArrowheads="1"/>
            </p:cNvSpPr>
            <p:nvPr/>
          </p:nvSpPr>
          <p:spPr bwMode="auto">
            <a:xfrm rot="-3086696">
              <a:off x="4607969" y="2201968"/>
              <a:ext cx="1278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400" b="1" dirty="0">
                  <a:latin typeface="Comic Sans MS" pitchFamily="66" charset="0"/>
                </a:rPr>
                <a:t>ανακλώμενη ακτίνα</a:t>
              </a:r>
            </a:p>
          </p:txBody>
        </p:sp>
      </p:grpSp>
      <p:sp>
        <p:nvSpPr>
          <p:cNvPr id="22" name="Text Box 20"/>
          <p:cNvSpPr txBox="1">
            <a:spLocks noChangeArrowheads="1"/>
          </p:cNvSpPr>
          <p:nvPr/>
        </p:nvSpPr>
        <p:spPr bwMode="auto">
          <a:xfrm>
            <a:off x="2652489" y="5268619"/>
            <a:ext cx="1439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l-GR" altLang="el-GR" sz="2000" b="1" dirty="0">
                <a:latin typeface="Comic Sans MS" pitchFamily="66" charset="0"/>
              </a:rPr>
              <a:t>Μέσο </a:t>
            </a:r>
            <a:r>
              <a:rPr lang="en-US" altLang="el-GR" sz="2000" b="1" dirty="0">
                <a:latin typeface="Comic Sans MS" pitchFamily="66" charset="0"/>
              </a:rPr>
              <a:t>II</a:t>
            </a:r>
            <a:endParaRPr lang="el-GR" altLang="el-GR" sz="2000" b="1" dirty="0">
              <a:latin typeface="Comic Sans MS" pitchFamily="66" charset="0"/>
            </a:endParaRPr>
          </a:p>
        </p:txBody>
      </p:sp>
      <p:grpSp>
        <p:nvGrpSpPr>
          <p:cNvPr id="23" name="Ομάδα 22"/>
          <p:cNvGrpSpPr/>
          <p:nvPr/>
        </p:nvGrpSpPr>
        <p:grpSpPr>
          <a:xfrm>
            <a:off x="5728840" y="4778554"/>
            <a:ext cx="748289" cy="478652"/>
            <a:chOff x="4130326" y="4057369"/>
            <a:chExt cx="748289" cy="478652"/>
          </a:xfrm>
        </p:grpSpPr>
        <p:sp>
          <p:nvSpPr>
            <p:cNvPr id="24" name="Arc 14"/>
            <p:cNvSpPr>
              <a:spLocks/>
            </p:cNvSpPr>
            <p:nvPr/>
          </p:nvSpPr>
          <p:spPr bwMode="auto">
            <a:xfrm flipV="1">
              <a:off x="4130326" y="4180075"/>
              <a:ext cx="748289" cy="3559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Text Box 15"/>
            <p:cNvSpPr txBox="1">
              <a:spLocks noChangeArrowheads="1"/>
            </p:cNvSpPr>
            <p:nvPr/>
          </p:nvSpPr>
          <p:spPr bwMode="auto">
            <a:xfrm>
              <a:off x="4209362" y="4057369"/>
              <a:ext cx="4623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i="1" dirty="0" err="1">
                  <a:solidFill>
                    <a:srgbClr val="0000FF"/>
                  </a:solidFill>
                  <a:effectLst>
                    <a:outerShdw blurRad="38100" dist="38100" dir="2700000" algn="tl">
                      <a:srgbClr val="000000">
                        <a:alpha val="43137"/>
                      </a:srgbClr>
                    </a:outerShdw>
                  </a:effectLst>
                  <a:latin typeface="Comic Sans MS" pitchFamily="66" charset="0"/>
                </a:rPr>
                <a:t>θ</a:t>
              </a:r>
              <a:r>
                <a:rPr lang="el-GR" altLang="el-GR" b="1" baseline="-25000" dirty="0" err="1">
                  <a:solidFill>
                    <a:srgbClr val="0000FF"/>
                  </a:solidFill>
                  <a:effectLst>
                    <a:outerShdw blurRad="38100" dist="38100" dir="2700000" algn="tl">
                      <a:srgbClr val="000000">
                        <a:alpha val="43137"/>
                      </a:srgbClr>
                    </a:outerShdw>
                  </a:effectLst>
                  <a:latin typeface="Comic Sans MS" pitchFamily="66" charset="0"/>
                </a:rPr>
                <a:t>δ</a:t>
              </a:r>
              <a:endParaRPr lang="el-GR" altLang="el-GR" i="1" dirty="0">
                <a:solidFill>
                  <a:srgbClr val="0000FF"/>
                </a:solidFill>
                <a:effectLst>
                  <a:outerShdw blurRad="38100" dist="38100" dir="2700000" algn="tl">
                    <a:srgbClr val="000000">
                      <a:alpha val="43137"/>
                    </a:srgbClr>
                  </a:outerShdw>
                </a:effectLst>
                <a:latin typeface="Comic Sans MS" pitchFamily="66" charset="0"/>
              </a:endParaRPr>
            </a:p>
          </p:txBody>
        </p:sp>
      </p:grpSp>
      <p:grpSp>
        <p:nvGrpSpPr>
          <p:cNvPr id="26" name="Ομάδα 25"/>
          <p:cNvGrpSpPr/>
          <p:nvPr/>
        </p:nvGrpSpPr>
        <p:grpSpPr>
          <a:xfrm>
            <a:off x="5754067" y="4544141"/>
            <a:ext cx="1882529" cy="683924"/>
            <a:chOff x="4500562" y="2839456"/>
            <a:chExt cx="1882529" cy="683924"/>
          </a:xfrm>
        </p:grpSpPr>
        <p:sp>
          <p:nvSpPr>
            <p:cNvPr id="27" name="Line 13"/>
            <p:cNvSpPr>
              <a:spLocks noChangeShapeType="1"/>
            </p:cNvSpPr>
            <p:nvPr/>
          </p:nvSpPr>
          <p:spPr bwMode="auto">
            <a:xfrm>
              <a:off x="4500562" y="2924176"/>
              <a:ext cx="1719229" cy="59920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endParaRPr lang="el-GR"/>
            </a:p>
          </p:txBody>
        </p:sp>
        <p:sp>
          <p:nvSpPr>
            <p:cNvPr id="28" name="Text Box 19"/>
            <p:cNvSpPr txBox="1">
              <a:spLocks noChangeArrowheads="1"/>
            </p:cNvSpPr>
            <p:nvPr/>
          </p:nvSpPr>
          <p:spPr bwMode="auto">
            <a:xfrm rot="1236894">
              <a:off x="5209536" y="2839456"/>
              <a:ext cx="11735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altLang="el-GR" sz="1400" b="1" dirty="0">
                  <a:solidFill>
                    <a:srgbClr val="0000FF"/>
                  </a:solidFill>
                  <a:latin typeface="Comic Sans MS" pitchFamily="66" charset="0"/>
                </a:rPr>
                <a:t>διαθλώμενη ακτίνα</a:t>
              </a:r>
            </a:p>
          </p:txBody>
        </p:sp>
      </p:grpSp>
      <p:sp>
        <p:nvSpPr>
          <p:cNvPr id="33" name="Text Box 29"/>
          <p:cNvSpPr txBox="1">
            <a:spLocks noChangeArrowheads="1"/>
          </p:cNvSpPr>
          <p:nvPr/>
        </p:nvSpPr>
        <p:spPr bwMode="auto">
          <a:xfrm>
            <a:off x="7892784" y="2714650"/>
            <a:ext cx="29250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l-GR" altLang="el-GR" sz="2000" b="1" dirty="0">
                <a:latin typeface="Comic Sans MS" pitchFamily="66" charset="0"/>
              </a:rPr>
              <a:t>γωνία</a:t>
            </a:r>
            <a:r>
              <a:rPr lang="el-GR" altLang="el-GR" sz="2400" b="1" dirty="0">
                <a:effectLst>
                  <a:outerShdw blurRad="38100" dist="38100" dir="2700000" algn="tl">
                    <a:srgbClr val="FFFFFF"/>
                  </a:outerShdw>
                </a:effectLst>
                <a:latin typeface="Comic Sans MS" pitchFamily="66" charset="0"/>
              </a:rPr>
              <a:t> </a:t>
            </a:r>
            <a:r>
              <a:rPr lang="el-GR" altLang="el-GR" sz="2400" b="1" i="1" dirty="0" err="1">
                <a:solidFill>
                  <a:srgbClr val="FF3300"/>
                </a:solidFill>
                <a:effectLst>
                  <a:outerShdw blurRad="38100" dist="38100" dir="2700000" algn="tl">
                    <a:srgbClr val="000000"/>
                  </a:outerShdw>
                </a:effectLst>
                <a:latin typeface="Comic Sans MS" pitchFamily="66" charset="0"/>
              </a:rPr>
              <a:t>θ</a:t>
            </a:r>
            <a:r>
              <a:rPr lang="el-GR" altLang="el-GR" sz="2400" b="1" baseline="-25000" dirty="0" err="1">
                <a:solidFill>
                  <a:srgbClr val="FF3300"/>
                </a:solidFill>
                <a:effectLst>
                  <a:outerShdw blurRad="38100" dist="38100" dir="2700000" algn="tl">
                    <a:srgbClr val="000000"/>
                  </a:outerShdw>
                </a:effectLst>
                <a:latin typeface="Comic Sans MS" pitchFamily="66" charset="0"/>
              </a:rPr>
              <a:t>π</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a:t>
            </a:r>
            <a:r>
              <a:rPr lang="el-GR" altLang="el-GR" sz="24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γωνία</a:t>
            </a:r>
            <a:r>
              <a:rPr lang="el-GR" altLang="el-GR" sz="2400" b="1" dirty="0">
                <a:latin typeface="Comic Sans MS" pitchFamily="66" charset="0"/>
              </a:rPr>
              <a:t> </a:t>
            </a:r>
            <a:r>
              <a:rPr lang="el-GR" altLang="el-GR" sz="2400" b="1" i="1" dirty="0">
                <a:latin typeface="Comic Sans MS" pitchFamily="66" charset="0"/>
              </a:rPr>
              <a:t>θ</a:t>
            </a:r>
            <a:r>
              <a:rPr lang="el-GR" altLang="el-GR" sz="2400" b="1" baseline="-25000" dirty="0">
                <a:latin typeface="Comic Sans MS" pitchFamily="66" charset="0"/>
              </a:rPr>
              <a:t>α</a:t>
            </a:r>
            <a:endParaRPr lang="el-GR" altLang="el-GR" sz="2400" b="1" i="1" dirty="0">
              <a:latin typeface="Comic Sans MS" pitchFamily="66" charset="0"/>
            </a:endParaRPr>
          </a:p>
        </p:txBody>
      </p:sp>
      <p:sp>
        <p:nvSpPr>
          <p:cNvPr id="34" name="Text Box 31"/>
          <p:cNvSpPr txBox="1">
            <a:spLocks noChangeArrowheads="1"/>
          </p:cNvSpPr>
          <p:nvPr/>
        </p:nvSpPr>
        <p:spPr bwMode="auto">
          <a:xfrm>
            <a:off x="7829459" y="5147886"/>
            <a:ext cx="29250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pPr>
            <a:r>
              <a:rPr lang="el-GR" altLang="el-GR" sz="2000" b="1" dirty="0">
                <a:latin typeface="Comic Sans MS" pitchFamily="66" charset="0"/>
              </a:rPr>
              <a:t>γωνία</a:t>
            </a:r>
            <a:r>
              <a:rPr lang="el-GR" altLang="el-GR" sz="2400" b="1" dirty="0">
                <a:effectLst>
                  <a:outerShdw blurRad="38100" dist="38100" dir="2700000" algn="tl">
                    <a:srgbClr val="FFFFFF"/>
                  </a:outerShdw>
                </a:effectLst>
                <a:latin typeface="Comic Sans MS" pitchFamily="66" charset="0"/>
              </a:rPr>
              <a:t> </a:t>
            </a:r>
            <a:r>
              <a:rPr lang="el-GR" altLang="el-GR" sz="2400" b="1" i="1" dirty="0" err="1">
                <a:solidFill>
                  <a:srgbClr val="0000FF"/>
                </a:solidFill>
                <a:effectLst>
                  <a:outerShdw blurRad="38100" dist="38100" dir="2700000" algn="tl">
                    <a:srgbClr val="000000"/>
                  </a:outerShdw>
                </a:effectLst>
                <a:latin typeface="Comic Sans MS" pitchFamily="66" charset="0"/>
              </a:rPr>
              <a:t>θ</a:t>
            </a:r>
            <a:r>
              <a:rPr lang="el-GR" altLang="el-GR" sz="2400" b="1" baseline="-25000" dirty="0" err="1">
                <a:solidFill>
                  <a:srgbClr val="0000FF"/>
                </a:solidFill>
                <a:effectLst>
                  <a:outerShdw blurRad="38100" dist="38100" dir="2700000" algn="tl">
                    <a:srgbClr val="000000"/>
                  </a:outerShdw>
                </a:effectLst>
                <a:latin typeface="Comic Sans MS" pitchFamily="66" charset="0"/>
              </a:rPr>
              <a:t>δ</a:t>
            </a:r>
            <a:r>
              <a:rPr lang="el-GR" altLang="el-GR" sz="2400" b="1" dirty="0">
                <a:solidFill>
                  <a:srgbClr val="0033CC"/>
                </a:solidFill>
                <a:effectLst>
                  <a:outerShdw blurRad="38100" dist="38100" dir="2700000" algn="tl">
                    <a:srgbClr val="000000"/>
                  </a:outerShdw>
                </a:effectLst>
                <a:latin typeface="Comic Sans MS" pitchFamily="66" charset="0"/>
              </a:rPr>
              <a:t> </a:t>
            </a:r>
            <a:r>
              <a:rPr lang="el-GR" altLang="el-GR" sz="2400" b="1" dirty="0">
                <a:latin typeface="Comic Sans MS" pitchFamily="66" charset="0"/>
              </a:rPr>
              <a:t>&gt;</a:t>
            </a:r>
            <a:r>
              <a:rPr lang="el-GR" altLang="el-GR" sz="24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γωνία</a:t>
            </a:r>
            <a:r>
              <a:rPr lang="el-GR" altLang="el-GR" sz="2400" b="1" dirty="0">
                <a:effectLst>
                  <a:outerShdw blurRad="38100" dist="38100" dir="2700000" algn="tl">
                    <a:srgbClr val="FFFFFF"/>
                  </a:outerShdw>
                </a:effectLst>
                <a:latin typeface="Comic Sans MS" pitchFamily="66" charset="0"/>
              </a:rPr>
              <a:t> </a:t>
            </a:r>
            <a:r>
              <a:rPr lang="el-GR" altLang="el-GR" sz="2400" b="1" i="1" dirty="0" err="1">
                <a:solidFill>
                  <a:srgbClr val="FF0000"/>
                </a:solidFill>
                <a:effectLst>
                  <a:outerShdw blurRad="38100" dist="38100" dir="2700000" algn="tl">
                    <a:srgbClr val="000000"/>
                  </a:outerShdw>
                </a:effectLst>
                <a:latin typeface="Comic Sans MS" pitchFamily="66" charset="0"/>
              </a:rPr>
              <a:t>θ</a:t>
            </a:r>
            <a:r>
              <a:rPr lang="el-GR" altLang="el-GR" sz="2400" b="1" baseline="-25000" dirty="0" err="1">
                <a:solidFill>
                  <a:srgbClr val="FF0000"/>
                </a:solidFill>
                <a:effectLst>
                  <a:outerShdw blurRad="38100" dist="38100" dir="2700000" algn="tl">
                    <a:srgbClr val="000000"/>
                  </a:outerShdw>
                </a:effectLst>
                <a:latin typeface="Comic Sans MS" pitchFamily="66" charset="0"/>
              </a:rPr>
              <a:t>π</a:t>
            </a:r>
            <a:endParaRPr lang="el-GR" altLang="el-GR" sz="2400" b="1" i="1" dirty="0">
              <a:solidFill>
                <a:srgbClr val="FF0000"/>
              </a:solidFill>
              <a:effectLst>
                <a:outerShdw blurRad="38100" dist="38100" dir="2700000" algn="tl">
                  <a:srgbClr val="000000"/>
                </a:outerShdw>
              </a:effectLst>
              <a:latin typeface="Comic Sans MS" pitchFamily="66" charset="0"/>
            </a:endParaRPr>
          </a:p>
        </p:txBody>
      </p:sp>
      <p:cxnSp>
        <p:nvCxnSpPr>
          <p:cNvPr id="32" name="Ευθύγραμμο βέλος σύνδεσης 31"/>
          <p:cNvCxnSpPr/>
          <p:nvPr/>
        </p:nvCxnSpPr>
        <p:spPr>
          <a:xfrm>
            <a:off x="5721633" y="3044952"/>
            <a:ext cx="15096" cy="15839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5730819" y="4628862"/>
            <a:ext cx="14334" cy="14884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7280" y="1337662"/>
            <a:ext cx="6955553" cy="96462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Όταν η ακτινοβολία πέφτει κάθετα στη διαχωριστική επιφάνεια, δεν εκτρέπεται και συνεχίζει ευθύγραμμα.  </a:t>
            </a:r>
          </a:p>
        </p:txBody>
      </p:sp>
      <p:sp>
        <p:nvSpPr>
          <p:cNvPr id="36" name="Text Box 16"/>
          <p:cNvSpPr txBox="1">
            <a:spLocks noChangeArrowheads="1"/>
          </p:cNvSpPr>
          <p:nvPr/>
        </p:nvSpPr>
        <p:spPr bwMode="auto">
          <a:xfrm>
            <a:off x="8722926" y="4385017"/>
            <a:ext cx="20198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l-GR" altLang="el-GR" sz="1400" b="1" dirty="0">
                <a:latin typeface="Comic Sans MS" pitchFamily="66" charset="0"/>
              </a:rPr>
              <a:t>επίπεδη διαχωριστική επιφάνεια </a:t>
            </a:r>
          </a:p>
        </p:txBody>
      </p:sp>
      <p:grpSp>
        <p:nvGrpSpPr>
          <p:cNvPr id="29" name="Ομάδα 28"/>
          <p:cNvGrpSpPr/>
          <p:nvPr/>
        </p:nvGrpSpPr>
        <p:grpSpPr>
          <a:xfrm>
            <a:off x="4899112" y="2390192"/>
            <a:ext cx="1817528" cy="3528775"/>
            <a:chOff x="4899112" y="2390192"/>
            <a:chExt cx="1817528" cy="3528775"/>
          </a:xfrm>
        </p:grpSpPr>
        <p:sp>
          <p:nvSpPr>
            <p:cNvPr id="21" name="Line 6"/>
            <p:cNvSpPr>
              <a:spLocks noChangeShapeType="1"/>
            </p:cNvSpPr>
            <p:nvPr/>
          </p:nvSpPr>
          <p:spPr bwMode="auto">
            <a:xfrm>
              <a:off x="5721633" y="2707785"/>
              <a:ext cx="23520" cy="321118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8" name="TextBox 37"/>
            <p:cNvSpPr txBox="1"/>
            <p:nvPr/>
          </p:nvSpPr>
          <p:spPr>
            <a:xfrm>
              <a:off x="4899112" y="2390192"/>
              <a:ext cx="1817528" cy="461665"/>
            </a:xfrm>
            <a:prstGeom prst="rect">
              <a:avLst/>
            </a:prstGeom>
            <a:noFill/>
          </p:spPr>
          <p:txBody>
            <a:bodyPr wrap="square" rtlCol="0">
              <a:spAutoFit/>
            </a:bodyPr>
            <a:lstStyle/>
            <a:p>
              <a:pPr algn="ctr"/>
              <a:r>
                <a:rPr lang="el-GR" sz="1200" dirty="0">
                  <a:latin typeface="Comic Sans MS" panose="030F0702030302020204" pitchFamily="66" charset="0"/>
                </a:rPr>
                <a:t>κάθετη στη διαχωριστική επιφάνεια</a:t>
              </a:r>
            </a:p>
          </p:txBody>
        </p:sp>
      </p:grpSp>
    </p:spTree>
    <p:extLst>
      <p:ext uri="{BB962C8B-B14F-4D97-AF65-F5344CB8AC3E}">
        <p14:creationId xmlns:p14="http://schemas.microsoft.com/office/powerpoint/2010/main" val="231752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1000"/>
                            </p:stCondLst>
                            <p:childTnLst>
                              <p:par>
                                <p:cTn id="13" presetID="22" presetClass="entr" presetSubtype="1" fill="hold" grpId="0" nodeType="afterEffect">
                                  <p:stCondLst>
                                    <p:cond delay="250"/>
                                  </p:stCondLst>
                                  <p:childTnLst>
                                    <p:set>
                                      <p:cBhvr>
                                        <p:cTn id="14" dur="1" fill="hold">
                                          <p:stCondLst>
                                            <p:cond delay="0"/>
                                          </p:stCondLst>
                                        </p:cTn>
                                        <p:tgtEl>
                                          <p:spTgt spid="36"/>
                                        </p:tgtEl>
                                        <p:attrNameLst>
                                          <p:attrName>style.visibility</p:attrName>
                                        </p:attrNameLst>
                                      </p:cBhvr>
                                      <p:to>
                                        <p:strVal val="visible"/>
                                      </p:to>
                                    </p:set>
                                    <p:animEffect transition="in" filter="wipe(up)">
                                      <p:cBhvr>
                                        <p:cTn id="15" dur="1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22" presetClass="entr" presetSubtype="8" fill="hold" grpId="0" nodeType="after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1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3000"/>
                                        <p:tgtEl>
                                          <p:spTgt spid="15"/>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3000"/>
                                        <p:tgtEl>
                                          <p:spTgt spid="18"/>
                                        </p:tgtEl>
                                      </p:cBhvr>
                                    </p:animEffect>
                                  </p:childTnLst>
                                </p:cTn>
                              </p:par>
                              <p:par>
                                <p:cTn id="34" presetID="22" presetClass="entr" presetSubtype="1"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3000"/>
                                        <p:tgtEl>
                                          <p:spTgt spid="26"/>
                                        </p:tgtEl>
                                      </p:cBhvr>
                                    </p:animEffect>
                                  </p:childTnLst>
                                </p:cTn>
                              </p:par>
                            </p:childTnLst>
                          </p:cTn>
                        </p:par>
                        <p:par>
                          <p:cTn id="37" fill="hold">
                            <p:stCondLst>
                              <p:cond delay="6000"/>
                            </p:stCondLst>
                            <p:childTnLst>
                              <p:par>
                                <p:cTn id="38" presetID="22" presetClass="entr" presetSubtype="1" fill="hold" nodeType="afterEffect">
                                  <p:stCondLst>
                                    <p:cond delay="25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1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500"/>
                            </p:stCondLst>
                            <p:childTnLst>
                              <p:par>
                                <p:cTn id="47" presetID="10" presetClass="entr" presetSubtype="0" fill="hold" nodeType="afterEffect">
                                  <p:stCondLst>
                                    <p:cond delay="5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1500"/>
                            </p:stCondLst>
                            <p:childTnLst>
                              <p:par>
                                <p:cTn id="51" presetID="22" presetClass="entr" presetSubtype="8" fill="hold" grpId="0" nodeType="afterEffect">
                                  <p:stCondLst>
                                    <p:cond delay="50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1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500"/>
                            </p:stCondLst>
                            <p:childTnLst>
                              <p:par>
                                <p:cTn id="60" presetID="22" presetClass="entr" presetSubtype="8" fill="hold" grpId="0" nodeType="afterEffect">
                                  <p:stCondLst>
                                    <p:cond delay="50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1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1500"/>
                                        <p:tgtEl>
                                          <p:spTgt spid="37"/>
                                        </p:tgtEl>
                                      </p:cBhvr>
                                    </p:animEffect>
                                  </p:childTnLst>
                                </p:cTn>
                              </p:par>
                            </p:childTnLst>
                          </p:cTn>
                        </p:par>
                        <p:par>
                          <p:cTn id="68" fill="hold">
                            <p:stCondLst>
                              <p:cond delay="1500"/>
                            </p:stCondLst>
                            <p:childTnLst>
                              <p:par>
                                <p:cTn id="69" presetID="22" presetClass="entr" presetSubtype="1" fill="hold" nodeType="afterEffect">
                                  <p:stCondLst>
                                    <p:cond delay="50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3000"/>
                                        <p:tgtEl>
                                          <p:spTgt spid="32"/>
                                        </p:tgtEl>
                                      </p:cBhvr>
                                    </p:animEffect>
                                  </p:childTnLst>
                                </p:cTn>
                              </p:par>
                            </p:childTnLst>
                          </p:cTn>
                        </p:par>
                        <p:par>
                          <p:cTn id="72" fill="hold">
                            <p:stCondLst>
                              <p:cond delay="5000"/>
                            </p:stCondLst>
                            <p:childTnLst>
                              <p:par>
                                <p:cTn id="73" presetID="22" presetClass="entr" presetSubtype="1"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up)">
                                      <p:cBhvr>
                                        <p:cTn id="75" dur="3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33" grpId="0"/>
      <p:bldP spid="34" grpId="0"/>
      <p:bldP spid="37"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6</a:t>
            </a:fld>
            <a:endParaRPr lang="el-GR">
              <a:solidFill>
                <a:prstClr val="black">
                  <a:tint val="75000"/>
                </a:prstClr>
              </a:solidFill>
              <a:latin typeface="Calibri"/>
            </a:endParaRPr>
          </a:p>
        </p:txBody>
      </p:sp>
      <p:sp>
        <p:nvSpPr>
          <p:cNvPr id="4" name="AutoShape 6"/>
          <p:cNvSpPr>
            <a:spLocks noChangeArrowheads="1"/>
          </p:cNvSpPr>
          <p:nvPr/>
        </p:nvSpPr>
        <p:spPr bwMode="auto">
          <a:xfrm>
            <a:off x="7178040" y="342870"/>
            <a:ext cx="3818128" cy="1321338"/>
          </a:xfrm>
          <a:prstGeom prst="cloudCallout">
            <a:avLst>
              <a:gd name="adj1" fmla="val 47209"/>
              <a:gd name="adj2" fmla="val 58141"/>
            </a:avLst>
          </a:prstGeom>
          <a:noFill/>
          <a:ln w="9525">
            <a:solidFill>
              <a:schemeClr val="tx1"/>
            </a:solidFill>
            <a:round/>
            <a:headEnd/>
            <a:tailEnd/>
          </a:ln>
          <a:effectLst/>
        </p:spPr>
        <p:txBody>
          <a:bodyPr/>
          <a:lstStyle/>
          <a:p>
            <a:pPr algn="ctr">
              <a:lnSpc>
                <a:spcPct val="150000"/>
              </a:lnSpc>
            </a:pPr>
            <a:r>
              <a:rPr lang="el-GR" altLang="el-GR" b="1" dirty="0">
                <a:latin typeface="Comic Sans MS" pitchFamily="66" charset="0"/>
              </a:rPr>
              <a:t>Πού οφείλεται η διάθλαση του φωτός</a:t>
            </a:r>
            <a:r>
              <a:rPr lang="en-US" altLang="el-GR" b="1" dirty="0">
                <a:latin typeface="Comic Sans MS" pitchFamily="66" charset="0"/>
              </a:rPr>
              <a:t>;</a:t>
            </a:r>
            <a:endParaRPr lang="el-GR" altLang="el-GR" b="1" dirty="0">
              <a:latin typeface="Comic Sans MS" pitchFamily="66" charset="0"/>
            </a:endParaRPr>
          </a:p>
        </p:txBody>
      </p:sp>
      <p:pic>
        <p:nvPicPr>
          <p:cNvPr id="5" name="Picture 15"/>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0771632" y="1578680"/>
            <a:ext cx="810768" cy="121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97" y="2084552"/>
            <a:ext cx="1275963" cy="1216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4"/>
          <p:cNvSpPr txBox="1">
            <a:spLocks noChangeArrowheads="1"/>
          </p:cNvSpPr>
          <p:nvPr/>
        </p:nvSpPr>
        <p:spPr bwMode="auto">
          <a:xfrm>
            <a:off x="2208152" y="1733944"/>
            <a:ext cx="695413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000" b="1" dirty="0">
                <a:latin typeface="Comic Sans MS" pitchFamily="66" charset="0"/>
              </a:rPr>
              <a:t>Όταν το φως αλλάζει μέσο διάδοσης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η συχνότητά </a:t>
            </a:r>
            <a:r>
              <a:rPr lang="el-GR" altLang="el-GR" sz="2000" b="1" dirty="0">
                <a:latin typeface="Comic Sans MS" pitchFamily="66" charset="0"/>
              </a:rPr>
              <a:t>του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δεν αλλάζει, </a:t>
            </a:r>
            <a:r>
              <a:rPr lang="el-GR" altLang="el-GR" sz="2000" b="1" dirty="0">
                <a:latin typeface="Comic Sans MS" pitchFamily="66" charset="0"/>
              </a:rPr>
              <a:t>γιατί αυτή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εξαρτάται από την πηγή. </a:t>
            </a:r>
          </a:p>
          <a:p>
            <a:pPr algn="just">
              <a:lnSpc>
                <a:spcPct val="150000"/>
              </a:lnSpc>
              <a:spcBef>
                <a:spcPct val="50000"/>
              </a:spcBef>
            </a:pPr>
            <a:r>
              <a:rPr lang="el-GR" altLang="el-GR" sz="2000" b="1" dirty="0">
                <a:latin typeface="Comic Sans MS" pitchFamily="66" charset="0"/>
              </a:rPr>
              <a:t>Όμως,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αλλάζει η ταχύτητα της ακτινοβολίας, </a:t>
            </a:r>
            <a:r>
              <a:rPr lang="el-GR" altLang="el-GR" sz="2000" b="1" dirty="0">
                <a:latin typeface="Comic Sans MS" pitchFamily="66" charset="0"/>
              </a:rPr>
              <a:t>γιατί είναι διαφορετική στο κάθε μέσο που διαδίδεται. </a:t>
            </a:r>
          </a:p>
          <a:p>
            <a:pPr algn="just">
              <a:lnSpc>
                <a:spcPct val="150000"/>
              </a:lnSpc>
              <a:spcBef>
                <a:spcPct val="50000"/>
              </a:spcBef>
            </a:pPr>
            <a:r>
              <a:rPr lang="el-GR" altLang="el-GR" sz="2000" b="1" dirty="0">
                <a:latin typeface="Comic Sans MS" pitchFamily="66" charset="0"/>
              </a:rPr>
              <a:t>Αυτό έχει ως αποτέλεσμα την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αλλαγή της διεύθυνσης διάδοσης</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000" b="1" dirty="0">
                <a:latin typeface="Comic Sans MS" pitchFamily="66" charset="0"/>
              </a:rPr>
              <a:t>της ακτινοβολίας.</a:t>
            </a:r>
            <a:endParaRPr lang="el-GR" altLang="el-GR" sz="2400" b="1" dirty="0">
              <a:latin typeface="Comic Sans MS" pitchFamily="66" charset="0"/>
            </a:endParaRPr>
          </a:p>
        </p:txBody>
      </p:sp>
    </p:spTree>
    <p:extLst>
      <p:ext uri="{BB962C8B-B14F-4D97-AF65-F5344CB8AC3E}">
        <p14:creationId xmlns:p14="http://schemas.microsoft.com/office/powerpoint/2010/main" val="2390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25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1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left)">
                                      <p:cBhvr>
                                        <p:cTn id="30" dur="1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7</a:t>
            </a:fld>
            <a:endParaRPr lang="el-GR">
              <a:solidFill>
                <a:prstClr val="black">
                  <a:tint val="75000"/>
                </a:prstClr>
              </a:solidFill>
              <a:latin typeface="Calibri"/>
            </a:endParaRPr>
          </a:p>
        </p:txBody>
      </p:sp>
      <p:sp>
        <p:nvSpPr>
          <p:cNvPr id="5" name="Rectangle 4"/>
          <p:cNvSpPr>
            <a:spLocks noChangeArrowheads="1"/>
          </p:cNvSpPr>
          <p:nvPr/>
        </p:nvSpPr>
        <p:spPr bwMode="auto">
          <a:xfrm>
            <a:off x="3005714" y="460289"/>
            <a:ext cx="6039892" cy="90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l-GR" altLang="el-GR" sz="3200" b="1" dirty="0">
                <a:solidFill>
                  <a:srgbClr val="800000"/>
                </a:solidFill>
                <a:effectLst>
                  <a:outerShdw blurRad="38100" dist="38100" dir="2700000" algn="tl">
                    <a:srgbClr val="000000"/>
                  </a:outerShdw>
                </a:effectLst>
                <a:latin typeface="Comic Sans MS" pitchFamily="66" charset="0"/>
              </a:rPr>
              <a:t>Πώς ερμηνεύεται η διάθλαση;</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577" y="1736920"/>
            <a:ext cx="1947692" cy="3459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724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par>
                          <p:cTn id="10" fill="hold">
                            <p:stCondLst>
                              <p:cond delay="2000"/>
                            </p:stCondLst>
                            <p:childTnLst>
                              <p:par>
                                <p:cTn id="11" presetID="10" presetClass="entr" presetSubtype="0" fill="hold"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8</a:t>
            </a:fld>
            <a:endParaRPr lang="el-GR">
              <a:solidFill>
                <a:prstClr val="black">
                  <a:tint val="75000"/>
                </a:prstClr>
              </a:solidFill>
              <a:latin typeface="Calibri"/>
            </a:endParaRPr>
          </a:p>
        </p:txBody>
      </p:sp>
      <p:sp>
        <p:nvSpPr>
          <p:cNvPr id="36" name="Text Box 105"/>
          <p:cNvSpPr txBox="1">
            <a:spLocks noChangeArrowheads="1"/>
          </p:cNvSpPr>
          <p:nvPr/>
        </p:nvSpPr>
        <p:spPr bwMode="auto">
          <a:xfrm>
            <a:off x="6565972" y="1581727"/>
            <a:ext cx="4717742"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285750" indent="-285750" algn="just">
              <a:lnSpc>
                <a:spcPct val="150000"/>
              </a:lnSpc>
              <a:spcBef>
                <a:spcPct val="50000"/>
              </a:spcBef>
              <a:buFont typeface="Arial" panose="020B0604020202020204" pitchFamily="34" charset="0"/>
              <a:buChar char="•"/>
            </a:pPr>
            <a:r>
              <a:rPr lang="el-GR" altLang="el-GR" sz="2000" b="1" dirty="0">
                <a:latin typeface="Comic Sans MS" pitchFamily="66" charset="0"/>
              </a:rPr>
              <a:t>Όσο οι τροχοί βρίσκονται στο πλακόστρωτο, κινούνται στην ίδια διεύθυνση. </a:t>
            </a:r>
          </a:p>
          <a:p>
            <a:pPr marL="285750" indent="-285750" algn="just">
              <a:lnSpc>
                <a:spcPct val="150000"/>
              </a:lnSpc>
              <a:spcBef>
                <a:spcPct val="50000"/>
              </a:spcBef>
              <a:buFont typeface="Arial" panose="020B0604020202020204" pitchFamily="34" charset="0"/>
              <a:buChar char="•"/>
            </a:pPr>
            <a:r>
              <a:rPr lang="el-GR" altLang="el-GR" sz="2000" b="1" dirty="0">
                <a:latin typeface="Comic Sans MS" pitchFamily="66" charset="0"/>
              </a:rPr>
              <a:t>Μόλις ο ένας τροχός συναντά το γρασίδι επιβραδύνεται και το σύστημα αλλάζει διεύθυνση.</a:t>
            </a:r>
            <a:endParaRPr lang="el-GR" altLang="el-GR" sz="1600" b="1" dirty="0">
              <a:latin typeface="Comic Sans MS" pitchFamily="66" charset="0"/>
            </a:endParaRPr>
          </a:p>
          <a:p>
            <a:pPr marL="285750" indent="-285750" algn="just">
              <a:lnSpc>
                <a:spcPct val="150000"/>
              </a:lnSpc>
              <a:spcBef>
                <a:spcPct val="50000"/>
              </a:spcBef>
              <a:buFont typeface="Arial" panose="020B0604020202020204" pitchFamily="34" charset="0"/>
              <a:buChar char="•"/>
            </a:pPr>
            <a:r>
              <a:rPr lang="el-GR" altLang="el-GR" sz="2000" b="1" dirty="0">
                <a:latin typeface="Comic Sans MS" pitchFamily="66" charset="0"/>
              </a:rPr>
              <a:t>Η διεύθυνση του συστήματος των τροχών σταθεροποιείται μόλις μπει και ο δεύτερος τροχός στο γρασίδι.</a:t>
            </a:r>
          </a:p>
        </p:txBody>
      </p:sp>
      <p:pic>
        <p:nvPicPr>
          <p:cNvPr id="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133" y="458209"/>
            <a:ext cx="1120814" cy="1068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2313021" y="135252"/>
            <a:ext cx="5728578" cy="1426288"/>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Να υποθέσουμε ότι 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διάθλαση</a:t>
            </a:r>
            <a:r>
              <a:rPr lang="el-GR" sz="2000" b="1" dirty="0">
                <a:latin typeface="Comic Sans MS" panose="030F0702030302020204" pitchFamily="66" charset="0"/>
              </a:rPr>
              <a:t> είναι σαν ένα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ζευγάρι τροχών </a:t>
            </a:r>
            <a:r>
              <a:rPr lang="el-GR" sz="2000" b="1" dirty="0">
                <a:latin typeface="Comic Sans MS" panose="030F0702030302020204" pitchFamily="66" charset="0"/>
              </a:rPr>
              <a:t>που στρέφονται στην αρχή σε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πλακόστρωτο</a:t>
            </a:r>
            <a:r>
              <a:rPr lang="el-GR" sz="2000" b="1" dirty="0">
                <a:latin typeface="Comic Sans MS" panose="030F0702030302020204" pitchFamily="66" charset="0"/>
              </a:rPr>
              <a:t> και στη συνέχεια σε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γρασίδι.</a:t>
            </a:r>
          </a:p>
        </p:txBody>
      </p:sp>
      <p:sp>
        <p:nvSpPr>
          <p:cNvPr id="82" name="Rectangle 118" descr="Newsprint"/>
          <p:cNvSpPr>
            <a:spLocks noChangeArrowheads="1"/>
          </p:cNvSpPr>
          <p:nvPr/>
        </p:nvSpPr>
        <p:spPr bwMode="auto">
          <a:xfrm>
            <a:off x="557292" y="1886299"/>
            <a:ext cx="5652311" cy="1828800"/>
          </a:xfrm>
          <a:prstGeom prst="rect">
            <a:avLst/>
          </a:prstGeom>
          <a:blipFill dpi="0" rotWithShape="0">
            <a:blip r:embed="rId3"/>
            <a:srcRect/>
            <a:tile tx="0" ty="0" sx="100000" sy="100000" flip="none" algn="tl"/>
          </a:blipFill>
          <a:ln w="9525">
            <a:noFill/>
            <a:miter lim="800000"/>
            <a:headEnd/>
            <a:tailEnd/>
          </a:ln>
        </p:spPr>
        <p:txBody>
          <a:bodyPr wrap="none" anchor="ctr"/>
          <a:lstStyle/>
          <a:p>
            <a:endParaRPr lang="el-GR"/>
          </a:p>
        </p:txBody>
      </p:sp>
      <p:sp>
        <p:nvSpPr>
          <p:cNvPr id="83" name="Rectangle 9"/>
          <p:cNvSpPr>
            <a:spLocks noChangeArrowheads="1"/>
          </p:cNvSpPr>
          <p:nvPr/>
        </p:nvSpPr>
        <p:spPr bwMode="auto">
          <a:xfrm>
            <a:off x="557292" y="3715099"/>
            <a:ext cx="5652311" cy="2514600"/>
          </a:xfrm>
          <a:prstGeom prst="rect">
            <a:avLst/>
          </a:prstGeom>
          <a:solidFill>
            <a:srgbClr val="31FF2E"/>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l-GR" altLang="el-GR"/>
          </a:p>
        </p:txBody>
      </p:sp>
      <p:grpSp>
        <p:nvGrpSpPr>
          <p:cNvPr id="84" name="Group 126"/>
          <p:cNvGrpSpPr>
            <a:grpSpLocks/>
          </p:cNvGrpSpPr>
          <p:nvPr/>
        </p:nvGrpSpPr>
        <p:grpSpPr bwMode="auto">
          <a:xfrm>
            <a:off x="4079977" y="2605232"/>
            <a:ext cx="1531516" cy="2253460"/>
            <a:chOff x="3488" y="1419"/>
            <a:chExt cx="1216" cy="2373"/>
          </a:xfrm>
        </p:grpSpPr>
        <p:grpSp>
          <p:nvGrpSpPr>
            <p:cNvPr id="85" name="Group 81"/>
            <p:cNvGrpSpPr>
              <a:grpSpLocks/>
            </p:cNvGrpSpPr>
            <p:nvPr/>
          </p:nvGrpSpPr>
          <p:grpSpPr bwMode="auto">
            <a:xfrm rot="3746375">
              <a:off x="3656" y="1251"/>
              <a:ext cx="192" cy="528"/>
              <a:chOff x="480" y="2496"/>
              <a:chExt cx="192" cy="528"/>
            </a:xfrm>
          </p:grpSpPr>
          <p:sp>
            <p:nvSpPr>
              <p:cNvPr id="111" name="Rectangle 82"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12" name="Rectangle 83"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13" name="Line 84"/>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86" name="Group 85"/>
            <p:cNvGrpSpPr>
              <a:grpSpLocks/>
            </p:cNvGrpSpPr>
            <p:nvPr/>
          </p:nvGrpSpPr>
          <p:grpSpPr bwMode="auto">
            <a:xfrm rot="3746375">
              <a:off x="3879" y="1676"/>
              <a:ext cx="192" cy="528"/>
              <a:chOff x="480" y="2496"/>
              <a:chExt cx="192" cy="528"/>
            </a:xfrm>
          </p:grpSpPr>
          <p:sp>
            <p:nvSpPr>
              <p:cNvPr id="108" name="Rectangle 86"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09" name="Rectangle 87"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10" name="Line 88"/>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87" name="Group 89"/>
            <p:cNvGrpSpPr>
              <a:grpSpLocks/>
            </p:cNvGrpSpPr>
            <p:nvPr/>
          </p:nvGrpSpPr>
          <p:grpSpPr bwMode="auto">
            <a:xfrm rot="3746375">
              <a:off x="4101" y="2102"/>
              <a:ext cx="192" cy="528"/>
              <a:chOff x="480" y="2496"/>
              <a:chExt cx="192" cy="528"/>
            </a:xfrm>
          </p:grpSpPr>
          <p:sp>
            <p:nvSpPr>
              <p:cNvPr id="105" name="Rectangle 90"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06" name="Rectangle 91"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07" name="Line 92"/>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88" name="Group 93"/>
            <p:cNvGrpSpPr>
              <a:grpSpLocks/>
            </p:cNvGrpSpPr>
            <p:nvPr/>
          </p:nvGrpSpPr>
          <p:grpSpPr bwMode="auto">
            <a:xfrm rot="4478771">
              <a:off x="3840" y="2928"/>
              <a:ext cx="1200" cy="528"/>
              <a:chOff x="1632" y="1440"/>
              <a:chExt cx="1200" cy="528"/>
            </a:xfrm>
          </p:grpSpPr>
          <p:grpSp>
            <p:nvGrpSpPr>
              <p:cNvPr id="89" name="Group 94"/>
              <p:cNvGrpSpPr>
                <a:grpSpLocks/>
              </p:cNvGrpSpPr>
              <p:nvPr/>
            </p:nvGrpSpPr>
            <p:grpSpPr bwMode="auto">
              <a:xfrm>
                <a:off x="1632" y="1440"/>
                <a:ext cx="192" cy="528"/>
                <a:chOff x="480" y="2496"/>
                <a:chExt cx="192" cy="528"/>
              </a:xfrm>
            </p:grpSpPr>
            <p:sp>
              <p:nvSpPr>
                <p:cNvPr id="102" name="Rectangle 95"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03" name="Rectangle 96"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04" name="Line 97"/>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90" name="Group 98"/>
              <p:cNvGrpSpPr>
                <a:grpSpLocks/>
              </p:cNvGrpSpPr>
              <p:nvPr/>
            </p:nvGrpSpPr>
            <p:grpSpPr bwMode="auto">
              <a:xfrm>
                <a:off x="1968" y="1440"/>
                <a:ext cx="192" cy="528"/>
                <a:chOff x="480" y="2496"/>
                <a:chExt cx="192" cy="528"/>
              </a:xfrm>
            </p:grpSpPr>
            <p:sp>
              <p:nvSpPr>
                <p:cNvPr id="99" name="Rectangle 99"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00" name="Rectangle 100"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01" name="Line 101"/>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91" name="Group 102"/>
              <p:cNvGrpSpPr>
                <a:grpSpLocks/>
              </p:cNvGrpSpPr>
              <p:nvPr/>
            </p:nvGrpSpPr>
            <p:grpSpPr bwMode="auto">
              <a:xfrm>
                <a:off x="2304" y="1440"/>
                <a:ext cx="192" cy="528"/>
                <a:chOff x="480" y="2496"/>
                <a:chExt cx="192" cy="528"/>
              </a:xfrm>
            </p:grpSpPr>
            <p:sp>
              <p:nvSpPr>
                <p:cNvPr id="96" name="Rectangle 103"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97" name="Rectangle 104"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98" name="Line 105"/>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92" name="Group 106"/>
              <p:cNvGrpSpPr>
                <a:grpSpLocks/>
              </p:cNvGrpSpPr>
              <p:nvPr/>
            </p:nvGrpSpPr>
            <p:grpSpPr bwMode="auto">
              <a:xfrm>
                <a:off x="2640" y="1440"/>
                <a:ext cx="192" cy="528"/>
                <a:chOff x="480" y="2496"/>
                <a:chExt cx="192" cy="528"/>
              </a:xfrm>
            </p:grpSpPr>
            <p:sp>
              <p:nvSpPr>
                <p:cNvPr id="93" name="Rectangle 107"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94" name="Rectangle 108"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95" name="Line 109"/>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grpSp>
      <p:grpSp>
        <p:nvGrpSpPr>
          <p:cNvPr id="114" name="Group 125"/>
          <p:cNvGrpSpPr>
            <a:grpSpLocks/>
          </p:cNvGrpSpPr>
          <p:nvPr/>
        </p:nvGrpSpPr>
        <p:grpSpPr bwMode="auto">
          <a:xfrm>
            <a:off x="779140" y="2991103"/>
            <a:ext cx="3364572" cy="1453480"/>
            <a:chOff x="48" y="1824"/>
            <a:chExt cx="3360" cy="1440"/>
          </a:xfrm>
        </p:grpSpPr>
        <p:grpSp>
          <p:nvGrpSpPr>
            <p:cNvPr id="115" name="Group 74"/>
            <p:cNvGrpSpPr>
              <a:grpSpLocks/>
            </p:cNvGrpSpPr>
            <p:nvPr/>
          </p:nvGrpSpPr>
          <p:grpSpPr bwMode="auto">
            <a:xfrm rot="521816">
              <a:off x="48" y="1824"/>
              <a:ext cx="1632" cy="528"/>
              <a:chOff x="48" y="1440"/>
              <a:chExt cx="1632" cy="528"/>
            </a:xfrm>
          </p:grpSpPr>
          <p:grpSp>
            <p:nvGrpSpPr>
              <p:cNvPr id="141" name="Group 38"/>
              <p:cNvGrpSpPr>
                <a:grpSpLocks/>
              </p:cNvGrpSpPr>
              <p:nvPr/>
            </p:nvGrpSpPr>
            <p:grpSpPr bwMode="auto">
              <a:xfrm>
                <a:off x="48" y="1440"/>
                <a:ext cx="192" cy="528"/>
                <a:chOff x="480" y="2496"/>
                <a:chExt cx="192" cy="528"/>
              </a:xfrm>
            </p:grpSpPr>
            <p:sp>
              <p:nvSpPr>
                <p:cNvPr id="154" name="Rectangle 39"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55" name="Rectangle 40"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56" name="Line 41"/>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42" name="Group 42"/>
              <p:cNvGrpSpPr>
                <a:grpSpLocks/>
              </p:cNvGrpSpPr>
              <p:nvPr/>
            </p:nvGrpSpPr>
            <p:grpSpPr bwMode="auto">
              <a:xfrm>
                <a:off x="528" y="1440"/>
                <a:ext cx="192" cy="528"/>
                <a:chOff x="480" y="2496"/>
                <a:chExt cx="192" cy="528"/>
              </a:xfrm>
            </p:grpSpPr>
            <p:sp>
              <p:nvSpPr>
                <p:cNvPr id="151" name="Rectangle 43"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52" name="Rectangle 44"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53" name="Line 45"/>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43" name="Group 46"/>
              <p:cNvGrpSpPr>
                <a:grpSpLocks/>
              </p:cNvGrpSpPr>
              <p:nvPr/>
            </p:nvGrpSpPr>
            <p:grpSpPr bwMode="auto">
              <a:xfrm>
                <a:off x="1008" y="1440"/>
                <a:ext cx="192" cy="528"/>
                <a:chOff x="480" y="2496"/>
                <a:chExt cx="192" cy="528"/>
              </a:xfrm>
            </p:grpSpPr>
            <p:sp>
              <p:nvSpPr>
                <p:cNvPr id="148" name="Rectangle 47"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49" name="Rectangle 48"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50" name="Line 49"/>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44" name="Group 50"/>
              <p:cNvGrpSpPr>
                <a:grpSpLocks/>
              </p:cNvGrpSpPr>
              <p:nvPr/>
            </p:nvGrpSpPr>
            <p:grpSpPr bwMode="auto">
              <a:xfrm>
                <a:off x="1488" y="1440"/>
                <a:ext cx="192" cy="528"/>
                <a:chOff x="480" y="2496"/>
                <a:chExt cx="192" cy="528"/>
              </a:xfrm>
            </p:grpSpPr>
            <p:sp>
              <p:nvSpPr>
                <p:cNvPr id="145" name="Rectangle 51"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46" name="Rectangle 52"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47" name="Line 53"/>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grpSp>
          <p:nvGrpSpPr>
            <p:cNvPr id="116" name="Group 75"/>
            <p:cNvGrpSpPr>
              <a:grpSpLocks/>
            </p:cNvGrpSpPr>
            <p:nvPr/>
          </p:nvGrpSpPr>
          <p:grpSpPr bwMode="auto">
            <a:xfrm rot="2627938">
              <a:off x="2208" y="2736"/>
              <a:ext cx="1200" cy="528"/>
              <a:chOff x="1632" y="1440"/>
              <a:chExt cx="1200" cy="528"/>
            </a:xfrm>
          </p:grpSpPr>
          <p:grpSp>
            <p:nvGrpSpPr>
              <p:cNvPr id="125" name="Group 54"/>
              <p:cNvGrpSpPr>
                <a:grpSpLocks/>
              </p:cNvGrpSpPr>
              <p:nvPr/>
            </p:nvGrpSpPr>
            <p:grpSpPr bwMode="auto">
              <a:xfrm>
                <a:off x="1632" y="1440"/>
                <a:ext cx="192" cy="528"/>
                <a:chOff x="480" y="2496"/>
                <a:chExt cx="192" cy="528"/>
              </a:xfrm>
            </p:grpSpPr>
            <p:sp>
              <p:nvSpPr>
                <p:cNvPr id="138" name="Rectangle 55"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39" name="Rectangle 56"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40" name="Line 57"/>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26" name="Group 58"/>
              <p:cNvGrpSpPr>
                <a:grpSpLocks/>
              </p:cNvGrpSpPr>
              <p:nvPr/>
            </p:nvGrpSpPr>
            <p:grpSpPr bwMode="auto">
              <a:xfrm>
                <a:off x="1968" y="1440"/>
                <a:ext cx="192" cy="528"/>
                <a:chOff x="480" y="2496"/>
                <a:chExt cx="192" cy="528"/>
              </a:xfrm>
            </p:grpSpPr>
            <p:sp>
              <p:nvSpPr>
                <p:cNvPr id="135" name="Rectangle 59"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36" name="Rectangle 60"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37" name="Line 61"/>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27" name="Group 62"/>
              <p:cNvGrpSpPr>
                <a:grpSpLocks/>
              </p:cNvGrpSpPr>
              <p:nvPr/>
            </p:nvGrpSpPr>
            <p:grpSpPr bwMode="auto">
              <a:xfrm>
                <a:off x="2304" y="1440"/>
                <a:ext cx="192" cy="528"/>
                <a:chOff x="480" y="2496"/>
                <a:chExt cx="192" cy="528"/>
              </a:xfrm>
            </p:grpSpPr>
            <p:sp>
              <p:nvSpPr>
                <p:cNvPr id="132" name="Rectangle 63"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33" name="Rectangle 64"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34" name="Line 65"/>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28" name="Group 66"/>
              <p:cNvGrpSpPr>
                <a:grpSpLocks/>
              </p:cNvGrpSpPr>
              <p:nvPr/>
            </p:nvGrpSpPr>
            <p:grpSpPr bwMode="auto">
              <a:xfrm>
                <a:off x="2640" y="1440"/>
                <a:ext cx="192" cy="528"/>
                <a:chOff x="480" y="2496"/>
                <a:chExt cx="192" cy="528"/>
              </a:xfrm>
            </p:grpSpPr>
            <p:sp>
              <p:nvSpPr>
                <p:cNvPr id="129" name="Rectangle 67"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30" name="Rectangle 68"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31" name="Line 69"/>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grpSp>
          <p:nvGrpSpPr>
            <p:cNvPr id="117" name="Group 110"/>
            <p:cNvGrpSpPr>
              <a:grpSpLocks/>
            </p:cNvGrpSpPr>
            <p:nvPr/>
          </p:nvGrpSpPr>
          <p:grpSpPr bwMode="auto">
            <a:xfrm rot="1075578">
              <a:off x="1824" y="2016"/>
              <a:ext cx="192" cy="528"/>
              <a:chOff x="480" y="2496"/>
              <a:chExt cx="192" cy="528"/>
            </a:xfrm>
          </p:grpSpPr>
          <p:sp>
            <p:nvSpPr>
              <p:cNvPr id="122" name="Rectangle 111"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23" name="Rectangle 112"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24" name="Line 113"/>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18" name="Group 114"/>
            <p:cNvGrpSpPr>
              <a:grpSpLocks/>
            </p:cNvGrpSpPr>
            <p:nvPr/>
          </p:nvGrpSpPr>
          <p:grpSpPr bwMode="auto">
            <a:xfrm rot="1977815">
              <a:off x="2112" y="2160"/>
              <a:ext cx="192" cy="528"/>
              <a:chOff x="480" y="2496"/>
              <a:chExt cx="192" cy="528"/>
            </a:xfrm>
          </p:grpSpPr>
          <p:sp>
            <p:nvSpPr>
              <p:cNvPr id="119" name="Rectangle 115" descr="Zig zag"/>
              <p:cNvSpPr>
                <a:spLocks noChangeArrowheads="1"/>
              </p:cNvSpPr>
              <p:nvPr/>
            </p:nvSpPr>
            <p:spPr bwMode="auto">
              <a:xfrm>
                <a:off x="480" y="2496"/>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20" name="Rectangle 116" descr="Zig zag"/>
              <p:cNvSpPr>
                <a:spLocks noChangeArrowheads="1"/>
              </p:cNvSpPr>
              <p:nvPr/>
            </p:nvSpPr>
            <p:spPr bwMode="auto">
              <a:xfrm>
                <a:off x="480" y="2928"/>
                <a:ext cx="192" cy="96"/>
              </a:xfrm>
              <a:prstGeom prst="rect">
                <a:avLst/>
              </a:prstGeom>
              <a:pattFill prst="zigZag">
                <a:fgClr>
                  <a:schemeClr val="accent1"/>
                </a:fgClr>
                <a:bgClr>
                  <a:srgbClr val="000000"/>
                </a:bgClr>
              </a:pattFill>
              <a:ln w="9525">
                <a:solidFill>
                  <a:srgbClr val="000000"/>
                </a:solidFill>
                <a:miter lim="800000"/>
                <a:headEnd/>
                <a:tailEnd/>
              </a:ln>
            </p:spPr>
            <p:txBody>
              <a:bodyPr wrap="none" anchor="ctr"/>
              <a:lstStyle/>
              <a:p>
                <a:endParaRPr lang="el-GR"/>
              </a:p>
            </p:txBody>
          </p:sp>
          <p:sp>
            <p:nvSpPr>
              <p:cNvPr id="121" name="Line 117"/>
              <p:cNvSpPr>
                <a:spLocks noChangeShapeType="1"/>
              </p:cNvSpPr>
              <p:nvPr/>
            </p:nvSpPr>
            <p:spPr bwMode="auto">
              <a:xfrm>
                <a:off x="576" y="2592"/>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grpSp>
    </p:spTree>
    <p:extLst>
      <p:ext uri="{BB962C8B-B14F-4D97-AF65-F5344CB8AC3E}">
        <p14:creationId xmlns:p14="http://schemas.microsoft.com/office/powerpoint/2010/main" val="30862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1500"/>
                                        <p:tgtEl>
                                          <p:spTgt spid="38"/>
                                        </p:tgtEl>
                                      </p:cBhvr>
                                    </p:animEffect>
                                  </p:childTnLst>
                                </p:cTn>
                              </p:par>
                            </p:childTnLst>
                          </p:cTn>
                        </p:par>
                        <p:par>
                          <p:cTn id="12" fill="hold">
                            <p:stCondLst>
                              <p:cond delay="2250"/>
                            </p:stCondLst>
                            <p:childTnLst>
                              <p:par>
                                <p:cTn id="13" presetID="10" presetClass="entr" presetSubtype="0" fill="hold" grpId="0" nodeType="afterEffect">
                                  <p:stCondLst>
                                    <p:cond delay="50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3250"/>
                            </p:stCondLst>
                            <p:childTnLst>
                              <p:par>
                                <p:cTn id="17" presetID="10" presetClass="entr" presetSubtype="0" fill="hold" grpId="0" nodeType="afterEffect">
                                  <p:stCondLst>
                                    <p:cond delay="25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par>
                          <p:cTn id="20" fill="hold">
                            <p:stCondLst>
                              <p:cond delay="4000"/>
                            </p:stCondLst>
                            <p:childTnLst>
                              <p:par>
                                <p:cTn id="21" presetID="22" presetClass="entr" presetSubtype="8" fill="hold" nodeType="afterEffect">
                                  <p:stCondLst>
                                    <p:cond delay="250"/>
                                  </p:stCondLst>
                                  <p:childTnLst>
                                    <p:set>
                                      <p:cBhvr>
                                        <p:cTn id="22" dur="1" fill="hold">
                                          <p:stCondLst>
                                            <p:cond delay="0"/>
                                          </p:stCondLst>
                                        </p:cTn>
                                        <p:tgtEl>
                                          <p:spTgt spid="114"/>
                                        </p:tgtEl>
                                        <p:attrNameLst>
                                          <p:attrName>style.visibility</p:attrName>
                                        </p:attrNameLst>
                                      </p:cBhvr>
                                      <p:to>
                                        <p:strVal val="visible"/>
                                      </p:to>
                                    </p:set>
                                    <p:animEffect transition="in" filter="wipe(left)">
                                      <p:cBhvr>
                                        <p:cTn id="23" dur="3000"/>
                                        <p:tgtEl>
                                          <p:spTgt spid="114"/>
                                        </p:tgtEl>
                                      </p:cBhvr>
                                    </p:animEffect>
                                  </p:childTnLst>
                                </p:cTn>
                              </p:par>
                            </p:childTnLst>
                          </p:cTn>
                        </p:par>
                        <p:par>
                          <p:cTn id="24" fill="hold">
                            <p:stCondLst>
                              <p:cond delay="7250"/>
                            </p:stCondLst>
                            <p:childTnLst>
                              <p:par>
                                <p:cTn id="25" presetID="22" presetClass="entr" presetSubtype="1" fill="hold" nodeType="afterEffect">
                                  <p:stCondLst>
                                    <p:cond delay="250"/>
                                  </p:stCondLst>
                                  <p:childTnLst>
                                    <p:set>
                                      <p:cBhvr>
                                        <p:cTn id="26" dur="1" fill="hold">
                                          <p:stCondLst>
                                            <p:cond delay="0"/>
                                          </p:stCondLst>
                                        </p:cTn>
                                        <p:tgtEl>
                                          <p:spTgt spid="84"/>
                                        </p:tgtEl>
                                        <p:attrNameLst>
                                          <p:attrName>style.visibility</p:attrName>
                                        </p:attrNameLst>
                                      </p:cBhvr>
                                      <p:to>
                                        <p:strVal val="visible"/>
                                      </p:to>
                                    </p:set>
                                    <p:animEffect transition="in" filter="wipe(up)">
                                      <p:cBhvr>
                                        <p:cTn id="27" dur="30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wipe(left)">
                                      <p:cBhvr>
                                        <p:cTn id="32" dur="1500"/>
                                        <p:tgtEl>
                                          <p:spTgt spid="3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xEl>
                                              <p:pRg st="1" end="1"/>
                                            </p:txEl>
                                          </p:spTgt>
                                        </p:tgtEl>
                                        <p:attrNameLst>
                                          <p:attrName>style.visibility</p:attrName>
                                        </p:attrNameLst>
                                      </p:cBhvr>
                                      <p:to>
                                        <p:strVal val="visible"/>
                                      </p:to>
                                    </p:set>
                                    <p:animEffect transition="in" filter="wipe(left)">
                                      <p:cBhvr>
                                        <p:cTn id="37" dur="1500"/>
                                        <p:tgtEl>
                                          <p:spTgt spid="3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xEl>
                                              <p:pRg st="2" end="2"/>
                                            </p:txEl>
                                          </p:spTgt>
                                        </p:tgtEl>
                                        <p:attrNameLst>
                                          <p:attrName>style.visibility</p:attrName>
                                        </p:attrNameLst>
                                      </p:cBhvr>
                                      <p:to>
                                        <p:strVal val="visible"/>
                                      </p:to>
                                    </p:set>
                                    <p:animEffect transition="in" filter="wipe(left)">
                                      <p:cBhvr>
                                        <p:cTn id="42" dur="1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2"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tint val="75000"/>
                  </a:prstClr>
                </a:solidFill>
                <a:latin typeface="Calibri"/>
              </a:rPr>
              <a:pPr/>
              <a:t>9</a:t>
            </a:fld>
            <a:endParaRPr lang="el-GR">
              <a:solidFill>
                <a:prstClr val="black">
                  <a:tint val="75000"/>
                </a:prstClr>
              </a:solidFill>
              <a:latin typeface="Calibri"/>
            </a:endParaRPr>
          </a:p>
        </p:txBody>
      </p:sp>
      <p:sp>
        <p:nvSpPr>
          <p:cNvPr id="4" name="Rectangle 4"/>
          <p:cNvSpPr>
            <a:spLocks noChangeArrowheads="1"/>
          </p:cNvSpPr>
          <p:nvPr/>
        </p:nvSpPr>
        <p:spPr bwMode="auto">
          <a:xfrm>
            <a:off x="2313432" y="267152"/>
            <a:ext cx="7573353" cy="125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50000"/>
              </a:lnSpc>
              <a:spcBef>
                <a:spcPct val="50000"/>
              </a:spcBef>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Μελέτη των φαινομένων της Ανάκλασης και της Διάθλασης με προσομοίωση του </a:t>
            </a:r>
            <a:r>
              <a:rPr lang="en-US" altLang="el-GR" sz="2800" b="1" dirty="0">
                <a:solidFill>
                  <a:srgbClr val="800000"/>
                </a:solidFill>
                <a:effectLst>
                  <a:outerShdw blurRad="38100" dist="38100" dir="2700000" algn="tl">
                    <a:srgbClr val="000000">
                      <a:alpha val="43137"/>
                    </a:srgbClr>
                  </a:outerShdw>
                </a:effectLst>
                <a:latin typeface="Comic Sans MS" pitchFamily="66" charset="0"/>
                <a:hlinkClick r:id="rId2"/>
              </a:rPr>
              <a:t>Seilias</a:t>
            </a:r>
            <a:endParaRPr lang="el-GR" altLang="el-GR" sz="2800" b="1" dirty="0">
              <a:solidFill>
                <a:srgbClr val="800000"/>
              </a:solidFill>
              <a:effectLst>
                <a:outerShdw blurRad="38100" dist="38100" dir="2700000" algn="tl">
                  <a:srgbClr val="000000">
                    <a:alpha val="43137"/>
                  </a:srgbClr>
                </a:outerShdw>
              </a:effectLst>
              <a:latin typeface="Comic Sans MS" pitchFamily="66" charset="0"/>
            </a:endParaRPr>
          </a:p>
        </p:txBody>
      </p:sp>
      <p:pic>
        <p:nvPicPr>
          <p:cNvPr id="5" name="Εικόνα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901" y="1636463"/>
            <a:ext cx="4614030" cy="3441298"/>
          </a:xfrm>
          <a:prstGeom prst="rect">
            <a:avLst/>
          </a:prstGeom>
        </p:spPr>
      </p:pic>
      <p:sp>
        <p:nvSpPr>
          <p:cNvPr id="6" name="TextBox 5"/>
          <p:cNvSpPr txBox="1"/>
          <p:nvPr/>
        </p:nvSpPr>
        <p:spPr>
          <a:xfrm>
            <a:off x="3986784" y="5077761"/>
            <a:ext cx="4398264" cy="338554"/>
          </a:xfrm>
          <a:prstGeom prst="rect">
            <a:avLst/>
          </a:prstGeom>
          <a:noFill/>
        </p:spPr>
        <p:txBody>
          <a:bodyPr wrap="square" rtlCol="0">
            <a:spAutoFit/>
          </a:bodyPr>
          <a:lstStyle/>
          <a:p>
            <a:pPr algn="just"/>
            <a:r>
              <a:rPr lang="el-GR" sz="1600" dirty="0">
                <a:latin typeface="Comic Sans MS" panose="030F0702030302020204" pitchFamily="66" charset="0"/>
              </a:rPr>
              <a:t>(Κάντε αριστερό κλικ στην παραπάνω εικόνα)</a:t>
            </a:r>
          </a:p>
        </p:txBody>
      </p:sp>
    </p:spTree>
    <p:extLst>
      <p:ext uri="{BB962C8B-B14F-4D97-AF65-F5344CB8AC3E}">
        <p14:creationId xmlns:p14="http://schemas.microsoft.com/office/powerpoint/2010/main" val="6479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par>
                          <p:cTn id="10" fill="hold">
                            <p:stCondLst>
                              <p:cond delay="20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75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3023</Words>
  <Application>Microsoft Office PowerPoint</Application>
  <PresentationFormat>Ευρεία οθόνη</PresentationFormat>
  <Paragraphs>350</Paragraphs>
  <Slides>40</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40</vt:i4>
      </vt:variant>
    </vt:vector>
  </HeadingPairs>
  <TitlesOfParts>
    <vt:vector size="47" baseType="lpstr">
      <vt:lpstr>Arial</vt:lpstr>
      <vt:lpstr>Calibri</vt:lpstr>
      <vt:lpstr>Cambria Math</vt:lpstr>
      <vt:lpstr>Comic Sans MS</vt:lpstr>
      <vt:lpstr>Times New Roman</vt:lpstr>
      <vt:lpstr>Trebuchet MS</vt:lpstr>
      <vt:lpstr>1_Θέμα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Lyk_Paian</cp:lastModifiedBy>
  <cp:revision>142</cp:revision>
  <dcterms:created xsi:type="dcterms:W3CDTF">2020-03-20T10:56:47Z</dcterms:created>
  <dcterms:modified xsi:type="dcterms:W3CDTF">2021-03-29T04:48:36Z</dcterms:modified>
</cp:coreProperties>
</file>