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87" r:id="rId2"/>
    <p:sldId id="310" r:id="rId3"/>
    <p:sldId id="259" r:id="rId4"/>
    <p:sldId id="258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262" r:id="rId13"/>
    <p:sldId id="264" r:id="rId14"/>
    <p:sldId id="265" r:id="rId15"/>
    <p:sldId id="260" r:id="rId16"/>
    <p:sldId id="266" r:id="rId17"/>
    <p:sldId id="267" r:id="rId18"/>
    <p:sldId id="263" r:id="rId19"/>
    <p:sldId id="318" r:id="rId20"/>
    <p:sldId id="268" r:id="rId21"/>
    <p:sldId id="269" r:id="rId22"/>
    <p:sldId id="319" r:id="rId23"/>
    <p:sldId id="270" r:id="rId24"/>
    <p:sldId id="271" r:id="rId25"/>
    <p:sldId id="272" r:id="rId26"/>
    <p:sldId id="273" r:id="rId27"/>
    <p:sldId id="274" r:id="rId28"/>
    <p:sldId id="275" r:id="rId29"/>
    <p:sldId id="320" r:id="rId30"/>
    <p:sldId id="276" r:id="rId31"/>
    <p:sldId id="321" r:id="rId32"/>
    <p:sldId id="278" r:id="rId33"/>
    <p:sldId id="279" r:id="rId34"/>
    <p:sldId id="282" r:id="rId35"/>
    <p:sldId id="322" r:id="rId36"/>
    <p:sldId id="323" r:id="rId37"/>
    <p:sldId id="284" r:id="rId38"/>
    <p:sldId id="324" r:id="rId39"/>
    <p:sldId id="285" r:id="rId40"/>
    <p:sldId id="325" r:id="rId41"/>
    <p:sldId id="326" r:id="rId42"/>
    <p:sldId id="306" r:id="rId43"/>
    <p:sldId id="307" r:id="rId44"/>
    <p:sldId id="290" r:id="rId45"/>
    <p:sldId id="309" r:id="rId46"/>
    <p:sldId id="291" r:id="rId47"/>
    <p:sldId id="330" r:id="rId48"/>
    <p:sldId id="292" r:id="rId49"/>
    <p:sldId id="327" r:id="rId50"/>
    <p:sldId id="328" r:id="rId51"/>
    <p:sldId id="329" r:id="rId5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FFFFF"/>
    <a:srgbClr val="00BBFE"/>
    <a:srgbClr val="47CFFF"/>
    <a:srgbClr val="29C7FF"/>
    <a:srgbClr val="81DEFF"/>
    <a:srgbClr val="97E4FF"/>
    <a:srgbClr val="69D8FF"/>
    <a:srgbClr val="25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6CCF2-7FF1-4415-A415-B4EF9687AFFC}" type="datetimeFigureOut">
              <a:rPr lang="el-GR" smtClean="0"/>
              <a:t>16/3/2021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E6408-B2DE-4E23-9C81-6CFCD512E0B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822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4BF9-0AFB-45F6-8DF2-9E37C6625C2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25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636F-D40A-4944-861A-F523BFBEAE8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5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BB53-006E-48D8-B133-C0F6E28C9E5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02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F84A2-9345-455E-866E-86B8865C7FB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05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3B6E5DD-D6A4-4716-B075-C322D3E3F480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www.merkopanas.blogspot.gr</a:t>
            </a: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F5BEB54-5120-4790-A6E0-AA433A34993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8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4E5F55-3377-472B-81E6-65112454D28C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www.merkopanas.blogspot.gr</a:t>
            </a: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77234B-83D3-4990-BD0D-08E1C709AE9D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1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5C34-9D55-4BE7-8F3A-BFB3342A4AA1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3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F098-09B6-496E-AA52-C7C8C607ABE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2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BD78-5861-4591-BB12-615035CF439A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0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2B426-324F-4285-A6F9-BA120EC3C9D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3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8311-B68A-46B8-98B3-6FC9201B408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2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EB08B-59BF-420A-97CB-739C4237F1D1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9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9F9C-44FC-4DFC-9B49-6FBD03437D3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25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137E-501D-4B7B-BE3B-6D9C01A8F1DD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BF78A-9DAE-4AA5-9DEF-E76DA2910354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4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physicsgg.me/2014/12/28/%CE%B3%CE%B9%CE%B1%CF%84%CE%AF-%CF%84%CE%BF-2015-%CE%B1%CE%BD%CE%B1%CE%BA%CE%B7%CF%81%CF%8D%CF%87%CE%B8%CE%B7%CE%BA%CE%B5-%CF%89%CF%82-%CE%AD%CF%84%CE%BF%CF%82-%CF%86%CF%89%CF%84%CF%8C%CF%82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E%B9%CF%83%CF%84%CE%BF%CF%84%CE%AD%CE%BB%CE%B7%CF%82#.CE.A6.CF.85.CF.83.CE.B9.CE.BA.CE.AC" TargetMode="External"/><Relationship Id="rId2" Type="http://schemas.openxmlformats.org/officeDocument/2006/relationships/hyperlink" Target="http://el.wikipedia.org/wiki/%CE%95%CE%BC%CF%80%CE%B5%CE%B4%CE%BF%CE%BA%CE%BB%CE%AE%CF%8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l.wikipedia.org/wiki/%CE%A0%CE%BB%CE%AC%CF%84%CF%89%CE%BD" TargetMode="External"/><Relationship Id="rId4" Type="http://schemas.openxmlformats.org/officeDocument/2006/relationships/hyperlink" Target="http://el.wikipedia.org/wiki/%CE%94%CE%B7%CE%BC%CF%8C%CE%BA%CF%81%CE%B9%CF%84%CE%BF%CF%8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l.wikipedia.org/wiki/%CE%9A%CE%BB%CE%B1%CF%8D%CE%B4%CE%B9%CE%BF%CF%82_%CE%A0%CF%84%CE%BF%CE%BB%CE%B5%CE%BC%CE%B1%CE%AF%CE%BF%CF%82" TargetMode="External"/><Relationship Id="rId4" Type="http://schemas.openxmlformats.org/officeDocument/2006/relationships/hyperlink" Target="http://el.wikipedia.org/wiki/%CE%95%CF%85%CE%BA%CE%BB%CE%B5%CE%AF%CE%B4%CE%B7%CF%8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el.wikipedia.org/wiki/%CE%91%CE%BB%CF%87%CE%B1%CE%B6%CE%AD%CE%BD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gr/imgres?imgurl=http://www.horaz.com/horazyclopedia/Photos/Newton_Isaac/GRD/newton_isaac_01.jpg&amp;imgrefurl=http://www.horaz.com/horazyclopedia/Savoir/N/Newton_Isaac.htm&amp;h=387&amp;w=340&amp;sz=34&amp;hl=el&amp;start=33&amp;tbnid=gAc6Esj8pPnVEM:&amp;tbnh=123&amp;tbnw=108&amp;prev=/images?q%3DNewton%26start%3D20%26ndsp%3D20%26svnum%3D10%26hl%3Del%26lr%3D%26sa%3DN" TargetMode="External"/><Relationship Id="rId7" Type="http://schemas.openxmlformats.org/officeDocument/2006/relationships/hyperlink" Target="http://en.wikipedia.org/wiki/Optick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hyperlink" Target="http://merkopanas.blogspot.com/2020/01/1643-isaac-newton.html" TargetMode="Externa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el.wikipedia.org/wiki/%CE%A3%CF%85%CE%BC%CE%B2%CE%BF%CE%BB%CE%AE_(%CF%86%CF%85%CF%83%CE%B9%CE%BA%CE%AE)" TargetMode="External"/><Relationship Id="rId3" Type="http://schemas.openxmlformats.org/officeDocument/2006/relationships/hyperlink" Target="http://merkopanas.blogspot.com/2019/04/1629-christiaan-huygens.html" TargetMode="External"/><Relationship Id="rId7" Type="http://schemas.openxmlformats.org/officeDocument/2006/relationships/hyperlink" Target="http://el.wikipedia.org/wiki/%CE%A0%CE%B5%CF%81%CE%AF%CE%B8%CE%BB%CE%B1%CF%83%CE%B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ovima.gr/science/article/?aid=371360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Augustin-Jean_Fresne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gr/imgres?imgurl=http://www.york.ac.uk/depts/maths/histstat/people/maxwell.gif&amp;imgrefurl=http://www.york.ac.uk/depts/maths/histstat/people/sources.htm&amp;h=795&amp;w=591&amp;sz=116&amp;hl=el&amp;start=38&amp;tbnid=ymy-acpItlYLGM:&amp;tbnh=143&amp;tbnw=106&amp;prev=/images?q%3DJames%2BMaxwell%26start%3D20%26ndsp%3D20%26svnum%3D10%26hl%3Del%26lr%3D%26sa%3D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l.wikipedia.org/wiki/%CE%95%CE%BE%CE%B9%CF%83%CF%8E%CF%83%CE%B5%CE%B9%CF%82_%CE%9C%CE%AC%CE%BE%CE%B3%CE%BF%CF%85%CE%B5%CE%BB" TargetMode="External"/><Relationship Id="rId5" Type="http://schemas.openxmlformats.org/officeDocument/2006/relationships/hyperlink" Target="http://merkopanas.blogspot.com/2018/06/1831-james-maxwell.html" TargetMode="Externa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erkopanas.blogspot.com/2019/02/1857-heinrich-hertz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l.wikipedia.org/wiki/%CE%9C%CE%AD%CE%BB%CE%B1%CE%BD_%CF%83%CF%8E%CE%BC%CE%B1" TargetMode="External"/><Relationship Id="rId4" Type="http://schemas.openxmlformats.org/officeDocument/2006/relationships/hyperlink" Target="http://merkopanas.blogspot.com/2018/04/1858-160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gr/imgres?imgurl=http://hep.fi.infn.it/wyp2005/img/einstein.jpg&amp;imgrefurl=http://hep.fi.infn.it/wyp2005/eventifirenze.php&amp;h=1391&amp;w=1204&amp;sz=139&amp;hl=el&amp;start=36&amp;tbnid=SrFPef_vVUWsYM:&amp;tbnh=150&amp;tbnw=130&amp;prev=/images?q%3DEinstein%26start%3D20%26ndsp%3D20%26svnum%3D10%26hl%3Del%26lr%3D%26sa%3D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het.colorado.edu/el/simulation/legacy/photoelectric" TargetMode="External"/><Relationship Id="rId5" Type="http://schemas.openxmlformats.org/officeDocument/2006/relationships/hyperlink" Target="http://merkopanas.blogspot.com/2018/03/1879-albert-einstein.html" TargetMode="Externa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el.wikipedia.org/wiki/%CE%A0%CF%8C%CE%BB%CF%89%CF%83%CE%B7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3%CE%B9%CE%BD-%CE%93%CE%B9%CE%B1%CE%BD%CE%B3%CE%BA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My_Wife_and_My_Mother-in-Law" TargetMode="External"/><Relationship Id="rId5" Type="http://schemas.openxmlformats.org/officeDocument/2006/relationships/image" Target="../media/image41.jpeg"/><Relationship Id="rId4" Type="http://schemas.openxmlformats.org/officeDocument/2006/relationships/hyperlink" Target="https://www.nobelprize.org/prizes/physics/1922/bohr/biographical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dimipap.blogspot.com/2011/04/blog-post_17.html" TargetMode="External"/><Relationship Id="rId3" Type="http://schemas.openxmlformats.org/officeDocument/2006/relationships/hyperlink" Target="https://physics4u.wordpress.com/2010/05/11/%CE%AC-%CE%AC-%CF%8D-%CE%AFomic/" TargetMode="External"/><Relationship Id="rId7" Type="http://schemas.openxmlformats.org/officeDocument/2006/relationships/hyperlink" Target="https://antikleidi.com/2011/09/29/the-double-slit-experiment/" TargetMode="External"/><Relationship Id="rId2" Type="http://schemas.openxmlformats.org/officeDocument/2006/relationships/hyperlink" Target="http://el.wikipedia.org/wiki/%CE%9A%CF%85%CE%BC%CE%B1%CF%84%CE%BF%CF%83%CF%89%CE%BC%CE%B1%CF%84%CE%B9%CE%B4%CE%B9%CE%B1%CE%BA%CF%8C%CF%82_%CE%B4%CF%85%CF%8A%CF%83%CE%BC%CF%8C%CF%8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strovox.gr/forum/viewtopic.php?t=14671&amp;start=0&amp;postdays=0&amp;postorder=asc&amp;highlight=&amp;sid=f4e270da5c0fe80514b223cb7488f6ba" TargetMode="External"/><Relationship Id="rId5" Type="http://schemas.openxmlformats.org/officeDocument/2006/relationships/hyperlink" Target="https://toutestquantique.fr/en/duality/" TargetMode="External"/><Relationship Id="rId10" Type="http://schemas.openxmlformats.org/officeDocument/2006/relationships/hyperlink" Target="https://ylikonet.gr/wp-content/uploads/2016/11/microkosmos-1.pdf" TargetMode="External"/><Relationship Id="rId4" Type="http://schemas.openxmlformats.org/officeDocument/2006/relationships/hyperlink" Target="http://tinanantsou.blogspot.gr/2011/10/blog-post_3836.html" TargetMode="External"/><Relationship Id="rId9" Type="http://schemas.openxmlformats.org/officeDocument/2006/relationships/hyperlink" Target="http://micro.magnet.fsu.edu/primer/lightandcolor/particleorwave.html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hyperlink" Target="http://www.phy.ntnu.edu.tw/ntnujava/index.php?topic=35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teiath.gr/thanarav/articles/lightyear.doc" TargetMode="External"/><Relationship Id="rId3" Type="http://schemas.openxmlformats.org/officeDocument/2006/relationships/hyperlink" Target="http://ekfe.lak.sch.gr/IstoEkfe/PpointParusiasis/fos.ppt" TargetMode="External"/><Relationship Id="rId7" Type="http://schemas.openxmlformats.org/officeDocument/2006/relationships/hyperlink" Target="https://www.youtube.com/watch?v=la5seH5u-8Y" TargetMode="External"/><Relationship Id="rId2" Type="http://schemas.openxmlformats.org/officeDocument/2006/relationships/hyperlink" Target="https://psaroudakis.wordpress.com/2012/03/21/%CF%84%CE%BF-%CF%86%CF%89%CF%82-pp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cxRKcxRlBNQ" TargetMode="External"/><Relationship Id="rId5" Type="http://schemas.openxmlformats.org/officeDocument/2006/relationships/hyperlink" Target="http://www.scribd.com/doc/4952464/%CE%9C%CE%B9%CE%B1-%CE%BC%CE%B9%CE%BA%CF%81%CE%AE-%CE%B9%CF%83%CF%84%CE%BF%CF%81%CE%AF%CE%B1-%CF%84%CE%BF%CF%85-%CF%86%CF%89%CF%84%CF%8C%CF%82#scribd" TargetMode="External"/><Relationship Id="rId10" Type="http://schemas.openxmlformats.org/officeDocument/2006/relationships/hyperlink" Target="http://ylikonet300.blogspot.com/2012/10/115.html" TargetMode="External"/><Relationship Id="rId4" Type="http://schemas.openxmlformats.org/officeDocument/2006/relationships/hyperlink" Target="http://users.sch.gr/kassetas/historLight.htm" TargetMode="External"/><Relationship Id="rId9" Type="http://schemas.openxmlformats.org/officeDocument/2006/relationships/hyperlink" Target="https://ylikonet.gr/2020/04/10/%ce%b7-%ce%b9%cf%83%cf%84%ce%bf%cf%81%ce%af%ce%b1-%cf%84%ce%bf%cf%85-%cf%86%cf%89%cf%84%cf%8c%cf%82-v-2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merkopanas.blogspot.com/2018/03/hot-potatoes_27.html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7631" y="742814"/>
            <a:ext cx="6264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2015</a:t>
            </a:r>
          </a:p>
          <a:p>
            <a:pPr algn="ctr"/>
            <a:r>
              <a:rPr lang="el-GR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2"/>
              </a:rPr>
              <a:t>Έτος φωτός</a:t>
            </a:r>
            <a:endParaRPr lang="el-GR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170" name="Picture 2" descr="C:\Users\Merkouris\Desktop\4786bdc09cc2bea7a6f114db8b9ef4d3_X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BFF"/>
              </a:clrFrom>
              <a:clrTo>
                <a:srgbClr val="FC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682908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2A13C2B-B412-4E7A-9060-30800DFF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54C4-985D-4F4B-A39E-62216E18EFD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D4EA4A49-87BF-492B-98BD-D6D6EC32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1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4816" y="260648"/>
            <a:ext cx="5742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>
                <a:latin typeface="Comic Sans MS" panose="030F0702030302020204" pitchFamily="66" charset="0"/>
              </a:rPr>
              <a:t>Ο ήλιος του πλανητικού μας συστήματος είναι η κύρια πηγή φυσικού φωτός για τους οργανισμούς στη Γη.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6552728" cy="2967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4196A8E8-4E61-43C0-A2D8-92FFCA80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D7FC-28E6-409C-97CC-B337432B0671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8012151C-6604-4629-8B81-F918D9F46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72816"/>
            <a:ext cx="5907360" cy="3544416"/>
          </a:xfrm>
          <a:prstGeom prst="rect">
            <a:avLst/>
          </a:prstGeom>
        </p:spPr>
      </p:pic>
      <p:grpSp>
        <p:nvGrpSpPr>
          <p:cNvPr id="11" name="Ομάδα 10"/>
          <p:cNvGrpSpPr/>
          <p:nvPr/>
        </p:nvGrpSpPr>
        <p:grpSpPr>
          <a:xfrm>
            <a:off x="2123728" y="2708920"/>
            <a:ext cx="5477907" cy="2498794"/>
            <a:chOff x="2123728" y="2708920"/>
            <a:chExt cx="5477907" cy="2498794"/>
          </a:xfrm>
        </p:grpSpPr>
        <p:sp>
          <p:nvSpPr>
            <p:cNvPr id="5" name="TextBox 4"/>
            <p:cNvSpPr txBox="1"/>
            <p:nvPr/>
          </p:nvSpPr>
          <p:spPr>
            <a:xfrm>
              <a:off x="5148064" y="4869160"/>
              <a:ext cx="100811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omic Sans MS" panose="030F0702030302020204" pitchFamily="66" charset="0"/>
                </a:rPr>
                <a:t>Οξυγόνο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23928" y="2708920"/>
              <a:ext cx="64807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omic Sans MS" panose="030F0702030302020204" pitchFamily="66" charset="0"/>
                </a:rPr>
                <a:t>Φως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89467" y="3789040"/>
              <a:ext cx="1512168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omic Sans MS" panose="030F0702030302020204" pitchFamily="66" charset="0"/>
                </a:rPr>
                <a:t>Υδατάνθρακες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23728" y="3483472"/>
              <a:ext cx="792088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CO</a:t>
              </a:r>
              <a:r>
                <a:rPr lang="en-US" sz="2400" baseline="-25000" dirty="0">
                  <a:latin typeface="Comic Sans MS" panose="030F0702030302020204" pitchFamily="66" charset="0"/>
                </a:rPr>
                <a:t>2</a:t>
              </a:r>
              <a:endParaRPr lang="el-GR" sz="2400" baseline="-25000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53998" y="4110345"/>
              <a:ext cx="792088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</a:t>
              </a:r>
              <a:r>
                <a:rPr lang="en-US" sz="2400" baseline="-25000" dirty="0">
                  <a:latin typeface="Comic Sans MS" panose="030F0702030302020204" pitchFamily="66" charset="0"/>
                </a:rPr>
                <a:t>2</a:t>
              </a:r>
              <a:r>
                <a:rPr lang="en-US" sz="2400" dirty="0">
                  <a:latin typeface="Comic Sans MS" panose="030F0702030302020204" pitchFamily="66" charset="0"/>
                </a:rPr>
                <a:t>O</a:t>
              </a:r>
              <a:endParaRPr lang="el-GR" sz="2400" baseline="-25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54" y="743326"/>
            <a:ext cx="1080120" cy="102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91680" y="453976"/>
            <a:ext cx="6558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Με την ηλιακή ενέργεια τα φυτά ……………………………</a:t>
            </a:r>
            <a:r>
              <a:rPr lang="en-US" sz="2000" b="1" dirty="0">
                <a:latin typeface="Comic Sans MS" panose="030F0702030302020204" pitchFamily="66" charset="0"/>
              </a:rPr>
              <a:t>……</a:t>
            </a:r>
            <a:r>
              <a:rPr lang="el-GR" sz="20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1912" y="34035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φωτοσυνθέτουν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Θέση ημερομηνίας 13">
            <a:extLst>
              <a:ext uri="{FF2B5EF4-FFF2-40B4-BE49-F238E27FC236}">
                <a16:creationId xmlns:a16="http://schemas.microsoft.com/office/drawing/2014/main" id="{5EA058AD-2809-47FB-9D35-18E47AFBD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34B4-7684-4A94-BAD9-A036E671412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876B7CE7-F2AC-4FB7-869F-D35C3060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12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04070" y="109145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latin typeface="Comic Sans MS" panose="030F0702030302020204" pitchFamily="66" charset="0"/>
              </a:rPr>
              <a:t>Με το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 </a:t>
            </a:r>
            <a:r>
              <a:rPr lang="el-GR" sz="2400" b="1" dirty="0">
                <a:latin typeface="Comic Sans MS" panose="030F0702030302020204" pitchFamily="66" charset="0"/>
              </a:rPr>
              <a:t>μπορούμε να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βλέπουμε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18" name="Ομάδα 17"/>
          <p:cNvGrpSpPr/>
          <p:nvPr/>
        </p:nvGrpSpPr>
        <p:grpSpPr>
          <a:xfrm>
            <a:off x="1943844" y="569005"/>
            <a:ext cx="6192688" cy="1666569"/>
            <a:chOff x="1835696" y="1079093"/>
            <a:chExt cx="6192688" cy="1666569"/>
          </a:xfrm>
        </p:grpSpPr>
        <p:grpSp>
          <p:nvGrpSpPr>
            <p:cNvPr id="15" name="Ομάδα 14"/>
            <p:cNvGrpSpPr/>
            <p:nvPr/>
          </p:nvGrpSpPr>
          <p:grpSpPr>
            <a:xfrm>
              <a:off x="1835696" y="1079093"/>
              <a:ext cx="6192688" cy="1263274"/>
              <a:chOff x="2700058" y="2893801"/>
              <a:chExt cx="3257550" cy="1400175"/>
            </a:xfrm>
          </p:grpSpPr>
          <p:pic>
            <p:nvPicPr>
              <p:cNvPr id="16" name="Picture 7" descr="C:\Users\Merkouris\Desktop\αρχείο λήψης (3)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058" y="2893801"/>
                <a:ext cx="3257550" cy="14001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700058" y="2893801"/>
                <a:ext cx="3257550" cy="21544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l-GR" sz="8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707904" y="2376330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>
                  <a:latin typeface="Comic Sans MS" panose="030F0702030302020204" pitchFamily="66" charset="0"/>
                </a:rPr>
                <a:t>Ορατό φάσμα φωτός</a:t>
              </a:r>
            </a:p>
          </p:txBody>
        </p:sp>
      </p:grpSp>
      <p:pic>
        <p:nvPicPr>
          <p:cNvPr id="19" name="Εικόνα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51" y="2324939"/>
            <a:ext cx="2639849" cy="1986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Ομάδα 20"/>
          <p:cNvGrpSpPr/>
          <p:nvPr/>
        </p:nvGrpSpPr>
        <p:grpSpPr>
          <a:xfrm>
            <a:off x="6297806" y="2432466"/>
            <a:ext cx="2325697" cy="2110013"/>
            <a:chOff x="6091055" y="2535527"/>
            <a:chExt cx="2325697" cy="2110013"/>
          </a:xfrm>
        </p:grpSpPr>
        <p:pic>
          <p:nvPicPr>
            <p:cNvPr id="20" name="Εικόνα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055" y="2535527"/>
              <a:ext cx="2325697" cy="18053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6561356" y="4340740"/>
              <a:ext cx="13684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400" b="1" dirty="0">
                  <a:latin typeface="Comic Sans MS" panose="030F0702030302020204" pitchFamily="66" charset="0"/>
                </a:rPr>
                <a:t>Caravaggio</a:t>
              </a:r>
              <a:endParaRPr lang="el-GR" altLang="el-GR" sz="14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Εικόνα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06" y="4467732"/>
            <a:ext cx="3670188" cy="188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Ομάδα 24"/>
          <p:cNvGrpSpPr/>
          <p:nvPr/>
        </p:nvGrpSpPr>
        <p:grpSpPr>
          <a:xfrm>
            <a:off x="395536" y="2235574"/>
            <a:ext cx="2514114" cy="2450570"/>
            <a:chOff x="395536" y="2235574"/>
            <a:chExt cx="2514114" cy="2450570"/>
          </a:xfrm>
        </p:grpSpPr>
        <p:pic>
          <p:nvPicPr>
            <p:cNvPr id="24" name="Εικόνα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235574"/>
              <a:ext cx="2514114" cy="2142793"/>
            </a:xfrm>
            <a:prstGeom prst="rect">
              <a:avLst/>
            </a:prstGeom>
          </p:spPr>
        </p:pic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839499" y="4378367"/>
              <a:ext cx="162618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1400" b="1" dirty="0">
                  <a:latin typeface="Comic Sans MS" panose="030F0702030302020204" pitchFamily="66" charset="0"/>
                </a:rPr>
                <a:t>Γιάννης Μόραλης</a:t>
              </a:r>
            </a:p>
          </p:txBody>
        </p:sp>
      </p:grp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33852B2-58AA-41C8-8B39-B5727D4B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577C-5AC7-45D4-A339-683B068B599C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910BDF-0D6A-47DE-A223-D15B81C2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13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9" y="576005"/>
            <a:ext cx="1136763" cy="107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34517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latin typeface="Comic Sans MS" panose="030F0702030302020204" pitchFamily="66" charset="0"/>
              </a:rPr>
              <a:t>Με το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 </a:t>
            </a:r>
            <a:r>
              <a:rPr lang="el-GR" sz="2400" b="1" dirty="0">
                <a:latin typeface="Comic Sans MS" panose="030F0702030302020204" pitchFamily="66" charset="0"/>
              </a:rPr>
              <a:t>μπορούμε να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επικοινωνούμε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15" name="Ομάδα 14"/>
          <p:cNvGrpSpPr/>
          <p:nvPr/>
        </p:nvGrpSpPr>
        <p:grpSpPr>
          <a:xfrm>
            <a:off x="1532526" y="1365314"/>
            <a:ext cx="6876257" cy="4432559"/>
            <a:chOff x="1639628" y="1430502"/>
            <a:chExt cx="6876257" cy="4432559"/>
          </a:xfrm>
        </p:grpSpPr>
        <p:graphicFrame>
          <p:nvGraphicFramePr>
            <p:cNvPr id="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9517273"/>
                </p:ext>
              </p:extLst>
            </p:nvPr>
          </p:nvGraphicFramePr>
          <p:xfrm>
            <a:off x="1639628" y="1430502"/>
            <a:ext cx="6876256" cy="44325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62" name="Φωτογραφία του Photo Editor" r:id="rId4" imgW="4761905" imgH="3019048" progId="MSPhotoEd.3">
                    <p:embed/>
                  </p:oleObj>
                </mc:Choice>
                <mc:Fallback>
                  <p:oleObj name="Φωτογραφία του Photo Editor" r:id="rId4" imgW="4761905" imgH="3019048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9628" y="1430502"/>
                          <a:ext cx="6876256" cy="44325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5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1835944" y="1484784"/>
              <a:ext cx="5975350" cy="461665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400" b="1" dirty="0">
                  <a:latin typeface="Comic Sans MS" pitchFamily="66" charset="0"/>
                </a:rPr>
                <a:t>Το ηλεκτρομαγνητικό φάσμα</a:t>
              </a:r>
            </a:p>
          </p:txBody>
        </p:sp>
        <p:sp>
          <p:nvSpPr>
            <p:cNvPr id="8" name="Text Box 6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1639628" y="4848995"/>
              <a:ext cx="1078271" cy="307777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Ακτίνες γ</a:t>
              </a:r>
            </a:p>
          </p:txBody>
        </p:sp>
        <p:sp>
          <p:nvSpPr>
            <p:cNvPr id="9" name="Text Box 7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2783643" y="5176935"/>
              <a:ext cx="1080988" cy="307777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1400" b="1" dirty="0">
                  <a:latin typeface="Comic Sans MS" pitchFamily="66" charset="0"/>
                </a:rPr>
                <a:t>Ακτίνες Χ</a:t>
              </a:r>
            </a:p>
          </p:txBody>
        </p:sp>
        <p:sp>
          <p:nvSpPr>
            <p:cNvPr id="10" name="Text Box 8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3857735" y="4830200"/>
              <a:ext cx="1110309" cy="307777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1400" b="1" dirty="0">
                  <a:latin typeface="Comic Sans MS" pitchFamily="66" charset="0"/>
                </a:rPr>
                <a:t>Υπεριώδης</a:t>
              </a:r>
            </a:p>
          </p:txBody>
        </p:sp>
        <p:sp>
          <p:nvSpPr>
            <p:cNvPr id="11" name="Text Box 9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5076031" y="4843293"/>
              <a:ext cx="714164" cy="307777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1400" b="1" dirty="0">
                  <a:latin typeface="Comic Sans MS" pitchFamily="66" charset="0"/>
                </a:rPr>
                <a:t>Ορατό</a:t>
              </a:r>
            </a:p>
          </p:txBody>
        </p:sp>
        <p:sp>
          <p:nvSpPr>
            <p:cNvPr id="12" name="Text Box 10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5076031" y="5176936"/>
              <a:ext cx="1728787" cy="307777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1400" b="1" dirty="0">
                  <a:latin typeface="Comic Sans MS" pitchFamily="66" charset="0"/>
                </a:rPr>
                <a:t>Υπέρυθρη</a:t>
              </a:r>
            </a:p>
          </p:txBody>
        </p:sp>
        <p:sp>
          <p:nvSpPr>
            <p:cNvPr id="13" name="Text Box 11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6084167" y="4535516"/>
              <a:ext cx="1368153" cy="307777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1400" b="1" dirty="0">
                  <a:latin typeface="Comic Sans MS" pitchFamily="66" charset="0"/>
                </a:rPr>
                <a:t>Μικροκύματα</a:t>
              </a:r>
            </a:p>
          </p:txBody>
        </p:sp>
        <p:sp>
          <p:nvSpPr>
            <p:cNvPr id="14" name="Text Box 12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7162987" y="4750385"/>
              <a:ext cx="1352898" cy="307777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1400" b="1" dirty="0">
                  <a:latin typeface="Comic Sans MS" pitchFamily="66" charset="0"/>
                </a:rPr>
                <a:t>Ραδιοκύματα</a:t>
              </a:r>
            </a:p>
          </p:txBody>
        </p:sp>
      </p:grpSp>
      <p:sp>
        <p:nvSpPr>
          <p:cNvPr id="16" name="Θέση ημερομηνίας 15">
            <a:extLst>
              <a:ext uri="{FF2B5EF4-FFF2-40B4-BE49-F238E27FC236}">
                <a16:creationId xmlns:a16="http://schemas.microsoft.com/office/drawing/2014/main" id="{3F7FF920-311E-4D26-B8DB-FAD3E6644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4AD3-32F3-49C4-BBDA-4F54F0B463DA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3144C202-D1D4-4F0E-A2C0-9ACAD5DD2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14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6" y="764704"/>
            <a:ext cx="1315048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4357" y="287046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latin typeface="Comic Sans MS" panose="030F0702030302020204" pitchFamily="66" charset="0"/>
              </a:rPr>
              <a:t>Με το </a:t>
            </a:r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</a:t>
            </a:r>
            <a:r>
              <a:rPr lang="el-GR" sz="3600" b="1" dirty="0">
                <a:latin typeface="Comic Sans MS" panose="030F0702030302020204" pitchFamily="66" charset="0"/>
              </a:rPr>
              <a:t> έχουμε </a:t>
            </a:r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ΖΩΗ</a:t>
            </a:r>
            <a:r>
              <a:rPr lang="el-GR" sz="3600" b="1" dirty="0"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7" name="Ομάδα 6"/>
          <p:cNvGrpSpPr/>
          <p:nvPr/>
        </p:nvGrpSpPr>
        <p:grpSpPr>
          <a:xfrm>
            <a:off x="1536191" y="1438552"/>
            <a:ext cx="6927643" cy="4479641"/>
            <a:chOff x="1792762" y="1700808"/>
            <a:chExt cx="6538529" cy="4209314"/>
          </a:xfrm>
        </p:grpSpPr>
        <p:pic>
          <p:nvPicPr>
            <p:cNvPr id="5123" name="Picture 3" descr="C:\Users\Merkouris\Desktop\Banksy-life-is-beautifu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762" y="1700808"/>
              <a:ext cx="6538529" cy="3943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611211" y="5633123"/>
              <a:ext cx="720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Comic Sans MS" panose="030F0702030302020204" pitchFamily="66" charset="0"/>
                </a:rPr>
                <a:t>Banksy</a:t>
              </a:r>
              <a:endParaRPr lang="el-GR" sz="12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Θέση ημερομηνίας 7">
            <a:extLst>
              <a:ext uri="{FF2B5EF4-FFF2-40B4-BE49-F238E27FC236}">
                <a16:creationId xmlns:a16="http://schemas.microsoft.com/office/drawing/2014/main" id="{C6C01CA2-5086-41D6-9B5A-80ABAD986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8330-A9F5-415F-A41E-E8D63C82C991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E8041B11-C4B5-40D2-A429-D23C82BAB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1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15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20" y="3068960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4067944" y="329597"/>
            <a:ext cx="3082810" cy="1299203"/>
          </a:xfrm>
          <a:prstGeom prst="cloudCallout">
            <a:avLst>
              <a:gd name="adj1" fmla="val 71095"/>
              <a:gd name="adj2" fmla="val 5100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Τελικά, τι είναι το φως</a:t>
            </a:r>
            <a:r>
              <a:rPr lang="en-US" altLang="el-GR" sz="2000" b="1" dirty="0">
                <a:latin typeface="Comic Sans MS" pitchFamily="66" charset="0"/>
              </a:rPr>
              <a:t>;</a:t>
            </a:r>
            <a:endParaRPr lang="el-GR" altLang="el-GR" sz="2000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2708920"/>
            <a:ext cx="5832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Πίσω από αυτή την ερώτηση κρύβονται πολλές διαφορετικές ερμηνείες, που έχουν διατυπωθεί  στη διάρκεια της ανθρώπινης αναζήτησης.</a:t>
            </a:r>
            <a:endParaRPr lang="en-US" sz="2000" b="1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Ας δούμε το θέμα μέσα από κάποιες απόψεις που έχουν διατυπωθεί από τους αρχαίους Έλληνες φιλοσόφους μέχρι τα νεότερα χρόνια.  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12" y="1491101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4E6E9BE-2E72-4272-B4AF-C5162557D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2F51-3519-43A4-ACE2-995C367D758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E611E244-4D88-4583-9887-154DE5C2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6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3259710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Ο </a:t>
            </a:r>
            <a:r>
              <a:rPr lang="el-GR" sz="2000" b="1" dirty="0">
                <a:latin typeface="Comic Sans MS" panose="030F0702030302020204" pitchFamily="66" charset="0"/>
                <a:hlinkClick r:id="rId2"/>
              </a:rPr>
              <a:t>Εμπεδοκλής</a:t>
            </a:r>
            <a:r>
              <a:rPr lang="el-GR" sz="2000" b="1" dirty="0">
                <a:latin typeface="Comic Sans MS" panose="030F0702030302020204" pitchFamily="66" charset="0"/>
              </a:rPr>
              <a:t> και ο </a:t>
            </a:r>
            <a:r>
              <a:rPr lang="el-GR" sz="2000" b="1" dirty="0">
                <a:latin typeface="Comic Sans MS" panose="030F0702030302020204" pitchFamily="66" charset="0"/>
                <a:hlinkClick r:id="rId3"/>
              </a:rPr>
              <a:t>Αριστοτέλης</a:t>
            </a:r>
            <a:r>
              <a:rPr lang="el-GR" sz="2000" b="1" dirty="0">
                <a:latin typeface="Comic Sans MS" panose="030F0702030302020204" pitchFamily="66" charset="0"/>
              </a:rPr>
              <a:t> ήδη από τον 5</a:t>
            </a:r>
            <a:r>
              <a:rPr lang="el-GR" sz="2000" b="1" baseline="30000" dirty="0">
                <a:latin typeface="Comic Sans MS" panose="030F0702030302020204" pitchFamily="66" charset="0"/>
              </a:rPr>
              <a:t>ο</a:t>
            </a:r>
            <a:r>
              <a:rPr lang="el-GR" sz="2000" b="1" dirty="0">
                <a:latin typeface="Comic Sans MS" panose="030F0702030302020204" pitchFamily="66" charset="0"/>
              </a:rPr>
              <a:t> αιώνα π.Χ. είχαν αντιληφθεί και διατυπώσει την άποψη ότι</a:t>
            </a:r>
          </a:p>
        </p:txBody>
      </p:sp>
      <p:grpSp>
        <p:nvGrpSpPr>
          <p:cNvPr id="8" name="Ομάδα 7"/>
          <p:cNvGrpSpPr/>
          <p:nvPr/>
        </p:nvGrpSpPr>
        <p:grpSpPr>
          <a:xfrm>
            <a:off x="2015717" y="260649"/>
            <a:ext cx="1944216" cy="2963223"/>
            <a:chOff x="2015717" y="260649"/>
            <a:chExt cx="1944216" cy="2963223"/>
          </a:xfrm>
        </p:grpSpPr>
        <p:pic>
          <p:nvPicPr>
            <p:cNvPr id="7170" name="Picture 2" descr="C:\Users\Merkouris\Desktop\220px-Empedokles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5" y="260649"/>
              <a:ext cx="1440160" cy="22238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015717" y="2474756"/>
              <a:ext cx="1944216" cy="74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600" b="1" dirty="0">
                  <a:latin typeface="Comic Sans MS" panose="030F0702030302020204" pitchFamily="66" charset="0"/>
                </a:rPr>
                <a:t>Εμπεδοκλής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400" dirty="0">
                  <a:latin typeface="Comic Sans MS" panose="030F0702030302020204" pitchFamily="66" charset="0"/>
                </a:rPr>
                <a:t>(490 </a:t>
              </a:r>
              <a:r>
                <a:rPr lang="el-GR" sz="1400" dirty="0" err="1">
                  <a:latin typeface="Comic Sans MS" panose="030F0702030302020204" pitchFamily="66" charset="0"/>
                </a:rPr>
                <a:t>π.Χ.</a:t>
              </a:r>
              <a:r>
                <a:rPr lang="el-GR" sz="1400" dirty="0">
                  <a:latin typeface="Comic Sans MS" panose="030F0702030302020204" pitchFamily="66" charset="0"/>
                </a:rPr>
                <a:t> – 430 </a:t>
              </a:r>
              <a:r>
                <a:rPr lang="el-GR" sz="1400" dirty="0" err="1">
                  <a:latin typeface="Comic Sans MS" panose="030F0702030302020204" pitchFamily="66" charset="0"/>
                </a:rPr>
                <a:t>π.Χ.</a:t>
              </a:r>
              <a:r>
                <a:rPr lang="el-GR" sz="1400" dirty="0">
                  <a:latin typeface="Comic Sans MS" panose="030F0702030302020204" pitchFamily="66" charset="0"/>
                </a:rPr>
                <a:t>) </a:t>
              </a:r>
            </a:p>
          </p:txBody>
        </p:sp>
      </p:grpSp>
      <p:grpSp>
        <p:nvGrpSpPr>
          <p:cNvPr id="9" name="Ομάδα 8"/>
          <p:cNvGrpSpPr/>
          <p:nvPr/>
        </p:nvGrpSpPr>
        <p:grpSpPr>
          <a:xfrm>
            <a:off x="5581092" y="271603"/>
            <a:ext cx="1944216" cy="2923280"/>
            <a:chOff x="5591797" y="326582"/>
            <a:chExt cx="1944216" cy="2923280"/>
          </a:xfrm>
        </p:grpSpPr>
        <p:pic>
          <p:nvPicPr>
            <p:cNvPr id="7171" name="Picture 3" descr="C:\Users\Merkouris\Desktop\250px-Aristotle_Altemps_Inv857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9" y="326582"/>
              <a:ext cx="1644656" cy="22031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591797" y="2500746"/>
              <a:ext cx="1944216" cy="74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600" b="1" dirty="0">
                  <a:latin typeface="Comic Sans MS" panose="030F0702030302020204" pitchFamily="66" charset="0"/>
                </a:rPr>
                <a:t>Αριστοτέλης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400" dirty="0">
                  <a:latin typeface="Comic Sans MS" panose="030F0702030302020204" pitchFamily="66" charset="0"/>
                </a:rPr>
                <a:t>(384 </a:t>
              </a:r>
              <a:r>
                <a:rPr lang="el-GR" sz="1400" dirty="0" err="1">
                  <a:latin typeface="Comic Sans MS" panose="030F0702030302020204" pitchFamily="66" charset="0"/>
                </a:rPr>
                <a:t>π.Χ.</a:t>
              </a:r>
              <a:r>
                <a:rPr lang="el-GR" sz="1400" dirty="0">
                  <a:latin typeface="Comic Sans MS" panose="030F0702030302020204" pitchFamily="66" charset="0"/>
                </a:rPr>
                <a:t> – 322 </a:t>
              </a:r>
              <a:r>
                <a:rPr lang="el-GR" sz="1400" dirty="0" err="1">
                  <a:latin typeface="Comic Sans MS" panose="030F0702030302020204" pitchFamily="66" charset="0"/>
                </a:rPr>
                <a:t>π.Χ.</a:t>
              </a:r>
              <a:r>
                <a:rPr lang="el-GR" sz="1400" dirty="0">
                  <a:latin typeface="Comic Sans MS" panose="030F0702030302020204" pitchFamily="66" charset="0"/>
                </a:rPr>
                <a:t>) </a:t>
              </a:r>
            </a:p>
          </p:txBody>
        </p:sp>
      </p:grpSp>
      <p:sp>
        <p:nvSpPr>
          <p:cNvPr id="5" name="Ορθογώνιο 4"/>
          <p:cNvSpPr/>
          <p:nvPr/>
        </p:nvSpPr>
        <p:spPr>
          <a:xfrm>
            <a:off x="755576" y="4204660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 φως είναι τροχιές πολύ μικρών αόρατων σωματιδίων που εκπέμπει ο ήλιος και κάθε φωτεινή πηγή</a:t>
            </a:r>
            <a:r>
              <a:rPr lang="el-GR" sz="2000" b="1" dirty="0"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(σωματιδιακή φύση).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787515" y="5285378"/>
            <a:ext cx="7715200" cy="502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Η κίνησή του μας διαφεύγει λόγω της μεγάλης ταχύτητάς του.</a:t>
            </a:r>
          </a:p>
        </p:txBody>
      </p:sp>
      <p:sp>
        <p:nvSpPr>
          <p:cNvPr id="10" name="Θέση ημερομηνίας 9">
            <a:extLst>
              <a:ext uri="{FF2B5EF4-FFF2-40B4-BE49-F238E27FC236}">
                <a16:creationId xmlns:a16="http://schemas.microsoft.com/office/drawing/2014/main" id="{7B283203-5D15-4C2B-A76F-2FAA6871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8096-BDF4-4EAC-B468-2C904CBC400E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4CCF078-B2E1-46A2-B4C2-151BF28C0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43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5736" y="5594757"/>
            <a:ext cx="4721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και δημιουργούν μια ομοιογενή ουσία.</a:t>
            </a:r>
          </a:p>
        </p:txBody>
      </p:sp>
      <p:grpSp>
        <p:nvGrpSpPr>
          <p:cNvPr id="5" name="Ομάδα 4"/>
          <p:cNvGrpSpPr/>
          <p:nvPr/>
        </p:nvGrpSpPr>
        <p:grpSpPr>
          <a:xfrm>
            <a:off x="5724128" y="195323"/>
            <a:ext cx="1961964" cy="3078608"/>
            <a:chOff x="924201" y="260648"/>
            <a:chExt cx="2086709" cy="3393342"/>
          </a:xfrm>
        </p:grpSpPr>
        <p:pic>
          <p:nvPicPr>
            <p:cNvPr id="8194" name="Picture 2" descr="C:\Users\Merkouris\Desktop\200px-Plato_Silanion_Musei_Capitolini_MC137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429" y="260648"/>
              <a:ext cx="1711761" cy="25676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24201" y="2828290"/>
              <a:ext cx="2086709" cy="825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600" b="1" dirty="0">
                  <a:latin typeface="Comic Sans MS" panose="030F0702030302020204" pitchFamily="66" charset="0"/>
                </a:rPr>
                <a:t>Πλάτων</a:t>
              </a:r>
            </a:p>
            <a:p>
              <a:pPr algn="ctr">
                <a:lnSpc>
                  <a:spcPct val="150000"/>
                </a:lnSpc>
              </a:pPr>
              <a:r>
                <a:rPr lang="el-GR" sz="1400" dirty="0">
                  <a:latin typeface="Comic Sans MS" panose="030F0702030302020204" pitchFamily="66" charset="0"/>
                </a:rPr>
                <a:t>(427 </a:t>
              </a:r>
              <a:r>
                <a:rPr lang="el-GR" sz="1400" dirty="0" err="1">
                  <a:latin typeface="Comic Sans MS" panose="030F0702030302020204" pitchFamily="66" charset="0"/>
                </a:rPr>
                <a:t>π.Χ.</a:t>
              </a:r>
              <a:r>
                <a:rPr lang="el-GR" sz="1400" dirty="0">
                  <a:latin typeface="Comic Sans MS" panose="030F0702030302020204" pitchFamily="66" charset="0"/>
                </a:rPr>
                <a:t> – 347 </a:t>
              </a:r>
              <a:r>
                <a:rPr lang="el-GR" sz="1400" dirty="0" err="1">
                  <a:latin typeface="Comic Sans MS" panose="030F0702030302020204" pitchFamily="66" charset="0"/>
                </a:rPr>
                <a:t>π.Χ.</a:t>
              </a:r>
              <a:r>
                <a:rPr lang="el-GR" sz="1400" dirty="0">
                  <a:latin typeface="Comic Sans MS" panose="030F0702030302020204" pitchFamily="66" charset="0"/>
                </a:rPr>
                <a:t>) </a:t>
              </a:r>
            </a:p>
          </p:txBody>
        </p:sp>
      </p:grpSp>
      <p:grpSp>
        <p:nvGrpSpPr>
          <p:cNvPr id="8" name="Ομάδα 7"/>
          <p:cNvGrpSpPr/>
          <p:nvPr/>
        </p:nvGrpSpPr>
        <p:grpSpPr>
          <a:xfrm>
            <a:off x="1907704" y="195323"/>
            <a:ext cx="2022977" cy="3118027"/>
            <a:chOff x="759566" y="267162"/>
            <a:chExt cx="2101739" cy="3343408"/>
          </a:xfrm>
        </p:grpSpPr>
        <p:pic>
          <p:nvPicPr>
            <p:cNvPr id="8196" name="Picture 4" descr="C:\Users\Merkouris\Desktop\αρχείο λήψης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66" y="267162"/>
              <a:ext cx="2101739" cy="25676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38327" y="2807306"/>
              <a:ext cx="1944216" cy="80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600" b="1" dirty="0">
                  <a:latin typeface="Comic Sans MS" panose="030F0702030302020204" pitchFamily="66" charset="0"/>
                </a:rPr>
                <a:t>Δημόκριτος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400" dirty="0">
                  <a:latin typeface="Comic Sans MS" panose="030F0702030302020204" pitchFamily="66" charset="0"/>
                </a:rPr>
                <a:t>(460π.Χ. – 370 </a:t>
              </a:r>
              <a:r>
                <a:rPr lang="el-GR" sz="1400" dirty="0" err="1">
                  <a:latin typeface="Comic Sans MS" panose="030F0702030302020204" pitchFamily="66" charset="0"/>
                </a:rPr>
                <a:t>π.Χ.</a:t>
              </a:r>
              <a:r>
                <a:rPr lang="el-GR" sz="1400" dirty="0">
                  <a:latin typeface="Comic Sans MS" panose="030F0702030302020204" pitchFamily="66" charset="0"/>
                </a:rPr>
                <a:t>) </a:t>
              </a:r>
            </a:p>
          </p:txBody>
        </p:sp>
      </p:grpSp>
      <p:sp>
        <p:nvSpPr>
          <p:cNvPr id="10" name="Ορθογώνιο 9"/>
          <p:cNvSpPr/>
          <p:nvPr/>
        </p:nvSpPr>
        <p:spPr>
          <a:xfrm>
            <a:off x="1033473" y="3242108"/>
            <a:ext cx="2897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Κατά τον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4"/>
              </a:rPr>
              <a:t>Δημόκριτο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l-GR" sz="2000" b="1" dirty="0">
                <a:latin typeface="Comic Sans MS" panose="030F0702030302020204" pitchFamily="66" charset="0"/>
              </a:rPr>
              <a:t> </a:t>
            </a:r>
            <a:endParaRPr lang="el-GR" sz="2000" dirty="0"/>
          </a:p>
        </p:txBody>
      </p:sp>
      <p:grpSp>
        <p:nvGrpSpPr>
          <p:cNvPr id="17" name="Ομάδα 16"/>
          <p:cNvGrpSpPr/>
          <p:nvPr/>
        </p:nvGrpSpPr>
        <p:grpSpPr>
          <a:xfrm>
            <a:off x="1033473" y="3242108"/>
            <a:ext cx="6652619" cy="938922"/>
            <a:chOff x="1033473" y="3242108"/>
            <a:chExt cx="6652619" cy="938922"/>
          </a:xfrm>
        </p:grpSpPr>
        <p:sp>
          <p:nvSpPr>
            <p:cNvPr id="11" name="Ορθογώνιο 10"/>
            <p:cNvSpPr/>
            <p:nvPr/>
          </p:nvSpPr>
          <p:spPr>
            <a:xfrm>
              <a:off x="1033473" y="3780920"/>
              <a:ext cx="46085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εκπέμπονται</a:t>
              </a:r>
              <a:r>
                <a:rPr lang="el-GR" sz="2000" dirty="0"/>
                <a:t> </a:t>
              </a:r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από τα φωτεινά σώματα </a:t>
              </a:r>
              <a:endParaRPr lang="el-GR" sz="2000" dirty="0"/>
            </a:p>
          </p:txBody>
        </p:sp>
        <p:sp>
          <p:nvSpPr>
            <p:cNvPr id="13" name="Ορθογώνιο 12"/>
            <p:cNvSpPr/>
            <p:nvPr/>
          </p:nvSpPr>
          <p:spPr>
            <a:xfrm>
              <a:off x="3625761" y="3242108"/>
              <a:ext cx="40603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τα αόρατα σωματίδια του φωτός</a:t>
              </a:r>
              <a:endParaRPr lang="el-GR" sz="2000" dirty="0"/>
            </a:p>
          </p:txBody>
        </p:sp>
      </p:grpSp>
      <p:sp>
        <p:nvSpPr>
          <p:cNvPr id="14" name="Ορθογώνιο 13"/>
          <p:cNvSpPr/>
          <p:nvPr/>
        </p:nvSpPr>
        <p:spPr>
          <a:xfrm>
            <a:off x="5483375" y="3780920"/>
            <a:ext cx="2238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και προσπίπτουν </a:t>
            </a:r>
            <a:endParaRPr lang="el-GR" sz="2000" dirty="0"/>
          </a:p>
        </p:txBody>
      </p:sp>
      <p:sp>
        <p:nvSpPr>
          <p:cNvPr id="15" name="Ορθογώνιο 14"/>
          <p:cNvSpPr/>
          <p:nvPr/>
        </p:nvSpPr>
        <p:spPr>
          <a:xfrm>
            <a:off x="1033473" y="4153421"/>
            <a:ext cx="3241593" cy="5029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στο μάτι του παρατηρητή.</a:t>
            </a:r>
          </a:p>
        </p:txBody>
      </p:sp>
      <p:sp>
        <p:nvSpPr>
          <p:cNvPr id="18" name="Ορθογώνιο 17"/>
          <p:cNvSpPr/>
          <p:nvPr/>
        </p:nvSpPr>
        <p:spPr>
          <a:xfrm>
            <a:off x="1033472" y="4845305"/>
            <a:ext cx="6562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Κατά τον 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5"/>
              </a:rPr>
              <a:t>Πλάτωνα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l-GR" sz="2000" b="1" dirty="0">
                <a:latin typeface="Comic Sans MS" panose="030F0702030302020204" pitchFamily="66" charset="0"/>
              </a:rPr>
              <a:t>μπορούμε να βλέπουμε επειδή </a:t>
            </a:r>
            <a:endParaRPr lang="el-GR" sz="2000" dirty="0"/>
          </a:p>
        </p:txBody>
      </p:sp>
      <p:sp>
        <p:nvSpPr>
          <p:cNvPr id="20" name="Ορθογώνιο 19"/>
          <p:cNvSpPr/>
          <p:nvPr/>
        </p:nvSpPr>
        <p:spPr>
          <a:xfrm>
            <a:off x="1033472" y="5124460"/>
            <a:ext cx="7169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 απαλό φως που προέρχεται από το μάτι ενώνεται με το φως της ημέρας </a:t>
            </a:r>
            <a:endParaRPr lang="el-GR" sz="2000" dirty="0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ACBDA7C-5799-49F9-A3AB-461E743D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662F-2C83-4D2B-A839-A04A2A5D9FA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118117F3-F243-484D-93FA-8F978FCC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6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 dirty="0">
              <a:solidFill>
                <a:prstClr val="black"/>
              </a:solidFill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1547664" y="129138"/>
            <a:ext cx="2016224" cy="3110470"/>
            <a:chOff x="3348497" y="260648"/>
            <a:chExt cx="2225075" cy="3364654"/>
          </a:xfrm>
        </p:grpSpPr>
        <p:pic>
          <p:nvPicPr>
            <p:cNvPr id="5" name="Picture 3" descr="C:\Users\Merkouris\Desktop\Eucli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60648"/>
              <a:ext cx="1579237" cy="2574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348497" y="2814969"/>
              <a:ext cx="2225075" cy="810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600" b="1" dirty="0">
                  <a:latin typeface="Comic Sans MS" panose="030F0702030302020204" pitchFamily="66" charset="0"/>
                </a:rPr>
                <a:t>Ευκλείδης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400" dirty="0">
                  <a:latin typeface="Comic Sans MS" panose="030F0702030302020204" pitchFamily="66" charset="0"/>
                </a:rPr>
                <a:t>(325 π.Χ. – 265 </a:t>
              </a:r>
              <a:r>
                <a:rPr lang="el-GR" sz="1400" dirty="0" err="1">
                  <a:latin typeface="Comic Sans MS" panose="030F0702030302020204" pitchFamily="66" charset="0"/>
                </a:rPr>
                <a:t>π.Χ.</a:t>
              </a:r>
              <a:r>
                <a:rPr lang="el-GR" sz="1400" dirty="0">
                  <a:latin typeface="Comic Sans MS" panose="030F0702030302020204" pitchFamily="66" charset="0"/>
                </a:rPr>
                <a:t>) </a:t>
              </a:r>
            </a:p>
          </p:txBody>
        </p:sp>
      </p:grpSp>
      <p:grpSp>
        <p:nvGrpSpPr>
          <p:cNvPr id="10" name="Ομάδα 9"/>
          <p:cNvGrpSpPr/>
          <p:nvPr/>
        </p:nvGrpSpPr>
        <p:grpSpPr>
          <a:xfrm>
            <a:off x="5133672" y="179742"/>
            <a:ext cx="2232248" cy="3092979"/>
            <a:chOff x="5142743" y="253267"/>
            <a:chExt cx="2232248" cy="3092979"/>
          </a:xfrm>
        </p:grpSpPr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253267"/>
              <a:ext cx="1933575" cy="2362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42743" y="2597130"/>
              <a:ext cx="2232248" cy="74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600" b="1" dirty="0">
                  <a:latin typeface="Comic Sans MS" panose="030F0702030302020204" pitchFamily="66" charset="0"/>
                </a:rPr>
                <a:t>Πτολεμαίος Κλαύδιος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400" dirty="0">
                  <a:latin typeface="Comic Sans MS" panose="030F0702030302020204" pitchFamily="66" charset="0"/>
                </a:rPr>
                <a:t>(100μ.Χ. – 170 μ.Χ.) </a:t>
              </a:r>
            </a:p>
          </p:txBody>
        </p:sp>
      </p:grpSp>
      <p:sp>
        <p:nvSpPr>
          <p:cNvPr id="12" name="Ορθογώνιο 11"/>
          <p:cNvSpPr/>
          <p:nvPr/>
        </p:nvSpPr>
        <p:spPr>
          <a:xfrm>
            <a:off x="949309" y="4893418"/>
            <a:ext cx="70032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Εξέτασε το φαινόμενο της οφθαλμαπάτης, προανήγγειλε τους νόμους της ανάκλασης και ασχολήθηκε με την αστρονομική διάθλαση.</a:t>
            </a:r>
          </a:p>
        </p:txBody>
      </p:sp>
      <p:sp>
        <p:nvSpPr>
          <p:cNvPr id="14" name="Ορθογώνιο 13"/>
          <p:cNvSpPr/>
          <p:nvPr/>
        </p:nvSpPr>
        <p:spPr>
          <a:xfrm>
            <a:off x="953093" y="3092173"/>
            <a:ext cx="7363323" cy="967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Κατά τον </a:t>
            </a:r>
            <a:r>
              <a:rPr lang="el-GR" sz="2000" b="1" dirty="0">
                <a:latin typeface="Comic Sans MS" panose="030F0702030302020204" pitchFamily="66" charset="0"/>
                <a:hlinkClick r:id="rId4"/>
              </a:rPr>
              <a:t>Ευκλείδη</a:t>
            </a:r>
            <a:r>
              <a:rPr lang="el-GR" sz="2000" b="1" dirty="0">
                <a:latin typeface="Comic Sans MS" panose="030F0702030302020204" pitchFamily="66" charset="0"/>
              </a:rPr>
              <a:t> που ακολουθεί την πλατωνική παράδοση, η όραση προκαλείται από</a:t>
            </a:r>
            <a:endParaRPr lang="el-GR" sz="2000" dirty="0"/>
          </a:p>
        </p:txBody>
      </p:sp>
      <p:grpSp>
        <p:nvGrpSpPr>
          <p:cNvPr id="16" name="Ομάδα 15"/>
          <p:cNvGrpSpPr/>
          <p:nvPr/>
        </p:nvGrpSpPr>
        <p:grpSpPr>
          <a:xfrm>
            <a:off x="953093" y="3663988"/>
            <a:ext cx="6861074" cy="870458"/>
            <a:chOff x="953093" y="3742859"/>
            <a:chExt cx="6861074" cy="870458"/>
          </a:xfrm>
        </p:grpSpPr>
        <p:sp>
          <p:nvSpPr>
            <p:cNvPr id="7" name="Ορθογώνιο 6"/>
            <p:cNvSpPr/>
            <p:nvPr/>
          </p:nvSpPr>
          <p:spPr>
            <a:xfrm>
              <a:off x="953093" y="4059319"/>
              <a:ext cx="253092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ξεκινά από το μάτι. </a:t>
              </a:r>
            </a:p>
          </p:txBody>
        </p:sp>
        <p:sp>
          <p:nvSpPr>
            <p:cNvPr id="15" name="Ορθογώνιο 14"/>
            <p:cNvSpPr/>
            <p:nvPr/>
          </p:nvSpPr>
          <p:spPr>
            <a:xfrm>
              <a:off x="4154191" y="3742859"/>
              <a:ext cx="36599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δέσμη φωτεινών </a:t>
              </a:r>
              <a:r>
                <a:rPr lang="el-GR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ακτίνων</a:t>
              </a:r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που</a:t>
              </a:r>
              <a:endParaRPr lang="el-GR" sz="2000" dirty="0"/>
            </a:p>
          </p:txBody>
        </p:sp>
      </p:grpSp>
      <p:sp>
        <p:nvSpPr>
          <p:cNvPr id="17" name="Ορθογώνιο 16"/>
          <p:cNvSpPr/>
          <p:nvPr/>
        </p:nvSpPr>
        <p:spPr>
          <a:xfrm>
            <a:off x="949309" y="4557298"/>
            <a:ext cx="2791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Κατά τον </a:t>
            </a:r>
            <a:r>
              <a:rPr lang="el-GR" sz="2000" b="1" dirty="0">
                <a:latin typeface="Comic Sans MS" panose="030F0702030302020204" pitchFamily="66" charset="0"/>
                <a:hlinkClick r:id="rId5"/>
              </a:rPr>
              <a:t>Πτολεμαίο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l-GR" sz="2000" b="1" dirty="0">
                <a:latin typeface="Comic Sans MS" panose="030F0702030302020204" pitchFamily="66" charset="0"/>
              </a:rPr>
              <a:t> </a:t>
            </a:r>
            <a:endParaRPr lang="el-GR" sz="2000" dirty="0"/>
          </a:p>
        </p:txBody>
      </p:sp>
      <p:sp>
        <p:nvSpPr>
          <p:cNvPr id="18" name="Ορθογώνιο 17"/>
          <p:cNvSpPr/>
          <p:nvPr/>
        </p:nvSpPr>
        <p:spPr>
          <a:xfrm>
            <a:off x="3480230" y="4559220"/>
            <a:ext cx="4722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οπτική ακτίνα κινείται ευθύγραμμα. </a:t>
            </a:r>
            <a:endParaRPr lang="el-GR" sz="2000" dirty="0"/>
          </a:p>
        </p:txBody>
      </p:sp>
      <p:sp>
        <p:nvSpPr>
          <p:cNvPr id="11" name="Θέση ημερομηνίας 10">
            <a:extLst>
              <a:ext uri="{FF2B5EF4-FFF2-40B4-BE49-F238E27FC236}">
                <a16:creationId xmlns:a16="http://schemas.microsoft.com/office/drawing/2014/main" id="{F2521D60-9FEA-4431-B78B-339274264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E23F-ACB8-47EF-9434-43D09FD71A5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E3EF5A93-5D39-48C2-9088-082C6846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827585" y="3091434"/>
            <a:ext cx="7272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Ο πολύ σημαντικός Άραβας αστρονόμος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2"/>
              </a:rPr>
              <a:t>Αλχαζέν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endParaRPr lang="el-GR" sz="2000" dirty="0"/>
          </a:p>
        </p:txBody>
      </p:sp>
      <p:grpSp>
        <p:nvGrpSpPr>
          <p:cNvPr id="8" name="Ομάδα 7"/>
          <p:cNvGrpSpPr/>
          <p:nvPr/>
        </p:nvGrpSpPr>
        <p:grpSpPr>
          <a:xfrm>
            <a:off x="3559033" y="195202"/>
            <a:ext cx="2025933" cy="3025904"/>
            <a:chOff x="3491880" y="260648"/>
            <a:chExt cx="2025933" cy="3025904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60648"/>
              <a:ext cx="1981200" cy="2305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3502569" y="2537436"/>
              <a:ext cx="2015244" cy="74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600" b="1" dirty="0">
                  <a:latin typeface="Comic Sans MS" panose="030F0702030302020204" pitchFamily="66" charset="0"/>
                </a:rPr>
                <a:t>Αλχαζέν</a:t>
              </a:r>
            </a:p>
            <a:p>
              <a:pPr algn="ctr">
                <a:lnSpc>
                  <a:spcPct val="150000"/>
                </a:lnSpc>
              </a:pPr>
              <a:r>
                <a:rPr lang="el-GR" sz="1400" dirty="0">
                  <a:latin typeface="Comic Sans MS" panose="030F0702030302020204" pitchFamily="66" charset="0"/>
                </a:rPr>
                <a:t>(965 μ.Χ. – 1040 μ.Χ.) </a:t>
              </a:r>
            </a:p>
          </p:txBody>
        </p:sp>
      </p:grpSp>
      <p:sp>
        <p:nvSpPr>
          <p:cNvPr id="10" name="Ορθογώνιο 9"/>
          <p:cNvSpPr/>
          <p:nvPr/>
        </p:nvSpPr>
        <p:spPr>
          <a:xfrm>
            <a:off x="860422" y="4535642"/>
            <a:ext cx="74764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θέτοντας τις βάσεις της σύγχρονης Οπτικής. Παράλληλα υποστήριζε ότι η επιστήμη πρέπει να βασίζεται τόσο στο πείραμα όσο και στα φιλοσοφικά επιχειρήματα.</a:t>
            </a:r>
            <a:endParaRPr lang="el-GR" sz="2000" dirty="0"/>
          </a:p>
        </p:txBody>
      </p:sp>
      <p:grpSp>
        <p:nvGrpSpPr>
          <p:cNvPr id="12" name="Ομάδα 11"/>
          <p:cNvGrpSpPr/>
          <p:nvPr/>
        </p:nvGrpSpPr>
        <p:grpSpPr>
          <a:xfrm>
            <a:off x="827585" y="3186226"/>
            <a:ext cx="7601290" cy="1415773"/>
            <a:chOff x="827585" y="3186226"/>
            <a:chExt cx="7601290" cy="1415773"/>
          </a:xfrm>
        </p:grpSpPr>
        <p:sp>
          <p:nvSpPr>
            <p:cNvPr id="9" name="Ορθογώνιο 8"/>
            <p:cNvSpPr/>
            <p:nvPr/>
          </p:nvSpPr>
          <p:spPr>
            <a:xfrm>
              <a:off x="827585" y="3586336"/>
              <a:ext cx="750933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με τις απόψεις των Πυθαγορείων, του Δημόκριτου και του Αριστοτέλη. </a:t>
              </a:r>
              <a:endPara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Ορθογώνιο 10"/>
            <p:cNvSpPr/>
            <p:nvPr/>
          </p:nvSpPr>
          <p:spPr>
            <a:xfrm>
              <a:off x="6811124" y="3186226"/>
              <a:ext cx="16177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συμφωνούσε</a:t>
              </a:r>
              <a:endParaRPr lang="el-GR" sz="2000" dirty="0"/>
            </a:p>
          </p:txBody>
        </p:sp>
      </p:grpSp>
      <p:sp>
        <p:nvSpPr>
          <p:cNvPr id="13" name="Ορθογώνιο 12"/>
          <p:cNvSpPr/>
          <p:nvPr/>
        </p:nvSpPr>
        <p:spPr>
          <a:xfrm>
            <a:off x="2411760" y="4139111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Πειραματίστηκε με το φως και την όραση </a:t>
            </a:r>
            <a:endParaRPr lang="el-GR" sz="2000" dirty="0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7711296C-133E-4427-AB5B-411310857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2E4E-6D79-48EF-A62F-F8C2881DA000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AE75117D-4382-4FA6-8D58-4F24B2B6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4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404753" y="692696"/>
            <a:ext cx="4334494" cy="79960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φύση του φωτός</a:t>
            </a:r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798D3852-27DD-4AF4-8D50-E19AF127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42AE-81BF-47E1-AD82-7B83065B017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D457DDC0-CE09-4E1C-BEB8-84E2E1F2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20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0" y="464352"/>
            <a:ext cx="1088491" cy="103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116632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Οι επόμενοι αιώνες πέρασαν με την κυριαρχία των απόψεων του Αριστοτέλη, μέχρι το 1675 όταν ο  </a:t>
            </a:r>
          </a:p>
        </p:txBody>
      </p:sp>
      <p:grpSp>
        <p:nvGrpSpPr>
          <p:cNvPr id="8" name="Ομάδα 7"/>
          <p:cNvGrpSpPr/>
          <p:nvPr/>
        </p:nvGrpSpPr>
        <p:grpSpPr>
          <a:xfrm>
            <a:off x="1964839" y="1205601"/>
            <a:ext cx="2205333" cy="3287169"/>
            <a:chOff x="2126232" y="1287927"/>
            <a:chExt cx="2205333" cy="3287169"/>
          </a:xfrm>
        </p:grpSpPr>
        <p:pic>
          <p:nvPicPr>
            <p:cNvPr id="6" name="Picture 6" descr="newton_isaac_01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232" y="1287927"/>
              <a:ext cx="2205333" cy="25124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206620" y="3790266"/>
              <a:ext cx="2044555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l-GR" sz="1600" b="1" dirty="0">
                  <a:latin typeface="Comic Sans MS" panose="030F0702030302020204" pitchFamily="66" charset="0"/>
                  <a:hlinkClick r:id="rId5"/>
                </a:rPr>
                <a:t>Isaac Newton 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(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164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3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 – 1727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)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7671" y="4878057"/>
            <a:ext cx="5796644" cy="9646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Εκεί ε</a:t>
            </a:r>
            <a:r>
              <a:rPr lang="el-GR" altLang="el-GR" sz="2000" b="1" dirty="0">
                <a:latin typeface="Comic Sans MS" panose="030F0702030302020204" pitchFamily="66" charset="0"/>
              </a:rPr>
              <a:t>ρμήνευσε την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ανάκλαση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και τη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διάθλαση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δεχόμενος τη</a:t>
            </a:r>
            <a:r>
              <a:rPr lang="el-GR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σωματιδιακή φύση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του φωτός.</a:t>
            </a:r>
          </a:p>
        </p:txBody>
      </p:sp>
      <p:pic>
        <p:nvPicPr>
          <p:cNvPr id="9218" name="Picture 2" descr="C:\Users\Merkouris\Desktop\250px-Optick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71237"/>
            <a:ext cx="2088232" cy="283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Ορθογώνιο 9"/>
          <p:cNvSpPr/>
          <p:nvPr/>
        </p:nvSpPr>
        <p:spPr>
          <a:xfrm>
            <a:off x="1477671" y="4442764"/>
            <a:ext cx="4684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l-GR" sz="2000" b="1" dirty="0">
                <a:latin typeface="Comic Sans MS" panose="030F0702030302020204" pitchFamily="66" charset="0"/>
              </a:rPr>
              <a:t>παρουσίασε το βιβλίο του </a:t>
            </a:r>
            <a:r>
              <a:rPr lang="en-US" sz="2000" b="1" dirty="0">
                <a:latin typeface="Comic Sans MS" panose="030F0702030302020204" pitchFamily="66" charset="0"/>
                <a:hlinkClick r:id="rId7"/>
              </a:rPr>
              <a:t>OPTICKS</a:t>
            </a:r>
            <a:r>
              <a:rPr lang="en-US" sz="2000" b="1" dirty="0">
                <a:latin typeface="Comic Sans MS" panose="030F0702030302020204" pitchFamily="66" charset="0"/>
              </a:rPr>
              <a:t>.</a:t>
            </a:r>
            <a:r>
              <a:rPr lang="el-GR" sz="20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Θέση ημερομηνίας 10">
            <a:extLst>
              <a:ext uri="{FF2B5EF4-FFF2-40B4-BE49-F238E27FC236}">
                <a16:creationId xmlns:a16="http://schemas.microsoft.com/office/drawing/2014/main" id="{9EF355DF-D5B8-4B3C-9197-4089295C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59D2-70F9-4CCE-B737-36BE1EA33DCD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73C69CA0-8B12-4704-BBFA-1BEF7E120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21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6" y="764704"/>
            <a:ext cx="1133241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0457" y="47667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Πρώτος ο</a:t>
            </a:r>
          </a:p>
        </p:txBody>
      </p:sp>
      <p:grpSp>
        <p:nvGrpSpPr>
          <p:cNvPr id="9" name="Ομάδα 8"/>
          <p:cNvGrpSpPr/>
          <p:nvPr/>
        </p:nvGrpSpPr>
        <p:grpSpPr>
          <a:xfrm>
            <a:off x="1317705" y="1143131"/>
            <a:ext cx="3286125" cy="3288279"/>
            <a:chOff x="1542728" y="1164814"/>
            <a:chExt cx="3286125" cy="3288279"/>
          </a:xfrm>
        </p:grpSpPr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951382" y="3791373"/>
              <a:ext cx="2232248" cy="661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600" b="1" dirty="0">
                  <a:latin typeface="Comic Sans MS" panose="030F0702030302020204" pitchFamily="66" charset="0"/>
                  <a:hlinkClick r:id="rId3"/>
                </a:rPr>
                <a:t>Christian Huygens </a:t>
              </a:r>
              <a:endParaRPr lang="en-US" altLang="el-GR" sz="1600" b="1" dirty="0">
                <a:latin typeface="Comic Sans MS" panose="030F0702030302020204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l-GR" altLang="el-GR" sz="1400" dirty="0">
                  <a:latin typeface="Comic Sans MS" panose="030F0702030302020204" pitchFamily="66" charset="0"/>
                </a:rPr>
                <a:t>(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16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29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 – 1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695)</a:t>
              </a:r>
            </a:p>
          </p:txBody>
        </p:sp>
        <p:pic>
          <p:nvPicPr>
            <p:cNvPr id="10243" name="Picture 3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728" y="1164814"/>
              <a:ext cx="3286125" cy="2514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3093556" y="47667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και αργότερα ο</a:t>
            </a:r>
          </a:p>
        </p:txBody>
      </p:sp>
      <p:grpSp>
        <p:nvGrpSpPr>
          <p:cNvPr id="10" name="Ομάδα 9"/>
          <p:cNvGrpSpPr/>
          <p:nvPr/>
        </p:nvGrpSpPr>
        <p:grpSpPr>
          <a:xfrm>
            <a:off x="5004048" y="1143131"/>
            <a:ext cx="3379304" cy="3284133"/>
            <a:chOff x="5256854" y="1164814"/>
            <a:chExt cx="3379304" cy="3284133"/>
          </a:xfrm>
        </p:grpSpPr>
        <p:pic>
          <p:nvPicPr>
            <p:cNvPr id="10245" name="Picture 5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854" y="1164814"/>
              <a:ext cx="3379304" cy="2514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940152" y="3787227"/>
              <a:ext cx="2232248" cy="661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600" b="1" dirty="0">
                  <a:latin typeface="Comic Sans MS" panose="030F0702030302020204" pitchFamily="66" charset="0"/>
                  <a:hlinkClick r:id="rId6"/>
                </a:rPr>
                <a:t>Thomas Young</a:t>
              </a:r>
              <a:endParaRPr lang="en-US" altLang="el-GR" sz="1600" b="1" dirty="0">
                <a:latin typeface="Comic Sans MS" panose="030F0702030302020204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l-GR" altLang="el-GR" sz="1400" dirty="0">
                  <a:latin typeface="Comic Sans MS" panose="030F0702030302020204" pitchFamily="66" charset="0"/>
                </a:rPr>
                <a:t>(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1773 – 1829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)</a:t>
              </a:r>
            </a:p>
          </p:txBody>
        </p:sp>
      </p:grpSp>
      <p:sp>
        <p:nvSpPr>
          <p:cNvPr id="8" name="Ορθογώνιο 7"/>
          <p:cNvSpPr/>
          <p:nvPr/>
        </p:nvSpPr>
        <p:spPr>
          <a:xfrm>
            <a:off x="1317705" y="4445882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ερμήνευσαν τα φαινόμενα της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hlinkClick r:id="rId7"/>
              </a:rPr>
              <a:t>περίθλασης</a:t>
            </a:r>
            <a:r>
              <a:rPr lang="el-GR" altLang="el-G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και της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hlinkClick r:id="rId8"/>
              </a:rPr>
              <a:t>συμβολής</a:t>
            </a:r>
            <a:r>
              <a:rPr lang="el-GR" altLang="el-GR" sz="2000" b="1" dirty="0">
                <a:latin typeface="Comic Sans MS" panose="030F0702030302020204" pitchFamily="66" charset="0"/>
              </a:rPr>
              <a:t>, δεχόμενοι την 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κυματική φύση </a:t>
            </a:r>
            <a:r>
              <a:rPr lang="el-GR" altLang="el-GR" sz="2000" b="1" dirty="0">
                <a:latin typeface="Comic Sans MS" panose="030F0702030302020204" pitchFamily="66" charset="0"/>
              </a:rPr>
              <a:t>του φωτός και ότι διαδίδεται με 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εγκάρσια κύματα.</a:t>
            </a:r>
          </a:p>
        </p:txBody>
      </p:sp>
      <p:sp>
        <p:nvSpPr>
          <p:cNvPr id="11" name="Θέση ημερομηνίας 10">
            <a:extLst>
              <a:ext uri="{FF2B5EF4-FFF2-40B4-BE49-F238E27FC236}">
                <a16:creationId xmlns:a16="http://schemas.microsoft.com/office/drawing/2014/main" id="{78278FE2-A631-43DE-A4CE-B066001A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744BF-D5BD-4E74-ABC7-DFA036A08FC4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DB8D1DFB-06F1-473B-BDA5-F605F63F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9" y="714563"/>
            <a:ext cx="1133241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03930" y="511050"/>
            <a:ext cx="553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Κι έτσι, φτάνουμε στο 1815, όταν ο Γάλλος  </a:t>
            </a:r>
          </a:p>
        </p:txBody>
      </p:sp>
      <p:grpSp>
        <p:nvGrpSpPr>
          <p:cNvPr id="9" name="Ομάδα 8"/>
          <p:cNvGrpSpPr/>
          <p:nvPr/>
        </p:nvGrpSpPr>
        <p:grpSpPr>
          <a:xfrm>
            <a:off x="3485914" y="1163178"/>
            <a:ext cx="2172171" cy="3331241"/>
            <a:chOff x="3392854" y="980728"/>
            <a:chExt cx="2172171" cy="3331241"/>
          </a:xfrm>
        </p:grpSpPr>
        <p:pic>
          <p:nvPicPr>
            <p:cNvPr id="7" name="Εικόνα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854" y="980728"/>
              <a:ext cx="2145933" cy="26322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3431425" y="3562853"/>
              <a:ext cx="2133600" cy="74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600" b="1" dirty="0">
                  <a:latin typeface="Comic Sans MS" panose="030F0702030302020204" pitchFamily="66" charset="0"/>
                  <a:hlinkClick r:id="rId4"/>
                </a:rPr>
                <a:t>Augustin </a:t>
              </a:r>
              <a:r>
                <a:rPr lang="el-GR" sz="1600" b="1" dirty="0" err="1">
                  <a:latin typeface="Comic Sans MS" panose="030F0702030302020204" pitchFamily="66" charset="0"/>
                  <a:hlinkClick r:id="rId4"/>
                </a:rPr>
                <a:t>Fresnel</a:t>
              </a:r>
              <a:endParaRPr lang="el-GR" sz="1600" b="1" dirty="0">
                <a:latin typeface="Comic Sans MS" panose="030F0702030302020204" pitchFamily="66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l-GR" sz="1400" dirty="0">
                  <a:latin typeface="Comic Sans MS" panose="030F0702030302020204" pitchFamily="66" charset="0"/>
                </a:rPr>
                <a:t>(1878 – 1827)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15616" y="4426949"/>
            <a:ext cx="7087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με ένα πείραμα έδειξε ότι </a:t>
            </a:r>
            <a:r>
              <a:rPr 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 φως παρουσιάζει φαινόμενα συμβολής,</a:t>
            </a:r>
            <a:r>
              <a:rPr lang="el-GR" sz="2000" b="1" dirty="0">
                <a:latin typeface="Comic Sans MS" panose="030F0702030302020204" pitchFamily="66" charset="0"/>
              </a:rPr>
              <a:t> ενισχύοντας αποφασιστικά την άποψη για την </a:t>
            </a:r>
            <a:r>
              <a:rPr 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κυματική φύση </a:t>
            </a:r>
            <a:r>
              <a:rPr lang="el-GR" sz="2000" b="1" dirty="0">
                <a:latin typeface="Comic Sans MS" panose="030F0702030302020204" pitchFamily="66" charset="0"/>
              </a:rPr>
              <a:t>του φωτός. </a:t>
            </a:r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56D4581A-C741-4035-9423-D43C586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D187-7622-4243-A647-1585E5D0B61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E85A2A92-5082-472D-B9BF-F1A313C7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9" y="599603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363825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Comic Sans MS" panose="030F0702030302020204" pitchFamily="66" charset="0"/>
              </a:rPr>
              <a:t>Κι έπειτα</a:t>
            </a:r>
            <a:r>
              <a:rPr lang="en-US" sz="2000" b="1" dirty="0">
                <a:latin typeface="Comic Sans MS" panose="030F0702030302020204" pitchFamily="66" charset="0"/>
              </a:rPr>
              <a:t>, </a:t>
            </a:r>
            <a:r>
              <a:rPr lang="el-GR" sz="2000" b="1" dirty="0">
                <a:latin typeface="Comic Sans MS" panose="030F0702030302020204" pitchFamily="66" charset="0"/>
              </a:rPr>
              <a:t>το 1865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latin typeface="Comic Sans MS" panose="030F0702030302020204" pitchFamily="66" charset="0"/>
              </a:rPr>
              <a:t> ήρθε ο</a:t>
            </a:r>
          </a:p>
        </p:txBody>
      </p:sp>
      <p:grpSp>
        <p:nvGrpSpPr>
          <p:cNvPr id="8" name="Ομάδα 7"/>
          <p:cNvGrpSpPr/>
          <p:nvPr/>
        </p:nvGrpSpPr>
        <p:grpSpPr>
          <a:xfrm>
            <a:off x="3333169" y="908720"/>
            <a:ext cx="2520404" cy="3282613"/>
            <a:chOff x="3320925" y="908720"/>
            <a:chExt cx="2520404" cy="3282613"/>
          </a:xfrm>
        </p:grpSpPr>
        <p:pic>
          <p:nvPicPr>
            <p:cNvPr id="6" name="Picture 5" descr="maxwel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382" y="908720"/>
              <a:ext cx="1869491" cy="2520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320925" y="3442217"/>
              <a:ext cx="2520404" cy="749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l-GR" sz="1600" b="1" dirty="0">
                  <a:latin typeface="Comic Sans MS" panose="030F0702030302020204" pitchFamily="66" charset="0"/>
                  <a:hlinkClick r:id="rId5"/>
                </a:rPr>
                <a:t>James Clerk Maxwell</a:t>
              </a:r>
              <a:r>
                <a:rPr lang="el-GR" altLang="el-GR" sz="1600" b="1" dirty="0">
                  <a:latin typeface="Comic Sans MS" panose="030F0702030302020204" pitchFamily="66" charset="0"/>
                  <a:hlinkClick r:id="rId5"/>
                </a:rPr>
                <a:t>   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(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1831 – 1879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)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15616" y="4009134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ο οποίος με μια σειρά </a:t>
            </a:r>
            <a:r>
              <a:rPr lang="el-GR" sz="2000" b="1" dirty="0">
                <a:latin typeface="Comic Sans MS" panose="030F0702030302020204" pitchFamily="66" charset="0"/>
                <a:hlinkClick r:id="rId6"/>
              </a:rPr>
              <a:t>4 εξισώσεων</a:t>
            </a:r>
            <a:r>
              <a:rPr lang="el-GR" sz="2000" b="1" dirty="0">
                <a:latin typeface="Comic Sans MS" panose="030F0702030302020204" pitchFamily="66" charset="0"/>
              </a:rPr>
              <a:t> ενοποίησε τον ηλεκτρισμό, τον μαγνητισμό, την οπτική και απέδειξε θεωρητικά ότι το φως είναι </a:t>
            </a:r>
            <a:r>
              <a:rPr 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εγκάρσια ηλεκτρομαγνητικά κύματα. </a:t>
            </a:r>
          </a:p>
        </p:txBody>
      </p:sp>
      <p:sp>
        <p:nvSpPr>
          <p:cNvPr id="10" name="Θέση ημερομηνίας 9">
            <a:extLst>
              <a:ext uri="{FF2B5EF4-FFF2-40B4-BE49-F238E27FC236}">
                <a16:creationId xmlns:a16="http://schemas.microsoft.com/office/drawing/2014/main" id="{832FE5BB-6EBF-42B0-B0BC-6019608D5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A3AC-953D-4380-9AAB-BE35DAAF179C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CA16A7E2-29AE-4C36-9FDF-07619EF3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9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7" y="732766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33265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Λίγο αργότερα, το 1887, ο</a:t>
            </a:r>
          </a:p>
        </p:txBody>
      </p:sp>
      <p:grpSp>
        <p:nvGrpSpPr>
          <p:cNvPr id="6" name="Ομάδα 5"/>
          <p:cNvGrpSpPr/>
          <p:nvPr/>
        </p:nvGrpSpPr>
        <p:grpSpPr>
          <a:xfrm>
            <a:off x="3203848" y="917037"/>
            <a:ext cx="2746415" cy="3366507"/>
            <a:chOff x="2977161" y="1345729"/>
            <a:chExt cx="2746415" cy="3366507"/>
          </a:xfrm>
        </p:grpSpPr>
        <p:pic>
          <p:nvPicPr>
            <p:cNvPr id="7170" name="Picture 2" descr="C:\Users\Merkouris\Desktop\αρχείο λήψης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133" y="1345729"/>
              <a:ext cx="2558472" cy="25698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977161" y="3916954"/>
              <a:ext cx="2746415" cy="795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l-GR" sz="1600" b="1" dirty="0">
                  <a:latin typeface="Comic Sans MS" panose="030F0702030302020204" pitchFamily="66" charset="0"/>
                  <a:hlinkClick r:id="rId4"/>
                </a:rPr>
                <a:t>Heinrich Rudolf Hertz</a:t>
              </a:r>
              <a:r>
                <a:rPr lang="el-GR" altLang="el-GR" b="1" dirty="0">
                  <a:latin typeface="Comic Sans MS" panose="030F0702030302020204" pitchFamily="66" charset="0"/>
                  <a:hlinkClick r:id="rId4"/>
                </a:rPr>
                <a:t>    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(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18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57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 – 18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94)</a:t>
              </a:r>
            </a:p>
          </p:txBody>
        </p:sp>
      </p:grpSp>
      <p:sp>
        <p:nvSpPr>
          <p:cNvPr id="9" name="Ορθογώνιο 8"/>
          <p:cNvSpPr/>
          <p:nvPr/>
        </p:nvSpPr>
        <p:spPr>
          <a:xfrm>
            <a:off x="1083578" y="4283544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απέδειξε πειραματικά την ορθότητα της θεωρίας του </a:t>
            </a:r>
            <a:r>
              <a:rPr lang="en-US" altLang="el-GR" sz="2000" b="1" dirty="0">
                <a:latin typeface="Comic Sans MS" panose="030F0702030302020204" pitchFamily="66" charset="0"/>
              </a:rPr>
              <a:t>Maxwell</a:t>
            </a:r>
            <a:r>
              <a:rPr lang="el-GR" altLang="el-GR" sz="2000" b="1" dirty="0">
                <a:latin typeface="Comic Sans MS" panose="030F0702030302020204" pitchFamily="66" charset="0"/>
              </a:rPr>
              <a:t> παράγοντας 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κύματα</a:t>
            </a:r>
            <a:r>
              <a:rPr lang="el-GR" altLang="el-GR" sz="2000" b="1" dirty="0"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της ίδιας φύσης με αυτή του φωτός,</a:t>
            </a:r>
            <a:r>
              <a:rPr lang="el-GR" altLang="el-GR" sz="2000" b="1" dirty="0">
                <a:latin typeface="Comic Sans MS" panose="030F0702030302020204" pitchFamily="66" charset="0"/>
              </a:rPr>
              <a:t> με τη βοήθεια 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ταχέων ηλεκτρικών ταλαντώσεων. </a:t>
            </a:r>
          </a:p>
        </p:txBody>
      </p:sp>
      <p:sp>
        <p:nvSpPr>
          <p:cNvPr id="8" name="Θέση ημερομηνίας 7">
            <a:extLst>
              <a:ext uri="{FF2B5EF4-FFF2-40B4-BE49-F238E27FC236}">
                <a16:creationId xmlns:a16="http://schemas.microsoft.com/office/drawing/2014/main" id="{434AAF8B-BD79-4D07-B06C-DBAA5A34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F030-CC18-4F90-83E5-94435973B2C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E3703872-A361-4D1E-898F-B9A1E11F0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1152128" cy="109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5303" y="402670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l-GR" sz="2000" b="1" dirty="0">
                <a:latin typeface="Comic Sans MS" panose="030F0702030302020204" pitchFamily="66" charset="0"/>
              </a:rPr>
              <a:t>Με την είσοδο του 20</a:t>
            </a:r>
            <a:r>
              <a:rPr lang="el-GR" sz="2000" b="1" baseline="30000" dirty="0">
                <a:latin typeface="Comic Sans MS" panose="030F0702030302020204" pitchFamily="66" charset="0"/>
              </a:rPr>
              <a:t>ου</a:t>
            </a:r>
            <a:r>
              <a:rPr lang="el-GR" sz="2000" b="1" dirty="0">
                <a:latin typeface="Comic Sans MS" panose="030F0702030302020204" pitchFamily="66" charset="0"/>
              </a:rPr>
              <a:t> αιώνα, το 1900, ο </a:t>
            </a:r>
          </a:p>
        </p:txBody>
      </p:sp>
      <p:grpSp>
        <p:nvGrpSpPr>
          <p:cNvPr id="10" name="Ομάδα 9"/>
          <p:cNvGrpSpPr/>
          <p:nvPr/>
        </p:nvGrpSpPr>
        <p:grpSpPr>
          <a:xfrm>
            <a:off x="3635895" y="1014264"/>
            <a:ext cx="1809751" cy="3258828"/>
            <a:chOff x="3635895" y="1014264"/>
            <a:chExt cx="1809751" cy="3258828"/>
          </a:xfrm>
        </p:grpSpPr>
        <p:pic>
          <p:nvPicPr>
            <p:cNvPr id="8195" name="Picture 3" descr="C:\Users\Merkouris\Desktop\αρχείο λήψης (1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014264"/>
              <a:ext cx="1809750" cy="2524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635895" y="3488262"/>
              <a:ext cx="1809751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l-GR" sz="1600" b="1" dirty="0">
                  <a:latin typeface="Comic Sans MS" panose="030F0702030302020204" pitchFamily="66" charset="0"/>
                  <a:hlinkClick r:id="rId4"/>
                </a:rPr>
                <a:t>Max Planck   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(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18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5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8 – 1947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)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15616" y="4293096"/>
            <a:ext cx="6912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μελετώντας το πρόβλημα του </a:t>
            </a:r>
            <a:r>
              <a:rPr lang="el-GR" sz="2000" b="1" dirty="0">
                <a:latin typeface="Comic Sans MS" panose="030F0702030302020204" pitchFamily="66" charset="0"/>
                <a:hlinkClick r:id="rId5"/>
              </a:rPr>
              <a:t>μέλανος σώματος</a:t>
            </a:r>
            <a:r>
              <a:rPr lang="el-GR" sz="2000" b="1" dirty="0">
                <a:latin typeface="Comic Sans MS" panose="030F0702030302020204" pitchFamily="66" charset="0"/>
              </a:rPr>
              <a:t>, διατύπωσε </a:t>
            </a:r>
            <a:r>
              <a:rPr lang="el-GR" altLang="el-GR" sz="2000" b="1" dirty="0">
                <a:latin typeface="Comic Sans MS" panose="030F0702030302020204" pitchFamily="66" charset="0"/>
              </a:rPr>
              <a:t>τη θεωρία των κβάντα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(σωματιδιακή φύση</a:t>
            </a:r>
            <a:r>
              <a:rPr lang="el-GR" altLang="el-GR" sz="2000" b="1" dirty="0">
                <a:latin typeface="Comic Sans MS" panose="030F0702030302020204" pitchFamily="66" charset="0"/>
              </a:rPr>
              <a:t> του φωτός), για να ερμηνεύσει την ακτινοβολία που παράγει ένα θερμαινόμενο σώμα. </a:t>
            </a:r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F675505B-AD2B-4797-9ED5-D55A6A5F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BDA3-593D-4496-94DE-E6C88DAD6365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017A29B7-5209-4B31-A174-B29A4CAF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0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26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99" y="692696"/>
            <a:ext cx="1092477" cy="104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3062" y="404664"/>
            <a:ext cx="2911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l-GR" sz="2000" b="1" dirty="0">
                <a:latin typeface="Comic Sans MS" panose="030F0702030302020204" pitchFamily="66" charset="0"/>
              </a:rPr>
              <a:t>Λίγο μετά, το 1905, ο </a:t>
            </a:r>
          </a:p>
        </p:txBody>
      </p:sp>
      <p:grpSp>
        <p:nvGrpSpPr>
          <p:cNvPr id="8" name="Ομάδα 7"/>
          <p:cNvGrpSpPr/>
          <p:nvPr/>
        </p:nvGrpSpPr>
        <p:grpSpPr>
          <a:xfrm>
            <a:off x="3347864" y="980728"/>
            <a:ext cx="2245839" cy="3253289"/>
            <a:chOff x="3347864" y="908720"/>
            <a:chExt cx="2245839" cy="3253289"/>
          </a:xfrm>
        </p:grpSpPr>
        <p:pic>
          <p:nvPicPr>
            <p:cNvPr id="6" name="Picture 5" descr="einstein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908720"/>
              <a:ext cx="2245839" cy="2591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534493" y="3500289"/>
              <a:ext cx="1872579" cy="661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600" b="1" dirty="0">
                  <a:latin typeface="Comic Sans MS" panose="030F0702030302020204" pitchFamily="66" charset="0"/>
                  <a:hlinkClick r:id="rId5"/>
                </a:rPr>
                <a:t>Albert Einstein</a:t>
              </a:r>
              <a:endParaRPr lang="en-US" altLang="el-GR" sz="1600" b="1" dirty="0">
                <a:latin typeface="Comic Sans MS" panose="030F0702030302020204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l-GR" altLang="el-GR" sz="1400" dirty="0">
                  <a:latin typeface="Comic Sans MS" panose="030F0702030302020204" pitchFamily="66" charset="0"/>
                </a:rPr>
                <a:t>(</a:t>
              </a:r>
              <a:r>
                <a:rPr lang="en-US" altLang="el-GR" sz="1400" dirty="0">
                  <a:latin typeface="Comic Sans MS" panose="030F0702030302020204" pitchFamily="66" charset="0"/>
                </a:rPr>
                <a:t>1879 – 1955</a:t>
              </a:r>
              <a:r>
                <a:rPr lang="el-GR" altLang="el-GR" sz="1400" dirty="0">
                  <a:latin typeface="Comic Sans MS" panose="030F0702030302020204" pitchFamily="66" charset="0"/>
                </a:rPr>
                <a:t>)</a:t>
              </a:r>
            </a:p>
          </p:txBody>
        </p:sp>
      </p:grpSp>
      <p:sp>
        <p:nvSpPr>
          <p:cNvPr id="9" name="Ορθογώνιο 8"/>
          <p:cNvSpPr/>
          <p:nvPr/>
        </p:nvSpPr>
        <p:spPr>
          <a:xfrm>
            <a:off x="1122410" y="4299826"/>
            <a:ext cx="6696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στηριγμένος στις απόψεις του </a:t>
            </a:r>
            <a:r>
              <a:rPr lang="en-US" altLang="el-GR" sz="2000" b="1" dirty="0">
                <a:latin typeface="Comic Sans MS" panose="030F0702030302020204" pitchFamily="66" charset="0"/>
              </a:rPr>
              <a:t>Planck</a:t>
            </a:r>
            <a:r>
              <a:rPr lang="el-GR" altLang="el-GR" sz="2000" b="1" dirty="0">
                <a:latin typeface="Comic Sans MS" panose="030F0702030302020204" pitchFamily="66" charset="0"/>
              </a:rPr>
              <a:t> ερμήνευσε το </a:t>
            </a:r>
            <a:r>
              <a:rPr lang="el-GR" altLang="el-GR" sz="2000" b="1" dirty="0">
                <a:latin typeface="Comic Sans MS" panose="030F0702030302020204" pitchFamily="66" charset="0"/>
                <a:hlinkClick r:id="rId6"/>
              </a:rPr>
              <a:t>φωτοηλεκτρικό</a:t>
            </a:r>
            <a:r>
              <a:rPr lang="el-GR" altLang="el-GR" sz="2000" b="1" dirty="0">
                <a:solidFill>
                  <a:schemeClr val="accent2"/>
                </a:solidFill>
                <a:latin typeface="Comic Sans MS" panose="030F0702030302020204" pitchFamily="66" charset="0"/>
                <a:hlinkClick r:id="rId6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  <a:hlinkClick r:id="rId6"/>
              </a:rPr>
              <a:t>φαινόμενο</a:t>
            </a:r>
            <a:r>
              <a:rPr lang="el-GR" altLang="el-GR" sz="2000" b="1" dirty="0">
                <a:latin typeface="Comic Sans MS" panose="030F0702030302020204" pitchFamily="66" charset="0"/>
              </a:rPr>
              <a:t>, δεχόμενος τη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σωματιδιακή φύση </a:t>
            </a:r>
            <a:r>
              <a:rPr lang="el-GR" altLang="el-GR" sz="2000" b="1" dirty="0">
                <a:latin typeface="Comic Sans MS" panose="030F0702030302020204" pitchFamily="66" charset="0"/>
              </a:rPr>
              <a:t>του φωτός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(φωτόνια).</a:t>
            </a:r>
          </a:p>
        </p:txBody>
      </p:sp>
      <p:sp>
        <p:nvSpPr>
          <p:cNvPr id="10" name="Θέση ημερομηνίας 9">
            <a:extLst>
              <a:ext uri="{FF2B5EF4-FFF2-40B4-BE49-F238E27FC236}">
                <a16:creationId xmlns:a16="http://schemas.microsoft.com/office/drawing/2014/main" id="{0DFAEFC7-CB9E-4FE7-8F36-77E6FE910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290-8C00-45E9-9CEE-734609DA912C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38432770-10B1-4781-8B70-78927623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1145771" cy="109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936827" y="116632"/>
            <a:ext cx="4522970" cy="1731252"/>
          </a:xfrm>
          <a:prstGeom prst="cloudCallout">
            <a:avLst>
              <a:gd name="adj1" fmla="val 66556"/>
              <a:gd name="adj2" fmla="val 2646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b="1" dirty="0">
                <a:latin typeface="Comic Sans MS" pitchFamily="66" charset="0"/>
              </a:rPr>
              <a:t>Τελικά, σήμερα τι πιστεύουμε για τη φύση του φωτός</a:t>
            </a:r>
            <a:r>
              <a:rPr lang="en-US" altLang="el-GR" b="1" dirty="0">
                <a:latin typeface="Comic Sans MS" pitchFamily="66" charset="0"/>
              </a:rPr>
              <a:t>;</a:t>
            </a:r>
            <a:endParaRPr lang="el-GR" altLang="el-GR" b="1" dirty="0">
              <a:latin typeface="Comic Sans MS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817363" y="2141673"/>
            <a:ext cx="556294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Σήμερα μπορούμε να πούμε ότι το δίλημμα        </a:t>
            </a:r>
            <a:r>
              <a:rPr lang="en-US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σωματίδιο</a:t>
            </a:r>
            <a:r>
              <a:rPr lang="en-US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ή </a:t>
            </a:r>
            <a:r>
              <a:rPr lang="en-US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κύμα</a:t>
            </a:r>
            <a:r>
              <a:rPr lang="en-US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έχει ξεπεραστεί.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Το φως παρουσιάζει διπλή συμπεριφορά</a:t>
            </a:r>
            <a:r>
              <a:rPr lang="en-US" altLang="el-GR" sz="2000" b="1" dirty="0">
                <a:latin typeface="Comic Sans MS" panose="030F0702030302020204" pitchFamily="66" charset="0"/>
              </a:rPr>
              <a:t>,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σωματιδιακή</a:t>
            </a:r>
            <a:r>
              <a:rPr lang="el-GR" altLang="el-GR" sz="2000" b="1" dirty="0">
                <a:latin typeface="Comic Sans MS" panose="030F0702030302020204" pitchFamily="66" charset="0"/>
              </a:rPr>
              <a:t> και 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κυματική</a:t>
            </a:r>
            <a:r>
              <a:rPr lang="el-GR" altLang="el-GR" sz="2000" b="1" dirty="0">
                <a:latin typeface="Comic Sans MS" panose="030F0702030302020204" pitchFamily="66" charset="0"/>
              </a:rPr>
              <a:t>, ανάλογα με την περίσταση (όχι ταυτόχρονα).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sz="2000" b="1" dirty="0">
                <a:latin typeface="Comic Sans MS" panose="030F0702030302020204" pitchFamily="66" charset="0"/>
              </a:rPr>
              <a:t>Οι δύο φύσεις είναι συμπληρωματικές. Η μία δεν αναιρεί την άλλη.</a:t>
            </a: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329417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F078F3C-E7D6-4749-942F-95EDCFC2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BF77-C127-4144-9A67-4D75295CC215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3374291F-E849-42AF-81D1-5AA8B5AE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547663" y="692696"/>
            <a:ext cx="622002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Για να ερμηνευτούν φαινόμενα που αφορούν τη </a:t>
            </a:r>
            <a:r>
              <a:rPr lang="el-GR" altLang="el-GR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διάδοση του φωτός</a:t>
            </a:r>
            <a:r>
              <a:rPr lang="el-GR" alt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(συμβολή, περίθλαση</a:t>
            </a:r>
            <a:r>
              <a:rPr lang="en-US" altLang="el-GR" sz="2000" b="1" dirty="0">
                <a:latin typeface="Comic Sans MS" panose="030F0702030302020204" pitchFamily="66" charset="0"/>
              </a:rPr>
              <a:t>,</a:t>
            </a:r>
            <a:r>
              <a:rPr lang="el-GR" altLang="el-GR" sz="2000" b="1" dirty="0"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  <a:hlinkClick r:id="rId2"/>
              </a:rPr>
              <a:t>πόλωση</a:t>
            </a:r>
            <a:r>
              <a:rPr lang="el-GR" altLang="el-GR" sz="2000" b="1" dirty="0">
                <a:latin typeface="Comic Sans MS" panose="030F0702030302020204" pitchFamily="66" charset="0"/>
              </a:rPr>
              <a:t>) δεχόμαστε ότι το φως έχει 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κυματική φύση</a:t>
            </a:r>
            <a:r>
              <a:rPr lang="el-GR" altLang="el-GR" sz="20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47662" y="2492896"/>
            <a:ext cx="622002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Για να ερμηνευτούν φαινόμενα που αφορούν την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εκπομπή</a:t>
            </a:r>
            <a:r>
              <a:rPr lang="el-GR" altLang="el-GR" sz="2000" b="1" dirty="0">
                <a:latin typeface="Comic Sans MS" panose="030F0702030302020204" pitchFamily="66" charset="0"/>
              </a:rPr>
              <a:t>, την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απορρόφηση</a:t>
            </a:r>
            <a:r>
              <a:rPr lang="el-GR" altLang="el-GR" sz="2000" b="1" dirty="0">
                <a:latin typeface="Comic Sans MS" panose="030F0702030302020204" pitchFamily="66" charset="0"/>
              </a:rPr>
              <a:t> του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φωτός</a:t>
            </a:r>
            <a:r>
              <a:rPr lang="el-GR" altLang="el-GR" sz="2000" b="1" dirty="0">
                <a:latin typeface="Comic Sans MS" panose="030F0702030302020204" pitchFamily="66" charset="0"/>
              </a:rPr>
              <a:t> και την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αλληλεπίδρασή</a:t>
            </a:r>
            <a:r>
              <a:rPr lang="el-GR" altLang="el-GR" sz="2000" b="1" dirty="0">
                <a:latin typeface="Comic Sans MS" panose="030F0702030302020204" pitchFamily="66" charset="0"/>
              </a:rPr>
              <a:t> του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με</a:t>
            </a:r>
            <a:r>
              <a:rPr lang="el-GR" altLang="el-GR" sz="2000" b="1" dirty="0">
                <a:latin typeface="Comic Sans MS" panose="030F0702030302020204" pitchFamily="66" charset="0"/>
              </a:rPr>
              <a:t> την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ύλη</a:t>
            </a:r>
            <a:r>
              <a:rPr lang="el-GR" altLang="el-GR" sz="2000" b="1" dirty="0">
                <a:latin typeface="Comic Sans MS" panose="030F0702030302020204" pitchFamily="66" charset="0"/>
              </a:rPr>
              <a:t>, δεχόμαστε ότι το φως είναι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ρεύμα σωματιδίων </a:t>
            </a:r>
            <a:r>
              <a:rPr lang="el-GR" altLang="el-GR" sz="2000" b="1" dirty="0">
                <a:latin typeface="Comic Sans MS" panose="030F0702030302020204" pitchFamily="66" charset="0"/>
              </a:rPr>
              <a:t>(φωτονίων),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π.χ. φωτοηλεκτρικό φαινόμενο. 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035"/>
            <a:ext cx="1043916" cy="994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71E669D5-F495-48FA-A44E-5185C4005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5410E-297D-4C6C-88CD-8378C52EF78D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00C9F15-A1E9-43B4-9EEF-1041C28D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97" y="1176649"/>
            <a:ext cx="4663405" cy="4663405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1295636" y="548680"/>
            <a:ext cx="6552728" cy="62796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διπλή φύση λίγο… διαφορετικά</a:t>
            </a: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A3EC7CF-0EBE-4E7A-AD98-6426A1DB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8BAE-F2D0-473C-BD8B-B260FA693CF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C7A9F93-AA1E-4F0D-A350-FA00AAE6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1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 rot="21271187">
            <a:off x="559846" y="143398"/>
            <a:ext cx="390202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l-GR" sz="2000" b="1" dirty="0" err="1">
                <a:latin typeface="Comic Sans MS" panose="030F0702030302020204" pitchFamily="66" charset="0"/>
              </a:rPr>
              <a:t>Στο</a:t>
            </a:r>
            <a:r>
              <a:rPr lang="en-US" altLang="el-GR" sz="2000" b="1" dirty="0">
                <a:latin typeface="Comic Sans MS" panose="030F0702030302020204" pitchFamily="66" charset="0"/>
              </a:rPr>
              <a:t> </a:t>
            </a:r>
            <a:r>
              <a:rPr lang="en-US" altLang="el-GR" sz="2000" b="1" dirty="0" err="1">
                <a:latin typeface="Comic Sans MS" panose="030F0702030302020204" pitchFamily="66" charset="0"/>
              </a:rPr>
              <a:t>λίγο</a:t>
            </a:r>
            <a:r>
              <a:rPr lang="en-US" altLang="el-GR" sz="2000" b="1" dirty="0">
                <a:latin typeface="Comic Sans MS" panose="030F0702030302020204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</a:t>
            </a:r>
            <a:r>
              <a:rPr lang="en-US" altLang="el-GR" sz="2000" b="1" dirty="0">
                <a:latin typeface="Comic Sans MS" panose="030F0702030302020204" pitchFamily="66" charset="0"/>
              </a:rPr>
              <a:t> </a:t>
            </a:r>
            <a:r>
              <a:rPr lang="en-US" altLang="el-GR" sz="2000" b="1" dirty="0" err="1">
                <a:latin typeface="Comic Sans MS" panose="030F0702030302020204" pitchFamily="66" charset="0"/>
              </a:rPr>
              <a:t>των</a:t>
            </a:r>
            <a:r>
              <a:rPr lang="en-US" altLang="el-GR" sz="2000" b="1" dirty="0">
                <a:latin typeface="Comic Sans MS" panose="030F0702030302020204" pitchFamily="66" charset="0"/>
              </a:rPr>
              <a:t> α</a:t>
            </a:r>
            <a:r>
              <a:rPr lang="en-US" altLang="el-GR" sz="2000" b="1" dirty="0" err="1">
                <a:latin typeface="Comic Sans MS" panose="030F0702030302020204" pitchFamily="66" charset="0"/>
              </a:rPr>
              <a:t>στεριών</a:t>
            </a:r>
            <a:br>
              <a:rPr lang="en-US" altLang="el-GR" sz="2000" b="1" dirty="0">
                <a:latin typeface="Comic Sans MS" panose="030F0702030302020204" pitchFamily="66" charset="0"/>
              </a:rPr>
            </a:br>
            <a:r>
              <a:rPr lang="en-US" altLang="el-GR" sz="2000" b="1" dirty="0" err="1">
                <a:latin typeface="Comic Sans MS" panose="030F0702030302020204" pitchFamily="66" charset="0"/>
              </a:rPr>
              <a:t>εδιά</a:t>
            </a:r>
            <a:r>
              <a:rPr lang="en-US" altLang="el-GR" sz="2000" b="1" dirty="0">
                <a:latin typeface="Comic Sans MS" panose="030F0702030302020204" pitchFamily="66" charset="0"/>
              </a:rPr>
              <a:t>βηκε η ζωή μου...</a:t>
            </a:r>
            <a:br>
              <a:rPr lang="en-US" altLang="el-GR" sz="2000" b="1" dirty="0">
                <a:latin typeface="Comic Sans MS" panose="030F0702030302020204" pitchFamily="66" charset="0"/>
              </a:rPr>
            </a:br>
            <a:r>
              <a:rPr lang="en-US" altLang="el-GR" sz="2000" b="1" dirty="0">
                <a:latin typeface="Comic Sans MS" panose="030F0702030302020204" pitchFamily="66" charset="0"/>
              </a:rPr>
              <a:t>Να </a:t>
            </a:r>
            <a:r>
              <a:rPr lang="en-US" altLang="el-GR" sz="2000" b="1" dirty="0" err="1">
                <a:latin typeface="Comic Sans MS" panose="030F0702030302020204" pitchFamily="66" charset="0"/>
              </a:rPr>
              <a:t>κάνω</a:t>
            </a:r>
            <a:r>
              <a:rPr lang="en-US" altLang="el-GR" sz="2000" b="1" dirty="0">
                <a:latin typeface="Comic Sans MS" panose="030F0702030302020204" pitchFamily="66" charset="0"/>
              </a:rPr>
              <a:t> </a:t>
            </a:r>
            <a:r>
              <a:rPr lang="en-US" altLang="el-GR" sz="2000" b="1" dirty="0" err="1">
                <a:latin typeface="Comic Sans MS" panose="030F0702030302020204" pitchFamily="66" charset="0"/>
              </a:rPr>
              <a:t>ευχές</a:t>
            </a:r>
            <a:r>
              <a:rPr lang="en-US" altLang="el-GR" sz="2000" b="1" dirty="0">
                <a:latin typeface="Comic Sans MS" panose="030F0702030302020204" pitchFamily="66" charset="0"/>
              </a:rPr>
              <a:t> </a:t>
            </a:r>
            <a:r>
              <a:rPr lang="en-US" altLang="el-GR" sz="2000" b="1" dirty="0" err="1">
                <a:latin typeface="Comic Sans MS" panose="030F0702030302020204" pitchFamily="66" charset="0"/>
              </a:rPr>
              <a:t>μή</a:t>
            </a:r>
            <a:r>
              <a:rPr lang="en-US" altLang="el-GR" sz="2000" b="1" dirty="0">
                <a:latin typeface="Comic Sans MS" panose="030F0702030302020204" pitchFamily="66" charset="0"/>
              </a:rPr>
              <a:t>πως βρεθείς</a:t>
            </a:r>
            <a:br>
              <a:rPr lang="en-US" altLang="el-GR" sz="2000" b="1" dirty="0">
                <a:latin typeface="Comic Sans MS" panose="030F0702030302020204" pitchFamily="66" charset="0"/>
              </a:rPr>
            </a:br>
            <a:r>
              <a:rPr lang="en-US" altLang="el-GR" sz="2000" b="1" dirty="0">
                <a:latin typeface="Comic Sans MS" panose="030F0702030302020204" pitchFamily="66" charset="0"/>
              </a:rPr>
              <a:t>κάποια στιγμή μαζί μου...</a:t>
            </a:r>
          </a:p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</a:rPr>
              <a:t>(κρητική μαντινάδα)</a:t>
            </a:r>
            <a:endParaRPr lang="en-US" alt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 rot="932750">
            <a:off x="4962942" y="286487"/>
            <a:ext cx="349647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«Ο ήλιος ο </a:t>
            </a:r>
            <a:r>
              <a:rPr lang="el-GR" altLang="el-GR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ηλιάτορας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</a:rPr>
              <a:t>ποίημα του Οδυσσέα Ελύτη,</a:t>
            </a:r>
          </a:p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</a:rPr>
              <a:t>του ποιητή του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φωτός.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868144" y="5348761"/>
            <a:ext cx="18812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</a:t>
            </a:r>
            <a:r>
              <a:rPr lang="el-GR" altLang="el-GR" sz="2000" b="1" dirty="0">
                <a:latin typeface="Comic Sans MS" panose="030F0702030302020204" pitchFamily="66" charset="0"/>
              </a:rPr>
              <a:t> </a:t>
            </a:r>
            <a:r>
              <a:rPr lang="el-GR" altLang="el-GR" sz="2000" b="1" dirty="0" err="1">
                <a:latin typeface="Comic Sans MS" panose="030F0702030302020204" pitchFamily="66" charset="0"/>
              </a:rPr>
              <a:t>ιλαρόν</a:t>
            </a:r>
            <a:r>
              <a:rPr lang="el-GR" altLang="el-GR" sz="20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 rot="476017">
            <a:off x="5826372" y="3956815"/>
            <a:ext cx="230134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Άπλετο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φως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στο έργο του Ομήρου.</a:t>
            </a:r>
          </a:p>
        </p:txBody>
      </p:sp>
      <p:sp>
        <p:nvSpPr>
          <p:cNvPr id="8" name="TextBox 7"/>
          <p:cNvSpPr txBox="1"/>
          <p:nvPr/>
        </p:nvSpPr>
        <p:spPr>
          <a:xfrm rot="21342261">
            <a:off x="466777" y="2696911"/>
            <a:ext cx="30699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Η ταχύτητα του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φωτός</a:t>
            </a:r>
            <a:r>
              <a:rPr lang="el-GR" sz="2000" dirty="0">
                <a:latin typeface="Comic Sans MS" panose="030F0702030302020204" pitchFamily="66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είναι σταθερή στο κενό. </a:t>
            </a:r>
          </a:p>
        </p:txBody>
      </p:sp>
      <p:sp>
        <p:nvSpPr>
          <p:cNvPr id="9" name="TextBox 8"/>
          <p:cNvSpPr txBox="1"/>
          <p:nvPr/>
        </p:nvSpPr>
        <p:spPr>
          <a:xfrm rot="355362">
            <a:off x="3855007" y="2759606"/>
            <a:ext cx="2763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</a:t>
            </a:r>
            <a:r>
              <a:rPr lang="el-GR" sz="2000" b="1" dirty="0">
                <a:latin typeface="Comic Sans MS" panose="030F0702030302020204" pitchFamily="66" charset="0"/>
              </a:rPr>
              <a:t> στο Τούνελ</a:t>
            </a:r>
          </a:p>
          <a:p>
            <a:pPr algn="ctr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(τηλεοπτική εκπομπή)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5" y="4406780"/>
            <a:ext cx="1013965" cy="96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93912" y="4033352"/>
            <a:ext cx="3602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Στην καθημερινή γλώσσα η χρήση της λέξης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</a:t>
            </a:r>
            <a:r>
              <a:rPr lang="el-GR" sz="2000" b="1" dirty="0">
                <a:latin typeface="Comic Sans MS" panose="030F0702030302020204" pitchFamily="66" charset="0"/>
              </a:rPr>
              <a:t> παρουσιάζει μεγάλη ποικιλία. </a:t>
            </a:r>
          </a:p>
        </p:txBody>
      </p:sp>
      <p:sp>
        <p:nvSpPr>
          <p:cNvPr id="10" name="Ορθογώνιο 9"/>
          <p:cNvSpPr/>
          <p:nvPr/>
        </p:nvSpPr>
        <p:spPr>
          <a:xfrm rot="1635157">
            <a:off x="5543756" y="2419964"/>
            <a:ext cx="30636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Φως, </a:t>
            </a:r>
            <a:r>
              <a:rPr lang="el-GR" sz="2000" b="1" dirty="0">
                <a:latin typeface="Comic Sans MS" panose="030F0702030302020204" pitchFamily="66" charset="0"/>
              </a:rPr>
              <a:t>περισσότερο</a:t>
            </a:r>
            <a:r>
              <a:rPr lang="el-GR" sz="2000" b="1" dirty="0">
                <a:solidFill>
                  <a:srgbClr val="5F1919"/>
                </a:solidFill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φως.</a:t>
            </a:r>
          </a:p>
          <a:p>
            <a:pPr algn="r">
              <a:lnSpc>
                <a:spcPct val="150000"/>
              </a:lnSpc>
            </a:pPr>
            <a:r>
              <a:rPr lang="el-GR" sz="2000" b="1" dirty="0" err="1">
                <a:latin typeface="Comic Sans MS" panose="030F0702030302020204" pitchFamily="66" charset="0"/>
              </a:rPr>
              <a:t>Γκαίτε</a:t>
            </a:r>
            <a:endParaRPr lang="el-GR" sz="2000" dirty="0">
              <a:latin typeface="Comic Sans MS" panose="030F0702030302020204" pitchFamily="66" charset="0"/>
            </a:endParaRPr>
          </a:p>
        </p:txBody>
      </p:sp>
      <p:sp>
        <p:nvSpPr>
          <p:cNvPr id="11" name="Θέση ημερομηνίας 10">
            <a:extLst>
              <a:ext uri="{FF2B5EF4-FFF2-40B4-BE49-F238E27FC236}">
                <a16:creationId xmlns:a16="http://schemas.microsoft.com/office/drawing/2014/main" id="{1A0BC720-3350-47FD-8204-BD41B277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3048-FEB3-48C5-907C-C686F28E3AC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B5DD9AE7-2BBD-49A3-A647-EB7DA480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7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7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3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599" y="452646"/>
            <a:ext cx="2376468" cy="230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03848" y="452646"/>
            <a:ext cx="5400600" cy="20402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  <a:cs typeface="Times New Roman" pitchFamily="18" charset="0"/>
              </a:rPr>
              <a:t>Το διάγραμμα </a:t>
            </a:r>
            <a:r>
              <a:rPr lang="el-GR" altLang="el-GR" sz="2000" b="1" dirty="0">
                <a:latin typeface="Comic Sans MS" panose="030F0702030302020204" pitchFamily="66" charset="0"/>
                <a:cs typeface="Times New Roman" pitchFamily="18" charset="0"/>
                <a:hlinkClick r:id="rId3"/>
              </a:rPr>
              <a:t>γιν-γιανγκ</a:t>
            </a:r>
            <a:r>
              <a:rPr lang="el-GR" altLang="el-GR" sz="2000" b="1" dirty="0">
                <a:latin typeface="Comic Sans MS" panose="030F0702030302020204" pitchFamily="66" charset="0"/>
                <a:cs typeface="Times New Roman" pitchFamily="18" charset="0"/>
              </a:rPr>
              <a:t>, που δεσπόζει στους πολιτισμούς της Ανατολής, επέλεξε ο </a:t>
            </a:r>
            <a:r>
              <a:rPr lang="en-US" altLang="el-GR" sz="2000" b="1" dirty="0">
                <a:latin typeface="Comic Sans MS" panose="030F0702030302020204" pitchFamily="66" charset="0"/>
                <a:cs typeface="Times New Roman" pitchFamily="18" charset="0"/>
                <a:hlinkClick r:id="rId4"/>
              </a:rPr>
              <a:t>Niels Bohr</a:t>
            </a:r>
            <a:r>
              <a:rPr lang="el-GR" altLang="el-GR" sz="2000" b="1" dirty="0">
                <a:latin typeface="Comic Sans MS" panose="030F0702030302020204" pitchFamily="66" charset="0"/>
                <a:cs typeface="Times New Roman" pitchFamily="18" charset="0"/>
                <a:hlinkClick r:id="rId4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  <a:cs typeface="Times New Roman" pitchFamily="18" charset="0"/>
              </a:rPr>
              <a:t>ως οικόσημο για να συμβολίσει την αρχή της</a:t>
            </a:r>
            <a:r>
              <a:rPr lang="en-US" altLang="el-GR" sz="20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  <a:cs typeface="Times New Roman" pitchFamily="18" charset="0"/>
              </a:rPr>
              <a:t>συμπληρωματικότητας. </a:t>
            </a:r>
          </a:p>
        </p:txBody>
      </p:sp>
      <p:pic>
        <p:nvPicPr>
          <p:cNvPr id="9218" name="Picture 2" descr="C:\Users\Merkouris\Desktop\My_Wife_and_My_Mother-in-La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9" y="3097150"/>
            <a:ext cx="2359288" cy="328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74858" y="2924944"/>
            <a:ext cx="53987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Το 1915 ο σχεδιαστής </a:t>
            </a:r>
            <a:r>
              <a:rPr lang="en-US" sz="2000" b="1" dirty="0">
                <a:latin typeface="Comic Sans MS" panose="030F0702030302020204" pitchFamily="66" charset="0"/>
              </a:rPr>
              <a:t>William Ely Hill</a:t>
            </a:r>
            <a:r>
              <a:rPr lang="el-GR" sz="2000" b="1" dirty="0">
                <a:latin typeface="Comic Sans MS" panose="030F0702030302020204" pitchFamily="66" charset="0"/>
              </a:rPr>
              <a:t> δημοσίευσε στο σατιρικό περιοδικό </a:t>
            </a:r>
            <a:r>
              <a:rPr lang="en-US" sz="2000" b="1" dirty="0">
                <a:latin typeface="Comic Sans MS" panose="030F0702030302020204" pitchFamily="66" charset="0"/>
              </a:rPr>
              <a:t>Puck </a:t>
            </a:r>
            <a:r>
              <a:rPr lang="el-GR" sz="2000" b="1" dirty="0">
                <a:latin typeface="Comic Sans MS" panose="030F0702030302020204" pitchFamily="66" charset="0"/>
              </a:rPr>
              <a:t>το σκίτσο </a:t>
            </a:r>
            <a:r>
              <a:rPr lang="en-US" sz="2000" b="1" dirty="0">
                <a:latin typeface="Comic Sans MS" panose="030F0702030302020204" pitchFamily="66" charset="0"/>
                <a:hlinkClick r:id="rId6"/>
              </a:rPr>
              <a:t>“</a:t>
            </a:r>
            <a:r>
              <a:rPr lang="el-GR" sz="2000" b="1" dirty="0">
                <a:latin typeface="Comic Sans MS" panose="030F0702030302020204" pitchFamily="66" charset="0"/>
                <a:hlinkClick r:id="rId6"/>
              </a:rPr>
              <a:t>Η γυναίκα μου και η πεθερά μου</a:t>
            </a:r>
            <a:r>
              <a:rPr lang="en-US" sz="2000" b="1" dirty="0">
                <a:latin typeface="Comic Sans MS" panose="030F0702030302020204" pitchFamily="66" charset="0"/>
              </a:rPr>
              <a:t>”. </a:t>
            </a:r>
            <a:r>
              <a:rPr lang="en-US" altLang="el-GR" sz="2000" b="1" dirty="0">
                <a:latin typeface="Comic Sans MS" panose="030F0702030302020204" pitchFamily="66" charset="0"/>
                <a:cs typeface="Times New Roman" pitchFamily="18" charset="0"/>
              </a:rPr>
              <a:t>H</a:t>
            </a:r>
            <a:r>
              <a:rPr lang="el-GR" altLang="el-GR" sz="2000" b="1" dirty="0">
                <a:latin typeface="Comic Sans MS" panose="030F0702030302020204" pitchFamily="66" charset="0"/>
                <a:cs typeface="Times New Roman" pitchFamily="18" charset="0"/>
              </a:rPr>
              <a:t> διπλή φύση εκφρασμένη στο ίδιο σχέδιο με μια νέα και μια ηλικιωμένη γυναίκα.</a:t>
            </a:r>
          </a:p>
          <a:p>
            <a:pPr algn="just">
              <a:lnSpc>
                <a:spcPct val="150000"/>
              </a:lnSpc>
            </a:pPr>
            <a:r>
              <a:rPr lang="el-GR" sz="1600" b="1" dirty="0">
                <a:latin typeface="Comic Sans MS" panose="030F0702030302020204" pitchFamily="66" charset="0"/>
                <a:cs typeface="Times New Roman" pitchFamily="18" charset="0"/>
              </a:rPr>
              <a:t>(Αν κοιτάξετε προσεκτικά, θα δείτε στο σχέδιο να εικονίζονται μια νέα και μια γριά γυναίκα).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4A577BC0-97B9-43DC-B22C-D550CA7C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D43-4C9E-4AA5-A362-7F888C0A8EA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8EAE86B4-C458-44D2-8B8A-27AAE3CE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9838" y="116632"/>
            <a:ext cx="6516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1600" b="1" dirty="0">
                <a:latin typeface="Comic Sans MS" panose="030F0702030302020204" pitchFamily="66" charset="0"/>
              </a:rPr>
              <a:t>Επειδή το θέμα της διπλής φύσης του φωτός παρουσιάζει ιδιαίτερο ενδιαφέρον, παραθέτω μερικές υπερσυνδέσεις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l-GR" sz="1600" b="1" dirty="0" err="1">
                <a:latin typeface="Comic Sans MS" panose="030F0702030302020204" pitchFamily="66" charset="0"/>
              </a:rPr>
              <a:t>ό,που</a:t>
            </a:r>
            <a:r>
              <a:rPr lang="el-GR" sz="1600" b="1" dirty="0">
                <a:latin typeface="Comic Sans MS" panose="030F0702030302020204" pitchFamily="66" charset="0"/>
              </a:rPr>
              <a:t> μπορείτε να βρείτε περισσότερες απόψεις για τη φύση του φωτός.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1484784"/>
            <a:ext cx="74074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Στην ιστοσελίδα </a:t>
            </a:r>
            <a:r>
              <a:rPr lang="en-US" b="1" dirty="0">
                <a:latin typeface="Comic Sans MS" panose="030F0702030302020204" pitchFamily="66" charset="0"/>
                <a:hlinkClick r:id="rId2"/>
              </a:rPr>
              <a:t>Wikipedia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Στην ιστοσελίδα του </a:t>
            </a:r>
            <a:r>
              <a:rPr lang="en-US" b="1" dirty="0">
                <a:latin typeface="Comic Sans MS" panose="030F0702030302020204" pitchFamily="66" charset="0"/>
                <a:hlinkClick r:id="rId3"/>
              </a:rPr>
              <a:t>physics4u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Στην ιστοσελίδα της </a:t>
            </a:r>
            <a:r>
              <a:rPr lang="el-GR" b="1" dirty="0">
                <a:latin typeface="Comic Sans MS" panose="030F0702030302020204" pitchFamily="66" charset="0"/>
                <a:hlinkClick r:id="rId4"/>
              </a:rPr>
              <a:t>Τίνας </a:t>
            </a:r>
            <a:r>
              <a:rPr lang="el-GR" b="1" dirty="0" err="1">
                <a:latin typeface="Comic Sans MS" panose="030F0702030302020204" pitchFamily="66" charset="0"/>
                <a:hlinkClick r:id="rId4"/>
              </a:rPr>
              <a:t>Νάντσου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Στην ιστοσελίδα «</a:t>
            </a:r>
            <a:r>
              <a:rPr lang="en-US" b="1" dirty="0">
                <a:latin typeface="Comic Sans MS" panose="030F0702030302020204" pitchFamily="66" charset="0"/>
              </a:rPr>
              <a:t>QUANTUM MADE SIMPLE</a:t>
            </a:r>
            <a:r>
              <a:rPr lang="el-GR" b="1" dirty="0">
                <a:latin typeface="Comic Sans MS" panose="030F0702030302020204" pitchFamily="66" charset="0"/>
              </a:rPr>
              <a:t>»</a:t>
            </a:r>
            <a:r>
              <a:rPr lang="en-US" b="1" dirty="0">
                <a:latin typeface="Comic Sans MS" panose="030F0702030302020204" pitchFamily="66" charset="0"/>
              </a:rPr>
              <a:t> (</a:t>
            </a:r>
            <a:r>
              <a:rPr lang="el-GR" b="1" dirty="0">
                <a:latin typeface="Comic Sans MS" panose="030F0702030302020204" pitchFamily="66" charset="0"/>
                <a:hlinkClick r:id="rId5"/>
              </a:rPr>
              <a:t>βίντεο</a:t>
            </a:r>
            <a:r>
              <a:rPr lang="el-GR" b="1" dirty="0">
                <a:latin typeface="Comic Sans MS" panose="030F0702030302020204" pitchFamily="66" charset="0"/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Στην ιστοσελίδα </a:t>
            </a:r>
            <a:r>
              <a:rPr lang="el-GR" b="1" dirty="0">
                <a:latin typeface="Comic Sans MS" panose="030F0702030302020204" pitchFamily="66" charset="0"/>
                <a:hlinkClick r:id="rId6"/>
              </a:rPr>
              <a:t>του</a:t>
            </a:r>
            <a:r>
              <a:rPr lang="en-US" b="1" dirty="0">
                <a:latin typeface="Comic Sans MS" panose="030F0702030302020204" pitchFamily="66" charset="0"/>
                <a:hlinkClick r:id="rId6"/>
              </a:rPr>
              <a:t> </a:t>
            </a:r>
            <a:r>
              <a:rPr lang="en-US" b="1" dirty="0" err="1">
                <a:latin typeface="Comic Sans MS" panose="030F0702030302020204" pitchFamily="66" charset="0"/>
                <a:hlinkClick r:id="rId6"/>
              </a:rPr>
              <a:t>Astrovox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  <a:endParaRPr lang="el-G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Στην ιστοσελίδα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l-GR" b="1" dirty="0">
                <a:latin typeface="Comic Sans MS" panose="030F0702030302020204" pitchFamily="66" charset="0"/>
                <a:hlinkClick r:id="rId7"/>
              </a:rPr>
              <a:t>Αντικλείδι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  <a:endParaRPr lang="el-G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Στην ιστοσελίδα «</a:t>
            </a:r>
            <a:r>
              <a:rPr lang="en-US" b="1" dirty="0">
                <a:latin typeface="Comic Sans MS" panose="030F0702030302020204" pitchFamily="66" charset="0"/>
                <a:hlinkClick r:id="rId8"/>
              </a:rPr>
              <a:t>A Fire Of Uncommon Velocity</a:t>
            </a:r>
            <a:r>
              <a:rPr lang="el-GR" b="1" dirty="0">
                <a:latin typeface="Comic Sans MS" panose="030F0702030302020204" pitchFamily="66" charset="0"/>
              </a:rPr>
              <a:t>».</a:t>
            </a:r>
            <a:endParaRPr lang="el-G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Στην ιστοσελίδα </a:t>
            </a:r>
            <a:r>
              <a:rPr lang="el-GR" b="1" dirty="0">
                <a:latin typeface="Comic Sans MS" panose="030F0702030302020204" pitchFamily="66" charset="0"/>
                <a:hlinkClick r:id="rId9"/>
              </a:rPr>
              <a:t>του</a:t>
            </a:r>
            <a:r>
              <a:rPr lang="en-US" b="1" dirty="0">
                <a:latin typeface="Comic Sans MS" panose="030F0702030302020204" pitchFamily="66" charset="0"/>
                <a:hlinkClick r:id="rId9"/>
              </a:rPr>
              <a:t> </a:t>
            </a:r>
            <a:r>
              <a:rPr lang="en-US" b="1" dirty="0" err="1">
                <a:latin typeface="Comic Sans MS" panose="030F0702030302020204" pitchFamily="66" charset="0"/>
                <a:hlinkClick r:id="rId9"/>
              </a:rPr>
              <a:t>micro.magnet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  <a:endParaRPr lang="el-G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anose="030F0702030302020204" pitchFamily="66" charset="0"/>
              </a:rPr>
              <a:t>Και μια λίγο …διαφορετική </a:t>
            </a:r>
            <a:r>
              <a:rPr lang="el-GR" b="1" dirty="0">
                <a:latin typeface="Comic Sans MS" panose="030F0702030302020204" pitchFamily="66" charset="0"/>
                <a:hlinkClick r:id="rId10"/>
              </a:rPr>
              <a:t>άποψη</a:t>
            </a:r>
            <a:r>
              <a:rPr lang="el-GR" b="1" dirty="0">
                <a:latin typeface="Comic Sans MS" panose="030F0702030302020204" pitchFamily="66" charset="0"/>
              </a:rPr>
              <a:t> από τον Θρασύβουλο Μαχαίρα διατυπωμένη στο Υλικό Φυσικής – Χημείας. </a:t>
            </a:r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A5395A5F-6D8D-4269-B0AC-74EBDC63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59563-4BCF-44EC-9252-5E254704AC52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66CC1050-5963-434B-8ECF-658D08CD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295636" y="332656"/>
            <a:ext cx="6552728" cy="144016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l-GR" altLang="el-GR" sz="11200" b="1" dirty="0">
                <a:latin typeface="Comic Sans MS" pitchFamily="66" charset="0"/>
              </a:rPr>
              <a:t>Βασικά στοιχεία για την </a:t>
            </a:r>
            <a:endParaRPr lang="el-GR" altLang="el-GR" sz="112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l-GR" altLang="el-GR" sz="1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Ηλεκτρομαγνητική θεωρία</a:t>
            </a:r>
            <a:br>
              <a:rPr lang="el-GR" altLang="el-GR" sz="14400" b="1" dirty="0">
                <a:latin typeface="Comic Sans MS" pitchFamily="66" charset="0"/>
              </a:rPr>
            </a:br>
            <a:endParaRPr lang="el-GR" altLang="el-GR" sz="14400" b="1" dirty="0">
              <a:latin typeface="Comic Sans MS" pitchFamily="66" charset="0"/>
            </a:endParaRPr>
          </a:p>
        </p:txBody>
      </p:sp>
      <p:pic>
        <p:nvPicPr>
          <p:cNvPr id="10" name="Picture 2" descr="C:\Users\Merkouris\Desktop\Radiation2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96" y="2276872"/>
            <a:ext cx="662866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A3C354-E88C-405E-AD44-C41660CF3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6A5A-933A-4BA3-ACEE-AC59819EFF51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E9E9B4A2-AE9F-47E1-994A-BBB824BF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827584" y="447923"/>
            <a:ext cx="7488832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sz="2400" b="1" dirty="0">
                <a:latin typeface="Comic Sans MS" panose="030F0702030302020204" pitchFamily="66" charset="0"/>
              </a:rPr>
              <a:t>Ένα Ηλεκτρομαγνητικό κύμα παράγεται όταν ένα ηλεκτρικό φορτίο </a:t>
            </a:r>
            <a:r>
              <a:rPr lang="el-GR" altLang="el-GR" sz="2400" b="1" dirty="0">
                <a:latin typeface="Comic Sans MS" panose="030F0702030302020204" pitchFamily="66" charset="0"/>
                <a:hlinkClick r:id="rId2"/>
              </a:rPr>
              <a:t>επιταχύνεται</a:t>
            </a:r>
            <a:r>
              <a:rPr lang="el-GR" altLang="el-GR" sz="24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170" name="Picture 2" descr="C:\Users\Merkouris\Desktop\Hydrogen_polar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5492661" cy="39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Ομάδα 5"/>
          <p:cNvGrpSpPr/>
          <p:nvPr/>
        </p:nvGrpSpPr>
        <p:grpSpPr>
          <a:xfrm>
            <a:off x="1979712" y="4643263"/>
            <a:ext cx="5184576" cy="1107996"/>
            <a:chOff x="1979712" y="4643263"/>
            <a:chExt cx="5184576" cy="1107996"/>
          </a:xfrm>
        </p:grpSpPr>
        <p:sp>
          <p:nvSpPr>
            <p:cNvPr id="5" name="TextBox 4"/>
            <p:cNvSpPr txBox="1"/>
            <p:nvPr/>
          </p:nvSpPr>
          <p:spPr>
            <a:xfrm>
              <a:off x="1979712" y="4797152"/>
              <a:ext cx="1656184" cy="95410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>
                  <a:latin typeface="Comic Sans MS" panose="030F0702030302020204" pitchFamily="66" charset="0"/>
                </a:rPr>
                <a:t>Ένταση και Κατεύθυνση Ηλεκτρικού Πεδίου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00192" y="4643263"/>
              <a:ext cx="864096" cy="276999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dirty="0">
                  <a:latin typeface="Comic Sans MS" panose="030F0702030302020204" pitchFamily="66" charset="0"/>
                </a:rPr>
                <a:t>Ενέργεια</a:t>
              </a:r>
            </a:p>
          </p:txBody>
        </p:sp>
      </p:grpSp>
      <p:sp>
        <p:nvSpPr>
          <p:cNvPr id="8" name="Θέση ημερομηνίας 7">
            <a:extLst>
              <a:ext uri="{FF2B5EF4-FFF2-40B4-BE49-F238E27FC236}">
                <a16:creationId xmlns:a16="http://schemas.microsoft.com/office/drawing/2014/main" id="{83F1CE8B-711E-4280-BB9D-B23D9DE0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DE25-95CB-42D3-BC47-605C7C41BAF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17BB879B-23ED-47BD-B06B-395393CB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007604" y="456777"/>
                <a:ext cx="7128792" cy="2143536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el-GR" altLang="el-GR" sz="2000" b="1" dirty="0">
                    <a:latin typeface="Comic Sans MS" panose="030F0702030302020204" pitchFamily="66" charset="0"/>
                  </a:rPr>
                  <a:t>Το Ηλεκτρομαγνητικό κύμα αποτελείται από ένα ηλεκτρικό πεδίο </a:t>
                </a:r>
                <a:r>
                  <a:rPr lang="el-GR" altLang="el-GR" sz="20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(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έντασης</a:t>
                </a:r>
                <a:r>
                  <a:rPr lang="en-US" altLang="el-GR" sz="2000" b="1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𝑬</m:t>
                        </m:r>
                      </m:e>
                    </m:acc>
                  </m:oMath>
                </a14:m>
                <a:r>
                  <a:rPr lang="el-GR" altLang="el-GR" sz="20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)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 και ένα μαγνητικό πεδίο </a:t>
                </a:r>
                <a:r>
                  <a:rPr lang="el-GR" altLang="el-GR" sz="2000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(</a:t>
                </a:r>
                <a:r>
                  <a:rPr lang="el-GR" altLang="el-GR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έντασης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𝑩</m:t>
                        </m:r>
                      </m:e>
                    </m:acc>
                  </m:oMath>
                </a14:m>
                <a:r>
                  <a:rPr lang="el-GR" altLang="el-GR" sz="2000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)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 τα οποία συνυπάρχουν στο χώρο και είναι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τοπικά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και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χρονικά μεταβαλλόμενα</a:t>
                </a:r>
                <a:r>
                  <a:rPr lang="el-GR" alt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456777"/>
                <a:ext cx="7128792" cy="2143536"/>
              </a:xfrm>
              <a:prstGeom prst="rect">
                <a:avLst/>
              </a:prstGeom>
              <a:blipFill>
                <a:blip r:embed="rId2"/>
                <a:stretch>
                  <a:fillRect l="-769" r="-855" b="-4261"/>
                </a:stretch>
              </a:blipFill>
              <a:effectLst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76" y="2852936"/>
            <a:ext cx="5457448" cy="2592288"/>
          </a:xfrm>
          <a:prstGeom prst="rect">
            <a:avLst/>
          </a:prstGeom>
        </p:spPr>
      </p:pic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7478582E-E3D5-42AA-89E2-8DF16230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C6DB0-01DA-4270-892A-A4631152FE5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132E875F-AD2C-4237-8674-2F2A7664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0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187624" y="620688"/>
                <a:ext cx="6768752" cy="1995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l-GR" sz="2000" b="1" dirty="0">
                    <a:latin typeface="Comic Sans MS" pitchFamily="66" charset="0"/>
                  </a:rPr>
                  <a:t> </a:t>
                </a:r>
                <a:r>
                  <a:rPr lang="el-GR" altLang="el-GR" sz="2000" b="1" dirty="0">
                    <a:latin typeface="Comic Sans MS" pitchFamily="66" charset="0"/>
                  </a:rPr>
                  <a:t>Τα διανύσματα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𝑬</m:t>
                        </m:r>
                      </m:e>
                    </m:acc>
                  </m:oMath>
                </a14:m>
                <a:r>
                  <a:rPr lang="el-GR" altLang="el-GR" sz="2000" b="1" dirty="0">
                    <a:latin typeface="Comic Sans MS" pitchFamily="66" charset="0"/>
                  </a:rPr>
                  <a:t> και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altLang="el-GR" sz="2000" b="1" dirty="0">
                    <a:latin typeface="Comic Sans MS" pitchFamily="66" charset="0"/>
                  </a:rPr>
                  <a:t> </a:t>
                </a:r>
                <a:r>
                  <a:rPr lang="el-GR" altLang="el-GR" sz="2000" b="1" dirty="0">
                    <a:latin typeface="Comic Sans MS" pitchFamily="66" charset="0"/>
                  </a:rPr>
                  <a:t>είναι κάθετα μεταξύ τους και μάλιστα κάθετα προς την διεύθυνση διάδοσης του κύματος. Γι’ αυτό, τα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Ηλεκτρομαγνητικά κύματα</a:t>
                </a:r>
                <a:r>
                  <a:rPr lang="el-GR" altLang="el-GR" sz="2000" b="1" dirty="0">
                    <a:latin typeface="Comic Sans MS" pitchFamily="66" charset="0"/>
                  </a:rPr>
                  <a:t> είναι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εγκάρσια. </a:t>
                </a:r>
                <a:r>
                  <a:rPr lang="el-GR" altLang="el-GR" sz="2000" b="1" dirty="0">
                    <a:latin typeface="Comic Sans MS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620688"/>
                <a:ext cx="6768752" cy="1995098"/>
              </a:xfrm>
              <a:prstGeom prst="rect">
                <a:avLst/>
              </a:prstGeom>
              <a:blipFill>
                <a:blip r:embed="rId2"/>
                <a:stretch>
                  <a:fillRect l="-991" r="-901" b="-30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600313"/>
            <a:ext cx="4032448" cy="3357157"/>
          </a:xfrm>
          <a:prstGeom prst="rect">
            <a:avLst/>
          </a:prstGeom>
        </p:spPr>
      </p:pic>
      <p:grpSp>
        <p:nvGrpSpPr>
          <p:cNvPr id="8" name="Ομάδα 7"/>
          <p:cNvGrpSpPr/>
          <p:nvPr/>
        </p:nvGrpSpPr>
        <p:grpSpPr>
          <a:xfrm>
            <a:off x="6547581" y="4653136"/>
            <a:ext cx="612068" cy="350749"/>
            <a:chOff x="6499613" y="4509092"/>
            <a:chExt cx="612068" cy="350749"/>
          </a:xfrm>
        </p:grpSpPr>
        <p:sp>
          <p:nvSpPr>
            <p:cNvPr id="6" name="Δεξί βέλος 5"/>
            <p:cNvSpPr/>
            <p:nvPr/>
          </p:nvSpPr>
          <p:spPr>
            <a:xfrm rot="803272">
              <a:off x="6499613" y="4765545"/>
              <a:ext cx="360040" cy="9429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79633" y="4509092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Comic Sans MS" panose="030F0702030302020204" pitchFamily="66" charset="0"/>
                </a:rPr>
                <a:t>c</a:t>
              </a:r>
              <a:endParaRPr lang="el-GR" sz="1600" b="1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Θέση ημερομηνίας 8">
            <a:extLst>
              <a:ext uri="{FF2B5EF4-FFF2-40B4-BE49-F238E27FC236}">
                <a16:creationId xmlns:a16="http://schemas.microsoft.com/office/drawing/2014/main" id="{B478A49E-94D9-4109-8B0C-D011F1C4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F966-2848-4C8D-A4E3-2A9E252C07B2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AD397B0A-C338-4BCB-8360-CE5C3598C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755576" y="620688"/>
                <a:ext cx="7704856" cy="1512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>
                    <a:latin typeface="Comic Sans MS" pitchFamily="66" charset="0"/>
                  </a:rPr>
                  <a:t>Οι εντάσεις των πεδίων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l-GR" altLang="el-GR" sz="2000" b="1" dirty="0">
                    <a:latin typeface="Comic Sans MS" pitchFamily="66" charset="0"/>
                  </a:rPr>
                  <a:t> και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altLang="el-GR" sz="2000" b="1" i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altLang="el-GR" sz="2000" b="1" dirty="0">
                    <a:latin typeface="Comic Sans MS" pitchFamily="66" charset="0"/>
                  </a:rPr>
                  <a:t>είναι σε φάση, δηλαδή παίρνουν συγχρόνως τη μέγιστη ή την ελάχιστη τιμή τους (σε μεγάλη απόσταση από την πηγή).</a:t>
                </a:r>
              </a:p>
              <a:p>
                <a:pPr marL="0" indent="0" algn="just">
                  <a:buNone/>
                </a:pPr>
                <a:endParaRPr lang="en-US" altLang="el-GR" sz="2400" b="1" dirty="0">
                  <a:latin typeface="Comic Sans MS" pitchFamily="66" charset="0"/>
                </a:endParaRPr>
              </a:p>
              <a:p>
                <a:pPr algn="just">
                  <a:buFont typeface="Arial" panose="020B0604020202020204" pitchFamily="34" charset="0"/>
                  <a:buChar char="•"/>
                </a:pPr>
                <a:endParaRPr lang="en-US" altLang="el-GR" sz="2400" b="1" dirty="0">
                  <a:latin typeface="Comic Sans MS" pitchFamily="66" charset="0"/>
                </a:endParaRPr>
              </a:p>
              <a:p>
                <a:pPr marL="0" indent="0" algn="just">
                  <a:buNone/>
                </a:pPr>
                <a:endParaRPr lang="en-US" altLang="el-GR" sz="2400" b="1" dirty="0">
                  <a:latin typeface="Comic Sans MS" pitchFamily="66" charset="0"/>
                </a:endParaRPr>
              </a:p>
              <a:p>
                <a:pPr algn="just">
                  <a:buFont typeface="Arial" panose="020B0604020202020204" pitchFamily="34" charset="0"/>
                  <a:buChar char="•"/>
                </a:pPr>
                <a:endParaRPr lang="en-US" altLang="el-GR" sz="2400" b="1" dirty="0">
                  <a:latin typeface="Comic Sans MS" pitchFamily="66" charset="0"/>
                </a:endParaRPr>
              </a:p>
              <a:p>
                <a:pPr marL="0" indent="0" algn="just">
                  <a:buNone/>
                </a:pPr>
                <a:endParaRPr lang="el-GR" altLang="el-GR" sz="2400" b="1" dirty="0">
                  <a:latin typeface="Comic Sans MS" pitchFamily="66" charset="0"/>
                </a:endParaRP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l-GR" altLang="el-GR" sz="2000" b="1" dirty="0">
                    <a:latin typeface="Comic Sans MS" pitchFamily="66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620688"/>
                <a:ext cx="7704856" cy="1512168"/>
              </a:xfrm>
              <a:prstGeom prst="rect">
                <a:avLst/>
              </a:prstGeom>
              <a:blipFill>
                <a:blip r:embed="rId2"/>
                <a:stretch>
                  <a:fillRect l="-1187" r="-791" b="-40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46990"/>
            <a:ext cx="5140976" cy="3502289"/>
          </a:xfrm>
          <a:prstGeom prst="rect">
            <a:avLst/>
          </a:prstGeom>
        </p:spPr>
      </p:pic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289CE18-B034-4CDD-8143-40F4A74B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66711-CD0F-478D-B328-A631A672E51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A59C86B1-F55B-4113-8AEE-60119021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827584" y="836712"/>
            <a:ext cx="7302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Τα δύο πεδία διαδίδονται στο χώρο με την ίδια ταχύτητα</a:t>
            </a:r>
            <a:r>
              <a:rPr lang="en-US" altLang="el-GR" sz="2000" b="1" dirty="0">
                <a:latin typeface="Comic Sans MS" pitchFamily="66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 Το φως μεταφέρει ενέργεια.</a:t>
            </a:r>
          </a:p>
        </p:txBody>
      </p:sp>
      <p:grpSp>
        <p:nvGrpSpPr>
          <p:cNvPr id="12" name="Ομάδα 11"/>
          <p:cNvGrpSpPr/>
          <p:nvPr/>
        </p:nvGrpSpPr>
        <p:grpSpPr>
          <a:xfrm>
            <a:off x="1187624" y="2132856"/>
            <a:ext cx="6799071" cy="3312368"/>
            <a:chOff x="1187624" y="2132856"/>
            <a:chExt cx="6799071" cy="3312368"/>
          </a:xfrm>
        </p:grpSpPr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2132856"/>
              <a:ext cx="6799071" cy="33123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40024" y="3827363"/>
              <a:ext cx="1879848" cy="307777"/>
            </a:xfrm>
            <a:prstGeom prst="rect">
              <a:avLst/>
            </a:prstGeom>
            <a:solidFill>
              <a:srgbClr val="29C7FF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/>
                <a:t>σπίτι με ηλιακά πάνελ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5111" y="2852936"/>
              <a:ext cx="864096" cy="307777"/>
            </a:xfrm>
            <a:prstGeom prst="rect">
              <a:avLst/>
            </a:prstGeom>
            <a:solidFill>
              <a:srgbClr val="29C7FF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/>
                <a:t>μετρητής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78372" y="2852936"/>
              <a:ext cx="723900" cy="307777"/>
            </a:xfrm>
            <a:prstGeom prst="rect">
              <a:avLst/>
            </a:prstGeom>
            <a:solidFill>
              <a:srgbClr val="47CFFF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/>
                <a:t>δίκτυο</a:t>
              </a:r>
            </a:p>
          </p:txBody>
        </p:sp>
      </p:grp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62A06FB-41FB-4D27-ADF2-C12B038AB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B93DF-DF7C-4A72-B95B-76DC6E9090B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75F65A28-825D-47F0-A0E8-51392E7F4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5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1763688" y="1412776"/>
            <a:ext cx="5832648" cy="4297458"/>
            <a:chOff x="1763688" y="1412776"/>
            <a:chExt cx="5832648" cy="4297458"/>
          </a:xfrm>
        </p:grpSpPr>
        <p:grpSp>
          <p:nvGrpSpPr>
            <p:cNvPr id="9" name="Ομάδα 8"/>
            <p:cNvGrpSpPr/>
            <p:nvPr/>
          </p:nvGrpSpPr>
          <p:grpSpPr>
            <a:xfrm>
              <a:off x="1763688" y="1412776"/>
              <a:ext cx="5544616" cy="4297458"/>
              <a:chOff x="1763688" y="1412776"/>
              <a:chExt cx="5544616" cy="4297458"/>
            </a:xfrm>
          </p:grpSpPr>
          <p:pic>
            <p:nvPicPr>
              <p:cNvPr id="6" name="Εικόνα 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88" y="1412776"/>
                <a:ext cx="5433869" cy="429745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067944" y="2780928"/>
                <a:ext cx="10081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Ηλεκτρικό πεδίο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228184" y="3561505"/>
                <a:ext cx="1080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dirty="0">
                    <a:solidFill>
                      <a:srgbClr val="00BBFE"/>
                    </a:solidFill>
                    <a:latin typeface="Comic Sans MS" panose="030F0702030302020204" pitchFamily="66" charset="0"/>
                  </a:rPr>
                  <a:t>Μαγνητικό πεδίο</a:t>
                </a:r>
              </a:p>
            </p:txBody>
          </p:sp>
        </p:grpSp>
        <p:sp>
          <p:nvSpPr>
            <p:cNvPr id="10" name="Δεξί βέλος 9"/>
            <p:cNvSpPr/>
            <p:nvPr/>
          </p:nvSpPr>
          <p:spPr>
            <a:xfrm rot="19902435">
              <a:off x="6978006" y="2784195"/>
              <a:ext cx="360040" cy="1424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64288" y="2774669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Comic Sans MS" panose="030F0702030302020204" pitchFamily="66" charset="0"/>
                </a:rPr>
                <a:t>c</a:t>
              </a:r>
              <a:endParaRPr lang="el-GR" sz="1600" b="1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59631" y="279672"/>
            <a:ext cx="6624737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Ένα χαρακτηριστικό στιγμιότυπο ηλεκτρομαγνητικού κύματος</a:t>
            </a:r>
            <a:r>
              <a:rPr lang="el-GR" altLang="el-GR" sz="2000" b="1" dirty="0">
                <a:latin typeface="Comic Sans MS" panose="030F0702030302020204" pitchFamily="66" charset="0"/>
              </a:rPr>
              <a:t> </a:t>
            </a:r>
            <a:r>
              <a:rPr lang="en-US" altLang="el-GR" sz="2000" b="1" dirty="0">
                <a:latin typeface="Comic Sans MS" panose="030F0702030302020204" pitchFamily="66" charset="0"/>
              </a:rPr>
              <a:t>(</a:t>
            </a:r>
            <a:r>
              <a:rPr lang="el-GR" altLang="el-GR" sz="2000" b="1" dirty="0">
                <a:latin typeface="Comic Sans MS" panose="030F0702030302020204" pitchFamily="66" charset="0"/>
              </a:rPr>
              <a:t>σε μεγάλη απόσταση από την πηγή</a:t>
            </a:r>
            <a:r>
              <a:rPr lang="en-US" altLang="el-GR" sz="2000" b="1" dirty="0">
                <a:latin typeface="Comic Sans MS" panose="030F0702030302020204" pitchFamily="66" charset="0"/>
              </a:rPr>
              <a:t>)</a:t>
            </a:r>
            <a:r>
              <a:rPr lang="el-GR" sz="2000" b="1" dirty="0">
                <a:latin typeface="Comic Sans MS" panose="030F0702030302020204" pitchFamily="66" charset="0"/>
              </a:rPr>
              <a:t> είναι το παρακάτω.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0243F5D-4270-47B1-A14C-F0E4D5B3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2F9D-9464-442C-94EE-FCFBBF624C15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8307D081-1426-4BF3-BFA6-62C5D1FC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0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899592" y="225780"/>
            <a:ext cx="6912768" cy="36009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Τα Ηλεκτρομαγνητικά κύματα διαδίδονται στο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κενό</a:t>
            </a:r>
            <a:r>
              <a:rPr lang="el-GR" altLang="el-GR" sz="2000" b="1" dirty="0">
                <a:latin typeface="Comic Sans MS" pitchFamily="66" charset="0"/>
              </a:rPr>
              <a:t> (και στον αέρα) με σταθερή ταχύτητα </a:t>
            </a:r>
            <a:r>
              <a:rPr lang="en-US" alt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l-GR" alt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= 3.10</a:t>
            </a:r>
            <a:r>
              <a:rPr lang="en-US" altLang="el-GR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8 </a:t>
            </a:r>
            <a:r>
              <a:rPr lang="en-US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m/s.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endParaRPr lang="el-GR" altLang="el-GR" sz="2000" b="1" dirty="0">
              <a:latin typeface="Comic Sans MS" pitchFamily="66" charset="0"/>
            </a:endParaRPr>
          </a:p>
          <a:p>
            <a:pPr algn="just"/>
            <a:endParaRPr lang="el-GR" altLang="el-GR" sz="24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Σε κάθε άλλο μέσο διαδίδονται με ταχύτητα μικρότερη αυτής.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altLang="el-GR" sz="24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Για τα Ηλεκτρομαγνητικά κύματα ισχύει η εξίσωση της κυματικής   </a:t>
            </a:r>
            <a:endParaRPr lang="el-GR" altLang="el-GR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707904" y="3704511"/>
            <a:ext cx="2164375" cy="646331"/>
          </a:xfrm>
          <a:prstGeom prst="rect">
            <a:avLst/>
          </a:prstGeom>
          <a:solidFill>
            <a:srgbClr val="99CCFF"/>
          </a:solidFill>
          <a:ln>
            <a:solidFill>
              <a:srgbClr val="99CC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alt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= </a:t>
            </a:r>
            <a:r>
              <a:rPr lang="en-US" altLang="el-G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 . </a:t>
            </a:r>
            <a:r>
              <a:rPr lang="el-GR" altLang="el-G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776" y="4403357"/>
            <a:ext cx="4824536" cy="1428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>
                <a:latin typeface="Comic Sans MS" panose="030F0702030302020204" pitchFamily="66" charset="0"/>
              </a:rPr>
              <a:t>όπου  </a:t>
            </a:r>
            <a:r>
              <a:rPr 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 </a:t>
            </a:r>
            <a:r>
              <a:rPr 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dirty="0">
                <a:latin typeface="Comic Sans MS" panose="030F0702030302020204" pitchFamily="66" charset="0"/>
              </a:rPr>
              <a:t>η ταχύτητα του κύματος,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omic Sans MS" panose="030F0702030302020204" pitchFamily="66" charset="0"/>
              </a:rPr>
              <a:t>         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 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l-GR" sz="2000" dirty="0">
                <a:latin typeface="Comic Sans MS" panose="030F0702030302020204" pitchFamily="66" charset="0"/>
              </a:rPr>
              <a:t> η συχνότητα του κύματος,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omic Sans MS" panose="030F0702030302020204" pitchFamily="66" charset="0"/>
              </a:rPr>
              <a:t>         </a:t>
            </a:r>
            <a:r>
              <a:rPr 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l-GR" sz="2000" dirty="0">
                <a:latin typeface="Comic Sans MS" panose="030F0702030302020204" pitchFamily="66" charset="0"/>
              </a:rPr>
              <a:t>το μήκος κύματος. 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712C210-AD8C-46B1-A1BC-606BADF4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98F1-684C-4DBF-A9ED-6AAE2119371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466D4084-46A3-4D35-90F3-BB2D1BB5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4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339751" y="2276475"/>
            <a:ext cx="4320481" cy="72047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alt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4211961" y="404663"/>
            <a:ext cx="3359204" cy="1871811"/>
          </a:xfrm>
          <a:prstGeom prst="cloudCallout">
            <a:avLst>
              <a:gd name="adj1" fmla="val 68187"/>
              <a:gd name="adj2" fmla="val 3133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b="1" dirty="0">
                <a:latin typeface="Comic Sans MS" pitchFamily="66" charset="0"/>
              </a:rPr>
              <a:t>Το </a:t>
            </a:r>
            <a:r>
              <a:rPr lang="el-GR" alt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ΦΩΣ.</a:t>
            </a:r>
            <a:r>
              <a:rPr lang="el-GR" alt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b="1" dirty="0" err="1">
                <a:latin typeface="Comic Sans MS" pitchFamily="66" charset="0"/>
              </a:rPr>
              <a:t>Ουάου</a:t>
            </a:r>
            <a:r>
              <a:rPr lang="el-GR" altLang="el-GR" b="1" dirty="0">
                <a:latin typeface="Comic Sans MS" pitchFamily="66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l-GR" altLang="el-GR" b="1" dirty="0">
                <a:latin typeface="Comic Sans MS" pitchFamily="66" charset="0"/>
              </a:rPr>
              <a:t>Ποιες είναι οι πηγές για το φως</a:t>
            </a:r>
            <a:r>
              <a:rPr lang="en-US" altLang="el-GR" b="1" dirty="0">
                <a:latin typeface="Comic Sans MS" pitchFamily="66" charset="0"/>
              </a:rPr>
              <a:t>;</a:t>
            </a:r>
            <a:endParaRPr lang="el-GR" altLang="el-GR" b="1" dirty="0">
              <a:latin typeface="Comic Sans MS" pitchFamily="66" charset="0"/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276474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5" y="300107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59183" y="2607771"/>
            <a:ext cx="29848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latin typeface="Comic Sans MS" pitchFamily="66" charset="0"/>
              </a:rPr>
              <a:t>Υπάρχουν πολλά διαφορετικά είδη  πηγών φωτός …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400E864-D653-4F43-B999-ABA3A909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FB93-EA23-448D-B387-6EF82BEF761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8D121B62-E218-45DC-A0BF-E202CBBD6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5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33618" y="116632"/>
            <a:ext cx="6876764" cy="100811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l-GR" altLang="el-GR" sz="8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Παρακάτω δίνονται μερικές διευθύνσεις όπου μπορείτε να βρείτε αναρτήσεις με θέμα </a:t>
            </a:r>
            <a:r>
              <a:rPr lang="en-US" altLang="el-G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l-GR" altLang="el-G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φύση του φωτός</a:t>
            </a:r>
            <a:r>
              <a:rPr lang="en-US" altLang="el-G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l-GR" altLang="el-GR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br>
              <a:rPr lang="el-GR" altLang="el-GR" sz="14400" b="1" dirty="0">
                <a:solidFill>
                  <a:srgbClr val="FF0000"/>
                </a:solidFill>
                <a:latin typeface="Comic Sans MS" pitchFamily="66" charset="0"/>
              </a:rPr>
            </a:br>
            <a:endParaRPr lang="el-GR" altLang="el-GR" sz="14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323528" y="1152168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Παρουσίαση </a:t>
            </a:r>
            <a:r>
              <a:rPr lang="en-US" altLang="el-GR" sz="2000" b="1" dirty="0" err="1">
                <a:latin typeface="Comic Sans MS" pitchFamily="66" charset="0"/>
              </a:rPr>
              <a:t>ppt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από τον Μανώλη Ψαρουδάκη στο </a:t>
            </a:r>
            <a:r>
              <a:rPr lang="el-GR" altLang="el-GR" sz="2000" b="1" dirty="0" err="1">
                <a:latin typeface="Comic Sans MS" pitchFamily="66" charset="0"/>
              </a:rPr>
              <a:t>ιστολόγιο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r>
              <a:rPr lang="en-US" altLang="el-GR" sz="2000" b="1" dirty="0">
                <a:latin typeface="Comic Sans MS" pitchFamily="66" charset="0"/>
              </a:rPr>
              <a:t>“</a:t>
            </a:r>
            <a:r>
              <a:rPr lang="el-GR" altLang="el-GR" sz="2000" b="1" dirty="0">
                <a:latin typeface="Comic Sans MS" pitchFamily="66" charset="0"/>
              </a:rPr>
              <a:t>Περί Φυσικής</a:t>
            </a:r>
            <a:r>
              <a:rPr lang="en-US" altLang="el-GR" sz="2000" b="1" dirty="0">
                <a:latin typeface="Comic Sans MS" pitchFamily="66" charset="0"/>
              </a:rPr>
              <a:t>”</a:t>
            </a:r>
            <a:r>
              <a:rPr lang="el-GR" altLang="el-GR" sz="2000" b="1" dirty="0">
                <a:latin typeface="Comic Sans MS" pitchFamily="66" charset="0"/>
              </a:rPr>
              <a:t>  </a:t>
            </a:r>
            <a:r>
              <a:rPr lang="el-GR" altLang="el-GR" sz="2000" b="1" dirty="0">
                <a:latin typeface="Comic Sans MS" pitchFamily="66" charset="0"/>
                <a:hlinkClick r:id="rId2"/>
              </a:rPr>
              <a:t>εδώ</a:t>
            </a:r>
            <a:r>
              <a:rPr lang="el-GR" altLang="el-GR" sz="2000" b="1" dirty="0">
                <a:latin typeface="Comic Sans MS" pitchFamily="66" charset="0"/>
              </a:rPr>
              <a:t>.</a:t>
            </a:r>
            <a:endParaRPr lang="el-GR" altLang="el-GR" sz="1200" b="1" dirty="0"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Παρουσίαση </a:t>
            </a:r>
            <a:r>
              <a:rPr lang="en-US" altLang="el-GR" sz="2000" b="1" dirty="0" err="1">
                <a:latin typeface="Comic Sans MS" pitchFamily="66" charset="0"/>
              </a:rPr>
              <a:t>ppt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από το ΕΚΦΕ Λακωνίας  </a:t>
            </a:r>
            <a:r>
              <a:rPr lang="el-GR" altLang="el-GR" sz="2000" b="1" dirty="0">
                <a:latin typeface="Comic Sans MS" pitchFamily="66" charset="0"/>
                <a:hlinkClick r:id="rId3"/>
              </a:rPr>
              <a:t>εδώ</a:t>
            </a:r>
            <a:r>
              <a:rPr lang="el-GR" altLang="el-GR" sz="2000" b="1" dirty="0">
                <a:latin typeface="Comic Sans MS" pitchFamily="66" charset="0"/>
              </a:rPr>
              <a:t>.</a:t>
            </a:r>
            <a:endParaRPr lang="el-GR" alt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el-GR" sz="2000" b="1" dirty="0">
                <a:latin typeface="Comic Sans MS" pitchFamily="66" charset="0"/>
              </a:rPr>
              <a:t>“</a:t>
            </a:r>
            <a:r>
              <a:rPr lang="el-GR" altLang="el-GR" sz="2000" b="1" dirty="0">
                <a:latin typeface="Comic Sans MS" pitchFamily="66" charset="0"/>
              </a:rPr>
              <a:t>Τι είναι ΦΩΣ</a:t>
            </a:r>
            <a:r>
              <a:rPr lang="en-US" altLang="el-GR" sz="2000" b="1" dirty="0">
                <a:latin typeface="Comic Sans MS" pitchFamily="66" charset="0"/>
              </a:rPr>
              <a:t>;” A</a:t>
            </a:r>
            <a:r>
              <a:rPr lang="el-GR" altLang="el-GR" sz="2000" b="1" dirty="0" err="1">
                <a:latin typeface="Comic Sans MS" pitchFamily="66" charset="0"/>
              </a:rPr>
              <a:t>πό</a:t>
            </a:r>
            <a:r>
              <a:rPr lang="el-GR" altLang="el-GR" sz="2000" b="1" dirty="0">
                <a:latin typeface="Comic Sans MS" pitchFamily="66" charset="0"/>
              </a:rPr>
              <a:t> τον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Ανδρέα Ι. </a:t>
            </a:r>
            <a:r>
              <a:rPr lang="el-GR" altLang="el-GR" sz="2000" b="1" dirty="0" err="1">
                <a:latin typeface="Comic Sans MS" pitchFamily="66" charset="0"/>
              </a:rPr>
              <a:t>Κασσέτα</a:t>
            </a:r>
            <a:r>
              <a:rPr lang="el-GR" altLang="el-GR" sz="2000" b="1" dirty="0">
                <a:latin typeface="Comic Sans MS" pitchFamily="66" charset="0"/>
              </a:rPr>
              <a:t>  </a:t>
            </a:r>
            <a:r>
              <a:rPr lang="el-GR" altLang="el-GR" sz="2000" b="1" dirty="0">
                <a:latin typeface="Comic Sans MS" pitchFamily="66" charset="0"/>
                <a:hlinkClick r:id="rId4"/>
              </a:rPr>
              <a:t>εδώ</a:t>
            </a:r>
            <a:r>
              <a:rPr lang="el-GR" altLang="el-GR" sz="2000" b="1" dirty="0">
                <a:latin typeface="Comic Sans MS" pitchFamily="66" charset="0"/>
              </a:rPr>
              <a:t>.</a:t>
            </a:r>
            <a:endParaRPr lang="el-GR" sz="1200" b="1" dirty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el-GR" sz="2000" b="1" dirty="0">
                <a:latin typeface="Comic Sans MS" pitchFamily="66" charset="0"/>
              </a:rPr>
              <a:t>“</a:t>
            </a:r>
            <a:r>
              <a:rPr lang="el-GR" altLang="el-GR" sz="2000" b="1" dirty="0">
                <a:latin typeface="Comic Sans MS" pitchFamily="66" charset="0"/>
              </a:rPr>
              <a:t>Μια μικρή ιστορία του φωτός</a:t>
            </a:r>
            <a:r>
              <a:rPr lang="en-US" altLang="el-GR" sz="2000" b="1" dirty="0">
                <a:latin typeface="Comic Sans MS" pitchFamily="66" charset="0"/>
              </a:rPr>
              <a:t>”</a:t>
            </a:r>
            <a:r>
              <a:rPr lang="el-GR" altLang="el-GR" sz="2000" b="1" dirty="0">
                <a:latin typeface="Comic Sans MS" pitchFamily="66" charset="0"/>
              </a:rPr>
              <a:t> από τον Γ. </a:t>
            </a:r>
            <a:r>
              <a:rPr lang="el-GR" altLang="el-GR" sz="2000" b="1" dirty="0" err="1">
                <a:latin typeface="Comic Sans MS" pitchFamily="66" charset="0"/>
              </a:rPr>
              <a:t>Κατσικογιώργο</a:t>
            </a:r>
            <a:r>
              <a:rPr lang="el-GR" altLang="el-GR" sz="2000" b="1" dirty="0">
                <a:latin typeface="Comic Sans MS" pitchFamily="66" charset="0"/>
              </a:rPr>
              <a:t>  </a:t>
            </a:r>
            <a:r>
              <a:rPr lang="el-GR" altLang="el-GR" sz="2000" b="1" dirty="0">
                <a:latin typeface="Comic Sans MS" pitchFamily="66" charset="0"/>
                <a:hlinkClick r:id="rId5"/>
              </a:rPr>
              <a:t>εδώ</a:t>
            </a:r>
            <a:r>
              <a:rPr lang="el-GR" altLang="el-GR" sz="2000" b="1" dirty="0">
                <a:latin typeface="Comic Sans MS" pitchFamily="66" charset="0"/>
              </a:rPr>
              <a:t>.</a:t>
            </a:r>
            <a:endParaRPr 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latin typeface="Comic Sans MS" pitchFamily="66" charset="0"/>
              </a:rPr>
              <a:t>Animation </a:t>
            </a:r>
            <a:r>
              <a:rPr lang="el-GR" sz="2000" b="1" dirty="0">
                <a:latin typeface="Comic Sans MS" pitchFamily="66" charset="0"/>
              </a:rPr>
              <a:t>με το πείραμα της Διπλής σχισμής </a:t>
            </a:r>
            <a:r>
              <a:rPr lang="el-GR" sz="2000" b="1" dirty="0">
                <a:latin typeface="Comic Sans MS" pitchFamily="66" charset="0"/>
                <a:hlinkClick r:id="rId6"/>
              </a:rPr>
              <a:t>εδώ</a:t>
            </a:r>
            <a:r>
              <a:rPr lang="el-GR" sz="2000" b="1" dirty="0">
                <a:latin typeface="Comic Sans MS" pitchFamily="66" charset="0"/>
              </a:rPr>
              <a:t> και κάτι παρόμοιο από τον Σταύρο </a:t>
            </a:r>
            <a:r>
              <a:rPr lang="el-GR" sz="2000" b="1" dirty="0" err="1">
                <a:latin typeface="Comic Sans MS" pitchFamily="66" charset="0"/>
              </a:rPr>
              <a:t>Λουβερδή</a:t>
            </a:r>
            <a:r>
              <a:rPr lang="el-GR" sz="2000" b="1" dirty="0">
                <a:latin typeface="Comic Sans MS" pitchFamily="66" charset="0"/>
              </a:rPr>
              <a:t>  </a:t>
            </a:r>
            <a:r>
              <a:rPr lang="el-GR" sz="2000" b="1" dirty="0">
                <a:latin typeface="Comic Sans MS" pitchFamily="66" charset="0"/>
                <a:hlinkClick r:id="rId7"/>
              </a:rPr>
              <a:t>εδώ</a:t>
            </a:r>
            <a:r>
              <a:rPr lang="el-GR" sz="2000" b="1" dirty="0">
                <a:latin typeface="Comic Sans MS" pitchFamily="66" charset="0"/>
              </a:rPr>
              <a:t>.</a:t>
            </a:r>
            <a:endParaRPr 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000" b="1" dirty="0">
                <a:latin typeface="Comic Sans MS" pitchFamily="66" charset="0"/>
              </a:rPr>
              <a:t>Με αφορμή την ανακήρυξη του 2015 ως Έτος Φωτός, ένα κείμενο από τον Α. </a:t>
            </a:r>
            <a:r>
              <a:rPr lang="el-GR" sz="2000" b="1" dirty="0" err="1">
                <a:latin typeface="Comic Sans MS" pitchFamily="66" charset="0"/>
              </a:rPr>
              <a:t>Αραβαντινό</a:t>
            </a:r>
            <a:r>
              <a:rPr lang="el-GR" sz="2000" b="1" dirty="0">
                <a:latin typeface="Comic Sans MS" pitchFamily="66" charset="0"/>
              </a:rPr>
              <a:t>  </a:t>
            </a:r>
            <a:r>
              <a:rPr lang="el-GR" sz="2000" b="1" dirty="0">
                <a:latin typeface="Comic Sans MS" pitchFamily="66" charset="0"/>
                <a:hlinkClick r:id="rId8"/>
              </a:rPr>
              <a:t>εδώ</a:t>
            </a:r>
            <a:r>
              <a:rPr lang="el-GR" sz="2000" b="1" dirty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latin typeface="Comic Sans MS" pitchFamily="66" charset="0"/>
              </a:rPr>
              <a:t>“</a:t>
            </a:r>
            <a:r>
              <a:rPr lang="el-GR" sz="2000" b="1" dirty="0">
                <a:latin typeface="Comic Sans MS" pitchFamily="66" charset="0"/>
              </a:rPr>
              <a:t>Η ιστορία του φωτός</a:t>
            </a:r>
            <a:r>
              <a:rPr lang="en-US" sz="2000" b="1" dirty="0">
                <a:latin typeface="Comic Sans MS" pitchFamily="66" charset="0"/>
              </a:rPr>
              <a:t>”, </a:t>
            </a:r>
            <a:r>
              <a:rPr lang="en-US" sz="2000" b="1" dirty="0" err="1">
                <a:latin typeface="Comic Sans MS" pitchFamily="66" charset="0"/>
              </a:rPr>
              <a:t>ppt</a:t>
            </a:r>
            <a:r>
              <a:rPr lang="en-US" sz="2000" b="1" dirty="0">
                <a:latin typeface="Comic Sans MS" pitchFamily="66" charset="0"/>
              </a:rPr>
              <a:t> </a:t>
            </a:r>
            <a:r>
              <a:rPr lang="el-GR" sz="2000" b="1" dirty="0">
                <a:latin typeface="Comic Sans MS" pitchFamily="66" charset="0"/>
              </a:rPr>
              <a:t>από τον Πάνο Μουρούζη,  </a:t>
            </a:r>
            <a:r>
              <a:rPr lang="el-GR" sz="2000" b="1" dirty="0">
                <a:latin typeface="Comic Sans MS" pitchFamily="66" charset="0"/>
                <a:hlinkClick r:id="rId9"/>
              </a:rPr>
              <a:t>εδώ</a:t>
            </a:r>
            <a:r>
              <a:rPr lang="el-GR" sz="2000" b="1" dirty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000" b="1" dirty="0">
                <a:latin typeface="Comic Sans MS" pitchFamily="66" charset="0"/>
              </a:rPr>
              <a:t>Ερωτήσεις και Ασκήσεις από το Υλικό Φυσικής-Χημείας  </a:t>
            </a:r>
            <a:r>
              <a:rPr lang="el-GR" sz="2000" b="1" dirty="0">
                <a:latin typeface="Comic Sans MS" pitchFamily="66" charset="0"/>
                <a:hlinkClick r:id="rId10"/>
              </a:rPr>
              <a:t>εδώ</a:t>
            </a:r>
            <a:r>
              <a:rPr lang="el-GR" sz="2000" b="1" dirty="0">
                <a:latin typeface="Comic Sans MS" pitchFamily="66" charset="0"/>
              </a:rPr>
              <a:t>. </a:t>
            </a:r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F914C5C5-F572-4133-A26A-DB3F42E8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4164-FA8F-43C6-ACB1-B97C984A2344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37F66BD4-14FC-4756-923C-F77873A8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0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835696" y="1052736"/>
            <a:ext cx="5472608" cy="259228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στη </a:t>
            </a:r>
            <a:r>
              <a:rPr lang="el-GR" altLang="el-G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Φύση του Φωτός </a:t>
            </a: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 το πρόγραμμα </a:t>
            </a:r>
            <a:r>
              <a:rPr lang="en-US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Hot Potatoes …</a:t>
            </a: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αλλά και πολλές άλλες ερωτήσεις  </a:t>
            </a: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εδώ</a:t>
            </a: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8000" b="1" dirty="0">
                <a:latin typeface="Comic Sans MS" pitchFamily="66" charset="0"/>
              </a:rPr>
              <a:t>(Οι ερωτήσεις είναι για το σύνολο του 3</a:t>
            </a:r>
            <a:r>
              <a:rPr lang="el-GR" altLang="el-GR" sz="8000" b="1" baseline="30000" dirty="0">
                <a:latin typeface="Comic Sans MS" pitchFamily="66" charset="0"/>
              </a:rPr>
              <a:t>ου</a:t>
            </a:r>
            <a:r>
              <a:rPr lang="el-GR" altLang="el-GR" sz="8000" b="1" dirty="0">
                <a:latin typeface="Comic Sans MS" pitchFamily="66" charset="0"/>
              </a:rPr>
              <a:t> </a:t>
            </a:r>
            <a:r>
              <a:rPr lang="en-US" altLang="el-GR" sz="8000" b="1" dirty="0">
                <a:latin typeface="Comic Sans MS" pitchFamily="66" charset="0"/>
              </a:rPr>
              <a:t>K</a:t>
            </a:r>
            <a:r>
              <a:rPr lang="el-GR" altLang="el-GR" sz="8000" b="1" dirty="0" err="1">
                <a:latin typeface="Comic Sans MS" pitchFamily="66" charset="0"/>
              </a:rPr>
              <a:t>εφαλαίου</a:t>
            </a:r>
            <a:r>
              <a:rPr lang="el-GR" altLang="el-GR" sz="8000" b="1" dirty="0">
                <a:latin typeface="Comic Sans MS" pitchFamily="66" charset="0"/>
              </a:rPr>
              <a:t> με θέμα </a:t>
            </a:r>
            <a:r>
              <a:rPr lang="en-US" altLang="el-GR" sz="8000" b="1" dirty="0">
                <a:latin typeface="Comic Sans MS" pitchFamily="66" charset="0"/>
              </a:rPr>
              <a:t>“</a:t>
            </a:r>
            <a:r>
              <a:rPr lang="el-GR" altLang="el-GR" sz="8000" b="1" dirty="0">
                <a:latin typeface="Comic Sans MS" pitchFamily="66" charset="0"/>
              </a:rPr>
              <a:t>ΤΟ ΦΩΣ</a:t>
            </a:r>
            <a:r>
              <a:rPr lang="en-US" altLang="el-GR" sz="8000" b="1" dirty="0">
                <a:latin typeface="Comic Sans MS" pitchFamily="66" charset="0"/>
              </a:rPr>
              <a:t>”</a:t>
            </a:r>
            <a:r>
              <a:rPr lang="el-GR" altLang="el-GR" sz="8000" b="1" dirty="0">
                <a:latin typeface="Comic Sans MS" pitchFamily="66" charset="0"/>
              </a:rPr>
              <a:t>)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A7BC2D0-5D15-4D66-83B0-88E9E5C1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7E15-53F1-4D9C-BD18-430BBC5CDB74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988F8442-5F6A-4C0F-B027-F6F7CEDD8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1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42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951820" y="2132856"/>
            <a:ext cx="324036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9912932-63A7-40D6-9E3D-13053742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0318-ABC8-4E54-81F4-C900A936934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DEB18CA6-D98E-465D-974B-93BF93E7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43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187624" y="1556792"/>
            <a:ext cx="6768752" cy="129614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l-GR" sz="1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σχολικό βιβλίο</a:t>
            </a:r>
          </a:p>
          <a:p>
            <a:pPr>
              <a:lnSpc>
                <a:spcPct val="170000"/>
              </a:lnSpc>
            </a:pPr>
            <a:r>
              <a:rPr lang="el-GR" sz="7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από σελ. 171 )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17703D3-027D-4E04-A3A5-B23C5F35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E9239-FAB2-4704-9B7E-76E235666A24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924FBF0A-8F88-4DAD-9A2F-D90D8A0E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44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539552" y="476672"/>
            <a:ext cx="79928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1.  </a:t>
            </a:r>
            <a:r>
              <a:rPr lang="el-GR" sz="2000" dirty="0">
                <a:latin typeface="Trebuchet MS" panose="020B0603020202020204" pitchFamily="34" charset="0"/>
              </a:rPr>
              <a:t>Οι αστρονόμοι ισχυρίζονται ότι η σημερινή εικόνα ενός γαλαξία στο τηλεσκόπιο αφορά κάποια στιγμή του παρελθόντος του. Πώς εξηγείτε αυτό τον ισχυρισμό;</a:t>
            </a:r>
          </a:p>
          <a:p>
            <a:pPr algn="just"/>
            <a:endParaRPr lang="el-GR" sz="2000" dirty="0">
              <a:latin typeface="Trebuchet MS" panose="020B0603020202020204" pitchFamily="34" charset="0"/>
            </a:endParaRPr>
          </a:p>
          <a:p>
            <a:pPr algn="just"/>
            <a:r>
              <a:rPr lang="el-GR" sz="2000" b="1" dirty="0">
                <a:latin typeface="Trebuchet MS" panose="020B0603020202020204" pitchFamily="34" charset="0"/>
              </a:rPr>
              <a:t>2. </a:t>
            </a:r>
            <a:r>
              <a:rPr lang="el-GR" sz="2000" dirty="0">
                <a:latin typeface="Trebuchet MS" panose="020B0603020202020204" pitchFamily="34" charset="0"/>
              </a:rPr>
              <a:t>Τι είναι το φως σύμφωνα με τη θεωρία του </a:t>
            </a:r>
            <a:r>
              <a:rPr lang="el-GR" sz="2000" dirty="0" err="1">
                <a:latin typeface="Trebuchet MS" panose="020B0603020202020204" pitchFamily="34" charset="0"/>
              </a:rPr>
              <a:t>Maxwell</a:t>
            </a:r>
            <a:r>
              <a:rPr lang="el-GR" sz="2000" dirty="0">
                <a:latin typeface="Trebuchet MS" panose="020B0603020202020204" pitchFamily="34" charset="0"/>
              </a:rPr>
              <a:t>;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BE084EB-10BE-4EB4-8D05-0E133EC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F385-F48D-49BE-84D7-7997FB95A97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BCDAE610-5B47-470B-97BE-6DC228A5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6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45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611560" y="1988840"/>
            <a:ext cx="7704856" cy="8640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l-GR" sz="1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εκτός του σχολικού βιβλίου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FC719DB-76A1-4133-9E85-3D98B473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8121-7509-4AFB-9D72-B707E52FE294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DB7FBFDA-EE11-421E-8CA7-14459292C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8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46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63080" y="332656"/>
            <a:ext cx="7381328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1.  </a:t>
            </a:r>
            <a:r>
              <a:rPr lang="el-GR" altLang="el-GR" sz="2000" b="0" dirty="0">
                <a:latin typeface="Trebuchet MS" pitchFamily="34" charset="0"/>
              </a:rPr>
              <a:t>Λέγοντας  "το φως έχει διπλή φύση" εννοούμε ότι</a:t>
            </a:r>
            <a:endParaRPr lang="el-GR" altLang="el-GR" sz="2000" dirty="0">
              <a:latin typeface="Trebuchet MS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α.  </a:t>
            </a:r>
            <a:r>
              <a:rPr lang="el-GR" altLang="el-GR" sz="2000" b="0" dirty="0">
                <a:latin typeface="Trebuchet MS" pitchFamily="34" charset="0"/>
              </a:rPr>
              <a:t>απορροφάται και εκπέμπεται.</a:t>
            </a:r>
            <a:endParaRPr lang="el-GR" altLang="el-GR" sz="2000" dirty="0">
              <a:latin typeface="Trebuchet MS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β. </a:t>
            </a:r>
            <a:r>
              <a:rPr lang="el-GR" altLang="el-GR" sz="2000" b="0" dirty="0">
                <a:latin typeface="Trebuchet MS" pitchFamily="34" charset="0"/>
              </a:rPr>
              <a:t>αλληλεπιδρά με θετικά και αρνητικά φορτισμένα σωματίδια.</a:t>
            </a:r>
            <a:endParaRPr lang="el-GR" altLang="el-GR" sz="2000" dirty="0">
              <a:latin typeface="Trebuchet MS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γ.  </a:t>
            </a:r>
            <a:r>
              <a:rPr lang="el-GR" altLang="el-GR" sz="2000" b="0" dirty="0">
                <a:latin typeface="Trebuchet MS" pitchFamily="34" charset="0"/>
              </a:rPr>
              <a:t>συμπεριφέρεται ως κύμα και ως σωματίδιο.</a:t>
            </a:r>
            <a:endParaRPr lang="el-GR" altLang="el-GR" sz="2000" dirty="0">
              <a:latin typeface="Trebuchet MS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δ.  </a:t>
            </a:r>
            <a:r>
              <a:rPr lang="el-GR" altLang="el-GR" sz="2000" b="0" dirty="0">
                <a:latin typeface="Trebuchet MS" pitchFamily="34" charset="0"/>
              </a:rPr>
              <a:t>είναι συνδυασμός ηλεκτρικού και μαγνητικού κύματος.</a:t>
            </a:r>
          </a:p>
          <a:p>
            <a:pPr algn="just"/>
            <a:endParaRPr lang="el-GR" altLang="el-GR" sz="2400" dirty="0">
              <a:latin typeface="Trebuchet MS" pitchFamily="34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Trebuchet MS" pitchFamily="34" charset="0"/>
              </a:rPr>
              <a:t>2. </a:t>
            </a:r>
            <a:r>
              <a:rPr lang="el-GR" altLang="el-GR" sz="2000" dirty="0">
                <a:latin typeface="Trebuchet MS" pitchFamily="34" charset="0"/>
              </a:rPr>
              <a:t>Το κυματικό μοντέλο για το φως προτάθηκε πρώτα από τον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Trebuchet MS" pitchFamily="34" charset="0"/>
              </a:rPr>
              <a:t>α.   </a:t>
            </a:r>
            <a:r>
              <a:rPr lang="en-US" altLang="el-GR" sz="2000" dirty="0">
                <a:latin typeface="Trebuchet MS" pitchFamily="34" charset="0"/>
              </a:rPr>
              <a:t>Maxwell.                                  </a:t>
            </a:r>
            <a:r>
              <a:rPr lang="el-GR" altLang="el-GR" sz="2000" b="1" dirty="0">
                <a:latin typeface="Trebuchet MS" pitchFamily="34" charset="0"/>
              </a:rPr>
              <a:t>β. </a:t>
            </a:r>
            <a:r>
              <a:rPr lang="en-US" altLang="el-GR" sz="2000" b="1" dirty="0">
                <a:latin typeface="Trebuchet MS" pitchFamily="34" charset="0"/>
              </a:rPr>
              <a:t>  </a:t>
            </a:r>
            <a:r>
              <a:rPr lang="en-US" altLang="el-GR" sz="2000" dirty="0">
                <a:latin typeface="Trebuchet MS" pitchFamily="34" charset="0"/>
              </a:rPr>
              <a:t>Newton.</a:t>
            </a:r>
            <a:r>
              <a:rPr lang="el-GR" altLang="el-GR" sz="2000" dirty="0">
                <a:latin typeface="Trebuchet MS" pitchFamily="34" charset="0"/>
              </a:rPr>
              <a:t> </a:t>
            </a:r>
            <a:endParaRPr lang="en-US" altLang="el-GR" sz="2000" dirty="0">
              <a:latin typeface="Trebuchet MS" pitchFamily="34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Trebuchet MS" pitchFamily="34" charset="0"/>
              </a:rPr>
              <a:t>γ.   </a:t>
            </a:r>
            <a:r>
              <a:rPr lang="en-US" altLang="el-GR" sz="2000" dirty="0">
                <a:latin typeface="Trebuchet MS" pitchFamily="34" charset="0"/>
              </a:rPr>
              <a:t>Huygens.                                 </a:t>
            </a:r>
            <a:r>
              <a:rPr lang="el-GR" altLang="el-GR" sz="2000" b="1" dirty="0">
                <a:latin typeface="Trebuchet MS" pitchFamily="34" charset="0"/>
              </a:rPr>
              <a:t> δ.   </a:t>
            </a:r>
            <a:r>
              <a:rPr lang="en-US" altLang="el-GR" sz="2000" dirty="0">
                <a:latin typeface="Trebuchet MS" pitchFamily="34" charset="0"/>
              </a:rPr>
              <a:t>Planck. </a:t>
            </a:r>
          </a:p>
        </p:txBody>
      </p:sp>
      <p:sp>
        <p:nvSpPr>
          <p:cNvPr id="8" name="Oval 18"/>
          <p:cNvSpPr>
            <a:spLocks noChangeArrowheads="1"/>
          </p:cNvSpPr>
          <p:nvPr/>
        </p:nvSpPr>
        <p:spPr bwMode="auto">
          <a:xfrm>
            <a:off x="863080" y="4507081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863080" y="1779045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552E405-BDB0-407D-B59D-42491662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4F5A-1F51-4590-A119-B998C0DCCA6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7A31EFA1-05FD-4A4E-BD97-7B2B9D63A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71600" y="476672"/>
            <a:ext cx="7200800" cy="1113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Trebuchet MS" pitchFamily="34" charset="0"/>
              </a:rPr>
              <a:t>3. </a:t>
            </a:r>
            <a:r>
              <a:rPr lang="en-US" altLang="el-GR" sz="2000" b="1" dirty="0">
                <a:latin typeface="Trebuchet MS" pitchFamily="34" charset="0"/>
              </a:rPr>
              <a:t> </a:t>
            </a:r>
            <a:r>
              <a:rPr lang="el-GR" altLang="el-GR" sz="2000" dirty="0">
                <a:latin typeface="Trebuchet MS" pitchFamily="34" charset="0"/>
              </a:rPr>
              <a:t>Η περίοδος ενός κύματος είναι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l-GR" altLang="el-GR" sz="2000" dirty="0">
                <a:latin typeface="Trebuchet MS" pitchFamily="34" charset="0"/>
              </a:rPr>
              <a:t>4</a:t>
            </a:r>
            <a:r>
              <a:rPr lang="en-US" altLang="el-GR" sz="2000" dirty="0">
                <a:latin typeface="Trebuchet MS" pitchFamily="34" charset="0"/>
              </a:rPr>
              <a:t>s. </a:t>
            </a:r>
            <a:r>
              <a:rPr lang="el-GR" altLang="el-GR" sz="2000" dirty="0">
                <a:latin typeface="Trebuchet MS" pitchFamily="34" charset="0"/>
              </a:rPr>
              <a:t>Τότε η συχνότητα είναι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Trebuchet MS" pitchFamily="34" charset="0"/>
              </a:rPr>
              <a:t>α.  </a:t>
            </a:r>
            <a:r>
              <a:rPr lang="el-GR" altLang="el-GR" sz="2000" dirty="0">
                <a:latin typeface="Trebuchet MS" pitchFamily="34" charset="0"/>
              </a:rPr>
              <a:t>0,25</a:t>
            </a:r>
            <a:r>
              <a:rPr lang="en-US" altLang="el-GR" sz="2000" dirty="0">
                <a:latin typeface="Trebuchet MS" pitchFamily="34" charset="0"/>
              </a:rPr>
              <a:t>Hz.   </a:t>
            </a:r>
            <a:r>
              <a:rPr lang="el-GR" altLang="el-GR" sz="2000" dirty="0">
                <a:latin typeface="Trebuchet MS" pitchFamily="34" charset="0"/>
              </a:rPr>
              <a:t>     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l-GR" altLang="el-GR" sz="2000" dirty="0">
                <a:latin typeface="Trebuchet MS" pitchFamily="34" charset="0"/>
              </a:rPr>
              <a:t>  </a:t>
            </a:r>
            <a:r>
              <a:rPr lang="el-GR" altLang="el-GR" sz="2000" b="1" dirty="0">
                <a:latin typeface="Trebuchet MS" pitchFamily="34" charset="0"/>
              </a:rPr>
              <a:t>β.  </a:t>
            </a:r>
            <a:r>
              <a:rPr lang="el-GR" altLang="el-GR" sz="2000" dirty="0">
                <a:latin typeface="Trebuchet MS" pitchFamily="34" charset="0"/>
              </a:rPr>
              <a:t>0,5</a:t>
            </a:r>
            <a:r>
              <a:rPr lang="en-US" altLang="el-GR" sz="2000" dirty="0">
                <a:latin typeface="Trebuchet MS" pitchFamily="34" charset="0"/>
              </a:rPr>
              <a:t>Hz. </a:t>
            </a:r>
            <a:r>
              <a:rPr lang="el-GR" altLang="el-GR" sz="2000" dirty="0">
                <a:latin typeface="Trebuchet MS" pitchFamily="34" charset="0"/>
              </a:rPr>
              <a:t>          </a:t>
            </a:r>
            <a:r>
              <a:rPr lang="el-GR" altLang="el-GR" sz="2000" b="1" dirty="0">
                <a:latin typeface="Trebuchet MS" pitchFamily="34" charset="0"/>
              </a:rPr>
              <a:t>γ.  1</a:t>
            </a:r>
            <a:r>
              <a:rPr lang="en-US" altLang="el-GR" sz="2000" dirty="0">
                <a:latin typeface="Trebuchet MS" pitchFamily="34" charset="0"/>
              </a:rPr>
              <a:t>Hz. </a:t>
            </a:r>
            <a:r>
              <a:rPr lang="el-GR" altLang="el-GR" sz="2000" dirty="0">
                <a:latin typeface="Trebuchet MS" pitchFamily="34" charset="0"/>
              </a:rPr>
              <a:t>          </a:t>
            </a:r>
            <a:r>
              <a:rPr lang="el-GR" altLang="el-GR" sz="2000" b="1" dirty="0">
                <a:latin typeface="Trebuchet MS" pitchFamily="34" charset="0"/>
              </a:rPr>
              <a:t>δ.  </a:t>
            </a:r>
            <a:r>
              <a:rPr lang="en-US" altLang="el-GR" sz="2000" dirty="0">
                <a:latin typeface="Trebuchet MS" pitchFamily="34" charset="0"/>
              </a:rPr>
              <a:t>1</a:t>
            </a:r>
            <a:r>
              <a:rPr lang="el-GR" altLang="el-GR" sz="2000" dirty="0">
                <a:latin typeface="Trebuchet MS" pitchFamily="34" charset="0"/>
              </a:rPr>
              <a:t>0</a:t>
            </a:r>
            <a:r>
              <a:rPr lang="en-US" altLang="el-GR" sz="2000" dirty="0">
                <a:latin typeface="Trebuchet MS" pitchFamily="34" charset="0"/>
              </a:rPr>
              <a:t>Hz.</a:t>
            </a:r>
            <a:endParaRPr lang="el-GR" altLang="el-GR" sz="2000" dirty="0">
              <a:latin typeface="Trebuchet MS" pitchFamily="34" charset="0"/>
            </a:endParaRPr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951072" y="1187675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9196" y="2069905"/>
            <a:ext cx="7203204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4. </a:t>
            </a:r>
            <a:r>
              <a:rPr lang="en-US" altLang="el-GR" sz="2000" b="0" dirty="0" err="1">
                <a:latin typeface="Trebuchet MS" pitchFamily="34" charset="0"/>
              </a:rPr>
              <a:t>Σύμφων</a:t>
            </a:r>
            <a:r>
              <a:rPr lang="en-US" altLang="el-GR" sz="2000" b="0" dirty="0">
                <a:latin typeface="Trebuchet MS" pitchFamily="34" charset="0"/>
              </a:rPr>
              <a:t>α με την ηλεκτρομαγνητική θεωρία του Μaxwell το ηλεκτρομαγνητικό κύμα παράγεται, όταν ένα ηλεκτρικό φορτίο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α</a:t>
            </a:r>
            <a:r>
              <a:rPr lang="en-US" altLang="el-GR" sz="2000" b="1" dirty="0">
                <a:latin typeface="Trebuchet MS" pitchFamily="34" charset="0"/>
              </a:rPr>
              <a:t>. </a:t>
            </a:r>
            <a:r>
              <a:rPr lang="el-GR" altLang="el-GR" sz="2000" b="1" dirty="0">
                <a:latin typeface="Trebuchet MS" pitchFamily="34" charset="0"/>
              </a:rPr>
              <a:t> </a:t>
            </a:r>
            <a:r>
              <a:rPr lang="el-GR" altLang="el-GR" sz="2000" b="0" dirty="0">
                <a:latin typeface="Trebuchet MS" pitchFamily="34" charset="0"/>
              </a:rPr>
              <a:t>η</a:t>
            </a:r>
            <a:r>
              <a:rPr lang="en-US" altLang="el-GR" sz="2000" b="0" dirty="0" err="1">
                <a:latin typeface="Trebuchet MS" pitchFamily="34" charset="0"/>
              </a:rPr>
              <a:t>ρεμεί</a:t>
            </a:r>
            <a:r>
              <a:rPr lang="el-GR" altLang="el-GR" sz="2000" b="0" dirty="0">
                <a:latin typeface="Trebuchet MS" pitchFamily="34" charset="0"/>
              </a:rPr>
              <a:t>.</a:t>
            </a:r>
            <a:r>
              <a:rPr lang="en-US" altLang="el-GR" sz="2000" b="0" dirty="0">
                <a:latin typeface="Trebuchet MS" pitchFamily="34" charset="0"/>
              </a:rPr>
              <a:t>              </a:t>
            </a:r>
            <a:r>
              <a:rPr lang="el-GR" altLang="el-GR" sz="2000" b="0" dirty="0">
                <a:latin typeface="Trebuchet MS" pitchFamily="34" charset="0"/>
              </a:rPr>
              <a:t>      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β</a:t>
            </a:r>
            <a:r>
              <a:rPr lang="en-US" altLang="el-GR" sz="2000" b="1" dirty="0">
                <a:latin typeface="Trebuchet MS" pitchFamily="34" charset="0"/>
              </a:rPr>
              <a:t>.  </a:t>
            </a:r>
            <a:r>
              <a:rPr lang="en-US" altLang="el-GR" sz="2000" b="0" dirty="0" err="1">
                <a:latin typeface="Trebuchet MS" pitchFamily="34" charset="0"/>
              </a:rPr>
              <a:t>κινείτ</a:t>
            </a:r>
            <a:r>
              <a:rPr lang="en-US" altLang="el-GR" sz="2000" b="0" dirty="0">
                <a:latin typeface="Trebuchet MS" pitchFamily="34" charset="0"/>
              </a:rPr>
              <a:t>αι ευθύγραμμα και ομαλά</a:t>
            </a:r>
            <a:r>
              <a:rPr lang="el-GR" altLang="el-GR" sz="2000" b="0" dirty="0">
                <a:latin typeface="Trebuchet MS" pitchFamily="34" charset="0"/>
              </a:rPr>
              <a:t>.</a:t>
            </a:r>
            <a:endParaRPr lang="en-US" altLang="el-GR" sz="2000" b="0" dirty="0">
              <a:latin typeface="Trebuchet MS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γ</a:t>
            </a:r>
            <a:r>
              <a:rPr lang="en-US" altLang="el-GR" sz="2000" b="1" dirty="0">
                <a:latin typeface="Trebuchet MS" pitchFamily="34" charset="0"/>
              </a:rPr>
              <a:t>.  </a:t>
            </a:r>
            <a:r>
              <a:rPr lang="el-GR" altLang="el-GR" sz="2000" b="0" dirty="0">
                <a:latin typeface="Trebuchet MS" pitchFamily="34" charset="0"/>
              </a:rPr>
              <a:t>ε</a:t>
            </a:r>
            <a:r>
              <a:rPr lang="en-US" altLang="el-GR" sz="2000" b="0" dirty="0">
                <a:latin typeface="Trebuchet MS" pitchFamily="34" charset="0"/>
              </a:rPr>
              <a:t>π</a:t>
            </a:r>
            <a:r>
              <a:rPr lang="en-US" altLang="el-GR" sz="2000" b="0" dirty="0" err="1">
                <a:latin typeface="Trebuchet MS" pitchFamily="34" charset="0"/>
              </a:rPr>
              <a:t>ιτ</a:t>
            </a:r>
            <a:r>
              <a:rPr lang="en-US" altLang="el-GR" sz="2000" b="0" dirty="0">
                <a:latin typeface="Trebuchet MS" pitchFamily="34" charset="0"/>
              </a:rPr>
              <a:t>αχύνεται</a:t>
            </a:r>
            <a:r>
              <a:rPr lang="el-GR" altLang="el-GR" sz="2000" b="0" dirty="0">
                <a:latin typeface="Trebuchet MS" pitchFamily="34" charset="0"/>
              </a:rPr>
              <a:t>.</a:t>
            </a:r>
            <a:r>
              <a:rPr lang="en-US" altLang="el-GR" sz="2000" b="0" dirty="0">
                <a:latin typeface="Trebuchet MS" pitchFamily="34" charset="0"/>
              </a:rPr>
              <a:t>        </a:t>
            </a:r>
            <a:r>
              <a:rPr lang="el-GR" altLang="el-GR" sz="2000" b="0" dirty="0">
                <a:latin typeface="Trebuchet MS" pitchFamily="34" charset="0"/>
              </a:rPr>
              <a:t>   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δ</a:t>
            </a:r>
            <a:r>
              <a:rPr lang="en-US" altLang="el-GR" sz="2000" b="1" dirty="0">
                <a:latin typeface="Trebuchet MS" pitchFamily="34" charset="0"/>
              </a:rPr>
              <a:t>.  </a:t>
            </a:r>
            <a:r>
              <a:rPr lang="en-US" altLang="el-GR" sz="2000" b="0" dirty="0" err="1">
                <a:latin typeface="Trebuchet MS" pitchFamily="34" charset="0"/>
              </a:rPr>
              <a:t>όλ</a:t>
            </a:r>
            <a:r>
              <a:rPr lang="en-US" altLang="el-GR" sz="2000" b="0" dirty="0">
                <a:latin typeface="Trebuchet MS" pitchFamily="34" charset="0"/>
              </a:rPr>
              <a:t>α τα παραπάνω.</a:t>
            </a:r>
            <a:endParaRPr lang="el-GR" altLang="el-GR" sz="2000" b="0" dirty="0">
              <a:latin typeface="Trebuchet MS" pitchFamily="34" charset="0"/>
            </a:endParaRPr>
          </a:p>
        </p:txBody>
      </p:sp>
      <p:sp>
        <p:nvSpPr>
          <p:cNvPr id="7" name="Οβάλ 6"/>
          <p:cNvSpPr/>
          <p:nvPr/>
        </p:nvSpPr>
        <p:spPr>
          <a:xfrm>
            <a:off x="950824" y="4509120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Θέση ημερομηνίας 7">
            <a:extLst>
              <a:ext uri="{FF2B5EF4-FFF2-40B4-BE49-F238E27FC236}">
                <a16:creationId xmlns:a16="http://schemas.microsoft.com/office/drawing/2014/main" id="{8E54AE10-7C32-4699-AD71-05527A7D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673-2CCB-4445-9512-F9A840994B44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1EB7193B-21E3-4C66-B9E3-9808E1777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48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30704" y="443329"/>
            <a:ext cx="7282592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Trebuchet MS" pitchFamily="34" charset="0"/>
              </a:rPr>
              <a:t>5.  </a:t>
            </a:r>
            <a:r>
              <a:rPr lang="el-GR" altLang="el-GR" sz="2000" dirty="0">
                <a:latin typeface="Trebuchet MS" pitchFamily="34" charset="0"/>
              </a:rPr>
              <a:t>Αν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l-GR" altLang="el-GR" sz="2000" dirty="0">
                <a:latin typeface="Trebuchet MS" pitchFamily="34" charset="0"/>
              </a:rPr>
              <a:t>η ταχύτητα ενός ηλεκτρομαγνητικού κύματος είναι 3.10</a:t>
            </a:r>
            <a:r>
              <a:rPr lang="el-GR" altLang="el-GR" sz="2000" baseline="30000" dirty="0">
                <a:latin typeface="Trebuchet MS" pitchFamily="34" charset="0"/>
              </a:rPr>
              <a:t>8</a:t>
            </a:r>
            <a:r>
              <a:rPr lang="el-GR" altLang="el-GR" sz="2000" dirty="0">
                <a:latin typeface="Trebuchet MS" pitchFamily="34" charset="0"/>
              </a:rPr>
              <a:t> </a:t>
            </a:r>
            <a:r>
              <a:rPr lang="en-US" altLang="el-GR" sz="2000" dirty="0">
                <a:latin typeface="Trebuchet MS" pitchFamily="34" charset="0"/>
              </a:rPr>
              <a:t>m/s</a:t>
            </a:r>
            <a:r>
              <a:rPr lang="el-GR" altLang="el-GR" sz="2000" dirty="0">
                <a:latin typeface="Trebuchet MS" pitchFamily="34" charset="0"/>
              </a:rPr>
              <a:t> και η συχνότητά του 5.10</a:t>
            </a:r>
            <a:r>
              <a:rPr lang="el-GR" altLang="el-GR" sz="2000" baseline="30000" dirty="0">
                <a:latin typeface="Trebuchet MS" pitchFamily="34" charset="0"/>
              </a:rPr>
              <a:t>14</a:t>
            </a:r>
            <a:r>
              <a:rPr lang="en-US" altLang="el-GR" sz="2000" baseline="30000" dirty="0">
                <a:latin typeface="Trebuchet MS" pitchFamily="34" charset="0"/>
              </a:rPr>
              <a:t> </a:t>
            </a:r>
            <a:r>
              <a:rPr lang="en-US" altLang="el-GR" sz="2000" dirty="0">
                <a:latin typeface="Trebuchet MS" pitchFamily="34" charset="0"/>
              </a:rPr>
              <a:t>Hz, </a:t>
            </a:r>
            <a:r>
              <a:rPr lang="el-GR" altLang="el-GR" sz="2000" dirty="0">
                <a:latin typeface="Trebuchet MS" pitchFamily="34" charset="0"/>
              </a:rPr>
              <a:t>τότε το μήκος κύματος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l-GR" altLang="el-GR" sz="2000" dirty="0">
                <a:latin typeface="Trebuchet MS" pitchFamily="34" charset="0"/>
              </a:rPr>
              <a:t>είναι ίσο με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Trebuchet MS" pitchFamily="34" charset="0"/>
              </a:rPr>
              <a:t>α.  </a:t>
            </a:r>
            <a:r>
              <a:rPr lang="en-US" altLang="el-GR" sz="2000" dirty="0">
                <a:latin typeface="Trebuchet MS" pitchFamily="34" charset="0"/>
              </a:rPr>
              <a:t>300nm.     </a:t>
            </a:r>
            <a:r>
              <a:rPr lang="el-GR" altLang="el-GR" sz="2000" b="1" dirty="0">
                <a:latin typeface="Trebuchet MS" pitchFamily="34" charset="0"/>
              </a:rPr>
              <a:t>β.  </a:t>
            </a:r>
            <a:r>
              <a:rPr lang="en-US" altLang="el-GR" sz="2000" dirty="0">
                <a:latin typeface="Trebuchet MS" pitchFamily="34" charset="0"/>
              </a:rPr>
              <a:t>500nm.       </a:t>
            </a:r>
            <a:r>
              <a:rPr lang="el-GR" altLang="el-GR" sz="2000" b="1" dirty="0">
                <a:latin typeface="Trebuchet MS" pitchFamily="34" charset="0"/>
              </a:rPr>
              <a:t>γ.  </a:t>
            </a:r>
            <a:r>
              <a:rPr lang="en-US" altLang="el-GR" sz="2000" dirty="0">
                <a:latin typeface="Trebuchet MS" pitchFamily="34" charset="0"/>
              </a:rPr>
              <a:t>600nm.      </a:t>
            </a:r>
            <a:r>
              <a:rPr lang="el-GR" altLang="el-GR" sz="2000" b="1" dirty="0">
                <a:latin typeface="Trebuchet MS" pitchFamily="34" charset="0"/>
              </a:rPr>
              <a:t>δ.  </a:t>
            </a:r>
            <a:r>
              <a:rPr lang="en-US" altLang="el-GR" sz="2000" dirty="0">
                <a:latin typeface="Trebuchet MS" pitchFamily="34" charset="0"/>
              </a:rPr>
              <a:t>6000nm.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>
                <a:latin typeface="Trebuchet MS" pitchFamily="34" charset="0"/>
              </a:rPr>
              <a:t>Δίνεται</a:t>
            </a:r>
            <a:r>
              <a:rPr lang="en-US" altLang="el-GR" sz="2000" dirty="0">
                <a:latin typeface="Trebuchet MS" pitchFamily="34" charset="0"/>
              </a:rPr>
              <a:t>:  1nm = 10</a:t>
            </a:r>
            <a:r>
              <a:rPr lang="en-US" altLang="el-GR" sz="2000" baseline="30000" dirty="0">
                <a:latin typeface="Trebuchet MS" pitchFamily="34" charset="0"/>
              </a:rPr>
              <a:t>-9</a:t>
            </a:r>
            <a:r>
              <a:rPr lang="en-US" altLang="el-GR" sz="2000" dirty="0">
                <a:latin typeface="Trebuchet MS" pitchFamily="34" charset="0"/>
              </a:rPr>
              <a:t> m. </a:t>
            </a:r>
            <a:r>
              <a:rPr lang="el-GR" altLang="el-GR" sz="2000" dirty="0">
                <a:latin typeface="Trebuchet MS" panose="020B0603020202020204" pitchFamily="34" charset="0"/>
              </a:rPr>
              <a:t>    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endParaRPr lang="el-GR" alt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4283968" y="2060848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30703" y="3149967"/>
            <a:ext cx="728259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itchFamily="34" charset="0"/>
              </a:rPr>
              <a:t>6</a:t>
            </a:r>
            <a:r>
              <a:rPr lang="en-US" altLang="el-GR" sz="2000" b="1" dirty="0">
                <a:latin typeface="Trebuchet MS" pitchFamily="34" charset="0"/>
              </a:rPr>
              <a:t>. </a:t>
            </a:r>
            <a:r>
              <a:rPr lang="el-GR" altLang="el-GR" sz="2000" dirty="0">
                <a:latin typeface="Trebuchet MS" pitchFamily="34" charset="0"/>
              </a:rPr>
              <a:t>Ο Αϊνστάιν δεχόμενος τη</a:t>
            </a:r>
            <a:r>
              <a:rPr lang="en-US" altLang="el-GR" sz="2000" b="0" dirty="0">
                <a:latin typeface="Trebuchet MS" pitchFamily="34" charset="0"/>
              </a:rPr>
              <a:t> </a:t>
            </a:r>
            <a:r>
              <a:rPr lang="en-US" altLang="el-GR" sz="2000" b="0" dirty="0" err="1">
                <a:latin typeface="Trebuchet MS" pitchFamily="34" charset="0"/>
              </a:rPr>
              <a:t>σωμ</a:t>
            </a:r>
            <a:r>
              <a:rPr lang="en-US" altLang="el-GR" sz="2000" b="0" dirty="0">
                <a:latin typeface="Trebuchet MS" pitchFamily="34" charset="0"/>
              </a:rPr>
              <a:t>ατιδιακή φύση του φωτός </a:t>
            </a:r>
            <a:r>
              <a:rPr lang="el-GR" altLang="el-GR" sz="2000" b="0" dirty="0">
                <a:latin typeface="Trebuchet MS" pitchFamily="34" charset="0"/>
              </a:rPr>
              <a:t>ερμήνευσε </a:t>
            </a:r>
            <a:r>
              <a:rPr lang="en-US" altLang="el-GR" sz="2000" b="0" dirty="0" err="1">
                <a:latin typeface="Trebuchet MS" pitchFamily="34" charset="0"/>
              </a:rPr>
              <a:t>το</a:t>
            </a:r>
            <a:r>
              <a:rPr lang="en-US" altLang="el-GR" sz="2000" b="0" dirty="0">
                <a:latin typeface="Trebuchet MS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itchFamily="34" charset="0"/>
              </a:rPr>
              <a:t>α.  </a:t>
            </a:r>
            <a:r>
              <a:rPr lang="en-US" altLang="el-GR" sz="2000" b="0" dirty="0">
                <a:latin typeface="Trebuchet MS" pitchFamily="34" charset="0"/>
              </a:rPr>
              <a:t>φα</a:t>
            </a:r>
            <a:r>
              <a:rPr lang="en-US" altLang="el-GR" sz="2000" b="0" dirty="0" err="1">
                <a:latin typeface="Trebuchet MS" pitchFamily="34" charset="0"/>
              </a:rPr>
              <a:t>ινόμενο</a:t>
            </a:r>
            <a:r>
              <a:rPr lang="en-US" altLang="el-GR" sz="2000" b="0" dirty="0">
                <a:latin typeface="Trebuchet MS" pitchFamily="34" charset="0"/>
              </a:rPr>
              <a:t> </a:t>
            </a:r>
            <a:r>
              <a:rPr lang="en-US" altLang="el-GR" sz="2000" b="0" dirty="0" err="1">
                <a:latin typeface="Trebuchet MS" pitchFamily="34" charset="0"/>
              </a:rPr>
              <a:t>της</a:t>
            </a:r>
            <a:r>
              <a:rPr lang="en-US" altLang="el-GR" sz="2000" b="0" dirty="0">
                <a:latin typeface="Trebuchet MS" pitchFamily="34" charset="0"/>
              </a:rPr>
              <a:t> </a:t>
            </a:r>
            <a:r>
              <a:rPr lang="en-US" altLang="el-GR" sz="2000" b="0" dirty="0" err="1">
                <a:latin typeface="Trebuchet MS" pitchFamily="34" charset="0"/>
              </a:rPr>
              <a:t>συμ</a:t>
            </a:r>
            <a:r>
              <a:rPr lang="en-US" altLang="el-GR" sz="2000" b="0" dirty="0">
                <a:latin typeface="Trebuchet MS" pitchFamily="34" charset="0"/>
              </a:rPr>
              <a:t>βολής.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itchFamily="34" charset="0"/>
              </a:rPr>
              <a:t>β.  </a:t>
            </a:r>
            <a:r>
              <a:rPr lang="en-US" altLang="el-GR" sz="2000" b="0" dirty="0">
                <a:latin typeface="Trebuchet MS" pitchFamily="34" charset="0"/>
              </a:rPr>
              <a:t>φα</a:t>
            </a:r>
            <a:r>
              <a:rPr lang="en-US" altLang="el-GR" sz="2000" b="0" dirty="0" err="1">
                <a:latin typeface="Trebuchet MS" pitchFamily="34" charset="0"/>
              </a:rPr>
              <a:t>ινόμενο</a:t>
            </a:r>
            <a:r>
              <a:rPr lang="en-US" altLang="el-GR" sz="2000" b="0" dirty="0">
                <a:latin typeface="Trebuchet MS" pitchFamily="34" charset="0"/>
              </a:rPr>
              <a:t> </a:t>
            </a:r>
            <a:r>
              <a:rPr lang="en-US" altLang="el-GR" sz="2000" b="0" dirty="0" err="1">
                <a:latin typeface="Trebuchet MS" pitchFamily="34" charset="0"/>
              </a:rPr>
              <a:t>της</a:t>
            </a:r>
            <a:r>
              <a:rPr lang="en-US" altLang="el-GR" sz="2000" b="0" dirty="0">
                <a:latin typeface="Trebuchet MS" pitchFamily="34" charset="0"/>
              </a:rPr>
              <a:t> π</a:t>
            </a:r>
            <a:r>
              <a:rPr lang="en-US" altLang="el-GR" sz="2000" b="0" dirty="0" err="1">
                <a:latin typeface="Trebuchet MS" pitchFamily="34" charset="0"/>
              </a:rPr>
              <a:t>ερίθλ</a:t>
            </a:r>
            <a:r>
              <a:rPr lang="en-US" altLang="el-GR" sz="2000" b="0" dirty="0">
                <a:latin typeface="Trebuchet MS" pitchFamily="34" charset="0"/>
              </a:rPr>
              <a:t>ασης. 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itchFamily="34" charset="0"/>
              </a:rPr>
              <a:t>γ.  </a:t>
            </a:r>
            <a:r>
              <a:rPr lang="en-US" altLang="el-GR" sz="2000" b="0" dirty="0" err="1">
                <a:latin typeface="Trebuchet MS" pitchFamily="34" charset="0"/>
              </a:rPr>
              <a:t>φωτοηλεκτρικό</a:t>
            </a:r>
            <a:r>
              <a:rPr lang="en-US" altLang="el-GR" sz="2000" b="0" dirty="0">
                <a:latin typeface="Trebuchet MS" pitchFamily="34" charset="0"/>
              </a:rPr>
              <a:t> φα</a:t>
            </a:r>
            <a:r>
              <a:rPr lang="en-US" altLang="el-GR" sz="2000" b="0" dirty="0" err="1">
                <a:latin typeface="Trebuchet MS" pitchFamily="34" charset="0"/>
              </a:rPr>
              <a:t>ινόμενο</a:t>
            </a:r>
            <a:r>
              <a:rPr lang="en-US" altLang="el-GR" sz="2000" b="0" dirty="0">
                <a:latin typeface="Trebuchet MS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itchFamily="34" charset="0"/>
              </a:rPr>
              <a:t>δ.  </a:t>
            </a:r>
            <a:r>
              <a:rPr lang="en-US" altLang="el-GR" sz="2000" b="0" dirty="0">
                <a:latin typeface="Trebuchet MS" pitchFamily="34" charset="0"/>
              </a:rPr>
              <a:t>φα</a:t>
            </a:r>
            <a:r>
              <a:rPr lang="en-US" altLang="el-GR" sz="2000" b="0" dirty="0" err="1">
                <a:latin typeface="Trebuchet MS" pitchFamily="34" charset="0"/>
              </a:rPr>
              <a:t>ινόμενο</a:t>
            </a:r>
            <a:r>
              <a:rPr lang="en-US" altLang="el-GR" sz="2000" b="0" dirty="0">
                <a:latin typeface="Trebuchet MS" pitchFamily="34" charset="0"/>
              </a:rPr>
              <a:t> </a:t>
            </a:r>
            <a:r>
              <a:rPr lang="en-US" altLang="el-GR" sz="2000" b="0" dirty="0" err="1">
                <a:latin typeface="Trebuchet MS" pitchFamily="34" charset="0"/>
              </a:rPr>
              <a:t>της</a:t>
            </a:r>
            <a:r>
              <a:rPr lang="en-US" altLang="el-GR" sz="2000" b="0" dirty="0">
                <a:latin typeface="Trebuchet MS" pitchFamily="34" charset="0"/>
              </a:rPr>
              <a:t> π</a:t>
            </a:r>
            <a:r>
              <a:rPr lang="en-US" altLang="el-GR" sz="2000" b="0" dirty="0" err="1">
                <a:latin typeface="Trebuchet MS" pitchFamily="34" charset="0"/>
              </a:rPr>
              <a:t>όλωσης</a:t>
            </a:r>
            <a:r>
              <a:rPr lang="en-US" altLang="el-GR" sz="2000" b="0" dirty="0">
                <a:latin typeface="Trebuchet MS" pitchFamily="34" charset="0"/>
              </a:rPr>
              <a:t>.</a:t>
            </a:r>
          </a:p>
        </p:txBody>
      </p:sp>
      <p:sp>
        <p:nvSpPr>
          <p:cNvPr id="8" name="Οβάλ 7"/>
          <p:cNvSpPr/>
          <p:nvPr/>
        </p:nvSpPr>
        <p:spPr>
          <a:xfrm>
            <a:off x="930702" y="5085184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E8CC4CE-6D1F-4B05-93C7-CC4ADAB3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3CF9-B1E8-4150-B2A5-E6FB99F5CE8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0320AB71-E4B3-4832-B34A-3A519775F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71600" y="404664"/>
            <a:ext cx="69127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7.  </a:t>
            </a:r>
            <a:r>
              <a:rPr lang="el-GR" sz="2000" dirty="0">
                <a:latin typeface="Trebuchet MS" panose="020B0603020202020204" pitchFamily="34" charset="0"/>
              </a:rPr>
              <a:t>Σε ηλεκτρομαγνητικό κύμα που διαδίδεται στο κενό τα διανύσματα της έντασης του ηλεκτρικού πεδίου και της έντασης του μαγνητικού πεδίου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σχηματίζουν μεταξύ τους τυχαία γωνία.           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είναι μεταξύ τους παράλληλα.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>
                <a:latin typeface="Trebuchet MS" panose="020B0603020202020204" pitchFamily="34" charset="0"/>
              </a:rPr>
              <a:t>σχηματίζουν μεταξύ τους γωνία που εξαρτάται από τη συχνότητα του κύματος.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είναι μεταξύ τους κάθετα.</a:t>
            </a:r>
          </a:p>
        </p:txBody>
      </p:sp>
      <p:sp>
        <p:nvSpPr>
          <p:cNvPr id="6" name="Οβάλ 5"/>
          <p:cNvSpPr/>
          <p:nvPr/>
        </p:nvSpPr>
        <p:spPr>
          <a:xfrm>
            <a:off x="966692" y="371703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A26A744-58AC-43D8-8176-9E07D819C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D257-27C5-48D7-865B-FA5E8A05C60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00609964-247F-4BEB-A8DD-3C668D51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62068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A</a:t>
            </a:r>
            <a:r>
              <a:rPr lang="el-GR" sz="1600" b="1" dirty="0" err="1">
                <a:latin typeface="Comic Sans MS" panose="030F0702030302020204" pitchFamily="66" charset="0"/>
              </a:rPr>
              <a:t>πό</a:t>
            </a:r>
            <a:r>
              <a:rPr lang="el-GR" sz="1600" b="1" dirty="0">
                <a:latin typeface="Comic Sans MS" panose="030F0702030302020204" pitchFamily="66" charset="0"/>
              </a:rPr>
              <a:t> μια μικρή φωτιά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768" y="3158571"/>
            <a:ext cx="5945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latin typeface="Comic Sans MS" panose="030F0702030302020204" pitchFamily="66" charset="0"/>
              </a:rPr>
              <a:t>… έως μια τεράστια πυρκαγιά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8682"/>
            <a:ext cx="2514392" cy="285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40" y="3794093"/>
            <a:ext cx="4924736" cy="2407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Θέση ημερομηνίας 7">
            <a:extLst>
              <a:ext uri="{FF2B5EF4-FFF2-40B4-BE49-F238E27FC236}">
                <a16:creationId xmlns:a16="http://schemas.microsoft.com/office/drawing/2014/main" id="{77799AB6-C6C2-4417-B591-D65E7777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FDA3-C36E-45E5-8BCD-215E9DB3D281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B6C8E149-2131-4ABF-B606-2760397FD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43608" y="404664"/>
            <a:ext cx="64807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8.  </a:t>
            </a:r>
            <a:r>
              <a:rPr lang="el-GR" sz="2000" dirty="0">
                <a:latin typeface="Trebuchet MS" panose="020B0603020202020204" pitchFamily="34" charset="0"/>
              </a:rPr>
              <a:t>Η θεωρία των κβάντα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</a:t>
            </a:r>
            <a:r>
              <a:rPr lang="el-GR" sz="2000" dirty="0">
                <a:latin typeface="Trebuchet MS" panose="020B0603020202020204" pitchFamily="34" charset="0"/>
              </a:rPr>
              <a:t>κατέρριψε την ηλεκτρομαγνητική θεωρία του </a:t>
            </a:r>
            <a:r>
              <a:rPr lang="el-GR" sz="2000" dirty="0" err="1">
                <a:latin typeface="Trebuchet MS" panose="020B0603020202020204" pitchFamily="34" charset="0"/>
              </a:rPr>
              <a:t>Maxwell</a:t>
            </a:r>
            <a:r>
              <a:rPr lang="el-GR" sz="2000" dirty="0">
                <a:latin typeface="Trebuchet MS" panose="020B0603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</a:t>
            </a:r>
            <a:r>
              <a:rPr lang="el-GR" sz="2000" dirty="0">
                <a:latin typeface="Trebuchet MS" panose="020B0603020202020204" pitchFamily="34" charset="0"/>
              </a:rPr>
              <a:t>δέχεται ότι κάθε άτομο απορροφά και εκπέμπει ενέργεια κατά συνεχή τρόπο.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</a:t>
            </a:r>
            <a:r>
              <a:rPr lang="el-GR" sz="2000" dirty="0">
                <a:latin typeface="Trebuchet MS" panose="020B0603020202020204" pitchFamily="34" charset="0"/>
              </a:rPr>
              <a:t>δέχεται ότι η ενέργεια των φωτονίων είναι ανεξάρτητη από τη συχνότητά τους.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</a:t>
            </a:r>
            <a:r>
              <a:rPr lang="el-GR" sz="2000" dirty="0">
                <a:latin typeface="Trebuchet MS" panose="020B0603020202020204" pitchFamily="34" charset="0"/>
              </a:rPr>
              <a:t>ερμηνεύει φαινόμενα που σχετίζονται με την αλληλεπίδραση της φωτεινής ακτινοβολίας με την ύλη. </a:t>
            </a:r>
          </a:p>
        </p:txBody>
      </p:sp>
      <p:sp>
        <p:nvSpPr>
          <p:cNvPr id="5" name="Οβάλ 4"/>
          <p:cNvSpPr/>
          <p:nvPr/>
        </p:nvSpPr>
        <p:spPr>
          <a:xfrm>
            <a:off x="1012796" y="371703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5760936A-9215-4717-A9D7-16DB337B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5164-A737-407C-A495-88BBB8A23C4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49029581-3D22-4F57-AE83-719758609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07604" y="260648"/>
            <a:ext cx="7128792" cy="2805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9.  </a:t>
            </a:r>
            <a:r>
              <a:rPr lang="el-GR" sz="2000" dirty="0">
                <a:latin typeface="Trebuchet MS" panose="020B0603020202020204" pitchFamily="34" charset="0"/>
              </a:rPr>
              <a:t>Ο </a:t>
            </a:r>
            <a:r>
              <a:rPr lang="el-GR" sz="2000" dirty="0" err="1">
                <a:latin typeface="Trebuchet MS" panose="020B0603020202020204" pitchFamily="34" charset="0"/>
              </a:rPr>
              <a:t>Planck</a:t>
            </a:r>
            <a:r>
              <a:rPr lang="el-GR" sz="2000" dirty="0">
                <a:latin typeface="Trebuchet MS" panose="020B0603020202020204" pitchFamily="34" charset="0"/>
              </a:rPr>
              <a:t> εισήγαγε τη θεωρία των κβάντα φωτός, για να ερμηνεύσει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 </a:t>
            </a:r>
            <a:r>
              <a:rPr lang="el-GR" sz="2000" dirty="0">
                <a:latin typeface="Trebuchet MS" panose="020B0603020202020204" pitchFamily="34" charset="0"/>
              </a:rPr>
              <a:t>το φαινόμενο της συμβολής του φωτός.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</a:rPr>
              <a:t>το φαινόμενο της περίθλασης του φωτός.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 </a:t>
            </a:r>
            <a:r>
              <a:rPr lang="el-GR" sz="2000" dirty="0">
                <a:latin typeface="Trebuchet MS" panose="020B0603020202020204" pitchFamily="34" charset="0"/>
              </a:rPr>
              <a:t>το φαινόμενο της πόλωσης.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 </a:t>
            </a:r>
            <a:r>
              <a:rPr lang="el-GR" sz="2000" dirty="0">
                <a:latin typeface="Trebuchet MS" panose="020B0603020202020204" pitchFamily="34" charset="0"/>
              </a:rPr>
              <a:t>την ακτινοβολία που παράγει ένα θερμαινόμενο σώμα.</a:t>
            </a:r>
          </a:p>
        </p:txBody>
      </p:sp>
      <p:sp>
        <p:nvSpPr>
          <p:cNvPr id="5" name="Οβάλ 4"/>
          <p:cNvSpPr/>
          <p:nvPr/>
        </p:nvSpPr>
        <p:spPr>
          <a:xfrm>
            <a:off x="1007604" y="2639456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007604" y="3172716"/>
            <a:ext cx="73808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10.   </a:t>
            </a:r>
            <a:r>
              <a:rPr lang="el-GR" sz="2000" dirty="0">
                <a:latin typeface="Trebuchet MS" panose="020B0603020202020204" pitchFamily="34" charset="0"/>
              </a:rPr>
              <a:t>Η ηλεκτρομαγνητική θεωρία του </a:t>
            </a:r>
            <a:r>
              <a:rPr lang="el-GR" sz="2000" dirty="0" err="1">
                <a:latin typeface="Trebuchet MS" panose="020B0603020202020204" pitchFamily="34" charset="0"/>
              </a:rPr>
              <a:t>Maxwell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ερμηνεύει πλήρως το φωτοηλεκτρικό φαινόμενο.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δέχεται τη σωματιδιακή φύση του φωτός.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>
                <a:latin typeface="Trebuchet MS" panose="020B0603020202020204" pitchFamily="34" charset="0"/>
              </a:rPr>
              <a:t>ερμηνεύει τα γραμμικά φάσματα των αερίων.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αποδεικνύει ότι, όταν ένα ηλεκτρικό φορτίο ταλαντώνεται, δημιουργεί ηλεκτρομαγνητικό κύμα. </a:t>
            </a:r>
          </a:p>
        </p:txBody>
      </p:sp>
      <p:sp>
        <p:nvSpPr>
          <p:cNvPr id="7" name="Οβάλ 6"/>
          <p:cNvSpPr/>
          <p:nvPr/>
        </p:nvSpPr>
        <p:spPr>
          <a:xfrm>
            <a:off x="1007604" y="5085184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Θέση ημερομηνίας 7">
            <a:extLst>
              <a:ext uri="{FF2B5EF4-FFF2-40B4-BE49-F238E27FC236}">
                <a16:creationId xmlns:a16="http://schemas.microsoft.com/office/drawing/2014/main" id="{9F20B5FC-BC65-47A1-BE3C-4EA980A1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2EE0-CB1F-43B1-BEFB-485FAA7D08F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E1758A01-B8F2-4816-92C3-0967D7E3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3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414835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Ο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Ήλιος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  <a:r>
              <a:rPr lang="el-GR" b="1" dirty="0">
                <a:latin typeface="Comic Sans MS" panose="030F0702030302020204" pitchFamily="66" charset="0"/>
              </a:rPr>
              <a:t>(του ηλιακού μας συστήματος)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1268761"/>
            <a:ext cx="4464496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4293CD75-D6FE-419A-AEA0-09005F80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4AD6-AB93-43C0-A153-BB451AB9DA6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78C070EF-C16A-483D-BAEE-C41CF961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33445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Τα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Αστέρια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  <a:r>
              <a:rPr lang="el-GR" b="1" dirty="0">
                <a:latin typeface="Comic Sans MS" panose="030F0702030302020204" pitchFamily="66" charset="0"/>
              </a:rPr>
              <a:t>(και οι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Γαλαξίες</a:t>
            </a:r>
            <a:r>
              <a:rPr lang="el-GR" b="1" dirty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85" y="1107505"/>
            <a:ext cx="3805618" cy="258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4140460" cy="276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5118082-006C-4204-898F-912049489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F0DB-B4F7-4970-84E6-523D7A8B9FFA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1108BBCF-5E0A-4084-9F60-94C845E96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7217" y="402907"/>
            <a:ext cx="439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Οι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Κεραυνοί </a:t>
            </a:r>
            <a:r>
              <a:rPr lang="el-GR" sz="2400" b="1" dirty="0">
                <a:latin typeface="Comic Sans MS" panose="030F0702030302020204" pitchFamily="66" charset="0"/>
              </a:rPr>
              <a:t>και οι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Αστραπές</a:t>
            </a:r>
            <a:endParaRPr lang="el-GR" b="1" dirty="0">
              <a:latin typeface="Comic Sans MS" panose="030F0702030302020204" pitchFamily="66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6" y="1484784"/>
            <a:ext cx="7518947" cy="422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A26E57C-1916-4EDD-819B-A8D80C747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423A-566C-44CD-83DD-E02431FCCE3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3FAC69E2-E979-4D68-9BC5-1E806421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10412"/>
            <a:ext cx="4537660" cy="101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>
                <a:latin typeface="Comic Sans MS" panose="030F0702030302020204" pitchFamily="66" charset="0"/>
              </a:rPr>
              <a:t>Κάποιοι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Ζωντανοί Οργανισμοί </a:t>
            </a:r>
            <a:r>
              <a:rPr lang="el-GR" b="1" dirty="0">
                <a:latin typeface="Comic Sans MS" panose="030F0702030302020204" pitchFamily="66" charset="0"/>
              </a:rPr>
              <a:t>(πυγολαμπίδες, σκουλήκια,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l-GR" b="1" dirty="0">
                <a:latin typeface="Comic Sans MS" panose="030F0702030302020204" pitchFamily="66" charset="0"/>
              </a:rPr>
              <a:t>μανιτάρια)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15467"/>
            <a:ext cx="4286250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17032"/>
            <a:ext cx="4533545" cy="255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368406D-A0BA-4DC3-980C-8AB2A942E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9F82C-E36E-4719-A85D-66096817A864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C3FA5EED-31F1-4D05-A767-74DEC7A32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</TotalTime>
  <Words>2747</Words>
  <Application>Microsoft Office PowerPoint</Application>
  <PresentationFormat>Προβολή στην οθόνη (4:3)</PresentationFormat>
  <Paragraphs>386</Paragraphs>
  <Slides>51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51</vt:i4>
      </vt:variant>
    </vt:vector>
  </HeadingPairs>
  <TitlesOfParts>
    <vt:vector size="58" baseType="lpstr">
      <vt:lpstr>Arial</vt:lpstr>
      <vt:lpstr>Calibri</vt:lpstr>
      <vt:lpstr>Cambria Math</vt:lpstr>
      <vt:lpstr>Comic Sans MS</vt:lpstr>
      <vt:lpstr>Trebuchet MS</vt:lpstr>
      <vt:lpstr>1_Θέμα του Office</vt:lpstr>
      <vt:lpstr>Φωτογραφία του Photo Editor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Merkouris</dc:creator>
  <cp:lastModifiedBy>Lyk_Paian</cp:lastModifiedBy>
  <cp:revision>391</cp:revision>
  <dcterms:created xsi:type="dcterms:W3CDTF">2015-02-04T22:31:13Z</dcterms:created>
  <dcterms:modified xsi:type="dcterms:W3CDTF">2021-03-16T07:43:32Z</dcterms:modified>
</cp:coreProperties>
</file>