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316" r:id="rId2"/>
    <p:sldId id="315" r:id="rId3"/>
    <p:sldId id="31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319" r:id="rId38"/>
    <p:sldId id="320" r:id="rId39"/>
    <p:sldId id="301" r:id="rId40"/>
    <p:sldId id="321" r:id="rId41"/>
    <p:sldId id="322" r:id="rId42"/>
    <p:sldId id="323" r:id="rId43"/>
    <p:sldId id="324" r:id="rId44"/>
    <p:sldId id="325" r:id="rId45"/>
    <p:sldId id="326" r:id="rId46"/>
    <p:sldId id="333" r:id="rId47"/>
    <p:sldId id="327" r:id="rId48"/>
    <p:sldId id="330" r:id="rId49"/>
    <p:sldId id="331" r:id="rId50"/>
    <p:sldId id="332" r:id="rId51"/>
    <p:sldId id="328" r:id="rId52"/>
    <p:sldId id="329" r:id="rId53"/>
    <p:sldId id="340" r:id="rId54"/>
    <p:sldId id="334" r:id="rId55"/>
    <p:sldId id="335" r:id="rId56"/>
    <p:sldId id="336" r:id="rId57"/>
    <p:sldId id="337" r:id="rId58"/>
    <p:sldId id="338" r:id="rId59"/>
    <p:sldId id="339" r:id="rId60"/>
    <p:sldId id="341" r:id="rId61"/>
    <p:sldId id="344" r:id="rId62"/>
    <p:sldId id="302" r:id="rId63"/>
    <p:sldId id="343" r:id="rId64"/>
    <p:sldId id="303" r:id="rId65"/>
    <p:sldId id="304" r:id="rId66"/>
    <p:sldId id="305" r:id="rId67"/>
    <p:sldId id="342" r:id="rId68"/>
    <p:sldId id="306" r:id="rId69"/>
    <p:sldId id="347" r:id="rId70"/>
    <p:sldId id="348" r:id="rId71"/>
    <p:sldId id="345" r:id="rId72"/>
    <p:sldId id="311" r:id="rId73"/>
    <p:sldId id="312" r:id="rId74"/>
    <p:sldId id="313" r:id="rId75"/>
    <p:sldId id="314" r:id="rId7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800000"/>
    <a:srgbClr val="008000"/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A1912-8465-44C3-B505-B9B54C866CE0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93435-C04D-426E-8034-BE3D0EFCA0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727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ED6829-6C0B-456D-A394-F7977550C529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44048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7AF707-CB09-45BA-B2EF-11E354D8E8E9}" type="slidenum">
              <a:rPr lang="el-GR" altLang="el-GR" smtClean="0"/>
              <a:pPr eaLnBrk="1" hangingPunct="1">
                <a:spcBef>
                  <a:spcPct val="0"/>
                </a:spcBef>
              </a:pPr>
              <a:t>16</a:t>
            </a:fld>
            <a:endParaRPr lang="el-GR" altLang="el-G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7842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CDB391-5E90-4309-9079-89AF57A4C21A}" type="slidenum">
              <a:rPr lang="el-GR" altLang="el-GR" smtClean="0"/>
              <a:pPr eaLnBrk="1" hangingPunct="1">
                <a:spcBef>
                  <a:spcPct val="0"/>
                </a:spcBef>
              </a:pPr>
              <a:t>18</a:t>
            </a:fld>
            <a:endParaRPr lang="el-GR" altLang="el-G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87592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D4CB7F-1D8D-4D05-A334-68D913121BC3}" type="slidenum">
              <a:rPr lang="el-GR" altLang="el-GR" smtClean="0"/>
              <a:pPr eaLnBrk="1" hangingPunct="1">
                <a:spcBef>
                  <a:spcPct val="0"/>
                </a:spcBef>
              </a:pPr>
              <a:t>20</a:t>
            </a:fld>
            <a:endParaRPr lang="el-GR" altLang="el-G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6896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D43E34-FB40-43A4-B4A2-D9173FBC9C3A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91524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8F25D0-FA92-43DB-B2C5-B0211DBD84FD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22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11553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0CBE7F-1E74-4895-B35C-DF8D8CEDA9E7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2845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1B16C4-915E-4C99-B49B-B6DBDF7476FF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24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07330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AFB7F5-EC86-4CC1-B2E5-1455EA4F70BB}" type="slidenum">
              <a:rPr lang="el-GR" altLang="el-GR" smtClean="0"/>
              <a:pPr eaLnBrk="1" hangingPunct="1">
                <a:spcBef>
                  <a:spcPct val="0"/>
                </a:spcBef>
              </a:pPr>
              <a:t>25</a:t>
            </a:fld>
            <a:endParaRPr lang="el-GR" altLang="el-GR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24857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F9CF9B-1E24-45D7-881E-845855B897E1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67896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5CB219-ABE9-443F-98B8-920CC9060669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2479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E8F083-010D-4847-B5D8-A34D52C59C9C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14891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D43F35-F095-4AE7-9BA0-1DC7C048FC4E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68255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2518DD-6B3C-4A86-BC33-45A81B679C2D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57783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E11A51-95C6-4C0A-AC33-B64C5C979D59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43825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F4AB0C-F32A-486E-ADAA-0201281CD671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97171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521729-AEE2-4F37-8129-1F3B7454237B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2967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F38A-8D41-424E-B756-A42C7379577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www.merkopanas.blogspot.gr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2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F609-7D5F-4A0B-A670-A0A4DAEF01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www.merkopanas.blogspot.gr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8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E1FF-CCB3-4D40-8FFA-80C99C41584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www.merkopanas.blogspot.gr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40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6467F-E6CD-412F-918E-F8382539421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www.merkopanas.blogspot.gr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7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CE240-DC91-4524-9511-B7AA00220D50}" type="datetime1"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90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24F5B-14C2-4214-A50D-23A0EBE2D5FA}" type="datetime1"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www.merkopanas.blogspot.gr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63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D6B3B-B7C6-4FE6-A25F-34503FBCC1E7}" type="datetime1"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www.merkopanas.blogspot.gr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4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546F-C940-4765-B44C-A29EE84B124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www.merkopanas.blogspot.gr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2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11A2-0007-4072-9C57-26B65BBB490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www.merkopanas.blogspot.gr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3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84B9-CA93-445A-AC5F-706F19F819A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www.merkopanas.blogspot.gr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4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C5E0-DDD2-4577-BAD7-7B82FCA7617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www.merkopanas.blogspot.gr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5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A58B-565E-4938-98F3-5B6E904118E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www.merkopanas.blogspot.gr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0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E6A8-79AB-4D2E-BD80-235BC9009D6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www.merkopanas.blogspot.gr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2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04BD-84FD-48B0-B4BF-42BED78922B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www.merkopanas.blogspot.gr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7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1A90-9470-4DBB-A3BF-972122B90D5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www.merkopanas.blogspot.gr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1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DFF79-E090-467C-A81F-14A0E9969E2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www.merkopanas.blogspot.gr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4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s://www.nasa.gov/centers/ames/missions/archive/pioneer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ioneer_10#Pioneer_plaqu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s://en.wikipedia.org/wiki/Carl_Saga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1ux9D7-O38#t=14" TargetMode="External"/><Relationship Id="rId2" Type="http://schemas.openxmlformats.org/officeDocument/2006/relationships/hyperlink" Target="https://www.google.gr/url?sa=t&amp;rct=j&amp;q=&amp;esrc=s&amp;source=web&amp;cd=1&amp;cad=rja&amp;ved=0CDEQtwIwAA&amp;url=http://www.youtube.com/watch?v%3Dd7iYZPp2zYY&amp;ei=V9eNUu_1F4GXtAbVkYC4AQ&amp;usg=AFQjCNGqj7LX00ZLbSxTUwfBRk7m2jkqQg&amp;sig2=HdmpNk0UmivfCSaZq2Hq9g&amp;bvm=bv.56987063,d.Ym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LNY1BGURNfQ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3" Type="http://schemas.openxmlformats.org/officeDocument/2006/relationships/image" Target="../media/image3.jpe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0.png"/><Relationship Id="rId5" Type="http://schemas.microsoft.com/office/2007/relationships/hdphoto" Target="../media/hdphoto1.wdp"/><Relationship Id="rId4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5.png"/><Relationship Id="rId4" Type="http://schemas.openxmlformats.org/officeDocument/2006/relationships/image" Target="../media/image280.png"/><Relationship Id="rId9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52.pn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A7%CE%B9%CE%BB%CE%B9%CF%8C%CE%B3%CF%81%CE%B1%CE%BC%CE%BC%CE%BF" TargetMode="External"/><Relationship Id="rId3" Type="http://schemas.openxmlformats.org/officeDocument/2006/relationships/image" Target="../media/image53.png"/><Relationship Id="rId7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pedia.org/wiki/%CE%A3%CF%87%CE%B5%CF%84%CE%B9%CE%BA%CF%8C%CF%84%CE%B7%CF%84%CE%B1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zvhuQ5RWJE" TargetMode="External"/><Relationship Id="rId2" Type="http://schemas.openxmlformats.org/officeDocument/2006/relationships/hyperlink" Target="https://www.dropbox.com/s/l429l5h2tz2dcfw/%CE%92%CE%AC%CF%81%CE%BF%CF%82%20%CE%BA%CE%B1%CE%B9%20%CE%9C%CE%AC%CE%B6%CE%B1%20-%202%CE%BF%CF%82%20%CE%BD%CF%8C%CE%BC%CE%BF%CF%82%20Newton.wmv?dl=0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ilias.gr/" TargetMode="External"/><Relationship Id="rId13" Type="http://schemas.openxmlformats.org/officeDocument/2006/relationships/hyperlink" Target="http://ylikonet200.blogspot.gr/p/blog-page_01.html" TargetMode="External"/><Relationship Id="rId3" Type="http://schemas.openxmlformats.org/officeDocument/2006/relationships/hyperlink" Target="https://www.youtube.com/watch?v=_1iBHy19O-4" TargetMode="External"/><Relationship Id="rId7" Type="http://schemas.openxmlformats.org/officeDocument/2006/relationships/hyperlink" Target="https://www.youtube.com/watch?v=Q0Wz5P0JdeU" TargetMode="External"/><Relationship Id="rId12" Type="http://schemas.openxmlformats.org/officeDocument/2006/relationships/hyperlink" Target="https://physicsgg.me/2011/09/06/%CE%BF%CE%B9-%CE%BD%CF%8C%CE%BC%CE%BF%CE%B9-%CF%84%CE%BF%CF%85-%CE%BD%CE%B5%CF%8D%CF%84%CF%89%CE%BD%CE%B1/" TargetMode="External"/><Relationship Id="rId2" Type="http://schemas.openxmlformats.org/officeDocument/2006/relationships/hyperlink" Target="http://users.sch.gr/kassetas/zzzzzzzzzzNEWTON2Definitio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e04.net/rep/eklib/ppt/ppts/phys/alyk/8.pps" TargetMode="External"/><Relationship Id="rId11" Type="http://schemas.openxmlformats.org/officeDocument/2006/relationships/hyperlink" Target="https://physicsgg.me/" TargetMode="External"/><Relationship Id="rId5" Type="http://schemas.openxmlformats.org/officeDocument/2006/relationships/hyperlink" Target="https://www.youtube.com/watch?v=z7MXM_iRVvQ" TargetMode="External"/><Relationship Id="rId10" Type="http://schemas.openxmlformats.org/officeDocument/2006/relationships/hyperlink" Target="https://www.seilias.gr/index.php?option=com_content&amp;task=view&amp;id=294&amp;Itemid=32&amp;catid=21" TargetMode="External"/><Relationship Id="rId4" Type="http://schemas.openxmlformats.org/officeDocument/2006/relationships/hyperlink" Target="https://www.youtube.com/watch?v=6svPynT7w3Y" TargetMode="External"/><Relationship Id="rId9" Type="http://schemas.openxmlformats.org/officeDocument/2006/relationships/hyperlink" Target="https://www.seilias.gr/index.php?option=com_content&amp;task=view&amp;id=197&amp;Itemid=32&amp;catid=21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merkopanas.blogspot.gr/2017/12/newton-hot-potatoes.html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el.wikipedia.org/wiki/%CE%91%CE%B9%CF%84%CE%B9%CF%8C%CF%84%CE%B7%CF%84%CE%B1" TargetMode="External"/><Relationship Id="rId7" Type="http://schemas.openxmlformats.org/officeDocument/2006/relationships/hyperlink" Target="http://merkopanas.blogspot.com/2018/07/1687-isaac-newton-principia-mathematica.html" TargetMode="External"/><Relationship Id="rId2" Type="http://schemas.openxmlformats.org/officeDocument/2006/relationships/hyperlink" Target="https://el.wikipedia.org/wiki/%CE%95%CE%B9%CE%B4%CE%B9%CE%BA%CE%AE_%CF%83%CF%87%CE%B5%CF%84%CE%B9%CE%BA%CF%8C%CF%84%CE%B7%CF%84%CE%B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merkopanas.blogspot.com/2017/12/1642-isaac-newton.html" TargetMode="Externa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://4.bp.blogspot.com/_BdRE94s86zo/STLnsVk6v4I/AAAAAAAAD4M/kSMuk_cJsuE/s1600/image003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://1.bp.blogspot.com/_i6Qqvlv8nlA/TQeJUwVUa3I/AAAAAAAAADo/ssyJOfROY_A/s1600/2o%CF%82+%CE%9D%CE%BF%CE%BC%CE%BF%CF%82.bmp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://1.bp.blogspot.com/_i6Qqvlv8nlA/TQeJUwVUa3I/AAAAAAAAADo/ssyJOfROY_A/s1600/2o%CF%82+%CE%9D%CE%BF%CE%BC%CE%BF%CF%82.bmp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1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109" y="1415206"/>
            <a:ext cx="3911291" cy="39112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397" y="5771510"/>
            <a:ext cx="10551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Μερικές από τις διαφάνειες της παρουσίασης προέρχονται από δουλειά του Ανδρέα Ι. </a:t>
            </a:r>
            <a:r>
              <a:rPr lang="el-GR" b="1" dirty="0" err="1">
                <a:latin typeface="Comic Sans MS" panose="030F0702030302020204" pitchFamily="66" charset="0"/>
              </a:rPr>
              <a:t>Κασσέτα</a:t>
            </a:r>
            <a:r>
              <a:rPr lang="el-GR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47852" y="500333"/>
            <a:ext cx="5946784" cy="70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l-GR" sz="32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ος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και 2</a:t>
            </a:r>
            <a:r>
              <a:rPr lang="el-GR" sz="32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ος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Νόμοι του 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Newton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18AA-28D6-4C32-92F4-14358E78B87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6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793806-6156-49D1-87A8-7001C3E35736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51" name="AutoShape 5"/>
          <p:cNvSpPr>
            <a:spLocks noChangeArrowheads="1"/>
          </p:cNvSpPr>
          <p:nvPr/>
        </p:nvSpPr>
        <p:spPr bwMode="auto">
          <a:xfrm>
            <a:off x="7927848" y="309722"/>
            <a:ext cx="3654551" cy="1250950"/>
          </a:xfrm>
          <a:prstGeom prst="cloudCallout">
            <a:avLst>
              <a:gd name="adj1" fmla="val 28524"/>
              <a:gd name="adj2" fmla="val 11012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1800" b="1" dirty="0">
                <a:solidFill>
                  <a:srgbClr val="000000"/>
                </a:solidFill>
                <a:latin typeface="Comic Sans MS" pitchFamily="66" charset="0"/>
              </a:rPr>
              <a:t>Μπορεί να συμβαίνει κάτι τέτοιο;</a:t>
            </a:r>
          </a:p>
        </p:txBody>
      </p:sp>
      <p:grpSp>
        <p:nvGrpSpPr>
          <p:cNvPr id="2" name="Ομάδα 1"/>
          <p:cNvGrpSpPr/>
          <p:nvPr/>
        </p:nvGrpSpPr>
        <p:grpSpPr>
          <a:xfrm>
            <a:off x="4060190" y="127000"/>
            <a:ext cx="2541332" cy="2063711"/>
            <a:chOff x="3180080" y="127000"/>
            <a:chExt cx="2541332" cy="2063711"/>
          </a:xfrm>
        </p:grpSpPr>
        <p:sp>
          <p:nvSpPr>
            <p:cNvPr id="10246" name="Text Box 9"/>
            <p:cNvSpPr txBox="1">
              <a:spLocks noChangeArrowheads="1"/>
            </p:cNvSpPr>
            <p:nvPr/>
          </p:nvSpPr>
          <p:spPr bwMode="auto">
            <a:xfrm>
              <a:off x="3226783" y="1821379"/>
              <a:ext cx="24479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1800" b="1" dirty="0">
                  <a:solidFill>
                    <a:srgbClr val="000000"/>
                  </a:solidFill>
                  <a:latin typeface="Comic Sans MS" pitchFamily="66" charset="0"/>
                </a:rPr>
                <a:t>Pioneer 10</a:t>
              </a:r>
              <a:endParaRPr lang="el-GR" altLang="el-GR" sz="18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pic>
          <p:nvPicPr>
            <p:cNvPr id="10248" name="Picture 8" descr="artist's concept of pioneer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0080" y="127000"/>
              <a:ext cx="2541332" cy="17334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657923" y="2149873"/>
            <a:ext cx="998034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l-GR" sz="2000" b="1" dirty="0" err="1">
                <a:solidFill>
                  <a:srgbClr val="000000"/>
                </a:solidFill>
                <a:latin typeface="Comic Sans MS" pitchFamily="66" charset="0"/>
              </a:rPr>
              <a:t>Το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000" b="1" dirty="0" err="1">
                <a:solidFill>
                  <a:srgbClr val="000000"/>
                </a:solidFill>
                <a:latin typeface="Comic Sans MS" pitchFamily="66" charset="0"/>
              </a:rPr>
              <a:t>δι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αστημόπλοιο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4"/>
              </a:rPr>
              <a:t>Pioneer-10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εκτοξεύθηκε από τη 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NASA </a:t>
            </a:r>
            <a:r>
              <a:rPr lang="en-US" altLang="el-GR" sz="2000" b="1" dirty="0" err="1">
                <a:solidFill>
                  <a:srgbClr val="000000"/>
                </a:solidFill>
                <a:latin typeface="Comic Sans MS" pitchFamily="66" charset="0"/>
              </a:rPr>
              <a:t>στις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Μα</a:t>
            </a:r>
            <a:r>
              <a:rPr lang="en-US" altLang="el-GR" sz="2000" b="1" dirty="0" err="1">
                <a:solidFill>
                  <a:srgbClr val="000000"/>
                </a:solidFill>
                <a:latin typeface="Comic Sans MS" pitchFamily="66" charset="0"/>
              </a:rPr>
              <a:t>ρτίου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 1972 και αφού πέρασε από όλους σχεδόν τους πλανήτες στέλνοντας πολύτιμα στοιχεία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,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 βγήκε από το </a:t>
            </a:r>
            <a:r>
              <a:rPr lang="en-US" altLang="el-GR" sz="2000" b="1" dirty="0" err="1">
                <a:solidFill>
                  <a:srgbClr val="000000"/>
                </a:solidFill>
                <a:latin typeface="Comic Sans MS" pitchFamily="66" charset="0"/>
              </a:rPr>
              <a:t>ηλι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ακό 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μας </a:t>
            </a:r>
            <a:r>
              <a:rPr lang="en-US" altLang="el-GR" sz="2000" b="1" dirty="0" err="1">
                <a:solidFill>
                  <a:srgbClr val="000000"/>
                </a:solidFill>
                <a:latin typeface="Comic Sans MS" pitchFamily="66" charset="0"/>
              </a:rPr>
              <a:t>σύστημ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α και τώρα κατευθύνεται προς το άστρο Ross248 του αστερισμού του Ταύρου όπου θα φτάσει μετά από ταξίδι  30.611 ετών!</a:t>
            </a: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Η NASA ανήγγειλε ότι έλαβε το τελευταίο σήμα του Pioneer-10 στις 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23 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Ιανουαρίου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 2003.</a:t>
            </a:r>
            <a:endParaRPr lang="el-GR" altLang="el-GR" sz="2000" b="1" dirty="0">
              <a:solidFill>
                <a:srgbClr val="000000"/>
              </a:solidFill>
              <a:latin typeface="Comic Sans MS" pitchFamily="66" charset="0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Και να φανταστεί κάποιος ότι σχεδιάστηκε για ένα ταξίδι μόλις 21 μηνών. </a:t>
            </a: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242" y="2116138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30F8-61AD-4853-B910-83744CC939D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0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126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00679CC-77C4-47DC-BFCE-BB17F0149220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300946" y="3710455"/>
            <a:ext cx="759010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l-GR" sz="2000" b="1" dirty="0" err="1">
                <a:solidFill>
                  <a:srgbClr val="000000"/>
                </a:solidFill>
                <a:latin typeface="Comic Sans MS" pitchFamily="66" charset="0"/>
              </a:rPr>
              <a:t>Το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000" b="1" dirty="0" err="1">
                <a:solidFill>
                  <a:srgbClr val="000000"/>
                </a:solidFill>
                <a:latin typeface="Comic Sans MS" pitchFamily="66" charset="0"/>
              </a:rPr>
              <a:t>δι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αστημόπλοιο Pioneer10 μεταφέρει μια 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  <a:hlinkClick r:id="rId3"/>
              </a:rPr>
              <a:t>πλάκα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 σχεδιασμένη από το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ν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αστρονόμο 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  <a:hlinkClick r:id="rId4"/>
              </a:rPr>
              <a:t>Carl Sagan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en-US" altLang="el-GR" sz="2000" b="1" dirty="0" err="1">
                <a:solidFill>
                  <a:srgbClr val="000000"/>
                </a:solidFill>
                <a:latin typeface="Comic Sans MS" pitchFamily="66" charset="0"/>
              </a:rPr>
              <a:t>στην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 οπ</a:t>
            </a:r>
            <a:r>
              <a:rPr lang="en-US" altLang="el-GR" sz="2000" b="1" dirty="0" err="1">
                <a:solidFill>
                  <a:srgbClr val="000000"/>
                </a:solidFill>
                <a:latin typeface="Comic Sans MS" pitchFamily="66" charset="0"/>
              </a:rPr>
              <a:t>οί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α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, μεταξύ άλλων,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 σημειώνονται συμβολικά τα στοιχεία του ηλιακού συστήματος, η θέση της Γης και η μορφή των κατοίκων της. </a:t>
            </a:r>
            <a:endParaRPr lang="en-US" altLang="el-GR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5366" name="Picture 6" descr="Plaq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2" y="389405"/>
            <a:ext cx="5184775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0832-FF3F-417B-BFEA-3CD1CF1718E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7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12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554730" y="137160"/>
            <a:ext cx="5989320" cy="2674620"/>
          </a:xfrm>
          <a:prstGeom prst="cloudCallout">
            <a:avLst>
              <a:gd name="adj1" fmla="val 75721"/>
              <a:gd name="adj2" fmla="val 3194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Και όμως,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οι φίλοι μου νομίζουν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 ότι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για να κινείται ένα σώμα πρέπει</a:t>
            </a:r>
            <a:r>
              <a:rPr lang="el-GR" altLang="el-GR" sz="2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οπωσδήποτε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να δρα επάνω του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 κάποια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δύναμη !</a:t>
            </a:r>
          </a:p>
        </p:txBody>
      </p:sp>
      <p:pic>
        <p:nvPicPr>
          <p:cNvPr id="8" name="Picture 2" descr="C:\Users\Merkouris\Desktop\αρχείο λήψης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274" y="4415636"/>
            <a:ext cx="1080120" cy="162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Ελλειψοειδής επεξήγηση 4"/>
          <p:cNvSpPr/>
          <p:nvPr/>
        </p:nvSpPr>
        <p:spPr>
          <a:xfrm>
            <a:off x="6775624" y="3191762"/>
            <a:ext cx="3384376" cy="1258221"/>
          </a:xfrm>
          <a:prstGeom prst="wedgeEllipseCallout">
            <a:avLst>
              <a:gd name="adj1" fmla="val 46643"/>
              <a:gd name="adj2" fmla="val 5335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Καιρός ν’ αλλάξουν άποψη ! </a:t>
            </a: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532" y="2235899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istNewton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8" y="4905911"/>
            <a:ext cx="1152834" cy="145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1699138" y="3087638"/>
            <a:ext cx="3909060" cy="1466468"/>
          </a:xfrm>
          <a:prstGeom prst="wedgeRoundRectCallout">
            <a:avLst>
              <a:gd name="adj1" fmla="val -45980"/>
              <a:gd name="adj2" fmla="val 7808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!!!!!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Ένα σώμα μπορεί να κινείται χωρίς να δρα επάνω του κάποια δύναμη. </a:t>
            </a:r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4D61-D4B4-428B-B09C-BA84ADE3F7A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6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29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18E6FF2-7F2E-4DB9-AD5D-482FE2154205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992313" y="1389243"/>
            <a:ext cx="8388350" cy="11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1.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 err="1">
                <a:solidFill>
                  <a:srgbClr val="000000"/>
                </a:solidFill>
                <a:latin typeface="Comic Sans MS" pitchFamily="66" charset="0"/>
              </a:rPr>
              <a:t>Εισάγει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 err="1">
                <a:solidFill>
                  <a:srgbClr val="000000"/>
                </a:solidFill>
                <a:latin typeface="Comic Sans MS" pitchFamily="66" charset="0"/>
              </a:rPr>
              <a:t>την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 err="1">
                <a:solidFill>
                  <a:srgbClr val="000000"/>
                </a:solidFill>
                <a:latin typeface="Comic Sans MS" pitchFamily="66" charset="0"/>
              </a:rPr>
              <a:t>έννοι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α της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αδράνειας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, την οποία θεωρεί</a:t>
            </a:r>
            <a:r>
              <a:rPr lang="en-US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θεμελιακή ιδιότητα της ύλης.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992313" y="4564978"/>
            <a:ext cx="8188325" cy="11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2400" dirty="0">
                <a:solidFill>
                  <a:srgbClr val="000000"/>
                </a:solidFill>
              </a:rPr>
              <a:t> 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.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Η </a:t>
            </a:r>
            <a:r>
              <a:rPr lang="en-US" altLang="el-GR" sz="2400" b="1" dirty="0" err="1">
                <a:solidFill>
                  <a:srgbClr val="000000"/>
                </a:solidFill>
                <a:latin typeface="Comic Sans MS" pitchFamily="66" charset="0"/>
              </a:rPr>
              <a:t>ισχύς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 err="1">
                <a:solidFill>
                  <a:srgbClr val="000000"/>
                </a:solidFill>
                <a:latin typeface="Comic Sans MS" pitchFamily="66" charset="0"/>
              </a:rPr>
              <a:t>του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 err="1">
                <a:solidFill>
                  <a:srgbClr val="000000"/>
                </a:solidFill>
                <a:latin typeface="Comic Sans MS" pitchFamily="66" charset="0"/>
              </a:rPr>
              <a:t>νόμου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 επ</a:t>
            </a:r>
            <a:r>
              <a:rPr lang="en-US" altLang="el-GR" sz="2400" b="1" dirty="0" err="1">
                <a:solidFill>
                  <a:srgbClr val="000000"/>
                </a:solidFill>
                <a:latin typeface="Comic Sans MS" pitchFamily="66" charset="0"/>
              </a:rPr>
              <a:t>εκτείνετ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αι και στα ουράνια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 err="1">
                <a:solidFill>
                  <a:srgbClr val="000000"/>
                </a:solidFill>
                <a:latin typeface="Comic Sans MS" pitchFamily="66" charset="0"/>
              </a:rPr>
              <a:t>σώμ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ατα, δηλαδή είναι ένας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παγκόσμιος νόμος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992314" y="2665022"/>
            <a:ext cx="8188325" cy="169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.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 err="1">
                <a:solidFill>
                  <a:srgbClr val="000000"/>
                </a:solidFill>
                <a:latin typeface="Comic Sans MS" pitchFamily="66" charset="0"/>
              </a:rPr>
              <a:t>Εισάγει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 err="1">
                <a:solidFill>
                  <a:srgbClr val="000000"/>
                </a:solidFill>
                <a:latin typeface="Comic Sans MS" pitchFamily="66" charset="0"/>
              </a:rPr>
              <a:t>μι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α </a:t>
            </a:r>
            <a:r>
              <a:rPr lang="en-US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ισοδυναμία</a:t>
            </a:r>
            <a:r>
              <a:rPr lang="en-US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στην</a:t>
            </a:r>
            <a:r>
              <a:rPr lang="en-US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κατάσταση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n-US" alt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κινησί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ας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»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και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 err="1">
                <a:solidFill>
                  <a:srgbClr val="000000"/>
                </a:solidFill>
                <a:latin typeface="Comic Sans MS" pitchFamily="66" charset="0"/>
              </a:rPr>
              <a:t>στην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κα</a:t>
            </a:r>
            <a:r>
              <a:rPr lang="en-US" alt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τάστ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αση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</a:t>
            </a:r>
            <a:r>
              <a:rPr lang="en-US" alt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ευθύγρ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αμμης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ομ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αλής κίνησης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» 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(κατάσταση ισορροπίας).</a:t>
            </a:r>
            <a:r>
              <a:rPr lang="en-US" altLang="el-GR" sz="2400" b="1" dirty="0">
                <a:solidFill>
                  <a:srgbClr val="000000"/>
                </a:solidFill>
              </a:rPr>
              <a:t>       </a:t>
            </a:r>
            <a:endParaRPr lang="en-US" altLang="el-GR" sz="2400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54480" y="298347"/>
            <a:ext cx="9098280" cy="81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Σημαντικά σημεία του 1</a:t>
            </a:r>
            <a:r>
              <a:rPr lang="el-GR" altLang="el-GR" sz="32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ου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Νόμου της Κίνησης</a:t>
            </a:r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25AC-49AC-47CE-876E-5FAF8564D1C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4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  <p:bldP spid="1639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331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D620E60-362E-4679-9E29-0B74C9600890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7898130" y="247650"/>
            <a:ext cx="2261870" cy="1152550"/>
          </a:xfrm>
          <a:prstGeom prst="cloudCallout">
            <a:avLst>
              <a:gd name="adj1" fmla="val 76282"/>
              <a:gd name="adj2" fmla="val 9972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Τι είναι η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αδράνεια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;</a:t>
            </a:r>
          </a:p>
        </p:txBody>
      </p:sp>
      <p:pic>
        <p:nvPicPr>
          <p:cNvPr id="18438" name="Picture 6" descr="histNewto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167" y="4455503"/>
            <a:ext cx="1396321" cy="178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3457576" y="1913256"/>
            <a:ext cx="5412104" cy="2448421"/>
          </a:xfrm>
          <a:prstGeom prst="wedgeRoundRectCallout">
            <a:avLst>
              <a:gd name="adj1" fmla="val -64503"/>
              <a:gd name="adj2" fmla="val 5201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Αδράνεια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είναι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 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ιδιότητα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 που έχουν τα σώματα να αντιστέκονται σε κάθε προσπάθεια για αλλαγή της κινητικής τους κατάστασης.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25" y="1913503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198A-E1E9-4B8A-BE9E-5B45693BCC2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1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15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7173" name="Picture 5" descr="C:\Users\Merkouris\Desktop\Εικόνα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74" y="957568"/>
            <a:ext cx="7018103" cy="5279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01040" y="165061"/>
            <a:ext cx="10881360" cy="68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Εικόνες και 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animations 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σχετικά με την αδράνεια των σωμάτων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E599-C4E5-4E89-9217-2D5A6610846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latin typeface="Trebuchet MS" panose="020B0603020202020204" pitchFamily="34" charset="0"/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48F5828-5D33-4769-8BB0-E3681EF6AAFF}" type="slidenum">
              <a:rPr lang="el-GR" altLang="el-GR" sz="1100"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l-GR" altLang="el-GR" sz="1100" dirty="0">
              <a:latin typeface="Trebuchet MS" panose="020B0603020202020204" pitchFamily="34" charset="0"/>
            </a:endParaRPr>
          </a:p>
        </p:txBody>
      </p:sp>
      <p:pic>
        <p:nvPicPr>
          <p:cNvPr id="22532" name="Picture 4" descr="car hitting wa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6" y="620688"/>
            <a:ext cx="6192837" cy="199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ladder flying off truc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4" y="3140968"/>
            <a:ext cx="8631238" cy="2455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87E0-862F-450E-95C2-D3133EC666C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6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17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7828" y="112594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omic Sans MS" panose="030F0702030302020204" pitchFamily="66" charset="0"/>
              </a:rPr>
              <a:t>Δείτε σχετικό </a:t>
            </a:r>
            <a:r>
              <a:rPr lang="en-US" sz="2400" b="1" dirty="0">
                <a:latin typeface="Comic Sans MS" panose="030F0702030302020204" pitchFamily="66" charset="0"/>
                <a:hlinkClick r:id="rId2"/>
              </a:rPr>
              <a:t>video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5240" y="291525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omic Sans MS" panose="030F0702030302020204" pitchFamily="66" charset="0"/>
              </a:rPr>
              <a:t>Δείτε σχετικό </a:t>
            </a:r>
            <a:r>
              <a:rPr lang="en-US" sz="2400" b="1" dirty="0">
                <a:latin typeface="Comic Sans MS" panose="030F0702030302020204" pitchFamily="66" charset="0"/>
                <a:hlinkClick r:id="rId3"/>
              </a:rPr>
              <a:t>video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7828" y="465745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omic Sans MS" panose="030F0702030302020204" pitchFamily="66" charset="0"/>
              </a:rPr>
              <a:t>Δείτε σχετικό </a:t>
            </a:r>
            <a:r>
              <a:rPr lang="en-US" sz="2400" b="1" dirty="0">
                <a:latin typeface="Comic Sans MS" panose="030F0702030302020204" pitchFamily="66" charset="0"/>
                <a:hlinkClick r:id="rId4"/>
              </a:rPr>
              <a:t>video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03664" y="347173"/>
            <a:ext cx="10881360" cy="68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χρήση της ζώνης στο αυτοκίνητο είναι πολύ σημαντική!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768920" y="2131505"/>
            <a:ext cx="6348984" cy="68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 απλά πειράματα για την αδράνεια.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921508" y="3891958"/>
            <a:ext cx="6348984" cy="68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διαστημικό πρόγραμμα 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Pioneer.</a:t>
            </a:r>
            <a:endParaRPr lang="el-GR" sz="28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7FF6-21B4-45AD-8A71-0F751C19281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5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latin typeface="Trebuchet MS" panose="020B0603020202020204" pitchFamily="34" charset="0"/>
            </a:endParaRPr>
          </a:p>
        </p:txBody>
      </p:sp>
      <p:sp>
        <p:nvSpPr>
          <p:cNvPr id="1638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18936B8-B856-417E-9BE2-C2D62C28403A}" type="slidenum">
              <a:rPr lang="el-GR" altLang="el-GR" sz="1100"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l-GR" altLang="el-GR" sz="1100" dirty="0">
              <a:latin typeface="Trebuchet MS" panose="020B0603020202020204" pitchFamily="34" charset="0"/>
            </a:endParaRPr>
          </a:p>
        </p:txBody>
      </p:sp>
      <p:pic>
        <p:nvPicPr>
          <p:cNvPr id="23557" name="Picture 5" descr="girlandrin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6988" y="1412876"/>
            <a:ext cx="2163762" cy="37449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Ομάδα 4"/>
          <p:cNvGrpSpPr/>
          <p:nvPr/>
        </p:nvGrpSpPr>
        <p:grpSpPr>
          <a:xfrm>
            <a:off x="6743701" y="1412876"/>
            <a:ext cx="3067050" cy="3695700"/>
            <a:chOff x="5219700" y="1412875"/>
            <a:chExt cx="3067050" cy="3695700"/>
          </a:xfrm>
        </p:grpSpPr>
        <p:pic>
          <p:nvPicPr>
            <p:cNvPr id="23558" name="Picture 6" descr="parachutistsairdrag"/>
            <p:cNvPicPr>
              <a:picLocks noChangeAspect="1" noChangeArrowheads="1"/>
            </p:cNvPicPr>
            <p:nvPr/>
          </p:nvPicPr>
          <p:blipFill>
            <a:blip r:embed="rId4"/>
            <a:srcRect l="12433" r="12433"/>
            <a:stretch>
              <a:fillRect/>
            </a:stretch>
          </p:blipFill>
          <p:spPr bwMode="auto">
            <a:xfrm>
              <a:off x="5219700" y="1412875"/>
              <a:ext cx="3067050" cy="369570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Ομάδα 3"/>
            <p:cNvGrpSpPr/>
            <p:nvPr/>
          </p:nvGrpSpPr>
          <p:grpSpPr>
            <a:xfrm>
              <a:off x="5219700" y="1628775"/>
              <a:ext cx="3067050" cy="3194050"/>
              <a:chOff x="5219700" y="1628775"/>
              <a:chExt cx="3067050" cy="3194050"/>
            </a:xfrm>
          </p:grpSpPr>
          <p:sp>
            <p:nvSpPr>
              <p:cNvPr id="23561" name="Text Box 9"/>
              <p:cNvSpPr txBox="1">
                <a:spLocks noChangeArrowheads="1"/>
              </p:cNvSpPr>
              <p:nvPr/>
            </p:nvSpPr>
            <p:spPr bwMode="auto">
              <a:xfrm>
                <a:off x="7350125" y="2039143"/>
                <a:ext cx="936625" cy="3968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l-GR" altLang="el-GR" sz="2000"/>
              </a:p>
            </p:txBody>
          </p:sp>
          <p:grpSp>
            <p:nvGrpSpPr>
              <p:cNvPr id="3" name="Ομάδα 2"/>
              <p:cNvGrpSpPr/>
              <p:nvPr/>
            </p:nvGrpSpPr>
            <p:grpSpPr>
              <a:xfrm>
                <a:off x="5219700" y="1628775"/>
                <a:ext cx="3024188" cy="3194050"/>
                <a:chOff x="5219700" y="1628775"/>
                <a:chExt cx="3024188" cy="3194050"/>
              </a:xfrm>
            </p:grpSpPr>
            <p:grpSp>
              <p:nvGrpSpPr>
                <p:cNvPr id="2" name="Ομάδα 1"/>
                <p:cNvGrpSpPr/>
                <p:nvPr/>
              </p:nvGrpSpPr>
              <p:grpSpPr>
                <a:xfrm>
                  <a:off x="5219700" y="1628775"/>
                  <a:ext cx="865188" cy="2257425"/>
                  <a:chOff x="5219700" y="1628775"/>
                  <a:chExt cx="865188" cy="2257425"/>
                </a:xfrm>
              </p:grpSpPr>
              <p:sp>
                <p:nvSpPr>
                  <p:cNvPr id="23560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19700" y="1628775"/>
                    <a:ext cx="865188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l-GR" altLang="el-GR" sz="2400"/>
                  </a:p>
                </p:txBody>
              </p:sp>
              <p:sp>
                <p:nvSpPr>
                  <p:cNvPr id="23562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92725" y="3429000"/>
                    <a:ext cx="7921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l-GR" altLang="el-GR" sz="2400"/>
                  </a:p>
                </p:txBody>
              </p:sp>
            </p:grpSp>
            <p:sp>
              <p:nvSpPr>
                <p:cNvPr id="2356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7524750" y="4365625"/>
                  <a:ext cx="719138" cy="457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l-GR" altLang="el-GR" sz="2400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565" name="Rectangle 13"/>
              <p:cNvSpPr>
                <a:spLocks noChangeArrowheads="1"/>
              </p:cNvSpPr>
              <p:nvPr/>
            </p:nvSpPr>
            <p:spPr bwMode="auto">
              <a:xfrm>
                <a:off x="2172494" y="5228432"/>
                <a:ext cx="2952750" cy="1055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l-GR" alt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Κατά την ακινησία  </a:t>
                </a:r>
                <a:br>
                  <a:rPr lang="el-GR" alt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altLang="el-GR" sz="28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altLang="el-GR" sz="28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28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altLang="el-GR" sz="2800" b="1" i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𝛐𝛌</m:t>
                        </m:r>
                      </m:sub>
                    </m:sSub>
                  </m:oMath>
                </a14:m>
                <a:r>
                  <a:rPr lang="en-US" altLang="el-GR" sz="28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alt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= 0</a:t>
                </a:r>
                <a:r>
                  <a:rPr lang="el-GR" alt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3565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2494" y="5228432"/>
                <a:ext cx="2952750" cy="1055687"/>
              </a:xfrm>
              <a:prstGeom prst="rect">
                <a:avLst/>
              </a:prstGeom>
              <a:blipFill>
                <a:blip r:embed="rId5"/>
                <a:stretch>
                  <a:fillRect t="-7514" r="-9072" b="-213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66" name="Rectangle 14"/>
              <p:cNvSpPr>
                <a:spLocks noChangeArrowheads="1"/>
              </p:cNvSpPr>
              <p:nvPr/>
            </p:nvSpPr>
            <p:spPr bwMode="auto">
              <a:xfrm>
                <a:off x="6572250" y="5133976"/>
                <a:ext cx="3409951" cy="10779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l-GR" altLang="el-GR" sz="24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Κατά την ευθύγραμμη </a:t>
                </a:r>
                <a:endParaRPr lang="en-US" altLang="el-GR" sz="24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l-GR" altLang="el-GR" sz="24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ομαλή κίνηση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l-GR" sz="28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altLang="el-GR" sz="28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28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altLang="el-GR" sz="2800" b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𝛐𝛌</m:t>
                        </m:r>
                      </m:sub>
                    </m:sSub>
                  </m:oMath>
                </a14:m>
                <a:r>
                  <a:rPr lang="el-GR" alt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= 0</a:t>
                </a:r>
                <a:r>
                  <a:rPr lang="el-GR" altLang="el-GR" sz="2400" dirty="0">
                    <a:solidFill>
                      <a:srgbClr val="0000FF"/>
                    </a:solidFill>
                    <a:latin typeface="Century Gothic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3566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72250" y="5133976"/>
                <a:ext cx="3409951" cy="1077912"/>
              </a:xfrm>
              <a:prstGeom prst="rect">
                <a:avLst/>
              </a:prstGeom>
              <a:blipFill>
                <a:blip r:embed="rId6"/>
                <a:stretch>
                  <a:fillRect l="-1429" t="-6215" r="-2143" b="-203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852799" y="257847"/>
            <a:ext cx="4486402" cy="68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Κατάσταση ισορροπίας</a:t>
            </a:r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E7AF-D77D-434B-81A7-3FDEA79F374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3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/>
      <p:bldP spid="2356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latin typeface="Trebuchet MS" panose="020B0603020202020204" pitchFamily="34" charset="0"/>
            </a:endParaRP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027C53-3FBF-416A-9EAB-10491EA3E6B2}" type="slidenum">
              <a:rPr lang="el-GR" altLang="el-GR" sz="1100"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l-GR" altLang="el-GR" sz="1100" dirty="0">
              <a:latin typeface="Trebuchet MS" panose="020B0603020202020204" pitchFamily="34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687959" y="151556"/>
            <a:ext cx="674407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Ικανή 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και αναγκαία συνθήκη για να ισορροπεί ένα σημειακό </a:t>
            </a:r>
            <a:r>
              <a:rPr lang="el-GR" altLang="el-GR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αντικείμενο είναι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4691" y="2715503"/>
            <a:ext cx="4810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αν η «κίνηση» γίνεται στον άξονα </a:t>
            </a:r>
            <a:r>
              <a:rPr lang="en-US" sz="2000" b="1" dirty="0" err="1">
                <a:latin typeface="Comic Sans MS" panose="030F0702030302020204" pitchFamily="66" charset="0"/>
              </a:rPr>
              <a:t>x’x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4691" y="5066339"/>
            <a:ext cx="4810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αν η «κίνηση» γίνεται στον άξονα </a:t>
            </a:r>
            <a:r>
              <a:rPr lang="en-US" sz="2000" b="1" dirty="0" err="1">
                <a:latin typeface="Comic Sans MS" panose="030F0702030302020204" pitchFamily="66" charset="0"/>
              </a:rPr>
              <a:t>y’y</a:t>
            </a:r>
            <a:r>
              <a:rPr lang="en-US" sz="2000" b="1" dirty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26807" y="1457421"/>
                <a:ext cx="2266377" cy="143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sz="36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36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6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𝐱</m:t>
                              </m:r>
                            </m:sub>
                          </m:sSub>
                        </m:e>
                      </m:nary>
                      <m:r>
                        <a:rPr lang="en-US" sz="36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l-GR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807" y="1457421"/>
                <a:ext cx="2266377" cy="14338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Ομάδα 3"/>
          <p:cNvGrpSpPr/>
          <p:nvPr/>
        </p:nvGrpSpPr>
        <p:grpSpPr>
          <a:xfrm>
            <a:off x="5035043" y="3232435"/>
            <a:ext cx="2266377" cy="1833904"/>
            <a:chOff x="5035043" y="3232435"/>
            <a:chExt cx="2266377" cy="1833904"/>
          </a:xfrm>
        </p:grpSpPr>
        <p:sp>
          <p:nvSpPr>
            <p:cNvPr id="53255" name="Text Box 7"/>
            <p:cNvSpPr txBox="1">
              <a:spLocks noChangeArrowheads="1"/>
            </p:cNvSpPr>
            <p:nvPr/>
          </p:nvSpPr>
          <p:spPr bwMode="auto">
            <a:xfrm>
              <a:off x="5556250" y="3232435"/>
              <a:ext cx="1223963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l-GR" altLang="el-GR" sz="2000" b="1" dirty="0">
                  <a:latin typeface="Comic Sans MS" pitchFamily="66" charset="0"/>
                </a:rPr>
                <a:t>ή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035043" y="3632485"/>
                  <a:ext cx="2266377" cy="1433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l-GR" sz="36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l-GR" sz="36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36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6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𝐲</m:t>
                                </m:r>
                              </m:sub>
                            </m:sSub>
                          </m:e>
                        </m:nary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l-GR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5043" y="3632485"/>
                  <a:ext cx="2266377" cy="14338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0363-99E2-45EE-8331-B62358C8F9E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8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3" grpId="0"/>
      <p:bldP spid="11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2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86" y="107871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2554963" y="539179"/>
            <a:ext cx="2846920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  <a:endParaRPr lang="en-US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64935" y="1291905"/>
                <a:ext cx="563577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Comic Sans MS" panose="030F0702030302020204" pitchFamily="66" charset="0"/>
                  </a:rPr>
                  <a:t>Εξίσωση κίνησης για κινητό που κινείται με σταθερή 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000" b="1" i="1"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n-US" altLang="el-GR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επί χρόνο </a:t>
                </a:r>
                <a:r>
                  <a:rPr lang="en-US" sz="2000" b="1" i="1" dirty="0">
                    <a:latin typeface="Comic Sans MS" panose="030F0702030302020204" pitchFamily="66" charset="0"/>
                  </a:rPr>
                  <a:t>t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: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 </a:t>
                </a:r>
                <a:r>
                  <a:rPr lang="en-US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x</a:t>
                </a:r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= ……… .</a:t>
                </a:r>
                <a:endParaRPr 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935" y="1291905"/>
                <a:ext cx="5635778" cy="1015663"/>
              </a:xfrm>
              <a:prstGeom prst="rect">
                <a:avLst/>
              </a:prstGeom>
              <a:blipFill>
                <a:blip r:embed="rId3"/>
                <a:stretch>
                  <a:fillRect l="-1081" r="-1081" b="-71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Ορθογώνιο 13"/>
          <p:cNvSpPr/>
          <p:nvPr/>
        </p:nvSpPr>
        <p:spPr>
          <a:xfrm>
            <a:off x="7645060" y="1754169"/>
            <a:ext cx="622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18077" y="2417640"/>
                <a:ext cx="7231053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l-GR" sz="2000" b="1" dirty="0">
                    <a:latin typeface="Comic Sans MS" panose="030F0702030302020204" pitchFamily="66" charset="0"/>
                  </a:rPr>
                  <a:t>Εξισώσεις κίνησης για κινητό που κινείται με επιτάχυνση </a:t>
                </a:r>
                <a14:m>
                  <m:oMath xmlns:m="http://schemas.openxmlformats.org/officeDocument/2006/math">
                    <m:r>
                      <a:rPr lang="el-GR" sz="2000" b="1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000" b="1" dirty="0">
                    <a:latin typeface="Comic Sans MS" panose="030F0702030302020204" pitchFamily="66" charset="0"/>
                  </a:rPr>
                  <a:t> επί χρόνο </a:t>
                </a:r>
                <a:r>
                  <a:rPr lang="en-US" sz="2000" b="1" i="1" dirty="0">
                    <a:latin typeface="Comic Sans MS" panose="030F0702030302020204" pitchFamily="66" charset="0"/>
                  </a:rPr>
                  <a:t>t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,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έχοντας αρχική ταχύτητα μέτρου </a:t>
                </a:r>
                <a:r>
                  <a:rPr lang="el-GR" sz="2000" b="1" i="1" dirty="0">
                    <a:latin typeface="Comic Sans MS" panose="030F0702030302020204" pitchFamily="66" charset="0"/>
                  </a:rPr>
                  <a:t>υ</a:t>
                </a:r>
                <a:r>
                  <a:rPr lang="el-GR" sz="2000" b="1" baseline="-25000" dirty="0">
                    <a:latin typeface="Comic Sans MS" panose="030F0702030302020204" pitchFamily="66" charset="0"/>
                  </a:rPr>
                  <a:t>0</a:t>
                </a:r>
                <a:endParaRPr lang="en-US" sz="2000" b="1" baseline="-25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077" y="2417640"/>
                <a:ext cx="7231053" cy="964623"/>
              </a:xfrm>
              <a:prstGeom prst="rect">
                <a:avLst/>
              </a:prstGeom>
              <a:blipFill>
                <a:blip r:embed="rId4"/>
                <a:stretch>
                  <a:fillRect l="-843" b="-101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992157" y="3556727"/>
            <a:ext cx="260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…………………</a:t>
            </a:r>
            <a:endParaRPr 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Ορθογώνιο 18"/>
              <p:cNvSpPr/>
              <p:nvPr/>
            </p:nvSpPr>
            <p:spPr>
              <a:xfrm>
                <a:off x="3685038" y="3463974"/>
                <a:ext cx="14695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υ</a:t>
                </a:r>
                <a:r>
                  <a:rPr lang="el-GR" sz="24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0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+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r>
                  <a:rPr lang="en-US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t</a:t>
                </a:r>
                <a:endParaRPr lang="el-GR" sz="2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Ορθογώνιο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038" y="3463974"/>
                <a:ext cx="1469505" cy="461665"/>
              </a:xfrm>
              <a:prstGeom prst="rect">
                <a:avLst/>
              </a:prstGeom>
              <a:blipFill>
                <a:blip r:embed="rId5"/>
                <a:stretch>
                  <a:fillRect l="-7054" t="-11842" r="-7884" b="-355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586150" y="3557493"/>
            <a:ext cx="2901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………………………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Ορθογώνιο 20"/>
              <p:cNvSpPr/>
              <p:nvPr/>
            </p:nvSpPr>
            <p:spPr>
              <a:xfrm>
                <a:off x="7266315" y="3408652"/>
                <a:ext cx="2221143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υ</a:t>
                </a:r>
                <a:r>
                  <a:rPr lang="el-GR" sz="24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0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r>
                  <a:rPr lang="en-US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t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.t</a:t>
                </a:r>
                <a:r>
                  <a:rPr lang="en-US" sz="2400" b="1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endParaRPr lang="el-GR" sz="24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Ορθογώνιο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315" y="3408652"/>
                <a:ext cx="2221143" cy="624082"/>
              </a:xfrm>
              <a:prstGeom prst="rect">
                <a:avLst/>
              </a:prstGeom>
              <a:blipFill>
                <a:blip r:embed="rId6"/>
                <a:stretch>
                  <a:fillRect l="-4670" r="-1099" b="-145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028943" y="4141314"/>
            <a:ext cx="5507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Οι προηγούμενες εξισώσεις κίνησης για κινητό που κινείται χωρίς αρχική ταχύτητα</a:t>
            </a:r>
            <a:endParaRPr lang="en-US" sz="20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85038" y="5156977"/>
            <a:ext cx="1579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………</a:t>
            </a:r>
            <a:endParaRPr 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33603" y="5152059"/>
            <a:ext cx="187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…………… </a:t>
            </a:r>
            <a:endParaRPr 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Ορθογώνιο 22"/>
          <p:cNvSpPr/>
          <p:nvPr/>
        </p:nvSpPr>
        <p:spPr>
          <a:xfrm>
            <a:off x="4295176" y="5076953"/>
            <a:ext cx="633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Ορθογώνιο 23"/>
              <p:cNvSpPr/>
              <p:nvPr/>
            </p:nvSpPr>
            <p:spPr>
              <a:xfrm>
                <a:off x="6586150" y="5035757"/>
                <a:ext cx="1332554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l-GR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r>
                  <a:rPr lang="en-US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t</a:t>
                </a:r>
                <a:r>
                  <a:rPr lang="en-US" sz="2400" b="1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endParaRPr lang="el-GR" sz="24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Ορθογώνιο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150" y="5035757"/>
                <a:ext cx="1332554" cy="624082"/>
              </a:xfrm>
              <a:prstGeom prst="rect">
                <a:avLst/>
              </a:prstGeom>
              <a:blipFill>
                <a:blip r:embed="rId7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F8E7-D2F1-4AFA-B828-69073DB1A70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6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  <p:bldP spid="18" grpId="0"/>
      <p:bldP spid="19" grpId="0"/>
      <p:bldP spid="20" grpId="0"/>
      <p:bldP spid="21" grpId="0"/>
      <p:bldP spid="15" grpId="0"/>
      <p:bldP spid="16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6200775" y="1469984"/>
            <a:ext cx="1982787" cy="1056972"/>
            <a:chOff x="6200775" y="1229946"/>
            <a:chExt cx="1982787" cy="1056972"/>
          </a:xfrm>
        </p:grpSpPr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 flipV="1">
              <a:off x="6200775" y="1496343"/>
              <a:ext cx="1368425" cy="7905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Ορθογώνιο 1"/>
                <p:cNvSpPr/>
                <p:nvPr/>
              </p:nvSpPr>
              <p:spPr>
                <a:xfrm>
                  <a:off x="7535692" y="1229946"/>
                  <a:ext cx="647870" cy="506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altLang="el-GR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altLang="el-GR" sz="24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24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l-GR" alt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l-GR" sz="2400" dirty="0"/>
                </a:p>
              </p:txBody>
            </p:sp>
          </mc:Choice>
          <mc:Fallback xmlns="">
            <p:sp>
              <p:nvSpPr>
                <p:cNvPr id="2" name="Ορθογώνιο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5692" y="1229946"/>
                  <a:ext cx="647870" cy="50642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Ομάδα 6"/>
          <p:cNvGrpSpPr/>
          <p:nvPr/>
        </p:nvGrpSpPr>
        <p:grpSpPr>
          <a:xfrm>
            <a:off x="4210514" y="2526956"/>
            <a:ext cx="1990260" cy="941405"/>
            <a:chOff x="4210514" y="2286918"/>
            <a:chExt cx="1990260" cy="941405"/>
          </a:xfrm>
        </p:grpSpPr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 flipH="1">
              <a:off x="4760912" y="2286918"/>
              <a:ext cx="1439862" cy="8651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Ορθογώνιο 5"/>
                <p:cNvSpPr/>
                <p:nvPr/>
              </p:nvSpPr>
              <p:spPr>
                <a:xfrm>
                  <a:off x="4210514" y="2721902"/>
                  <a:ext cx="647870" cy="506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altLang="el-GR" sz="2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altLang="el-GR" sz="2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2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l-GR" sz="2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𝟐</m:t>
                            </m:r>
                            <m:r>
                              <a:rPr lang="en-US" altLang="el-GR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l-GR" sz="2400" dirty="0"/>
                </a:p>
              </p:txBody>
            </p:sp>
          </mc:Choice>
          <mc:Fallback xmlns="">
            <p:sp>
              <p:nvSpPr>
                <p:cNvPr id="6" name="Ορθογώνιο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0514" y="2721902"/>
                  <a:ext cx="647870" cy="50642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43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latin typeface="Trebuchet MS" panose="020B0603020202020204" pitchFamily="34" charset="0"/>
            </a:endParaRPr>
          </a:p>
        </p:txBody>
      </p:sp>
      <p:sp>
        <p:nvSpPr>
          <p:cNvPr id="1843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940B78E-7F2D-4C9D-A2EA-219AF4F7AEBD}" type="slidenum">
              <a:rPr lang="el-GR" altLang="el-GR" sz="1100"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l-GR" altLang="el-GR" sz="1100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7" name="Text Box 5"/>
              <p:cNvSpPr txBox="1">
                <a:spLocks noChangeArrowheads="1"/>
              </p:cNvSpPr>
              <p:nvPr/>
            </p:nvSpPr>
            <p:spPr bwMode="auto">
              <a:xfrm>
                <a:off x="3840004" y="4746936"/>
                <a:ext cx="4651692" cy="1267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4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Οι δύο δυνάμεις πρέπει να είναι αντίθετες</a:t>
                </a:r>
                <a:r>
                  <a:rPr lang="en-US" altLang="el-GR" sz="24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:</a:t>
                </a:r>
                <a:r>
                  <a:rPr lang="el-GR" altLang="el-GR" sz="2400" b="1" dirty="0">
                    <a:solidFill>
                      <a:srgbClr val="0033CC"/>
                    </a:solidFill>
                    <a:latin typeface="Comic Sans MS" pitchFamily="66" charset="0"/>
                  </a:rPr>
                  <a:t> </a:t>
                </a:r>
                <a:r>
                  <a:rPr lang="en-US" altLang="el-GR" sz="2400" b="1" dirty="0">
                    <a:solidFill>
                      <a:srgbClr val="0033CC"/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l-GR" sz="24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altLang="el-GR" sz="24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24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altLang="el-GR" sz="24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l-GR" sz="24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el-GR" sz="2400" b="1" i="1" smtClean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el-GR" sz="24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l-GR" sz="24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24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altLang="el-GR" sz="24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l-GR" altLang="el-GR" sz="2400" b="1" dirty="0">
                    <a:solidFill>
                      <a:srgbClr val="0033CC"/>
                    </a:solidFill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15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0004" y="4746936"/>
                <a:ext cx="4651692" cy="1267463"/>
              </a:xfrm>
              <a:prstGeom prst="rect">
                <a:avLst/>
              </a:prstGeom>
              <a:blipFill>
                <a:blip r:embed="rId6"/>
                <a:stretch>
                  <a:fillRect b="-67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6057900" y="2455519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34377" y="3372161"/>
                <a:ext cx="1862946" cy="713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600" b="1" i="1" smtClean="0">
                              <a:solidFill>
                                <a:srgbClr val="FF33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3600" b="1" i="1" smtClean="0">
                                  <a:solidFill>
                                    <a:srgbClr val="FF33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1" i="1" smtClean="0">
                                  <a:solidFill>
                                    <a:srgbClr val="FF33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l-GR" sz="3600" b="1" i="1" smtClean="0">
                              <a:solidFill>
                                <a:srgbClr val="FF33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𝝄𝝀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l-GR" sz="36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377" y="3372161"/>
                <a:ext cx="1862946" cy="7136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188716" y="-22777"/>
            <a:ext cx="6170168" cy="146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Ισορροπία υλικού σημείου με την επίδραση δύο δυνάμεων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7274" y="4194717"/>
            <a:ext cx="260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Comic Sans MS" panose="030F0702030302020204" pitchFamily="66" charset="0"/>
              </a:rPr>
              <a:t>F</a:t>
            </a:r>
            <a:r>
              <a:rPr lang="en-US" sz="3200" b="1" baseline="-25000" dirty="0">
                <a:latin typeface="Comic Sans MS" panose="030F0702030302020204" pitchFamily="66" charset="0"/>
              </a:rPr>
              <a:t>1</a:t>
            </a:r>
            <a:r>
              <a:rPr lang="en-US" sz="3200" b="1" dirty="0">
                <a:latin typeface="Comic Sans MS" panose="030F0702030302020204" pitchFamily="66" charset="0"/>
              </a:rPr>
              <a:t> – </a:t>
            </a:r>
            <a:r>
              <a:rPr lang="en-US" sz="3200" b="1" i="1" dirty="0">
                <a:latin typeface="Comic Sans MS" panose="030F0702030302020204" pitchFamily="66" charset="0"/>
              </a:rPr>
              <a:t>F</a:t>
            </a:r>
            <a:r>
              <a:rPr lang="en-US" sz="3200" b="1" baseline="-25000" dirty="0">
                <a:latin typeface="Comic Sans MS" panose="030F0702030302020204" pitchFamily="66" charset="0"/>
              </a:rPr>
              <a:t>2</a:t>
            </a:r>
            <a:r>
              <a:rPr lang="en-US" sz="3200" b="1" dirty="0">
                <a:latin typeface="Comic Sans MS" panose="030F0702030302020204" pitchFamily="66" charset="0"/>
              </a:rPr>
              <a:t> = 0</a:t>
            </a:r>
            <a:endParaRPr lang="el-GR" sz="3200" b="1" dirty="0">
              <a:latin typeface="Comic Sans MS" panose="030F0702030302020204" pitchFamily="66" charset="0"/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6273800" y="4153244"/>
            <a:ext cx="2707187" cy="584775"/>
            <a:chOff x="6200774" y="4153244"/>
            <a:chExt cx="2707187" cy="584775"/>
          </a:xfrm>
        </p:grpSpPr>
        <p:sp>
          <p:nvSpPr>
            <p:cNvPr id="9" name="Δεξί βέλος 8"/>
            <p:cNvSpPr/>
            <p:nvPr/>
          </p:nvSpPr>
          <p:spPr>
            <a:xfrm>
              <a:off x="6200774" y="4402378"/>
              <a:ext cx="586795" cy="192433"/>
            </a:xfrm>
            <a:prstGeom prst="rightArrow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03763" y="4153244"/>
              <a:ext cx="18041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F</a:t>
              </a:r>
              <a:r>
                <a:rPr lang="en-US" sz="32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= </a:t>
              </a:r>
              <a:r>
                <a:rPr lang="en-US" sz="3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F</a:t>
              </a:r>
              <a:r>
                <a:rPr lang="en-US" sz="32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0220-D60D-4917-B315-9D8AC1CB9D8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1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18444" grpId="0" animBg="1"/>
      <p:bldP spid="8" grpId="0"/>
      <p:bldP spid="16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048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942D3B4-A4E0-48F9-AB6D-4C87F16DA104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983766" y="256132"/>
            <a:ext cx="741682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4" descr="C:\Users\Merkouris\Desktop\kickbrick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877" y="2070385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Merkouris\Desktop\kicksoccer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862" y="2070385"/>
            <a:ext cx="2976086" cy="302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istNewton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17030" y="10818"/>
            <a:ext cx="1333203" cy="1642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653028" y="98016"/>
            <a:ext cx="6078300" cy="146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 2</a:t>
            </a:r>
            <a:r>
              <a:rPr lang="el-GR" altLang="el-GR" sz="32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ος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Νόμος της Κίνησης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(Θεμελιώδης νόμος της Μηχανικής)</a:t>
            </a:r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6405-54BF-4633-BAF7-8CC85BD5A66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4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150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467DBA-F7CC-4832-A514-21069AA3E48A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6082159" y="170906"/>
            <a:ext cx="4625466" cy="2252254"/>
          </a:xfrm>
          <a:prstGeom prst="cloudCallout">
            <a:avLst>
              <a:gd name="adj1" fmla="val 50959"/>
              <a:gd name="adj2" fmla="val 6392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1800" b="1" dirty="0">
                <a:solidFill>
                  <a:srgbClr val="000000"/>
                </a:solidFill>
                <a:latin typeface="Comic Sans MS" pitchFamily="66" charset="0"/>
              </a:rPr>
              <a:t>Τι συμβαίνει σ’ ένα σώμα, όταν η συνισταμένη δύναμη που του ασκείται δεν είναι μηδέν; </a:t>
            </a:r>
          </a:p>
        </p:txBody>
      </p:sp>
      <p:pic>
        <p:nvPicPr>
          <p:cNvPr id="24583" name="Picture 7" descr="histNewto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091" y="3471320"/>
            <a:ext cx="1575661" cy="1907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1950323" y="1407803"/>
            <a:ext cx="3773821" cy="1490845"/>
          </a:xfrm>
          <a:prstGeom prst="wedgeRoundRectCallout">
            <a:avLst>
              <a:gd name="adj1" fmla="val -33152"/>
              <a:gd name="adj2" fmla="val 8789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Μεταβάλλεται η κινητική του κατάσταση.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676" y="2794102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EEE9-F6C7-4634-BAAF-332C59D55B8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4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253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543242-D90F-4A7D-87BA-9967CE505A80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246119" y="427365"/>
            <a:ext cx="54914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 σώμα κινείται πιο γρήγορα,</a:t>
            </a: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2495551" y="119697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3071814" y="119697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4367214" y="119697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6383339" y="119697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8831264" y="119697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079875" y="1700213"/>
            <a:ext cx="36718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2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πιο αργά,</a:t>
            </a:r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4295776" y="249237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5808664" y="249237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6672264" y="249237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7248526" y="249237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4656138" y="2924175"/>
            <a:ext cx="2736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2800" b="1" dirty="0">
                <a:latin typeface="Comic Sans MS" pitchFamily="66" charset="0"/>
              </a:rPr>
              <a:t>ή στρίβει</a:t>
            </a:r>
          </a:p>
        </p:txBody>
      </p:sp>
      <p:sp>
        <p:nvSpPr>
          <p:cNvPr id="25619" name="Oval 19"/>
          <p:cNvSpPr>
            <a:spLocks noChangeArrowheads="1"/>
          </p:cNvSpPr>
          <p:nvPr/>
        </p:nvSpPr>
        <p:spPr bwMode="auto">
          <a:xfrm>
            <a:off x="6456364" y="3789363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4727576" y="4078288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5808664" y="3644900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22" name="Oval 22"/>
          <p:cNvSpPr>
            <a:spLocks noChangeArrowheads="1"/>
          </p:cNvSpPr>
          <p:nvPr/>
        </p:nvSpPr>
        <p:spPr bwMode="auto">
          <a:xfrm>
            <a:off x="4511676" y="458152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5160964" y="3789363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24" name="Oval 24"/>
          <p:cNvSpPr>
            <a:spLocks noChangeArrowheads="1"/>
          </p:cNvSpPr>
          <p:nvPr/>
        </p:nvSpPr>
        <p:spPr bwMode="auto">
          <a:xfrm>
            <a:off x="6886576" y="414972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25" name="Oval 25"/>
          <p:cNvSpPr>
            <a:spLocks noChangeArrowheads="1"/>
          </p:cNvSpPr>
          <p:nvPr/>
        </p:nvSpPr>
        <p:spPr bwMode="auto">
          <a:xfrm>
            <a:off x="7246939" y="4510088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3913311" y="5180569"/>
            <a:ext cx="49400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2400" b="1" dirty="0">
                <a:latin typeface="Comic Sans MS" pitchFamily="66" charset="0"/>
              </a:rPr>
              <a:t>το σώμα αποκτά </a:t>
            </a:r>
            <a:r>
              <a:rPr lang="el-GR" alt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επιτάχυνση.</a:t>
            </a:r>
            <a:endParaRPr lang="el-GR" altLang="el-GR" sz="32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2953409" y="5345240"/>
            <a:ext cx="1212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δηλαδή, </a:t>
            </a:r>
            <a:endParaRPr lang="el-GR" sz="2000" dirty="0"/>
          </a:p>
        </p:txBody>
      </p:sp>
      <p:pic>
        <p:nvPicPr>
          <p:cNvPr id="25" name="Picture 7" descr="histNewto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331" y="345734"/>
            <a:ext cx="1081885" cy="1354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1DD4-CA95-4F1A-91E1-C11F8D234B5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26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 animBg="1"/>
      <p:bldP spid="25608" grpId="0" animBg="1"/>
      <p:bldP spid="25609" grpId="0" animBg="1"/>
      <p:bldP spid="25610" grpId="0" animBg="1"/>
      <p:bldP spid="25611" grpId="0" animBg="1"/>
      <p:bldP spid="25613" grpId="0"/>
      <p:bldP spid="25614" grpId="0" animBg="1"/>
      <p:bldP spid="25615" grpId="0" animBg="1"/>
      <p:bldP spid="25616" grpId="0" animBg="1"/>
      <p:bldP spid="25617" grpId="0" animBg="1"/>
      <p:bldP spid="25618" grpId="0"/>
      <p:bldP spid="25619" grpId="0" animBg="1"/>
      <p:bldP spid="25620" grpId="0" animBg="1"/>
      <p:bldP spid="25621" grpId="0" animBg="1"/>
      <p:bldP spid="25622" grpId="0" animBg="1"/>
      <p:bldP spid="25623" grpId="0" animBg="1"/>
      <p:bldP spid="25624" grpId="0" animBg="1"/>
      <p:bldP spid="25625" grpId="0" animBg="1"/>
      <p:bldP spid="25633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355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EBEF3A1-A7A8-4023-B8F7-C82279F1A16F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7814737" y="457240"/>
            <a:ext cx="3084911" cy="1367433"/>
          </a:xfrm>
          <a:prstGeom prst="cloudCallout">
            <a:avLst>
              <a:gd name="adj1" fmla="val 42476"/>
              <a:gd name="adj2" fmla="val 9267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1800" b="1" dirty="0">
                <a:solidFill>
                  <a:srgbClr val="000000"/>
                </a:solidFill>
                <a:latin typeface="Comic Sans MS" pitchFamily="66" charset="0"/>
              </a:rPr>
              <a:t>Από τι εξαρτάται η επιτάχυνση;</a:t>
            </a:r>
          </a:p>
        </p:txBody>
      </p:sp>
      <p:pic>
        <p:nvPicPr>
          <p:cNvPr id="26630" name="Picture 6" descr="histNewto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553" y="3668489"/>
            <a:ext cx="1503823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1700899" y="578199"/>
            <a:ext cx="5102237" cy="2492948"/>
          </a:xfrm>
          <a:prstGeom prst="wedgeRoundRectCallout">
            <a:avLst>
              <a:gd name="adj1" fmla="val -29924"/>
              <a:gd name="adj2" fmla="val 7211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επιτάχυνση εξαρτάται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ισοδύναμα και από τη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ΔΥΝΑΜΗ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(συνισταμένη) που δρα στο σώμα και από τη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ΜΑΖΑ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του σώματος.</a:t>
            </a:r>
            <a:r>
              <a:rPr lang="el-GR" altLang="el-GR" sz="2400" b="1" dirty="0">
                <a:solidFill>
                  <a:srgbClr val="0033CC"/>
                </a:solidFill>
                <a:latin typeface="Comic Sans MS" pitchFamily="66" charset="0"/>
              </a:rPr>
              <a:t>  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820" y="2368906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7E51-2A6D-4ED3-96CB-A2EF5553633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8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>
                <a:latin typeface="Comic Sans MS" panose="030F0702030302020204" pitchFamily="66" charset="0"/>
              </a:rPr>
              <a:t>Μερκ. Παναγιωτόπουλος-Φυσικός    www.merkopanas.blogspot.gr</a:t>
            </a:r>
            <a:endParaRPr lang="el-GR" altLang="el-GR" sz="1100" dirty="0">
              <a:latin typeface="Comic Sans MS" panose="030F0702030302020204" pitchFamily="66" charset="0"/>
            </a:endParaRPr>
          </a:p>
        </p:txBody>
      </p:sp>
      <p:sp>
        <p:nvSpPr>
          <p:cNvPr id="2457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DD72933-4C60-484C-BCB3-AD230E1B03D5}" type="slidenum">
              <a:rPr lang="el-GR" altLang="el-GR" sz="1100">
                <a:latin typeface="Comic Sans MS" panose="030F0702030302020204" pitchFamily="66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l-GR" altLang="el-GR" sz="1100" dirty="0">
              <a:latin typeface="Comic Sans MS" panose="030F0702030302020204" pitchFamily="66" charset="0"/>
            </a:endParaRP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5414456" y="2487152"/>
            <a:ext cx="576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latin typeface="Comic Sans MS" panose="030F0702030302020204" pitchFamily="66" charset="0"/>
            </a:endParaRPr>
          </a:p>
        </p:txBody>
      </p:sp>
      <p:pic>
        <p:nvPicPr>
          <p:cNvPr id="13" name="Picture 6" descr="histNewto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8869" y="10818"/>
            <a:ext cx="1378923" cy="1642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64262" y="3848537"/>
            <a:ext cx="1339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1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sz="40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endParaRPr lang="el-GR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5" name="Ομάδα 24"/>
          <p:cNvGrpSpPr/>
          <p:nvPr/>
        </p:nvGrpSpPr>
        <p:grpSpPr>
          <a:xfrm>
            <a:off x="3646488" y="2768925"/>
            <a:ext cx="5216318" cy="2618387"/>
            <a:chOff x="1979712" y="3284984"/>
            <a:chExt cx="5216318" cy="2618387"/>
          </a:xfrm>
        </p:grpSpPr>
        <p:grpSp>
          <p:nvGrpSpPr>
            <p:cNvPr id="23" name="Ομάδα 22"/>
            <p:cNvGrpSpPr/>
            <p:nvPr/>
          </p:nvGrpSpPr>
          <p:grpSpPr>
            <a:xfrm>
              <a:off x="1979712" y="3284984"/>
              <a:ext cx="5216318" cy="2618387"/>
              <a:chOff x="1979712" y="3284984"/>
              <a:chExt cx="5216318" cy="2618387"/>
            </a:xfrm>
          </p:grpSpPr>
          <p:grpSp>
            <p:nvGrpSpPr>
              <p:cNvPr id="15" name="Ομάδα 14"/>
              <p:cNvGrpSpPr/>
              <p:nvPr/>
            </p:nvGrpSpPr>
            <p:grpSpPr>
              <a:xfrm>
                <a:off x="1979712" y="3284984"/>
                <a:ext cx="5216318" cy="2618387"/>
                <a:chOff x="1979712" y="3284984"/>
                <a:chExt cx="5216318" cy="2618387"/>
              </a:xfrm>
            </p:grpSpPr>
            <p:grpSp>
              <p:nvGrpSpPr>
                <p:cNvPr id="14" name="Ομάδα 13"/>
                <p:cNvGrpSpPr/>
                <p:nvPr/>
              </p:nvGrpSpPr>
              <p:grpSpPr>
                <a:xfrm>
                  <a:off x="1979712" y="3284984"/>
                  <a:ext cx="5216318" cy="2618387"/>
                  <a:chOff x="1979712" y="3284984"/>
                  <a:chExt cx="5216318" cy="2618387"/>
                </a:xfrm>
              </p:grpSpPr>
              <p:pic>
                <p:nvPicPr>
                  <p:cNvPr id="10467" name="Picture 227" descr="C:\Users\Merkouris\Desktop\fmaill.gif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colorTemperature colorTemp="11200"/>
                            </a14:imgEffect>
                            <a14:imgEffect>
                              <a14:brightnessContrast bright="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79712" y="3284984"/>
                    <a:ext cx="5216318" cy="261838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12" name="Ομάδα 11"/>
                  <p:cNvGrpSpPr/>
                  <p:nvPr/>
                </p:nvGrpSpPr>
                <p:grpSpPr>
                  <a:xfrm>
                    <a:off x="3010832" y="4509120"/>
                    <a:ext cx="1837106" cy="1253753"/>
                    <a:chOff x="3010832" y="4509120"/>
                    <a:chExt cx="1837106" cy="1253753"/>
                  </a:xfrm>
                </p:grpSpPr>
                <p:grpSp>
                  <p:nvGrpSpPr>
                    <p:cNvPr id="16" name="Ομάδα 15"/>
                    <p:cNvGrpSpPr/>
                    <p:nvPr/>
                  </p:nvGrpSpPr>
                  <p:grpSpPr>
                    <a:xfrm>
                      <a:off x="3010832" y="5301208"/>
                      <a:ext cx="553348" cy="461665"/>
                      <a:chOff x="3010832" y="5301208"/>
                      <a:chExt cx="553348" cy="461665"/>
                    </a:xfrm>
                  </p:grpSpPr>
                  <p:sp>
                    <p:nvSpPr>
                      <p:cNvPr id="8" name="TextBox 7"/>
                      <p:cNvSpPr txBox="1"/>
                      <p:nvPr/>
                    </p:nvSpPr>
                    <p:spPr>
                      <a:xfrm>
                        <a:off x="3256085" y="5301208"/>
                        <a:ext cx="308095" cy="46166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4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omic Sans MS" panose="030F0702030302020204" pitchFamily="66" charset="0"/>
                          </a:rPr>
                          <a:t>F</a:t>
                        </a:r>
                        <a:endParaRPr lang="el-GR" sz="24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endParaRPr>
                      </a:p>
                    </p:txBody>
                  </p:sp>
                  <p:cxnSp>
                    <p:nvCxnSpPr>
                      <p:cNvPr id="10" name="Ευθύγραμμο βέλος σύνδεσης 9"/>
                      <p:cNvCxnSpPr/>
                      <p:nvPr/>
                    </p:nvCxnSpPr>
                    <p:spPr>
                      <a:xfrm>
                        <a:off x="3010832" y="5737611"/>
                        <a:ext cx="490506" cy="0"/>
                      </a:xfrm>
                      <a:prstGeom prst="straightConnector1">
                        <a:avLst/>
                      </a:prstGeom>
                      <a:ln w="57150">
                        <a:solidFill>
                          <a:srgbClr val="FF000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9" name="Ομάδα 28"/>
                    <p:cNvGrpSpPr/>
                    <p:nvPr/>
                  </p:nvGrpSpPr>
                  <p:grpSpPr>
                    <a:xfrm>
                      <a:off x="4384557" y="4509120"/>
                      <a:ext cx="463381" cy="596620"/>
                      <a:chOff x="4384557" y="4509120"/>
                      <a:chExt cx="463381" cy="596620"/>
                    </a:xfrm>
                  </p:grpSpPr>
                  <p:cxnSp>
                    <p:nvCxnSpPr>
                      <p:cNvPr id="20" name="Ευθύγραμμο βέλος σύνδεσης 19"/>
                      <p:cNvCxnSpPr/>
                      <p:nvPr/>
                    </p:nvCxnSpPr>
                    <p:spPr>
                      <a:xfrm>
                        <a:off x="4384557" y="5105740"/>
                        <a:ext cx="455654" cy="0"/>
                      </a:xfrm>
                      <a:prstGeom prst="straightConnector1">
                        <a:avLst/>
                      </a:prstGeom>
                      <a:ln w="57150">
                        <a:solidFill>
                          <a:srgbClr val="FF000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6" name="TextBox 35"/>
                      <p:cNvSpPr txBox="1"/>
                      <p:nvPr/>
                    </p:nvSpPr>
                    <p:spPr>
                      <a:xfrm>
                        <a:off x="4539843" y="4509120"/>
                        <a:ext cx="308095" cy="46166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4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omic Sans MS" panose="030F0702030302020204" pitchFamily="66" charset="0"/>
                          </a:rPr>
                          <a:t>F</a:t>
                        </a:r>
                        <a:endParaRPr lang="el-GR" sz="24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9" name="TextBox 8"/>
                <p:cNvSpPr txBox="1"/>
                <p:nvPr/>
              </p:nvSpPr>
              <p:spPr>
                <a:xfrm>
                  <a:off x="3010832" y="3645024"/>
                  <a:ext cx="897394" cy="584775"/>
                </a:xfrm>
                <a:prstGeom prst="rect">
                  <a:avLst/>
                </a:prstGeom>
                <a:solidFill>
                  <a:srgbClr val="FFFFCC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l-GR" sz="3200" dirty="0"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4612384" y="3645024"/>
                <a:ext cx="1182779" cy="46166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endParaRPr lang="el-GR" sz="2400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779912" y="5532040"/>
              <a:ext cx="2880320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endParaRPr lang="el-GR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810210" y="5197125"/>
            <a:ext cx="5183634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>
                <a:latin typeface="Comic Sans MS" panose="030F0702030302020204" pitchFamily="66" charset="0"/>
              </a:rPr>
              <a:t>Η ίδια δύναμη, εφαρμοζόμενη σε μεγαλύτερη μάζα, παράγει μικρότερη επιτάχυνση.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00817" y="2775022"/>
            <a:ext cx="1339464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sz="1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endParaRPr lang="el-GR" sz="16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13670" y="926275"/>
                <a:ext cx="1813375" cy="1141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𝜶</m:t>
                          </m:r>
                        </m:e>
                      </m:acc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670" y="926275"/>
                <a:ext cx="1813375" cy="1141787"/>
              </a:xfrm>
              <a:prstGeom prst="rect">
                <a:avLst/>
              </a:prstGeom>
              <a:blipFill rotWithShape="1">
                <a:blip r:embed="rId11"/>
                <a:stretch>
                  <a:fillRect b="-16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72263" y="1226339"/>
                <a:ext cx="2897955" cy="71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⟹</a:t>
                </a:r>
                <a:r>
                  <a:rPr lang="en-US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</m:acc>
                    <m:r>
                      <a:rPr lang="en-US" sz="36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l-GR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𝜶</m:t>
                        </m:r>
                      </m:e>
                    </m:acc>
                  </m:oMath>
                </a14:m>
                <a:endParaRPr lang="el-GR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263" y="1226339"/>
                <a:ext cx="2897955" cy="713657"/>
              </a:xfrm>
              <a:prstGeom prst="rect">
                <a:avLst/>
              </a:prstGeom>
              <a:blipFill rotWithShape="1">
                <a:blip r:embed="rId12"/>
                <a:stretch>
                  <a:fillRect l="-5684" b="-299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Ομάδα 16"/>
          <p:cNvGrpSpPr/>
          <p:nvPr/>
        </p:nvGrpSpPr>
        <p:grpSpPr>
          <a:xfrm>
            <a:off x="2463295" y="2071031"/>
            <a:ext cx="2808287" cy="713657"/>
            <a:chOff x="2463295" y="2071031"/>
            <a:chExt cx="2808287" cy="713657"/>
          </a:xfrm>
        </p:grpSpPr>
        <p:sp>
          <p:nvSpPr>
            <p:cNvPr id="27654" name="Text Box 6"/>
            <p:cNvSpPr txBox="1">
              <a:spLocks noChangeArrowheads="1"/>
            </p:cNvSpPr>
            <p:nvPr/>
          </p:nvSpPr>
          <p:spPr bwMode="auto">
            <a:xfrm>
              <a:off x="2463295" y="2126789"/>
              <a:ext cx="280828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l-GR" altLang="el-GR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Αιτία (</a:t>
              </a:r>
              <a:r>
                <a:rPr lang="en-US" altLang="el-GR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 )</a:t>
              </a:r>
              <a:r>
                <a:rPr lang="en-US" altLang="el-GR" sz="3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</a:t>
              </a:r>
              <a:endParaRPr lang="el-GR" altLang="el-GR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221709" y="2071031"/>
                  <a:ext cx="583813" cy="7136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3600" b="1" i="1" smtClean="0">
                                <a:solidFill>
                                  <a:srgbClr val="FF33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1" i="1" smtClean="0">
                                <a:solidFill>
                                  <a:srgbClr val="FF33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sz="3600" b="1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1709" y="2071031"/>
                  <a:ext cx="583813" cy="71365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Ομάδα 17"/>
          <p:cNvGrpSpPr/>
          <p:nvPr/>
        </p:nvGrpSpPr>
        <p:grpSpPr>
          <a:xfrm>
            <a:off x="6206619" y="2122594"/>
            <a:ext cx="4105275" cy="650527"/>
            <a:chOff x="6206619" y="2122594"/>
            <a:chExt cx="4105275" cy="650527"/>
          </a:xfrm>
        </p:grpSpPr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6206619" y="2126790"/>
              <a:ext cx="410527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altLang="el-GR" sz="36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Αποτέλεσμα</a:t>
              </a:r>
              <a:r>
                <a:rPr lang="el-GR" altLang="el-GR" sz="3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l-GR" altLang="el-GR" sz="36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(  )</a:t>
              </a:r>
              <a:r>
                <a:rPr lang="el-GR" altLang="el-GR" sz="3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9078706" y="2122594"/>
                  <a:ext cx="59824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3600" b="1" i="1" smtClean="0">
                                <a:solidFill>
                                  <a:srgbClr val="008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3600" b="1" i="1" smtClean="0">
                                <a:solidFill>
                                  <a:srgbClr val="008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𝜶</m:t>
                            </m:r>
                          </m:e>
                        </m:acc>
                      </m:oMath>
                    </m:oMathPara>
                  </a14:m>
                  <a:endParaRPr lang="el-GR" sz="3600" b="1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8706" y="2122594"/>
                  <a:ext cx="598241" cy="6463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3345223" y="49337"/>
            <a:ext cx="7083249" cy="82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Θεμελιώδης νόμος της Μηχανικής</a:t>
            </a:r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B32D-3653-4F1E-B045-79C654BDC94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repeatCount="3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repeatCount="3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7" grpId="0"/>
      <p:bldP spid="5" grpId="0" animBg="1"/>
      <p:bldP spid="19" grpId="0" animBg="1"/>
      <p:bldP spid="4" grpId="0"/>
      <p:bldP spid="6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26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6562524" y="2059226"/>
            <a:ext cx="656456" cy="1204219"/>
            <a:chOff x="4963852" y="2059225"/>
            <a:chExt cx="656456" cy="1204219"/>
          </a:xfrm>
        </p:grpSpPr>
        <p:sp>
          <p:nvSpPr>
            <p:cNvPr id="12" name="Βέλος προς τα κάτω 11"/>
            <p:cNvSpPr/>
            <p:nvPr/>
          </p:nvSpPr>
          <p:spPr>
            <a:xfrm>
              <a:off x="5220072" y="2059225"/>
              <a:ext cx="72008" cy="5056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963852" y="2678540"/>
                  <a:ext cx="656456" cy="5849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effectLst/>
                      <a:latin typeface="Comic Sans MS" panose="030F0702030302020204" pitchFamily="66" charset="0"/>
                    </a:rPr>
                    <a:t>1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>
                              <a:effectLst/>
                              <a:latin typeface="Cambria Math"/>
                            </a:rPr>
                            <m:t>𝐦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>
                                  <a:effectLst/>
                                  <a:latin typeface="Cambria Math"/>
                                </a:rPr>
                                <m:t>𝐬</m:t>
                              </m:r>
                            </m:e>
                            <m:sup>
                              <m:r>
                                <a:rPr lang="en-US" sz="2400" b="1" i="0"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a14:m>
                  <a:endParaRPr lang="el-GR" sz="2400" b="1" dirty="0">
                    <a:effectLst/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3852" y="2678540"/>
                  <a:ext cx="656456" cy="584904"/>
                </a:xfrm>
                <a:prstGeom prst="rect">
                  <a:avLst/>
                </a:prstGeom>
                <a:blipFill>
                  <a:blip r:embed="rId5"/>
                  <a:stretch>
                    <a:fillRect l="-13889" b="-1041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Ομάδα 6"/>
          <p:cNvGrpSpPr/>
          <p:nvPr/>
        </p:nvGrpSpPr>
        <p:grpSpPr>
          <a:xfrm>
            <a:off x="5813884" y="2060849"/>
            <a:ext cx="895908" cy="1140977"/>
            <a:chOff x="5735960" y="2060849"/>
            <a:chExt cx="895908" cy="1140977"/>
          </a:xfrm>
        </p:grpSpPr>
        <p:grpSp>
          <p:nvGrpSpPr>
            <p:cNvPr id="18" name="Ομάδα 17"/>
            <p:cNvGrpSpPr/>
            <p:nvPr/>
          </p:nvGrpSpPr>
          <p:grpSpPr>
            <a:xfrm>
              <a:off x="5735960" y="2060849"/>
              <a:ext cx="720080" cy="1140977"/>
              <a:chOff x="4211960" y="2060848"/>
              <a:chExt cx="720080" cy="1140977"/>
            </a:xfrm>
          </p:grpSpPr>
          <p:sp>
            <p:nvSpPr>
              <p:cNvPr id="10" name="Βέλος προς τα κάτω 9"/>
              <p:cNvSpPr/>
              <p:nvPr/>
            </p:nvSpPr>
            <p:spPr>
              <a:xfrm>
                <a:off x="4572000" y="2060848"/>
                <a:ext cx="72008" cy="50405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211960" y="2740160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omic Sans MS" panose="030F0702030302020204" pitchFamily="66" charset="0"/>
                  </a:rPr>
                  <a:t>1kg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343836" y="2701397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omic Sans MS" panose="030F0702030302020204" pitchFamily="66" charset="0"/>
                </a:rPr>
                <a:t>.</a:t>
              </a:r>
              <a:endParaRPr lang="el-GR" sz="24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70984" y="274016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=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grpSp>
        <p:nvGrpSpPr>
          <p:cNvPr id="20" name="Ομάδα 19"/>
          <p:cNvGrpSpPr/>
          <p:nvPr/>
        </p:nvGrpSpPr>
        <p:grpSpPr>
          <a:xfrm>
            <a:off x="4367808" y="2060849"/>
            <a:ext cx="787152" cy="1208003"/>
            <a:chOff x="3027242" y="2060848"/>
            <a:chExt cx="787152" cy="1208003"/>
          </a:xfrm>
        </p:grpSpPr>
        <p:sp>
          <p:nvSpPr>
            <p:cNvPr id="16" name="TextBox 15"/>
            <p:cNvSpPr txBox="1"/>
            <p:nvPr/>
          </p:nvSpPr>
          <p:spPr>
            <a:xfrm>
              <a:off x="3027242" y="2684076"/>
              <a:ext cx="787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1N</a:t>
              </a:r>
              <a:endPara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Βέλος προς τα κάτω 16"/>
            <p:cNvSpPr/>
            <p:nvPr/>
          </p:nvSpPr>
          <p:spPr>
            <a:xfrm>
              <a:off x="3348810" y="2060848"/>
              <a:ext cx="72008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351584" y="3501009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omic Sans MS" panose="030F0702030302020204" pitchFamily="66" charset="0"/>
              </a:rPr>
              <a:t>Κάθε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</a:t>
            </a:r>
            <a:r>
              <a:rPr lang="el-GR" sz="2400" b="1" dirty="0">
                <a:latin typeface="Comic Sans MS" panose="030F0702030302020204" pitchFamily="66" charset="0"/>
              </a:rPr>
              <a:t> στο σύστημα μονάδων </a:t>
            </a:r>
            <a:r>
              <a:rPr lang="en-US" sz="2400" b="1" dirty="0">
                <a:latin typeface="Comic Sans MS" panose="030F0702030302020204" pitchFamily="66" charset="0"/>
              </a:rPr>
              <a:t>SI </a:t>
            </a:r>
            <a:r>
              <a:rPr lang="el-GR" sz="2400" b="1" dirty="0">
                <a:latin typeface="Comic Sans MS" panose="030F0702030302020204" pitchFamily="66" charset="0"/>
              </a:rPr>
              <a:t>μετριέται με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67808" y="4077072"/>
            <a:ext cx="3128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Newton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N )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54054" y="1215614"/>
                <a:ext cx="2897955" cy="78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</m:acc>
                      <m:r>
                        <a:rPr lang="el-GR" sz="40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40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4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acc>
                    </m:oMath>
                  </m:oMathPara>
                </a14:m>
                <a:endParaRPr lang="el-GR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054" y="1215614"/>
                <a:ext cx="2897955" cy="7825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2156082" y="168642"/>
            <a:ext cx="7552385" cy="82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Μονάδα μέτρησης της δύναμης στο 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DFD9-723D-4344-B90C-B3FBA95EA5A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8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27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58008" y="909753"/>
                <a:ext cx="7920880" cy="1267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Α. 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Η</a:t>
                </a:r>
                <a:r>
                  <a:rPr 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συνισταμένη</a:t>
                </a:r>
                <a:r>
                  <a:rPr 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των</a:t>
                </a:r>
                <a:r>
                  <a:rPr 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δυνάμεων</a:t>
                </a:r>
                <a:r>
                  <a:rPr 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που δρουν στο σώμα είναι</a:t>
                </a:r>
                <a:r>
                  <a:rPr 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μηδέν</a:t>
                </a:r>
                <a:r>
                  <a:rPr lang="en-US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(</a:t>
                </a:r>
                <a:r>
                  <a:rPr lang="en-US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0 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)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.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Τότε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: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008" y="909753"/>
                <a:ext cx="7920880" cy="1267463"/>
              </a:xfrm>
              <a:prstGeom prst="rect">
                <a:avLst/>
              </a:prstGeom>
              <a:blipFill>
                <a:blip r:embed="rId2"/>
                <a:stretch>
                  <a:fillRect l="-1232" r="-1232" b="-72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78020" y="2316206"/>
                <a:ext cx="1584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latin typeface="Comic Sans MS" panose="030F0702030302020204" pitchFamily="66" charset="0"/>
                  </a:rPr>
                  <a:t>m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dirty="0">
                            <a:latin typeface="Cambria Math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400" b="1" dirty="0"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= 0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020" y="2316206"/>
                <a:ext cx="1584176" cy="461665"/>
              </a:xfrm>
              <a:prstGeom prst="rect">
                <a:avLst/>
              </a:prstGeom>
              <a:blipFill>
                <a:blip r:embed="rId3"/>
                <a:stretch>
                  <a:fillRect l="-5769" t="-10526" r="-2692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750028" y="2866184"/>
            <a:ext cx="1193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mic Sans MS" panose="030F0702030302020204" pitchFamily="66" charset="0"/>
              </a:rPr>
              <a:t>m</a:t>
            </a:r>
            <a:r>
              <a:rPr lang="en-US" sz="2400" b="1" dirty="0">
                <a:latin typeface="Comic Sans MS" panose="030F0702030302020204" pitchFamily="66" charset="0"/>
              </a:rPr>
              <a:t> ≠ 0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Δεξιό άγκιστρο 9"/>
          <p:cNvSpPr/>
          <p:nvPr/>
        </p:nvSpPr>
        <p:spPr>
          <a:xfrm>
            <a:off x="4181803" y="2331837"/>
            <a:ext cx="227721" cy="101164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50667" y="2582816"/>
                <a:ext cx="1033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Comic Sans MS" panose="030F0702030302020204" pitchFamily="66" charset="0"/>
                  </a:rPr>
                  <a:t> = 0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667" y="2582816"/>
                <a:ext cx="1033264" cy="461665"/>
              </a:xfrm>
              <a:prstGeom prst="rect">
                <a:avLst/>
              </a:prstGeom>
              <a:blipFill>
                <a:blip r:embed="rId4"/>
                <a:stretch>
                  <a:fillRect t="-10667" r="-7059" b="-30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Δεξιό βέλος 11"/>
          <p:cNvSpPr/>
          <p:nvPr/>
        </p:nvSpPr>
        <p:spPr>
          <a:xfrm>
            <a:off x="5994404" y="2751343"/>
            <a:ext cx="334888" cy="1122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45824" y="2275516"/>
                <a:ext cx="1224136" cy="748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1">
                            <a:latin typeface="Cambria Math"/>
                          </a:rPr>
                          <m:t>𝚫</m:t>
                        </m:r>
                        <m:acc>
                          <m:accPr>
                            <m:chr m:val="⃗"/>
                            <m:ctrlPr>
                              <a:rPr lang="el-GR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b="1" i="1"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num>
                      <m:den>
                        <m:r>
                          <a:rPr lang="el-GR" sz="2800" b="1">
                            <a:latin typeface="Cambria Math"/>
                          </a:rPr>
                          <m:t>𝚫</m:t>
                        </m:r>
                        <m:r>
                          <a:rPr lang="en-US" sz="2800" b="1" i="1">
                            <a:latin typeface="Cambria Math"/>
                          </a:rPr>
                          <m:t>𝒕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Comic Sans MS" panose="030F0702030302020204" pitchFamily="66" charset="0"/>
                  </a:rPr>
                  <a:t> </a:t>
                </a:r>
                <a:endParaRPr lang="el-GR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824" y="2275516"/>
                <a:ext cx="1224136" cy="7486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561275" y="312218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Όμως</a:t>
            </a:r>
            <a:r>
              <a:rPr lang="el-GR" sz="2400" b="1" dirty="0">
                <a:latin typeface="Comic Sans MS" panose="030F0702030302020204" pitchFamily="66" charset="0"/>
              </a:rPr>
              <a:t>  Δ</a:t>
            </a:r>
            <a:r>
              <a:rPr lang="en-US" sz="2400" b="1" i="1" dirty="0">
                <a:latin typeface="Comic Sans MS" panose="030F0702030302020204" pitchFamily="66" charset="0"/>
              </a:rPr>
              <a:t>t </a:t>
            </a:r>
            <a:r>
              <a:rPr lang="en-US" sz="2400" b="1" dirty="0">
                <a:latin typeface="Comic Sans MS" panose="030F0702030302020204" pitchFamily="66" charset="0"/>
              </a:rPr>
              <a:t>≠ 0</a:t>
            </a:r>
            <a:r>
              <a:rPr lang="en-US" sz="2400" b="1" i="1" dirty="0">
                <a:latin typeface="Comic Sans MS" panose="030F0702030302020204" pitchFamily="66" charset="0"/>
              </a:rPr>
              <a:t> </a:t>
            </a:r>
            <a:endParaRPr lang="el-GR" sz="2400" b="1" i="1" dirty="0">
              <a:latin typeface="Comic Sans MS" panose="030F0702030302020204" pitchFamily="66" charset="0"/>
            </a:endParaRPr>
          </a:p>
        </p:txBody>
      </p:sp>
      <p:sp>
        <p:nvSpPr>
          <p:cNvPr id="15" name="Δεξιό άγκιστρο 14"/>
          <p:cNvSpPr/>
          <p:nvPr/>
        </p:nvSpPr>
        <p:spPr>
          <a:xfrm>
            <a:off x="7728953" y="2337544"/>
            <a:ext cx="288032" cy="12599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153563" y="2736672"/>
                <a:ext cx="1224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/>
                  <a:t>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sz="2400" b="1" i="1">
                        <a:latin typeface="Cambria Math"/>
                      </a:rPr>
                      <m:t>=</m:t>
                    </m:r>
                    <m:r>
                      <a:rPr lang="el-GR" sz="2400" b="1" i="1">
                        <a:latin typeface="Cambria Math"/>
                      </a:rPr>
                      <m:t>𝟎</m:t>
                    </m:r>
                  </m:oMath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563" y="2736672"/>
                <a:ext cx="1224136" cy="461665"/>
              </a:xfrm>
              <a:prstGeom prst="rect">
                <a:avLst/>
              </a:prstGeom>
              <a:blipFill>
                <a:blip r:embed="rId6"/>
                <a:stretch>
                  <a:fillRect l="-8000" t="-10526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Ομάδα 8"/>
          <p:cNvGrpSpPr/>
          <p:nvPr/>
        </p:nvGrpSpPr>
        <p:grpSpPr>
          <a:xfrm>
            <a:off x="2940943" y="2924697"/>
            <a:ext cx="6908222" cy="1604332"/>
            <a:chOff x="1246076" y="2415540"/>
            <a:chExt cx="6908222" cy="1604332"/>
          </a:xfrm>
        </p:grpSpPr>
        <p:sp>
          <p:nvSpPr>
            <p:cNvPr id="17" name="Δεξιό βέλος 16"/>
            <p:cNvSpPr/>
            <p:nvPr/>
          </p:nvSpPr>
          <p:spPr>
            <a:xfrm>
              <a:off x="7819410" y="2415540"/>
              <a:ext cx="334888" cy="11220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Δεξιό βέλος 17"/>
            <p:cNvSpPr/>
            <p:nvPr/>
          </p:nvSpPr>
          <p:spPr>
            <a:xfrm>
              <a:off x="1246076" y="3789040"/>
              <a:ext cx="334888" cy="11220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643978" y="3558207"/>
                  <a:ext cx="231595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>
                              <a:latin typeface="Cambria Math"/>
                            </a:rPr>
                            <m:t>𝝊</m:t>
                          </m:r>
                        </m:e>
                      </m:acc>
                    </m:oMath>
                  </a14:m>
                  <a:r>
                    <a:rPr lang="el-GR" sz="2400" b="1" baseline="-25000" dirty="0" err="1">
                      <a:latin typeface="Comic Sans MS" panose="030F0702030302020204" pitchFamily="66" charset="0"/>
                    </a:rPr>
                    <a:t>τελ</a:t>
                  </a:r>
                  <a:r>
                    <a:rPr lang="el-GR" sz="2400" b="1" dirty="0">
                      <a:latin typeface="Comic Sans MS" panose="030F0702030302020204" pitchFamily="66" charset="0"/>
                    </a:rPr>
                    <a:t> –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>
                              <a:latin typeface="Cambria Math"/>
                            </a:rPr>
                            <m:t>𝝊</m:t>
                          </m:r>
                        </m:e>
                      </m:acc>
                    </m:oMath>
                  </a14:m>
                  <a:r>
                    <a:rPr lang="el-GR" sz="2400" b="1" i="1" baseline="-25000" dirty="0" err="1">
                      <a:latin typeface="Comic Sans MS" panose="030F0702030302020204" pitchFamily="66" charset="0"/>
                    </a:rPr>
                    <a:t>αρχ</a:t>
                  </a:r>
                  <a:r>
                    <a:rPr lang="el-GR" sz="2400" b="1" i="1" baseline="-25000" dirty="0">
                      <a:latin typeface="Comic Sans MS" panose="030F0702030302020204" pitchFamily="66" charset="0"/>
                    </a:rPr>
                    <a:t> </a:t>
                  </a:r>
                  <a:r>
                    <a:rPr lang="el-GR" sz="2400" b="1" i="1" dirty="0">
                      <a:latin typeface="Comic Sans MS" panose="030F0702030302020204" pitchFamily="66" charset="0"/>
                    </a:rPr>
                    <a:t>= </a:t>
                  </a:r>
                  <a:r>
                    <a:rPr lang="el-GR" sz="2400" b="1" dirty="0">
                      <a:latin typeface="Comic Sans MS" panose="030F0702030302020204" pitchFamily="66" charset="0"/>
                    </a:rPr>
                    <a:t>0</a:t>
                  </a: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3978" y="3558207"/>
                  <a:ext cx="2315953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Ομάδα 7"/>
          <p:cNvGrpSpPr/>
          <p:nvPr/>
        </p:nvGrpSpPr>
        <p:grpSpPr>
          <a:xfrm>
            <a:off x="5735575" y="3930493"/>
            <a:ext cx="3002025" cy="584775"/>
            <a:chOff x="4069025" y="3496652"/>
            <a:chExt cx="3002025" cy="584775"/>
          </a:xfrm>
        </p:grpSpPr>
        <p:sp>
          <p:nvSpPr>
            <p:cNvPr id="20" name="Δεξιό βέλος 19"/>
            <p:cNvSpPr/>
            <p:nvPr/>
          </p:nvSpPr>
          <p:spPr>
            <a:xfrm>
              <a:off x="4069025" y="3789040"/>
              <a:ext cx="334888" cy="11220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Ορθογώνιο 20"/>
                <p:cNvSpPr/>
                <p:nvPr/>
              </p:nvSpPr>
              <p:spPr>
                <a:xfrm>
                  <a:off x="4651176" y="3496652"/>
                  <a:ext cx="241987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</m:acc>
                    </m:oMath>
                  </a14:m>
                  <a:r>
                    <a:rPr lang="el-GR" sz="3200" b="1" baseline="-25000" dirty="0" err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τελ</a:t>
                  </a:r>
                  <a:r>
                    <a:rPr lang="el-GR" sz="3200" b="1" baseline="-25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  <a:r>
                    <a:rPr lang="el-GR" sz="32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=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</m:acc>
                    </m:oMath>
                  </a14:m>
                  <a:r>
                    <a:rPr lang="el-GR" sz="3200" b="1" baseline="-25000" dirty="0" err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αρχ</a:t>
                  </a:r>
                  <a:r>
                    <a:rPr lang="el-GR" sz="3200" b="1" i="1" baseline="-25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  <a:endParaRPr lang="el-GR" sz="32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Ορθογώνιο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1176" y="3496652"/>
                  <a:ext cx="2419874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4583" b="-3958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TextBox 22"/>
          <p:cNvSpPr txBox="1"/>
          <p:nvPr/>
        </p:nvSpPr>
        <p:spPr>
          <a:xfrm>
            <a:off x="1718218" y="5210367"/>
            <a:ext cx="1449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Συνεπώς</a:t>
            </a:r>
          </a:p>
        </p:txBody>
      </p:sp>
      <p:sp>
        <p:nvSpPr>
          <p:cNvPr id="24" name="Αριστερό άγκιστρο 23"/>
          <p:cNvSpPr/>
          <p:nvPr/>
        </p:nvSpPr>
        <p:spPr>
          <a:xfrm>
            <a:off x="3008411" y="4907851"/>
            <a:ext cx="319134" cy="108850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15039" y="4691435"/>
                <a:ext cx="73786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αν το σώμα είναι ακίνητο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sz="2000" b="1" baseline="-2500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𝛂𝛒𝛘</m:t>
                    </m:r>
                  </m:oMath>
                </a14:m>
                <a:r>
                  <a:rPr lang="el-GR" sz="20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= 0), θα παραμείνει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ακίνητο.</a:t>
                </a:r>
                <a:r>
                  <a:rPr lang="el-GR" sz="20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039" y="4691435"/>
                <a:ext cx="7378630" cy="400110"/>
              </a:xfrm>
              <a:prstGeom prst="rect">
                <a:avLst/>
              </a:prstGeom>
              <a:blipFill>
                <a:blip r:embed="rId9"/>
                <a:stretch>
                  <a:fillRect l="-992" t="-10769" r="-826" b="-338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561700" y="5128166"/>
                <a:ext cx="7192383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αν το σώμα κινείται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sz="2000" b="1" baseline="-2500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𝛂𝛒𝛘</m:t>
                    </m:r>
                  </m:oMath>
                </a14:m>
                <a:r>
                  <a:rPr lang="el-GR" sz="2000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≠ 0), θα συνεχίσει να κινείται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με την ίδια ταχύτητα (θα κάνει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ευθύγραμμη ομαλή κίνηση</a:t>
                </a:r>
                <a:r>
                  <a:rPr lang="el-GR" sz="2000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). 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00" y="5128166"/>
                <a:ext cx="7192383" cy="964623"/>
              </a:xfrm>
              <a:prstGeom prst="rect">
                <a:avLst/>
              </a:prstGeom>
              <a:blipFill rotWithShape="1">
                <a:blip r:embed="rId10"/>
                <a:stretch>
                  <a:fillRect l="-932" r="-169" b="-132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2385655" y="101354"/>
            <a:ext cx="7552385" cy="82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Διερεύνηση του 2</a:t>
            </a:r>
            <a:r>
              <a:rPr lang="el-GR" sz="32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ου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νόμου του 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Newton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42C4-1D3E-4A7A-BD03-A57286CF356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5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1" grpId="0"/>
      <p:bldP spid="12" grpId="0" animBg="1"/>
      <p:bldP spid="13" grpId="0"/>
      <p:bldP spid="14" grpId="0"/>
      <p:bldP spid="15" grpId="0" animBg="1"/>
      <p:bldP spid="16" grpId="0"/>
      <p:bldP spid="23" grpId="0"/>
      <p:bldP spid="24" grpId="0" animBg="1"/>
      <p:bldP spid="25" grpId="0"/>
      <p:bldP spid="26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8040216" y="6237312"/>
            <a:ext cx="1905000" cy="457200"/>
          </a:xfrm>
        </p:spPr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28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91544" y="430711"/>
                <a:ext cx="8208912" cy="1187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Β. 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Η</a:t>
                </a:r>
                <a:r>
                  <a:rPr 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συνισταμένη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των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δυνάμεων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που δρουν στο σώμα είναι</a:t>
                </a:r>
                <a:r>
                  <a:rPr 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σταθερή</a:t>
                </a:r>
                <a:r>
                  <a:rPr 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και</a:t>
                </a:r>
                <a:r>
                  <a:rPr 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διάφορη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του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μηδενός</a:t>
                </a: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(</a:t>
                </a:r>
                <a:r>
                  <a:rPr 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l-GR" sz="24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l-GR" sz="24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≠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0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)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.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Τότε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: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4" y="430711"/>
                <a:ext cx="8208912" cy="1187889"/>
              </a:xfrm>
              <a:prstGeom prst="rect">
                <a:avLst/>
              </a:prstGeom>
              <a:blipFill>
                <a:blip r:embed="rId2"/>
                <a:stretch>
                  <a:fillRect l="-1263" r="-1114" b="-138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75267" y="1842917"/>
                <a:ext cx="25284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latin typeface="Comic Sans MS" panose="030F0702030302020204" pitchFamily="66" charset="0"/>
                  </a:rPr>
                  <a:t>m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dirty="0">
                            <a:latin typeface="Cambria Math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400" b="1" dirty="0">
                    <a:latin typeface="Comic Sans MS" panose="030F0702030302020204" pitchFamily="66" charset="0"/>
                  </a:rPr>
                  <a:t> = σταθερό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 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267" y="1842917"/>
                <a:ext cx="2528462" cy="461665"/>
              </a:xfrm>
              <a:prstGeom prst="rect">
                <a:avLst/>
              </a:prstGeom>
              <a:blipFill>
                <a:blip r:embed="rId3"/>
                <a:stretch>
                  <a:fillRect l="-3614" t="-10526" r="-2169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843490" y="2369554"/>
            <a:ext cx="2043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mic Sans MS" panose="030F0702030302020204" pitchFamily="66" charset="0"/>
              </a:rPr>
              <a:t>m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latin typeface="Comic Sans MS" panose="030F0702030302020204" pitchFamily="66" charset="0"/>
              </a:rPr>
              <a:t>=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latin typeface="Comic Sans MS" panose="030F0702030302020204" pitchFamily="66" charset="0"/>
              </a:rPr>
              <a:t>σταθερή</a:t>
            </a:r>
          </a:p>
        </p:txBody>
      </p:sp>
      <p:sp>
        <p:nvSpPr>
          <p:cNvPr id="7" name="Δεξιό άγκιστρο 6"/>
          <p:cNvSpPr/>
          <p:nvPr/>
        </p:nvSpPr>
        <p:spPr>
          <a:xfrm>
            <a:off x="6003730" y="1863732"/>
            <a:ext cx="227721" cy="101164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54912" y="2099734"/>
                <a:ext cx="2088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=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σταθερή</a:t>
                </a:r>
                <a:endParaRPr lang="el-G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912" y="2099734"/>
                <a:ext cx="2088232" cy="461665"/>
              </a:xfrm>
              <a:prstGeom prst="rect">
                <a:avLst/>
              </a:prstGeom>
              <a:blipFill>
                <a:blip r:embed="rId4"/>
                <a:stretch>
                  <a:fillRect t="-10526" r="-292" b="-36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07569" y="3371060"/>
                <a:ext cx="7848871" cy="113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400" b="1" dirty="0">
                    <a:latin typeface="Comic Sans MS" panose="030F0702030302020204" pitchFamily="66" charset="0"/>
                  </a:rPr>
                  <a:t>Συνεπώς, το σώμα έχει σταθερή επιτάχυνση </a:t>
                </a:r>
                <a14:m>
                  <m:oMath xmlns:m="http://schemas.openxmlformats.org/officeDocument/2006/math">
                    <m:r>
                      <a:rPr lang="el-GR" sz="2400" b="1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𝒂</m:t>
                        </m:r>
                      </m:e>
                    </m:acc>
                  </m:oMath>
                </a14:m>
                <a:r>
                  <a:rPr lang="el-GR" sz="2400" b="1" dirty="0">
                    <a:latin typeface="Comic Sans MS" panose="030F0702030302020204" pitchFamily="66" charset="0"/>
                  </a:rPr>
                  <a:t>  και η κίνησή του είναι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ευθύγραμμη ομαλά επιταχυνόμενη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9" y="3371060"/>
                <a:ext cx="7848871" cy="1139094"/>
              </a:xfrm>
              <a:prstGeom prst="rect">
                <a:avLst/>
              </a:prstGeom>
              <a:blipFill>
                <a:blip r:embed="rId5"/>
                <a:stretch>
                  <a:fillRect l="-1165" b="-144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Θέση ημερομηνίας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E7A7-901C-4E22-90B4-F6FA5C128FF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>
                <a:solidFill>
                  <a:srgbClr val="000000"/>
                </a:solidFill>
              </a:rPr>
              <a:t>Μερκ. Παναγιωτόπουλος-Φυσικός    www.merkopanas.blogspot.gr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l-GR" altLang="el-GR" dirty="0">
              <a:solidFill>
                <a:srgbClr val="000000"/>
              </a:solidFill>
            </a:endParaRPr>
          </a:p>
        </p:txBody>
      </p:sp>
      <p:pic>
        <p:nvPicPr>
          <p:cNvPr id="4" name="Picture 2" descr="C:\Users\Merkouris\Desktop\αρχείο λήψης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560" y="1549937"/>
            <a:ext cx="1008112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Ελλειψοειδής επεξήγηση 4"/>
          <p:cNvSpPr/>
          <p:nvPr/>
        </p:nvSpPr>
        <p:spPr>
          <a:xfrm>
            <a:off x="4952872" y="253792"/>
            <a:ext cx="4958343" cy="1800200"/>
          </a:xfrm>
          <a:prstGeom prst="wedgeEllipseCallout">
            <a:avLst>
              <a:gd name="adj1" fmla="val 61233"/>
              <a:gd name="adj2" fmla="val 322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Δηλαδή, κάθε δύναμη που δρα σ’ ένα σώμα είναι ίση με το γινόμενο της μάζας του επί την επιτάχυνσή του!</a:t>
            </a:r>
          </a:p>
        </p:txBody>
      </p:sp>
      <p:pic>
        <p:nvPicPr>
          <p:cNvPr id="6" name="Picture 6" descr="histNewto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681" y="4405112"/>
            <a:ext cx="1142559" cy="1442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Επεξήγηση με στρογγυλεμένο παραλληλόγραμμο 6"/>
              <p:cNvSpPr/>
              <p:nvPr/>
            </p:nvSpPr>
            <p:spPr>
              <a:xfrm>
                <a:off x="3242474" y="2269445"/>
                <a:ext cx="4783926" cy="2000803"/>
              </a:xfrm>
              <a:prstGeom prst="wedgeRoundRectCallout">
                <a:avLst>
                  <a:gd name="adj1" fmla="val -58468"/>
                  <a:gd name="adj2" fmla="val 56570"/>
                  <a:gd name="adj3" fmla="val 166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ΠΡΟΣΟΧΗ!!! </a:t>
                </a:r>
                <a:r>
                  <a:rPr lang="el-GR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Δεν είναι έτσι.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l-GR" sz="24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Στη σχέση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𝒎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4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είναι η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ΣΥΝΙΣΤΑΜΕΝΗ</a:t>
                </a:r>
                <a:r>
                  <a:rPr lang="el-GR" sz="24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δύναμη.</a:t>
                </a:r>
              </a:p>
            </p:txBody>
          </p:sp>
        </mc:Choice>
        <mc:Fallback xmlns="">
          <p:sp>
            <p:nvSpPr>
              <p:cNvPr id="7" name="Επεξήγηση με στρογγυλεμένο παραλληλόγραμμ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474" y="2269445"/>
                <a:ext cx="4783926" cy="2000803"/>
              </a:xfrm>
              <a:prstGeom prst="wedgeRoundRectCallout">
                <a:avLst>
                  <a:gd name="adj1" fmla="val -58468"/>
                  <a:gd name="adj2" fmla="val 56570"/>
                  <a:gd name="adj3" fmla="val 16667"/>
                </a:avLst>
              </a:prstGeom>
              <a:blipFill>
                <a:blip r:embed="rId4"/>
                <a:stretch>
                  <a:fillRect r="-12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8DC4-53F2-43E6-BDC9-2A530246E21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3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275488" y="330684"/>
            <a:ext cx="564102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l-GR" altLang="el-GR" sz="2400" b="1" dirty="0">
                <a:latin typeface="Comic Sans MS" panose="030F0702030302020204" pitchFamily="66" charset="0"/>
              </a:rPr>
              <a:t>Στη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ΔΥΝΑΜΙΚΗ μελετάμε </a:t>
            </a:r>
            <a:r>
              <a:rPr lang="el-GR" altLang="el-GR" sz="2400" b="1" dirty="0">
                <a:latin typeface="Comic Sans MS" panose="030F0702030302020204" pitchFamily="66" charset="0"/>
              </a:rPr>
              <a:t>την</a:t>
            </a:r>
            <a:r>
              <a:rPr lang="el-GR" alt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σχέση</a:t>
            </a:r>
            <a:r>
              <a:rPr lang="el-GR" alt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που έχει η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δύναμη με </a:t>
            </a:r>
            <a:r>
              <a:rPr lang="el-GR" altLang="el-GR" sz="2400" b="1" dirty="0">
                <a:latin typeface="Comic Sans MS" panose="030F0702030302020204" pitchFamily="66" charset="0"/>
              </a:rPr>
              <a:t>την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κίνηση.</a:t>
            </a:r>
            <a:endParaRPr lang="en-US" alt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 Box 4" descr="Δημοσιογραφικό χαρτί"/>
          <p:cNvSpPr txBox="1">
            <a:spLocks noChangeArrowheads="1"/>
          </p:cNvSpPr>
          <p:nvPr/>
        </p:nvSpPr>
        <p:spPr bwMode="auto">
          <a:xfrm>
            <a:off x="2086611" y="1899033"/>
            <a:ext cx="3744913" cy="650875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l-GR" altLang="el-GR" sz="3600" b="1">
                <a:solidFill>
                  <a:srgbClr val="000000"/>
                </a:solidFill>
                <a:latin typeface="Comic Sans MS" pitchFamily="66" charset="0"/>
              </a:rPr>
              <a:t>Κίνηση</a:t>
            </a:r>
          </a:p>
        </p:txBody>
      </p:sp>
      <p:sp>
        <p:nvSpPr>
          <p:cNvPr id="6" name="Text Box 5" descr="Δημοσιογραφικό χαρτί"/>
          <p:cNvSpPr txBox="1">
            <a:spLocks noChangeArrowheads="1"/>
          </p:cNvSpPr>
          <p:nvPr/>
        </p:nvSpPr>
        <p:spPr bwMode="auto">
          <a:xfrm>
            <a:off x="6478901" y="1899033"/>
            <a:ext cx="3744913" cy="650875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l-GR" altLang="el-GR" sz="3600" b="1">
                <a:solidFill>
                  <a:srgbClr val="000000"/>
                </a:solidFill>
                <a:latin typeface="Comic Sans MS" pitchFamily="66" charset="0"/>
              </a:rPr>
              <a:t>Δυνάμεις</a:t>
            </a:r>
          </a:p>
        </p:txBody>
      </p:sp>
      <p:grpSp>
        <p:nvGrpSpPr>
          <p:cNvPr id="7" name="Ομάδα 6"/>
          <p:cNvGrpSpPr/>
          <p:nvPr/>
        </p:nvGrpSpPr>
        <p:grpSpPr>
          <a:xfrm>
            <a:off x="3958274" y="2546732"/>
            <a:ext cx="4896891" cy="1873250"/>
            <a:chOff x="2411413" y="1916113"/>
            <a:chExt cx="4752975" cy="1800225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411413" y="1916113"/>
              <a:ext cx="1728787" cy="18002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5076825" y="1916113"/>
              <a:ext cx="2087563" cy="1800225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 type="triangle" w="med" len="med"/>
            </a:ln>
            <a:effectLst/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</a:endParaRPr>
            </a:p>
          </p:txBody>
        </p:sp>
      </p:grpSp>
      <p:sp>
        <p:nvSpPr>
          <p:cNvPr id="10" name="Text Box 8" descr="Δημοσιογραφικό χαρτί"/>
          <p:cNvSpPr txBox="1">
            <a:spLocks noChangeArrowheads="1"/>
          </p:cNvSpPr>
          <p:nvPr/>
        </p:nvSpPr>
        <p:spPr bwMode="auto">
          <a:xfrm>
            <a:off x="4247198" y="4419983"/>
            <a:ext cx="3744912" cy="6508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l-GR" altLang="el-GR" sz="3600" b="1" dirty="0">
                <a:solidFill>
                  <a:srgbClr val="000000"/>
                </a:solidFill>
                <a:latin typeface="Comic Sans MS" pitchFamily="66" charset="0"/>
              </a:rPr>
              <a:t>Δυναμική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88" y="69522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D2AF-DCE1-4C78-8A8D-FA0E87D897B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6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z="1100">
                <a:solidFill>
                  <a:schemeClr val="tx1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1040-BE19-4241-822B-D4C19A733C26}" type="slidenum">
              <a:rPr lang="el-GR" altLang="el-GR" sz="110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30</a:t>
            </a:fld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389" y="1924812"/>
            <a:ext cx="2903220" cy="290322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485350" y="299588"/>
            <a:ext cx="7221299" cy="82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 βάρος και η μάζα ενός σώματος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A0CD-AB59-4CC6-B3D6-44105E99E30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1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z="1100">
                <a:solidFill>
                  <a:schemeClr val="tx1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704E-ABAF-453E-A9FA-AAB947356F94}" type="slidenum">
              <a:rPr lang="el-GR" altLang="el-GR" sz="110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31</a:t>
            </a:fld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2187721" y="316855"/>
            <a:ext cx="288925" cy="288925"/>
          </a:xfrm>
          <a:prstGeom prst="ellipse">
            <a:avLst/>
          </a:prstGeom>
          <a:solidFill>
            <a:srgbClr val="66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75720" y="162200"/>
                <a:ext cx="662396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latin typeface="Comic Sans MS" panose="030F0702030302020204" pitchFamily="66" charset="0"/>
                  </a:rPr>
                  <a:t>Το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βάρος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sz="24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ενός σώματος είναι η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ελκτική δύναμη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που ασκεί η μάζα της γης στη μάζα του σώματος.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20" y="162200"/>
                <a:ext cx="6623968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1565" r="-1934" b="-41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02821" y="2160441"/>
                <a:ext cx="65468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latin typeface="Comic Sans MS" panose="030F0702030302020204" pitchFamily="66" charset="0"/>
                  </a:rPr>
                  <a:t>Η επιτάχυνση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𝜶</m:t>
                        </m:r>
                      </m:e>
                    </m:acc>
                  </m:oMath>
                </a14:m>
                <a:r>
                  <a:rPr lang="en-US" sz="24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που έχει το σώμα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συμπίπτει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 με την επιτάχυνση της βαρύτητας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𝒈</m:t>
                        </m:r>
                      </m:e>
                    </m:acc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821" y="2160441"/>
                <a:ext cx="6546822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491" r="-1957" b="-6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2030117" y="3360770"/>
                <a:ext cx="8169571" cy="1323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l-GR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Η επιτάχυνση</a:t>
                </a:r>
                <a:r>
                  <a:rPr lang="en-US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𝒈</m:t>
                        </m:r>
                      </m:e>
                    </m:acc>
                  </m:oMath>
                </a14:m>
                <a:r>
                  <a:rPr lang="en-US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r>
                  <a:rPr lang="el-GR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έχει μέτρο από</a:t>
                </a:r>
                <a:r>
                  <a:rPr lang="en-US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9,78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𝐬</m:t>
                            </m:r>
                          </m:e>
                          <m:sup>
                            <m:r>
                              <a:rPr lang="en-US" sz="2000" b="1" i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(στον ισημερινό) </a:t>
                </a:r>
                <a:r>
                  <a:rPr lang="en-US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μέχρι 9,83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l-GR" sz="2000" b="1" i="1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𝐬</m:t>
                            </m:r>
                          </m:e>
                          <m:sup>
                            <m:r>
                              <a:rPr lang="en-US" sz="2000" b="1" i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 (</a:t>
                </a:r>
                <a:r>
                  <a:rPr lang="el-GR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στους πόλους).</a:t>
                </a:r>
                <a:r>
                  <a:rPr lang="en-US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Στην Αθήνα </a:t>
                </a:r>
                <a:r>
                  <a:rPr lang="en-US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𝒈</m:t>
                    </m:r>
                    <m:r>
                      <a:rPr lang="en-US" sz="2000" b="1" i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𝟗</m:t>
                    </m:r>
                    <m:r>
                      <a:rPr lang="en-US" sz="2000" b="1" i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n-US" sz="2000" b="1" i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𝟖𝟏</m:t>
                    </m:r>
                    <m:r>
                      <a:rPr lang="en-US" sz="2000" b="1" i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𝐬</m:t>
                            </m:r>
                          </m:e>
                          <m:sup>
                            <m:r>
                              <a:rPr lang="en-US" sz="2000" b="1" i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endParaRPr lang="el-GR" sz="20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117" y="3360770"/>
                <a:ext cx="8169571" cy="1323824"/>
              </a:xfrm>
              <a:prstGeom prst="rect">
                <a:avLst/>
              </a:prstGeom>
              <a:blipFill>
                <a:blip r:embed="rId4"/>
                <a:stretch>
                  <a:fillRect l="-597" r="-2090" b="-9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135560" y="4669105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Μάζα 1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kg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έχει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βάρος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2135560" y="5067418"/>
                <a:ext cx="6192688" cy="1200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b="1" dirty="0">
                    <a:latin typeface="Comic Sans MS" panose="030F0702030302020204" pitchFamily="66" charset="0"/>
                  </a:rPr>
                  <a:t>  </a:t>
                </a:r>
                <a:r>
                  <a:rPr lang="el-GR" b="1" dirty="0">
                    <a:latin typeface="Comic Sans MS" panose="030F0702030302020204" pitchFamily="66" charset="0"/>
                  </a:rPr>
                  <a:t>στην 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Αθήνα</a:t>
                </a:r>
                <a:r>
                  <a:rPr lang="el-GR" b="1" dirty="0">
                    <a:latin typeface="Comic Sans MS" panose="030F0702030302020204" pitchFamily="66" charset="0"/>
                  </a:rPr>
                  <a:t> </a:t>
                </a:r>
                <a:r>
                  <a:rPr lang="en-US" b="1" i="1" dirty="0">
                    <a:latin typeface="Comic Sans MS" panose="030F0702030302020204" pitchFamily="66" charset="0"/>
                  </a:rPr>
                  <a:t>w</a:t>
                </a:r>
                <a:r>
                  <a:rPr lang="el-GR" b="1" baseline="-25000" dirty="0">
                    <a:latin typeface="Comic Sans MS" panose="030F0702030302020204" pitchFamily="66" charset="0"/>
                  </a:rPr>
                  <a:t>Α</a:t>
                </a:r>
                <a:r>
                  <a:rPr lang="en-US" b="1" dirty="0">
                    <a:latin typeface="Comic Sans MS" panose="030F0702030302020204" pitchFamily="66" charset="0"/>
                  </a:rPr>
                  <a:t> = 1kg.</a:t>
                </a:r>
                <a:r>
                  <a:rPr lang="en-US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/>
                      </a:rPr>
                      <m:t>𝟗</m:t>
                    </m:r>
                    <m:r>
                      <a:rPr lang="en-US" b="1" i="1" smtClean="0">
                        <a:effectLst/>
                        <a:latin typeface="Cambria Math"/>
                      </a:rPr>
                      <m:t>,</m:t>
                    </m:r>
                    <m:r>
                      <a:rPr lang="en-US" b="1" i="1" smtClean="0">
                        <a:effectLst/>
                        <a:latin typeface="Cambria Math"/>
                      </a:rPr>
                      <m:t>𝟖𝟏</m:t>
                    </m:r>
                    <m:r>
                      <a:rPr lang="en-US" b="1" i="1" smtClean="0">
                        <a:effectLst/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effectLst/>
                            <a:latin typeface="Cambria Math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>
                                <a:effectLst/>
                                <a:latin typeface="Cambria Math"/>
                              </a:rPr>
                              <m:t>𝐬</m:t>
                            </m:r>
                          </m:e>
                          <m:sup>
                            <m:r>
                              <a:rPr lang="en-US" b="1" i="0">
                                <a:effectLst/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latin typeface="Comic Sans MS" panose="030F0702030302020204" pitchFamily="66" charset="0"/>
                  </a:rPr>
                  <a:t> = 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9,81N,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b="1" dirty="0">
                    <a:latin typeface="Comic Sans MS" panose="030F0702030302020204" pitchFamily="66" charset="0"/>
                  </a:rPr>
                  <a:t>  </a:t>
                </a:r>
                <a:r>
                  <a:rPr lang="el-GR" b="1" dirty="0">
                    <a:latin typeface="Comic Sans MS" panose="030F0702030302020204" pitchFamily="66" charset="0"/>
                  </a:rPr>
                  <a:t>στον 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βόρειο πόλο </a:t>
                </a:r>
                <a:r>
                  <a:rPr lang="en-US" b="1" i="1" dirty="0">
                    <a:latin typeface="Comic Sans MS" panose="030F0702030302020204" pitchFamily="66" charset="0"/>
                  </a:rPr>
                  <a:t>w</a:t>
                </a:r>
                <a:r>
                  <a:rPr lang="el-GR" b="1" baseline="-25000" dirty="0">
                    <a:latin typeface="Comic Sans MS" panose="030F0702030302020204" pitchFamily="66" charset="0"/>
                  </a:rPr>
                  <a:t>Π</a:t>
                </a:r>
                <a:r>
                  <a:rPr lang="en-US" b="1" dirty="0">
                    <a:latin typeface="Comic Sans MS" panose="030F0702030302020204" pitchFamily="66" charset="0"/>
                  </a:rPr>
                  <a:t> = 1kg.</a:t>
                </a:r>
                <a:r>
                  <a:rPr lang="en-US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/>
                      </a:rPr>
                      <m:t>𝟗</m:t>
                    </m:r>
                    <m:r>
                      <a:rPr lang="en-US" b="1" i="1" smtClean="0">
                        <a:effectLst/>
                        <a:latin typeface="Cambria Math"/>
                      </a:rPr>
                      <m:t>,</m:t>
                    </m:r>
                    <m:r>
                      <a:rPr lang="en-US" b="1" i="1" smtClean="0">
                        <a:effectLst/>
                        <a:latin typeface="Cambria Math"/>
                      </a:rPr>
                      <m:t>𝟖𝟑</m:t>
                    </m:r>
                    <m:r>
                      <a:rPr lang="en-US" b="1" i="1" smtClean="0">
                        <a:effectLst/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effectLst/>
                            <a:latin typeface="Cambria Math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>
                                <a:effectLst/>
                                <a:latin typeface="Cambria Math"/>
                              </a:rPr>
                              <m:t>𝐬</m:t>
                            </m:r>
                          </m:e>
                          <m:sup>
                            <m:r>
                              <a:rPr lang="en-US" b="1" i="0">
                                <a:effectLst/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latin typeface="Comic Sans MS" panose="030F0702030302020204" pitchFamily="66" charset="0"/>
                  </a:rPr>
                  <a:t> = 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9,8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N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60" y="5067418"/>
                <a:ext cx="6192688" cy="1200585"/>
              </a:xfrm>
              <a:prstGeom prst="rect">
                <a:avLst/>
              </a:prstGeom>
              <a:blipFill>
                <a:blip r:embed="rId5"/>
                <a:stretch>
                  <a:fillRect l="-591" b="-10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Ομάδα 4"/>
          <p:cNvGrpSpPr/>
          <p:nvPr/>
        </p:nvGrpSpPr>
        <p:grpSpPr>
          <a:xfrm>
            <a:off x="2332182" y="605779"/>
            <a:ext cx="530035" cy="1310747"/>
            <a:chOff x="2533747" y="836613"/>
            <a:chExt cx="530035" cy="1310747"/>
          </a:xfrm>
        </p:grpSpPr>
        <p:sp>
          <p:nvSpPr>
            <p:cNvPr id="8197" name="Line 5"/>
            <p:cNvSpPr>
              <a:spLocks noChangeShapeType="1"/>
            </p:cNvSpPr>
            <p:nvPr/>
          </p:nvSpPr>
          <p:spPr bwMode="auto">
            <a:xfrm>
              <a:off x="2533747" y="836613"/>
              <a:ext cx="0" cy="115252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Ορθογώνιο 3"/>
                <p:cNvSpPr/>
                <p:nvPr/>
              </p:nvSpPr>
              <p:spPr>
                <a:xfrm>
                  <a:off x="2568133" y="1685695"/>
                  <a:ext cx="49564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sz="2400" dirty="0"/>
                </a:p>
              </p:txBody>
            </p:sp>
          </mc:Choice>
          <mc:Fallback xmlns="">
            <p:sp>
              <p:nvSpPr>
                <p:cNvPr id="4" name="Ορθογώνιο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8133" y="1685695"/>
                  <a:ext cx="495649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Ομάδα 9"/>
          <p:cNvGrpSpPr/>
          <p:nvPr/>
        </p:nvGrpSpPr>
        <p:grpSpPr>
          <a:xfrm>
            <a:off x="1781149" y="605779"/>
            <a:ext cx="551033" cy="522734"/>
            <a:chOff x="1982713" y="836612"/>
            <a:chExt cx="551033" cy="522734"/>
          </a:xfrm>
        </p:grpSpPr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2533746" y="836612"/>
              <a:ext cx="0" cy="5032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982713" y="897681"/>
                  <a:ext cx="46198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𝒈</m:t>
                            </m:r>
                          </m:e>
                        </m:acc>
                      </m:oMath>
                    </m:oMathPara>
                  </a14:m>
                  <a:endParaRPr lang="el-GR" sz="2400" b="1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2713" y="897681"/>
                  <a:ext cx="461985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Ομάδα 17"/>
          <p:cNvGrpSpPr/>
          <p:nvPr/>
        </p:nvGrpSpPr>
        <p:grpSpPr>
          <a:xfrm>
            <a:off x="8271416" y="2550126"/>
            <a:ext cx="2590309" cy="461665"/>
            <a:chOff x="4882007" y="2976628"/>
            <a:chExt cx="2590309" cy="461665"/>
          </a:xfrm>
        </p:grpSpPr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4882007" y="3068961"/>
              <a:ext cx="79198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b="1" dirty="0">
                  <a:latin typeface="Comic Sans MS" pitchFamily="66" charset="0"/>
                </a:rPr>
                <a:t>Έτσι,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491116" y="2976628"/>
                  <a:ext cx="1981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𝒘</m:t>
                            </m:r>
                          </m:e>
                        </m:acc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𝒈</m:t>
                            </m:r>
                          </m:e>
                        </m:acc>
                      </m:oMath>
                    </m:oMathPara>
                  </a14:m>
                  <a:endPara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1116" y="2976628"/>
                  <a:ext cx="1981200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Ομάδα 18"/>
          <p:cNvGrpSpPr/>
          <p:nvPr/>
        </p:nvGrpSpPr>
        <p:grpSpPr>
          <a:xfrm>
            <a:off x="7748983" y="1676105"/>
            <a:ext cx="2801871" cy="575479"/>
            <a:chOff x="7748983" y="1676105"/>
            <a:chExt cx="2801871" cy="5754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Ορθογώνιο 10"/>
                <p:cNvSpPr/>
                <p:nvPr/>
              </p:nvSpPr>
              <p:spPr>
                <a:xfrm>
                  <a:off x="8880525" y="1676105"/>
                  <a:ext cx="1670329" cy="5754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𝜶</m:t>
                            </m:r>
                          </m:e>
                        </m:acc>
                      </m:oMath>
                    </m:oMathPara>
                  </a14:m>
                  <a:endParaRPr lang="el-GR" sz="2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1" name="Ορθογώνιο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0525" y="1676105"/>
                  <a:ext cx="1670329" cy="57547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7748983" y="1791109"/>
              <a:ext cx="104486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b="1" dirty="0">
                  <a:latin typeface="Comic Sans MS" pitchFamily="66" charset="0"/>
                </a:rPr>
                <a:t>Επειδή</a:t>
              </a:r>
            </a:p>
          </p:txBody>
        </p:sp>
      </p:grp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DAE6-B16B-4FBC-8548-40A04B4AEA2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1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2" grpId="0"/>
      <p:bldP spid="3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z="1100">
                <a:solidFill>
                  <a:schemeClr val="tx1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A5F1-0434-426B-BF13-8AEA85BEA98D}" type="slidenum">
              <a:rPr lang="el-GR" altLang="el-GR" sz="110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32</a:t>
            </a:fld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1584" y="620688"/>
            <a:ext cx="7704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b="1" dirty="0">
                <a:latin typeface="Comic Sans MS" panose="030F0702030302020204" pitchFamily="66" charset="0"/>
              </a:rPr>
              <a:t>Το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βάρος</a:t>
            </a:r>
            <a:r>
              <a:rPr lang="el-GR" sz="2800" b="1" dirty="0">
                <a:latin typeface="Comic Sans MS" panose="030F0702030302020204" pitchFamily="66" charset="0"/>
              </a:rPr>
              <a:t> ενός σώματος</a:t>
            </a:r>
            <a:endParaRPr lang="en-US" sz="2800" b="1" dirty="0">
              <a:latin typeface="Comic Sans MS" panose="030F0702030302020204" pitchFamily="66" charset="0"/>
            </a:endParaRPr>
          </a:p>
          <a:p>
            <a:pPr algn="just"/>
            <a:endParaRPr lang="el-GR" sz="2800" b="1" dirty="0">
              <a:latin typeface="Comic Sans MS" panose="030F0702030302020204" pitchFamily="66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800" b="1" dirty="0">
                <a:latin typeface="Comic Sans MS" panose="030F0702030302020204" pitchFamily="66" charset="0"/>
              </a:rPr>
              <a:t> 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μεταβάλλεται από τόπο σε τόπο </a:t>
            </a:r>
            <a:r>
              <a:rPr lang="el-GR" sz="2800" b="1" dirty="0">
                <a:latin typeface="Comic Sans MS" panose="030F0702030302020204" pitchFamily="66" charset="0"/>
              </a:rPr>
              <a:t>στην επιφάνεια της γης,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800" b="1" dirty="0">
                <a:latin typeface="Comic Sans MS" panose="030F0702030302020204" pitchFamily="66" charset="0"/>
              </a:rPr>
              <a:t> 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μειώνεται με το υψόμετρο </a:t>
            </a:r>
            <a:r>
              <a:rPr lang="el-GR" sz="2800" b="1" dirty="0">
                <a:latin typeface="Comic Sans MS" panose="030F0702030302020204" pitchFamily="66" charset="0"/>
              </a:rPr>
              <a:t>από την επιφάνεια της γης.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6C0A-0AA3-4C70-AADA-5DE443C9458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3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33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9120336" y="109649"/>
            <a:ext cx="1436250" cy="2144991"/>
            <a:chOff x="6444208" y="149242"/>
            <a:chExt cx="1730769" cy="2588358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49242"/>
              <a:ext cx="1730769" cy="25883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948265" y="2320432"/>
              <a:ext cx="936104" cy="371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52</a:t>
              </a:r>
              <a:r>
                <a:rPr lang="el-GR" sz="14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14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kg</a:t>
              </a:r>
              <a:endParaRPr lang="el-GR" sz="14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1635602" y="81778"/>
            <a:ext cx="1364054" cy="2200731"/>
            <a:chOff x="354502" y="109648"/>
            <a:chExt cx="1743075" cy="2687443"/>
          </a:xfrm>
        </p:grpSpPr>
        <p:pic>
          <p:nvPicPr>
            <p:cNvPr id="9" name="Picture 2" descr="C:\Users\Merkouris\Desktop\image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2" y="109648"/>
              <a:ext cx="1743075" cy="26193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25315" y="2421246"/>
              <a:ext cx="1068777" cy="375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319 </a:t>
              </a:r>
              <a:r>
                <a:rPr lang="en-US" sz="14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kg</a:t>
              </a:r>
              <a:endParaRPr lang="el-GR" sz="14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Επεξήγηση με σύννεφο 7"/>
          <p:cNvSpPr/>
          <p:nvPr/>
        </p:nvSpPr>
        <p:spPr>
          <a:xfrm>
            <a:off x="3313192" y="109649"/>
            <a:ext cx="5491393" cy="2357847"/>
          </a:xfrm>
          <a:prstGeom prst="cloudCallout">
            <a:avLst>
              <a:gd name="adj1" fmla="val -47451"/>
              <a:gd name="adj2" fmla="val 53395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Αν τα δύο άτομα είναι ακίνητα, σε ποιο από τα δύο πρέπει ν’ ασκήσουμε μεγαλύτερη δύναμη για ν’ αποκτήσουν την ίδια επιτάχυνση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;</a:t>
            </a: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4" name="Picture 6" descr="histNewton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3728" y="4653137"/>
            <a:ext cx="122047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Επεξήγηση με στρογγυλεμένο παραλληλόγραμμο 10"/>
          <p:cNvSpPr/>
          <p:nvPr/>
        </p:nvSpPr>
        <p:spPr>
          <a:xfrm>
            <a:off x="6473953" y="2467496"/>
            <a:ext cx="4754880" cy="1586425"/>
          </a:xfrm>
          <a:prstGeom prst="wedgeRoundRectCallout">
            <a:avLst>
              <a:gd name="adj1" fmla="val 15902"/>
              <a:gd name="adj2" fmla="val 89286"/>
              <a:gd name="adj3" fmla="val 1666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Η απάντηση έχει σχέση με την αδράνεια κάθε σώματος. Όσο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μεγαλύτερη ΜΑΖΑ </a:t>
            </a: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έχει ένα σώμα, τόσο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μεγαλύτερη ΑΔΡΑΝΕΙΑ </a:t>
            </a: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παρουσιάζει.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Επεξήγηση με στρογγυλεμένο παραλληλόγραμμο 15"/>
              <p:cNvSpPr/>
              <p:nvPr/>
            </p:nvSpPr>
            <p:spPr>
              <a:xfrm>
                <a:off x="2409070" y="4437937"/>
                <a:ext cx="5290539" cy="1451610"/>
              </a:xfrm>
              <a:prstGeom prst="wedgeRoundRectCallout">
                <a:avLst>
                  <a:gd name="adj1" fmla="val 76421"/>
                  <a:gd name="adj2" fmla="val -20091"/>
                  <a:gd name="adj3" fmla="val 16667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l-GR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Η 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αδρανειακή μάζα </a:t>
                </a:r>
                <a:r>
                  <a:rPr lang="el-GR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του σώματος </a:t>
                </a:r>
                <a14:m>
                  <m:oMath xmlns:m="http://schemas.openxmlformats.org/officeDocument/2006/math">
                    <m:r>
                      <a:rPr lang="el-GR" b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𝒎</m:t>
                    </m:r>
                    <m:r>
                      <a:rPr lang="en-US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</m:num>
                      <m:den>
                        <m:r>
                          <a:rPr lang="el-GR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𝜶</m:t>
                        </m:r>
                      </m:den>
                    </m:f>
                    <m:r>
                      <a:rPr lang="el-GR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l-GR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),</a:t>
                </a:r>
                <a:r>
                  <a:rPr lang="el-GR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που υπολογίζεται με τη μέτρηση της επιτάχυνσης, αποτελεί 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μέτρο της αδράνειας του σώματος</a:t>
                </a:r>
                <a:r>
                  <a:rPr lang="el-GR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Επεξήγηση με στρογγυλεμένο παραλληλόγραμμο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70" y="4437937"/>
                <a:ext cx="5290539" cy="1451610"/>
              </a:xfrm>
              <a:prstGeom prst="wedgeRoundRectCallout">
                <a:avLst>
                  <a:gd name="adj1" fmla="val 76421"/>
                  <a:gd name="adj2" fmla="val -20091"/>
                  <a:gd name="adj3" fmla="val 16667"/>
                </a:avLst>
              </a:prstGeom>
              <a:blipFill>
                <a:blip r:embed="rId5"/>
                <a:stretch>
                  <a:fillRect b="-7083"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906" y="2467496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2699-382F-4EEF-8D38-85DD37E7035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2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34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Επεξήγηση με σύννεφο 4"/>
          <p:cNvSpPr/>
          <p:nvPr/>
        </p:nvSpPr>
        <p:spPr>
          <a:xfrm>
            <a:off x="2335969" y="116632"/>
            <a:ext cx="2711519" cy="1008112"/>
          </a:xfrm>
          <a:prstGeom prst="cloudCallout">
            <a:avLst>
              <a:gd name="adj1" fmla="val 39322"/>
              <a:gd name="adj2" fmla="val 87984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Υπάρχει κι άλλη μάζα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;</a:t>
            </a:r>
            <a:endParaRPr lang="el-G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6" descr="histNewton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8667" y="3281146"/>
            <a:ext cx="116213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Επεξήγηση με στρογγυλεμένο παραλληλόγραμμο 6"/>
          <p:cNvSpPr/>
          <p:nvPr/>
        </p:nvSpPr>
        <p:spPr>
          <a:xfrm>
            <a:off x="6291605" y="139157"/>
            <a:ext cx="4940275" cy="2530113"/>
          </a:xfrm>
          <a:prstGeom prst="wedgeRoundRectCallout">
            <a:avLst>
              <a:gd name="adj1" fmla="val 30275"/>
              <a:gd name="adj2" fmla="val 70667"/>
              <a:gd name="adj3" fmla="val 1666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Υπάρχει και η </a:t>
            </a:r>
            <a:r>
              <a:rPr lang="el-G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βαρυτική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μάζα</a:t>
            </a:r>
            <a:r>
              <a:rPr 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. Αυτή μετριέται με το ζυγό (χωρίς τη χρήση επιτάχυνσης), αν συγκρίνουμε σ’ έναν τόπο το βάρος </a:t>
            </a:r>
            <a:r>
              <a:rPr lang="en-US" sz="20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w</a:t>
            </a:r>
            <a:r>
              <a:rPr lang="en-US" sz="2000" b="1" baseline="-25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x</a:t>
            </a:r>
            <a:r>
              <a:rPr lang="en-US" sz="2000" b="1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αυτής της μάζας με το βάρος </a:t>
            </a:r>
            <a:r>
              <a:rPr lang="en-US" sz="20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w</a:t>
            </a:r>
            <a:r>
              <a:rPr lang="el-GR" sz="2000" b="1" baseline="-25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π</a:t>
            </a:r>
            <a:r>
              <a:rPr lang="en-US" sz="2000" b="1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μιας πρότυπης μάζας.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59999" y="3016322"/>
                <a:ext cx="2088232" cy="90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𝒘</m:t>
                            </m:r>
                          </m:e>
                          <m:sub>
                            <m:r>
                              <a:rPr lang="en-US" sz="3600" b="1" i="0">
                                <a:latin typeface="Cambria Math"/>
                              </a:rPr>
                              <m:t>𝐱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𝒘</m:t>
                            </m:r>
                          </m:e>
                          <m:sub>
                            <m:r>
                              <a:rPr lang="el-GR" sz="3600" b="1" i="0">
                                <a:latin typeface="Cambria Math"/>
                              </a:rPr>
                              <m:t>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6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sz="3600" b="1" i="0">
                                <a:latin typeface="Cambria Math"/>
                              </a:rPr>
                              <m:t>𝐱</m:t>
                            </m:r>
                          </m:sub>
                        </m:sSub>
                        <m:r>
                          <a:rPr lang="en-US" sz="3600" b="1" i="1">
                            <a:latin typeface="Cambria Math"/>
                          </a:rPr>
                          <m:t>.</m:t>
                        </m:r>
                        <m:r>
                          <a:rPr lang="en-US" sz="3600" b="1" i="1">
                            <a:latin typeface="Cambria Math"/>
                          </a:rPr>
                          <m:t>𝒈</m:t>
                        </m:r>
                      </m:num>
                      <m:den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l-GR" sz="3600" b="1" i="0">
                                <a:latin typeface="Cambria Math"/>
                              </a:rPr>
                              <m:t>𝛑</m:t>
                            </m:r>
                          </m:sub>
                        </m:sSub>
                        <m:r>
                          <a:rPr lang="en-US" sz="3600" b="1" i="1">
                            <a:latin typeface="Cambria Math"/>
                          </a:rPr>
                          <m:t>.</m:t>
                        </m:r>
                        <m:r>
                          <a:rPr lang="en-US" sz="3600" b="1" i="1">
                            <a:latin typeface="Cambria Math"/>
                          </a:rPr>
                          <m:t>𝒈</m:t>
                        </m:r>
                      </m:den>
                    </m:f>
                  </m:oMath>
                </a14:m>
                <a:endParaRPr lang="el-GR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999" y="3016322"/>
                <a:ext cx="2088232" cy="902106"/>
              </a:xfrm>
              <a:prstGeom prst="rect">
                <a:avLst/>
              </a:prstGeom>
              <a:blipFill>
                <a:blip r:embed="rId3"/>
                <a:stretch>
                  <a:fillRect t="-2703" b="-47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Ομάδα 16"/>
          <p:cNvGrpSpPr/>
          <p:nvPr/>
        </p:nvGrpSpPr>
        <p:grpSpPr>
          <a:xfrm>
            <a:off x="5436430" y="3089390"/>
            <a:ext cx="250868" cy="780284"/>
            <a:chOff x="2510094" y="3682617"/>
            <a:chExt cx="250868" cy="780284"/>
          </a:xfrm>
        </p:grpSpPr>
        <p:cxnSp>
          <p:nvCxnSpPr>
            <p:cNvPr id="11" name="Ευθεία γραμμή σύνδεσης 10"/>
            <p:cNvCxnSpPr/>
            <p:nvPr/>
          </p:nvCxnSpPr>
          <p:spPr>
            <a:xfrm flipH="1">
              <a:off x="2510094" y="3682617"/>
              <a:ext cx="228025" cy="30888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Ευθεία γραμμή σύνδεσης 11"/>
            <p:cNvCxnSpPr/>
            <p:nvPr/>
          </p:nvCxnSpPr>
          <p:spPr>
            <a:xfrm flipH="1">
              <a:off x="2532937" y="4154012"/>
              <a:ext cx="228025" cy="30888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Ομάδα 9"/>
          <p:cNvGrpSpPr/>
          <p:nvPr/>
        </p:nvGrpSpPr>
        <p:grpSpPr>
          <a:xfrm>
            <a:off x="6665106" y="3016323"/>
            <a:ext cx="2324293" cy="906145"/>
            <a:chOff x="4486078" y="2563249"/>
            <a:chExt cx="2128359" cy="9061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486078" y="2652189"/>
                  <a:ext cx="152680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m</a:t>
                  </a:r>
                  <a:r>
                    <a:rPr lang="en-US" sz="2800" b="1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14:m>
                    <m:oMath xmlns:m="http://schemas.openxmlformats.org/officeDocument/2006/math">
                      <m:r>
                        <a:rPr lang="el-GR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l-GR" sz="2800" b="1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b="1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m</a:t>
                  </a:r>
                  <a:r>
                    <a:rPr lang="el-GR" sz="2800" b="1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π</a:t>
                  </a:r>
                  <a:r>
                    <a:rPr lang="en-US" sz="2800" b="1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l-GR" sz="2800" b="1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b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.</a:t>
                  </a:r>
                  <a:endParaRPr lang="el-GR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6078" y="2652189"/>
                  <a:ext cx="1526807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7299" t="-11628" r="-5109" b="-3139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796136" y="2563249"/>
                  <a:ext cx="818301" cy="9061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800" b="1" i="0">
                                    <a:latin typeface="Cambria Math"/>
                                  </a:rPr>
                                  <m:t>𝐱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l-GR" sz="2800" b="1" i="0">
                                    <a:latin typeface="Cambria Math"/>
                                  </a:rPr>
                                  <m:t>𝛑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sz="2800" b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136" y="2563249"/>
                  <a:ext cx="818301" cy="90614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Δεξιό βέλος 17"/>
          <p:cNvSpPr/>
          <p:nvPr/>
        </p:nvSpPr>
        <p:spPr>
          <a:xfrm>
            <a:off x="5948232" y="3398279"/>
            <a:ext cx="584313" cy="6909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6387" name="Picture 3" descr="C:\Users\Merkouris\Desktop\αρχείο λήψης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05" y="4037230"/>
            <a:ext cx="2697794" cy="206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Ομάδα 19"/>
          <p:cNvGrpSpPr/>
          <p:nvPr/>
        </p:nvGrpSpPr>
        <p:grpSpPr>
          <a:xfrm>
            <a:off x="1815772" y="3842923"/>
            <a:ext cx="2214432" cy="2456363"/>
            <a:chOff x="1076518" y="3760214"/>
            <a:chExt cx="2214432" cy="2456363"/>
          </a:xfrm>
        </p:grpSpPr>
        <p:pic>
          <p:nvPicPr>
            <p:cNvPr id="16386" name="Picture 2" descr="C:\Users\Merkouris\Desktop\kilogram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653" y="3760214"/>
              <a:ext cx="1778163" cy="21700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076518" y="5908800"/>
              <a:ext cx="2214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>
                  <a:latin typeface="Comic Sans MS" panose="030F0702030302020204" pitchFamily="66" charset="0"/>
                </a:rPr>
                <a:t>Το </a:t>
              </a:r>
              <a:r>
                <a:rPr lang="el-GR" sz="1400" b="1" dirty="0">
                  <a:latin typeface="Comic Sans MS" panose="030F0702030302020204" pitchFamily="66" charset="0"/>
                  <a:hlinkClick r:id="rId8"/>
                </a:rPr>
                <a:t>πρότυπο</a:t>
              </a:r>
              <a:r>
                <a:rPr lang="el-GR" sz="1400" b="1" dirty="0">
                  <a:latin typeface="Comic Sans MS" panose="030F0702030302020204" pitchFamily="66" charset="0"/>
                </a:rPr>
                <a:t> 1 </a:t>
              </a:r>
              <a:r>
                <a:rPr lang="en-US" sz="1400" b="1" dirty="0">
                  <a:latin typeface="Comic Sans MS" panose="030F0702030302020204" pitchFamily="66" charset="0"/>
                </a:rPr>
                <a:t>kg </a:t>
              </a:r>
              <a:r>
                <a:rPr lang="el-GR" sz="1400" b="1" dirty="0">
                  <a:latin typeface="Comic Sans MS" panose="030F0702030302020204" pitchFamily="66" charset="0"/>
                </a:rPr>
                <a:t>μάζας</a:t>
              </a:r>
            </a:p>
          </p:txBody>
        </p:sp>
      </p:grpSp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28" y="1404213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142F-E2A2-40D7-A8EE-17ADDAD324D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3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35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9576" y="476673"/>
            <a:ext cx="7632848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Πειραματικά έχει αποδειχτεί ότι η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αδρανειακή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και η </a:t>
            </a:r>
            <a:r>
              <a:rPr 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βαρυτική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μάζα 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ενός σώματος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συμπίπτουν.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9576" y="1777009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Στην περίπτωση που η ταχύτητα κίνησης ενός σώματος πλησιάζει την ταχύτητα του φωτός, τότε η αδρανειακή μάζα του σώματος αυξάνεται.</a:t>
            </a:r>
          </a:p>
          <a:p>
            <a:pPr algn="ctr">
              <a:lnSpc>
                <a:spcPct val="150000"/>
              </a:lnSpc>
            </a:pPr>
            <a:r>
              <a:rPr lang="el-GR" sz="1600" b="1" dirty="0">
                <a:latin typeface="Comic Sans MS" panose="030F0702030302020204" pitchFamily="66" charset="0"/>
              </a:rPr>
              <a:t>(</a:t>
            </a:r>
            <a:r>
              <a:rPr lang="el-GR" sz="1600" b="1" dirty="0">
                <a:latin typeface="Comic Sans MS" panose="030F0702030302020204" pitchFamily="66" charset="0"/>
                <a:hlinkClick r:id="rId2"/>
              </a:rPr>
              <a:t>Θεωρία σχετικότητας</a:t>
            </a:r>
            <a:r>
              <a:rPr lang="el-GR" sz="1600" b="1" dirty="0">
                <a:latin typeface="Comic Sans MS" panose="030F0702030302020204" pitchFamily="66" charset="0"/>
              </a:rPr>
              <a:t> του </a:t>
            </a:r>
            <a:r>
              <a:rPr lang="en-US" sz="1600" b="1" dirty="0">
                <a:latin typeface="Comic Sans MS" panose="030F0702030302020204" pitchFamily="66" charset="0"/>
              </a:rPr>
              <a:t>Einstein)</a:t>
            </a:r>
            <a:endParaRPr lang="el-GR" sz="1600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Αυτό σημαίνει ότι απαιτείται μεγαλύτερη δύναμη να δράσει στο σώμα για να αποκτήσει την ίδια επιτάχυνση.  </a:t>
            </a:r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1FDC-100C-4A46-8E33-DE10214647D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1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36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9875" y="140616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omic Sans MS" panose="030F0702030302020204" pitchFamily="66" charset="0"/>
              </a:rPr>
              <a:t>Δείτε το </a:t>
            </a:r>
            <a:r>
              <a:rPr lang="en-US" sz="2400" b="1" dirty="0">
                <a:latin typeface="Comic Sans MS" panose="030F0702030302020204" pitchFamily="66" charset="0"/>
                <a:hlinkClick r:id="rId2"/>
              </a:rPr>
              <a:t>video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5802" y="2178617"/>
            <a:ext cx="819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Comic Sans MS" panose="030F0702030302020204" pitchFamily="66" charset="0"/>
              </a:rPr>
              <a:t>(Το παραπάνω </a:t>
            </a:r>
            <a:r>
              <a:rPr lang="en-US" dirty="0">
                <a:latin typeface="Comic Sans MS" panose="030F0702030302020204" pitchFamily="66" charset="0"/>
              </a:rPr>
              <a:t>video </a:t>
            </a:r>
            <a:r>
              <a:rPr lang="el-GR" dirty="0">
                <a:latin typeface="Comic Sans MS" panose="030F0702030302020204" pitchFamily="66" charset="0"/>
              </a:rPr>
              <a:t>είναι τμήμα ενός μεγαλύτερου </a:t>
            </a:r>
            <a:r>
              <a:rPr lang="en-US" dirty="0">
                <a:latin typeface="Comic Sans MS" panose="030F0702030302020204" pitchFamily="66" charset="0"/>
              </a:rPr>
              <a:t>video </a:t>
            </a:r>
            <a:r>
              <a:rPr lang="el-GR" dirty="0">
                <a:latin typeface="Comic Sans MS" panose="030F0702030302020204" pitchFamily="66" charset="0"/>
              </a:rPr>
              <a:t>που βρίσκεται </a:t>
            </a:r>
            <a:r>
              <a:rPr lang="el-GR" b="1" dirty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dirty="0">
                <a:latin typeface="Comic Sans MS" panose="030F0702030302020204" pitchFamily="66" charset="0"/>
              </a:rPr>
              <a:t>)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90344" y="392463"/>
            <a:ext cx="8211312" cy="70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Μερικά πειράματα για το 2</a:t>
            </a:r>
            <a:r>
              <a:rPr lang="el-GR" sz="28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νόμο του 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Newton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B13B-0FCD-4D02-99DE-B012933D934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7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37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849" y="1196753"/>
            <a:ext cx="10471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Αναλυτική παρουσίαση των νόμων του </a:t>
            </a:r>
            <a:r>
              <a:rPr lang="en-US" sz="2000" b="1" dirty="0">
                <a:latin typeface="Comic Sans MS" panose="030F0702030302020204" pitchFamily="66" charset="0"/>
              </a:rPr>
              <a:t>Newton </a:t>
            </a:r>
            <a:r>
              <a:rPr lang="el-GR" sz="2000" b="1" dirty="0">
                <a:latin typeface="Comic Sans MS" panose="030F0702030302020204" pitchFamily="66" charset="0"/>
              </a:rPr>
              <a:t>από τον Ανδρέα Ι. </a:t>
            </a:r>
            <a:r>
              <a:rPr lang="el-GR" sz="2000" b="1" dirty="0" err="1">
                <a:latin typeface="Comic Sans MS" panose="030F0702030302020204" pitchFamily="66" charset="0"/>
              </a:rPr>
              <a:t>Κασσέτα</a:t>
            </a:r>
            <a:r>
              <a:rPr lang="el-GR" sz="2000" b="1" dirty="0">
                <a:latin typeface="Comic Sans MS" panose="030F0702030302020204" pitchFamily="66" charset="0"/>
              </a:rPr>
              <a:t>  </a:t>
            </a:r>
            <a:r>
              <a:rPr lang="el-GR" sz="2000" b="1" dirty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l-GR" sz="12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Διαδικτυακή παρουσίαση θεωρίας από τον Σταύρο </a:t>
            </a:r>
            <a:r>
              <a:rPr lang="el-GR" sz="2000" b="1" dirty="0" err="1">
                <a:latin typeface="Comic Sans MS" panose="030F0702030302020204" pitchFamily="66" charset="0"/>
              </a:rPr>
              <a:t>Λουβερδή</a:t>
            </a:r>
            <a:r>
              <a:rPr lang="el-GR" sz="2000" b="1" dirty="0">
                <a:latin typeface="Comic Sans MS" panose="030F0702030302020204" pitchFamily="66" charset="0"/>
              </a:rPr>
              <a:t>  </a:t>
            </a:r>
            <a:r>
              <a:rPr lang="el-GR" sz="2000" b="1" dirty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sz="2000" b="1" dirty="0">
                <a:latin typeface="Comic Sans MS" panose="030F0702030302020204" pitchFamily="66" charset="0"/>
              </a:rPr>
              <a:t> και  </a:t>
            </a:r>
            <a:r>
              <a:rPr lang="el-GR" sz="2000" b="1" dirty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l-GR" sz="12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Διαδικτυακή παρουσίαση από τον Άρη </a:t>
            </a:r>
            <a:r>
              <a:rPr lang="el-GR" sz="2000" b="1" dirty="0" err="1">
                <a:latin typeface="Comic Sans MS" panose="030F0702030302020204" pitchFamily="66" charset="0"/>
              </a:rPr>
              <a:t>Ροντούλη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  <a:hlinkClick r:id="rId5"/>
              </a:rPr>
              <a:t>εδώ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algn="just"/>
            <a:endParaRPr lang="en-US" sz="12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Μια άλλη παρουσίαση με </a:t>
            </a:r>
            <a:r>
              <a:rPr lang="en-US" sz="2000" b="1" dirty="0" err="1">
                <a:latin typeface="Comic Sans MS" panose="030F0702030302020204" pitchFamily="66" charset="0"/>
              </a:rPr>
              <a:t>ppt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από τον Γιάννη Κυριακόπουλο  </a:t>
            </a:r>
            <a:r>
              <a:rPr lang="el-GR" sz="2000" b="1" dirty="0">
                <a:latin typeface="Comic Sans MS" panose="030F0702030302020204" pitchFamily="66" charset="0"/>
                <a:hlinkClick r:id="rId6"/>
              </a:rPr>
              <a:t>εδώ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l-GR" sz="12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Ο νόμος της αδράνειας από την </a:t>
            </a:r>
            <a:r>
              <a:rPr lang="en-US" sz="2000" b="1" dirty="0">
                <a:latin typeface="Comic Sans MS" panose="030F0702030302020204" pitchFamily="66" charset="0"/>
              </a:rPr>
              <a:t>European Space Agency Science  </a:t>
            </a:r>
            <a:r>
              <a:rPr lang="el-GR" sz="2000" b="1" dirty="0">
                <a:latin typeface="Comic Sans MS" panose="030F0702030302020204" pitchFamily="66" charset="0"/>
                <a:hlinkClick r:id="rId7"/>
              </a:rPr>
              <a:t>εδώ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  <a:endParaRPr lang="en-US" sz="1000" b="1" dirty="0">
              <a:latin typeface="Comic Sans MS" panose="030F0702030302020204" pitchFamily="66" charset="0"/>
            </a:endParaRPr>
          </a:p>
          <a:p>
            <a:pPr algn="just"/>
            <a:endParaRPr lang="el-GR" sz="12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Προσομοιώσεις του Ηλία </a:t>
            </a:r>
            <a:r>
              <a:rPr lang="el-GR" sz="2000" b="1" dirty="0" err="1">
                <a:latin typeface="Comic Sans MS" panose="030F0702030302020204" pitchFamily="66" charset="0"/>
              </a:rPr>
              <a:t>Σιτσανλή</a:t>
            </a:r>
            <a:r>
              <a:rPr lang="el-GR" sz="2000" b="1" dirty="0">
                <a:latin typeface="Comic Sans MS" panose="030F0702030302020204" pitchFamily="66" charset="0"/>
              </a:rPr>
              <a:t> από το </a:t>
            </a:r>
            <a:r>
              <a:rPr lang="en-US" sz="2000" b="1" dirty="0">
                <a:latin typeface="Comic Sans MS" panose="030F0702030302020204" pitchFamily="66" charset="0"/>
                <a:hlinkClick r:id="rId8"/>
              </a:rPr>
              <a:t>www.seilias.gr</a:t>
            </a:r>
            <a:r>
              <a:rPr lang="el-GR" sz="2000" b="1" dirty="0">
                <a:latin typeface="Comic Sans MS" panose="030F0702030302020204" pitchFamily="66" charset="0"/>
              </a:rPr>
              <a:t> για το 2</a:t>
            </a:r>
            <a:r>
              <a:rPr lang="el-GR" sz="2000" b="1" baseline="30000" dirty="0">
                <a:latin typeface="Comic Sans MS" panose="030F0702030302020204" pitchFamily="66" charset="0"/>
              </a:rPr>
              <a:t>ο</a:t>
            </a:r>
            <a:r>
              <a:rPr lang="el-GR" sz="2000" b="1" dirty="0">
                <a:latin typeface="Comic Sans MS" panose="030F0702030302020204" pitchFamily="66" charset="0"/>
              </a:rPr>
              <a:t> νόμο του </a:t>
            </a:r>
            <a:r>
              <a:rPr lang="en-US" sz="2000" b="1" dirty="0">
                <a:latin typeface="Comic Sans MS" panose="030F0702030302020204" pitchFamily="66" charset="0"/>
              </a:rPr>
              <a:t>Newton </a:t>
            </a:r>
            <a:r>
              <a:rPr lang="el-GR" sz="2000" b="1" dirty="0">
                <a:latin typeface="Comic Sans MS" panose="030F0702030302020204" pitchFamily="66" charset="0"/>
                <a:hlinkClick r:id="rId9"/>
              </a:rPr>
              <a:t>εδώ</a:t>
            </a:r>
            <a:r>
              <a:rPr lang="el-GR" sz="2000" b="1" dirty="0">
                <a:latin typeface="Comic Sans MS" panose="030F0702030302020204" pitchFamily="66" charset="0"/>
              </a:rPr>
              <a:t> και </a:t>
            </a:r>
            <a:r>
              <a:rPr lang="el-GR" sz="2000" b="1" dirty="0">
                <a:latin typeface="Comic Sans MS" panose="030F0702030302020204" pitchFamily="66" charset="0"/>
                <a:hlinkClick r:id="rId10"/>
              </a:rPr>
              <a:t>εδώ</a:t>
            </a:r>
            <a:r>
              <a:rPr lang="en-US" sz="2000" b="1" dirty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Παρουσίαση των νόμων του </a:t>
            </a:r>
            <a:r>
              <a:rPr lang="en-US" sz="2000" b="1" dirty="0">
                <a:latin typeface="Comic Sans MS" panose="030F0702030302020204" pitchFamily="66" charset="0"/>
              </a:rPr>
              <a:t>Newton </a:t>
            </a:r>
            <a:r>
              <a:rPr lang="el-GR" sz="2000" b="1" dirty="0">
                <a:latin typeface="Comic Sans MS" panose="030F0702030302020204" pitchFamily="66" charset="0"/>
              </a:rPr>
              <a:t>από την ιστοσελίδα </a:t>
            </a:r>
            <a:r>
              <a:rPr lang="en-US" sz="2000" b="1" dirty="0">
                <a:latin typeface="Comic Sans MS" panose="030F0702030302020204" pitchFamily="66" charset="0"/>
                <a:hlinkClick r:id="rId11"/>
              </a:rPr>
              <a:t>physicsgg.me</a:t>
            </a:r>
            <a:r>
              <a:rPr lang="el-GR" sz="2000" b="1" dirty="0">
                <a:latin typeface="Comic Sans MS" panose="030F0702030302020204" pitchFamily="66" charset="0"/>
              </a:rPr>
              <a:t>  </a:t>
            </a:r>
            <a:r>
              <a:rPr lang="el-GR" sz="2000" b="1" dirty="0">
                <a:latin typeface="Comic Sans MS" panose="030F0702030302020204" pitchFamily="66" charset="0"/>
                <a:hlinkClick r:id="rId12"/>
              </a:rPr>
              <a:t>εδώ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  <a:endParaRPr lang="el-GR" sz="1600" b="1" dirty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Μεγάλη ποικιλία ερωτήσεων και ασκήσεων από το «Υλικό Φυσικής-Χημείας»  </a:t>
            </a:r>
            <a:r>
              <a:rPr lang="el-GR" sz="2000" b="1" dirty="0">
                <a:latin typeface="Comic Sans MS" panose="030F0702030302020204" pitchFamily="66" charset="0"/>
                <a:hlinkClick r:id="rId13"/>
              </a:rPr>
              <a:t>εδώ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314756" y="176237"/>
            <a:ext cx="7872367" cy="81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l-GR" alt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Παρακάτω δίνονται μερικές διευθύνσεις όπου μπορείτε να βρείτε αναρτήσεις για το θέμα 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Νόμοι του 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Newton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- Βάρος » 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0C4A-7BBA-430B-BDA0-45A31B099A1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7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38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12522" y="2886305"/>
            <a:ext cx="1022984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l-GR" altLang="el-GR" sz="2400" b="1" dirty="0">
                <a:latin typeface="Comic Sans MS" pitchFamily="66" charset="0"/>
              </a:rPr>
              <a:t>  Ερωτήσεις Πολλαπλής Επιλογής </a:t>
            </a:r>
            <a:r>
              <a:rPr lang="el-GR" altLang="el-GR" sz="1600" b="1" dirty="0">
                <a:latin typeface="Comic Sans MS" pitchFamily="66" charset="0"/>
              </a:rPr>
              <a:t>(θα βρείτε 3 αρχεία μ’ ένα σύνολο 95 ερωτήσεων)</a:t>
            </a:r>
            <a:endParaRPr lang="en-US" altLang="el-GR" sz="1600" b="1" dirty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και</a:t>
            </a:r>
            <a:endParaRPr lang="en-US" altLang="el-GR" sz="2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el-GR" sz="2400" b="1" dirty="0">
                <a:latin typeface="Comic Sans MS" pitchFamily="66" charset="0"/>
              </a:rPr>
              <a:t>  </a:t>
            </a:r>
            <a:r>
              <a:rPr lang="el-GR" altLang="el-GR" sz="2400" b="1" dirty="0">
                <a:latin typeface="Comic Sans MS" pitchFamily="66" charset="0"/>
              </a:rPr>
              <a:t>Ερωτήσεις Σωστού - Λάθους </a:t>
            </a:r>
            <a:r>
              <a:rPr lang="el-GR" altLang="el-GR" sz="1600" b="1" dirty="0">
                <a:latin typeface="Comic Sans MS" pitchFamily="66" charset="0"/>
              </a:rPr>
              <a:t>(35 ερωτήσεις)  </a:t>
            </a:r>
            <a:r>
              <a:rPr lang="el-GR" altLang="el-GR" sz="2400" b="1" dirty="0">
                <a:latin typeface="Comic Sans MS" pitchFamily="66" charset="0"/>
                <a:hlinkClick r:id="rId2"/>
              </a:rPr>
              <a:t>εδώ</a:t>
            </a:r>
            <a:endParaRPr lang="el-GR" altLang="el-GR" sz="24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6182" y="2042594"/>
            <a:ext cx="942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Comic Sans MS" panose="030F0702030302020204" pitchFamily="66" charset="0"/>
              </a:rPr>
              <a:t>Η ανάρτηση περιέχει ερωτήσεις από το σύνολο του θέματος « Δυναμική σε μία διάσταση ».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071236" y="620511"/>
            <a:ext cx="7976376" cy="141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Ερωτήσεις σε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Νόμοι του 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Newton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- Βάρος »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 το πρόγραμμα </a:t>
            </a:r>
            <a:r>
              <a:rPr lang="en-US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Hot Potatoes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BF17-C096-4DAD-86F1-57D2F9D5583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0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39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99432" y="2020095"/>
            <a:ext cx="2993136" cy="70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Εφαρμογές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4D72-3728-4290-ACBD-B0F39DC6D17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7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4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0265" y="4797464"/>
            <a:ext cx="7391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Στις αρχές του 20</a:t>
            </a:r>
            <a:r>
              <a:rPr lang="el-GR" sz="2000" b="1" baseline="30000" dirty="0">
                <a:latin typeface="Comic Sans MS" panose="030F0702030302020204" pitchFamily="66" charset="0"/>
              </a:rPr>
              <a:t>ου</a:t>
            </a:r>
            <a:r>
              <a:rPr lang="el-GR" sz="2000" b="1" dirty="0">
                <a:latin typeface="Comic Sans MS" panose="030F0702030302020204" pitchFamily="66" charset="0"/>
              </a:rPr>
              <a:t> αιώνα, ο </a:t>
            </a:r>
            <a:r>
              <a:rPr lang="en-US" sz="2000" b="1" dirty="0">
                <a:latin typeface="Comic Sans MS" panose="030F0702030302020204" pitchFamily="66" charset="0"/>
              </a:rPr>
              <a:t>Albert Einstein</a:t>
            </a:r>
            <a:r>
              <a:rPr lang="el-GR" sz="2000" b="1" dirty="0">
                <a:latin typeface="Comic Sans MS" panose="030F0702030302020204" pitchFamily="66" charset="0"/>
              </a:rPr>
              <a:t> (Άλμπερτ Αϊνστάιν)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ήταν αυτός που </a:t>
            </a:r>
            <a:r>
              <a:rPr lang="el-GR" sz="2000" b="1" dirty="0">
                <a:latin typeface="Comic Sans MS" panose="030F0702030302020204" pitchFamily="66" charset="0"/>
                <a:hlinkClick r:id="rId2"/>
              </a:rPr>
              <a:t>ανέτρεψε</a:t>
            </a:r>
            <a:r>
              <a:rPr lang="el-GR" sz="2000" b="1" dirty="0">
                <a:latin typeface="Comic Sans MS" panose="030F0702030302020204" pitchFamily="66" charset="0"/>
              </a:rPr>
              <a:t> την καθολική ισχύ τους.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0265" y="3243383"/>
            <a:ext cx="52867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Οι νόμοι αυτοί συσχετίζουν την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με την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κίνηση,</a:t>
            </a:r>
            <a:r>
              <a:rPr lang="el-GR" sz="2000" b="1" dirty="0">
                <a:latin typeface="Comic Sans MS" panose="030F0702030302020204" pitchFamily="66" charset="0"/>
              </a:rPr>
              <a:t> την </a:t>
            </a:r>
            <a:r>
              <a:rPr lang="el-GR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αιτία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με το </a:t>
            </a:r>
            <a:r>
              <a:rPr lang="el-GR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αποτέλεσμα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3"/>
              </a:rPr>
              <a:t>αίτιο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3"/>
              </a:rPr>
              <a:t>– αιτιατό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</a:p>
        </p:txBody>
      </p:sp>
      <p:grpSp>
        <p:nvGrpSpPr>
          <p:cNvPr id="14" name="Ομάδα 13"/>
          <p:cNvGrpSpPr/>
          <p:nvPr/>
        </p:nvGrpSpPr>
        <p:grpSpPr>
          <a:xfrm>
            <a:off x="1361756" y="223198"/>
            <a:ext cx="2156385" cy="3037644"/>
            <a:chOff x="-176035" y="16769"/>
            <a:chExt cx="2156385" cy="3037644"/>
          </a:xfrm>
        </p:grpSpPr>
        <p:pic>
          <p:nvPicPr>
            <p:cNvPr id="12" name="Picture 8" descr="histNewton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980" y="16769"/>
              <a:ext cx="1740357" cy="2254902"/>
            </a:xfrm>
            <a:prstGeom prst="rect">
              <a:avLst/>
            </a:prstGeom>
            <a:noFill/>
            <a:ln w="9525">
              <a:solidFill>
                <a:srgbClr val="FF99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-176035" y="2223416"/>
              <a:ext cx="2156385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1600" b="1" dirty="0">
                  <a:solidFill>
                    <a:srgbClr val="000000"/>
                  </a:solidFill>
                  <a:latin typeface="Comic Sans MS" pitchFamily="66" charset="0"/>
                </a:rPr>
                <a:t>Sir </a:t>
              </a:r>
              <a:r>
                <a:rPr lang="en-US" altLang="el-GR" sz="1600" b="1" dirty="0">
                  <a:solidFill>
                    <a:srgbClr val="000000"/>
                  </a:solidFill>
                  <a:latin typeface="Comic Sans MS" pitchFamily="66" charset="0"/>
                  <a:hlinkClick r:id="rId5"/>
                </a:rPr>
                <a:t>Isaac Newton </a:t>
              </a:r>
              <a:r>
                <a:rPr lang="en-US" altLang="el-GR" sz="1600" b="1" dirty="0">
                  <a:solidFill>
                    <a:srgbClr val="000000"/>
                  </a:solidFill>
                  <a:latin typeface="Comic Sans MS" pitchFamily="66" charset="0"/>
                </a:rPr>
                <a:t>(1643 – 1727)</a:t>
              </a:r>
              <a:endParaRPr lang="el-GR" altLang="el-GR" sz="16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8322180" y="300181"/>
            <a:ext cx="2889505" cy="4355792"/>
            <a:chOff x="5750671" y="1"/>
            <a:chExt cx="2987378" cy="4727916"/>
          </a:xfrm>
        </p:grpSpPr>
        <p:pic>
          <p:nvPicPr>
            <p:cNvPr id="6" name="Picture 4" descr="histor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1633" y="1"/>
              <a:ext cx="2825456" cy="3789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5750671" y="3725705"/>
              <a:ext cx="2987378" cy="1002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l-GR" altLang="el-GR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Μαθηματικές Αρχές της Φυσικής Φιλοσοφίας </a:t>
              </a:r>
              <a:r>
                <a:rPr lang="el-GR" altLang="el-GR" sz="16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(1686)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596453" y="223198"/>
            <a:ext cx="45960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Το 1687 ο </a:t>
            </a:r>
            <a:r>
              <a:rPr lang="en-US" sz="2000" b="1" dirty="0">
                <a:latin typeface="Comic Sans MS" panose="030F0702030302020204" pitchFamily="66" charset="0"/>
              </a:rPr>
              <a:t>Isaac Newton (</a:t>
            </a:r>
            <a:r>
              <a:rPr lang="el-GR" sz="2000" b="1" dirty="0">
                <a:latin typeface="Comic Sans MS" panose="030F0702030302020204" pitchFamily="66" charset="0"/>
              </a:rPr>
              <a:t>Ισαάκ </a:t>
            </a:r>
            <a:r>
              <a:rPr lang="el-GR" sz="2000" b="1" dirty="0" err="1">
                <a:latin typeface="Comic Sans MS" panose="030F0702030302020204" pitchFamily="66" charset="0"/>
              </a:rPr>
              <a:t>Νιούτον</a:t>
            </a:r>
            <a:r>
              <a:rPr lang="en-US" sz="2000" b="1" dirty="0">
                <a:latin typeface="Comic Sans MS" panose="030F0702030302020204" pitchFamily="66" charset="0"/>
              </a:rPr>
              <a:t>)</a:t>
            </a:r>
            <a:r>
              <a:rPr lang="el-GR" sz="2000" b="1" dirty="0">
                <a:latin typeface="Comic Sans MS" panose="030F0702030302020204" pitchFamily="66" charset="0"/>
              </a:rPr>
              <a:t> σε ηλικία 4</a:t>
            </a:r>
            <a:r>
              <a:rPr lang="en-US" sz="2000" b="1" dirty="0">
                <a:latin typeface="Comic Sans MS" panose="030F0702030302020204" pitchFamily="66" charset="0"/>
              </a:rPr>
              <a:t>3</a:t>
            </a:r>
            <a:r>
              <a:rPr lang="el-GR" sz="2000" b="1" dirty="0">
                <a:latin typeface="Comic Sans MS" panose="030F0702030302020204" pitchFamily="66" charset="0"/>
              </a:rPr>
              <a:t> ετών δημοσίευσε το </a:t>
            </a:r>
            <a:r>
              <a:rPr lang="el-GR" sz="2000" b="1" dirty="0">
                <a:latin typeface="Comic Sans MS" panose="030F0702030302020204" pitchFamily="66" charset="0"/>
                <a:hlinkClick r:id="rId7"/>
              </a:rPr>
              <a:t>έργο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στο οποίο διατύπωσε τους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3 νόμους της Μηχανικής, που έχουν το όνομά του.  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Ομάδα 14"/>
          <p:cNvGrpSpPr/>
          <p:nvPr/>
        </p:nvGrpSpPr>
        <p:grpSpPr>
          <a:xfrm>
            <a:off x="378388" y="3409697"/>
            <a:ext cx="1868387" cy="3028626"/>
            <a:chOff x="454122" y="3620009"/>
            <a:chExt cx="1868387" cy="3028626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122" y="3620009"/>
              <a:ext cx="1868387" cy="24438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519131" y="6063860"/>
              <a:ext cx="1738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mic Sans MS" panose="030F0702030302020204" pitchFamily="66" charset="0"/>
                </a:rPr>
                <a:t>Albert Einstein</a:t>
              </a:r>
            </a:p>
            <a:p>
              <a:pPr algn="ctr"/>
              <a:r>
                <a:rPr lang="en-US" sz="1600" b="1" dirty="0">
                  <a:latin typeface="Comic Sans MS" panose="030F0702030302020204" pitchFamily="66" charset="0"/>
                </a:rPr>
                <a:t>(1879 – 1955)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6" name="Θέση ημερομηνίας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3F3F-0C09-4191-89CE-0E1B03F1F62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1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40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31704" y="2204865"/>
            <a:ext cx="52562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Ερωτήσεις από το βιβλίο (σελ. 101)</a:t>
            </a:r>
            <a:endParaRPr lang="en-US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292B-6F2E-4DC0-BCF5-3098C29C9B1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92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41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036320" y="414427"/>
            <a:ext cx="100507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rgbClr val="242021"/>
                </a:solidFill>
                <a:latin typeface="Trebuchet MS" panose="020B0603020202020204" pitchFamily="34" charset="0"/>
              </a:rPr>
              <a:t>5. </a:t>
            </a:r>
            <a:r>
              <a:rPr lang="en-US" sz="2400" b="1" dirty="0">
                <a:solidFill>
                  <a:srgbClr val="242021"/>
                </a:solidFill>
                <a:latin typeface="Trebuchet MS" panose="020B0603020202020204" pitchFamily="34" charset="0"/>
              </a:rPr>
              <a:t> </a:t>
            </a:r>
            <a:r>
              <a:rPr lang="el-GR" sz="2400" dirty="0">
                <a:solidFill>
                  <a:srgbClr val="242021"/>
                </a:solidFill>
                <a:latin typeface="Trebuchet MS" panose="020B0603020202020204" pitchFamily="34" charset="0"/>
              </a:rPr>
              <a:t>Ένα αυτοκίνητο κινούμενο με μεγάλη</a:t>
            </a:r>
            <a:r>
              <a:rPr lang="en-US" sz="2400" dirty="0">
                <a:solidFill>
                  <a:srgbClr val="242021"/>
                </a:solidFill>
                <a:latin typeface="Trebuchet MS" panose="020B0603020202020204" pitchFamily="34" charset="0"/>
              </a:rPr>
              <a:t> </a:t>
            </a:r>
            <a:r>
              <a:rPr lang="el-GR" sz="2400" dirty="0">
                <a:solidFill>
                  <a:srgbClr val="242021"/>
                </a:solidFill>
                <a:latin typeface="Trebuchet MS" panose="020B0603020202020204" pitchFamily="34" charset="0"/>
              </a:rPr>
              <a:t>ταχύτητα προσκρούει σε ένα τοίχο. Οι επιβάτες του αυτοκινήτου κινούνται προς τα</a:t>
            </a:r>
            <a:r>
              <a:rPr lang="en-US" sz="2400" dirty="0">
                <a:solidFill>
                  <a:srgbClr val="242021"/>
                </a:solidFill>
                <a:latin typeface="Trebuchet MS" panose="020B0603020202020204" pitchFamily="34" charset="0"/>
              </a:rPr>
              <a:t> </a:t>
            </a:r>
            <a:r>
              <a:rPr lang="el-GR" sz="2400" dirty="0">
                <a:solidFill>
                  <a:srgbClr val="242021"/>
                </a:solidFill>
                <a:latin typeface="Trebuchet MS" panose="020B0603020202020204" pitchFamily="34" charset="0"/>
              </a:rPr>
              <a:t>εμπρός.</a:t>
            </a:r>
            <a:r>
              <a:rPr lang="en-US" sz="2400" dirty="0">
                <a:solidFill>
                  <a:srgbClr val="242021"/>
                </a:solidFill>
                <a:latin typeface="Trebuchet MS" panose="020B0603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l-GR" sz="2400" dirty="0">
                <a:solidFill>
                  <a:srgbClr val="242021"/>
                </a:solidFill>
                <a:latin typeface="Trebuchet MS" panose="020B0603020202020204" pitchFamily="34" charset="0"/>
              </a:rPr>
              <a:t>Δώστε μια εξήγηση για το φαινόμενο.</a:t>
            </a:r>
            <a:r>
              <a:rPr lang="el-GR" sz="2400" dirty="0">
                <a:latin typeface="Trebuchet MS" panose="020B0603020202020204" pitchFamily="34" charset="0"/>
              </a:rPr>
              <a:t> </a:t>
            </a:r>
            <a:endParaRPr lang="en-US" sz="24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2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6. </a:t>
            </a:r>
            <a:r>
              <a:rPr lang="en-US" sz="2400" b="1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Να εξηγήσετε τι εννοούμε με την έκφραση </a:t>
            </a:r>
            <a:r>
              <a:rPr lang="en-US" sz="2400" dirty="0">
                <a:latin typeface="Trebuchet MS" panose="020B0603020202020204" pitchFamily="34" charset="0"/>
              </a:rPr>
              <a:t>“</a:t>
            </a:r>
            <a:r>
              <a:rPr lang="el-GR" sz="2400" dirty="0">
                <a:latin typeface="Trebuchet MS" panose="020B0603020202020204" pitchFamily="34" charset="0"/>
              </a:rPr>
              <a:t>ένα σώμα ισορροπεί”</a:t>
            </a:r>
            <a:r>
              <a:rPr lang="en-US" sz="24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2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7. </a:t>
            </a:r>
            <a:r>
              <a:rPr lang="en-US" sz="2400" b="1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Ποια σχέση εκφράζει τον 2° νόμο του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Νεύτωνα; Να εξηγήσετε τα μεγέθη και να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γράψετε τις μονάδες τους στο S.I</a:t>
            </a:r>
            <a:r>
              <a:rPr lang="en-US" sz="24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2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9. </a:t>
            </a:r>
            <a:r>
              <a:rPr lang="en-US" sz="2400" b="1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Ένα σώμα κάνει ευθύγραμμη ομαλή κίνηση. Τι συμπεραίνετε για την συνισταμένη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δύναμη που δέχεται</a:t>
            </a:r>
            <a:r>
              <a:rPr lang="en-US" sz="2400" dirty="0">
                <a:latin typeface="Trebuchet MS" panose="020B0603020202020204" pitchFamily="34" charset="0"/>
              </a:rPr>
              <a:t>;</a:t>
            </a:r>
            <a:endParaRPr lang="el-GR" sz="2400" dirty="0">
              <a:latin typeface="Trebuchet MS" panose="020B0603020202020204" pitchFamily="34" charset="0"/>
            </a:endParaRP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A90F-3B0D-426C-BDEB-69AA913A786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7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42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16330" y="301466"/>
            <a:ext cx="103708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8.</a:t>
            </a:r>
            <a:r>
              <a:rPr lang="el-GR" sz="2400" dirty="0">
                <a:latin typeface="Trebuchet MS" panose="020B0603020202020204" pitchFamily="34" charset="0"/>
              </a:rPr>
              <a:t> </a:t>
            </a:r>
            <a:r>
              <a:rPr lang="en-US" sz="2400" dirty="0">
                <a:latin typeface="Trebuchet MS" panose="020B0603020202020204" pitchFamily="34" charset="0"/>
              </a:rPr>
              <a:t>  </a:t>
            </a:r>
            <a:r>
              <a:rPr lang="el-GR" sz="2400" dirty="0">
                <a:latin typeface="Trebuchet MS" panose="020B0603020202020204" pitchFamily="34" charset="0"/>
              </a:rPr>
              <a:t>Ένα σώμα που αρχικά ηρεμεί δέχεται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σταθερή δύναμη (συνισταμένη). Συμφωνείτε με την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άποψη ότι το σώμα αυτό κινείται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ευθύγραμμα ομαλά επιταχυνόμενα; Να δικαιολογήσετε την απάντησή σας</a:t>
            </a:r>
            <a:r>
              <a:rPr lang="en-US" sz="24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2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15. </a:t>
            </a:r>
            <a:r>
              <a:rPr lang="el-GR" sz="2400" dirty="0">
                <a:latin typeface="Trebuchet MS" panose="020B0603020202020204" pitchFamily="34" charset="0"/>
              </a:rPr>
              <a:t>Να συμπληρώσετε τα κενά στις παρακάτω προτάσεις.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</a:t>
            </a:r>
            <a:r>
              <a:rPr lang="en-US" sz="2400" b="1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Ένα σώμα το οποίο αρχικά ηρεμούσε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εξακολουθεί να ηρεμεί αν η συνισταμένη των δυνάμεων που δέχεται είναι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…………… </a:t>
            </a:r>
            <a:r>
              <a:rPr lang="en-US" sz="2400" dirty="0">
                <a:latin typeface="Trebuchet MS" panose="020B0603020202020204" pitchFamily="34" charset="0"/>
              </a:rPr>
              <a:t>.</a:t>
            </a:r>
            <a:endParaRPr lang="el-GR" sz="24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</a:t>
            </a:r>
            <a:r>
              <a:rPr lang="en-US" sz="2400" b="1" dirty="0">
                <a:latin typeface="Trebuchet MS" panose="020B0603020202020204" pitchFamily="34" charset="0"/>
              </a:rPr>
              <a:t>  </a:t>
            </a:r>
            <a:r>
              <a:rPr lang="el-GR" sz="2400" dirty="0">
                <a:latin typeface="Trebuchet MS" panose="020B0603020202020204" pitchFamily="34" charset="0"/>
              </a:rPr>
              <a:t>Αδράνεια είναι η ιδιότητα των σωμάτων να τείνουν να διατηρήσουν την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………………. τους κατάσταση.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</a:t>
            </a:r>
            <a:r>
              <a:rPr lang="el-GR" sz="2400" dirty="0">
                <a:latin typeface="Trebuchet MS" panose="020B0603020202020204" pitchFamily="34" charset="0"/>
              </a:rPr>
              <a:t>Το βάρος ενός σώματος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…………………………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από τόπο σε τόπο ενώ η μάζα του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παραμένει ………………</a:t>
            </a:r>
            <a:r>
              <a:rPr lang="en-US" sz="2400" dirty="0">
                <a:latin typeface="Trebuchet MS" panose="020B0603020202020204" pitchFamily="34" charset="0"/>
              </a:rPr>
              <a:t> .</a:t>
            </a:r>
            <a:endParaRPr lang="el-GR" sz="2400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7460" y="3363563"/>
            <a:ext cx="112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μηδέν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5460" y="4441793"/>
            <a:ext cx="1436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κινητική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1735" y="4997291"/>
            <a:ext cx="220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μεταβάλλεται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1830" y="5522964"/>
            <a:ext cx="151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σταθερή</a:t>
            </a:r>
          </a:p>
        </p:txBody>
      </p:sp>
      <p:sp>
        <p:nvSpPr>
          <p:cNvPr id="9" name="Θέση ημερομηνίας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0E73-B15F-4663-980D-F423DE67178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5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43</a:t>
            </a:fld>
            <a:endParaRPr lang="el-GR" dirty="0">
              <a:solidFill>
                <a:schemeClr val="tx1"/>
              </a:solidFill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727710" y="255746"/>
            <a:ext cx="10736580" cy="5197428"/>
            <a:chOff x="727710" y="255746"/>
            <a:chExt cx="10736580" cy="5197428"/>
          </a:xfrm>
        </p:grpSpPr>
        <p:sp>
          <p:nvSpPr>
            <p:cNvPr id="4" name="Ορθογώνιο 3"/>
            <p:cNvSpPr/>
            <p:nvPr/>
          </p:nvSpPr>
          <p:spPr>
            <a:xfrm>
              <a:off x="727710" y="255746"/>
              <a:ext cx="1073658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18.  </a:t>
              </a:r>
              <a:r>
                <a:rPr lang="el-GR" sz="2000" dirty="0">
                  <a:latin typeface="Trebuchet MS" panose="020B0603020202020204" pitchFamily="34" charset="0"/>
                </a:rPr>
                <a:t>Ένα σώμα που αρχικά ηρεμούσε σε λείο οριζόντιο δάπεδο δέχεται οριζόντια δύναμη </a:t>
              </a:r>
              <a:r>
                <a:rPr lang="el-GR" sz="2000" i="1" dirty="0">
                  <a:latin typeface="Trebuchet MS" panose="020B0603020202020204" pitchFamily="34" charset="0"/>
                </a:rPr>
                <a:t>F</a:t>
              </a:r>
              <a:r>
                <a:rPr lang="el-GR" sz="2000" dirty="0">
                  <a:latin typeface="Trebuchet MS" panose="020B0603020202020204" pitchFamily="34" charset="0"/>
                </a:rPr>
                <a:t>. Στο διάγραμμα της εικόνας, φαίνεται πώς μεταβάλλεται η τιμή της δύναμης με το χρόνο.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dirty="0">
                  <a:latin typeface="Trebuchet MS" panose="020B0603020202020204" pitchFamily="34" charset="0"/>
                </a:rPr>
                <a:t>Να χαρακτηρίσετε με το γράμμα (Σ) τις σωστές προτάσεις και με το γράμμα (Λ) τις λανθασμένες.</a:t>
              </a:r>
            </a:p>
          </p:txBody>
        </p:sp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720" y="2351454"/>
              <a:ext cx="3444240" cy="3101720"/>
            </a:xfrm>
            <a:prstGeom prst="rect">
              <a:avLst/>
            </a:prstGeom>
          </p:spPr>
        </p:pic>
      </p:grpSp>
      <p:sp>
        <p:nvSpPr>
          <p:cNvPr id="8" name="Ορθογώνιο 7"/>
          <p:cNvSpPr/>
          <p:nvPr/>
        </p:nvSpPr>
        <p:spPr>
          <a:xfrm>
            <a:off x="5086350" y="1909762"/>
            <a:ext cx="637794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l-GR" sz="2000" dirty="0">
                <a:latin typeface="Trebuchet MS" panose="020B0603020202020204" pitchFamily="34" charset="0"/>
              </a:rPr>
              <a:t>Η κίνηση του σώματος είναι: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0s → 1s   ευθύγραμμη ομαλά επιταχυνόμενη.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1s → 2s   ευθύγραμμη ομαλή.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2s → 3s   ευθύγραμμη ομαλά επιβραδυνόμενη.</a:t>
            </a:r>
          </a:p>
          <a:p>
            <a:pPr algn="just">
              <a:lnSpc>
                <a:spcPct val="150000"/>
              </a:lnSpc>
            </a:pPr>
            <a:endParaRPr lang="el-GR" sz="1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 </a:t>
            </a:r>
            <a:r>
              <a:rPr lang="el-GR" sz="2000" dirty="0">
                <a:latin typeface="Trebuchet MS" panose="020B0603020202020204" pitchFamily="34" charset="0"/>
              </a:rPr>
              <a:t>Η κίνηση του σώματος είναι: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0s → 1s   ευθύγραμμη ομαλά επιταχυνόμενη.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1s → 2s   το σώμα ηρεμεί.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2s → 3s   το σώμα αρχίζει να κινείται προς τα πίσω.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10491062" y="2444888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12" name="Ορθογώνιο 11"/>
          <p:cNvSpPr/>
          <p:nvPr/>
        </p:nvSpPr>
        <p:spPr>
          <a:xfrm>
            <a:off x="8275320" y="4905513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(Λ)</a:t>
            </a:r>
            <a:endParaRPr lang="el-GR" sz="2400" dirty="0"/>
          </a:p>
        </p:txBody>
      </p:sp>
      <p:sp>
        <p:nvSpPr>
          <p:cNvPr id="13" name="Ορθογώνιο 12"/>
          <p:cNvSpPr/>
          <p:nvPr/>
        </p:nvSpPr>
        <p:spPr>
          <a:xfrm>
            <a:off x="10491063" y="4450774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14" name="Ορθογώνιο 13"/>
          <p:cNvSpPr/>
          <p:nvPr/>
        </p:nvSpPr>
        <p:spPr>
          <a:xfrm>
            <a:off x="11161162" y="5367178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(Λ)</a:t>
            </a:r>
            <a:endParaRPr lang="el-GR" sz="2400" dirty="0"/>
          </a:p>
        </p:txBody>
      </p:sp>
      <p:sp>
        <p:nvSpPr>
          <p:cNvPr id="15" name="Ορθογώνιο 14"/>
          <p:cNvSpPr/>
          <p:nvPr/>
        </p:nvSpPr>
        <p:spPr>
          <a:xfrm>
            <a:off x="10689612" y="3319293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16" name="Ορθογώνιο 15"/>
          <p:cNvSpPr/>
          <p:nvPr/>
        </p:nvSpPr>
        <p:spPr>
          <a:xfrm>
            <a:off x="9062299" y="2857628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6E9-A707-4D36-B788-3A352F69187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5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44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68705" y="382191"/>
            <a:ext cx="100545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20.  </a:t>
            </a:r>
            <a:r>
              <a:rPr lang="el-GR" sz="2400" dirty="0">
                <a:latin typeface="Trebuchet MS" panose="020B0603020202020204" pitchFamily="34" charset="0"/>
              </a:rPr>
              <a:t>Να χαρακτηρίσετε τις επόμενες προτάσεις με το γράμμα (Σ) αν είναι σωστές και με το γράμμα (Λ) αν είναι λάθος.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Η αδράνεια είναι ιδιότητα χαρακτηριστική των στερεών σωμάτων.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</a:t>
            </a:r>
            <a:r>
              <a:rPr lang="el-GR" sz="2400" dirty="0">
                <a:latin typeface="Trebuchet MS" panose="020B0603020202020204" pitchFamily="34" charset="0"/>
              </a:rPr>
              <a:t>Ένα σώμα θα κινηθεί ευθύγραμμα ομαλά επιταχυνόμενα, αν η συνισταμένη των δυνάμεων που θα επενεργήσουν σ’ αυτό είναι μηδέν.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Αν η συνισταμένη δύναμη που επενεργεί σ’ ένα σώμα είναι σταθερή, τότε το σώμα θα κάνει ευθύγραμμη ομαλά επιταχυνόμενη κίνηση.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0990571" y="1568588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11049720" y="2659996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(Λ)</a:t>
            </a:r>
            <a:endParaRPr lang="el-GR" sz="2400" dirty="0"/>
          </a:p>
        </p:txBody>
      </p:sp>
      <p:sp>
        <p:nvSpPr>
          <p:cNvPr id="7" name="Ορθογώνιο 6"/>
          <p:cNvSpPr/>
          <p:nvPr/>
        </p:nvSpPr>
        <p:spPr>
          <a:xfrm>
            <a:off x="10531466" y="3751404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D54D-851C-4BA5-9471-2B01E464FEC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45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25830" y="413088"/>
            <a:ext cx="101612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21.  </a:t>
            </a:r>
            <a:r>
              <a:rPr lang="el-GR" sz="2000" dirty="0">
                <a:latin typeface="Trebuchet MS" panose="020B0603020202020204" pitchFamily="34" charset="0"/>
              </a:rPr>
              <a:t>Ένα σώμα κινείται ευθύγραμμα σε οριζόντιο δάπεδο και επιταχύνεται για κάποιο χρονικό διάστημα. Μετά αρχίζει να επιβραδύνεται.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Να χαρακτηρίσετε με το γράμμα (Σ) τις σωστές προτάσεις και με το γράμμα (Λ) τις λανθασμένες.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l-GR" sz="2000" dirty="0">
                <a:latin typeface="Trebuchet MS" panose="020B0603020202020204" pitchFamily="34" charset="0"/>
              </a:rPr>
              <a:t>Το σώμα αποκτά τη μέγιστη ταχύτητά του τη στιγμή που αρχίζει να επιβραδύνεται.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l-GR" sz="2000" dirty="0">
                <a:latin typeface="Trebuchet MS" panose="020B0603020202020204" pitchFamily="34" charset="0"/>
              </a:rPr>
              <a:t>Το σώμα δέχεται συνισταμένη δύναμη που είναι αρχικά ομόρροπη της κίνησης και μετά είναι αντίρροπη της κίνησης.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</a:t>
            </a:r>
            <a:r>
              <a:rPr lang="el-GR" sz="2000" dirty="0">
                <a:latin typeface="Trebuchet MS" panose="020B0603020202020204" pitchFamily="34" charset="0"/>
              </a:rPr>
              <a:t>Η συνισταμένη δύναμη που δέχεται το σώμα είναι μηδέν όταν αποκτά τη μέγιστη ταχύτητά του.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 </a:t>
            </a:r>
            <a:r>
              <a:rPr lang="el-GR" sz="2000" dirty="0">
                <a:latin typeface="Trebuchet MS" panose="020B0603020202020204" pitchFamily="34" charset="0"/>
              </a:rPr>
              <a:t>Η συνισταμένη των δυνάμεων που δέχεται το σώμα είναι σταθερή.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0990571" y="2225763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3117300" y="4088746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(Λ)</a:t>
            </a:r>
            <a:endParaRPr lang="el-GR" sz="2400" dirty="0"/>
          </a:p>
        </p:txBody>
      </p:sp>
      <p:sp>
        <p:nvSpPr>
          <p:cNvPr id="7" name="Ορθογώνιο 6"/>
          <p:cNvSpPr/>
          <p:nvPr/>
        </p:nvSpPr>
        <p:spPr>
          <a:xfrm>
            <a:off x="5480686" y="320798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8" name="Ορθογώνιο 7"/>
          <p:cNvSpPr/>
          <p:nvPr/>
        </p:nvSpPr>
        <p:spPr>
          <a:xfrm>
            <a:off x="9514831" y="455041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9" name="Θέση ημερομηνίας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9DED-99D6-406F-9335-896DE91EDC6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8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46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223010" y="452110"/>
            <a:ext cx="99212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22.  </a:t>
            </a:r>
            <a:r>
              <a:rPr lang="el-GR" sz="2400" dirty="0">
                <a:latin typeface="Trebuchet MS" panose="020B0603020202020204" pitchFamily="34" charset="0"/>
              </a:rPr>
              <a:t>Να χαρακτηρίσετε τις επόμενες προτάσεις με το γράμμα (Σ) αν είναι σωστές και με το γράμμα (Λ) αν είναι λάθος.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Το βάρος ενός σώματος είναι διανυσματικό μέγεθος.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</a:t>
            </a:r>
            <a:r>
              <a:rPr lang="el-GR" sz="2400" dirty="0">
                <a:latin typeface="Trebuchet MS" panose="020B0603020202020204" pitchFamily="34" charset="0"/>
              </a:rPr>
              <a:t>Το βάρος ενός σώματος μεταβάλλεται από τόπο σε τόπο πάνω στην επιφάνεια της Γης.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Το βάρος ενός σώματος στον ίδιο τόπο μεταβάλλεται με το ύψος που βρίσκεται αυτό από την επιφάνεια της Γης.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Το βάρος ενός σώματος έχει μέτρο </a:t>
            </a:r>
            <a:r>
              <a:rPr lang="el-GR" sz="2400" i="1" dirty="0" err="1">
                <a:latin typeface="Trebuchet MS" panose="020B0603020202020204" pitchFamily="34" charset="0"/>
              </a:rPr>
              <a:t>mg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8434472" y="3849587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9672302" y="170434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7" name="Ορθογώνιο 6"/>
          <p:cNvSpPr/>
          <p:nvPr/>
        </p:nvSpPr>
        <p:spPr>
          <a:xfrm>
            <a:off x="4558021" y="2714267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8" name="Ορθογώνιο 7"/>
          <p:cNvSpPr/>
          <p:nvPr/>
        </p:nvSpPr>
        <p:spPr>
          <a:xfrm>
            <a:off x="7915494" y="4413006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9" name="Θέση ημερομηνίας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6306-7AF1-47CC-8DE0-0EC1ECB1A8E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8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47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52525" y="470238"/>
            <a:ext cx="9886950" cy="588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24.  </a:t>
            </a:r>
            <a:r>
              <a:rPr lang="el-GR" sz="2400" dirty="0">
                <a:latin typeface="Trebuchet MS" panose="020B0603020202020204" pitchFamily="34" charset="0"/>
              </a:rPr>
              <a:t>Ένα σώμα κινείται ευθύγραμμα και ομαλά. Ποια από τις πιο κάτω σχέσεις είναι σωστή;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A.  </a:t>
            </a:r>
            <a:r>
              <a:rPr lang="el-GR" sz="2400" i="1" dirty="0" err="1">
                <a:latin typeface="Trebuchet MS" panose="020B0603020202020204" pitchFamily="34" charset="0"/>
              </a:rPr>
              <a:t>F</a:t>
            </a:r>
            <a:r>
              <a:rPr lang="el-GR" sz="2400" baseline="-25000" dirty="0" err="1">
                <a:latin typeface="Trebuchet MS" panose="020B0603020202020204" pitchFamily="34" charset="0"/>
              </a:rPr>
              <a:t>ολ</a:t>
            </a:r>
            <a:r>
              <a:rPr lang="el-GR" sz="2400" dirty="0">
                <a:latin typeface="Trebuchet MS" panose="020B0603020202020204" pitchFamily="34" charset="0"/>
              </a:rPr>
              <a:t> = </a:t>
            </a:r>
            <a:r>
              <a:rPr lang="el-GR" sz="2400" i="1" dirty="0" err="1">
                <a:latin typeface="Trebuchet MS" panose="020B0603020202020204" pitchFamily="34" charset="0"/>
              </a:rPr>
              <a:t>m.α</a:t>
            </a:r>
            <a:r>
              <a:rPr lang="el-GR" sz="2400" dirty="0">
                <a:latin typeface="Trebuchet MS" panose="020B0603020202020204" pitchFamily="34" charset="0"/>
              </a:rPr>
              <a:t>.                                               </a:t>
            </a:r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i="1" dirty="0" err="1">
                <a:latin typeface="Trebuchet MS" panose="020B0603020202020204" pitchFamily="34" charset="0"/>
              </a:rPr>
              <a:t>F</a:t>
            </a:r>
            <a:r>
              <a:rPr lang="el-GR" sz="2400" baseline="-25000" dirty="0" err="1">
                <a:latin typeface="Trebuchet MS" panose="020B0603020202020204" pitchFamily="34" charset="0"/>
              </a:rPr>
              <a:t>ολ</a:t>
            </a:r>
            <a:r>
              <a:rPr lang="el-GR" sz="2400" dirty="0">
                <a:latin typeface="Trebuchet MS" panose="020B0603020202020204" pitchFamily="34" charset="0"/>
              </a:rPr>
              <a:t> = 0.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i="1" dirty="0">
                <a:latin typeface="Trebuchet MS" panose="020B0603020202020204" pitchFamily="34" charset="0"/>
              </a:rPr>
              <a:t>α</a:t>
            </a:r>
            <a:r>
              <a:rPr lang="el-GR" sz="2400" dirty="0">
                <a:latin typeface="Trebuchet MS" panose="020B0603020202020204" pitchFamily="34" charset="0"/>
              </a:rPr>
              <a:t> = σταθερό.                                           </a:t>
            </a:r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i="1" dirty="0">
                <a:latin typeface="Trebuchet MS" panose="020B0603020202020204" pitchFamily="34" charset="0"/>
              </a:rPr>
              <a:t>υ</a:t>
            </a:r>
            <a:r>
              <a:rPr lang="el-GR" sz="2400" dirty="0">
                <a:latin typeface="Trebuchet MS" panose="020B0603020202020204" pitchFamily="34" charset="0"/>
              </a:rPr>
              <a:t> = 0.</a:t>
            </a:r>
          </a:p>
          <a:p>
            <a:pPr algn="just">
              <a:lnSpc>
                <a:spcPct val="150000"/>
              </a:lnSpc>
            </a:pPr>
            <a:endParaRPr lang="el-GR" sz="11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25. </a:t>
            </a:r>
            <a:r>
              <a:rPr lang="el-GR" sz="2400" dirty="0">
                <a:latin typeface="Trebuchet MS" panose="020B0603020202020204" pitchFamily="34" charset="0"/>
              </a:rPr>
              <a:t>Η επιτάχυνση που αποκτά ένα σώμα υπό την επίδραση μίας δύναμης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, είναι: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Ανάλογη του τετραγώνου της δύναμης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Ανάλογη της δύναμης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Δεν εξαρτάται από τη δύναμη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Αντίστροφα ανάλογη της δύναμης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5" name="Οβάλ 4"/>
          <p:cNvSpPr/>
          <p:nvPr/>
        </p:nvSpPr>
        <p:spPr>
          <a:xfrm>
            <a:off x="7269480" y="1624400"/>
            <a:ext cx="537210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/>
          <p:cNvSpPr/>
          <p:nvPr/>
        </p:nvSpPr>
        <p:spPr>
          <a:xfrm>
            <a:off x="1055370" y="4657160"/>
            <a:ext cx="537210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124A-05C9-43A7-9727-97A1DAE5B74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1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48</a:t>
            </a:fld>
            <a:endParaRPr lang="el-G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960120" y="534799"/>
                <a:ext cx="10138410" cy="1650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26.  </a:t>
                </a:r>
                <a:r>
                  <a:rPr lang="el-GR" sz="2400" dirty="0">
                    <a:latin typeface="Trebuchet MS" panose="020B0603020202020204" pitchFamily="34" charset="0"/>
                  </a:rPr>
                  <a:t>Η μονάδα 1Ν ισούται με: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A. </a:t>
                </a:r>
                <a:r>
                  <a:rPr lang="el-GR" sz="2400" dirty="0">
                    <a:latin typeface="Trebuchet MS" panose="020B060302020202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kg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2400" dirty="0">
                    <a:latin typeface="Trebuchet MS" panose="020B0603020202020204" pitchFamily="34" charset="0"/>
                  </a:rPr>
                  <a:t>.               </a:t>
                </a:r>
                <a:r>
                  <a:rPr lang="el-GR" sz="2400" b="1" dirty="0">
                    <a:latin typeface="Trebuchet MS" panose="020B0603020202020204" pitchFamily="34" charset="0"/>
                  </a:rPr>
                  <a:t>Β. </a:t>
                </a:r>
                <a:r>
                  <a:rPr lang="el-GR" sz="2400" dirty="0">
                    <a:latin typeface="Trebuchet MS" panose="020B060302020202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kg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Trebuchet MS" panose="020B0603020202020204" pitchFamily="34" charset="0"/>
                  </a:rPr>
                  <a:t>.                </a:t>
                </a:r>
                <a:r>
                  <a:rPr lang="el-GR" sz="2400" b="1" dirty="0">
                    <a:latin typeface="Trebuchet MS" panose="020B0603020202020204" pitchFamily="34" charset="0"/>
                  </a:rPr>
                  <a:t>Γ. </a:t>
                </a:r>
                <a:r>
                  <a:rPr lang="el-GR" sz="2400" dirty="0">
                    <a:latin typeface="Trebuchet MS" panose="020B060302020202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kgm</m:t>
                    </m:r>
                  </m:oMath>
                </a14:m>
                <a:r>
                  <a:rPr lang="en-US" sz="2400" dirty="0">
                    <a:latin typeface="Trebuchet MS" panose="020B0603020202020204" pitchFamily="34" charset="0"/>
                  </a:rPr>
                  <a:t>.               </a:t>
                </a:r>
                <a:r>
                  <a:rPr lang="el-GR" sz="2400" b="1" dirty="0">
                    <a:latin typeface="Trebuchet MS" panose="020B0603020202020204" pitchFamily="34" charset="0"/>
                  </a:rPr>
                  <a:t>Δ. </a:t>
                </a:r>
                <a:r>
                  <a:rPr lang="el-GR" sz="2400" dirty="0">
                    <a:latin typeface="Trebuchet MS" panose="020B060302020202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kg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den>
                    </m:f>
                  </m:oMath>
                </a14:m>
                <a:r>
                  <a:rPr lang="en-US" sz="2400" dirty="0">
                    <a:latin typeface="Trebuchet MS" panose="020B0603020202020204" pitchFamily="34" charset="0"/>
                  </a:rPr>
                  <a:t>.</a:t>
                </a:r>
                <a:endParaRPr lang="el-GR" sz="24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" y="534799"/>
                <a:ext cx="10138410" cy="1650645"/>
              </a:xfrm>
              <a:prstGeom prst="rect">
                <a:avLst/>
              </a:prstGeom>
              <a:blipFill>
                <a:blip r:embed="rId2"/>
                <a:stretch>
                  <a:fillRect l="-9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βάλ 5"/>
          <p:cNvSpPr/>
          <p:nvPr/>
        </p:nvSpPr>
        <p:spPr>
          <a:xfrm>
            <a:off x="3628390" y="1491050"/>
            <a:ext cx="537210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960120" y="2229859"/>
            <a:ext cx="99555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27. </a:t>
            </a:r>
            <a:r>
              <a:rPr lang="el-GR" sz="2400" dirty="0">
                <a:latin typeface="Trebuchet MS" panose="020B0603020202020204" pitchFamily="34" charset="0"/>
              </a:rPr>
              <a:t>Η ταχύτητα ενός σώματος είναι σταθερή σε τιμή και κατεύθυνση όταν η συνολική δύναμη που ενεργεί σ’ αυτό: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</a:t>
            </a:r>
            <a:r>
              <a:rPr lang="en-US" sz="2400" b="1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Είναι σταθερή σε τιμή και κατεύθυνση.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</a:t>
            </a:r>
            <a:r>
              <a:rPr lang="en-US" sz="2400" b="1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Είναι μηδενική.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</a:t>
            </a:r>
            <a:r>
              <a:rPr lang="en-US" sz="2400" b="1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Μεγαλώνει γραμμικά με το χρόνο.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Δ. </a:t>
            </a:r>
            <a:r>
              <a:rPr lang="en-US" sz="2400" b="1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Μικραίνει γραμμικά με το χρόνο.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Ε. </a:t>
            </a:r>
            <a:r>
              <a:rPr lang="en-US" sz="2400" b="1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Είναι ανάλογη του διαστήματος που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διανύει το σώμα.</a:t>
            </a:r>
          </a:p>
        </p:txBody>
      </p:sp>
      <p:sp>
        <p:nvSpPr>
          <p:cNvPr id="8" name="Οβάλ 7"/>
          <p:cNvSpPr/>
          <p:nvPr/>
        </p:nvSpPr>
        <p:spPr>
          <a:xfrm>
            <a:off x="877570" y="3957843"/>
            <a:ext cx="537210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D4B7-0F32-44D5-9EF9-14F9E29145E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2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49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32510" y="501849"/>
            <a:ext cx="102946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28.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Ένα σώμα επιταχύνεται ομαλά όταν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η δύναμη που το επιταχύνει είναι: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Μηδενική.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Σταθερή κατά μέτρο και κατεύθυνση.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Ανάλογη του διαστήματος που διανύει.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Αντιστρόφως ανάλογη του διαστήματος που διανύει.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Ε.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Η τιμή της μεγαλώνει με σταθερό ρυθμό.</a:t>
            </a:r>
            <a:endParaRPr lang="en-US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1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29.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Ένα σώμα παύει να επιταχύνεται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όταν η συνισταμένη δύναμη που ασκείται σ’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αυτό: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Γίνει μηδέν.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Πάρει την πιο μικρή τιμή της.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Πάρει την πιο μεγάλη τιμή της.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Γίνει κάθετη στη διεύθυνση της κίνησής του.</a:t>
            </a:r>
          </a:p>
        </p:txBody>
      </p:sp>
      <p:sp>
        <p:nvSpPr>
          <p:cNvPr id="5" name="Οβάλ 4"/>
          <p:cNvSpPr/>
          <p:nvPr/>
        </p:nvSpPr>
        <p:spPr>
          <a:xfrm>
            <a:off x="942340" y="1433900"/>
            <a:ext cx="537210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/>
          <p:cNvSpPr/>
          <p:nvPr/>
        </p:nvSpPr>
        <p:spPr>
          <a:xfrm>
            <a:off x="942340" y="3996056"/>
            <a:ext cx="537210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5975-7CE3-43FE-8826-75EF4DE3C4F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96F25F-FB91-495C-9E17-255B16F03799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177790" y="476251"/>
            <a:ext cx="3559810" cy="98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endParaRPr lang="el-GR" altLang="el-GR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442527" y="2555652"/>
            <a:ext cx="2906713" cy="3295332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Ο 1ος Νόμος 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της Κίνησης</a:t>
            </a:r>
          </a:p>
          <a:p>
            <a:pPr fontAlgn="base"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ή 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Νόμος της Αδράνειας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150355" y="2555652"/>
            <a:ext cx="3009645" cy="3295332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l-GR" altLang="el-GR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Ο 2ος Νόμος 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της Κίνησης</a:t>
            </a:r>
          </a:p>
          <a:p>
            <a:pPr fontAlgn="base"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ή 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Θεμελιώδης Νόμος της Μηχανικής</a:t>
            </a:r>
          </a:p>
        </p:txBody>
      </p:sp>
      <p:pic>
        <p:nvPicPr>
          <p:cNvPr id="10" name="Picture 8" descr="histNewto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060" y="273127"/>
            <a:ext cx="1734305" cy="2156747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95883" y="391999"/>
            <a:ext cx="6265555" cy="70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Οι 2 πρώτοι Νόμοι της Κίνησης</a:t>
            </a:r>
            <a:r>
              <a:rPr lang="el-GR" altLang="el-GR" sz="32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ECE6-F33D-44F3-BC8F-422AFDA1D99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5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50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35380" y="255746"/>
            <a:ext cx="10020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32. </a:t>
            </a:r>
            <a:r>
              <a:rPr lang="en-US" sz="2400" b="1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Ένα σώμα μάζας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dirty="0">
                <a:latin typeface="Trebuchet MS" panose="020B0603020202020204" pitchFamily="34" charset="0"/>
              </a:rPr>
              <a:t> κινείται σε οριζόντιο δάπεδο με ταχύτητα </a:t>
            </a:r>
            <a:r>
              <a:rPr lang="el-GR" sz="2400" i="1" dirty="0">
                <a:latin typeface="Trebuchet MS" panose="020B0603020202020204" pitchFamily="34" charset="0"/>
              </a:rPr>
              <a:t>υ</a:t>
            </a:r>
            <a:r>
              <a:rPr lang="el-GR" sz="2400" dirty="0">
                <a:latin typeface="Trebuchet MS" panose="020B0603020202020204" pitchFamily="34" charset="0"/>
              </a:rPr>
              <a:t> και τη στιγμή </a:t>
            </a:r>
            <a:r>
              <a:rPr lang="el-GR" sz="2400" i="1" dirty="0">
                <a:latin typeface="Trebuchet MS" panose="020B0603020202020204" pitchFamily="34" charset="0"/>
              </a:rPr>
              <a:t>t</a:t>
            </a:r>
            <a:r>
              <a:rPr lang="el-GR" sz="2400" dirty="0">
                <a:latin typeface="Trebuchet MS" panose="020B0603020202020204" pitchFamily="34" charset="0"/>
              </a:rPr>
              <a:t> =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0 ασκείται σταθερή δύναμη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, αντίρροπη της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ταχύτητας, μέχρι να σταματήσει το σώμα.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Ποιο από τα διαγράμματα δείχνει πώς μεταβάλλεται η τιμή της ταχύτητας του σώματος με το χρόνο;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6722" y="2461199"/>
            <a:ext cx="4041458" cy="3781161"/>
          </a:xfrm>
          <a:prstGeom prst="rect">
            <a:avLst/>
          </a:prstGeom>
        </p:spPr>
      </p:pic>
      <p:sp>
        <p:nvSpPr>
          <p:cNvPr id="6" name="Οβάλ 5"/>
          <p:cNvSpPr/>
          <p:nvPr/>
        </p:nvSpPr>
        <p:spPr>
          <a:xfrm>
            <a:off x="4999990" y="2420886"/>
            <a:ext cx="537210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C58F-9DAA-4843-8AEE-C6208C0F3E7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2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51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12520" y="442645"/>
            <a:ext cx="6739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34. </a:t>
            </a:r>
            <a:r>
              <a:rPr lang="en-US" sz="2400" b="1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Να αντιστοιχίσετε σχέσεις με φαινόμενα.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6987" y="1175384"/>
            <a:ext cx="4542473" cy="4380767"/>
          </a:xfrm>
          <a:prstGeom prst="rect">
            <a:avLst/>
          </a:prstGeom>
        </p:spPr>
      </p:pic>
      <p:cxnSp>
        <p:nvCxnSpPr>
          <p:cNvPr id="7" name="Ευθεία γραμμή σύνδεσης 6"/>
          <p:cNvCxnSpPr/>
          <p:nvPr/>
        </p:nvCxnSpPr>
        <p:spPr>
          <a:xfrm>
            <a:off x="4165600" y="1657350"/>
            <a:ext cx="1652270" cy="78867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/>
          <p:nvPr/>
        </p:nvCxnSpPr>
        <p:spPr>
          <a:xfrm flipV="1">
            <a:off x="4165600" y="1704510"/>
            <a:ext cx="1766570" cy="90153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 flipV="1">
            <a:off x="4389120" y="4343400"/>
            <a:ext cx="1314450" cy="28575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7067-E98F-4D1F-A04B-8053FBA1464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5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52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15340" y="382816"/>
            <a:ext cx="107670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36.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Ένας μαθητής πιστεύει ότι αδράνεια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έχουν μόνο τα σώματα που βρίσκονται σε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κίνηση, ενώ τα ακίνητα σώματα δεν έχουν.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Ποια είναι η δική σας άποψη;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815340" y="2137053"/>
            <a:ext cx="108813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41.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Ποιες από τις παρακάτω προτάσεις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είναι σωστές;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Για να κινείται ένα σώμα με σταθερή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ταχύτητα πρέπει να ασκούνται πάνω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του δυνάμεις, που έχουν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συνισταμένη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ίση με μηδέν.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Όλα τα σώματα σταματούν να κινούνται όταν παύσουν να ασκούνται πάνω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τους δυνάμεις.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Η αδράνεια είναι η δύναμη που διατηρεί την κίνηση των σωμάτων.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Δύο σώματα διαφορετικής μάζας που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ηρεμούν, έχουν την ίδια αδράνεια.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Ε.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Η μάζα των σωμάτων είναι το μέτρο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της αδράνειάς τους.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ΣΤ.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Τα σώματα έχουν αδράνεια μόνο όταν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κινούνται.</a:t>
            </a:r>
          </a:p>
        </p:txBody>
      </p:sp>
      <p:sp>
        <p:nvSpPr>
          <p:cNvPr id="6" name="Οβάλ 5"/>
          <p:cNvSpPr/>
          <p:nvPr/>
        </p:nvSpPr>
        <p:spPr>
          <a:xfrm>
            <a:off x="725170" y="2635886"/>
            <a:ext cx="537210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/>
          <p:cNvSpPr/>
          <p:nvPr/>
        </p:nvSpPr>
        <p:spPr>
          <a:xfrm>
            <a:off x="725170" y="4910456"/>
            <a:ext cx="537210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B023-A141-4C8A-881D-C32935C4CF4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2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53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31704" y="2204865"/>
            <a:ext cx="52562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Ασκήσεις από το βιβλίο (σελ. 107)</a:t>
            </a:r>
            <a:endParaRPr lang="en-US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7A8E-D2E8-4E3E-90F9-9983B7D01EF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2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54</a:t>
            </a:fld>
            <a:endParaRPr lang="el-GR" dirty="0">
              <a:solidFill>
                <a:schemeClr val="tx1"/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150434" y="372665"/>
            <a:ext cx="9891132" cy="4422359"/>
            <a:chOff x="1150434" y="372665"/>
            <a:chExt cx="9891132" cy="4422359"/>
          </a:xfrm>
        </p:grpSpPr>
        <p:sp>
          <p:nvSpPr>
            <p:cNvPr id="4" name="Ορθογώνιο 3"/>
            <p:cNvSpPr/>
            <p:nvPr/>
          </p:nvSpPr>
          <p:spPr>
            <a:xfrm>
              <a:off x="1150434" y="372665"/>
              <a:ext cx="9891132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>
                  <a:latin typeface="Trebuchet MS" panose="020B0603020202020204" pitchFamily="34" charset="0"/>
                </a:rPr>
                <a:t>5.  </a:t>
              </a:r>
              <a:r>
                <a:rPr lang="el-GR" sz="2400" dirty="0">
                  <a:latin typeface="Trebuchet MS" panose="020B0603020202020204" pitchFamily="34" charset="0"/>
                </a:rPr>
                <a:t>Το σώμα που φαίνεται στην εικόνα κινείται με σταθερή ταχύτητα. Είναι γνωστό ότι </a:t>
              </a:r>
              <a:r>
                <a:rPr lang="el-GR" sz="2400" i="1" dirty="0">
                  <a:latin typeface="Trebuchet MS" panose="020B0603020202020204" pitchFamily="34" charset="0"/>
                </a:rPr>
                <a:t>F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400" dirty="0">
                  <a:latin typeface="Trebuchet MS" panose="020B0603020202020204" pitchFamily="34" charset="0"/>
                </a:rPr>
                <a:t> = 22Ν και </a:t>
              </a:r>
              <a:r>
                <a:rPr lang="el-GR" sz="2400" i="1" dirty="0">
                  <a:latin typeface="Trebuchet MS" panose="020B0603020202020204" pitchFamily="34" charset="0"/>
                </a:rPr>
                <a:t>F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400" dirty="0">
                  <a:latin typeface="Trebuchet MS" panose="020B0603020202020204" pitchFamily="34" charset="0"/>
                </a:rPr>
                <a:t> = 7N. Το σώμα δέχεται άλλη δύναμη εκτός των </a:t>
              </a:r>
              <a:r>
                <a:rPr lang="el-GR" sz="2400" i="1" dirty="0">
                  <a:latin typeface="Trebuchet MS" panose="020B0603020202020204" pitchFamily="34" charset="0"/>
                </a:rPr>
                <a:t>F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400" dirty="0">
                  <a:latin typeface="Trebuchet MS" panose="020B0603020202020204" pitchFamily="34" charset="0"/>
                </a:rPr>
                <a:t> και </a:t>
              </a:r>
              <a:r>
                <a:rPr lang="el-GR" sz="2400" i="1" dirty="0">
                  <a:latin typeface="Trebuchet MS" panose="020B0603020202020204" pitchFamily="34" charset="0"/>
                </a:rPr>
                <a:t>F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400" dirty="0">
                  <a:latin typeface="Trebuchet MS" panose="020B0603020202020204" pitchFamily="34" charset="0"/>
                </a:rPr>
                <a:t> στη διεύθυνση της κίνησής του; Αν ναι να την προσδιορίσετε.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71757" y="3016056"/>
              <a:ext cx="5668978" cy="1778968"/>
            </a:xfrm>
            <a:prstGeom prst="rect">
              <a:avLst/>
            </a:prstGeom>
          </p:spPr>
        </p:pic>
      </p:grpSp>
      <p:sp>
        <p:nvSpPr>
          <p:cNvPr id="7" name="Ορθογώνιο 6"/>
          <p:cNvSpPr/>
          <p:nvPr/>
        </p:nvSpPr>
        <p:spPr>
          <a:xfrm>
            <a:off x="9622588" y="4716518"/>
            <a:ext cx="1418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</a:t>
            </a:r>
            <a:r>
              <a:rPr 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15N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5F90-719C-4A01-BFCE-57D7DCFEE9C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0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55</a:t>
            </a:fld>
            <a:endParaRPr lang="el-GR" dirty="0">
              <a:solidFill>
                <a:schemeClr val="tx1"/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219962" y="125444"/>
            <a:ext cx="9624060" cy="5139524"/>
            <a:chOff x="1283970" y="518636"/>
            <a:chExt cx="9624060" cy="5139524"/>
          </a:xfrm>
        </p:grpSpPr>
        <p:sp>
          <p:nvSpPr>
            <p:cNvPr id="4" name="Ορθογώνιο 3"/>
            <p:cNvSpPr/>
            <p:nvPr/>
          </p:nvSpPr>
          <p:spPr>
            <a:xfrm>
              <a:off x="1283970" y="518636"/>
              <a:ext cx="962406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>
                  <a:latin typeface="Trebuchet MS" panose="020B0603020202020204" pitchFamily="34" charset="0"/>
                </a:rPr>
                <a:t>7.  </a:t>
              </a:r>
              <a:r>
                <a:rPr lang="el-GR" sz="2400" dirty="0">
                  <a:latin typeface="Trebuchet MS" panose="020B0603020202020204" pitchFamily="34" charset="0"/>
                </a:rPr>
                <a:t>Ένα σώμα ηρεμεί σε οριζόντιο δάπεδο. Στην εικόνα φαίνονται οι οριζόντιες δυνάμεις που δέχεται σε τέσσερις περιπτώσεις. Να συγκρίνετε τις επιταχύνσεις του σώματος.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78506" y="2272962"/>
              <a:ext cx="6634988" cy="3385198"/>
            </a:xfrm>
            <a:prstGeom prst="rect">
              <a:avLst/>
            </a:prstGeom>
          </p:spPr>
        </p:pic>
      </p:grpSp>
      <p:sp>
        <p:nvSpPr>
          <p:cNvPr id="7" name="Ορθογώνιο 6"/>
          <p:cNvSpPr/>
          <p:nvPr/>
        </p:nvSpPr>
        <p:spPr>
          <a:xfrm>
            <a:off x="1777746" y="5043023"/>
            <a:ext cx="89573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Στις περιπτώσεις Α, Γ και Δ έχουμε την ίδια επιτάχυνση προς τ’ αριστερά.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Στην περίπτωση Β η επιτάχυνση είναι αντίθετη της προηγούμενης.</a:t>
            </a:r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209F-C64D-4BC4-B079-82EBB0573C2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1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56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09650" y="523369"/>
            <a:ext cx="101803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8.  </a:t>
            </a:r>
            <a:r>
              <a:rPr lang="el-GR" sz="2400" dirty="0">
                <a:latin typeface="Trebuchet MS" panose="020B0603020202020204" pitchFamily="34" charset="0"/>
              </a:rPr>
              <a:t>Ένα σώμα κινείται σε λείο οριζόντιο δάπεδο με ταχύτητα </a:t>
            </a:r>
            <a:r>
              <a:rPr lang="el-GR" sz="2400" i="1" dirty="0">
                <a:latin typeface="Trebuchet MS" panose="020B0603020202020204" pitchFamily="34" charset="0"/>
              </a:rPr>
              <a:t>υ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 = 10m/s. Τη χρονική στιγμή </a:t>
            </a:r>
            <a:r>
              <a:rPr lang="el-GR" sz="2400" i="1" dirty="0">
                <a:latin typeface="Trebuchet MS" panose="020B0603020202020204" pitchFamily="34" charset="0"/>
              </a:rPr>
              <a:t>t</a:t>
            </a:r>
            <a:r>
              <a:rPr lang="el-GR" sz="2400" dirty="0">
                <a:latin typeface="Trebuchet MS" panose="020B0603020202020204" pitchFamily="34" charset="0"/>
              </a:rPr>
              <a:t> = 0 αρχίζει να ενεργεί πάνω στο σώμα δύναμη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, κατά τη διεύθυνση της ταχύτητας αλλά με αντίθετη φορά. Σε χρόνο       </a:t>
            </a:r>
            <a:r>
              <a:rPr lang="el-GR" sz="2400" i="1" dirty="0">
                <a:latin typeface="Trebuchet MS" panose="020B0603020202020204" pitchFamily="34" charset="0"/>
              </a:rPr>
              <a:t>t</a:t>
            </a:r>
            <a:r>
              <a:rPr lang="el-GR" sz="2400" dirty="0">
                <a:latin typeface="Trebuchet MS" panose="020B0603020202020204" pitchFamily="34" charset="0"/>
              </a:rPr>
              <a:t> = 2s η τιμή της ταχύτητάς του γίνεται </a:t>
            </a:r>
            <a:r>
              <a:rPr lang="el-GR" sz="2400" i="1" dirty="0">
                <a:latin typeface="Trebuchet MS" panose="020B0603020202020204" pitchFamily="34" charset="0"/>
              </a:rPr>
              <a:t>υ</a:t>
            </a:r>
            <a:r>
              <a:rPr lang="el-GR" sz="2400" baseline="-25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 = 5m/s. Να υπολογιστεί η τιμή της δύναμης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. Δίνεται η μάζα του σώματος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dirty="0">
                <a:latin typeface="Trebuchet MS" panose="020B0603020202020204" pitchFamily="34" charset="0"/>
              </a:rPr>
              <a:t> = 10kg.</a:t>
            </a:r>
          </a:p>
          <a:p>
            <a:pPr algn="just">
              <a:lnSpc>
                <a:spcPct val="150000"/>
              </a:lnSpc>
            </a:pPr>
            <a:endParaRPr lang="el-GR" sz="12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9.  </a:t>
            </a:r>
            <a:r>
              <a:rPr lang="el-GR" sz="2400" dirty="0">
                <a:latin typeface="Trebuchet MS" panose="020B0603020202020204" pitchFamily="34" charset="0"/>
              </a:rPr>
              <a:t>Ένα σώμα μάζας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dirty="0">
                <a:latin typeface="Trebuchet MS" panose="020B0603020202020204" pitchFamily="34" charset="0"/>
              </a:rPr>
              <a:t> = 1kg κινείται σε οριζόντιο δάπεδο και η ταχύτητά του δίνεται από τη σχέση </a:t>
            </a:r>
            <a:r>
              <a:rPr lang="el-GR" sz="2400" i="1" dirty="0">
                <a:latin typeface="Trebuchet MS" panose="020B0603020202020204" pitchFamily="34" charset="0"/>
              </a:rPr>
              <a:t>υ</a:t>
            </a:r>
            <a:r>
              <a:rPr lang="el-GR" sz="2400" dirty="0">
                <a:latin typeface="Trebuchet MS" panose="020B0603020202020204" pitchFamily="34" charset="0"/>
              </a:rPr>
              <a:t> = 4</a:t>
            </a:r>
            <a:r>
              <a:rPr lang="el-GR" sz="2400" i="1" dirty="0">
                <a:latin typeface="Trebuchet MS" panose="020B0603020202020204" pitchFamily="34" charset="0"/>
              </a:rPr>
              <a:t>t</a:t>
            </a:r>
            <a:r>
              <a:rPr lang="el-GR" sz="2400" dirty="0">
                <a:latin typeface="Trebuchet MS" panose="020B0603020202020204" pitchFamily="34" charset="0"/>
              </a:rPr>
              <a:t> (</a:t>
            </a:r>
            <a:r>
              <a:rPr lang="el-GR" sz="2400" i="1" dirty="0">
                <a:latin typeface="Trebuchet MS" panose="020B0603020202020204" pitchFamily="34" charset="0"/>
              </a:rPr>
              <a:t>υ</a:t>
            </a:r>
            <a:r>
              <a:rPr lang="el-GR" sz="2400" dirty="0">
                <a:latin typeface="Trebuchet MS" panose="020B0603020202020204" pitchFamily="34" charset="0"/>
              </a:rPr>
              <a:t> σε m/s, </a:t>
            </a:r>
            <a:r>
              <a:rPr lang="el-GR" sz="2400" i="1" dirty="0">
                <a:latin typeface="Trebuchet MS" panose="020B0603020202020204" pitchFamily="34" charset="0"/>
              </a:rPr>
              <a:t>t</a:t>
            </a:r>
            <a:r>
              <a:rPr lang="el-GR" sz="2400" dirty="0">
                <a:latin typeface="Trebuchet MS" panose="020B0603020202020204" pitchFamily="34" charset="0"/>
              </a:rPr>
              <a:t> σε s).</a:t>
            </a:r>
          </a:p>
          <a:p>
            <a:pPr algn="just">
              <a:lnSpc>
                <a:spcPct val="150000"/>
              </a:lnSpc>
            </a:pPr>
            <a:r>
              <a:rPr lang="el-GR" sz="2400" dirty="0">
                <a:latin typeface="Trebuchet MS" panose="020B0603020202020204" pitchFamily="34" charset="0"/>
              </a:rPr>
              <a:t>Να βρείτε την τιμή της συνισταμένης δύναμης που δέχεται το σώμα.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9669126" y="2777990"/>
            <a:ext cx="75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5N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618980" y="4740902"/>
            <a:ext cx="570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4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AD3D-F404-4A10-9D21-8631C9BAB4B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1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57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40130" y="330729"/>
            <a:ext cx="10287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10.  </a:t>
            </a:r>
            <a:r>
              <a:rPr lang="el-GR" sz="2400" dirty="0">
                <a:latin typeface="Trebuchet MS" panose="020B0603020202020204" pitchFamily="34" charset="0"/>
              </a:rPr>
              <a:t>Σώμα επιταχύνεται από 10m/s σε 14m/s μέσα σε χρόνο 2s. Η μάζα του σώματος είναι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dirty="0">
                <a:latin typeface="Trebuchet MS" panose="020B0603020202020204" pitchFamily="34" charset="0"/>
              </a:rPr>
              <a:t> = 5kg. Να βρεθεί η σταθερή δύναμη που επιταχύνει το σώμα.</a:t>
            </a:r>
          </a:p>
          <a:p>
            <a:pPr algn="just">
              <a:lnSpc>
                <a:spcPct val="150000"/>
              </a:lnSpc>
            </a:pPr>
            <a:endParaRPr lang="el-GR" sz="12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14.  </a:t>
            </a:r>
            <a:r>
              <a:rPr lang="el-GR" sz="2400" dirty="0">
                <a:latin typeface="Trebuchet MS" panose="020B0603020202020204" pitchFamily="34" charset="0"/>
              </a:rPr>
              <a:t>Στο σώμα που φαίνεται στην εικόνα, ασκούνται οι δυνάμεις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 και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. Όταν οι τιμές των δυνάμεων αυτών είναι: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 = 40N και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 = 20N, το σώμα αποκτά επιτάχυνση </a:t>
            </a:r>
            <a:r>
              <a:rPr lang="el-GR" sz="2400" i="1" dirty="0">
                <a:latin typeface="Trebuchet MS" panose="020B0603020202020204" pitchFamily="34" charset="0"/>
              </a:rPr>
              <a:t>α</a:t>
            </a:r>
            <a:r>
              <a:rPr lang="el-GR" sz="2400" dirty="0">
                <a:latin typeface="Trebuchet MS" panose="020B0603020202020204" pitchFamily="34" charset="0"/>
              </a:rPr>
              <a:t> = 0,3m/s</a:t>
            </a:r>
            <a:r>
              <a:rPr lang="el-GR" sz="2400" baseline="30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. Ποια επιτάχυνση θα έχει το σώμα όταν είναι: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 = 40N και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 = 0;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9046" y="4578046"/>
            <a:ext cx="4985302" cy="1536971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3046917" y="1534406"/>
            <a:ext cx="75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20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0028377" y="4578046"/>
            <a:ext cx="129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0,6m/s</a:t>
            </a:r>
            <a:r>
              <a:rPr lang="el-GR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4CB6-53BD-4F87-B3A0-1F9ED9CAC07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2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58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48690" y="221456"/>
            <a:ext cx="98412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*11. </a:t>
            </a:r>
            <a:r>
              <a:rPr lang="el-GR" sz="2400" dirty="0">
                <a:latin typeface="Trebuchet MS" panose="020B0603020202020204" pitchFamily="34" charset="0"/>
              </a:rPr>
              <a:t>Δύο σώματα με μάζες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 = 1kg και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baseline="-25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 = 3kg ηρεμούν σε λείο οριζόντιο δάπεδο. Η μεταξύ τους απόσταση είναι 10m. Στα σώματα επενεργούν ταυτόχρονα ομόρροπες δυνάμεις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 = 4N και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 = 15N αντίστοιχα, όπως φαίνεται στην εικόνα.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9451" y="2443162"/>
            <a:ext cx="5279707" cy="1884397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948688" y="4327559"/>
            <a:ext cx="98412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Να υπολογίσετε την επιτάχυνση κάθε σώματος.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Μετά από πόσο χρόνο το μάζας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baseline="-25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 σώμα θα προηγείται του άλλου κατά 18m;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8235284" y="4481367"/>
            <a:ext cx="31672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α</a:t>
            </a:r>
            <a:r>
              <a:rPr lang="el-GR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4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m/s</a:t>
            </a:r>
            <a:r>
              <a:rPr lang="en-US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</a:t>
            </a:r>
            <a:r>
              <a:rPr lang="el-GR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,</a:t>
            </a:r>
            <a:r>
              <a:rPr lang="el-GR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α</a:t>
            </a:r>
            <a:r>
              <a:rPr lang="el-GR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5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m/s</a:t>
            </a:r>
            <a:r>
              <a:rPr lang="en-US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864709" y="5565214"/>
            <a:ext cx="509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4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</a:t>
            </a:r>
            <a:r>
              <a:rPr lang="el-GR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Θέση ημερομηνίας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C0C4-987B-4708-A553-D5421F9EEBD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59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83920" y="411123"/>
            <a:ext cx="104241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12.  </a:t>
            </a:r>
            <a:r>
              <a:rPr lang="el-GR" sz="2400" dirty="0">
                <a:latin typeface="Trebuchet MS" panose="020B0603020202020204" pitchFamily="34" charset="0"/>
              </a:rPr>
              <a:t>Σώμα μάζας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dirty="0">
                <a:latin typeface="Trebuchet MS" panose="020B0603020202020204" pitchFamily="34" charset="0"/>
              </a:rPr>
              <a:t> = 20kg αρχικά ηρεμεί πάνω σε λείο οριζόντιο επίπεδο. Τη χρονική στιγμή </a:t>
            </a:r>
            <a:r>
              <a:rPr lang="el-GR" sz="2400" i="1" dirty="0">
                <a:latin typeface="Trebuchet MS" panose="020B0603020202020204" pitchFamily="34" charset="0"/>
              </a:rPr>
              <a:t>t</a:t>
            </a:r>
            <a:r>
              <a:rPr lang="el-GR" sz="2400" dirty="0">
                <a:latin typeface="Trebuchet MS" panose="020B0603020202020204" pitchFamily="34" charset="0"/>
              </a:rPr>
              <a:t> = 0 αρχίζει να ενεργεί στο σώμα σταθερή οριζόντια δύναμη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 = 20N. Μετά από λίγο χρόνο καταργείται η δύναμη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 και την ίδια στιγμή αρχίζει να ενεργεί πάνω στο σώμα αντίρροπη δύναμη σταθερής τιμής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 = 5Ν και το σώμα σταματά αφού διανύσει συνολικά διάστημα 40m. Να υπολογίσετε: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Σε ποιο σημείο της διαδρομής άρχισε να ενεργεί η δύναμη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Πόση είναι η διάρκεια της κίνησης του σώματος, από τη στιγμή που ξεκίνησε μέχρι να μηδενιστεί η ταχύτητά του;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0043160" y="3819067"/>
            <a:ext cx="710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8m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7671102" y="4906846"/>
            <a:ext cx="710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20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</a:t>
            </a:r>
            <a:r>
              <a:rPr lang="el-GR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0CBE-96C9-4D0C-B06E-9F7992C449D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9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Θέση υποσέλιδου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4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22E57B-D1DA-424A-BCFC-C4F0AF356D30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783329" y="347514"/>
            <a:ext cx="5715001" cy="169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Users\Merkouris\Documents\ΣΥΝΟΛΟ\skater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204865"/>
            <a:ext cx="5483156" cy="254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istNewton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5827" y="347514"/>
            <a:ext cx="1241763" cy="1642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099066" y="188619"/>
            <a:ext cx="5083525" cy="150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 1</a:t>
            </a:r>
            <a:r>
              <a:rPr lang="el-GR" altLang="el-GR" sz="32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ος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Νόμος της Κίνησης</a:t>
            </a:r>
            <a:endParaRPr lang="en-US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(Νόμος της αδράνειας)</a:t>
            </a:r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A24D-7E1E-456B-B098-86DFE6706A1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5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60</a:t>
            </a:fld>
            <a:endParaRPr lang="el-GR" dirty="0">
              <a:solidFill>
                <a:schemeClr val="tx1"/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918210" y="354598"/>
            <a:ext cx="10355580" cy="5501234"/>
            <a:chOff x="918210" y="354598"/>
            <a:chExt cx="10355580" cy="5501234"/>
          </a:xfrm>
        </p:grpSpPr>
        <p:sp>
          <p:nvSpPr>
            <p:cNvPr id="4" name="Ορθογώνιο 3"/>
            <p:cNvSpPr/>
            <p:nvPr/>
          </p:nvSpPr>
          <p:spPr>
            <a:xfrm>
              <a:off x="918210" y="354598"/>
              <a:ext cx="10355580" cy="3359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>
                  <a:latin typeface="Trebuchet MS" panose="020B0603020202020204" pitchFamily="34" charset="0"/>
                </a:rPr>
                <a:t>13.  </a:t>
              </a:r>
              <a:r>
                <a:rPr lang="el-GR" sz="2400" dirty="0">
                  <a:latin typeface="Trebuchet MS" panose="020B0603020202020204" pitchFamily="34" charset="0"/>
                </a:rPr>
                <a:t>Στο σώμα της εικόνας ασκούνται οι δυνάμεις </a:t>
              </a:r>
              <a:r>
                <a:rPr lang="el-GR" sz="2400" i="1" dirty="0">
                  <a:latin typeface="Trebuchet MS" panose="020B0603020202020204" pitchFamily="34" charset="0"/>
                </a:rPr>
                <a:t>F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400" dirty="0">
                  <a:latin typeface="Trebuchet MS" panose="020B0603020202020204" pitchFamily="34" charset="0"/>
                </a:rPr>
                <a:t> = 6Ν, </a:t>
              </a:r>
              <a:r>
                <a:rPr lang="el-GR" sz="2400" i="1" dirty="0">
                  <a:latin typeface="Trebuchet MS" panose="020B0603020202020204" pitchFamily="34" charset="0"/>
                </a:rPr>
                <a:t>F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400" dirty="0">
                  <a:latin typeface="Trebuchet MS" panose="020B0603020202020204" pitchFamily="34" charset="0"/>
                </a:rPr>
                <a:t> = 2Ν και </a:t>
              </a:r>
              <a:r>
                <a:rPr lang="el-GR" sz="2400" i="1" dirty="0">
                  <a:latin typeface="Trebuchet MS" panose="020B0603020202020204" pitchFamily="34" charset="0"/>
                </a:rPr>
                <a:t>F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3</a:t>
              </a:r>
              <a:r>
                <a:rPr lang="el-GR" sz="2400" dirty="0">
                  <a:latin typeface="Trebuchet MS" panose="020B0603020202020204" pitchFamily="34" charset="0"/>
                </a:rPr>
                <a:t>. Το σώμα αρχικά ηρεμεί και σε χρόνο 4s διανύει διάστημα 24m. Αν είναι γνωστό ότι η μάζα του σώματος είναι </a:t>
              </a:r>
              <a:r>
                <a:rPr lang="el-GR" sz="2400" i="1" dirty="0">
                  <a:latin typeface="Trebuchet MS" panose="020B0603020202020204" pitchFamily="34" charset="0"/>
                </a:rPr>
                <a:t>m</a:t>
              </a:r>
              <a:r>
                <a:rPr lang="el-GR" sz="2400" dirty="0">
                  <a:latin typeface="Trebuchet MS" panose="020B0603020202020204" pitchFamily="34" charset="0"/>
                </a:rPr>
                <a:t> = 1kg και ότι το δάπεδο είναι λείο, να υπολογιστούν: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>
                  <a:latin typeface="Trebuchet MS" panose="020B0603020202020204" pitchFamily="34" charset="0"/>
                </a:rPr>
                <a:t>Α.  </a:t>
              </a:r>
              <a:r>
                <a:rPr lang="el-GR" sz="2400" dirty="0">
                  <a:latin typeface="Trebuchet MS" panose="020B0603020202020204" pitchFamily="34" charset="0"/>
                </a:rPr>
                <a:t>Η επιτάχυνση του σώματος.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>
                  <a:latin typeface="Trebuchet MS" panose="020B0603020202020204" pitchFamily="34" charset="0"/>
                </a:rPr>
                <a:t>Β.  </a:t>
              </a:r>
              <a:r>
                <a:rPr lang="el-GR" sz="2400" dirty="0">
                  <a:latin typeface="Trebuchet MS" panose="020B0603020202020204" pitchFamily="34" charset="0"/>
                </a:rPr>
                <a:t>Η τιμή της δύναμης </a:t>
              </a:r>
              <a:r>
                <a:rPr lang="el-GR" sz="2400" i="1" dirty="0">
                  <a:latin typeface="Trebuchet MS" panose="020B0603020202020204" pitchFamily="34" charset="0"/>
                </a:rPr>
                <a:t>F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3</a:t>
              </a:r>
              <a:r>
                <a:rPr lang="el-GR" sz="2400" dirty="0">
                  <a:latin typeface="Trebuchet MS" panose="020B0603020202020204" pitchFamily="34" charset="0"/>
                </a:rPr>
                <a:t>.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42876" y="3713659"/>
              <a:ext cx="6300508" cy="2142173"/>
            </a:xfrm>
            <a:prstGeom prst="rect">
              <a:avLst/>
            </a:prstGeom>
          </p:spPr>
        </p:pic>
      </p:grpSp>
      <p:sp>
        <p:nvSpPr>
          <p:cNvPr id="7" name="Ορθογώνιο 6"/>
          <p:cNvSpPr/>
          <p:nvPr/>
        </p:nvSpPr>
        <p:spPr>
          <a:xfrm>
            <a:off x="5911993" y="2668262"/>
            <a:ext cx="106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m/s</a:t>
            </a:r>
            <a:r>
              <a:rPr lang="en-US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</a:t>
            </a:r>
            <a:r>
              <a:rPr lang="el-GR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endParaRPr lang="el-GR" sz="2400" dirty="0"/>
          </a:p>
        </p:txBody>
      </p:sp>
      <p:sp>
        <p:nvSpPr>
          <p:cNvPr id="8" name="Ορθογώνιο 7"/>
          <p:cNvSpPr/>
          <p:nvPr/>
        </p:nvSpPr>
        <p:spPr>
          <a:xfrm>
            <a:off x="5076885" y="3190961"/>
            <a:ext cx="570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Θέση ημερομηνίας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3391-D05D-423D-93B9-925C425C750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61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67894" y="1683657"/>
            <a:ext cx="52562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εκτός του σχολικού βιβλίου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516F-0B24-4F1C-980A-C6EA4436008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8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62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1411680" y="207354"/>
                <a:ext cx="8992408" cy="2929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1.  </a:t>
                </a:r>
                <a:r>
                  <a:rPr lang="el-GR" sz="2400" dirty="0">
                    <a:latin typeface="Trebuchet MS" panose="020B0603020202020204" pitchFamily="34" charset="0"/>
                  </a:rPr>
                  <a:t>Ο </a:t>
                </a:r>
                <a:r>
                  <a:rPr lang="el-GR" sz="2400" dirty="0" err="1">
                    <a:latin typeface="Trebuchet MS" panose="020B0603020202020204" pitchFamily="34" charset="0"/>
                  </a:rPr>
                  <a:t>θεµελιώδης</a:t>
                </a:r>
                <a:r>
                  <a:rPr lang="el-GR" sz="2400" dirty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err="1">
                    <a:latin typeface="Trebuchet MS" panose="020B0603020202020204" pitchFamily="34" charset="0"/>
                  </a:rPr>
                  <a:t>νόµος</a:t>
                </a:r>
                <a:r>
                  <a:rPr lang="el-GR" sz="2400" dirty="0">
                    <a:latin typeface="Trebuchet MS" panose="020B0603020202020204" pitchFamily="34" charset="0"/>
                  </a:rPr>
                  <a:t> της µ</a:t>
                </a:r>
                <a:r>
                  <a:rPr lang="el-GR" sz="2400" dirty="0" err="1">
                    <a:latin typeface="Trebuchet MS" panose="020B0603020202020204" pitchFamily="34" charset="0"/>
                  </a:rPr>
                  <a:t>ηχανικής</a:t>
                </a:r>
                <a:r>
                  <a:rPr lang="el-GR" sz="2400" dirty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l-GR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l-GR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i="1" dirty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>
                    <a:latin typeface="Trebuchet MS" panose="020B0603020202020204" pitchFamily="34" charset="0"/>
                  </a:rPr>
                  <a:t>δεν ισχύει 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α.  </a:t>
                </a:r>
                <a:r>
                  <a:rPr lang="el-GR" sz="2400" dirty="0">
                    <a:latin typeface="Trebuchet MS" panose="020B0603020202020204" pitchFamily="34" charset="0"/>
                  </a:rPr>
                  <a:t>στην περίπτωση της κυκλικής κίνησης. 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β.  </a:t>
                </a:r>
                <a:r>
                  <a:rPr lang="el-GR" sz="2400" dirty="0">
                    <a:latin typeface="Trebuchet MS" panose="020B0603020202020204" pitchFamily="34" charset="0"/>
                  </a:rPr>
                  <a:t>στην περίπτωση της κίνησης των πλανητών. 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γ.  </a:t>
                </a:r>
                <a:r>
                  <a:rPr lang="el-GR" sz="2400" dirty="0">
                    <a:latin typeface="Trebuchet MS" panose="020B0603020202020204" pitchFamily="34" charset="0"/>
                  </a:rPr>
                  <a:t>όταν η ταχύτητα του </a:t>
                </a:r>
                <a:r>
                  <a:rPr lang="el-GR" sz="2400" dirty="0" err="1">
                    <a:latin typeface="Trebuchet MS" panose="020B0603020202020204" pitchFamily="34" charset="0"/>
                  </a:rPr>
                  <a:t>σώµατος</a:t>
                </a:r>
                <a:r>
                  <a:rPr lang="el-GR" sz="2400" dirty="0">
                    <a:latin typeface="Trebuchet MS" panose="020B0603020202020204" pitchFamily="34" charset="0"/>
                  </a:rPr>
                  <a:t> είναι πολύ µ</a:t>
                </a:r>
                <a:r>
                  <a:rPr lang="el-GR" sz="2400" dirty="0" err="1">
                    <a:latin typeface="Trebuchet MS" panose="020B0603020202020204" pitchFamily="34" charset="0"/>
                  </a:rPr>
                  <a:t>εγάλη</a:t>
                </a:r>
                <a:r>
                  <a:rPr lang="el-GR" sz="2400" dirty="0">
                    <a:latin typeface="Trebuchet MS" panose="020B0603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δ.  </a:t>
                </a:r>
                <a:r>
                  <a:rPr lang="el-GR" sz="2400" dirty="0">
                    <a:latin typeface="Trebuchet MS" panose="020B0603020202020204" pitchFamily="34" charset="0"/>
                  </a:rPr>
                  <a:t>όταν το </a:t>
                </a:r>
                <a:r>
                  <a:rPr lang="el-GR" sz="2400" dirty="0" err="1">
                    <a:latin typeface="Trebuchet MS" panose="020B0603020202020204" pitchFamily="34" charset="0"/>
                  </a:rPr>
                  <a:t>σώµα</a:t>
                </a:r>
                <a:r>
                  <a:rPr lang="el-GR" sz="2400" dirty="0">
                    <a:latin typeface="Trebuchet MS" panose="020B0603020202020204" pitchFamily="34" charset="0"/>
                  </a:rPr>
                  <a:t> είναι ακίνητο.</a:t>
                </a: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80" y="207354"/>
                <a:ext cx="8992408" cy="2929456"/>
              </a:xfrm>
              <a:prstGeom prst="rect">
                <a:avLst/>
              </a:prstGeom>
              <a:blipFill>
                <a:blip r:embed="rId2"/>
                <a:stretch>
                  <a:fillRect l="-1085" b="-12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Έλλειψη 4"/>
          <p:cNvSpPr/>
          <p:nvPr/>
        </p:nvSpPr>
        <p:spPr>
          <a:xfrm>
            <a:off x="1411680" y="2040790"/>
            <a:ext cx="4210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1411680" y="3315772"/>
            <a:ext cx="93805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2.  </a:t>
            </a:r>
            <a:r>
              <a:rPr lang="el-GR" sz="2400" dirty="0">
                <a:latin typeface="Trebuchet MS" panose="020B0603020202020204" pitchFamily="34" charset="0"/>
              </a:rPr>
              <a:t>Μία δύναμη ίση με  1Ν                                    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είναι το βάρος ενός σώματος με μάζα 1</a:t>
            </a:r>
            <a:r>
              <a:rPr lang="en-US" sz="2400" dirty="0">
                <a:latin typeface="Trebuchet MS" panose="020B0603020202020204" pitchFamily="34" charset="0"/>
              </a:rPr>
              <a:t>kg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επιταχύνει σώμα μάζας 1</a:t>
            </a:r>
            <a:r>
              <a:rPr lang="en-US" sz="2400" dirty="0">
                <a:latin typeface="Trebuchet MS" panose="020B0603020202020204" pitchFamily="34" charset="0"/>
              </a:rPr>
              <a:t>kg</a:t>
            </a:r>
            <a:r>
              <a:rPr lang="el-GR" sz="2400" dirty="0">
                <a:latin typeface="Trebuchet MS" panose="020B0603020202020204" pitchFamily="34" charset="0"/>
              </a:rPr>
              <a:t> με επιτάχυνση 1</a:t>
            </a:r>
            <a:r>
              <a:rPr lang="en-US" sz="2400" dirty="0">
                <a:latin typeface="Trebuchet MS" panose="020B0603020202020204" pitchFamily="34" charset="0"/>
              </a:rPr>
              <a:t>m</a:t>
            </a:r>
            <a:r>
              <a:rPr lang="el-GR" sz="2400" dirty="0">
                <a:latin typeface="Trebuchet MS" panose="020B0603020202020204" pitchFamily="34" charset="0"/>
              </a:rPr>
              <a:t>/</a:t>
            </a:r>
            <a:r>
              <a:rPr lang="en-US" sz="2400" dirty="0">
                <a:latin typeface="Trebuchet MS" panose="020B0603020202020204" pitchFamily="34" charset="0"/>
              </a:rPr>
              <a:t>s</a:t>
            </a:r>
            <a:r>
              <a:rPr lang="el-GR" sz="2400" baseline="30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.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</a:t>
            </a:r>
            <a:r>
              <a:rPr lang="el-GR" sz="2400" dirty="0">
                <a:latin typeface="Trebuchet MS" panose="020B0603020202020204" pitchFamily="34" charset="0"/>
              </a:rPr>
              <a:t>  είναι το βάρος ενός σωματιδίου με μάζα 1</a:t>
            </a:r>
            <a:r>
              <a:rPr lang="en-US" sz="2400" dirty="0">
                <a:latin typeface="Trebuchet MS" panose="020B0603020202020204" pitchFamily="34" charset="0"/>
              </a:rPr>
              <a:t>g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δ.</a:t>
            </a:r>
            <a:r>
              <a:rPr lang="el-GR" sz="2400" dirty="0">
                <a:latin typeface="Trebuchet MS" panose="020B0603020202020204" pitchFamily="34" charset="0"/>
              </a:rPr>
              <a:t> επιταχύνει σωματίδιο μάζας 1</a:t>
            </a:r>
            <a:r>
              <a:rPr lang="en-US" sz="2400" dirty="0">
                <a:latin typeface="Trebuchet MS" panose="020B0603020202020204" pitchFamily="34" charset="0"/>
              </a:rPr>
              <a:t>g</a:t>
            </a:r>
            <a:r>
              <a:rPr lang="el-GR" sz="2400" dirty="0">
                <a:latin typeface="Trebuchet MS" panose="020B0603020202020204" pitchFamily="34" charset="0"/>
              </a:rPr>
              <a:t> με επιτάχυνση 1</a:t>
            </a:r>
            <a:r>
              <a:rPr lang="en-US" sz="2400" dirty="0">
                <a:latin typeface="Trebuchet MS" panose="020B0603020202020204" pitchFamily="34" charset="0"/>
              </a:rPr>
              <a:t>cm</a:t>
            </a:r>
            <a:r>
              <a:rPr lang="el-GR" sz="2400" dirty="0">
                <a:latin typeface="Trebuchet MS" panose="020B0603020202020204" pitchFamily="34" charset="0"/>
              </a:rPr>
              <a:t>/</a:t>
            </a:r>
            <a:r>
              <a:rPr lang="en-US" sz="2400" dirty="0">
                <a:latin typeface="Trebuchet MS" panose="020B0603020202020204" pitchFamily="34" charset="0"/>
              </a:rPr>
              <a:t>s</a:t>
            </a:r>
            <a:r>
              <a:rPr lang="el-GR" sz="2400" baseline="30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10" name="Έλλειψη 4"/>
          <p:cNvSpPr/>
          <p:nvPr/>
        </p:nvSpPr>
        <p:spPr>
          <a:xfrm>
            <a:off x="1347327" y="4576460"/>
            <a:ext cx="485414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0386-CED8-41B0-99D0-0A5CD07E6C4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2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63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11319" y="460291"/>
            <a:ext cx="9215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3.  </a:t>
            </a:r>
            <a:r>
              <a:rPr lang="el-GR" sz="2400" dirty="0">
                <a:latin typeface="Trebuchet MS" panose="020B0603020202020204" pitchFamily="34" charset="0"/>
              </a:rPr>
              <a:t>Όταν μια δύναμη μέτρου </a:t>
            </a:r>
            <a:r>
              <a:rPr lang="en-US" sz="2400" i="1" dirty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 ασκείται πάνω σ' ένα σώμα, τότε το σώμα επιταχύνεται με επιτάχυνση μέτρου </a:t>
            </a:r>
            <a:r>
              <a:rPr lang="el-GR" sz="2400" i="1" dirty="0">
                <a:latin typeface="Trebuchet MS" panose="020B0603020202020204" pitchFamily="34" charset="0"/>
              </a:rPr>
              <a:t>α</a:t>
            </a:r>
            <a:r>
              <a:rPr lang="el-GR" sz="2400" dirty="0">
                <a:latin typeface="Trebuchet MS" panose="020B0603020202020204" pitchFamily="34" charset="0"/>
              </a:rPr>
              <a:t>. Αν διπλασιάσουμε το μέτρο της δύναμης που ασκείται στο σώμα, τότε       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</a:t>
            </a:r>
            <a:r>
              <a:rPr lang="el-GR" sz="2400" dirty="0">
                <a:latin typeface="Trebuchet MS" panose="020B0603020202020204" pitchFamily="34" charset="0"/>
              </a:rPr>
              <a:t>   διπλασιάζεται και το μέτρο της επιτάχυνσης. 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  </a:t>
            </a:r>
            <a:r>
              <a:rPr lang="el-GR" sz="2400" dirty="0">
                <a:latin typeface="Trebuchet MS" panose="020B0603020202020204" pitchFamily="34" charset="0"/>
              </a:rPr>
              <a:t>διπλασιάζεται και η μάζα του σώματος.             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</a:t>
            </a:r>
            <a:r>
              <a:rPr lang="el-GR" sz="2400" dirty="0">
                <a:latin typeface="Trebuchet MS" panose="020B0603020202020204" pitchFamily="34" charset="0"/>
              </a:rPr>
              <a:t>   διπλασιάζεται και η αδράνεια του σώματος. 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δ.</a:t>
            </a:r>
            <a:r>
              <a:rPr lang="el-GR" sz="2400" dirty="0">
                <a:latin typeface="Trebuchet MS" panose="020B0603020202020204" pitchFamily="34" charset="0"/>
              </a:rPr>
              <a:t>   διπλασιάζεται και η ταχύτητα του σώματος.</a:t>
            </a:r>
          </a:p>
        </p:txBody>
      </p:sp>
      <p:sp>
        <p:nvSpPr>
          <p:cNvPr id="5" name="Έλλειψη 7"/>
          <p:cNvSpPr/>
          <p:nvPr/>
        </p:nvSpPr>
        <p:spPr>
          <a:xfrm>
            <a:off x="1311319" y="2229426"/>
            <a:ext cx="4210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1B2F-2CBE-411E-B7C7-8D936CB5430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3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64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1318934" y="1533275"/>
            <a:ext cx="4210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1318934" y="352058"/>
            <a:ext cx="9596715" cy="279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4.  </a:t>
            </a:r>
            <a:r>
              <a:rPr lang="el-GR" sz="2400" dirty="0">
                <a:latin typeface="Trebuchet MS" panose="020B0603020202020204" pitchFamily="34" charset="0"/>
              </a:rPr>
              <a:t>Η κατεύθυνση της επιτάχυνσης είναι πάντοτε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</a:t>
            </a:r>
            <a:r>
              <a:rPr lang="el-GR" sz="2400" dirty="0">
                <a:latin typeface="Trebuchet MS" panose="020B0603020202020204" pitchFamily="34" charset="0"/>
              </a:rPr>
              <a:t>   αντίθετη με την κατεύθυνση της αντίστασης.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 ίδια με την κατεύθυνση της συνισταμένης δύναμης.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</a:t>
            </a:r>
            <a:r>
              <a:rPr lang="el-GR" sz="2400" dirty="0">
                <a:latin typeface="Trebuchet MS" panose="020B0603020202020204" pitchFamily="34" charset="0"/>
              </a:rPr>
              <a:t>   ίδια με την κατεύθυνση της μετατόπισης.        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δ.</a:t>
            </a:r>
            <a:r>
              <a:rPr lang="el-GR" sz="2400" dirty="0">
                <a:latin typeface="Trebuchet MS" panose="020B0603020202020204" pitchFamily="34" charset="0"/>
              </a:rPr>
              <a:t>   ίδια με την κατεύθυνση της ταχύτητας.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1318934" y="3358262"/>
            <a:ext cx="94709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5.  </a:t>
            </a:r>
            <a:r>
              <a:rPr lang="el-GR" sz="2400" dirty="0">
                <a:latin typeface="Trebuchet MS" panose="020B0603020202020204" pitchFamily="34" charset="0"/>
              </a:rPr>
              <a:t>Σ’ ένα σώμα Α μάζας  </a:t>
            </a:r>
            <a:r>
              <a:rPr lang="en-US" sz="2400" i="1" dirty="0">
                <a:latin typeface="Trebuchet MS" panose="020B0603020202020204" pitchFamily="34" charset="0"/>
              </a:rPr>
              <a:t>m</a:t>
            </a:r>
            <a:r>
              <a:rPr lang="en-US" sz="2400" dirty="0">
                <a:latin typeface="Trebuchet MS" panose="020B0603020202020204" pitchFamily="34" charset="0"/>
              </a:rPr>
              <a:t>  </a:t>
            </a:r>
            <a:r>
              <a:rPr lang="el-GR" sz="2400" dirty="0">
                <a:latin typeface="Trebuchet MS" panose="020B0603020202020204" pitchFamily="34" charset="0"/>
              </a:rPr>
              <a:t>ασκείται μια δύναμη μέτρου </a:t>
            </a:r>
            <a:r>
              <a:rPr lang="en-US" sz="2400" i="1" dirty="0">
                <a:latin typeface="Trebuchet MS" panose="020B0603020202020204" pitchFamily="34" charset="0"/>
              </a:rPr>
              <a:t>F</a:t>
            </a:r>
            <a:r>
              <a:rPr lang="en-US" sz="2400" dirty="0">
                <a:latin typeface="Trebuchet MS" panose="020B0603020202020204" pitchFamily="34" charset="0"/>
              </a:rPr>
              <a:t>  </a:t>
            </a:r>
            <a:r>
              <a:rPr lang="el-GR" sz="2400" dirty="0">
                <a:latin typeface="Trebuchet MS" panose="020B0603020202020204" pitchFamily="34" charset="0"/>
              </a:rPr>
              <a:t>με αποτέλεσμα το σώμα ν’ αποκτήσει  επιτάχυνση μέτρου </a:t>
            </a:r>
            <a:r>
              <a:rPr lang="el-GR" sz="2400" i="1" dirty="0">
                <a:latin typeface="Trebuchet MS" panose="020B0603020202020204" pitchFamily="34" charset="0"/>
              </a:rPr>
              <a:t>α</a:t>
            </a:r>
            <a:r>
              <a:rPr lang="en-US" sz="2400" dirty="0">
                <a:latin typeface="Trebuchet MS" panose="020B0603020202020204" pitchFamily="34" charset="0"/>
              </a:rPr>
              <a:t> = 10m/s</a:t>
            </a:r>
            <a:r>
              <a:rPr lang="en-US" sz="2400" baseline="30000" dirty="0">
                <a:latin typeface="Trebuchet MS" panose="020B0603020202020204" pitchFamily="34" charset="0"/>
              </a:rPr>
              <a:t>2</a:t>
            </a:r>
            <a:r>
              <a:rPr lang="en-US" sz="2400" dirty="0">
                <a:latin typeface="Trebuchet MS" panose="020B0603020202020204" pitchFamily="34" charset="0"/>
              </a:rPr>
              <a:t>.  </a:t>
            </a:r>
            <a:r>
              <a:rPr lang="el-GR" sz="2400" dirty="0">
                <a:latin typeface="Trebuchet MS" panose="020B0603020202020204" pitchFamily="34" charset="0"/>
              </a:rPr>
              <a:t>Ένα άλλο σώμα  Β μάζας 3</a:t>
            </a:r>
            <a:r>
              <a:rPr lang="en-US" sz="2400" i="1" dirty="0">
                <a:latin typeface="Trebuchet MS" panose="020B0603020202020204" pitchFamily="34" charset="0"/>
              </a:rPr>
              <a:t>m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δέχεται δύναμη  3</a:t>
            </a:r>
            <a:r>
              <a:rPr lang="en-US" sz="2400" i="1" dirty="0">
                <a:latin typeface="Trebuchet MS" panose="020B0603020202020204" pitchFamily="34" charset="0"/>
              </a:rPr>
              <a:t>F</a:t>
            </a:r>
            <a:r>
              <a:rPr lang="en-US" sz="2400" dirty="0">
                <a:latin typeface="Trebuchet MS" panose="020B0603020202020204" pitchFamily="34" charset="0"/>
              </a:rPr>
              <a:t>.  </a:t>
            </a:r>
            <a:r>
              <a:rPr lang="el-GR" sz="2400" dirty="0">
                <a:latin typeface="Trebuchet MS" panose="020B0603020202020204" pitchFamily="34" charset="0"/>
              </a:rPr>
              <a:t>Τότε  το σώμα  Β αποκτά επιτάχυνση μέτρου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</a:t>
            </a:r>
            <a:r>
              <a:rPr lang="el-GR" sz="2400" dirty="0">
                <a:latin typeface="Trebuchet MS" panose="020B0603020202020204" pitchFamily="34" charset="0"/>
              </a:rPr>
              <a:t>10</a:t>
            </a:r>
            <a:r>
              <a:rPr lang="en-US" sz="2400" dirty="0">
                <a:latin typeface="Trebuchet MS" panose="020B0603020202020204" pitchFamily="34" charset="0"/>
              </a:rPr>
              <a:t>m/s</a:t>
            </a:r>
            <a:r>
              <a:rPr lang="el-GR" sz="2400" baseline="30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.           </a:t>
            </a:r>
            <a:r>
              <a:rPr lang="el-GR" sz="2400" b="1" dirty="0">
                <a:latin typeface="Trebuchet MS" panose="020B0603020202020204" pitchFamily="34" charset="0"/>
              </a:rPr>
              <a:t>β. </a:t>
            </a:r>
            <a:r>
              <a:rPr lang="el-GR" sz="2400" dirty="0">
                <a:latin typeface="Trebuchet MS" panose="020B0603020202020204" pitchFamily="34" charset="0"/>
              </a:rPr>
              <a:t>5</a:t>
            </a:r>
            <a:r>
              <a:rPr lang="en-US" sz="2400" dirty="0">
                <a:latin typeface="Trebuchet MS" panose="020B0603020202020204" pitchFamily="34" charset="0"/>
              </a:rPr>
              <a:t>m/s</a:t>
            </a:r>
            <a:r>
              <a:rPr lang="el-GR" sz="2400" baseline="30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.           </a:t>
            </a:r>
            <a:r>
              <a:rPr lang="el-GR" sz="2400" b="1" dirty="0">
                <a:latin typeface="Trebuchet MS" panose="020B0603020202020204" pitchFamily="34" charset="0"/>
              </a:rPr>
              <a:t>γ. </a:t>
            </a:r>
            <a:r>
              <a:rPr lang="el-GR" sz="2400" dirty="0">
                <a:latin typeface="Trebuchet MS" panose="020B0603020202020204" pitchFamily="34" charset="0"/>
              </a:rPr>
              <a:t>20</a:t>
            </a:r>
            <a:r>
              <a:rPr lang="en-US" sz="2400" dirty="0">
                <a:latin typeface="Trebuchet MS" panose="020B0603020202020204" pitchFamily="34" charset="0"/>
              </a:rPr>
              <a:t>m/s</a:t>
            </a:r>
            <a:r>
              <a:rPr lang="el-GR" sz="2400" baseline="30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.           </a:t>
            </a:r>
            <a:r>
              <a:rPr lang="el-GR" sz="2400" b="1" dirty="0">
                <a:latin typeface="Trebuchet MS" panose="020B0603020202020204" pitchFamily="34" charset="0"/>
              </a:rPr>
              <a:t>δ. </a:t>
            </a:r>
            <a:r>
              <a:rPr lang="el-GR" sz="2400" dirty="0">
                <a:latin typeface="Trebuchet MS" panose="020B0603020202020204" pitchFamily="34" charset="0"/>
              </a:rPr>
              <a:t>2,5</a:t>
            </a:r>
            <a:r>
              <a:rPr lang="en-US" sz="2400" dirty="0">
                <a:latin typeface="Trebuchet MS" panose="020B0603020202020204" pitchFamily="34" charset="0"/>
              </a:rPr>
              <a:t>m/s</a:t>
            </a:r>
            <a:r>
              <a:rPr lang="el-GR" sz="2400" baseline="30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9" name="Έλλειψη 5"/>
          <p:cNvSpPr/>
          <p:nvPr/>
        </p:nvSpPr>
        <p:spPr>
          <a:xfrm>
            <a:off x="1318934" y="5682361"/>
            <a:ext cx="4210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FF44-3806-460F-A4FB-33CAD1A67C9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4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4611216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8040216" y="6248400"/>
            <a:ext cx="1905000" cy="457200"/>
          </a:xfrm>
        </p:spPr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65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Ορθογώνιο 30"/>
              <p:cNvSpPr/>
              <p:nvPr/>
            </p:nvSpPr>
            <p:spPr>
              <a:xfrm>
                <a:off x="1585533" y="534969"/>
                <a:ext cx="8735757" cy="3684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6.  </a:t>
                </a:r>
                <a:r>
                  <a:rPr lang="el-GR" sz="2400" dirty="0">
                    <a:latin typeface="Trebuchet MS" panose="020B0603020202020204" pitchFamily="34" charset="0"/>
                  </a:rPr>
                  <a:t>Αν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400" dirty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el-GR" sz="2400" dirty="0">
                    <a:latin typeface="Trebuchet MS" panose="020B0603020202020204" pitchFamily="34" charset="0"/>
                  </a:rPr>
                  <a:t>η συνισταμένη δύναμη που ασκείται σ' ένα σώμα,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n-US" sz="2400" dirty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>
                    <a:latin typeface="Trebuchet MS" panose="020B0603020202020204" pitchFamily="34" charset="0"/>
                  </a:rPr>
                  <a:t> η ταχύτητά του και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 η επιτάχυνση που αποκτά, τότε ισχύει: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α.  </a:t>
                </a:r>
                <a:r>
                  <a:rPr lang="el-GR" sz="2400" dirty="0">
                    <a:latin typeface="Trebuchet MS" panose="020B0603020202020204" pitchFamily="34" charset="0"/>
                  </a:rPr>
                  <a:t>η </a:t>
                </a:r>
                <a14:m>
                  <m:oMath xmlns:m="http://schemas.openxmlformats.org/officeDocument/2006/math">
                    <m:r>
                      <a:rPr lang="el-GR" sz="240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  και η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  έχουν πάντοτε την ίδια κατεύθυνση.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β.  </a:t>
                </a:r>
                <a:r>
                  <a:rPr lang="el-GR" sz="2400" dirty="0">
                    <a:latin typeface="Trebuchet MS" panose="020B0603020202020204" pitchFamily="34" charset="0"/>
                  </a:rPr>
                  <a:t>η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  και η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  έχουν πάντοτε την ίδια κατεύθυνση.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γ.  </a:t>
                </a:r>
                <a:r>
                  <a:rPr lang="el-GR" sz="2400" dirty="0">
                    <a:latin typeface="Trebuchet MS" panose="020B0603020202020204" pitchFamily="34" charset="0"/>
                  </a:rPr>
                  <a:t>η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  και η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  έχουν πάντοτε την ίδια κατεύθυνση.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δ.  </a:t>
                </a:r>
                <a:r>
                  <a:rPr lang="el-GR" sz="2400" dirty="0">
                    <a:latin typeface="Trebuchet MS" panose="020B0603020202020204" pitchFamily="34" charset="0"/>
                  </a:rPr>
                  <a:t>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, 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  και 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  έχουν πάντοτε την ίδια κατεύθυνση. </a:t>
                </a:r>
              </a:p>
            </p:txBody>
          </p:sp>
        </mc:Choice>
        <mc:Fallback xmlns="">
          <p:sp>
            <p:nvSpPr>
              <p:cNvPr id="31" name="Ορθογώνιο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533" y="534969"/>
                <a:ext cx="8735757" cy="3684855"/>
              </a:xfrm>
              <a:prstGeom prst="rect">
                <a:avLst/>
              </a:prstGeom>
              <a:blipFill>
                <a:blip r:embed="rId2"/>
                <a:stretch>
                  <a:fillRect l="-1047" b="-4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Έλλειψη 31"/>
          <p:cNvSpPr/>
          <p:nvPr/>
        </p:nvSpPr>
        <p:spPr>
          <a:xfrm>
            <a:off x="1585533" y="2519194"/>
            <a:ext cx="4210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4EBF-53DE-40EF-8F8B-D6E931D1716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1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66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96576" y="226358"/>
            <a:ext cx="96704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7.  </a:t>
            </a:r>
            <a:r>
              <a:rPr lang="el-GR" sz="2400" dirty="0">
                <a:latin typeface="Trebuchet MS" panose="020B0603020202020204" pitchFamily="34" charset="0"/>
              </a:rPr>
              <a:t>Σε ακίνητο σώμα ασκείται σταθερή οριζόντια δύναμη και το σώμα αρχίζει να κινείται.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Το σώμα θα εκτελέσει ευθύγραμμη ομαλή κίνηση.</a:t>
            </a:r>
          </a:p>
          <a:p>
            <a:pPr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Το σώμα θα εκτελέσει ευθύγραμμη ομαλά επιταχυνόμενη κίνηση.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Η ταχύτητα του σώματος θα είναι σταθερή.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Το σώμα θα ισορροπεί.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1096576" y="2057788"/>
            <a:ext cx="4210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1096576" y="3801022"/>
            <a:ext cx="96704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8.  </a:t>
            </a:r>
            <a:r>
              <a:rPr lang="el-GR" sz="2400" dirty="0">
                <a:latin typeface="Trebuchet MS" panose="020B0603020202020204" pitchFamily="34" charset="0"/>
              </a:rPr>
              <a:t>Σ’ ένα κιβώτιο που έχει μάζα 50</a:t>
            </a:r>
            <a:r>
              <a:rPr lang="en-US" sz="2400" dirty="0">
                <a:latin typeface="Trebuchet MS" panose="020B0603020202020204" pitchFamily="34" charset="0"/>
              </a:rPr>
              <a:t>kg</a:t>
            </a:r>
            <a:r>
              <a:rPr lang="el-GR" sz="2400" dirty="0">
                <a:latin typeface="Trebuchet MS" panose="020B0603020202020204" pitchFamily="34" charset="0"/>
              </a:rPr>
              <a:t> ασκούμε δύναμη 30Ν και αυτό κινείται ευθύγραμμα με σταθερή ταχύτητα. Η συνισταμένη δύναμη που δρα στο κιβώτιο έχει μέτρο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</a:t>
            </a:r>
            <a:r>
              <a:rPr lang="el-GR" sz="2400" dirty="0">
                <a:latin typeface="Trebuchet MS" panose="020B0603020202020204" pitchFamily="34" charset="0"/>
              </a:rPr>
              <a:t>  50</a:t>
            </a:r>
            <a:r>
              <a:rPr lang="de-DE" sz="2400" dirty="0">
                <a:latin typeface="Trebuchet MS" panose="020B0603020202020204" pitchFamily="34" charset="0"/>
              </a:rPr>
              <a:t>N</a:t>
            </a:r>
            <a:r>
              <a:rPr lang="el-GR" sz="2400" dirty="0">
                <a:latin typeface="Trebuchet MS" panose="020B0603020202020204" pitchFamily="34" charset="0"/>
              </a:rPr>
              <a:t>.            </a:t>
            </a:r>
            <a:r>
              <a:rPr lang="el-GR" sz="2400" b="1" dirty="0">
                <a:latin typeface="Trebuchet MS" panose="020B0603020202020204" pitchFamily="34" charset="0"/>
              </a:rPr>
              <a:t>β.</a:t>
            </a:r>
            <a:r>
              <a:rPr lang="el-GR" sz="2400" dirty="0">
                <a:latin typeface="Trebuchet MS" panose="020B0603020202020204" pitchFamily="34" charset="0"/>
              </a:rPr>
              <a:t>  80</a:t>
            </a:r>
            <a:r>
              <a:rPr lang="de-DE" sz="2400" dirty="0">
                <a:latin typeface="Trebuchet MS" panose="020B0603020202020204" pitchFamily="34" charset="0"/>
              </a:rPr>
              <a:t>N</a:t>
            </a:r>
            <a:r>
              <a:rPr lang="el-GR" sz="2400" dirty="0">
                <a:latin typeface="Trebuchet MS" panose="020B0603020202020204" pitchFamily="34" charset="0"/>
              </a:rPr>
              <a:t>.            </a:t>
            </a:r>
            <a:r>
              <a:rPr lang="el-GR" sz="2400" b="1" dirty="0">
                <a:latin typeface="Trebuchet MS" panose="020B0603020202020204" pitchFamily="34" charset="0"/>
              </a:rPr>
              <a:t>γ.</a:t>
            </a:r>
            <a:r>
              <a:rPr lang="el-GR" sz="2400" dirty="0">
                <a:latin typeface="Trebuchet MS" panose="020B0603020202020204" pitchFamily="34" charset="0"/>
              </a:rPr>
              <a:t>  0Ν.            </a:t>
            </a:r>
            <a:r>
              <a:rPr lang="el-GR" sz="2400" b="1" dirty="0">
                <a:latin typeface="Trebuchet MS" panose="020B0603020202020204" pitchFamily="34" charset="0"/>
              </a:rPr>
              <a:t>δ.</a:t>
            </a:r>
            <a:r>
              <a:rPr lang="el-GR" sz="2400" dirty="0">
                <a:latin typeface="Trebuchet MS" panose="020B0603020202020204" pitchFamily="34" charset="0"/>
              </a:rPr>
              <a:t>  20Ν.  </a:t>
            </a:r>
          </a:p>
        </p:txBody>
      </p:sp>
      <p:sp>
        <p:nvSpPr>
          <p:cNvPr id="9" name="Έλλειψη 6"/>
          <p:cNvSpPr/>
          <p:nvPr/>
        </p:nvSpPr>
        <p:spPr>
          <a:xfrm>
            <a:off x="5510757" y="5584777"/>
            <a:ext cx="4210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1147-859C-4FF6-A981-0073F29A379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/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67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70846" y="235695"/>
            <a:ext cx="9967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9.  </a:t>
            </a:r>
            <a:r>
              <a:rPr lang="el-GR" sz="2400" dirty="0">
                <a:latin typeface="Trebuchet MS" panose="020B0603020202020204" pitchFamily="34" charset="0"/>
              </a:rPr>
              <a:t>Ένα βιβλίο βρίσκεται ακίνητο πάνω σε ένα γραφείο. Το βάρος του βιβλίου είναι µια </a:t>
            </a:r>
            <a:r>
              <a:rPr lang="el-GR" sz="2400" dirty="0" err="1">
                <a:latin typeface="Trebuchet MS" panose="020B0603020202020204" pitchFamily="34" charset="0"/>
              </a:rPr>
              <a:t>δύναµη</a:t>
            </a:r>
            <a:r>
              <a:rPr lang="el-GR" sz="2400" dirty="0">
                <a:latin typeface="Trebuchet MS" panose="020B0603020202020204" pitchFamily="34" charset="0"/>
              </a:rPr>
              <a:t> που ασκείται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στο γραφείο.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στη Γη.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στο βιβλίο.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στα </a:t>
            </a:r>
            <a:r>
              <a:rPr lang="el-GR" sz="2400" dirty="0" err="1">
                <a:latin typeface="Trebuchet MS" panose="020B0603020202020204" pitchFamily="34" charset="0"/>
              </a:rPr>
              <a:t>σηµεία</a:t>
            </a:r>
            <a:r>
              <a:rPr lang="el-GR" sz="2400" dirty="0">
                <a:latin typeface="Trebuchet MS" panose="020B0603020202020204" pitchFamily="34" charset="0"/>
              </a:rPr>
              <a:t> επαφής του γραφείου µε το δάπεδο. </a:t>
            </a:r>
          </a:p>
        </p:txBody>
      </p:sp>
      <p:sp>
        <p:nvSpPr>
          <p:cNvPr id="5" name="Έλλειψη 6"/>
          <p:cNvSpPr/>
          <p:nvPr/>
        </p:nvSpPr>
        <p:spPr>
          <a:xfrm>
            <a:off x="970846" y="2572876"/>
            <a:ext cx="503624" cy="4903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8067-17DE-4781-A97E-2DEAEF4D908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5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68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88720" y="188640"/>
            <a:ext cx="94183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10.  </a:t>
            </a:r>
            <a:r>
              <a:rPr lang="el-GR" sz="2400" dirty="0">
                <a:latin typeface="Trebuchet MS" panose="020B0603020202020204" pitchFamily="34" charset="0"/>
              </a:rPr>
              <a:t>Σ’ ένα </a:t>
            </a:r>
            <a:r>
              <a:rPr lang="el-GR" sz="2400" dirty="0" err="1">
                <a:latin typeface="Trebuchet MS" panose="020B0603020202020204" pitchFamily="34" charset="0"/>
              </a:rPr>
              <a:t>σώµα</a:t>
            </a:r>
            <a:r>
              <a:rPr lang="el-GR" sz="2400" dirty="0">
                <a:latin typeface="Trebuchet MS" panose="020B0603020202020204" pitchFamily="34" charset="0"/>
              </a:rPr>
              <a:t> δρα σταθερή </a:t>
            </a:r>
            <a:r>
              <a:rPr lang="el-GR" sz="2400" dirty="0" err="1">
                <a:latin typeface="Trebuchet MS" panose="020B0603020202020204" pitchFamily="34" charset="0"/>
              </a:rPr>
              <a:t>συνισταµένη</a:t>
            </a:r>
            <a:r>
              <a:rPr lang="el-GR" sz="2400" dirty="0">
                <a:latin typeface="Trebuchet MS" panose="020B0603020202020204" pitchFamily="34" charset="0"/>
              </a:rPr>
              <a:t> </a:t>
            </a:r>
            <a:r>
              <a:rPr lang="el-GR" sz="2400" dirty="0" err="1">
                <a:latin typeface="Trebuchet MS" panose="020B0603020202020204" pitchFamily="34" charset="0"/>
              </a:rPr>
              <a:t>δύναµη</a:t>
            </a:r>
            <a:r>
              <a:rPr lang="el-GR" sz="2400" dirty="0">
                <a:latin typeface="Trebuchet MS" panose="020B0603020202020204" pitchFamily="34" charset="0"/>
              </a:rPr>
              <a:t> που έχει την κατεύθυνση της κίνησης µε </a:t>
            </a:r>
            <a:r>
              <a:rPr lang="el-GR" sz="2400" dirty="0" err="1">
                <a:latin typeface="Trebuchet MS" panose="020B0603020202020204" pitchFamily="34" charset="0"/>
              </a:rPr>
              <a:t>αποτέλεσµα</a:t>
            </a:r>
            <a:r>
              <a:rPr lang="el-GR" sz="2400" dirty="0">
                <a:latin typeface="Trebuchet MS" panose="020B0603020202020204" pitchFamily="34" charset="0"/>
              </a:rPr>
              <a:t> το </a:t>
            </a:r>
            <a:r>
              <a:rPr lang="el-GR" sz="2400" dirty="0" err="1">
                <a:latin typeface="Trebuchet MS" panose="020B0603020202020204" pitchFamily="34" charset="0"/>
              </a:rPr>
              <a:t>σώµα</a:t>
            </a:r>
            <a:r>
              <a:rPr lang="el-GR" sz="2400" dirty="0">
                <a:latin typeface="Trebuchet MS" panose="020B0603020202020204" pitchFamily="34" charset="0"/>
              </a:rPr>
              <a:t> να κινείται </a:t>
            </a:r>
            <a:r>
              <a:rPr lang="el-GR" sz="2400" dirty="0" err="1">
                <a:latin typeface="Trebuchet MS" panose="020B0603020202020204" pitchFamily="34" charset="0"/>
              </a:rPr>
              <a:t>ευθύγραµµα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Η ταχύτητα </a:t>
            </a:r>
            <a:r>
              <a:rPr lang="el-GR" sz="2400" dirty="0" err="1">
                <a:latin typeface="Trebuchet MS" panose="020B0603020202020204" pitchFamily="34" charset="0"/>
              </a:rPr>
              <a:t>παραµένει</a:t>
            </a:r>
            <a:r>
              <a:rPr lang="el-GR" sz="2400" dirty="0">
                <a:latin typeface="Trebuchet MS" panose="020B0603020202020204" pitchFamily="34" charset="0"/>
              </a:rPr>
              <a:t> σταθερή.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Η επιτάχυνση µ</a:t>
            </a:r>
            <a:r>
              <a:rPr lang="el-GR" sz="2400" dirty="0" err="1">
                <a:latin typeface="Trebuchet MS" panose="020B0603020202020204" pitchFamily="34" charset="0"/>
              </a:rPr>
              <a:t>εταβάλλεται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Η µ</a:t>
            </a:r>
            <a:r>
              <a:rPr lang="el-GR" sz="2400" dirty="0" err="1">
                <a:latin typeface="Trebuchet MS" panose="020B0603020202020204" pitchFamily="34" charset="0"/>
              </a:rPr>
              <a:t>άζα</a:t>
            </a:r>
            <a:r>
              <a:rPr lang="el-GR" sz="2400" dirty="0">
                <a:latin typeface="Trebuchet MS" panose="020B0603020202020204" pitchFamily="34" charset="0"/>
              </a:rPr>
              <a:t> του </a:t>
            </a:r>
            <a:r>
              <a:rPr lang="el-GR" sz="2400" dirty="0" err="1">
                <a:latin typeface="Trebuchet MS" panose="020B0603020202020204" pitchFamily="34" charset="0"/>
              </a:rPr>
              <a:t>σώµατος</a:t>
            </a:r>
            <a:r>
              <a:rPr lang="el-GR" sz="2400" dirty="0">
                <a:latin typeface="Trebuchet MS" panose="020B0603020202020204" pitchFamily="34" charset="0"/>
              </a:rPr>
              <a:t> αλλάζει.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Ο </a:t>
            </a:r>
            <a:r>
              <a:rPr lang="el-GR" sz="2400" dirty="0" err="1">
                <a:latin typeface="Trebuchet MS" panose="020B0603020202020204" pitchFamily="34" charset="0"/>
              </a:rPr>
              <a:t>ρυθµός</a:t>
            </a:r>
            <a:r>
              <a:rPr lang="el-GR" sz="2400" dirty="0">
                <a:latin typeface="Trebuchet MS" panose="020B0603020202020204" pitchFamily="34" charset="0"/>
              </a:rPr>
              <a:t> µ</a:t>
            </a:r>
            <a:r>
              <a:rPr lang="el-GR" sz="2400" dirty="0" err="1">
                <a:latin typeface="Trebuchet MS" panose="020B0603020202020204" pitchFamily="34" charset="0"/>
              </a:rPr>
              <a:t>εταβολής</a:t>
            </a:r>
            <a:r>
              <a:rPr lang="el-GR" sz="2400" dirty="0">
                <a:latin typeface="Trebuchet MS" panose="020B0603020202020204" pitchFamily="34" charset="0"/>
              </a:rPr>
              <a:t> της ταχύτητας είναι σταθερός.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1188720" y="3624256"/>
            <a:ext cx="4210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0DCB-EF98-4422-9639-B7F4F16B93C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5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69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428046" y="329228"/>
            <a:ext cx="95218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11.  </a:t>
            </a:r>
            <a:r>
              <a:rPr lang="el-GR" sz="2400" dirty="0">
                <a:latin typeface="Trebuchet MS" panose="020B0603020202020204" pitchFamily="34" charset="0"/>
              </a:rPr>
              <a:t>Ένα σώμα είναι ακίνητο πάνω σε τραπέζι και δέχεται από αυτό κατακόρυφη δύναμη 50Ν. Τότε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το βάρος του σώματος είναι μηδέν.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η συνισταμένη των δυνάμεων που δρουν στο σώμα είναι μηδέν.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η συνισταμένη των δυνάμεων που δρουν στο σώμα είναι 50Ν.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η αντίδραση από το τραπέζι είναι μεγαλύτερη από το βάρος του σώματος.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1428046" y="2098363"/>
            <a:ext cx="4210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0721-2F60-4BB6-9E9B-505FAAA93D9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0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Θέση υποσέλιδου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17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0ADA532-6781-430B-8AF7-8D4E82D834AF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1170432" y="260648"/>
            <a:ext cx="4270248" cy="1975416"/>
          </a:xfrm>
          <a:prstGeom prst="cloudCallout">
            <a:avLst>
              <a:gd name="adj1" fmla="val 37446"/>
              <a:gd name="adj2" fmla="val 10145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1800" b="1" dirty="0">
                <a:solidFill>
                  <a:srgbClr val="000000"/>
                </a:solidFill>
                <a:latin typeface="Comic Sans MS" pitchFamily="66" charset="0"/>
              </a:rPr>
              <a:t>Τι συμβαίνει σε ένα σώμα εφόσον σ’ αυτό δεν ασκούνται δυνάμεις;</a:t>
            </a: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5759173" y="351809"/>
            <a:ext cx="4534454" cy="1423564"/>
          </a:xfrm>
          <a:prstGeom prst="cloudCallout">
            <a:avLst>
              <a:gd name="adj1" fmla="val -47697"/>
              <a:gd name="adj2" fmla="val 14319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1800" b="1" dirty="0">
                <a:solidFill>
                  <a:srgbClr val="000000"/>
                </a:solidFill>
                <a:latin typeface="Comic Sans MS" pitchFamily="66" charset="0"/>
              </a:rPr>
              <a:t>Ή αν ασκούνται</a:t>
            </a:r>
            <a:r>
              <a:rPr lang="en-US" altLang="el-GR" sz="1800" b="1" dirty="0">
                <a:solidFill>
                  <a:srgbClr val="000000"/>
                </a:solidFill>
                <a:latin typeface="Comic Sans MS" pitchFamily="66" charset="0"/>
              </a:rPr>
              <a:t>,</a:t>
            </a:r>
            <a:r>
              <a:rPr lang="el-GR" altLang="el-GR" sz="1800" b="1" dirty="0">
                <a:solidFill>
                  <a:srgbClr val="000000"/>
                </a:solidFill>
                <a:latin typeface="Comic Sans MS" pitchFamily="66" charset="0"/>
              </a:rPr>
              <a:t> να έχουν συνισταμένη μηδέν;</a:t>
            </a:r>
          </a:p>
        </p:txBody>
      </p:sp>
      <p:pic>
        <p:nvPicPr>
          <p:cNvPr id="13314" name="Picture 2" descr="C:\Users\Merkouris\Desktop\αρχείο λήψης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394" y="4170795"/>
            <a:ext cx="972108" cy="145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Ελλειψοειδής επεξήγηση 1"/>
          <p:cNvSpPr/>
          <p:nvPr/>
        </p:nvSpPr>
        <p:spPr>
          <a:xfrm>
            <a:off x="7611486" y="2605541"/>
            <a:ext cx="2548514" cy="1238006"/>
          </a:xfrm>
          <a:prstGeom prst="wedgeEllipseCallout">
            <a:avLst>
              <a:gd name="adj1" fmla="val 31019"/>
              <a:gd name="adj2" fmla="val 789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Μα, τότε το σώμα θα είναι ακίνητο!</a:t>
            </a: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692" y="3302589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D569-843D-43D0-BCAC-89DA1D6EDB5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3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animBg="1"/>
      <p:bldP spid="8206" grpId="0" animBg="1"/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70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17174" y="440050"/>
            <a:ext cx="94270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12.  </a:t>
            </a:r>
            <a:r>
              <a:rPr lang="el-GR" sz="2400" dirty="0">
                <a:latin typeface="Trebuchet MS" panose="020B0603020202020204" pitchFamily="34" charset="0"/>
              </a:rPr>
              <a:t>Έχουμε δύο σώματα, το ένα μάζας 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dirty="0">
                <a:latin typeface="Trebuchet MS" panose="020B0603020202020204" pitchFamily="34" charset="0"/>
              </a:rPr>
              <a:t>  και το άλλο  </a:t>
            </a:r>
            <a:r>
              <a:rPr lang="en-US" sz="2400" i="1" dirty="0">
                <a:latin typeface="Trebuchet MS" panose="020B0603020202020204" pitchFamily="34" charset="0"/>
              </a:rPr>
              <a:t>m</a:t>
            </a:r>
            <a:r>
              <a:rPr lang="en-US" sz="2400" dirty="0">
                <a:latin typeface="Trebuchet MS" panose="020B0603020202020204" pitchFamily="34" charset="0"/>
              </a:rPr>
              <a:t>/2</a:t>
            </a:r>
            <a:r>
              <a:rPr lang="el-GR" sz="2400" dirty="0">
                <a:latin typeface="Trebuchet MS" panose="020B0603020202020204" pitchFamily="34" charset="0"/>
              </a:rPr>
              <a:t>. Στο πρώτο ασκούμε δύναμη μέτρου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 και στο άλλο δύναμη μέτρου 2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. Τότε, ο λόγος της επιτάχυνσης του πρώτου προς την επιτάχυνση του δεύτερου θα είναι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</a:t>
            </a:r>
            <a:r>
              <a:rPr lang="en-US" sz="2400" b="1" dirty="0">
                <a:latin typeface="Trebuchet MS" panose="020B0603020202020204" pitchFamily="34" charset="0"/>
              </a:rPr>
              <a:t> </a:t>
            </a:r>
            <a:r>
              <a:rPr lang="en-US" sz="2400" dirty="0">
                <a:latin typeface="Trebuchet MS" panose="020B0603020202020204" pitchFamily="34" charset="0"/>
              </a:rPr>
              <a:t>1/2</a:t>
            </a:r>
            <a:r>
              <a:rPr lang="el-GR" sz="2400" dirty="0">
                <a:latin typeface="Trebuchet MS" panose="020B0603020202020204" pitchFamily="34" charset="0"/>
              </a:rPr>
              <a:t>.        </a:t>
            </a:r>
            <a:r>
              <a:rPr lang="en-US" sz="2400" dirty="0">
                <a:latin typeface="Trebuchet MS" panose="020B0603020202020204" pitchFamily="34" charset="0"/>
              </a:rPr>
              <a:t>  </a:t>
            </a:r>
            <a:r>
              <a:rPr lang="el-GR" sz="2400" dirty="0">
                <a:latin typeface="Trebuchet MS" panose="020B0603020202020204" pitchFamily="34" charset="0"/>
              </a:rPr>
              <a:t> </a:t>
            </a:r>
            <a:r>
              <a:rPr lang="en-US" sz="2400" dirty="0">
                <a:latin typeface="Trebuchet MS" panose="020B0603020202020204" pitchFamily="34" charset="0"/>
              </a:rPr>
              <a:t>   </a:t>
            </a:r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2.    </a:t>
            </a:r>
            <a:r>
              <a:rPr lang="en-US" sz="2400" dirty="0">
                <a:latin typeface="Trebuchet MS" panose="020B0603020202020204" pitchFamily="34" charset="0"/>
              </a:rPr>
              <a:t>          </a:t>
            </a:r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n-US" sz="2400" dirty="0">
                <a:latin typeface="Trebuchet MS" panose="020B0603020202020204" pitchFamily="34" charset="0"/>
              </a:rPr>
              <a:t>1/4</a:t>
            </a:r>
            <a:r>
              <a:rPr lang="el-GR" sz="2400" dirty="0">
                <a:latin typeface="Trebuchet MS" panose="020B0603020202020204" pitchFamily="34" charset="0"/>
              </a:rPr>
              <a:t>.       </a:t>
            </a:r>
            <a:r>
              <a:rPr lang="en-US" sz="2400" dirty="0">
                <a:latin typeface="Trebuchet MS" panose="020B0603020202020204" pitchFamily="34" charset="0"/>
              </a:rPr>
              <a:t>       </a:t>
            </a:r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4.    </a:t>
            </a:r>
          </a:p>
          <a:p>
            <a:pPr algn="just">
              <a:lnSpc>
                <a:spcPct val="150000"/>
              </a:lnSpc>
            </a:pPr>
            <a:r>
              <a:rPr lang="el-GR" sz="2400" dirty="0">
                <a:latin typeface="Trebuchet MS" panose="020B0603020202020204" pitchFamily="34" charset="0"/>
              </a:rPr>
              <a:t>Να αιτιολογήσετε την επιλογή σας.</a:t>
            </a:r>
          </a:p>
        </p:txBody>
      </p:sp>
      <p:sp>
        <p:nvSpPr>
          <p:cNvPr id="5" name="Έλλειψη 13"/>
          <p:cNvSpPr/>
          <p:nvPr/>
        </p:nvSpPr>
        <p:spPr>
          <a:xfrm>
            <a:off x="5724903" y="2813836"/>
            <a:ext cx="4210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28A4-7288-4574-9D54-2E1F13F57EA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8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/>
                </a:solidFill>
              </a:rPr>
              <a:t>Μερκ. Παναγιωτόπουλος-Φυσικός    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71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45676" y="1409337"/>
            <a:ext cx="52562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εκτός του σχολικού βιβλίου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9C69-1901-47BB-907A-60C6F119152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5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z="1100">
                <a:solidFill>
                  <a:schemeClr val="tx1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5207-DE44-4A4A-B169-3C6228342A86}" type="slidenum">
              <a:rPr lang="el-GR" altLang="el-GR" sz="110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72</a:t>
            </a:fld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0175" y="4981275"/>
            <a:ext cx="7393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Trebuchet MS" panose="020B0603020202020204" pitchFamily="34" charset="0"/>
              </a:rPr>
              <a:t>Απάντηση</a:t>
            </a:r>
            <a:r>
              <a:rPr lang="en-US" sz="2400" dirty="0">
                <a:latin typeface="Trebuchet MS" panose="020B0603020202020204" pitchFamily="34" charset="0"/>
              </a:rPr>
              <a:t>: 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Η συνισταμένη δύναμη είναι μηδέν και στις δύο περιπτώσεις. </a:t>
            </a:r>
          </a:p>
        </p:txBody>
      </p:sp>
      <p:grpSp>
        <p:nvGrpSpPr>
          <p:cNvPr id="5" name="Ομάδα 4"/>
          <p:cNvGrpSpPr/>
          <p:nvPr/>
        </p:nvGrpSpPr>
        <p:grpSpPr>
          <a:xfrm>
            <a:off x="1267996" y="430742"/>
            <a:ext cx="9583999" cy="4129214"/>
            <a:chOff x="1267996" y="430742"/>
            <a:chExt cx="9583999" cy="4129214"/>
          </a:xfrm>
        </p:grpSpPr>
        <p:grpSp>
          <p:nvGrpSpPr>
            <p:cNvPr id="2" name="Ομάδα 1"/>
            <p:cNvGrpSpPr/>
            <p:nvPr/>
          </p:nvGrpSpPr>
          <p:grpSpPr>
            <a:xfrm>
              <a:off x="1340004" y="1567218"/>
              <a:ext cx="9511991" cy="2992738"/>
              <a:chOff x="312714" y="1567217"/>
              <a:chExt cx="8208912" cy="2992738"/>
            </a:xfrm>
          </p:grpSpPr>
          <p:pic>
            <p:nvPicPr>
              <p:cNvPr id="7175" name="Picture 7" descr="image003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2200" y="1567217"/>
                <a:ext cx="4419600" cy="161766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76" name="Rectangle 8"/>
              <p:cNvSpPr>
                <a:spLocks noChangeArrowheads="1"/>
              </p:cNvSpPr>
              <p:nvPr/>
            </p:nvSpPr>
            <p:spPr bwMode="auto">
              <a:xfrm>
                <a:off x="312714" y="3427465"/>
                <a:ext cx="8208912" cy="11324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el-GR" sz="2400" dirty="0" err="1">
                    <a:latin typeface="Trebuchet MS" panose="020B0603020202020204" pitchFamily="34" charset="0"/>
                  </a:rPr>
                  <a:t>Σε</a:t>
                </a:r>
                <a:r>
                  <a:rPr lang="en-US" altLang="el-GR" sz="2400" dirty="0">
                    <a:latin typeface="Trebuchet MS" panose="020B0603020202020204" pitchFamily="34" charset="0"/>
                  </a:rPr>
                  <a:t> π</a:t>
                </a:r>
                <a:r>
                  <a:rPr lang="en-US" altLang="el-GR" sz="2400" dirty="0" err="1">
                    <a:latin typeface="Trebuchet MS" panose="020B0603020202020204" pitchFamily="34" charset="0"/>
                  </a:rPr>
                  <a:t>οιο</a:t>
                </a:r>
                <a:r>
                  <a:rPr lang="en-US" altLang="el-GR" sz="2400" dirty="0">
                    <a:latin typeface="Trebuchet MS" panose="020B0603020202020204" pitchFamily="34" charset="0"/>
                  </a:rPr>
                  <a:t> από τα </a:t>
                </a:r>
                <a:r>
                  <a:rPr lang="en-US" altLang="el-GR" sz="2400" dirty="0" err="1">
                    <a:latin typeface="Trebuchet MS" panose="020B0603020202020204" pitchFamily="34" charset="0"/>
                  </a:rPr>
                  <a:t>δύο</a:t>
                </a:r>
                <a:r>
                  <a:rPr lang="en-US" altLang="el-GR" sz="24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400" dirty="0" err="1">
                    <a:latin typeface="Trebuchet MS" panose="020B0603020202020204" pitchFamily="34" charset="0"/>
                  </a:rPr>
                  <a:t>σώμ</a:t>
                </a:r>
                <a:r>
                  <a:rPr lang="en-US" altLang="el-GR" sz="2400" dirty="0">
                    <a:latin typeface="Trebuchet MS" panose="020B0603020202020204" pitchFamily="34" charset="0"/>
                  </a:rPr>
                  <a:t>ατα η συνισταμένη δύναμη είναι μεγαλύτερη; 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Ορθογώνιο 3"/>
                <p:cNvSpPr/>
                <p:nvPr/>
              </p:nvSpPr>
              <p:spPr>
                <a:xfrm>
                  <a:off x="1267996" y="430742"/>
                  <a:ext cx="9511991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l-GR" altLang="el-GR" sz="2400" b="1" dirty="0">
                      <a:solidFill>
                        <a:srgbClr val="000000"/>
                      </a:solidFill>
                      <a:latin typeface="Trebuchet MS" panose="020B0603020202020204" pitchFamily="34" charset="0"/>
                      <a:cs typeface="Times New Roman" pitchFamily="18" charset="0"/>
                    </a:rPr>
                    <a:t>1</a:t>
                  </a:r>
                  <a:r>
                    <a:rPr lang="en-US" altLang="el-GR" sz="2400" b="1" dirty="0">
                      <a:solidFill>
                        <a:srgbClr val="000000"/>
                      </a:solidFill>
                      <a:latin typeface="Trebuchet MS" panose="020B0603020202020204" pitchFamily="34" charset="0"/>
                      <a:cs typeface="Times New Roman" pitchFamily="18" charset="0"/>
                    </a:rPr>
                    <a:t>. </a:t>
                  </a:r>
                  <a:r>
                    <a:rPr lang="el-GR" altLang="el-GR" sz="2400" dirty="0">
                      <a:solidFill>
                        <a:srgbClr val="000000"/>
                      </a:solidFill>
                      <a:latin typeface="Trebuchet MS" panose="020B0603020202020204" pitchFamily="34" charset="0"/>
                      <a:cs typeface="Times New Roman" pitchFamily="18" charset="0"/>
                    </a:rPr>
                    <a:t>Το</a:t>
                  </a:r>
                  <a:r>
                    <a:rPr lang="en-US" altLang="el-GR" sz="2400" dirty="0">
                      <a:solidFill>
                        <a:srgbClr val="000000"/>
                      </a:solidFill>
                      <a:latin typeface="Trebuchet MS" panose="020B0603020202020204" pitchFamily="34" charset="0"/>
                      <a:cs typeface="Times New Roman" pitchFamily="18" charset="0"/>
                    </a:rPr>
                    <a:t> </a:t>
                  </a:r>
                  <a:r>
                    <a:rPr lang="el-GR" altLang="el-GR" sz="2400" dirty="0">
                      <a:solidFill>
                        <a:srgbClr val="000000"/>
                      </a:solidFill>
                      <a:latin typeface="Trebuchet MS" panose="020B0603020202020204" pitchFamily="34" charset="0"/>
                      <a:cs typeface="Times New Roman" pitchFamily="18" charset="0"/>
                    </a:rPr>
                    <a:t>σώμα</a:t>
                  </a:r>
                  <a:r>
                    <a:rPr lang="en-US" altLang="el-GR" sz="2400" dirty="0">
                      <a:solidFill>
                        <a:srgbClr val="000000"/>
                      </a:solidFill>
                      <a:latin typeface="Trebuchet MS" panose="020B0603020202020204" pitchFamily="34" charset="0"/>
                      <a:cs typeface="Times New Roman" pitchFamily="18" charset="0"/>
                    </a:rPr>
                    <a:t> Α του σχήματος είναι ακίνητο, ενώ το Β κινείται με  σταθερή ταχύτητα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l-G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l-GR" altLang="el-GR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𝜐</m:t>
                          </m:r>
                        </m:e>
                      </m:acc>
                    </m:oMath>
                  </a14:m>
                  <a:r>
                    <a:rPr lang="en-US" altLang="el-GR" sz="2400" dirty="0">
                      <a:solidFill>
                        <a:srgbClr val="000000"/>
                      </a:solidFill>
                      <a:latin typeface="Trebuchet MS" panose="020B0603020202020204" pitchFamily="34" charset="0"/>
                      <a:cs typeface="Times New Roman" pitchFamily="18" charset="0"/>
                    </a:rPr>
                    <a:t>. </a:t>
                  </a:r>
                  <a:endParaRPr lang="en-US" altLang="el-GR" sz="2400" dirty="0"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Ορθογώνιο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7996" y="430742"/>
                  <a:ext cx="9511991" cy="1200329"/>
                </a:xfrm>
                <a:prstGeom prst="rect">
                  <a:avLst/>
                </a:prstGeom>
                <a:blipFill>
                  <a:blip r:embed="rId4"/>
                  <a:stretch>
                    <a:fillRect l="-962" r="-1026" b="-507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71D2-B257-4E5E-94A6-3ADC0FB8D6B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6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z="1100">
                <a:solidFill>
                  <a:schemeClr val="tx1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9402-69BF-4761-803F-58272DC6C71F}" type="slidenum">
              <a:rPr lang="el-GR" altLang="el-GR" sz="110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73</a:t>
            </a:fld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736600" y="250600"/>
            <a:ext cx="10571163" cy="6159501"/>
            <a:chOff x="-496" y="0"/>
            <a:chExt cx="6659" cy="3880"/>
          </a:xfrm>
        </p:grpSpPr>
        <p:grpSp>
          <p:nvGrpSpPr>
            <p:cNvPr id="10247" name="Group 7"/>
            <p:cNvGrpSpPr>
              <a:grpSpLocks/>
            </p:cNvGrpSpPr>
            <p:nvPr/>
          </p:nvGrpSpPr>
          <p:grpSpPr bwMode="auto">
            <a:xfrm>
              <a:off x="-496" y="0"/>
              <a:ext cx="6659" cy="3880"/>
              <a:chOff x="-496" y="0"/>
              <a:chExt cx="6659" cy="3880"/>
            </a:xfrm>
          </p:grpSpPr>
          <p:pic>
            <p:nvPicPr>
              <p:cNvPr id="10245" name="Picture 5" descr="2o%25CF%2582%2B%25CE%259D%25CE%25BF%25CE%25BC%25CE%25BF%25CF%2582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0"/>
                <a:ext cx="3504" cy="1632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0246" name="Rectangle 6"/>
              <p:cNvSpPr>
                <a:spLocks noChangeArrowheads="1"/>
              </p:cNvSpPr>
              <p:nvPr/>
            </p:nvSpPr>
            <p:spPr bwMode="auto">
              <a:xfrm>
                <a:off x="-496" y="1728"/>
                <a:ext cx="6659" cy="2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el-GR" sz="2400" dirty="0" err="1">
                    <a:solidFill>
                      <a:srgbClr val="000000"/>
                    </a:solidFill>
                    <a:latin typeface="Trebuchet MS" pitchFamily="34" charset="0"/>
                  </a:rPr>
                  <a:t>Έν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α μικρό σώμα μάζας </a:t>
                </a:r>
                <a:r>
                  <a:rPr lang="en-US" altLang="el-GR" sz="2400" i="1" dirty="0">
                    <a:solidFill>
                      <a:srgbClr val="000000"/>
                    </a:solidFill>
                    <a:latin typeface="Trebuchet MS" pitchFamily="34" charset="0"/>
                  </a:rPr>
                  <a:t>m</a:t>
                </a:r>
                <a:r>
                  <a:rPr lang="el-GR" altLang="el-GR" sz="2400" i="1" dirty="0">
                    <a:solidFill>
                      <a:srgbClr val="000000"/>
                    </a:solidFill>
                    <a:latin typeface="Trebuchet MS" pitchFamily="34" charset="0"/>
                  </a:rPr>
                  <a:t> 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=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 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2kg ηρεμεί σε λείο οριζόντιο </a:t>
                </a:r>
                <a:r>
                  <a:rPr lang="en-US" altLang="el-GR" sz="2400" dirty="0">
                    <a:latin typeface="Trebuchet MS" pitchFamily="34" charset="0"/>
                  </a:rPr>
                  <a:t> 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δάπεδο.</a:t>
                </a:r>
                <a:r>
                  <a:rPr lang="en-US" altLang="el-GR" sz="2400" dirty="0">
                    <a:latin typeface="Trebuchet MS" pitchFamily="34" charset="0"/>
                  </a:rPr>
                  <a:t> </a:t>
                </a:r>
                <a:r>
                  <a:rPr lang="en-US" altLang="el-GR" sz="2400" dirty="0" err="1">
                    <a:latin typeface="Trebuchet MS" pitchFamily="34" charset="0"/>
                  </a:rPr>
                  <a:t>Στο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l-GR" altLang="el-GR" sz="2400" dirty="0">
                    <a:latin typeface="Trebuchet MS" pitchFamily="34" charset="0"/>
                  </a:rPr>
                  <a:t>παραπάνω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σχήμ</a:t>
                </a:r>
                <a:r>
                  <a:rPr lang="en-US" altLang="el-GR" sz="2400" dirty="0">
                    <a:latin typeface="Trebuchet MS" pitchFamily="34" charset="0"/>
                  </a:rPr>
                  <a:t>α δίνεται η γραφική παράσταση της αλγεβρικής τιμής της δύναμης οριζόντιας διεύθυνσης που ασκείται στο σώμα, από τη χρονική στιγμή </a:t>
                </a:r>
                <a:r>
                  <a:rPr lang="en-US" altLang="el-GR" sz="2400" i="1" dirty="0">
                    <a:solidFill>
                      <a:srgbClr val="000000"/>
                    </a:solidFill>
                    <a:latin typeface="Trebuchet MS" pitchFamily="34" charset="0"/>
                  </a:rPr>
                  <a:t>t</a:t>
                </a:r>
                <a:r>
                  <a:rPr lang="el-GR" altLang="el-GR" sz="2400" i="1" dirty="0">
                    <a:solidFill>
                      <a:srgbClr val="000000"/>
                    </a:solidFill>
                    <a:latin typeface="Trebuchet MS" pitchFamily="34" charset="0"/>
                  </a:rPr>
                  <a:t> 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=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 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0 έως τη χρονική στιγμή </a:t>
                </a:r>
                <a:r>
                  <a:rPr lang="en-US" altLang="el-GR" sz="2400" i="1" dirty="0">
                    <a:solidFill>
                      <a:srgbClr val="000000"/>
                    </a:solidFill>
                    <a:latin typeface="Trebuchet MS" pitchFamily="34" charset="0"/>
                  </a:rPr>
                  <a:t>t</a:t>
                </a:r>
                <a:r>
                  <a:rPr lang="el-GR" altLang="el-GR" sz="2400" i="1" dirty="0">
                    <a:solidFill>
                      <a:srgbClr val="000000"/>
                    </a:solidFill>
                    <a:latin typeface="Trebuchet MS" pitchFamily="34" charset="0"/>
                  </a:rPr>
                  <a:t> 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=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 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13s.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 Ό,τι ζητείται παρακάτω αφορά το χρονικό διάστημα 0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s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 - 13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s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.</a:t>
                </a:r>
                <a:endParaRPr lang="en-US" altLang="el-GR" sz="2400" dirty="0">
                  <a:latin typeface="Trebuchet MS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el-GR" sz="2400" b="1" dirty="0">
                    <a:solidFill>
                      <a:srgbClr val="000000"/>
                    </a:solidFill>
                    <a:latin typeface="Trebuchet MS" pitchFamily="34" charset="0"/>
                  </a:rPr>
                  <a:t>α</a:t>
                </a:r>
                <a:r>
                  <a:rPr lang="el-GR" altLang="el-GR" sz="2400" b="1" dirty="0">
                    <a:solidFill>
                      <a:srgbClr val="000000"/>
                    </a:solidFill>
                    <a:latin typeface="Trebuchet MS" pitchFamily="34" charset="0"/>
                  </a:rPr>
                  <a:t>.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 Να 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περιγράψετε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 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την κίνηση </a:t>
                </a:r>
                <a:r>
                  <a:rPr lang="en-US" altLang="el-GR" sz="2400" dirty="0" err="1">
                    <a:solidFill>
                      <a:srgbClr val="000000"/>
                    </a:solidFill>
                    <a:latin typeface="Trebuchet MS" pitchFamily="34" charset="0"/>
                  </a:rPr>
                  <a:t>το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υ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solidFill>
                      <a:srgbClr val="000000"/>
                    </a:solidFill>
                    <a:latin typeface="Trebuchet MS" pitchFamily="34" charset="0"/>
                  </a:rPr>
                  <a:t>σώμ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α</a:t>
                </a:r>
                <a:r>
                  <a:rPr lang="el-GR" altLang="el-GR" sz="2400" dirty="0" err="1">
                    <a:solidFill>
                      <a:srgbClr val="000000"/>
                    </a:solidFill>
                    <a:latin typeface="Trebuchet MS" pitchFamily="34" charset="0"/>
                  </a:rPr>
                  <a:t>τος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.</a:t>
                </a:r>
                <a:endParaRPr lang="en-US" altLang="el-GR" sz="2400" dirty="0">
                  <a:latin typeface="Trebuchet MS" pitchFamily="34" charset="0"/>
                </a:endParaRPr>
              </a:p>
            </p:txBody>
          </p:sp>
        </p:grp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-400" y="66"/>
              <a:ext cx="4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2400" b="1" dirty="0">
                  <a:latin typeface="Trebuchet MS" panose="020B0603020202020204" pitchFamily="34" charset="0"/>
                </a:rPr>
                <a:t>2.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991600" y="58346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rebuchet MS" panose="020B0603020202020204" pitchFamily="34" charset="0"/>
              </a:rPr>
              <a:t>(συνεχίζεται)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E260-FA5E-4D09-8AA7-6914140063C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6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z="1100">
                <a:solidFill>
                  <a:schemeClr val="tx1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FCEA-9761-40BC-908A-E1D57C8B0B11}" type="slidenum">
              <a:rPr lang="el-GR" altLang="el-GR" sz="110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74</a:t>
            </a:fld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1027770" y="188037"/>
            <a:ext cx="10136459" cy="5785784"/>
            <a:chOff x="1027770" y="188037"/>
            <a:chExt cx="10136459" cy="5785784"/>
          </a:xfrm>
        </p:grpSpPr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1027770" y="2003503"/>
              <a:ext cx="10136459" cy="3970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el-GR" sz="2400" b="1" dirty="0">
                  <a:solidFill>
                    <a:srgbClr val="000000"/>
                  </a:solidFill>
                  <a:latin typeface="Trebuchet MS" pitchFamily="34" charset="0"/>
                </a:rPr>
                <a:t>β</a:t>
              </a:r>
              <a:r>
                <a:rPr lang="el-GR" altLang="el-GR" sz="2400" b="1" dirty="0">
                  <a:solidFill>
                    <a:srgbClr val="000000"/>
                  </a:solidFill>
                  <a:latin typeface="Trebuchet MS" pitchFamily="34" charset="0"/>
                </a:rPr>
                <a:t>.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 Να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κάνετε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τη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γρ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αφική παράσταση της ταχύτητας του σώματος σε συνάρτηση με το χρόνο.</a:t>
              </a:r>
              <a:endParaRPr lang="en-US" altLang="el-GR" sz="2400" dirty="0">
                <a:latin typeface="Trebuchet MS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el-GR" sz="2400" b="1" dirty="0">
                  <a:solidFill>
                    <a:srgbClr val="000000"/>
                  </a:solidFill>
                  <a:latin typeface="Trebuchet MS" pitchFamily="34" charset="0"/>
                </a:rPr>
                <a:t>γ</a:t>
              </a:r>
              <a:r>
                <a:rPr lang="el-GR" altLang="el-GR" sz="2400" b="1" dirty="0">
                  <a:solidFill>
                    <a:srgbClr val="000000"/>
                  </a:solidFill>
                  <a:latin typeface="Trebuchet MS" pitchFamily="34" charset="0"/>
                </a:rPr>
                <a:t>.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 Να υπ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ολογίσετε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τη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συνολική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μετ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ατόπιση του σώματος, με δύο τρόπους.</a:t>
              </a:r>
              <a:endParaRPr lang="el-GR" altLang="el-GR" sz="2400" dirty="0">
                <a:solidFill>
                  <a:srgbClr val="000000"/>
                </a:solidFill>
                <a:latin typeface="Trebuchet MS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el-GR" sz="2400" b="1" dirty="0">
                  <a:solidFill>
                    <a:srgbClr val="000000"/>
                  </a:solidFill>
                  <a:latin typeface="Trebuchet MS" pitchFamily="34" charset="0"/>
                </a:rPr>
                <a:t>δ</a:t>
              </a:r>
              <a:r>
                <a:rPr lang="el-GR" altLang="el-GR" sz="2400" b="1" dirty="0">
                  <a:solidFill>
                    <a:srgbClr val="000000"/>
                  </a:solidFill>
                  <a:latin typeface="Trebuchet MS" pitchFamily="34" charset="0"/>
                </a:rPr>
                <a:t>.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 Να υπ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ολογίσετε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το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συνολικό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διάστημ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α που διανύεται καθώς και την τελική θέση του σώματος.</a:t>
              </a:r>
              <a:endParaRPr lang="en-US" altLang="el-GR" sz="2400" dirty="0">
                <a:latin typeface="Trebuchet MS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Θεωρείστε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ότι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το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υλικό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σημείο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την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 </a:t>
              </a:r>
              <a:r>
                <a:rPr lang="en-US" altLang="el-GR" sz="2400" i="1" dirty="0">
                  <a:solidFill>
                    <a:srgbClr val="000000"/>
                  </a:solidFill>
                  <a:latin typeface="Trebuchet MS" pitchFamily="34" charset="0"/>
                </a:rPr>
                <a:t>t</a:t>
              </a:r>
              <a:r>
                <a:rPr lang="el-GR" altLang="el-GR" sz="2400" i="1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=</a:t>
              </a:r>
              <a:r>
                <a:rPr lang="el-GR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0 β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ρίσκετ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αι στη θέση </a:t>
              </a:r>
              <a:r>
                <a:rPr lang="en-US" altLang="el-GR" sz="2400" i="1" dirty="0">
                  <a:solidFill>
                    <a:srgbClr val="000000"/>
                  </a:solidFill>
                  <a:latin typeface="Trebuchet MS" pitchFamily="34" charset="0"/>
                </a:rPr>
                <a:t>x</a:t>
              </a:r>
              <a:r>
                <a:rPr lang="en-US" altLang="el-GR" sz="2400" baseline="-25000" dirty="0">
                  <a:solidFill>
                    <a:srgbClr val="000000"/>
                  </a:solidFill>
                  <a:latin typeface="Trebuchet MS" pitchFamily="34" charset="0"/>
                </a:rPr>
                <a:t>ο</a:t>
              </a:r>
              <a:r>
                <a:rPr lang="el-GR" altLang="el-GR" sz="2400" baseline="-250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=</a:t>
              </a:r>
              <a:r>
                <a:rPr lang="el-GR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30m.</a:t>
              </a:r>
              <a:endParaRPr lang="el-GR" altLang="el-GR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pic>
          <p:nvPicPr>
            <p:cNvPr id="5" name="Picture 5" descr="2o%25CF%2582%2B%25CE%259D%25CE%25BF%25CE%25BC%25CE%25BF%25CF%2582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688" y="188037"/>
              <a:ext cx="3707780" cy="1726911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B862-D046-4BE9-BDBF-58AD242E275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8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z="1100">
                <a:solidFill>
                  <a:schemeClr val="tx1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B096-858F-4FB0-B7B0-0B638C107F79}" type="slidenum">
              <a:rPr lang="el-GR" altLang="el-GR" sz="110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75</a:t>
            </a:fld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Rectangle 4"/>
              <p:cNvSpPr>
                <a:spLocks noChangeArrowheads="1"/>
              </p:cNvSpPr>
              <p:nvPr/>
            </p:nvSpPr>
            <p:spPr bwMode="auto">
              <a:xfrm>
                <a:off x="1152525" y="283918"/>
                <a:ext cx="10115550" cy="52125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altLang="el-GR" sz="2400" b="1" dirty="0">
                    <a:latin typeface="Trebuchet MS" pitchFamily="34" charset="0"/>
                  </a:rPr>
                  <a:t>3</a:t>
                </a:r>
                <a:r>
                  <a:rPr lang="en-US" altLang="el-GR" sz="2400" b="1" dirty="0">
                    <a:latin typeface="Trebuchet MS" pitchFamily="34" charset="0"/>
                  </a:rPr>
                  <a:t>. </a:t>
                </a:r>
                <a:r>
                  <a:rPr lang="el-GR" altLang="el-GR" sz="2400" b="1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Σώμ</a:t>
                </a:r>
                <a:r>
                  <a:rPr lang="en-US" altLang="el-GR" sz="2400" dirty="0">
                    <a:latin typeface="Trebuchet MS" pitchFamily="34" charset="0"/>
                  </a:rPr>
                  <a:t>α που έχει μάζα 10kg, αρχικά ηρεμεί σε λείο οριζόντιο επίπεδο. </a:t>
                </a:r>
                <a:r>
                  <a:rPr lang="en-US" altLang="el-GR" sz="2400" dirty="0" err="1">
                    <a:latin typeface="Trebuchet MS" pitchFamily="34" charset="0"/>
                  </a:rPr>
                  <a:t>Κά</a:t>
                </a:r>
                <a:r>
                  <a:rPr lang="en-US" altLang="el-GR" sz="2400" dirty="0">
                    <a:latin typeface="Trebuchet MS" pitchFamily="34" charset="0"/>
                  </a:rPr>
                  <a:t>ποια στιγμή δρα επάνω του επί χρόνο </a:t>
                </a:r>
                <a:r>
                  <a:rPr lang="en-US" altLang="el-GR" sz="2400" i="1" dirty="0">
                    <a:latin typeface="Trebuchet MS" pitchFamily="34" charset="0"/>
                  </a:rPr>
                  <a:t>t</a:t>
                </a:r>
                <a:r>
                  <a:rPr lang="en-US" altLang="el-GR" sz="2400" baseline="-25000" dirty="0">
                    <a:latin typeface="Trebuchet MS" pitchFamily="34" charset="0"/>
                  </a:rPr>
                  <a:t>1</a:t>
                </a:r>
                <a:r>
                  <a:rPr lang="el-GR" altLang="el-GR" sz="2400" baseline="-25000" dirty="0">
                    <a:latin typeface="Trebuchet MS" pitchFamily="34" charset="0"/>
                  </a:rPr>
                  <a:t> </a:t>
                </a:r>
                <a:r>
                  <a:rPr lang="en-US" altLang="el-GR" sz="2400" dirty="0">
                    <a:latin typeface="Trebuchet MS" pitchFamily="34" charset="0"/>
                  </a:rPr>
                  <a:t>=</a:t>
                </a:r>
                <a:r>
                  <a:rPr lang="el-GR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>
                    <a:latin typeface="Trebuchet MS" pitchFamily="34" charset="0"/>
                  </a:rPr>
                  <a:t>8s, σταθερή δύναμη μέτρου </a:t>
                </a:r>
                <a:r>
                  <a:rPr lang="en-US" altLang="el-GR" sz="2400" i="1" dirty="0">
                    <a:latin typeface="Trebuchet MS" pitchFamily="34" charset="0"/>
                  </a:rPr>
                  <a:t>F</a:t>
                </a:r>
                <a:r>
                  <a:rPr lang="el-GR" altLang="el-GR" sz="2400" i="1" dirty="0">
                    <a:latin typeface="Trebuchet MS" pitchFamily="34" charset="0"/>
                  </a:rPr>
                  <a:t> </a:t>
                </a:r>
                <a:r>
                  <a:rPr lang="en-US" altLang="el-GR" sz="2400" dirty="0">
                    <a:latin typeface="Trebuchet MS" pitchFamily="34" charset="0"/>
                  </a:rPr>
                  <a:t>=</a:t>
                </a:r>
                <a:r>
                  <a:rPr lang="el-GR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>
                    <a:latin typeface="Trebuchet MS" pitchFamily="34" charset="0"/>
                  </a:rPr>
                  <a:t>30Ν, με οριζόντια διεύθυνση.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el-GR" sz="2400" dirty="0" err="1">
                    <a:latin typeface="Trebuchet MS" pitchFamily="34" charset="0"/>
                  </a:rPr>
                  <a:t>Στη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συνέχει</a:t>
                </a:r>
                <a:r>
                  <a:rPr lang="en-US" altLang="el-GR" sz="2400" dirty="0">
                    <a:latin typeface="Trebuchet MS" pitchFamily="34" charset="0"/>
                  </a:rPr>
                  <a:t>α, το σώμα εξακολουθεί να κινείται στο ίδιο επίπεδο χωρίς την επίδραση της δύναμης</a:t>
                </a:r>
                <a:r>
                  <a:rPr lang="el-GR" altLang="el-GR" sz="2400" dirty="0">
                    <a:latin typeface="Trebuchet MS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400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altLang="el-GR" sz="2400" dirty="0">
                    <a:latin typeface="Trebuchet MS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el-GR" sz="2400" b="1" dirty="0">
                    <a:latin typeface="Trebuchet MS" pitchFamily="34" charset="0"/>
                  </a:rPr>
                  <a:t>α</a:t>
                </a:r>
                <a:r>
                  <a:rPr lang="el-GR" altLang="el-GR" sz="2400" b="1" dirty="0">
                    <a:latin typeface="Trebuchet MS" pitchFamily="34" charset="0"/>
                  </a:rPr>
                  <a:t>.</a:t>
                </a:r>
                <a:r>
                  <a:rPr lang="en-US" altLang="el-GR" sz="2400" b="1" dirty="0">
                    <a:latin typeface="Trebuchet MS" pitchFamily="34" charset="0"/>
                  </a:rPr>
                  <a:t>  </a:t>
                </a:r>
                <a:r>
                  <a:rPr lang="en-US" altLang="el-GR" sz="2400" dirty="0" err="1">
                    <a:latin typeface="Trebuchet MS" pitchFamily="34" charset="0"/>
                  </a:rPr>
                  <a:t>Τι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είδους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κίνηση</a:t>
                </a:r>
                <a:r>
                  <a:rPr lang="en-US" altLang="el-GR" sz="2400" dirty="0">
                    <a:latin typeface="Trebuchet MS" pitchFamily="34" charset="0"/>
                  </a:rPr>
                  <a:t> θα </a:t>
                </a:r>
                <a:r>
                  <a:rPr lang="en-US" altLang="el-GR" sz="2400" dirty="0" err="1">
                    <a:latin typeface="Trebuchet MS" pitchFamily="34" charset="0"/>
                  </a:rPr>
                  <a:t>κάνει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το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σώμ</a:t>
                </a:r>
                <a:r>
                  <a:rPr lang="en-US" altLang="el-GR" sz="2400" dirty="0">
                    <a:latin typeface="Trebuchet MS" pitchFamily="34" charset="0"/>
                  </a:rPr>
                  <a:t>α και πόσο διάστημα θα διανύσει στη διάρκεια του χρόνου </a:t>
                </a:r>
                <a:r>
                  <a:rPr lang="en-US" altLang="el-GR" sz="2400" i="1" dirty="0">
                    <a:latin typeface="Trebuchet MS" pitchFamily="34" charset="0"/>
                  </a:rPr>
                  <a:t>t</a:t>
                </a:r>
                <a:r>
                  <a:rPr lang="en-US" altLang="el-GR" sz="2400" baseline="-25000" dirty="0">
                    <a:latin typeface="Trebuchet MS" pitchFamily="34" charset="0"/>
                  </a:rPr>
                  <a:t>1</a:t>
                </a:r>
                <a:r>
                  <a:rPr lang="en-US" altLang="el-GR" sz="2400" dirty="0">
                    <a:latin typeface="Trebuchet MS" pitchFamily="34" charset="0"/>
                  </a:rPr>
                  <a:t>;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el-GR" sz="2400" b="1" dirty="0">
                    <a:latin typeface="Trebuchet MS" pitchFamily="34" charset="0"/>
                  </a:rPr>
                  <a:t>β</a:t>
                </a:r>
                <a:r>
                  <a:rPr lang="el-GR" altLang="el-GR" sz="2400" b="1" dirty="0">
                    <a:latin typeface="Trebuchet MS" pitchFamily="34" charset="0"/>
                  </a:rPr>
                  <a:t>.</a:t>
                </a:r>
                <a:r>
                  <a:rPr lang="en-US" altLang="el-GR" sz="2400" b="1" dirty="0">
                    <a:latin typeface="Trebuchet MS" pitchFamily="34" charset="0"/>
                  </a:rPr>
                  <a:t>  </a:t>
                </a:r>
                <a:r>
                  <a:rPr lang="en-US" altLang="el-GR" sz="2400" dirty="0" err="1">
                    <a:latin typeface="Trebuchet MS" pitchFamily="34" charset="0"/>
                  </a:rPr>
                  <a:t>Τι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είδους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κίνηση</a:t>
                </a:r>
                <a:r>
                  <a:rPr lang="en-US" altLang="el-GR" sz="2400" dirty="0">
                    <a:latin typeface="Trebuchet MS" pitchFamily="34" charset="0"/>
                  </a:rPr>
                  <a:t> θα </a:t>
                </a:r>
                <a:r>
                  <a:rPr lang="en-US" altLang="el-GR" sz="2400" dirty="0" err="1">
                    <a:latin typeface="Trebuchet MS" pitchFamily="34" charset="0"/>
                  </a:rPr>
                  <a:t>κάνει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το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σώμ</a:t>
                </a:r>
                <a:r>
                  <a:rPr lang="en-US" altLang="el-GR" sz="2400" dirty="0">
                    <a:latin typeface="Trebuchet MS" pitchFamily="34" charset="0"/>
                  </a:rPr>
                  <a:t>α και πόσο διάστημα θα διανύσει, σε χρόνο </a:t>
                </a:r>
                <a:r>
                  <a:rPr lang="en-US" altLang="el-GR" sz="2400" i="1" dirty="0">
                    <a:latin typeface="Trebuchet MS" pitchFamily="34" charset="0"/>
                  </a:rPr>
                  <a:t>t</a:t>
                </a:r>
                <a:r>
                  <a:rPr lang="en-US" altLang="el-GR" sz="2400" baseline="-25000" dirty="0">
                    <a:latin typeface="Trebuchet MS" pitchFamily="34" charset="0"/>
                  </a:rPr>
                  <a:t>2</a:t>
                </a:r>
                <a:r>
                  <a:rPr lang="en-US" altLang="el-GR" sz="2400" dirty="0">
                    <a:latin typeface="Trebuchet MS" pitchFamily="34" charset="0"/>
                  </a:rPr>
                  <a:t> = 12s, αφού σταματήσει να δρα η δύναμη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400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altLang="el-GR" sz="2400" dirty="0">
                    <a:latin typeface="Trebuchet MS" pitchFamily="34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410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2525" y="283918"/>
                <a:ext cx="10115550" cy="5212581"/>
              </a:xfrm>
              <a:prstGeom prst="rect">
                <a:avLst/>
              </a:prstGeom>
              <a:blipFill>
                <a:blip r:embed="rId2"/>
                <a:stretch>
                  <a:fillRect l="-904" r="-964" b="-5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16EF-7EDF-4B7F-93F3-1E374FF6BB1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6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42AF58E-03B2-4ABF-BDE2-452230BC0C0A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1268" name="Picture 4" descr="histNewto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16" y="2958977"/>
            <a:ext cx="1566676" cy="199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1386840" y="503685"/>
            <a:ext cx="3313176" cy="1626867"/>
          </a:xfrm>
          <a:prstGeom prst="wedgeRoundRectCallout">
            <a:avLst>
              <a:gd name="adj1" fmla="val 62072"/>
              <a:gd name="adj2" fmla="val 9721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Όχι ακριβώς. Το σώμα όμως  διατηρεί την κινητική του κατάσταση.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8260842" y="2316900"/>
            <a:ext cx="2480310" cy="1084668"/>
          </a:xfrm>
          <a:prstGeom prst="wedgeRoundRectCallout">
            <a:avLst>
              <a:gd name="adj1" fmla="val 28201"/>
              <a:gd name="adj2" fmla="val 9409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Γιατί είναι τόσο σημαντικό αυτό;</a:t>
            </a: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5562599" y="645018"/>
            <a:ext cx="3843865" cy="1271542"/>
          </a:xfrm>
          <a:prstGeom prst="wedgeRoundRectCallout">
            <a:avLst>
              <a:gd name="adj1" fmla="val -39773"/>
              <a:gd name="adj2" fmla="val 11873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Γιατί, αυτή η απάντηση έχει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διπλή σημασία.</a:t>
            </a: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537" y="3734151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4DD0-311D-4186-8486-E7ED395EDF7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6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3" grpId="0" animBg="1"/>
      <p:bldP spid="112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t>Μερκ. Παναγιωτόπουλος-Φυσικός    www.merkopanas.blogspot.gr</a:t>
            </a:r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21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62A3AC-308E-4A99-B72F-19F521A8608E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50" y="594995"/>
            <a:ext cx="7200800" cy="169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α)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 το σώμα είναι ακίνητο, θα συνεχίσει να παραμένει ακίνητο,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για όσο χρόνο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συνισταμένη των δυνάμεων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που δρουν στο σώμα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είναι μηδέν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124250" y="2821305"/>
            <a:ext cx="734481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β)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 το σώμα κινείται με κάποια ταχύτητα, θα συνεχίσει να κινείται με αυτή την ταχύτητα,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δηλαδή θα κάνει </a:t>
            </a:r>
            <a:r>
              <a:rPr lang="el-GR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ευθύγραμμη ομαλή κίνηση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, 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για όσο χρόνο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συνισταμένη των δυνάμεων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που δρουν στο σώμα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είναι μηδέν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 </a:t>
            </a:r>
          </a:p>
        </p:txBody>
      </p:sp>
      <p:pic>
        <p:nvPicPr>
          <p:cNvPr id="6" name="Picture 4" descr="histNewto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64" y="2096085"/>
            <a:ext cx="1299214" cy="145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Ευθύγραμμο βέλος σύνδεσης 4"/>
          <p:cNvCxnSpPr/>
          <p:nvPr/>
        </p:nvCxnSpPr>
        <p:spPr>
          <a:xfrm flipV="1">
            <a:off x="2571778" y="1217680"/>
            <a:ext cx="533424" cy="8696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ACC3-83B1-4665-B4A3-AD06606447B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25/11/2020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5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5213</Words>
  <Application>Microsoft Office PowerPoint</Application>
  <PresentationFormat>Ευρεία οθόνη</PresentationFormat>
  <Paragraphs>639</Paragraphs>
  <Slides>75</Slides>
  <Notes>17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75</vt:i4>
      </vt:variant>
    </vt:vector>
  </HeadingPairs>
  <TitlesOfParts>
    <vt:vector size="84" baseType="lpstr">
      <vt:lpstr>Arial</vt:lpstr>
      <vt:lpstr>Calibri</vt:lpstr>
      <vt:lpstr>Cambria Math</vt:lpstr>
      <vt:lpstr>Century Gothic</vt:lpstr>
      <vt:lpstr>Comic Sans MS</vt:lpstr>
      <vt:lpstr>Times New Roman</vt:lpstr>
      <vt:lpstr>Trebuchet MS</vt:lpstr>
      <vt:lpstr>Wingdings</vt:lpstr>
      <vt:lpstr>2_Θέμα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Χρήστης των Windows</dc:creator>
  <cp:lastModifiedBy>ioannis kokkinis</cp:lastModifiedBy>
  <cp:revision>351</cp:revision>
  <dcterms:created xsi:type="dcterms:W3CDTF">2017-11-27T08:15:17Z</dcterms:created>
  <dcterms:modified xsi:type="dcterms:W3CDTF">2020-11-25T05:47:56Z</dcterms:modified>
</cp:coreProperties>
</file>