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341" r:id="rId2"/>
    <p:sldId id="310" r:id="rId3"/>
    <p:sldId id="265" r:id="rId4"/>
    <p:sldId id="266" r:id="rId5"/>
    <p:sldId id="267" r:id="rId6"/>
    <p:sldId id="268" r:id="rId7"/>
    <p:sldId id="269" r:id="rId8"/>
    <p:sldId id="270" r:id="rId9"/>
    <p:sldId id="342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13" r:id="rId39"/>
    <p:sldId id="314" r:id="rId40"/>
    <p:sldId id="300" r:id="rId41"/>
    <p:sldId id="315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16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17" r:id="rId66"/>
    <p:sldId id="301" r:id="rId67"/>
    <p:sldId id="302" r:id="rId68"/>
    <p:sldId id="303" r:id="rId69"/>
    <p:sldId id="304" r:id="rId70"/>
    <p:sldId id="305" r:id="rId71"/>
    <p:sldId id="318" r:id="rId72"/>
    <p:sldId id="306" r:id="rId73"/>
    <p:sldId id="307" r:id="rId74"/>
    <p:sldId id="308" r:id="rId75"/>
    <p:sldId id="309" r:id="rId7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CC"/>
    <a:srgbClr val="66CCFF"/>
    <a:srgbClr val="FFFF99"/>
    <a:srgbClr val="FFFFCC"/>
    <a:srgbClr val="006600"/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2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52191235059761"/>
          <c:y val="8.2706766917293228E-2"/>
          <c:w val="0.86254980079681276"/>
          <c:h val="0.68421052631578949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x</c:v>
                </c:pt>
              </c:strCache>
            </c:strRef>
          </c:tx>
          <c:spPr>
            <a:ln w="20362">
              <a:solidFill>
                <a:srgbClr val="00008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1"/>
            <c:bubble3D val="0"/>
            <c:spPr>
              <a:ln w="40725">
                <a:solidFill>
                  <a:srgbClr val="00008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65-4EA6-B4A8-757A71FB17AB}"/>
              </c:ext>
            </c:extLst>
          </c:dPt>
          <c:dPt>
            <c:idx val="2"/>
            <c:bubble3D val="0"/>
            <c:spPr>
              <a:ln w="40725">
                <a:solidFill>
                  <a:srgbClr val="00008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65-4EA6-B4A8-757A71FB17AB}"/>
              </c:ext>
            </c:extLst>
          </c:dPt>
          <c:dPt>
            <c:idx val="3"/>
            <c:bubble3D val="0"/>
            <c:spPr>
              <a:ln w="40725">
                <a:solidFill>
                  <a:srgbClr val="00008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65-4EA6-B4A8-757A71FB17AB}"/>
              </c:ext>
            </c:extLst>
          </c:dPt>
          <c:dPt>
            <c:idx val="4"/>
            <c:bubble3D val="0"/>
            <c:spPr>
              <a:ln w="40725">
                <a:solidFill>
                  <a:srgbClr val="00008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565-4EA6-B4A8-757A71FB17AB}"/>
              </c:ext>
            </c:extLst>
          </c:dPt>
          <c:dPt>
            <c:idx val="5"/>
            <c:bubble3D val="0"/>
            <c:spPr>
              <a:ln w="40725">
                <a:solidFill>
                  <a:srgbClr val="00008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565-4EA6-B4A8-757A71FB17AB}"/>
              </c:ext>
            </c:extLst>
          </c:dPt>
          <c:cat>
            <c:numRef>
              <c:f>Φύλλο1!$A$2:$A$7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16</c:v>
                </c:pt>
                <c:pt idx="5">
                  <c:v>25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A-0565-4EA6-B4A8-757A71FB17A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x</c:v>
                </c:pt>
              </c:strCache>
            </c:strRef>
          </c:tx>
          <c:spPr>
            <a:ln w="40725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Φύλλο1!$A$2:$A$7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Φύλλο1!$C$2:$C$7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18</c:v>
                </c:pt>
                <c:pt idx="4">
                  <c:v>28</c:v>
                </c:pt>
                <c:pt idx="5">
                  <c:v>40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B-0565-4EA6-B4A8-757A71FB1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520768"/>
        <c:axId val="239994368"/>
      </c:lineChart>
      <c:catAx>
        <c:axId val="239520768"/>
        <c:scaling>
          <c:orientation val="minMax"/>
        </c:scaling>
        <c:delete val="0"/>
        <c:axPos val="b"/>
        <c:majorGridlines>
          <c:spPr>
            <a:ln w="509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Greek"/>
                    <a:ea typeface="Arial Greek"/>
                    <a:cs typeface="Arial Greek"/>
                  </a:defRPr>
                </a:pPr>
                <a:r>
                  <a:rPr lang="el-GR" sz="1480" b="1" i="1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t</a:t>
                </a:r>
                <a:r>
                  <a:rPr lang="el-GR" sz="1480" b="1" i="0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 (s)</a:t>
                </a:r>
              </a:p>
            </c:rich>
          </c:tx>
          <c:layout>
            <c:manualLayout>
              <c:xMode val="edge"/>
              <c:yMode val="edge"/>
              <c:x val="0.51992030193306127"/>
              <c:y val="0.87594003452271163"/>
            </c:manualLayout>
          </c:layout>
          <c:overlay val="0"/>
          <c:spPr>
            <a:noFill/>
            <a:ln w="4072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0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85" b="0" i="0" u="none" strike="noStrike" baseline="0">
                <a:solidFill>
                  <a:srgbClr val="000000"/>
                </a:solidFill>
                <a:latin typeface="Arial Greek"/>
                <a:ea typeface="Arial Greek"/>
                <a:cs typeface="Arial Greek"/>
              </a:defRPr>
            </a:pPr>
            <a:endParaRPr lang="el-GR"/>
          </a:p>
        </c:txPr>
        <c:crossAx val="239994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9994368"/>
        <c:scaling>
          <c:orientation val="minMax"/>
        </c:scaling>
        <c:delete val="0"/>
        <c:axPos val="l"/>
        <c:majorGridlines>
          <c:spPr>
            <a:ln w="509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Greek"/>
                    <a:ea typeface="Arial Greek"/>
                    <a:cs typeface="Arial Greek"/>
                  </a:defRPr>
                </a:pPr>
                <a:r>
                  <a:rPr lang="el-GR" sz="1480" b="1" i="1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x</a:t>
                </a:r>
                <a:r>
                  <a:rPr lang="el-GR" sz="1480" b="1" i="0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 (m)</a:t>
                </a:r>
              </a:p>
            </c:rich>
          </c:tx>
          <c:layout>
            <c:manualLayout>
              <c:xMode val="edge"/>
              <c:yMode val="edge"/>
              <c:x val="2.191237044274575E-2"/>
              <c:y val="0.35714289092241847"/>
            </c:manualLayout>
          </c:layout>
          <c:overlay val="0"/>
          <c:spPr>
            <a:noFill/>
            <a:ln w="4072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0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85" b="0" i="0" u="none" strike="noStrike" baseline="0">
                <a:solidFill>
                  <a:srgbClr val="000000"/>
                </a:solidFill>
                <a:latin typeface="Arial Greek"/>
                <a:ea typeface="Arial Greek"/>
                <a:cs typeface="Arial Greek"/>
              </a:defRPr>
            </a:pPr>
            <a:endParaRPr lang="el-GR"/>
          </a:p>
        </c:txPr>
        <c:crossAx val="239520768"/>
        <c:crosses val="autoZero"/>
        <c:crossBetween val="between"/>
      </c:valAx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0362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5090">
      <a:solidFill>
        <a:srgbClr val="000000"/>
      </a:solidFill>
      <a:prstDash val="solid"/>
    </a:ln>
  </c:spPr>
  <c:txPr>
    <a:bodyPr/>
    <a:lstStyle/>
    <a:p>
      <a:pPr>
        <a:defRPr sz="1485" b="0" i="0" u="none" strike="noStrike" baseline="0">
          <a:solidFill>
            <a:srgbClr val="000000"/>
          </a:solidFill>
          <a:latin typeface="Arial Greek"/>
          <a:ea typeface="Arial Greek"/>
          <a:cs typeface="Arial Greek"/>
        </a:defRPr>
      </a:pPr>
      <a:endParaRPr lang="el-G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6CDD5-9CFF-4AD5-BCE8-51EA9E2DD0C4}" type="datetimeFigureOut">
              <a:rPr lang="el-GR" smtClean="0"/>
              <a:t>4/10/2020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81526-BDD1-44F1-9D04-C83C3C960C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170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0007F-E592-4765-95F7-B2C9D0F0CCD8}" type="slidenum">
              <a:rPr lang="el-GR" altLang="el-GR" sz="1200" smtClean="0"/>
              <a:pPr eaLnBrk="1" hangingPunct="1"/>
              <a:t>3</a:t>
            </a:fld>
            <a:endParaRPr lang="el-GR" altLang="el-GR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418552-D52F-4BA1-83FE-429A6EAD9E5C}" type="slidenum">
              <a:rPr lang="el-GR" altLang="el-GR" sz="1200" smtClean="0"/>
              <a:pPr eaLnBrk="1" hangingPunct="1"/>
              <a:t>27</a:t>
            </a:fld>
            <a:endParaRPr lang="el-GR" altLang="el-GR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868591-838B-4693-84A4-4CA9D31AB9CD}" type="slidenum">
              <a:rPr lang="el-GR" altLang="el-GR" sz="1200" smtClean="0"/>
              <a:pPr eaLnBrk="1" hangingPunct="1"/>
              <a:t>35</a:t>
            </a:fld>
            <a:endParaRPr lang="el-GR" altLang="el-GR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AF90B3-0147-40FE-A531-DD1261D3B524}" type="slidenum">
              <a:rPr lang="el-GR" altLang="el-GR" sz="1200" smtClean="0"/>
              <a:pPr eaLnBrk="1" hangingPunct="1"/>
              <a:t>36</a:t>
            </a:fld>
            <a:endParaRPr lang="el-GR" altLang="el-GR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881AA8-1A0B-4790-AE52-D2E90486187A}" type="slidenum">
              <a:rPr lang="el-GR" altLang="el-GR" sz="1200" smtClean="0"/>
              <a:pPr eaLnBrk="1" hangingPunct="1"/>
              <a:t>37</a:t>
            </a:fld>
            <a:endParaRPr lang="el-GR" altLang="el-GR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A40886-0845-4B68-BE9F-2982502C1DE5}" type="slidenum">
              <a:rPr lang="el-GR" altLang="el-GR" sz="1200" smtClean="0"/>
              <a:pPr eaLnBrk="1" hangingPunct="1"/>
              <a:t>4</a:t>
            </a:fld>
            <a:endParaRPr lang="el-GR" altLang="el-GR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278B59-729F-4D1E-9BCF-53ACBD6307B1}" type="slidenum">
              <a:rPr lang="el-GR" altLang="el-GR" sz="1200" smtClean="0"/>
              <a:pPr eaLnBrk="1" hangingPunct="1"/>
              <a:t>6</a:t>
            </a:fld>
            <a:endParaRPr lang="el-GR" altLang="el-GR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B27015-90BC-406B-B714-7EC63CE7A121}" type="slidenum">
              <a:rPr lang="el-GR" altLang="el-GR" sz="1200" smtClean="0"/>
              <a:pPr eaLnBrk="1" hangingPunct="1"/>
              <a:t>7</a:t>
            </a:fld>
            <a:endParaRPr lang="el-GR" altLang="el-GR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F0D9D3-80B5-471C-A089-3243BB99B658}" type="slidenum">
              <a:rPr lang="el-GR" altLang="el-GR" sz="1200" smtClean="0"/>
              <a:pPr eaLnBrk="1" hangingPunct="1"/>
              <a:t>19</a:t>
            </a:fld>
            <a:endParaRPr lang="el-GR" altLang="el-GR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05E282-BDEA-42E6-BD57-B7304D52AFAB}" type="slidenum">
              <a:rPr lang="el-GR" altLang="el-GR" sz="1200" smtClean="0"/>
              <a:pPr eaLnBrk="1" hangingPunct="1"/>
              <a:t>20</a:t>
            </a:fld>
            <a:endParaRPr lang="el-GR" altLang="el-GR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8B4AC8-714A-4C60-AEF3-DC1F6BFB7E2F}" type="slidenum">
              <a:rPr lang="el-GR" altLang="el-GR" sz="1200" smtClean="0"/>
              <a:pPr eaLnBrk="1" hangingPunct="1"/>
              <a:t>21</a:t>
            </a:fld>
            <a:endParaRPr lang="el-GR" altLang="el-GR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AE04AF-D79A-44F2-A8AA-43207BF8A37D}" type="slidenum">
              <a:rPr lang="el-GR" altLang="el-GR" sz="1200" smtClean="0"/>
              <a:pPr eaLnBrk="1" hangingPunct="1"/>
              <a:t>24</a:t>
            </a:fld>
            <a:endParaRPr lang="el-GR" altLang="el-GR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B15392-2E89-46EA-84A7-1C07694E4C4C}" type="slidenum">
              <a:rPr lang="el-GR" altLang="el-GR" sz="1200" smtClean="0"/>
              <a:pPr eaLnBrk="1" hangingPunct="1"/>
              <a:t>26</a:t>
            </a:fld>
            <a:endParaRPr lang="el-GR" altLang="el-GR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5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5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3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5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4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10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6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3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7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4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0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9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0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2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8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3.png"/><Relationship Id="rId17" Type="http://schemas.openxmlformats.org/officeDocument/2006/relationships/image" Target="../media/image42.png"/><Relationship Id="rId16" Type="http://schemas.openxmlformats.org/officeDocument/2006/relationships/image" Target="../media/image170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5.png"/><Relationship Id="rId19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5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jpe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15" Type="http://schemas.openxmlformats.org/officeDocument/2006/relationships/image" Target="../media/image50.png"/><Relationship Id="rId10" Type="http://schemas.openxmlformats.org/officeDocument/2006/relationships/image" Target="../media/image28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7.jpeg"/><Relationship Id="rId1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ilias.gr/index.php?option=com_content&amp;task=view&amp;id=452&amp;Itemid=60&amp;catid=63" TargetMode="External"/><Relationship Id="rId3" Type="http://schemas.openxmlformats.org/officeDocument/2006/relationships/hyperlink" Target="https://www.youtube.com/watch?v=kQzyNpigNuw" TargetMode="External"/><Relationship Id="rId7" Type="http://schemas.openxmlformats.org/officeDocument/2006/relationships/hyperlink" Target="http://www.seilias.gr/index.php?option=com_content&amp;task=view&amp;id=454&amp;Itemid=60&amp;catid=63" TargetMode="External"/><Relationship Id="rId2" Type="http://schemas.openxmlformats.org/officeDocument/2006/relationships/hyperlink" Target="https://www.youtube.com/watch?v=NVPh2W8hJi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kaioulakos.gr/wp-content/uploads/2015/11/%CE%95%CF%85%CE%B8%CF%8D%CE%B3%CF%81%CE%B1%CE%BC%CE%BC%CE%B7-%CE%9F%CE%BC%CE%B1%CE%BB%CE%AC-%CE%9C%CE%B5%CF%84%CE%B1%CE%B2%CE%B1%CE%BB%CE%BB%CF%8C%CE%BC%CE%B5%CE%BD%CE%B7-%CE%9A%CE%AF%CE%BD%CE%B7%CF%83%CE%B7.pdf" TargetMode="External"/><Relationship Id="rId11" Type="http://schemas.openxmlformats.org/officeDocument/2006/relationships/hyperlink" Target="http://ylikonet200.blogspot.gr/p/11.html" TargetMode="External"/><Relationship Id="rId5" Type="http://schemas.openxmlformats.org/officeDocument/2006/relationships/hyperlink" Target="http://users.sch.gr/kassetas/yPhysicsALyceum2.htm" TargetMode="External"/><Relationship Id="rId10" Type="http://schemas.openxmlformats.org/officeDocument/2006/relationships/hyperlink" Target="https://www.dropbox.com/s/tea3dgkarfck32n/%CE%9F%CE%BC%CE%B1%CE%BB%CE%AC%20%CE%BC%CE%B5%CF%84%CE%B1%CE%B2%CE%B1%CE%BB%CE%BB%CF%8C%CE%BC%CE%B5%CE%BD%CE%B7%20%CE%BA%CE%AF%CE%BD%CE%B7%CF%83%CE%B7.doc?dl=0" TargetMode="External"/><Relationship Id="rId4" Type="http://schemas.openxmlformats.org/officeDocument/2006/relationships/hyperlink" Target="https://www.youtube.com/watch?v=5kI3xQ5vN-0&amp;t=12s" TargetMode="External"/><Relationship Id="rId9" Type="http://schemas.openxmlformats.org/officeDocument/2006/relationships/hyperlink" Target="http://slideplayer.gr/slide/2869975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erkopanas.blogspot.com/2018/11/hot-potatoes_21.html" TargetMode="External"/><Relationship Id="rId2" Type="http://schemas.openxmlformats.org/officeDocument/2006/relationships/hyperlink" Target="http://merkopanas.blogspot.com/2017/10/hot-potatoes_18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2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3.w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youtube.com/watch?v=Iuh6FngllHo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youtube.com/watch?v=Wt9hWH4VFX4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en.wikipedia.org/wiki/List_of_fastest_production_cars_by_accelerat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hyperlink" Target="https://en.wikipedia.org/wiki/List_of_fastest_production_motorcycles_by_acceler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Merkouris\Desktop\giph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125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75656" y="404664"/>
            <a:ext cx="590465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Μεταβαλλόμενη κίνηση</a:t>
            </a:r>
          </a:p>
        </p:txBody>
      </p:sp>
    </p:spTree>
    <p:extLst>
      <p:ext uri="{BB962C8B-B14F-4D97-AF65-F5344CB8AC3E}">
        <p14:creationId xmlns:p14="http://schemas.microsoft.com/office/powerpoint/2010/main" val="39885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2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715C87-B249-455E-B84D-AE37BA66491A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10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403350" y="476672"/>
            <a:ext cx="61928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 και επιτάχυνση</a:t>
            </a:r>
            <a:endParaRPr lang="en-US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19408" y="1442057"/>
                <a:ext cx="2343857" cy="107022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acc>
                      <m:r>
                        <a:rPr lang="el-GR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num>
                        <m:den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408" y="1442057"/>
                <a:ext cx="2343857" cy="1070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1062944" y="2892896"/>
                <a:ext cx="7056784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Το </a:t>
                </a:r>
                <a:r>
                  <a:rPr lang="el-GR" sz="24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διάνυσμα της επιτάχυνσης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έχει 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την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ίδια κατεύθυνση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με το </a:t>
                </a:r>
                <a:r>
                  <a:rPr lang="el-GR" sz="24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διάνυσμα της μεταβολής της ταχύτητας </a:t>
                </a:r>
                <a14:m>
                  <m:oMath xmlns:m="http://schemas.openxmlformats.org/officeDocument/2006/math">
                    <m:r>
                      <a:rPr lang="el-GR" sz="2400" b="1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sz="24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l-GR" sz="24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400" b="1" dirty="0" smtClean="0">
                    <a:solidFill>
                      <a:srgbClr val="0033CC"/>
                    </a:solidFill>
                    <a:effectLst/>
                    <a:latin typeface="Comic Sans MS" pitchFamily="66" charset="0"/>
                  </a:rPr>
                  <a:t>,</a:t>
                </a:r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αλλά δεν έχει </a:t>
                </a:r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οπωσδήποτε την 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ίδια κατεύθυνση με το διάνυσμα της ταχύτητας.</a:t>
                </a:r>
              </a:p>
            </p:txBody>
          </p:sp>
        </mc:Choice>
        <mc:Fallback xmlns="">
          <p:sp>
            <p:nvSpPr>
              <p:cNvPr id="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2944" y="2892896"/>
                <a:ext cx="7056784" cy="2308324"/>
              </a:xfrm>
              <a:prstGeom prst="rect">
                <a:avLst/>
              </a:prstGeom>
              <a:blipFill>
                <a:blip r:embed="rId3"/>
                <a:stretch>
                  <a:fillRect l="-1382" r="-1813" b="-29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1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26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F49E3C-94CC-47FD-8421-80F1FF21D23C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11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762038" y="784786"/>
            <a:ext cx="7632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Πότε έχουμε επιταχυνόμενη κίνηση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</a:p>
        </p:txBody>
      </p:sp>
      <p:pic>
        <p:nvPicPr>
          <p:cNvPr id="27650" name="Picture 2" descr="C:\Users\Merkouris\Desktop\TomRunningSlowMoMedium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917432" cy="28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2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229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BC38E7-B3FD-46B5-B42D-E4A70CE3119F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12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403648" y="548680"/>
            <a:ext cx="6120680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Επιταχυνόμενη </a:t>
            </a:r>
            <a:r>
              <a:rPr lang="el-GR" sz="2800" b="1" dirty="0">
                <a:latin typeface="Comic Sans MS" pitchFamily="66" charset="0"/>
              </a:rPr>
              <a:t>κίνηση έχουμε όταν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αυξάνεται το μέτρο της ταχύτητας.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82967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970053"/>
              </p:ext>
            </p:extLst>
          </p:nvPr>
        </p:nvGraphicFramePr>
        <p:xfrm>
          <a:off x="684213" y="2133600"/>
          <a:ext cx="7488237" cy="1841500"/>
        </p:xfrm>
        <a:graphic>
          <a:graphicData uri="http://schemas.openxmlformats.org/drawingml/2006/table">
            <a:tbl>
              <a:tblPr/>
              <a:tblGrid>
                <a:gridCol w="2571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0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62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Διανύσματα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επιτάχυνσης και ταχύτητας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Είδος κίνησης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Το μέτρο της ταχύτητας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Ομόρροπα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Επιταχυνόμενη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Αυξάνεται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33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878209-D4BE-41BC-AA2E-EE97C9D19AEB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13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0124" name="Picture 3" descr="posvelposaccgrmap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83058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2916238" y="1773238"/>
            <a:ext cx="3455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grpSp>
        <p:nvGrpSpPr>
          <p:cNvPr id="8" name="Ομάδα 7"/>
          <p:cNvGrpSpPr/>
          <p:nvPr/>
        </p:nvGrpSpPr>
        <p:grpSpPr>
          <a:xfrm>
            <a:off x="2195736" y="864198"/>
            <a:ext cx="4536504" cy="548578"/>
            <a:chOff x="2195736" y="864198"/>
            <a:chExt cx="4536504" cy="548578"/>
          </a:xfrm>
        </p:grpSpPr>
        <p:grpSp>
          <p:nvGrpSpPr>
            <p:cNvPr id="6" name="Ομάδα 5"/>
            <p:cNvGrpSpPr/>
            <p:nvPr/>
          </p:nvGrpSpPr>
          <p:grpSpPr>
            <a:xfrm>
              <a:off x="2195736" y="884687"/>
              <a:ext cx="1224136" cy="528089"/>
              <a:chOff x="2195736" y="884687"/>
              <a:chExt cx="1224136" cy="528089"/>
            </a:xfrm>
          </p:grpSpPr>
          <p:cxnSp>
            <p:nvCxnSpPr>
              <p:cNvPr id="3" name="Ευθύγραμμο βέλος σύνδεσης 2"/>
              <p:cNvCxnSpPr/>
              <p:nvPr/>
            </p:nvCxnSpPr>
            <p:spPr>
              <a:xfrm>
                <a:off x="2195736" y="1412776"/>
                <a:ext cx="1224136" cy="0"/>
              </a:xfrm>
              <a:prstGeom prst="straightConnector1">
                <a:avLst/>
              </a:prstGeom>
              <a:ln w="57150">
                <a:solidFill>
                  <a:srgbClr val="00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Ομάδα 6"/>
            <p:cNvGrpSpPr/>
            <p:nvPr/>
          </p:nvGrpSpPr>
          <p:grpSpPr>
            <a:xfrm>
              <a:off x="5868144" y="864198"/>
              <a:ext cx="864096" cy="527955"/>
              <a:chOff x="5868144" y="864198"/>
              <a:chExt cx="864096" cy="527955"/>
            </a:xfrm>
          </p:grpSpPr>
          <p:cxnSp>
            <p:nvCxnSpPr>
              <p:cNvPr id="16" name="Ευθύγραμμο βέλος σύνδεσης 15"/>
              <p:cNvCxnSpPr/>
              <p:nvPr/>
            </p:nvCxnSpPr>
            <p:spPr>
              <a:xfrm>
                <a:off x="5868144" y="1392153"/>
                <a:ext cx="86409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𝜶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71600" y="248594"/>
            <a:ext cx="79450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 smtClean="0">
                <a:latin typeface="Comic Sans MS" pitchFamily="66" charset="0"/>
              </a:rPr>
              <a:t>α.</a:t>
            </a:r>
            <a:r>
              <a:rPr lang="el-GR" sz="32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Θετική 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Θετική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4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5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433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326976-657E-4635-B668-F30D8B00A084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14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1148" name="Picture 4" descr="negvelnegaccgrphmp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316912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3124200" y="1699568"/>
            <a:ext cx="26648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9923" y="260648"/>
            <a:ext cx="79450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 smtClean="0">
                <a:latin typeface="Comic Sans MS" pitchFamily="66" charset="0"/>
              </a:rPr>
              <a:t>β.</a:t>
            </a:r>
            <a:r>
              <a:rPr lang="el-GR" sz="32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Αρνητική 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Αρνητική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2580003" y="790342"/>
            <a:ext cx="4536504" cy="548578"/>
            <a:chOff x="2195736" y="864198"/>
            <a:chExt cx="4536504" cy="548578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2195736" y="884687"/>
              <a:ext cx="1224136" cy="528089"/>
              <a:chOff x="2195736" y="884687"/>
              <a:chExt cx="1224136" cy="528089"/>
            </a:xfrm>
          </p:grpSpPr>
          <p:cxnSp>
            <p:nvCxnSpPr>
              <p:cNvPr id="20" name="Ευθύγραμμο βέλος σύνδεσης 19"/>
              <p:cNvCxnSpPr/>
              <p:nvPr/>
            </p:nvCxnSpPr>
            <p:spPr>
              <a:xfrm>
                <a:off x="2195736" y="1412776"/>
                <a:ext cx="1224136" cy="0"/>
              </a:xfrm>
              <a:prstGeom prst="straightConnector1">
                <a:avLst/>
              </a:prstGeom>
              <a:ln w="57150">
                <a:solidFill>
                  <a:srgbClr val="0066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Ομάδα 16"/>
            <p:cNvGrpSpPr/>
            <p:nvPr/>
          </p:nvGrpSpPr>
          <p:grpSpPr>
            <a:xfrm>
              <a:off x="5868144" y="864198"/>
              <a:ext cx="864096" cy="527955"/>
              <a:chOff x="5868144" y="864198"/>
              <a:chExt cx="864096" cy="527955"/>
            </a:xfrm>
          </p:grpSpPr>
          <p:cxnSp>
            <p:nvCxnSpPr>
              <p:cNvPr id="18" name="Ευθύγραμμο βέλος σύνδεσης 17"/>
              <p:cNvCxnSpPr/>
              <p:nvPr/>
            </p:nvCxnSpPr>
            <p:spPr>
              <a:xfrm>
                <a:off x="5868144" y="1392153"/>
                <a:ext cx="86409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𝜶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64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15F786-83C1-485B-AFE5-44A26555C890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15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97401" y="1700808"/>
            <a:ext cx="7632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Πότε έχουμε επιβραδυνόμενη κίνηση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3145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638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14BF09-0AF4-4608-A7CE-C7421A36AC52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16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409006" y="476672"/>
            <a:ext cx="6192688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Επιβραδυνόμενη </a:t>
            </a:r>
            <a:r>
              <a:rPr lang="el-GR" sz="2800" b="1" dirty="0">
                <a:latin typeface="Comic Sans MS" pitchFamily="66" charset="0"/>
              </a:rPr>
              <a:t>κίνηση έχουμε όταν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μειώνεται το μέτρο της ταχύτητας.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9318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818258"/>
              </p:ext>
            </p:extLst>
          </p:nvPr>
        </p:nvGraphicFramePr>
        <p:xfrm>
          <a:off x="827584" y="2132856"/>
          <a:ext cx="7488237" cy="1841500"/>
        </p:xfrm>
        <a:graphic>
          <a:graphicData uri="http://schemas.openxmlformats.org/drawingml/2006/table">
            <a:tbl>
              <a:tblPr/>
              <a:tblGrid>
                <a:gridCol w="2571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0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62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Διανύσματα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επιτάχυνσης και ταχύτητας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Είδος κίνησης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Το μέτρο της ταχύτητας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Αντίρροπα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Επιβραδυνόμενη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Μειώνεται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23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BB40FD-DAA4-4BF0-B14C-11533BD2F7DA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17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4220" name="Picture 4" descr="posvelnegaccgrphmp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3738"/>
            <a:ext cx="830580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2999629" y="2001173"/>
            <a:ext cx="27356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35904" y="381405"/>
            <a:ext cx="75959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>
                <a:latin typeface="Comic Sans MS" pitchFamily="66" charset="0"/>
              </a:rPr>
              <a:t>α.</a:t>
            </a:r>
            <a:r>
              <a:rPr lang="el-GR" sz="3200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Θετική ταχύτητα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Αρνητική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2131191" y="966180"/>
            <a:ext cx="4529041" cy="584808"/>
            <a:chOff x="2131191" y="966180"/>
            <a:chExt cx="4529041" cy="584808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2131191" y="1022899"/>
              <a:ext cx="1224136" cy="528089"/>
              <a:chOff x="2195736" y="884687"/>
              <a:chExt cx="1224136" cy="528089"/>
            </a:xfrm>
          </p:grpSpPr>
          <p:cxnSp>
            <p:nvCxnSpPr>
              <p:cNvPr id="20" name="Ευθύγραμμο βέλος σύνδεσης 19"/>
              <p:cNvCxnSpPr/>
              <p:nvPr/>
            </p:nvCxnSpPr>
            <p:spPr>
              <a:xfrm>
                <a:off x="2195736" y="1412776"/>
                <a:ext cx="1224136" cy="0"/>
              </a:xfrm>
              <a:prstGeom prst="straightConnector1">
                <a:avLst/>
              </a:prstGeom>
              <a:ln w="57150">
                <a:solidFill>
                  <a:srgbClr val="00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Ομάδα 16"/>
            <p:cNvGrpSpPr/>
            <p:nvPr/>
          </p:nvGrpSpPr>
          <p:grpSpPr>
            <a:xfrm>
              <a:off x="5796136" y="966180"/>
              <a:ext cx="864096" cy="542503"/>
              <a:chOff x="5868144" y="849650"/>
              <a:chExt cx="864096" cy="542503"/>
            </a:xfrm>
          </p:grpSpPr>
          <p:cxnSp>
            <p:nvCxnSpPr>
              <p:cNvPr id="18" name="Ευθύγραμμο βέλος σύνδεσης 17"/>
              <p:cNvCxnSpPr/>
              <p:nvPr/>
            </p:nvCxnSpPr>
            <p:spPr>
              <a:xfrm>
                <a:off x="5868144" y="1392153"/>
                <a:ext cx="86409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046757" y="849650"/>
                    <a:ext cx="50686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𝜶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6757" y="849650"/>
                    <a:ext cx="50686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950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843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F07135-F4E8-4249-B58C-0AF81639713E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18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5244" name="Picture 4" descr="negvelposaccgrphmp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8077200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3395725" y="1876782"/>
            <a:ext cx="28087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27584" y="260648"/>
            <a:ext cx="79450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 smtClean="0">
                <a:latin typeface="Comic Sans MS" pitchFamily="66" charset="0"/>
              </a:rPr>
              <a:t>β.</a:t>
            </a:r>
            <a:r>
              <a:rPr lang="el-GR" sz="32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Αρνητική 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Θετική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2303748" y="904857"/>
            <a:ext cx="4536504" cy="548578"/>
            <a:chOff x="2586936" y="863137"/>
            <a:chExt cx="4536504" cy="548578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2586936" y="883626"/>
              <a:ext cx="1224136" cy="528089"/>
              <a:chOff x="2195736" y="884687"/>
              <a:chExt cx="1224136" cy="528089"/>
            </a:xfrm>
          </p:grpSpPr>
          <p:cxnSp>
            <p:nvCxnSpPr>
              <p:cNvPr id="20" name="Ευθύγραμμο βέλος σύνδεσης 19"/>
              <p:cNvCxnSpPr/>
              <p:nvPr/>
            </p:nvCxnSpPr>
            <p:spPr>
              <a:xfrm>
                <a:off x="2195736" y="1412776"/>
                <a:ext cx="1224136" cy="0"/>
              </a:xfrm>
              <a:prstGeom prst="straightConnector1">
                <a:avLst/>
              </a:prstGeom>
              <a:ln w="57150">
                <a:solidFill>
                  <a:srgbClr val="0066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Ομάδα 16"/>
            <p:cNvGrpSpPr/>
            <p:nvPr/>
          </p:nvGrpSpPr>
          <p:grpSpPr>
            <a:xfrm>
              <a:off x="6259344" y="863137"/>
              <a:ext cx="864096" cy="527955"/>
              <a:chOff x="5868144" y="864198"/>
              <a:chExt cx="864096" cy="527955"/>
            </a:xfrm>
          </p:grpSpPr>
          <p:cxnSp>
            <p:nvCxnSpPr>
              <p:cNvPr id="18" name="Ευθύγραμμο βέλος σύνδεσης 17"/>
              <p:cNvCxnSpPr/>
              <p:nvPr/>
            </p:nvCxnSpPr>
            <p:spPr>
              <a:xfrm>
                <a:off x="5868144" y="1392153"/>
                <a:ext cx="86409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𝜶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5635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5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945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A4D514-8954-482D-9482-FDAD30202970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19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2483768" y="1556792"/>
            <a:ext cx="3960441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Εξισώσεις κίνησης</a:t>
            </a:r>
          </a:p>
        </p:txBody>
      </p:sp>
    </p:spTree>
    <p:extLst>
      <p:ext uri="{BB962C8B-B14F-4D97-AF65-F5344CB8AC3E}">
        <p14:creationId xmlns:p14="http://schemas.microsoft.com/office/powerpoint/2010/main" val="30608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0" y="794690"/>
            <a:ext cx="1008112" cy="96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611084" y="121253"/>
            <a:ext cx="2129041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0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622122" y="830112"/>
                <a:ext cx="5686182" cy="1477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Η </a:t>
                </a:r>
                <a:r>
                  <a:rPr lang="el-GR" altLang="el-GR" sz="2000" b="1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l-GR" altLang="el-GR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altLang="el-GR" sz="20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 ενός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υλικού σημείου είναι το 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………………………</a:t>
                </a:r>
                <a:r>
                  <a:rPr lang="en-US" altLang="el-GR" sz="2000" b="1" dirty="0" smtClean="0">
                    <a:latin typeface="Comic Sans MS" panose="030F0702030302020204" pitchFamily="66" charset="0"/>
                  </a:rPr>
                  <a:t>……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 μέγεθος</a:t>
                </a:r>
                <a:r>
                  <a:rPr lang="el-GR" altLang="el-GR" sz="20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που εκφράζεται με 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τη σχέση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l-GR" altLang="el-GR" sz="20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altLang="el-GR" sz="2000" b="1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= 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……… .</a:t>
                </a:r>
                <a:endParaRPr lang="el-GR" alt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2122" y="830112"/>
                <a:ext cx="5686182" cy="1477328"/>
              </a:xfrm>
              <a:prstGeom prst="rect">
                <a:avLst/>
              </a:prstGeom>
              <a:blipFill>
                <a:blip r:embed="rId3"/>
                <a:stretch>
                  <a:fillRect l="-1072" r="-1179" b="-24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/>
              <p:cNvSpPr/>
              <p:nvPr/>
            </p:nvSpPr>
            <p:spPr>
              <a:xfrm>
                <a:off x="3424974" y="1630842"/>
                <a:ext cx="630301" cy="825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num>
                        <m:den>
                          <m:r>
                            <a:rPr lang="el-GR" sz="2400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974" y="1630842"/>
                <a:ext cx="630301" cy="825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Ορθογώνιο 9"/>
          <p:cNvSpPr/>
          <p:nvPr/>
        </p:nvSpPr>
        <p:spPr>
          <a:xfrm>
            <a:off x="1641822" y="1275118"/>
            <a:ext cx="197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διανυσματικό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37116" y="2663164"/>
                <a:ext cx="68192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Όταν η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l-GR" altLang="el-GR" sz="2000" b="1" i="1"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altLang="el-GR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l-GR" altLang="el-GR" sz="2000" b="1" dirty="0">
                    <a:latin typeface="Comic Sans MS" panose="030F0702030302020204" pitchFamily="66" charset="0"/>
                  </a:rPr>
                  <a:t> ενός υλικού σημείου 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είναι σταθερή, η κίνηση που κάνει είναι ………………………</a:t>
                </a:r>
                <a:r>
                  <a:rPr lang="en-US" altLang="el-GR" sz="2000" b="1" dirty="0" smtClean="0">
                    <a:latin typeface="Comic Sans MS" panose="030F0702030302020204" pitchFamily="66" charset="0"/>
                  </a:rPr>
                  <a:t>…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  …………</a:t>
                </a:r>
                <a:r>
                  <a:rPr lang="en-US" altLang="el-GR" sz="2000" b="1" dirty="0" smtClean="0">
                    <a:latin typeface="Comic Sans MS" panose="030F0702030302020204" pitchFamily="66" charset="0"/>
                  </a:rPr>
                  <a:t>…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 .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" y="2663164"/>
                <a:ext cx="6819260" cy="1015663"/>
              </a:xfrm>
              <a:prstGeom prst="rect">
                <a:avLst/>
              </a:prstGeom>
              <a:blipFill>
                <a:blip r:embed="rId5"/>
                <a:stretch>
                  <a:fillRect l="-984" r="-1699" b="-48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Ομάδα 14"/>
          <p:cNvGrpSpPr/>
          <p:nvPr/>
        </p:nvGrpSpPr>
        <p:grpSpPr>
          <a:xfrm>
            <a:off x="4047263" y="3106130"/>
            <a:ext cx="3125665" cy="463705"/>
            <a:chOff x="4208953" y="3664450"/>
            <a:chExt cx="3125665" cy="463705"/>
          </a:xfrm>
        </p:grpSpPr>
        <p:sp>
          <p:nvSpPr>
            <p:cNvPr id="12" name="Ορθογώνιο 11"/>
            <p:cNvSpPr/>
            <p:nvPr/>
          </p:nvSpPr>
          <p:spPr>
            <a:xfrm>
              <a:off x="6245858" y="3664450"/>
              <a:ext cx="10887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ομαλή</a:t>
              </a:r>
              <a:r>
                <a:rPr lang="el-GR" altLang="el-GR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l-GR" dirty="0"/>
            </a:p>
          </p:txBody>
        </p:sp>
        <p:sp>
          <p:nvSpPr>
            <p:cNvPr id="13" name="Ορθογώνιο 12"/>
            <p:cNvSpPr/>
            <p:nvPr/>
          </p:nvSpPr>
          <p:spPr>
            <a:xfrm>
              <a:off x="4208953" y="3666490"/>
              <a:ext cx="19543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l-GR" alt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ευθύγραμμη</a:t>
              </a:r>
              <a:endParaRPr lang="el-GR" sz="2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39280" y="3885474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Αν η εξίσωση κίνησης ενός υλικού σημείου δίνεται από τη σχέση  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 </a:t>
            </a:r>
            <a:r>
              <a:rPr lang="el-GR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να εξηγήσετε τι παριστάνει κάθε σύμβολο.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048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7A4B8C-689F-4E22-B56E-575207EDDE83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20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367557" y="2833657"/>
            <a:ext cx="2519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Για  </a:t>
            </a:r>
            <a:r>
              <a:rPr lang="en-US" altLang="el-GR" sz="2000" b="1" i="1" dirty="0">
                <a:latin typeface="Comic Sans MS" pitchFamily="66" charset="0"/>
              </a:rPr>
              <a:t>t</a:t>
            </a:r>
            <a:r>
              <a:rPr lang="en-US" altLang="el-GR" sz="2000" b="1" baseline="-25000" dirty="0">
                <a:latin typeface="Comic Sans MS" pitchFamily="66" charset="0"/>
              </a:rPr>
              <a:t>0</a:t>
            </a:r>
            <a:r>
              <a:rPr lang="en-US" altLang="el-GR" sz="2000" b="1" dirty="0">
                <a:latin typeface="Comic Sans MS" pitchFamily="66" charset="0"/>
              </a:rPr>
              <a:t>=0  </a:t>
            </a:r>
            <a:r>
              <a:rPr lang="el-GR" altLang="el-GR" sz="2000" b="1" dirty="0">
                <a:latin typeface="Comic Sans MS" pitchFamily="66" charset="0"/>
              </a:rPr>
              <a:t>έχουμε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72000" y="2708275"/>
            <a:ext cx="3095625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el-G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24892" y="4293628"/>
            <a:ext cx="34030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Αν </a:t>
            </a:r>
            <a:r>
              <a:rPr lang="el-GR" altLang="el-GR" sz="2000" b="1" dirty="0" smtClean="0">
                <a:latin typeface="Comic Sans MS" pitchFamily="66" charset="0"/>
              </a:rPr>
              <a:t>επιπλέον </a:t>
            </a:r>
            <a:r>
              <a:rPr lang="el-GR" altLang="el-GR" sz="2000" b="1" i="1" dirty="0">
                <a:latin typeface="Comic Sans MS" pitchFamily="66" charset="0"/>
              </a:rPr>
              <a:t>υ</a:t>
            </a:r>
            <a:r>
              <a:rPr lang="el-GR" altLang="el-GR" sz="2000" b="1" baseline="-25000" dirty="0">
                <a:latin typeface="Comic Sans MS" pitchFamily="66" charset="0"/>
              </a:rPr>
              <a:t>0</a:t>
            </a:r>
            <a:r>
              <a:rPr lang="el-GR" altLang="el-GR" sz="2000" b="1" dirty="0">
                <a:latin typeface="Comic Sans MS" pitchFamily="66" charset="0"/>
              </a:rPr>
              <a:t>=0  έχουμε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846387" y="4054142"/>
            <a:ext cx="1871663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el-G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8549" y="545929"/>
                <a:ext cx="1733262" cy="1016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num>
                        <m:den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49" y="545929"/>
                <a:ext cx="1733262" cy="1016112"/>
              </a:xfrm>
              <a:prstGeom prst="rect">
                <a:avLst/>
              </a:prstGeom>
              <a:blipFill rotWithShape="1">
                <a:blip r:embed="rId3"/>
                <a:stretch>
                  <a:fillRect b="-18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27784" y="634182"/>
                <a:ext cx="2120324" cy="1025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634182"/>
                <a:ext cx="2120324" cy="1025665"/>
              </a:xfrm>
              <a:prstGeom prst="rect">
                <a:avLst/>
              </a:prstGeom>
              <a:blipFill rotWithShape="1">
                <a:blip r:embed="rId4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737831" y="854626"/>
            <a:ext cx="396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⇒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 </a:t>
            </a:r>
            <a:r>
              <a:rPr 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υ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– </a:t>
            </a:r>
            <a:r>
              <a:rPr 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υ</a:t>
            </a:r>
            <a:r>
              <a:rPr lang="el-GR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0  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=  </a:t>
            </a:r>
            <a:r>
              <a:rPr 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α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. (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–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t</a:t>
            </a:r>
            <a:r>
              <a:rPr lang="en-US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)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530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 animBg="1"/>
      <p:bldP spid="13319" grpId="0"/>
      <p:bldP spid="13320" grpId="0" animBg="1"/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150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lang="el-GR" altLang="el-GR" sz="1400" dirty="0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67744" y="1700808"/>
            <a:ext cx="46085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Γραφικές παραστάσεις</a:t>
            </a:r>
            <a:endParaRPr lang="el-GR" sz="32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1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253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lang="el-GR" altLang="el-GR" sz="1400" dirty="0" smtClean="0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874794" y="2132856"/>
            <a:ext cx="79175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Α.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 Ε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πιτάχυνση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Χρόνος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»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lang="el-GR" altLang="el-GR" sz="1400" dirty="0" smtClean="0"/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>
            <a:off x="3419475" y="1628775"/>
            <a:ext cx="10795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97305" name="Group 25"/>
          <p:cNvGrpSpPr>
            <a:grpSpLocks/>
          </p:cNvGrpSpPr>
          <p:nvPr/>
        </p:nvGrpSpPr>
        <p:grpSpPr bwMode="auto">
          <a:xfrm>
            <a:off x="2555875" y="1341438"/>
            <a:ext cx="1154113" cy="1847850"/>
            <a:chOff x="1610" y="845"/>
            <a:chExt cx="727" cy="1164"/>
          </a:xfrm>
        </p:grpSpPr>
        <p:sp>
          <p:nvSpPr>
            <p:cNvPr id="23578" name="Text Box 9"/>
            <p:cNvSpPr txBox="1">
              <a:spLocks noChangeArrowheads="1"/>
            </p:cNvSpPr>
            <p:nvPr/>
          </p:nvSpPr>
          <p:spPr bwMode="auto">
            <a:xfrm>
              <a:off x="1610" y="935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α</a:t>
              </a:r>
            </a:p>
          </p:txBody>
        </p:sp>
        <p:sp>
          <p:nvSpPr>
            <p:cNvPr id="23579" name="Line 14"/>
            <p:cNvSpPr>
              <a:spLocks noChangeShapeType="1"/>
            </p:cNvSpPr>
            <p:nvPr/>
          </p:nvSpPr>
          <p:spPr bwMode="auto">
            <a:xfrm>
              <a:off x="1837" y="1026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80" name="Text Box 16"/>
            <p:cNvSpPr txBox="1">
              <a:spLocks noChangeArrowheads="1"/>
            </p:cNvSpPr>
            <p:nvPr/>
          </p:nvSpPr>
          <p:spPr bwMode="auto">
            <a:xfrm>
              <a:off x="2064" y="1797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3581" name="Text Box 19"/>
            <p:cNvSpPr txBox="1">
              <a:spLocks noChangeArrowheads="1"/>
            </p:cNvSpPr>
            <p:nvPr/>
          </p:nvSpPr>
          <p:spPr bwMode="auto">
            <a:xfrm>
              <a:off x="2064" y="845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>
                  <a:latin typeface="Comic Sans MS" pitchFamily="66" charset="0"/>
                </a:rPr>
                <a:t>Α</a:t>
              </a:r>
            </a:p>
          </p:txBody>
        </p:sp>
        <p:sp>
          <p:nvSpPr>
            <p:cNvPr id="23582" name="Line 20"/>
            <p:cNvSpPr>
              <a:spLocks noChangeShapeType="1"/>
            </p:cNvSpPr>
            <p:nvPr/>
          </p:nvSpPr>
          <p:spPr bwMode="auto">
            <a:xfrm>
              <a:off x="2154" y="1026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83" name="Text Box 22"/>
            <p:cNvSpPr txBox="1">
              <a:spLocks noChangeArrowheads="1"/>
            </p:cNvSpPr>
            <p:nvPr/>
          </p:nvSpPr>
          <p:spPr bwMode="auto">
            <a:xfrm>
              <a:off x="1973" y="1616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>
                  <a:latin typeface="Comic Sans MS" pitchFamily="66" charset="0"/>
                </a:rPr>
                <a:t>Δ</a:t>
              </a:r>
            </a:p>
          </p:txBody>
        </p:sp>
      </p:grpSp>
      <p:grpSp>
        <p:nvGrpSpPr>
          <p:cNvPr id="97306" name="Group 26"/>
          <p:cNvGrpSpPr>
            <a:grpSpLocks/>
          </p:cNvGrpSpPr>
          <p:nvPr/>
        </p:nvGrpSpPr>
        <p:grpSpPr bwMode="auto">
          <a:xfrm>
            <a:off x="2916238" y="1341438"/>
            <a:ext cx="1911350" cy="1847850"/>
            <a:chOff x="1837" y="845"/>
            <a:chExt cx="1204" cy="1164"/>
          </a:xfrm>
        </p:grpSpPr>
        <p:sp>
          <p:nvSpPr>
            <p:cNvPr id="23573" name="Text Box 17"/>
            <p:cNvSpPr txBox="1">
              <a:spLocks noChangeArrowheads="1"/>
            </p:cNvSpPr>
            <p:nvPr/>
          </p:nvSpPr>
          <p:spPr bwMode="auto">
            <a:xfrm>
              <a:off x="2744" y="1797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3574" name="Text Box 18"/>
            <p:cNvSpPr txBox="1">
              <a:spLocks noChangeArrowheads="1"/>
            </p:cNvSpPr>
            <p:nvPr/>
          </p:nvSpPr>
          <p:spPr bwMode="auto">
            <a:xfrm>
              <a:off x="2789" y="845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>
                  <a:latin typeface="Comic Sans MS" pitchFamily="66" charset="0"/>
                </a:rPr>
                <a:t>Β</a:t>
              </a:r>
            </a:p>
          </p:txBody>
        </p:sp>
        <p:sp>
          <p:nvSpPr>
            <p:cNvPr id="23575" name="Line 21"/>
            <p:cNvSpPr>
              <a:spLocks noChangeShapeType="1"/>
            </p:cNvSpPr>
            <p:nvPr/>
          </p:nvSpPr>
          <p:spPr bwMode="auto">
            <a:xfrm>
              <a:off x="2835" y="1026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76" name="Text Box 23"/>
            <p:cNvSpPr txBox="1">
              <a:spLocks noChangeArrowheads="1"/>
            </p:cNvSpPr>
            <p:nvPr/>
          </p:nvSpPr>
          <p:spPr bwMode="auto">
            <a:xfrm>
              <a:off x="2835" y="1616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>
                  <a:latin typeface="Comic Sans MS" pitchFamily="66" charset="0"/>
                </a:rPr>
                <a:t>Γ</a:t>
              </a:r>
            </a:p>
          </p:txBody>
        </p:sp>
        <p:sp>
          <p:nvSpPr>
            <p:cNvPr id="23577" name="Line 24"/>
            <p:cNvSpPr>
              <a:spLocks noChangeShapeType="1"/>
            </p:cNvSpPr>
            <p:nvPr/>
          </p:nvSpPr>
          <p:spPr bwMode="auto">
            <a:xfrm>
              <a:off x="1837" y="1026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1469244" y="3564701"/>
            <a:ext cx="64087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Τι υπολογίζεται από την γραφική παράσταση 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;</a:t>
            </a:r>
          </a:p>
        </p:txBody>
      </p:sp>
      <p:sp>
        <p:nvSpPr>
          <p:cNvPr id="97308" name="Text Box 28"/>
          <p:cNvSpPr txBox="1">
            <a:spLocks noChangeArrowheads="1"/>
          </p:cNvSpPr>
          <p:nvPr/>
        </p:nvSpPr>
        <p:spPr bwMode="auto">
          <a:xfrm>
            <a:off x="1547663" y="4149725"/>
            <a:ext cx="633029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000" b="1" dirty="0">
                <a:latin typeface="Comic Sans MS" pitchFamily="66" charset="0"/>
              </a:rPr>
              <a:t>Το 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εμβαδόν Ε</a:t>
            </a:r>
            <a:r>
              <a:rPr lang="el-GR" sz="20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ΑΒΓΔ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latin typeface="Comic Sans MS" pitchFamily="66" charset="0"/>
              </a:rPr>
              <a:t>που περικλείεται μεταξύ της γραφικής παράστασης και του άξονα του χρόνου είναι</a:t>
            </a:r>
            <a:r>
              <a:rPr lang="el-G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αριθμητικά ίσο με τη μεταβολή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ταχύτητας </a:t>
            </a:r>
            <a:r>
              <a:rPr lang="el-G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</a:t>
            </a:r>
            <a:r>
              <a:rPr lang="el-GR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latin typeface="Comic Sans MS" pitchFamily="66" charset="0"/>
              </a:rPr>
              <a:t>του </a:t>
            </a:r>
            <a:r>
              <a:rPr lang="el-GR" sz="2000" b="1" dirty="0">
                <a:latin typeface="Comic Sans MS" pitchFamily="66" charset="0"/>
              </a:rPr>
              <a:t>κινητού στο χρονικό διάστημα Δ</a:t>
            </a:r>
            <a:r>
              <a:rPr lang="en-US" sz="2000" b="1" i="1" dirty="0">
                <a:latin typeface="Comic Sans MS" pitchFamily="66" charset="0"/>
              </a:rPr>
              <a:t>t</a:t>
            </a:r>
            <a:r>
              <a:rPr lang="en-US" sz="2000" b="1" dirty="0">
                <a:latin typeface="Comic Sans MS" pitchFamily="66" charset="0"/>
              </a:rPr>
              <a:t>.</a:t>
            </a:r>
            <a:r>
              <a:rPr lang="el-GR" sz="2000" b="1" dirty="0">
                <a:latin typeface="Comic Sans MS" pitchFamily="66" charset="0"/>
              </a:rPr>
              <a:t> </a:t>
            </a:r>
          </a:p>
        </p:txBody>
      </p:sp>
      <p:grpSp>
        <p:nvGrpSpPr>
          <p:cNvPr id="97314" name="Group 34"/>
          <p:cNvGrpSpPr>
            <a:grpSpLocks/>
          </p:cNvGrpSpPr>
          <p:nvPr/>
        </p:nvGrpSpPr>
        <p:grpSpPr bwMode="auto">
          <a:xfrm>
            <a:off x="3419475" y="1484313"/>
            <a:ext cx="2665413" cy="1370012"/>
            <a:chOff x="2154" y="935"/>
            <a:chExt cx="1679" cy="863"/>
          </a:xfrm>
        </p:grpSpPr>
        <p:cxnSp>
          <p:nvCxnSpPr>
            <p:cNvPr id="23568" name="AutoShape 30"/>
            <p:cNvCxnSpPr>
              <a:cxnSpLocks noChangeShapeType="1"/>
            </p:cNvCxnSpPr>
            <p:nvPr/>
          </p:nvCxnSpPr>
          <p:spPr bwMode="auto">
            <a:xfrm flipV="1">
              <a:off x="2835" y="1071"/>
              <a:ext cx="363" cy="235"/>
            </a:xfrm>
            <a:prstGeom prst="curvedConnector3">
              <a:avLst>
                <a:gd name="adj1" fmla="val 49861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311" name="Text Box 31"/>
            <p:cNvSpPr txBox="1">
              <a:spLocks noChangeArrowheads="1"/>
            </p:cNvSpPr>
            <p:nvPr/>
          </p:nvSpPr>
          <p:spPr bwMode="auto">
            <a:xfrm>
              <a:off x="3198" y="935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Ε</a:t>
              </a:r>
              <a:r>
                <a:rPr lang="el-GR" baseline="-2500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ΑΒΓΔ</a:t>
              </a:r>
              <a:endParaRPr lang="el-GR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grpSp>
          <p:nvGrpSpPr>
            <p:cNvPr id="23570" name="Group 33"/>
            <p:cNvGrpSpPr>
              <a:grpSpLocks/>
            </p:cNvGrpSpPr>
            <p:nvPr/>
          </p:nvGrpSpPr>
          <p:grpSpPr bwMode="auto">
            <a:xfrm>
              <a:off x="2154" y="1026"/>
              <a:ext cx="680" cy="772"/>
              <a:chOff x="2154" y="1026"/>
              <a:chExt cx="680" cy="772"/>
            </a:xfrm>
          </p:grpSpPr>
          <p:sp>
            <p:nvSpPr>
              <p:cNvPr id="23571" name="Rectangle 29"/>
              <p:cNvSpPr>
                <a:spLocks noChangeArrowheads="1"/>
              </p:cNvSpPr>
              <p:nvPr/>
            </p:nvSpPr>
            <p:spPr bwMode="auto">
              <a:xfrm>
                <a:off x="2154" y="1026"/>
                <a:ext cx="680" cy="77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97312" name="Text Box 32"/>
              <p:cNvSpPr txBox="1">
                <a:spLocks noChangeArrowheads="1"/>
              </p:cNvSpPr>
              <p:nvPr/>
            </p:nvSpPr>
            <p:spPr bwMode="auto">
              <a:xfrm>
                <a:off x="2290" y="1207"/>
                <a:ext cx="45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28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</a:t>
                </a:r>
                <a:r>
                  <a:rPr lang="el-GR" sz="2800" b="1" i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υ</a:t>
                </a:r>
                <a:endParaRPr 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4926013" y="841149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4673600" y="317500"/>
            <a:ext cx="1512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</a:t>
            </a:r>
            <a:r>
              <a:rPr lang="el-GR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&gt;0</a:t>
            </a:r>
            <a:endParaRPr lang="el-GR" b="1" dirty="0">
              <a:latin typeface="Comic Sans MS" pitchFamily="66" charset="0"/>
            </a:endParaRPr>
          </a:p>
        </p:txBody>
      </p:sp>
      <p:grpSp>
        <p:nvGrpSpPr>
          <p:cNvPr id="97319" name="Group 39"/>
          <p:cNvGrpSpPr>
            <a:grpSpLocks/>
          </p:cNvGrpSpPr>
          <p:nvPr/>
        </p:nvGrpSpPr>
        <p:grpSpPr bwMode="auto">
          <a:xfrm>
            <a:off x="6113463" y="244475"/>
            <a:ext cx="2430462" cy="519113"/>
            <a:chOff x="4059" y="164"/>
            <a:chExt cx="1531" cy="327"/>
          </a:xfrm>
        </p:grpSpPr>
        <p:sp>
          <p:nvSpPr>
            <p:cNvPr id="23566" name="AutoShape 37"/>
            <p:cNvSpPr>
              <a:spLocks noChangeArrowheads="1"/>
            </p:cNvSpPr>
            <p:nvPr/>
          </p:nvSpPr>
          <p:spPr bwMode="auto">
            <a:xfrm>
              <a:off x="4059" y="346"/>
              <a:ext cx="318" cy="45"/>
            </a:xfrm>
            <a:prstGeom prst="rightArrow">
              <a:avLst>
                <a:gd name="adj1" fmla="val 50000"/>
                <a:gd name="adj2" fmla="val 17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318" name="Rectangle 38"/>
            <p:cNvSpPr>
              <a:spLocks noChangeArrowheads="1"/>
            </p:cNvSpPr>
            <p:nvPr/>
          </p:nvSpPr>
          <p:spPr bwMode="auto">
            <a:xfrm>
              <a:off x="4422" y="164"/>
              <a:ext cx="11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8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τελ </a:t>
              </a:r>
              <a:r>
                <a:rPr lang="el-G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&gt; </a:t>
              </a:r>
              <a:r>
                <a:rPr lang="el-GR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8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αρχ</a:t>
              </a:r>
              <a:r>
                <a:rPr lang="el-GR" sz="2800" baseline="-25000">
                  <a:latin typeface="Comic Sans MS" pitchFamily="66" charset="0"/>
                </a:rPr>
                <a:t> </a:t>
              </a:r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2197100" y="692150"/>
            <a:ext cx="3671888" cy="2497138"/>
            <a:chOff x="2197100" y="692150"/>
            <a:chExt cx="3671888" cy="2497138"/>
          </a:xfrm>
        </p:grpSpPr>
        <p:grpSp>
          <p:nvGrpSpPr>
            <p:cNvPr id="97293" name="Group 13"/>
            <p:cNvGrpSpPr>
              <a:grpSpLocks/>
            </p:cNvGrpSpPr>
            <p:nvPr/>
          </p:nvGrpSpPr>
          <p:grpSpPr bwMode="auto">
            <a:xfrm>
              <a:off x="2197100" y="692150"/>
              <a:ext cx="3671888" cy="2497138"/>
              <a:chOff x="1384" y="436"/>
              <a:chExt cx="2313" cy="1573"/>
            </a:xfrm>
          </p:grpSpPr>
          <p:sp>
            <p:nvSpPr>
              <p:cNvPr id="23584" name="Line 5"/>
              <p:cNvSpPr>
                <a:spLocks noChangeShapeType="1"/>
              </p:cNvSpPr>
              <p:nvPr/>
            </p:nvSpPr>
            <p:spPr bwMode="auto">
              <a:xfrm flipV="1">
                <a:off x="1837" y="436"/>
                <a:ext cx="0" cy="13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585" name="Line 6"/>
              <p:cNvSpPr>
                <a:spLocks noChangeShapeType="1"/>
              </p:cNvSpPr>
              <p:nvPr/>
            </p:nvSpPr>
            <p:spPr bwMode="auto">
              <a:xfrm>
                <a:off x="1837" y="1797"/>
                <a:ext cx="181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586" name="Text Box 8"/>
              <p:cNvSpPr txBox="1">
                <a:spLocks noChangeArrowheads="1"/>
              </p:cNvSpPr>
              <p:nvPr/>
            </p:nvSpPr>
            <p:spPr bwMode="auto">
              <a:xfrm>
                <a:off x="3289" y="1797"/>
                <a:ext cx="40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 </a:t>
                </a:r>
                <a:r>
                  <a:rPr lang="en-US" altLang="el-GR" sz="1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  </a:t>
                </a:r>
                <a:r>
                  <a:rPr lang="en-US" altLang="el-GR" sz="1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el-GR" altLang="el-GR" sz="1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3587" name="Text Box 10"/>
              <p:cNvSpPr txBox="1">
                <a:spLocks noChangeArrowheads="1"/>
              </p:cNvSpPr>
              <p:nvPr/>
            </p:nvSpPr>
            <p:spPr bwMode="auto">
              <a:xfrm>
                <a:off x="1701" y="1751"/>
                <a:ext cx="18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3589" name="Text Box 7"/>
              <p:cNvSpPr txBox="1">
                <a:spLocks noChangeArrowheads="1"/>
              </p:cNvSpPr>
              <p:nvPr/>
            </p:nvSpPr>
            <p:spPr bwMode="auto">
              <a:xfrm>
                <a:off x="1384" y="481"/>
                <a:ext cx="31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:endPara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569728" y="763588"/>
                  <a:ext cx="401392" cy="464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1" i="0" smtClean="0">
                                <a:latin typeface="Cambria Math"/>
                              </a:rPr>
                              <m:t>𝐦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sz="14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0" smtClean="0">
                                    <a:latin typeface="Cambria Math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sz="1400" b="1" i="0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728" y="763588"/>
                  <a:ext cx="401392" cy="46435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311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5" grpId="0" animBg="1"/>
      <p:bldP spid="97307" grpId="0"/>
      <p:bldP spid="97308" grpId="0"/>
      <p:bldP spid="973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457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lang="el-GR" altLang="el-GR" sz="1400" dirty="0" smtClean="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211638" y="1125538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p:sp>
        <p:nvSpPr>
          <p:cNvPr id="24581" name="Line 10"/>
          <p:cNvSpPr>
            <a:spLocks noChangeShapeType="1"/>
          </p:cNvSpPr>
          <p:nvPr/>
        </p:nvSpPr>
        <p:spPr bwMode="auto">
          <a:xfrm>
            <a:off x="3635375" y="321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3924300" y="476250"/>
            <a:ext cx="1584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</a:t>
            </a:r>
            <a:r>
              <a:rPr lang="el-G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</a:t>
            </a:r>
            <a:r>
              <a:rPr lang="el-G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&lt; 0     </a:t>
            </a:r>
            <a:r>
              <a:rPr lang="el-GR" sz="2800" b="1">
                <a:latin typeface="Comic Sans MS" pitchFamily="66" charset="0"/>
              </a:rPr>
              <a:t> </a:t>
            </a:r>
          </a:p>
        </p:txBody>
      </p:sp>
      <p:sp>
        <p:nvSpPr>
          <p:cNvPr id="24583" name="Text Box 23"/>
          <p:cNvSpPr txBox="1">
            <a:spLocks noChangeArrowheads="1"/>
          </p:cNvSpPr>
          <p:nvPr/>
        </p:nvSpPr>
        <p:spPr bwMode="auto">
          <a:xfrm>
            <a:off x="3276600" y="3213100"/>
            <a:ext cx="1295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/>
          </a:p>
          <a:p>
            <a:pPr eaLnBrk="1" hangingPunct="1">
              <a:spcBef>
                <a:spcPct val="50000"/>
              </a:spcBef>
            </a:pPr>
            <a:endParaRPr lang="el-GR" altLang="el-GR"/>
          </a:p>
        </p:txBody>
      </p:sp>
      <p:grpSp>
        <p:nvGrpSpPr>
          <p:cNvPr id="25628" name="Group 28"/>
          <p:cNvGrpSpPr>
            <a:grpSpLocks/>
          </p:cNvGrpSpPr>
          <p:nvPr/>
        </p:nvGrpSpPr>
        <p:grpSpPr bwMode="auto">
          <a:xfrm>
            <a:off x="1763713" y="1484313"/>
            <a:ext cx="4465637" cy="3097212"/>
            <a:chOff x="1111" y="935"/>
            <a:chExt cx="2813" cy="1951"/>
          </a:xfrm>
        </p:grpSpPr>
        <p:sp>
          <p:nvSpPr>
            <p:cNvPr id="24611" name="Line 4"/>
            <p:cNvSpPr>
              <a:spLocks noChangeShapeType="1"/>
            </p:cNvSpPr>
            <p:nvPr/>
          </p:nvSpPr>
          <p:spPr bwMode="auto">
            <a:xfrm flipV="1">
              <a:off x="1565" y="981"/>
              <a:ext cx="0" cy="19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12" name="Line 5"/>
            <p:cNvSpPr>
              <a:spLocks noChangeShapeType="1"/>
            </p:cNvSpPr>
            <p:nvPr/>
          </p:nvSpPr>
          <p:spPr bwMode="auto">
            <a:xfrm>
              <a:off x="1565" y="2024"/>
              <a:ext cx="21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13" name="Text Box 8"/>
            <p:cNvSpPr txBox="1">
              <a:spLocks noChangeArrowheads="1"/>
            </p:cNvSpPr>
            <p:nvPr/>
          </p:nvSpPr>
          <p:spPr bwMode="auto">
            <a:xfrm>
              <a:off x="3470" y="2024"/>
              <a:ext cx="4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altLang="el-GR" sz="16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/ </a:t>
              </a:r>
              <a:r>
                <a:rPr lang="en-US" altLang="el-GR" sz="14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s</a:t>
              </a:r>
              <a:endParaRPr lang="el-GR" altLang="el-GR" sz="14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4614" name="Text Box 9"/>
            <p:cNvSpPr txBox="1">
              <a:spLocks noChangeArrowheads="1"/>
            </p:cNvSpPr>
            <p:nvPr/>
          </p:nvSpPr>
          <p:spPr bwMode="auto">
            <a:xfrm>
              <a:off x="1338" y="1933"/>
              <a:ext cx="2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4616" name="Text Box 7"/>
            <p:cNvSpPr txBox="1">
              <a:spLocks noChangeArrowheads="1"/>
            </p:cNvSpPr>
            <p:nvPr/>
          </p:nvSpPr>
          <p:spPr bwMode="auto">
            <a:xfrm>
              <a:off x="1111" y="935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α</a:t>
              </a:r>
              <a:r>
                <a:rPr lang="en-US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/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5636" name="Group 36"/>
          <p:cNvGrpSpPr>
            <a:grpSpLocks/>
          </p:cNvGrpSpPr>
          <p:nvPr/>
        </p:nvGrpSpPr>
        <p:grpSpPr bwMode="auto">
          <a:xfrm>
            <a:off x="2051050" y="2852738"/>
            <a:ext cx="1441450" cy="1417637"/>
            <a:chOff x="1292" y="1797"/>
            <a:chExt cx="908" cy="893"/>
          </a:xfrm>
        </p:grpSpPr>
        <p:grpSp>
          <p:nvGrpSpPr>
            <p:cNvPr id="24604" name="Group 29"/>
            <p:cNvGrpSpPr>
              <a:grpSpLocks/>
            </p:cNvGrpSpPr>
            <p:nvPr/>
          </p:nvGrpSpPr>
          <p:grpSpPr bwMode="auto">
            <a:xfrm>
              <a:off x="1292" y="1797"/>
              <a:ext cx="908" cy="756"/>
              <a:chOff x="1292" y="1797"/>
              <a:chExt cx="908" cy="756"/>
            </a:xfrm>
          </p:grpSpPr>
          <p:sp>
            <p:nvSpPr>
              <p:cNvPr id="24607" name="Line 11"/>
              <p:cNvSpPr>
                <a:spLocks noChangeShapeType="1"/>
              </p:cNvSpPr>
              <p:nvPr/>
            </p:nvSpPr>
            <p:spPr bwMode="auto">
              <a:xfrm>
                <a:off x="2064" y="2024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09" name="Text Box 17"/>
              <p:cNvSpPr txBox="1">
                <a:spLocks noChangeArrowheads="1"/>
              </p:cNvSpPr>
              <p:nvPr/>
            </p:nvSpPr>
            <p:spPr bwMode="auto">
              <a:xfrm>
                <a:off x="1927" y="1797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16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4610" name="Text Box 18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</a:p>
            </p:txBody>
          </p:sp>
        </p:grpSp>
        <p:sp>
          <p:nvSpPr>
            <p:cNvPr id="24605" name="Text Box 32"/>
            <p:cNvSpPr txBox="1">
              <a:spLocks noChangeArrowheads="1"/>
            </p:cNvSpPr>
            <p:nvPr/>
          </p:nvSpPr>
          <p:spPr bwMode="auto">
            <a:xfrm>
              <a:off x="1927" y="2478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>
                  <a:latin typeface="Comic Sans MS" pitchFamily="66" charset="0"/>
                </a:rPr>
                <a:t>Α</a:t>
              </a:r>
              <a:endParaRPr lang="en-US" altLang="el-GR" sz="1600">
                <a:latin typeface="Comic Sans MS" pitchFamily="66" charset="0"/>
              </a:endParaRPr>
            </a:p>
          </p:txBody>
        </p:sp>
        <p:sp>
          <p:nvSpPr>
            <p:cNvPr id="24606" name="Text Box 33"/>
            <p:cNvSpPr txBox="1">
              <a:spLocks noChangeArrowheads="1"/>
            </p:cNvSpPr>
            <p:nvPr/>
          </p:nvSpPr>
          <p:spPr bwMode="auto">
            <a:xfrm>
              <a:off x="1882" y="2024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>
                  <a:latin typeface="Comic Sans MS" pitchFamily="66" charset="0"/>
                </a:rPr>
                <a:t>Β</a:t>
              </a:r>
              <a:endParaRPr lang="en-US" altLang="el-GR" sz="1600">
                <a:latin typeface="Comic Sans MS" pitchFamily="66" charset="0"/>
              </a:endParaRPr>
            </a:p>
          </p:txBody>
        </p:sp>
      </p:grpSp>
      <p:grpSp>
        <p:nvGrpSpPr>
          <p:cNvPr id="25637" name="Group 37"/>
          <p:cNvGrpSpPr>
            <a:grpSpLocks/>
          </p:cNvGrpSpPr>
          <p:nvPr/>
        </p:nvGrpSpPr>
        <p:grpSpPr bwMode="auto">
          <a:xfrm>
            <a:off x="2486026" y="2852738"/>
            <a:ext cx="2517775" cy="1417637"/>
            <a:chOff x="1566" y="1797"/>
            <a:chExt cx="1586" cy="893"/>
          </a:xfrm>
        </p:grpSpPr>
        <p:grpSp>
          <p:nvGrpSpPr>
            <p:cNvPr id="24598" name="Group 30"/>
            <p:cNvGrpSpPr>
              <a:grpSpLocks/>
            </p:cNvGrpSpPr>
            <p:nvPr/>
          </p:nvGrpSpPr>
          <p:grpSpPr bwMode="auto">
            <a:xfrm>
              <a:off x="1566" y="1797"/>
              <a:ext cx="1451" cy="726"/>
              <a:chOff x="1566" y="1797"/>
              <a:chExt cx="1451" cy="726"/>
            </a:xfrm>
          </p:grpSpPr>
          <p:sp>
            <p:nvSpPr>
              <p:cNvPr id="24601" name="Line 12"/>
              <p:cNvSpPr>
                <a:spLocks noChangeShapeType="1"/>
              </p:cNvSpPr>
              <p:nvPr/>
            </p:nvSpPr>
            <p:spPr bwMode="auto">
              <a:xfrm>
                <a:off x="2880" y="2024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02" name="Line 14"/>
              <p:cNvSpPr>
                <a:spLocks noChangeShapeType="1"/>
              </p:cNvSpPr>
              <p:nvPr/>
            </p:nvSpPr>
            <p:spPr bwMode="auto">
              <a:xfrm flipH="1">
                <a:off x="1566" y="2504"/>
                <a:ext cx="13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03" name="Text Box 19"/>
              <p:cNvSpPr txBox="1">
                <a:spLocks noChangeArrowheads="1"/>
              </p:cNvSpPr>
              <p:nvPr/>
            </p:nvSpPr>
            <p:spPr bwMode="auto">
              <a:xfrm>
                <a:off x="2744" y="1797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l-GR" altLang="el-GR" sz="16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24599" name="Text Box 34"/>
            <p:cNvSpPr txBox="1">
              <a:spLocks noChangeArrowheads="1"/>
            </p:cNvSpPr>
            <p:nvPr/>
          </p:nvSpPr>
          <p:spPr bwMode="auto">
            <a:xfrm>
              <a:off x="2835" y="2478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>
                  <a:latin typeface="Comic Sans MS" pitchFamily="66" charset="0"/>
                </a:rPr>
                <a:t>Γ</a:t>
              </a:r>
              <a:endParaRPr lang="en-US" altLang="el-GR" sz="1600">
                <a:latin typeface="Comic Sans MS" pitchFamily="66" charset="0"/>
              </a:endParaRPr>
            </a:p>
          </p:txBody>
        </p:sp>
        <p:sp>
          <p:nvSpPr>
            <p:cNvPr id="24600" name="Text Box 35"/>
            <p:cNvSpPr txBox="1">
              <a:spLocks noChangeArrowheads="1"/>
            </p:cNvSpPr>
            <p:nvPr/>
          </p:nvSpPr>
          <p:spPr bwMode="auto">
            <a:xfrm>
              <a:off x="2880" y="2024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>
                  <a:latin typeface="Comic Sans MS" pitchFamily="66" charset="0"/>
                </a:rPr>
                <a:t>Δ</a:t>
              </a:r>
              <a:endParaRPr lang="en-US" altLang="el-GR" sz="1600">
                <a:latin typeface="Comic Sans MS" pitchFamily="66" charset="0"/>
              </a:endParaRPr>
            </a:p>
          </p:txBody>
        </p:sp>
      </p:grpSp>
      <p:grpSp>
        <p:nvGrpSpPr>
          <p:cNvPr id="25650" name="Group 50"/>
          <p:cNvGrpSpPr>
            <a:grpSpLocks/>
          </p:cNvGrpSpPr>
          <p:nvPr/>
        </p:nvGrpSpPr>
        <p:grpSpPr bwMode="auto">
          <a:xfrm>
            <a:off x="3276600" y="3213100"/>
            <a:ext cx="2879725" cy="801688"/>
            <a:chOff x="2064" y="2024"/>
            <a:chExt cx="1814" cy="505"/>
          </a:xfrm>
        </p:grpSpPr>
        <p:grpSp>
          <p:nvGrpSpPr>
            <p:cNvPr id="24592" name="Group 49"/>
            <p:cNvGrpSpPr>
              <a:grpSpLocks/>
            </p:cNvGrpSpPr>
            <p:nvPr/>
          </p:nvGrpSpPr>
          <p:grpSpPr bwMode="auto">
            <a:xfrm>
              <a:off x="2064" y="2024"/>
              <a:ext cx="816" cy="480"/>
              <a:chOff x="2064" y="2024"/>
              <a:chExt cx="816" cy="480"/>
            </a:xfrm>
          </p:grpSpPr>
          <p:sp>
            <p:nvSpPr>
              <p:cNvPr id="24596" name="Text Box 24"/>
              <p:cNvSpPr txBox="1">
                <a:spLocks noChangeArrowheads="1"/>
              </p:cNvSpPr>
              <p:nvPr/>
            </p:nvSpPr>
            <p:spPr bwMode="auto">
              <a:xfrm>
                <a:off x="2064" y="2024"/>
                <a:ext cx="816" cy="480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endParaRPr lang="el-GR" altLang="el-GR" sz="4400"/>
              </a:p>
            </p:txBody>
          </p:sp>
          <p:sp>
            <p:nvSpPr>
              <p:cNvPr id="25625" name="Text Box 25"/>
              <p:cNvSpPr txBox="1">
                <a:spLocks noChangeArrowheads="1"/>
              </p:cNvSpPr>
              <p:nvPr/>
            </p:nvSpPr>
            <p:spPr bwMode="auto">
              <a:xfrm>
                <a:off x="2245" y="2123"/>
                <a:ext cx="45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28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</a:t>
                </a:r>
                <a:r>
                  <a:rPr lang="el-GR" sz="2800" b="1" i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υ</a:t>
                </a:r>
                <a:endParaRPr 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grpSp>
          <p:nvGrpSpPr>
            <p:cNvPr id="24593" name="Group 44"/>
            <p:cNvGrpSpPr>
              <a:grpSpLocks/>
            </p:cNvGrpSpPr>
            <p:nvPr/>
          </p:nvGrpSpPr>
          <p:grpSpPr bwMode="auto">
            <a:xfrm>
              <a:off x="2880" y="2242"/>
              <a:ext cx="998" cy="287"/>
              <a:chOff x="2880" y="2205"/>
              <a:chExt cx="998" cy="239"/>
            </a:xfrm>
          </p:grpSpPr>
          <p:cxnSp>
            <p:nvCxnSpPr>
              <p:cNvPr id="24594" name="AutoShape 39"/>
              <p:cNvCxnSpPr>
                <a:cxnSpLocks noChangeShapeType="1"/>
              </p:cNvCxnSpPr>
              <p:nvPr/>
            </p:nvCxnSpPr>
            <p:spPr bwMode="auto">
              <a:xfrm>
                <a:off x="2880" y="2296"/>
                <a:ext cx="363" cy="91"/>
              </a:xfrm>
              <a:prstGeom prst="curvedConnector3">
                <a:avLst>
                  <a:gd name="adj1" fmla="val 49861"/>
                </a:avLst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640" name="Text Box 40"/>
              <p:cNvSpPr txBox="1">
                <a:spLocks noChangeArrowheads="1"/>
              </p:cNvSpPr>
              <p:nvPr/>
            </p:nvSpPr>
            <p:spPr bwMode="auto">
              <a:xfrm>
                <a:off x="3243" y="2205"/>
                <a:ext cx="635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</a:t>
                </a:r>
                <a:r>
                  <a:rPr lang="el-GR" baseline="-250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ΑΒΓΔ</a:t>
                </a:r>
                <a:endParaRPr lang="el-GR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grpSp>
        <p:nvGrpSpPr>
          <p:cNvPr id="25646" name="Group 46"/>
          <p:cNvGrpSpPr>
            <a:grpSpLocks/>
          </p:cNvGrpSpPr>
          <p:nvPr/>
        </p:nvGrpSpPr>
        <p:grpSpPr bwMode="auto">
          <a:xfrm>
            <a:off x="5508625" y="404813"/>
            <a:ext cx="2430463" cy="519112"/>
            <a:chOff x="4059" y="164"/>
            <a:chExt cx="1531" cy="327"/>
          </a:xfrm>
        </p:grpSpPr>
        <p:sp>
          <p:nvSpPr>
            <p:cNvPr id="24590" name="AutoShape 47"/>
            <p:cNvSpPr>
              <a:spLocks noChangeArrowheads="1"/>
            </p:cNvSpPr>
            <p:nvPr/>
          </p:nvSpPr>
          <p:spPr bwMode="auto">
            <a:xfrm>
              <a:off x="4059" y="346"/>
              <a:ext cx="318" cy="45"/>
            </a:xfrm>
            <a:prstGeom prst="rightArrow">
              <a:avLst>
                <a:gd name="adj1" fmla="val 50000"/>
                <a:gd name="adj2" fmla="val 17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5648" name="Rectangle 48"/>
            <p:cNvSpPr>
              <a:spLocks noChangeArrowheads="1"/>
            </p:cNvSpPr>
            <p:nvPr/>
          </p:nvSpPr>
          <p:spPr bwMode="auto">
            <a:xfrm>
              <a:off x="4422" y="164"/>
              <a:ext cx="11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8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τελ </a:t>
              </a:r>
              <a:r>
                <a:rPr lang="el-G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&lt; </a:t>
              </a:r>
              <a:r>
                <a:rPr lang="el-GR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8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αρχ</a:t>
              </a:r>
              <a:r>
                <a:rPr lang="el-GR" sz="2800" baseline="-25000">
                  <a:latin typeface="Comic Sans MS" pitchFamily="66" charset="0"/>
                </a:rPr>
                <a:t> </a:t>
              </a:r>
            </a:p>
          </p:txBody>
        </p:sp>
      </p:grp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3275013" y="3968296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083046" y="1484313"/>
                <a:ext cx="401392" cy="464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1" i="0" smtClean="0">
                              <a:latin typeface="Cambria Math"/>
                            </a:rPr>
                            <m:t>𝐦</m:t>
                          </m:r>
                        </m:num>
                        <m:den>
                          <m:sSup>
                            <m:sSupPr>
                              <m:ctrlPr>
                                <a:rPr lang="el-GR" sz="1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1" i="0" smtClean="0">
                                  <a:latin typeface="Cambria Math"/>
                                </a:rPr>
                                <m:t>𝐬</m:t>
                              </m:r>
                            </m:e>
                            <m:sup>
                              <m:r>
                                <a:rPr lang="en-US" sz="1400" b="1" i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14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046" y="1484313"/>
                <a:ext cx="401392" cy="4643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1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21" grpId="0"/>
      <p:bldP spid="256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560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lang="el-GR" altLang="el-GR" sz="1400" dirty="0" smtClean="0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962333" y="2133600"/>
            <a:ext cx="74542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Β.  « 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Χρόνος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»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662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lang="el-GR" altLang="el-GR" sz="1400" dirty="0" smtClean="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2339975" y="908050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1258888" y="2205038"/>
            <a:ext cx="1728787" cy="1655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619250" y="4581525"/>
            <a:ext cx="1584325" cy="528638"/>
          </a:xfrm>
          <a:prstGeom prst="rect">
            <a:avLst/>
          </a:prstGeom>
          <a:solidFill>
            <a:srgbClr val="FFFF99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</a:t>
            </a: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el-GR" sz="2800" b="1" i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188441" y="3017260"/>
            <a:ext cx="487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n-US" altLang="el-GR" sz="16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en-US" altLang="el-G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l-GR" altLang="el-GR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5508625" y="2093132"/>
            <a:ext cx="1943100" cy="11914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580063" y="4581525"/>
            <a:ext cx="2663825" cy="528638"/>
          </a:xfrm>
          <a:prstGeom prst="rect">
            <a:avLst/>
          </a:prstGeom>
          <a:solidFill>
            <a:srgbClr val="FFFF99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</a:t>
            </a: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800" b="1" baseline="-250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el-GR" sz="2800" b="1" baseline="-250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l-GR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α.</a:t>
            </a:r>
            <a:r>
              <a:rPr lang="en-US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n-US" b="1" dirty="0">
                <a:latin typeface="Comic Sans MS" pitchFamily="66" charset="0"/>
              </a:rPr>
              <a:t> </a:t>
            </a:r>
            <a:endParaRPr lang="el-GR" b="1" dirty="0">
              <a:latin typeface="Comic Sans MS" pitchFamily="66" charset="0"/>
            </a:endParaRPr>
          </a:p>
        </p:txBody>
      </p:sp>
      <p:grpSp>
        <p:nvGrpSpPr>
          <p:cNvPr id="16446" name="Group 62"/>
          <p:cNvGrpSpPr>
            <a:grpSpLocks/>
          </p:cNvGrpSpPr>
          <p:nvPr/>
        </p:nvGrpSpPr>
        <p:grpSpPr bwMode="auto">
          <a:xfrm>
            <a:off x="900113" y="2420938"/>
            <a:ext cx="1871662" cy="1776412"/>
            <a:chOff x="567" y="1616"/>
            <a:chExt cx="1179" cy="1119"/>
          </a:xfrm>
        </p:grpSpPr>
        <p:sp>
          <p:nvSpPr>
            <p:cNvPr id="26657" name="Line 19"/>
            <p:cNvSpPr>
              <a:spLocks noChangeShapeType="1"/>
            </p:cNvSpPr>
            <p:nvPr/>
          </p:nvSpPr>
          <p:spPr bwMode="auto">
            <a:xfrm flipV="1">
              <a:off x="1610" y="175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58" name="Line 20"/>
            <p:cNvSpPr>
              <a:spLocks noChangeShapeType="1"/>
            </p:cNvSpPr>
            <p:nvPr/>
          </p:nvSpPr>
          <p:spPr bwMode="auto">
            <a:xfrm flipH="1">
              <a:off x="793" y="1752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59" name="Text Box 21"/>
            <p:cNvSpPr txBox="1">
              <a:spLocks noChangeArrowheads="1"/>
            </p:cNvSpPr>
            <p:nvPr/>
          </p:nvSpPr>
          <p:spPr bwMode="auto">
            <a:xfrm>
              <a:off x="1474" y="2523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6660" name="Text Box 22"/>
            <p:cNvSpPr txBox="1">
              <a:spLocks noChangeArrowheads="1"/>
            </p:cNvSpPr>
            <p:nvPr/>
          </p:nvSpPr>
          <p:spPr bwMode="auto">
            <a:xfrm>
              <a:off x="567" y="1616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υ</a:t>
              </a:r>
              <a:r>
                <a:rPr lang="el-GR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6448" name="Group 64"/>
          <p:cNvGrpSpPr>
            <a:grpSpLocks/>
          </p:cNvGrpSpPr>
          <p:nvPr/>
        </p:nvGrpSpPr>
        <p:grpSpPr bwMode="auto">
          <a:xfrm>
            <a:off x="5148263" y="2060575"/>
            <a:ext cx="2303462" cy="2136775"/>
            <a:chOff x="3243" y="1298"/>
            <a:chExt cx="1451" cy="1346"/>
          </a:xfrm>
        </p:grpSpPr>
        <p:sp>
          <p:nvSpPr>
            <p:cNvPr id="26653" name="Line 23"/>
            <p:cNvSpPr>
              <a:spLocks noChangeShapeType="1"/>
            </p:cNvSpPr>
            <p:nvPr/>
          </p:nvSpPr>
          <p:spPr bwMode="auto">
            <a:xfrm flipV="1">
              <a:off x="4513" y="1434"/>
              <a:ext cx="0" cy="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 flipH="1">
              <a:off x="3470" y="1434"/>
              <a:ext cx="104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55" name="Text Box 25"/>
            <p:cNvSpPr txBox="1">
              <a:spLocks noChangeArrowheads="1"/>
            </p:cNvSpPr>
            <p:nvPr/>
          </p:nvSpPr>
          <p:spPr bwMode="auto">
            <a:xfrm>
              <a:off x="4422" y="2432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6656" name="Text Box 26"/>
            <p:cNvSpPr txBox="1">
              <a:spLocks noChangeArrowheads="1"/>
            </p:cNvSpPr>
            <p:nvPr/>
          </p:nvSpPr>
          <p:spPr bwMode="auto">
            <a:xfrm>
              <a:off x="3243" y="1298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υ</a:t>
              </a:r>
              <a:r>
                <a:rPr lang="el-GR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2124075" y="404813"/>
            <a:ext cx="4608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611188" y="1628775"/>
            <a:ext cx="3384550" cy="2590800"/>
            <a:chOff x="611188" y="1628775"/>
            <a:chExt cx="3384550" cy="2590800"/>
          </a:xfrm>
        </p:grpSpPr>
        <p:grpSp>
          <p:nvGrpSpPr>
            <p:cNvPr id="16437" name="Group 53"/>
            <p:cNvGrpSpPr>
              <a:grpSpLocks/>
            </p:cNvGrpSpPr>
            <p:nvPr/>
          </p:nvGrpSpPr>
          <p:grpSpPr bwMode="auto">
            <a:xfrm>
              <a:off x="611188" y="1628775"/>
              <a:ext cx="3384550" cy="2590800"/>
              <a:chOff x="249" y="890"/>
              <a:chExt cx="1905" cy="1409"/>
            </a:xfrm>
          </p:grpSpPr>
          <p:sp>
            <p:nvSpPr>
              <p:cNvPr id="26646" name="Line 3"/>
              <p:cNvSpPr>
                <a:spLocks noChangeShapeType="1"/>
              </p:cNvSpPr>
              <p:nvPr/>
            </p:nvSpPr>
            <p:spPr bwMode="auto">
              <a:xfrm flipV="1">
                <a:off x="612" y="935"/>
                <a:ext cx="0" cy="11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647" name="Line 4"/>
              <p:cNvSpPr>
                <a:spLocks noChangeShapeType="1"/>
              </p:cNvSpPr>
              <p:nvPr/>
            </p:nvSpPr>
            <p:spPr bwMode="auto">
              <a:xfrm>
                <a:off x="612" y="2115"/>
                <a:ext cx="140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648" name="Text Box 7"/>
              <p:cNvSpPr txBox="1">
                <a:spLocks noChangeArrowheads="1"/>
              </p:cNvSpPr>
              <p:nvPr/>
            </p:nvSpPr>
            <p:spPr bwMode="auto">
              <a:xfrm>
                <a:off x="1791" y="2115"/>
                <a:ext cx="36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l-GR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 </a:t>
                </a:r>
                <a:r>
                  <a:rPr lang="en-US" altLang="el-GR" sz="1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el-GR" altLang="el-GR" sz="1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6649" name="Text Box 12"/>
              <p:cNvSpPr txBox="1">
                <a:spLocks noChangeArrowheads="1"/>
              </p:cNvSpPr>
              <p:nvPr/>
            </p:nvSpPr>
            <p:spPr bwMode="auto">
              <a:xfrm>
                <a:off x="476" y="2069"/>
                <a:ext cx="182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6651" name="Text Box 6"/>
              <p:cNvSpPr txBox="1">
                <a:spLocks noChangeArrowheads="1"/>
              </p:cNvSpPr>
              <p:nvPr/>
            </p:nvSpPr>
            <p:spPr bwMode="auto">
              <a:xfrm>
                <a:off x="249" y="890"/>
                <a:ext cx="317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950622" y="1628775"/>
                  <a:ext cx="308266" cy="464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1" i="0" smtClean="0">
                                <a:latin typeface="Cambria Math"/>
                              </a:rPr>
                              <m:t>𝐦</m:t>
                            </m:r>
                          </m:num>
                          <m:den>
                            <m:r>
                              <a:rPr lang="en-US" sz="1400" b="1" i="0" smtClean="0">
                                <a:latin typeface="Cambria Math"/>
                              </a:rPr>
                              <m:t>𝐬</m:t>
                            </m:r>
                          </m:den>
                        </m:f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622" y="1628775"/>
                  <a:ext cx="308266" cy="46435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Ομάδα 3"/>
          <p:cNvGrpSpPr/>
          <p:nvPr/>
        </p:nvGrpSpPr>
        <p:grpSpPr>
          <a:xfrm>
            <a:off x="4859338" y="1552290"/>
            <a:ext cx="3457575" cy="2664110"/>
            <a:chOff x="4859338" y="1552290"/>
            <a:chExt cx="3457575" cy="2664110"/>
          </a:xfrm>
        </p:grpSpPr>
        <p:grpSp>
          <p:nvGrpSpPr>
            <p:cNvPr id="16440" name="Group 56"/>
            <p:cNvGrpSpPr>
              <a:grpSpLocks/>
            </p:cNvGrpSpPr>
            <p:nvPr/>
          </p:nvGrpSpPr>
          <p:grpSpPr bwMode="auto">
            <a:xfrm>
              <a:off x="4859338" y="1557338"/>
              <a:ext cx="3457575" cy="2659062"/>
              <a:chOff x="3107" y="845"/>
              <a:chExt cx="1905" cy="1454"/>
            </a:xfrm>
          </p:grpSpPr>
          <p:sp>
            <p:nvSpPr>
              <p:cNvPr id="26639" name="Line 8"/>
              <p:cNvSpPr>
                <a:spLocks noChangeShapeType="1"/>
              </p:cNvSpPr>
              <p:nvPr/>
            </p:nvSpPr>
            <p:spPr bwMode="auto">
              <a:xfrm flipH="1" flipV="1">
                <a:off x="3470" y="890"/>
                <a:ext cx="0" cy="12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640" name="Line 9"/>
              <p:cNvSpPr>
                <a:spLocks noChangeShapeType="1"/>
              </p:cNvSpPr>
              <p:nvPr/>
            </p:nvSpPr>
            <p:spPr bwMode="auto">
              <a:xfrm>
                <a:off x="3470" y="2115"/>
                <a:ext cx="14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641" name="Text Box 13"/>
              <p:cNvSpPr txBox="1">
                <a:spLocks noChangeArrowheads="1"/>
              </p:cNvSpPr>
              <p:nvPr/>
            </p:nvSpPr>
            <p:spPr bwMode="auto">
              <a:xfrm>
                <a:off x="3330" y="2034"/>
                <a:ext cx="182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6644" name="Text Box 46"/>
              <p:cNvSpPr txBox="1">
                <a:spLocks noChangeArrowheads="1"/>
              </p:cNvSpPr>
              <p:nvPr/>
            </p:nvSpPr>
            <p:spPr bwMode="auto">
              <a:xfrm>
                <a:off x="3107" y="845"/>
                <a:ext cx="317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6643" name="Text Box 48"/>
              <p:cNvSpPr txBox="1">
                <a:spLocks noChangeArrowheads="1"/>
              </p:cNvSpPr>
              <p:nvPr/>
            </p:nvSpPr>
            <p:spPr bwMode="auto">
              <a:xfrm>
                <a:off x="4649" y="2115"/>
                <a:ext cx="36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l-GR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 </a:t>
                </a:r>
                <a:r>
                  <a:rPr lang="en-US" altLang="el-GR" sz="1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el-GR" altLang="el-GR" sz="1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198885" y="1552290"/>
                  <a:ext cx="308266" cy="464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1" i="0" smtClean="0">
                                <a:latin typeface="Cambria Math"/>
                              </a:rPr>
                              <m:t>𝐦</m:t>
                            </m:r>
                          </m:num>
                          <m:den>
                            <m:r>
                              <a:rPr lang="en-US" sz="1400" b="1" i="0" smtClean="0">
                                <a:latin typeface="Cambria Math"/>
                              </a:rPr>
                              <m:t>𝐬</m:t>
                            </m:r>
                          </m:den>
                        </m:f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8885" y="1552290"/>
                  <a:ext cx="308266" cy="46435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169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  <p:bldP spid="16399" grpId="0" animBg="1"/>
      <p:bldP spid="16401" grpId="0"/>
      <p:bldP spid="16400" grpId="0" animBg="1"/>
      <p:bldP spid="16402" grpId="0" animBg="1"/>
      <p:bldP spid="164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lang="el-GR" altLang="el-GR" sz="1400" dirty="0" smtClean="0"/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339975" y="908050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100373" name="Text Box 21"/>
          <p:cNvSpPr txBox="1">
            <a:spLocks noChangeArrowheads="1"/>
          </p:cNvSpPr>
          <p:nvPr/>
        </p:nvSpPr>
        <p:spPr bwMode="auto">
          <a:xfrm>
            <a:off x="2195513" y="333375"/>
            <a:ext cx="4608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p:sp>
        <p:nvSpPr>
          <p:cNvPr id="100374" name="Text Box 22"/>
          <p:cNvSpPr txBox="1">
            <a:spLocks noChangeArrowheads="1"/>
          </p:cNvSpPr>
          <p:nvPr/>
        </p:nvSpPr>
        <p:spPr bwMode="auto">
          <a:xfrm>
            <a:off x="2933700" y="1763003"/>
            <a:ext cx="5048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altLang="el-GR" sz="16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  </a:t>
            </a:r>
            <a:r>
              <a:rPr lang="el-GR" altLang="el-GR" sz="1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l-GR" altLang="el-GR" sz="1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00408" name="Group 56"/>
          <p:cNvGrpSpPr>
            <a:grpSpLocks/>
          </p:cNvGrpSpPr>
          <p:nvPr/>
        </p:nvGrpSpPr>
        <p:grpSpPr bwMode="auto">
          <a:xfrm>
            <a:off x="2916238" y="2420938"/>
            <a:ext cx="1582737" cy="1631950"/>
            <a:chOff x="1837" y="1525"/>
            <a:chExt cx="997" cy="1028"/>
          </a:xfrm>
        </p:grpSpPr>
        <p:sp>
          <p:nvSpPr>
            <p:cNvPr id="27669" name="Line 24"/>
            <p:cNvSpPr>
              <a:spLocks noChangeShapeType="1"/>
            </p:cNvSpPr>
            <p:nvPr/>
          </p:nvSpPr>
          <p:spPr bwMode="auto">
            <a:xfrm flipV="1">
              <a:off x="2653" y="1661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670" name="Line 25"/>
            <p:cNvSpPr>
              <a:spLocks noChangeShapeType="1"/>
            </p:cNvSpPr>
            <p:nvPr/>
          </p:nvSpPr>
          <p:spPr bwMode="auto">
            <a:xfrm flipH="1">
              <a:off x="2064" y="1661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671" name="Text Box 26"/>
            <p:cNvSpPr txBox="1">
              <a:spLocks noChangeArrowheads="1"/>
            </p:cNvSpPr>
            <p:nvPr/>
          </p:nvSpPr>
          <p:spPr bwMode="auto">
            <a:xfrm>
              <a:off x="2562" y="2341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l-GR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7672" name="Text Box 27"/>
            <p:cNvSpPr txBox="1">
              <a:spLocks noChangeArrowheads="1"/>
            </p:cNvSpPr>
            <p:nvPr/>
          </p:nvSpPr>
          <p:spPr bwMode="auto">
            <a:xfrm>
              <a:off x="1837" y="1525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υ</a:t>
              </a:r>
              <a:r>
                <a:rPr lang="el-GR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00381" name="Line 29"/>
          <p:cNvSpPr>
            <a:spLocks noChangeShapeType="1"/>
          </p:cNvSpPr>
          <p:nvPr/>
        </p:nvSpPr>
        <p:spPr bwMode="auto">
          <a:xfrm>
            <a:off x="3276600" y="1989138"/>
            <a:ext cx="2590800" cy="172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3" name="Ομάδα 2"/>
          <p:cNvGrpSpPr/>
          <p:nvPr/>
        </p:nvGrpSpPr>
        <p:grpSpPr>
          <a:xfrm>
            <a:off x="2484438" y="1246257"/>
            <a:ext cx="4406900" cy="2822506"/>
            <a:chOff x="2484438" y="1246257"/>
            <a:chExt cx="4406900" cy="2822506"/>
          </a:xfrm>
        </p:grpSpPr>
        <p:grpSp>
          <p:nvGrpSpPr>
            <p:cNvPr id="100407" name="Group 55"/>
            <p:cNvGrpSpPr>
              <a:grpSpLocks/>
            </p:cNvGrpSpPr>
            <p:nvPr/>
          </p:nvGrpSpPr>
          <p:grpSpPr bwMode="auto">
            <a:xfrm>
              <a:off x="2484438" y="1265238"/>
              <a:ext cx="4406900" cy="2803525"/>
              <a:chOff x="1701" y="933"/>
              <a:chExt cx="2776" cy="1766"/>
            </a:xfrm>
          </p:grpSpPr>
          <p:sp>
            <p:nvSpPr>
              <p:cNvPr id="27662" name="Line 48"/>
              <p:cNvSpPr>
                <a:spLocks noChangeShapeType="1"/>
              </p:cNvSpPr>
              <p:nvPr/>
            </p:nvSpPr>
            <p:spPr bwMode="auto">
              <a:xfrm flipV="1">
                <a:off x="2207" y="968"/>
                <a:ext cx="0" cy="15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63" name="Line 49"/>
              <p:cNvSpPr>
                <a:spLocks noChangeShapeType="1"/>
              </p:cNvSpPr>
              <p:nvPr/>
            </p:nvSpPr>
            <p:spPr bwMode="auto">
              <a:xfrm flipV="1">
                <a:off x="2207" y="2487"/>
                <a:ext cx="21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64" name="Text Box 50"/>
              <p:cNvSpPr txBox="1">
                <a:spLocks noChangeArrowheads="1"/>
              </p:cNvSpPr>
              <p:nvPr/>
            </p:nvSpPr>
            <p:spPr bwMode="auto">
              <a:xfrm>
                <a:off x="2018" y="2387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</p:txBody>
          </p:sp>
          <p:sp>
            <p:nvSpPr>
              <p:cNvPr id="27665" name="Text Box 51"/>
              <p:cNvSpPr txBox="1">
                <a:spLocks noChangeArrowheads="1"/>
              </p:cNvSpPr>
              <p:nvPr/>
            </p:nvSpPr>
            <p:spPr bwMode="auto">
              <a:xfrm>
                <a:off x="4062" y="2487"/>
                <a:ext cx="41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l-GR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</a:t>
                </a:r>
                <a:r>
                  <a:rPr lang="el-GR" altLang="el-GR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l-GR" sz="1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el-GR" altLang="el-GR" sz="1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7667" name="Text Box 53" descr="Λευκό μάρμαρο"/>
              <p:cNvSpPr txBox="1">
                <a:spLocks noChangeArrowheads="1"/>
              </p:cNvSpPr>
              <p:nvPr/>
            </p:nvSpPr>
            <p:spPr bwMode="auto">
              <a:xfrm>
                <a:off x="1701" y="933"/>
                <a:ext cx="44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877847" y="1246257"/>
                  <a:ext cx="308266" cy="464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1" i="0" smtClean="0">
                                <a:latin typeface="Cambria Math"/>
                              </a:rPr>
                              <m:t>𝐦</m:t>
                            </m:r>
                          </m:num>
                          <m:den>
                            <m:r>
                              <a:rPr lang="en-US" sz="1400" b="1" i="0" smtClean="0">
                                <a:latin typeface="Cambria Math"/>
                              </a:rPr>
                              <m:t>𝐬</m:t>
                            </m:r>
                          </m:den>
                        </m:f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7847" y="1246257"/>
                  <a:ext cx="308266" cy="46435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79368" y="3716338"/>
                <a:ext cx="576064" cy="550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6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16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l-GR" sz="16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1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368" y="3716338"/>
                <a:ext cx="576064" cy="550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auto">
              <a:xfrm>
                <a:off x="3203642" y="4653136"/>
                <a:ext cx="2663825" cy="52322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l-GR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sz="2800" b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800" b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sz="2800" b="1" baseline="-25000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l-GR" sz="2800" b="1" baseline="-25000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-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b="1" i="1">
                            <a:solidFill>
                              <a:srgbClr val="0099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800" b="1" i="1">
                            <a:solidFill>
                              <a:srgbClr val="0099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l-GR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642" y="4653136"/>
                <a:ext cx="2663825" cy="523220"/>
              </a:xfrm>
              <a:prstGeom prst="rect">
                <a:avLst/>
              </a:prstGeom>
              <a:blipFill rotWithShape="1">
                <a:blip r:embed="rId6"/>
                <a:stretch>
                  <a:fillRect b="-9231"/>
                </a:stretch>
              </a:blipFill>
              <a:ln w="9525">
                <a:solidFill>
                  <a:srgbClr val="0033CC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3" grpId="0"/>
      <p:bldP spid="100374" grpId="0"/>
      <p:bldP spid="100381" grpId="0" animBg="1"/>
      <p:bldP spid="2" grpId="0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867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lang="el-GR" altLang="el-GR" sz="1400" dirty="0" smtClean="0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403350" y="1916113"/>
            <a:ext cx="6192838" cy="148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Τι υπολογίζεται από την γραφική παράσταση</a:t>
            </a:r>
            <a:r>
              <a:rPr lang="el-GR" sz="3200" dirty="0">
                <a:solidFill>
                  <a:srgbClr val="800000"/>
                </a:solidFill>
                <a:latin typeface="Comic Sans MS" pitchFamily="66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r>
              <a:rPr lang="el-GR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  <a:endParaRPr lang="el-GR" sz="32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969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lang="el-GR" altLang="el-GR" sz="1400" dirty="0" smtClean="0"/>
          </a:p>
        </p:txBody>
      </p:sp>
      <p:grpSp>
        <p:nvGrpSpPr>
          <p:cNvPr id="103427" name="Group 3"/>
          <p:cNvGrpSpPr>
            <a:grpSpLocks/>
          </p:cNvGrpSpPr>
          <p:nvPr/>
        </p:nvGrpSpPr>
        <p:grpSpPr bwMode="auto">
          <a:xfrm>
            <a:off x="827088" y="908050"/>
            <a:ext cx="3673475" cy="3133725"/>
            <a:chOff x="521" y="572"/>
            <a:chExt cx="2314" cy="1974"/>
          </a:xfrm>
        </p:grpSpPr>
        <p:sp>
          <p:nvSpPr>
            <p:cNvPr id="29731" name="Line 4"/>
            <p:cNvSpPr>
              <a:spLocks noChangeShapeType="1"/>
            </p:cNvSpPr>
            <p:nvPr/>
          </p:nvSpPr>
          <p:spPr bwMode="auto">
            <a:xfrm flipV="1">
              <a:off x="793" y="663"/>
              <a:ext cx="0" cy="16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9732" name="Group 5"/>
            <p:cNvGrpSpPr>
              <a:grpSpLocks/>
            </p:cNvGrpSpPr>
            <p:nvPr/>
          </p:nvGrpSpPr>
          <p:grpSpPr bwMode="auto">
            <a:xfrm>
              <a:off x="521" y="572"/>
              <a:ext cx="2314" cy="1974"/>
              <a:chOff x="521" y="572"/>
              <a:chExt cx="2314" cy="1974"/>
            </a:xfrm>
          </p:grpSpPr>
          <p:sp>
            <p:nvSpPr>
              <p:cNvPr id="29733" name="Line 6"/>
              <p:cNvSpPr>
                <a:spLocks noChangeShapeType="1"/>
              </p:cNvSpPr>
              <p:nvPr/>
            </p:nvSpPr>
            <p:spPr bwMode="auto">
              <a:xfrm flipV="1">
                <a:off x="793" y="890"/>
                <a:ext cx="1543" cy="113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34" name="Line 7"/>
              <p:cNvSpPr>
                <a:spLocks noChangeShapeType="1"/>
              </p:cNvSpPr>
              <p:nvPr/>
            </p:nvSpPr>
            <p:spPr bwMode="auto">
              <a:xfrm>
                <a:off x="793" y="2296"/>
                <a:ext cx="19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35" name="Text Box 8"/>
              <p:cNvSpPr txBox="1">
                <a:spLocks noChangeArrowheads="1"/>
              </p:cNvSpPr>
              <p:nvPr/>
            </p:nvSpPr>
            <p:spPr bwMode="auto">
              <a:xfrm>
                <a:off x="521" y="572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 b="1" i="1">
                    <a:latin typeface="Comic Sans MS" pitchFamily="66" charset="0"/>
                  </a:rPr>
                  <a:t>υ</a:t>
                </a:r>
              </a:p>
            </p:txBody>
          </p:sp>
          <p:sp>
            <p:nvSpPr>
              <p:cNvPr id="29736" name="Text Box 9"/>
              <p:cNvSpPr txBox="1">
                <a:spLocks noChangeArrowheads="1"/>
              </p:cNvSpPr>
              <p:nvPr/>
            </p:nvSpPr>
            <p:spPr bwMode="auto">
              <a:xfrm>
                <a:off x="2608" y="2296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>
                    <a:latin typeface="Comic Sans MS" pitchFamily="66" charset="0"/>
                  </a:rPr>
                  <a:t>t</a:t>
                </a:r>
                <a:endParaRPr lang="el-GR" altLang="el-GR" sz="2000" b="1" i="1">
                  <a:latin typeface="Comic Sans MS" pitchFamily="66" charset="0"/>
                </a:endParaRPr>
              </a:p>
            </p:txBody>
          </p:sp>
          <p:sp>
            <p:nvSpPr>
              <p:cNvPr id="29737" name="Text Box 10"/>
              <p:cNvSpPr txBox="1">
                <a:spLocks noChangeArrowheads="1"/>
              </p:cNvSpPr>
              <p:nvPr/>
            </p:nvSpPr>
            <p:spPr bwMode="auto">
              <a:xfrm>
                <a:off x="703" y="2296"/>
                <a:ext cx="18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>
                    <a:latin typeface="Comic Sans MS" pitchFamily="66" charset="0"/>
                  </a:rPr>
                  <a:t>0</a:t>
                </a: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29738" name="Text Box 11"/>
              <p:cNvSpPr txBox="1">
                <a:spLocks noChangeArrowheads="1"/>
              </p:cNvSpPr>
              <p:nvPr/>
            </p:nvSpPr>
            <p:spPr bwMode="auto">
              <a:xfrm>
                <a:off x="552" y="1883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υ</a:t>
                </a:r>
                <a:r>
                  <a:rPr lang="en-US" altLang="el-GR" sz="1400" b="1" baseline="-25000" dirty="0">
                    <a:latin typeface="Comic Sans MS" pitchFamily="66" charset="0"/>
                  </a:rPr>
                  <a:t>0</a:t>
                </a:r>
                <a:endParaRPr lang="el-GR" altLang="el-GR" sz="1400" b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103436" name="Group 12"/>
          <p:cNvGrpSpPr>
            <a:grpSpLocks/>
          </p:cNvGrpSpPr>
          <p:nvPr/>
        </p:nvGrpSpPr>
        <p:grpSpPr bwMode="auto">
          <a:xfrm>
            <a:off x="2411413" y="1778000"/>
            <a:ext cx="1292225" cy="876300"/>
            <a:chOff x="1519" y="1120"/>
            <a:chExt cx="814" cy="552"/>
          </a:xfrm>
        </p:grpSpPr>
        <p:sp>
          <p:nvSpPr>
            <p:cNvPr id="29724" name="Line 13"/>
            <p:cNvSpPr>
              <a:spLocks noChangeShapeType="1"/>
            </p:cNvSpPr>
            <p:nvPr/>
          </p:nvSpPr>
          <p:spPr bwMode="auto">
            <a:xfrm>
              <a:off x="1882" y="157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25" name="Line 14"/>
            <p:cNvSpPr>
              <a:spLocks noChangeShapeType="1"/>
            </p:cNvSpPr>
            <p:nvPr/>
          </p:nvSpPr>
          <p:spPr bwMode="auto">
            <a:xfrm flipH="1">
              <a:off x="1519" y="157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9726" name="Group 15"/>
            <p:cNvGrpSpPr>
              <a:grpSpLocks/>
            </p:cNvGrpSpPr>
            <p:nvPr/>
          </p:nvGrpSpPr>
          <p:grpSpPr bwMode="auto">
            <a:xfrm>
              <a:off x="1519" y="1162"/>
              <a:ext cx="814" cy="510"/>
              <a:chOff x="1519" y="1162"/>
              <a:chExt cx="814" cy="510"/>
            </a:xfrm>
          </p:grpSpPr>
          <p:sp>
            <p:nvSpPr>
              <p:cNvPr id="29729" name="Text Box 16"/>
              <p:cNvSpPr txBox="1">
                <a:spLocks noChangeArrowheads="1"/>
              </p:cNvSpPr>
              <p:nvPr/>
            </p:nvSpPr>
            <p:spPr bwMode="auto">
              <a:xfrm>
                <a:off x="1519" y="1480"/>
                <a:ext cx="49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1400" b="1">
                    <a:latin typeface="Comic Sans MS" pitchFamily="66" charset="0"/>
                  </a:rPr>
                  <a:t>Δ</a:t>
                </a:r>
                <a:r>
                  <a:rPr lang="en-US" altLang="el-GR" sz="1400" b="1" i="1">
                    <a:latin typeface="Comic Sans MS" pitchFamily="66" charset="0"/>
                  </a:rPr>
                  <a:t>t</a:t>
                </a:r>
                <a:endParaRPr lang="el-GR" altLang="el-GR" sz="1400" b="1" i="1">
                  <a:latin typeface="Comic Sans MS" pitchFamily="66" charset="0"/>
                </a:endParaRPr>
              </a:p>
            </p:txBody>
          </p:sp>
          <p:sp>
            <p:nvSpPr>
              <p:cNvPr id="29730" name="Text Box 17"/>
              <p:cNvSpPr txBox="1">
                <a:spLocks noChangeArrowheads="1"/>
              </p:cNvSpPr>
              <p:nvPr/>
            </p:nvSpPr>
            <p:spPr bwMode="auto">
              <a:xfrm rot="-5400000">
                <a:off x="2064" y="1162"/>
                <a:ext cx="270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1600" b="1" dirty="0" err="1">
                    <a:latin typeface="Comic Sans MS" pitchFamily="66" charset="0"/>
                  </a:rPr>
                  <a:t>Δ</a:t>
                </a:r>
                <a:r>
                  <a:rPr lang="el-GR" altLang="el-GR" sz="1600" b="1" i="1" dirty="0" err="1">
                    <a:latin typeface="Comic Sans MS" pitchFamily="66" charset="0"/>
                  </a:rPr>
                  <a:t>υ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</p:grpSp>
        <p:sp>
          <p:nvSpPr>
            <p:cNvPr id="29727" name="Line 18"/>
            <p:cNvSpPr>
              <a:spLocks noChangeShapeType="1"/>
            </p:cNvSpPr>
            <p:nvPr/>
          </p:nvSpPr>
          <p:spPr bwMode="auto">
            <a:xfrm flipV="1">
              <a:off x="2196" y="11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28" name="Line 19"/>
            <p:cNvSpPr>
              <a:spLocks noChangeShapeType="1"/>
            </p:cNvSpPr>
            <p:nvPr/>
          </p:nvSpPr>
          <p:spPr bwMode="auto">
            <a:xfrm>
              <a:off x="2196" y="134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3444" name="Group 20"/>
          <p:cNvGrpSpPr>
            <a:grpSpLocks/>
          </p:cNvGrpSpPr>
          <p:nvPr/>
        </p:nvGrpSpPr>
        <p:grpSpPr bwMode="auto">
          <a:xfrm>
            <a:off x="885826" y="1484313"/>
            <a:ext cx="2608263" cy="2497137"/>
            <a:chOff x="558" y="935"/>
            <a:chExt cx="1643" cy="1573"/>
          </a:xfrm>
        </p:grpSpPr>
        <p:sp>
          <p:nvSpPr>
            <p:cNvPr id="29711" name="Line 21"/>
            <p:cNvSpPr>
              <a:spLocks noChangeShapeType="1"/>
            </p:cNvSpPr>
            <p:nvPr/>
          </p:nvSpPr>
          <p:spPr bwMode="auto">
            <a:xfrm>
              <a:off x="1519" y="1480"/>
              <a:ext cx="1" cy="8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12" name="Text Box 22"/>
            <p:cNvSpPr txBox="1">
              <a:spLocks noChangeArrowheads="1"/>
            </p:cNvSpPr>
            <p:nvPr/>
          </p:nvSpPr>
          <p:spPr bwMode="auto">
            <a:xfrm>
              <a:off x="1390" y="2296"/>
              <a:ext cx="2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omic Sans MS" pitchFamily="66" charset="0"/>
                </a:rPr>
                <a:t>t</a:t>
              </a:r>
              <a:r>
                <a:rPr lang="en-US" altLang="el-GR" sz="1600" b="1" baseline="-25000" dirty="0">
                  <a:latin typeface="Comic Sans MS" pitchFamily="66" charset="0"/>
                </a:rPr>
                <a:t>1</a:t>
              </a:r>
              <a:endParaRPr lang="el-GR" altLang="el-GR" sz="1600" b="1" dirty="0">
                <a:latin typeface="Comic Sans MS" pitchFamily="66" charset="0"/>
              </a:endParaRPr>
            </a:p>
          </p:txBody>
        </p:sp>
        <p:sp>
          <p:nvSpPr>
            <p:cNvPr id="29713" name="Text Box 23"/>
            <p:cNvSpPr txBox="1">
              <a:spLocks noChangeArrowheads="1"/>
            </p:cNvSpPr>
            <p:nvPr/>
          </p:nvSpPr>
          <p:spPr bwMode="auto">
            <a:xfrm>
              <a:off x="1882" y="2296"/>
              <a:ext cx="3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r>
                <a:rPr lang="en-US" altLang="el-GR" sz="1600" b="1" baseline="-25000">
                  <a:latin typeface="Comic Sans MS" pitchFamily="66" charset="0"/>
                </a:rPr>
                <a:t>2</a:t>
              </a:r>
              <a:endParaRPr lang="el-GR" altLang="el-GR" sz="1600" b="1">
                <a:latin typeface="Comic Sans MS" pitchFamily="66" charset="0"/>
              </a:endParaRPr>
            </a:p>
          </p:txBody>
        </p:sp>
        <p:grpSp>
          <p:nvGrpSpPr>
            <p:cNvPr id="29714" name="Group 24"/>
            <p:cNvGrpSpPr>
              <a:grpSpLocks/>
            </p:cNvGrpSpPr>
            <p:nvPr/>
          </p:nvGrpSpPr>
          <p:grpSpPr bwMode="auto">
            <a:xfrm>
              <a:off x="558" y="935"/>
              <a:ext cx="1596" cy="1361"/>
              <a:chOff x="558" y="935"/>
              <a:chExt cx="1596" cy="1361"/>
            </a:xfrm>
          </p:grpSpPr>
          <p:sp>
            <p:nvSpPr>
              <p:cNvPr id="29715" name="Line 25"/>
              <p:cNvSpPr>
                <a:spLocks noChangeShapeType="1"/>
              </p:cNvSpPr>
              <p:nvPr/>
            </p:nvSpPr>
            <p:spPr bwMode="auto">
              <a:xfrm>
                <a:off x="793" y="1480"/>
                <a:ext cx="12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6" name="Line 26"/>
              <p:cNvSpPr>
                <a:spLocks noChangeShapeType="1"/>
              </p:cNvSpPr>
              <p:nvPr/>
            </p:nvSpPr>
            <p:spPr bwMode="auto">
              <a:xfrm>
                <a:off x="839" y="1117"/>
                <a:ext cx="11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7" name="Line 27"/>
              <p:cNvSpPr>
                <a:spLocks noChangeShapeType="1"/>
              </p:cNvSpPr>
              <p:nvPr/>
            </p:nvSpPr>
            <p:spPr bwMode="auto">
              <a:xfrm>
                <a:off x="2018" y="1117"/>
                <a:ext cx="0" cy="117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8" name="Text Box 28"/>
              <p:cNvSpPr txBox="1">
                <a:spLocks noChangeArrowheads="1"/>
              </p:cNvSpPr>
              <p:nvPr/>
            </p:nvSpPr>
            <p:spPr bwMode="auto">
              <a:xfrm>
                <a:off x="558" y="1344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υ</a:t>
                </a:r>
                <a:r>
                  <a:rPr lang="en-US" altLang="el-GR" sz="1600" b="1" baseline="-25000" dirty="0">
                    <a:latin typeface="Comic Sans MS" pitchFamily="66" charset="0"/>
                  </a:rPr>
                  <a:t>1</a:t>
                </a:r>
                <a:endParaRPr lang="el-GR" altLang="el-GR" sz="1600" b="1" baseline="-25000" dirty="0">
                  <a:latin typeface="Comic Sans MS" pitchFamily="66" charset="0"/>
                </a:endParaRPr>
              </a:p>
            </p:txBody>
          </p:sp>
          <p:sp>
            <p:nvSpPr>
              <p:cNvPr id="29719" name="Text Box 29"/>
              <p:cNvSpPr txBox="1">
                <a:spLocks noChangeArrowheads="1"/>
              </p:cNvSpPr>
              <p:nvPr/>
            </p:nvSpPr>
            <p:spPr bwMode="auto">
              <a:xfrm>
                <a:off x="568" y="981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υ</a:t>
                </a:r>
                <a:r>
                  <a:rPr lang="en-US" altLang="el-GR" sz="1600" b="1" baseline="-25000" dirty="0">
                    <a:latin typeface="Comic Sans MS" pitchFamily="66" charset="0"/>
                  </a:rPr>
                  <a:t>2</a:t>
                </a:r>
                <a:endParaRPr lang="el-GR" altLang="el-GR" sz="1600" b="1" baseline="-25000" dirty="0">
                  <a:latin typeface="Comic Sans MS" pitchFamily="66" charset="0"/>
                </a:endParaRPr>
              </a:p>
            </p:txBody>
          </p:sp>
          <p:sp>
            <p:nvSpPr>
              <p:cNvPr id="29720" name="Text Box 30"/>
              <p:cNvSpPr txBox="1">
                <a:spLocks noChangeArrowheads="1"/>
              </p:cNvSpPr>
              <p:nvPr/>
            </p:nvSpPr>
            <p:spPr bwMode="auto">
              <a:xfrm>
                <a:off x="1972" y="1344"/>
                <a:ext cx="13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itchFamily="66" charset="0"/>
                  </a:rPr>
                  <a:t>Γ</a:t>
                </a:r>
              </a:p>
            </p:txBody>
          </p:sp>
          <p:sp>
            <p:nvSpPr>
              <p:cNvPr id="29721" name="Text Box 31"/>
              <p:cNvSpPr txBox="1">
                <a:spLocks noChangeArrowheads="1"/>
              </p:cNvSpPr>
              <p:nvPr/>
            </p:nvSpPr>
            <p:spPr bwMode="auto">
              <a:xfrm>
                <a:off x="1338" y="1298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itchFamily="66" charset="0"/>
                  </a:rPr>
                  <a:t>Α</a:t>
                </a:r>
                <a:endParaRPr lang="en-US" altLang="el-GR" sz="1600">
                  <a:latin typeface="Comic Sans MS" pitchFamily="66" charset="0"/>
                </a:endParaRPr>
              </a:p>
            </p:txBody>
          </p:sp>
          <p:sp>
            <p:nvSpPr>
              <p:cNvPr id="29722" name="Text Box 32"/>
              <p:cNvSpPr txBox="1">
                <a:spLocks noChangeArrowheads="1"/>
              </p:cNvSpPr>
              <p:nvPr/>
            </p:nvSpPr>
            <p:spPr bwMode="auto">
              <a:xfrm>
                <a:off x="1882" y="93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itchFamily="66" charset="0"/>
                  </a:rPr>
                  <a:t>Β</a:t>
                </a:r>
                <a:endParaRPr lang="en-US" altLang="el-GR" sz="1600">
                  <a:latin typeface="Comic Sans MS" pitchFamily="66" charset="0"/>
                </a:endParaRPr>
              </a:p>
            </p:txBody>
          </p:sp>
          <p:sp>
            <p:nvSpPr>
              <p:cNvPr id="29723" name="Text Box 33"/>
              <p:cNvSpPr txBox="1">
                <a:spLocks noChangeArrowheads="1"/>
              </p:cNvSpPr>
              <p:nvPr/>
            </p:nvSpPr>
            <p:spPr bwMode="auto">
              <a:xfrm>
                <a:off x="1701" y="1286"/>
                <a:ext cx="24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 b="1" i="1" dirty="0">
                    <a:latin typeface="Comic Sans MS" pitchFamily="66" charset="0"/>
                  </a:rPr>
                  <a:t>φ</a:t>
                </a:r>
                <a:endParaRPr lang="en-US" altLang="el-GR" sz="1400" b="1" i="1" dirty="0">
                  <a:latin typeface="Comic Sans MS" pitchFamily="66" charset="0"/>
                </a:endParaRPr>
              </a:p>
            </p:txBody>
          </p:sp>
        </p:grpSp>
      </p:grpSp>
      <p:sp>
        <p:nvSpPr>
          <p:cNvPr id="103458" name="Text Box 34"/>
          <p:cNvSpPr txBox="1">
            <a:spLocks noChangeArrowheads="1"/>
          </p:cNvSpPr>
          <p:nvPr/>
        </p:nvSpPr>
        <p:spPr bwMode="auto">
          <a:xfrm>
            <a:off x="4427539" y="981075"/>
            <a:ext cx="43195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Η ευθεία της γραφικής παράστασης ως προς τον οριζόντιο άξονα σχηματίζει κλίση γωνίας </a:t>
            </a:r>
            <a:r>
              <a:rPr lang="el-GR" altLang="el-GR" sz="2000" b="1" i="1" dirty="0">
                <a:latin typeface="Comic Sans MS" pitchFamily="66" charset="0"/>
              </a:rPr>
              <a:t>φ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r>
              <a:rPr lang="en-US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</a:p>
        </p:txBody>
      </p:sp>
      <p:sp>
        <p:nvSpPr>
          <p:cNvPr id="103461" name="Text Box 37"/>
          <p:cNvSpPr txBox="1">
            <a:spLocks noChangeArrowheads="1"/>
          </p:cNvSpPr>
          <p:nvPr/>
        </p:nvSpPr>
        <p:spPr bwMode="auto">
          <a:xfrm>
            <a:off x="1547813" y="4149725"/>
            <a:ext cx="6281146" cy="14773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Στη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γραφική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παράσταση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latin typeface="Comic Sans MS" pitchFamily="66" charset="0"/>
              </a:rPr>
              <a:t>η</a:t>
            </a:r>
            <a:r>
              <a:rPr lang="el-GR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κλίση</a:t>
            </a:r>
            <a:r>
              <a:rPr 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αριθμητικά είναι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ίση με το μέτρο της επιτάχυνσης,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δηλαδή όσο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μεγαλύτερη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η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κλίση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τόσο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μεγαλύτερη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η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endParaRPr lang="el-GR" sz="20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3463" name="Text Box 39"/>
          <p:cNvSpPr txBox="1">
            <a:spLocks noChangeArrowheads="1"/>
          </p:cNvSpPr>
          <p:nvPr/>
        </p:nvSpPr>
        <p:spPr bwMode="auto">
          <a:xfrm>
            <a:off x="1330326" y="247775"/>
            <a:ext cx="5053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latin typeface="Comic Sans MS" pitchFamily="66" charset="0"/>
              </a:rPr>
              <a:t>1</a:t>
            </a:r>
            <a:r>
              <a:rPr lang="en-US" b="1" dirty="0">
                <a:latin typeface="Comic Sans MS" pitchFamily="66" charset="0"/>
              </a:rPr>
              <a:t>. </a:t>
            </a:r>
            <a:endParaRPr lang="el-GR" dirty="0">
              <a:latin typeface="Comic Sans MS" pitchFamily="66" charset="0"/>
            </a:endParaRPr>
          </a:p>
        </p:txBody>
      </p:sp>
      <p:grpSp>
        <p:nvGrpSpPr>
          <p:cNvPr id="103466" name="Group 42"/>
          <p:cNvGrpSpPr>
            <a:grpSpLocks/>
          </p:cNvGrpSpPr>
          <p:nvPr/>
        </p:nvGrpSpPr>
        <p:grpSpPr bwMode="auto">
          <a:xfrm>
            <a:off x="1258888" y="2905129"/>
            <a:ext cx="1944687" cy="307975"/>
            <a:chOff x="793" y="1830"/>
            <a:chExt cx="1225" cy="194"/>
          </a:xfrm>
        </p:grpSpPr>
        <p:sp>
          <p:nvSpPr>
            <p:cNvPr id="29709" name="Line 40"/>
            <p:cNvSpPr>
              <a:spLocks noChangeShapeType="1"/>
            </p:cNvSpPr>
            <p:nvPr/>
          </p:nvSpPr>
          <p:spPr bwMode="auto">
            <a:xfrm>
              <a:off x="793" y="2024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10" name="Text Box 41"/>
            <p:cNvSpPr txBox="1">
              <a:spLocks noChangeArrowheads="1"/>
            </p:cNvSpPr>
            <p:nvPr/>
          </p:nvSpPr>
          <p:spPr bwMode="auto">
            <a:xfrm>
              <a:off x="975" y="1830"/>
              <a:ext cx="22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 b="1" i="1" dirty="0">
                  <a:latin typeface="Comic Sans MS" pitchFamily="66" charset="0"/>
                </a:rPr>
                <a:t>φ</a:t>
              </a:r>
              <a:endParaRPr lang="en-US" altLang="el-GR" sz="1400" b="1" i="1" dirty="0">
                <a:latin typeface="Comic Sans MS" pitchFamily="66" charset="0"/>
              </a:endParaRPr>
            </a:p>
          </p:txBody>
        </p:sp>
      </p:grpSp>
      <p:grpSp>
        <p:nvGrpSpPr>
          <p:cNvPr id="4" name="Ομάδα 3"/>
          <p:cNvGrpSpPr/>
          <p:nvPr/>
        </p:nvGrpSpPr>
        <p:grpSpPr>
          <a:xfrm>
            <a:off x="4119850" y="2615234"/>
            <a:ext cx="2930799" cy="710579"/>
            <a:chOff x="3946078" y="2615234"/>
            <a:chExt cx="2930799" cy="710579"/>
          </a:xfrm>
        </p:grpSpPr>
        <p:sp>
          <p:nvSpPr>
            <p:cNvPr id="2" name="TextBox 1"/>
            <p:cNvSpPr txBox="1"/>
            <p:nvPr/>
          </p:nvSpPr>
          <p:spPr>
            <a:xfrm>
              <a:off x="3946078" y="2697415"/>
              <a:ext cx="22554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κλίση  =  </a:t>
              </a:r>
              <a:r>
                <a:rPr lang="el-GR" sz="2800" b="1" dirty="0" err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εφ</a:t>
              </a:r>
              <a:r>
                <a:rPr lang="el-GR" sz="2800" b="1" i="1" dirty="0" err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φ</a:t>
              </a:r>
              <a:endParaRPr lang="el-GR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Ορθογώνιο 2"/>
                <p:cNvSpPr/>
                <p:nvPr/>
              </p:nvSpPr>
              <p:spPr>
                <a:xfrm>
                  <a:off x="6022156" y="2615234"/>
                  <a:ext cx="854721" cy="7105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2800" b="1" dirty="0" smtClean="0">
                      <a:solidFill>
                        <a:srgbClr val="0033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800" b="1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800" b="1" i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𝚩𝚪</m:t>
                          </m:r>
                        </m:num>
                        <m:den>
                          <m:r>
                            <a:rPr lang="el-GR" sz="2800" b="1" i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𝚨𝚪</m:t>
                          </m:r>
                        </m:den>
                      </m:f>
                    </m:oMath>
                  </a14:m>
                  <a:endParaRPr lang="el-GR" sz="28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" name="Ορθογώνιο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156" y="2615234"/>
                  <a:ext cx="854721" cy="71057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4894" b="-1709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Ορθογώνιο 44"/>
              <p:cNvSpPr/>
              <p:nvPr/>
            </p:nvSpPr>
            <p:spPr>
              <a:xfrm>
                <a:off x="6982252" y="2602132"/>
                <a:ext cx="846707" cy="713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8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l-GR" sz="2800" b="1" i="0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r>
                          <a:rPr lang="el-GR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num>
                      <m:den>
                        <m:r>
                          <a:rPr lang="el-GR" sz="2800" b="1" i="0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r>
                          <a:rPr lang="en-US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𝒕</m:t>
                        </m:r>
                      </m:den>
                    </m:f>
                  </m:oMath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Ορθογώνιο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252" y="2602132"/>
                <a:ext cx="846707" cy="713785"/>
              </a:xfrm>
              <a:prstGeom prst="rect">
                <a:avLst/>
              </a:prstGeom>
              <a:blipFill rotWithShape="1">
                <a:blip r:embed="rId3"/>
                <a:stretch>
                  <a:fillRect l="-15108" b="-162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Ορθογώνιο 45"/>
              <p:cNvSpPr/>
              <p:nvPr/>
            </p:nvSpPr>
            <p:spPr>
              <a:xfrm>
                <a:off x="7800696" y="2693067"/>
                <a:ext cx="7812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8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r>
                  <a:rPr lang="en-US" sz="28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8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𝜶</m:t>
                    </m:r>
                  </m:oMath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Ορθογώνιο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696" y="2693067"/>
                <a:ext cx="781257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7188" t="-11628" b="-383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1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8" grpId="0"/>
      <p:bldP spid="103461" grpId="0"/>
      <p:bldP spid="103463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Θέση υποσέλιδου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     </a:t>
            </a:r>
            <a:r>
              <a:rPr lang="en-US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075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3BCAD4-752F-4433-96DA-359436579355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3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Text Box 5"/>
              <p:cNvSpPr txBox="1">
                <a:spLocks noChangeArrowheads="1"/>
              </p:cNvSpPr>
              <p:nvPr/>
            </p:nvSpPr>
            <p:spPr bwMode="auto">
              <a:xfrm>
                <a:off x="1043608" y="404664"/>
                <a:ext cx="6912768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Μεταβαλλόμενη</a:t>
                </a:r>
                <a:r>
                  <a:rPr lang="el-GR" sz="24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sz="2400" b="1" dirty="0">
                    <a:latin typeface="Comic Sans MS" pitchFamily="66" charset="0"/>
                  </a:rPr>
                  <a:t>λέμε μια κίνηση κατά τη διάρκεια της οποίας η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ταχύτητα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400" b="1" dirty="0" smtClean="0">
                    <a:latin typeface="Comic Sans MS" pitchFamily="66" charset="0"/>
                  </a:rPr>
                  <a:t> του κινητού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δεν μένει σταθερή</a:t>
                </a:r>
                <a:r>
                  <a:rPr lang="el-GR" sz="2400" b="1" dirty="0">
                    <a:latin typeface="Comic Sans MS" pitchFamily="66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10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04664"/>
                <a:ext cx="6912768" cy="1754326"/>
              </a:xfrm>
              <a:prstGeom prst="rect">
                <a:avLst/>
              </a:prstGeom>
              <a:blipFill>
                <a:blip r:embed="rId3"/>
                <a:stretch>
                  <a:fillRect l="-1411" r="-1411" b="-5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4" name="Picture 8" descr="avd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2636912"/>
            <a:ext cx="4257898" cy="25727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4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072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/>
              <a:t>30</a:t>
            </a:fld>
            <a:endParaRPr lang="el-GR" altLang="el-GR" sz="1200" dirty="0"/>
          </a:p>
          <a:p>
            <a:pPr eaLnBrk="1" hangingPunct="1"/>
            <a:endParaRPr lang="el-GR" altLang="el-GR" sz="1400" dirty="0" smtClean="0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224521" y="406072"/>
            <a:ext cx="5391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Comic Sans MS" pitchFamily="66" charset="0"/>
              </a:rPr>
              <a:t>2. </a:t>
            </a:r>
            <a:endParaRPr lang="el-GR" dirty="0">
              <a:latin typeface="Comic Sans MS" pitchFamily="66" charset="0"/>
            </a:endParaRPr>
          </a:p>
        </p:txBody>
      </p:sp>
      <p:grpSp>
        <p:nvGrpSpPr>
          <p:cNvPr id="104458" name="Group 10"/>
          <p:cNvGrpSpPr>
            <a:grpSpLocks/>
          </p:cNvGrpSpPr>
          <p:nvPr/>
        </p:nvGrpSpPr>
        <p:grpSpPr bwMode="auto">
          <a:xfrm>
            <a:off x="2555875" y="1052513"/>
            <a:ext cx="3671888" cy="2767012"/>
            <a:chOff x="1111" y="663"/>
            <a:chExt cx="1996" cy="1550"/>
          </a:xfrm>
        </p:grpSpPr>
        <p:sp>
          <p:nvSpPr>
            <p:cNvPr id="30752" name="Line 5"/>
            <p:cNvSpPr>
              <a:spLocks noChangeShapeType="1"/>
            </p:cNvSpPr>
            <p:nvPr/>
          </p:nvSpPr>
          <p:spPr bwMode="auto">
            <a:xfrm flipH="1" flipV="1">
              <a:off x="1292" y="754"/>
              <a:ext cx="0" cy="1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53" name="Line 6"/>
            <p:cNvSpPr>
              <a:spLocks noChangeShapeType="1"/>
            </p:cNvSpPr>
            <p:nvPr/>
          </p:nvSpPr>
          <p:spPr bwMode="auto">
            <a:xfrm>
              <a:off x="1292" y="2069"/>
              <a:ext cx="16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54" name="Text Box 7"/>
            <p:cNvSpPr txBox="1">
              <a:spLocks noChangeArrowheads="1"/>
            </p:cNvSpPr>
            <p:nvPr/>
          </p:nvSpPr>
          <p:spPr bwMode="auto">
            <a:xfrm>
              <a:off x="1111" y="663"/>
              <a:ext cx="18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>
                  <a:latin typeface="Comic Sans MS" pitchFamily="66" charset="0"/>
                </a:rPr>
                <a:t>υ</a:t>
              </a:r>
            </a:p>
          </p:txBody>
        </p:sp>
        <p:sp>
          <p:nvSpPr>
            <p:cNvPr id="30755" name="Text Box 8"/>
            <p:cNvSpPr txBox="1">
              <a:spLocks noChangeArrowheads="1"/>
            </p:cNvSpPr>
            <p:nvPr/>
          </p:nvSpPr>
          <p:spPr bwMode="auto">
            <a:xfrm>
              <a:off x="2880" y="2024"/>
              <a:ext cx="22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0756" name="Text Box 9"/>
            <p:cNvSpPr txBox="1">
              <a:spLocks noChangeArrowheads="1"/>
            </p:cNvSpPr>
            <p:nvPr/>
          </p:nvSpPr>
          <p:spPr bwMode="auto">
            <a:xfrm>
              <a:off x="1156" y="2024"/>
              <a:ext cx="182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>
                  <a:latin typeface="Comic Sans MS" pitchFamily="66" charset="0"/>
                </a:rPr>
                <a:t>0</a:t>
              </a:r>
              <a:endParaRPr lang="el-GR" altLang="el-GR" sz="1600">
                <a:latin typeface="Comic Sans MS" pitchFamily="66" charset="0"/>
              </a:endParaRPr>
            </a:p>
          </p:txBody>
        </p:sp>
      </p:grp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2555875" y="27082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 i="1">
                <a:latin typeface="Comic Sans MS" pitchFamily="66" charset="0"/>
              </a:rPr>
              <a:t>υ</a:t>
            </a:r>
            <a:r>
              <a:rPr lang="en-US" altLang="el-GR" sz="1600" b="1" baseline="-25000">
                <a:latin typeface="Comic Sans MS" pitchFamily="66" charset="0"/>
              </a:rPr>
              <a:t>0</a:t>
            </a:r>
            <a:endParaRPr lang="el-GR" altLang="el-GR" sz="1600" b="1">
              <a:latin typeface="Comic Sans MS" pitchFamily="66" charset="0"/>
            </a:endParaRPr>
          </a:p>
        </p:txBody>
      </p:sp>
      <p:grpSp>
        <p:nvGrpSpPr>
          <p:cNvPr id="104475" name="Group 27"/>
          <p:cNvGrpSpPr>
            <a:grpSpLocks/>
          </p:cNvGrpSpPr>
          <p:nvPr/>
        </p:nvGrpSpPr>
        <p:grpSpPr bwMode="auto">
          <a:xfrm>
            <a:off x="2484438" y="1557338"/>
            <a:ext cx="2447925" cy="2352675"/>
            <a:chOff x="1565" y="981"/>
            <a:chExt cx="1542" cy="1482"/>
          </a:xfrm>
        </p:grpSpPr>
        <p:sp>
          <p:nvSpPr>
            <p:cNvPr id="30748" name="Text Box 12"/>
            <p:cNvSpPr txBox="1">
              <a:spLocks noChangeArrowheads="1"/>
            </p:cNvSpPr>
            <p:nvPr/>
          </p:nvSpPr>
          <p:spPr bwMode="auto">
            <a:xfrm>
              <a:off x="2835" y="2251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r>
                <a:rPr lang="en-US" altLang="el-GR" sz="1600" b="1" baseline="-25000">
                  <a:latin typeface="Comic Sans MS" pitchFamily="66" charset="0"/>
                </a:rPr>
                <a:t>1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0749" name="Text Box 13"/>
            <p:cNvSpPr txBox="1">
              <a:spLocks noChangeArrowheads="1"/>
            </p:cNvSpPr>
            <p:nvPr/>
          </p:nvSpPr>
          <p:spPr bwMode="auto">
            <a:xfrm>
              <a:off x="1565" y="981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>
                  <a:latin typeface="Comic Sans MS" pitchFamily="66" charset="0"/>
                </a:rPr>
                <a:t>υ</a:t>
              </a:r>
              <a:r>
                <a:rPr lang="en-US" altLang="el-GR" sz="1600" b="1" baseline="-25000">
                  <a:latin typeface="Comic Sans MS" pitchFamily="66" charset="0"/>
                </a:rPr>
                <a:t>1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0750" name="Line 14"/>
            <p:cNvSpPr>
              <a:spLocks noChangeShapeType="1"/>
            </p:cNvSpPr>
            <p:nvPr/>
          </p:nvSpPr>
          <p:spPr bwMode="auto">
            <a:xfrm flipH="1">
              <a:off x="1837" y="1162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51" name="Line 15"/>
            <p:cNvSpPr>
              <a:spLocks noChangeShapeType="1"/>
            </p:cNvSpPr>
            <p:nvPr/>
          </p:nvSpPr>
          <p:spPr bwMode="auto">
            <a:xfrm>
              <a:off x="2925" y="1162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4477" name="Group 29"/>
          <p:cNvGrpSpPr>
            <a:grpSpLocks/>
          </p:cNvGrpSpPr>
          <p:nvPr/>
        </p:nvGrpSpPr>
        <p:grpSpPr bwMode="auto">
          <a:xfrm>
            <a:off x="2843213" y="1484313"/>
            <a:ext cx="2089150" cy="2305050"/>
            <a:chOff x="1791" y="935"/>
            <a:chExt cx="1316" cy="1462"/>
          </a:xfrm>
        </p:grpSpPr>
        <p:grpSp>
          <p:nvGrpSpPr>
            <p:cNvPr id="30740" name="Group 26"/>
            <p:cNvGrpSpPr>
              <a:grpSpLocks/>
            </p:cNvGrpSpPr>
            <p:nvPr/>
          </p:nvGrpSpPr>
          <p:grpSpPr bwMode="auto">
            <a:xfrm>
              <a:off x="1791" y="1162"/>
              <a:ext cx="1134" cy="1088"/>
              <a:chOff x="1791" y="1162"/>
              <a:chExt cx="1134" cy="1088"/>
            </a:xfrm>
          </p:grpSpPr>
          <p:sp>
            <p:nvSpPr>
              <p:cNvPr id="30746" name="Rectangle 24"/>
              <p:cNvSpPr>
                <a:spLocks noChangeArrowheads="1"/>
              </p:cNvSpPr>
              <p:nvPr/>
            </p:nvSpPr>
            <p:spPr bwMode="auto">
              <a:xfrm>
                <a:off x="1837" y="1888"/>
                <a:ext cx="1088" cy="362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30747" name="AutoShape 25"/>
              <p:cNvSpPr>
                <a:spLocks noChangeArrowheads="1"/>
              </p:cNvSpPr>
              <p:nvPr/>
            </p:nvSpPr>
            <p:spPr bwMode="auto">
              <a:xfrm rot="10800000" flipV="1">
                <a:off x="1791" y="1162"/>
                <a:ext cx="1134" cy="726"/>
              </a:xfrm>
              <a:prstGeom prst="rtTriangle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</p:grpSp>
        <p:grpSp>
          <p:nvGrpSpPr>
            <p:cNvPr id="30741" name="Group 23"/>
            <p:cNvGrpSpPr>
              <a:grpSpLocks/>
            </p:cNvGrpSpPr>
            <p:nvPr/>
          </p:nvGrpSpPr>
          <p:grpSpPr bwMode="auto">
            <a:xfrm>
              <a:off x="1791" y="935"/>
              <a:ext cx="1316" cy="1462"/>
              <a:chOff x="1791" y="935"/>
              <a:chExt cx="1316" cy="1462"/>
            </a:xfrm>
          </p:grpSpPr>
          <p:sp>
            <p:nvSpPr>
              <p:cNvPr id="30742" name="Text Box 19"/>
              <p:cNvSpPr txBox="1">
                <a:spLocks noChangeArrowheads="1"/>
              </p:cNvSpPr>
              <p:nvPr/>
            </p:nvSpPr>
            <p:spPr bwMode="auto">
              <a:xfrm>
                <a:off x="1791" y="2205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Α</a:t>
                </a:r>
              </a:p>
            </p:txBody>
          </p:sp>
          <p:sp>
            <p:nvSpPr>
              <p:cNvPr id="30743" name="Text Box 20"/>
              <p:cNvSpPr txBox="1">
                <a:spLocks noChangeArrowheads="1"/>
              </p:cNvSpPr>
              <p:nvPr/>
            </p:nvSpPr>
            <p:spPr bwMode="auto">
              <a:xfrm>
                <a:off x="1791" y="1797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Β</a:t>
                </a:r>
              </a:p>
            </p:txBody>
          </p:sp>
          <p:sp>
            <p:nvSpPr>
              <p:cNvPr id="30744" name="Text Box 21"/>
              <p:cNvSpPr txBox="1">
                <a:spLocks noChangeArrowheads="1"/>
              </p:cNvSpPr>
              <p:nvPr/>
            </p:nvSpPr>
            <p:spPr bwMode="auto">
              <a:xfrm>
                <a:off x="2880" y="935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Γ</a:t>
                </a:r>
              </a:p>
            </p:txBody>
          </p:sp>
          <p:sp>
            <p:nvSpPr>
              <p:cNvPr id="30745" name="Text Box 22"/>
              <p:cNvSpPr txBox="1">
                <a:spLocks noChangeArrowheads="1"/>
              </p:cNvSpPr>
              <p:nvPr/>
            </p:nvSpPr>
            <p:spPr bwMode="auto">
              <a:xfrm>
                <a:off x="2925" y="2069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Δ</a:t>
                </a:r>
              </a:p>
            </p:txBody>
          </p:sp>
        </p:grpSp>
      </p:grpSp>
      <p:grpSp>
        <p:nvGrpSpPr>
          <p:cNvPr id="104481" name="Group 33"/>
          <p:cNvGrpSpPr>
            <a:grpSpLocks/>
          </p:cNvGrpSpPr>
          <p:nvPr/>
        </p:nvGrpSpPr>
        <p:grpSpPr bwMode="auto">
          <a:xfrm>
            <a:off x="3563938" y="2205038"/>
            <a:ext cx="2524125" cy="950912"/>
            <a:chOff x="2245" y="1389"/>
            <a:chExt cx="1590" cy="599"/>
          </a:xfrm>
        </p:grpSpPr>
        <p:sp>
          <p:nvSpPr>
            <p:cNvPr id="104476" name="Text Box 28"/>
            <p:cNvSpPr txBox="1">
              <a:spLocks noChangeArrowheads="1"/>
            </p:cNvSpPr>
            <p:nvPr/>
          </p:nvSpPr>
          <p:spPr bwMode="auto">
            <a:xfrm>
              <a:off x="2245" y="1661"/>
              <a:ext cx="4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Δ</a:t>
              </a: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x</a:t>
              </a:r>
              <a:endParaRPr lang="el-G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grpSp>
          <p:nvGrpSpPr>
            <p:cNvPr id="30737" name="Group 32"/>
            <p:cNvGrpSpPr>
              <a:grpSpLocks/>
            </p:cNvGrpSpPr>
            <p:nvPr/>
          </p:nvGrpSpPr>
          <p:grpSpPr bwMode="auto">
            <a:xfrm>
              <a:off x="2925" y="1389"/>
              <a:ext cx="910" cy="412"/>
              <a:chOff x="2197" y="1253"/>
              <a:chExt cx="910" cy="412"/>
            </a:xfrm>
          </p:grpSpPr>
          <p:sp>
            <p:nvSpPr>
              <p:cNvPr id="104478" name="Text Box 30"/>
              <p:cNvSpPr txBox="1">
                <a:spLocks noChangeArrowheads="1"/>
              </p:cNvSpPr>
              <p:nvPr/>
            </p:nvSpPr>
            <p:spPr bwMode="auto">
              <a:xfrm>
                <a:off x="2472" y="1253"/>
                <a:ext cx="63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</a:t>
                </a:r>
                <a:r>
                  <a:rPr lang="el-GR" b="1" baseline="-25000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ΑΒΓΔ</a:t>
                </a:r>
                <a:endParaRPr lang="el-GR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cxnSp>
            <p:nvCxnSpPr>
              <p:cNvPr id="30739" name="AutoShape 31"/>
              <p:cNvCxnSpPr>
                <a:cxnSpLocks noChangeShapeType="1"/>
              </p:cNvCxnSpPr>
              <p:nvPr/>
            </p:nvCxnSpPr>
            <p:spPr bwMode="auto">
              <a:xfrm rot="10800000" flipV="1">
                <a:off x="2197" y="1385"/>
                <a:ext cx="318" cy="28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04482" name="Text Box 34"/>
          <p:cNvSpPr txBox="1">
            <a:spLocks noChangeArrowheads="1"/>
          </p:cNvSpPr>
          <p:nvPr/>
        </p:nvSpPr>
        <p:spPr bwMode="auto">
          <a:xfrm>
            <a:off x="684213" y="4149725"/>
            <a:ext cx="77771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εμβαδόν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</a:t>
            </a:r>
            <a:r>
              <a:rPr 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ΑΒΓΔ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που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περικλείεται μεταξύ της γραφικής παράστασης και του άξονα του χρόνου </a:t>
            </a:r>
            <a:r>
              <a:rPr lang="el-GR" sz="2000" b="1" dirty="0" smtClean="0">
                <a:latin typeface="Comic Sans MS" pitchFamily="66" charset="0"/>
              </a:rPr>
              <a:t>αριθμητικά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είναι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ίσο με τη μετατόπιση Δ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του κινητού στο χρονικό διάστημα Δ</a:t>
            </a:r>
            <a:r>
              <a:rPr lang="en-US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r>
              <a:rPr lang="el-GR" sz="2000" b="1" dirty="0">
                <a:latin typeface="Comic Sans MS" pitchFamily="66" charset="0"/>
              </a:rPr>
              <a:t> </a:t>
            </a:r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 flipV="1">
            <a:off x="2916238" y="1844675"/>
            <a:ext cx="1727200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04486" name="Group 38"/>
          <p:cNvGrpSpPr>
            <a:grpSpLocks/>
          </p:cNvGrpSpPr>
          <p:nvPr/>
        </p:nvGrpSpPr>
        <p:grpSpPr bwMode="auto">
          <a:xfrm>
            <a:off x="2916238" y="3573463"/>
            <a:ext cx="1727200" cy="336550"/>
            <a:chOff x="1837" y="2251"/>
            <a:chExt cx="1088" cy="212"/>
          </a:xfrm>
        </p:grpSpPr>
        <p:sp>
          <p:nvSpPr>
            <p:cNvPr id="30733" name="Line 35"/>
            <p:cNvSpPr>
              <a:spLocks noChangeShapeType="1"/>
            </p:cNvSpPr>
            <p:nvPr/>
          </p:nvSpPr>
          <p:spPr bwMode="auto">
            <a:xfrm flipH="1">
              <a:off x="1837" y="2341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34" name="Line 36"/>
            <p:cNvSpPr>
              <a:spLocks noChangeShapeType="1"/>
            </p:cNvSpPr>
            <p:nvPr/>
          </p:nvSpPr>
          <p:spPr bwMode="auto">
            <a:xfrm>
              <a:off x="2517" y="2341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35" name="Text Box 37"/>
            <p:cNvSpPr txBox="1">
              <a:spLocks noChangeArrowheads="1"/>
            </p:cNvSpPr>
            <p:nvPr/>
          </p:nvSpPr>
          <p:spPr bwMode="auto">
            <a:xfrm>
              <a:off x="2245" y="2251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>
                  <a:latin typeface="Comic Sans MS" pitchFamily="66" charset="0"/>
                </a:rPr>
                <a:t>Δ</a:t>
              </a:r>
              <a:r>
                <a:rPr lang="en-US" altLang="el-GR" sz="1600" b="1" i="1">
                  <a:latin typeface="Comic Sans MS" pitchFamily="66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581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9" grpId="0"/>
      <p:bldP spid="104482" grpId="0"/>
      <p:bldP spid="1044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174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>
                <a:defRPr/>
              </a:pPr>
              <a:t>31</a:t>
            </a:fld>
            <a:endParaRPr lang="el-GR" altLang="el-GR" sz="1200" dirty="0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971600" y="1556792"/>
            <a:ext cx="6769050" cy="148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της μετατόπισης και της τελικής θέσης του κινητού</a:t>
            </a:r>
          </a:p>
        </p:txBody>
      </p:sp>
    </p:spTree>
    <p:extLst>
      <p:ext uri="{BB962C8B-B14F-4D97-AF65-F5344CB8AC3E}">
        <p14:creationId xmlns:p14="http://schemas.microsoft.com/office/powerpoint/2010/main" val="14388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277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>
                <a:defRPr/>
              </a:pPr>
              <a:t>32</a:t>
            </a:fld>
            <a:endParaRPr lang="el-GR" altLang="el-GR" sz="1200" dirty="0"/>
          </a:p>
        </p:txBody>
      </p:sp>
      <p:grpSp>
        <p:nvGrpSpPr>
          <p:cNvPr id="107523" name="Group 3"/>
          <p:cNvGrpSpPr>
            <a:grpSpLocks/>
          </p:cNvGrpSpPr>
          <p:nvPr/>
        </p:nvGrpSpPr>
        <p:grpSpPr bwMode="auto">
          <a:xfrm>
            <a:off x="2627313" y="404813"/>
            <a:ext cx="3671887" cy="2767012"/>
            <a:chOff x="1111" y="663"/>
            <a:chExt cx="1996" cy="1550"/>
          </a:xfrm>
        </p:grpSpPr>
        <p:sp>
          <p:nvSpPr>
            <p:cNvPr id="32804" name="Line 4"/>
            <p:cNvSpPr>
              <a:spLocks noChangeShapeType="1"/>
            </p:cNvSpPr>
            <p:nvPr/>
          </p:nvSpPr>
          <p:spPr bwMode="auto">
            <a:xfrm flipH="1" flipV="1">
              <a:off x="1292" y="754"/>
              <a:ext cx="0" cy="1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805" name="Line 5"/>
            <p:cNvSpPr>
              <a:spLocks noChangeShapeType="1"/>
            </p:cNvSpPr>
            <p:nvPr/>
          </p:nvSpPr>
          <p:spPr bwMode="auto">
            <a:xfrm>
              <a:off x="1292" y="2069"/>
              <a:ext cx="16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806" name="Text Box 6"/>
            <p:cNvSpPr txBox="1">
              <a:spLocks noChangeArrowheads="1"/>
            </p:cNvSpPr>
            <p:nvPr/>
          </p:nvSpPr>
          <p:spPr bwMode="auto">
            <a:xfrm>
              <a:off x="1111" y="663"/>
              <a:ext cx="18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>
                  <a:latin typeface="Comic Sans MS" pitchFamily="66" charset="0"/>
                </a:rPr>
                <a:t>υ</a:t>
              </a:r>
            </a:p>
          </p:txBody>
        </p:sp>
        <p:sp>
          <p:nvSpPr>
            <p:cNvPr id="32807" name="Text Box 7"/>
            <p:cNvSpPr txBox="1">
              <a:spLocks noChangeArrowheads="1"/>
            </p:cNvSpPr>
            <p:nvPr/>
          </p:nvSpPr>
          <p:spPr bwMode="auto">
            <a:xfrm>
              <a:off x="2880" y="2024"/>
              <a:ext cx="22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2808" name="Text Box 8"/>
            <p:cNvSpPr txBox="1">
              <a:spLocks noChangeArrowheads="1"/>
            </p:cNvSpPr>
            <p:nvPr/>
          </p:nvSpPr>
          <p:spPr bwMode="auto">
            <a:xfrm>
              <a:off x="1156" y="2024"/>
              <a:ext cx="182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>
                  <a:latin typeface="Comic Sans MS" pitchFamily="66" charset="0"/>
                </a:rPr>
                <a:t>0</a:t>
              </a:r>
              <a:endParaRPr lang="el-GR" altLang="el-GR" sz="1600">
                <a:latin typeface="Comic Sans MS" pitchFamily="66" charset="0"/>
              </a:endParaRPr>
            </a:p>
          </p:txBody>
        </p:sp>
      </p:grp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627313" y="20605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 i="1">
                <a:latin typeface="Comic Sans MS" pitchFamily="66" charset="0"/>
              </a:rPr>
              <a:t>υ</a:t>
            </a:r>
            <a:r>
              <a:rPr lang="en-US" altLang="el-GR" sz="1600" b="1" baseline="-25000">
                <a:latin typeface="Comic Sans MS" pitchFamily="66" charset="0"/>
              </a:rPr>
              <a:t>0</a:t>
            </a:r>
            <a:endParaRPr lang="el-GR" altLang="el-GR" sz="1600" b="1">
              <a:latin typeface="Comic Sans MS" pitchFamily="66" charset="0"/>
            </a:endParaRPr>
          </a:p>
        </p:txBody>
      </p:sp>
      <p:grpSp>
        <p:nvGrpSpPr>
          <p:cNvPr id="107530" name="Group 10"/>
          <p:cNvGrpSpPr>
            <a:grpSpLocks/>
          </p:cNvGrpSpPr>
          <p:nvPr/>
        </p:nvGrpSpPr>
        <p:grpSpPr bwMode="auto">
          <a:xfrm>
            <a:off x="2555875" y="909638"/>
            <a:ext cx="2447925" cy="2352675"/>
            <a:chOff x="1565" y="981"/>
            <a:chExt cx="1542" cy="1482"/>
          </a:xfrm>
        </p:grpSpPr>
        <p:sp>
          <p:nvSpPr>
            <p:cNvPr id="32800" name="Text Box 11"/>
            <p:cNvSpPr txBox="1">
              <a:spLocks noChangeArrowheads="1"/>
            </p:cNvSpPr>
            <p:nvPr/>
          </p:nvSpPr>
          <p:spPr bwMode="auto">
            <a:xfrm>
              <a:off x="2835" y="2251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2801" name="Text Box 12"/>
            <p:cNvSpPr txBox="1">
              <a:spLocks noChangeArrowheads="1"/>
            </p:cNvSpPr>
            <p:nvPr/>
          </p:nvSpPr>
          <p:spPr bwMode="auto">
            <a:xfrm>
              <a:off x="1565" y="981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>
                  <a:latin typeface="Comic Sans MS" pitchFamily="66" charset="0"/>
                </a:rPr>
                <a:t> υ</a:t>
              </a:r>
            </a:p>
          </p:txBody>
        </p:sp>
        <p:sp>
          <p:nvSpPr>
            <p:cNvPr id="32802" name="Line 13"/>
            <p:cNvSpPr>
              <a:spLocks noChangeShapeType="1"/>
            </p:cNvSpPr>
            <p:nvPr/>
          </p:nvSpPr>
          <p:spPr bwMode="auto">
            <a:xfrm flipH="1">
              <a:off x="1837" y="1162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803" name="Line 14"/>
            <p:cNvSpPr>
              <a:spLocks noChangeShapeType="1"/>
            </p:cNvSpPr>
            <p:nvPr/>
          </p:nvSpPr>
          <p:spPr bwMode="auto">
            <a:xfrm>
              <a:off x="2925" y="1162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7536" name="Group 16"/>
          <p:cNvGrpSpPr>
            <a:grpSpLocks/>
          </p:cNvGrpSpPr>
          <p:nvPr/>
        </p:nvGrpSpPr>
        <p:grpSpPr bwMode="auto">
          <a:xfrm>
            <a:off x="2900363" y="905985"/>
            <a:ext cx="2103438" cy="2265634"/>
            <a:chOff x="1782" y="979"/>
            <a:chExt cx="1325" cy="1437"/>
          </a:xfrm>
        </p:grpSpPr>
        <p:grpSp>
          <p:nvGrpSpPr>
            <p:cNvPr id="32792" name="Group 17"/>
            <p:cNvGrpSpPr>
              <a:grpSpLocks/>
            </p:cNvGrpSpPr>
            <p:nvPr/>
          </p:nvGrpSpPr>
          <p:grpSpPr bwMode="auto">
            <a:xfrm>
              <a:off x="1791" y="1162"/>
              <a:ext cx="1134" cy="1088"/>
              <a:chOff x="1791" y="1162"/>
              <a:chExt cx="1134" cy="1088"/>
            </a:xfrm>
          </p:grpSpPr>
          <p:sp>
            <p:nvSpPr>
              <p:cNvPr id="32798" name="Rectangle 18"/>
              <p:cNvSpPr>
                <a:spLocks noChangeArrowheads="1"/>
              </p:cNvSpPr>
              <p:nvPr/>
            </p:nvSpPr>
            <p:spPr bwMode="auto">
              <a:xfrm>
                <a:off x="1837" y="1888"/>
                <a:ext cx="1088" cy="362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32799" name="AutoShape 19"/>
              <p:cNvSpPr>
                <a:spLocks noChangeArrowheads="1"/>
              </p:cNvSpPr>
              <p:nvPr/>
            </p:nvSpPr>
            <p:spPr bwMode="auto">
              <a:xfrm rot="10800000" flipV="1">
                <a:off x="1791" y="1162"/>
                <a:ext cx="1134" cy="726"/>
              </a:xfrm>
              <a:prstGeom prst="rtTriangle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</p:grpSp>
        <p:grpSp>
          <p:nvGrpSpPr>
            <p:cNvPr id="32793" name="Group 20"/>
            <p:cNvGrpSpPr>
              <a:grpSpLocks/>
            </p:cNvGrpSpPr>
            <p:nvPr/>
          </p:nvGrpSpPr>
          <p:grpSpPr bwMode="auto">
            <a:xfrm>
              <a:off x="1782" y="979"/>
              <a:ext cx="1325" cy="1437"/>
              <a:chOff x="1782" y="979"/>
              <a:chExt cx="1325" cy="1437"/>
            </a:xfrm>
          </p:grpSpPr>
          <p:sp>
            <p:nvSpPr>
              <p:cNvPr id="32794" name="Text Box 21"/>
              <p:cNvSpPr txBox="1">
                <a:spLocks noChangeArrowheads="1"/>
              </p:cNvSpPr>
              <p:nvPr/>
            </p:nvSpPr>
            <p:spPr bwMode="auto">
              <a:xfrm>
                <a:off x="1782" y="2224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 dirty="0">
                    <a:latin typeface="Comic Sans MS" pitchFamily="66" charset="0"/>
                  </a:rPr>
                  <a:t>Α</a:t>
                </a:r>
              </a:p>
            </p:txBody>
          </p:sp>
          <p:sp>
            <p:nvSpPr>
              <p:cNvPr id="32795" name="Text Box 22"/>
              <p:cNvSpPr txBox="1">
                <a:spLocks noChangeArrowheads="1"/>
              </p:cNvSpPr>
              <p:nvPr/>
            </p:nvSpPr>
            <p:spPr bwMode="auto">
              <a:xfrm>
                <a:off x="1802" y="1834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 dirty="0">
                    <a:latin typeface="Comic Sans MS" pitchFamily="66" charset="0"/>
                  </a:rPr>
                  <a:t>Β</a:t>
                </a:r>
              </a:p>
            </p:txBody>
          </p:sp>
          <p:sp>
            <p:nvSpPr>
              <p:cNvPr id="32796" name="Text Box 23"/>
              <p:cNvSpPr txBox="1">
                <a:spLocks noChangeArrowheads="1"/>
              </p:cNvSpPr>
              <p:nvPr/>
            </p:nvSpPr>
            <p:spPr bwMode="auto">
              <a:xfrm>
                <a:off x="2880" y="979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 dirty="0">
                    <a:latin typeface="Comic Sans MS" pitchFamily="66" charset="0"/>
                  </a:rPr>
                  <a:t>Γ</a:t>
                </a:r>
              </a:p>
            </p:txBody>
          </p:sp>
          <p:sp>
            <p:nvSpPr>
              <p:cNvPr id="32797" name="Text Box 24"/>
              <p:cNvSpPr txBox="1">
                <a:spLocks noChangeArrowheads="1"/>
              </p:cNvSpPr>
              <p:nvPr/>
            </p:nvSpPr>
            <p:spPr bwMode="auto">
              <a:xfrm>
                <a:off x="2925" y="2069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Δ</a:t>
                </a:r>
              </a:p>
            </p:txBody>
          </p:sp>
        </p:grpSp>
      </p:grpSp>
      <p:grpSp>
        <p:nvGrpSpPr>
          <p:cNvPr id="107545" name="Group 25"/>
          <p:cNvGrpSpPr>
            <a:grpSpLocks/>
          </p:cNvGrpSpPr>
          <p:nvPr/>
        </p:nvGrpSpPr>
        <p:grpSpPr bwMode="auto">
          <a:xfrm>
            <a:off x="3635375" y="1557338"/>
            <a:ext cx="2524125" cy="950912"/>
            <a:chOff x="2245" y="1389"/>
            <a:chExt cx="1590" cy="599"/>
          </a:xfrm>
        </p:grpSpPr>
        <p:sp>
          <p:nvSpPr>
            <p:cNvPr id="107546" name="Text Box 26"/>
            <p:cNvSpPr txBox="1">
              <a:spLocks noChangeArrowheads="1"/>
            </p:cNvSpPr>
            <p:nvPr/>
          </p:nvSpPr>
          <p:spPr bwMode="auto">
            <a:xfrm>
              <a:off x="2245" y="1661"/>
              <a:ext cx="4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Δ</a:t>
              </a: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x</a:t>
              </a:r>
              <a:endParaRPr lang="el-G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grpSp>
          <p:nvGrpSpPr>
            <p:cNvPr id="32789" name="Group 27"/>
            <p:cNvGrpSpPr>
              <a:grpSpLocks/>
            </p:cNvGrpSpPr>
            <p:nvPr/>
          </p:nvGrpSpPr>
          <p:grpSpPr bwMode="auto">
            <a:xfrm>
              <a:off x="2925" y="1389"/>
              <a:ext cx="910" cy="412"/>
              <a:chOff x="2197" y="1253"/>
              <a:chExt cx="910" cy="412"/>
            </a:xfrm>
          </p:grpSpPr>
          <p:sp>
            <p:nvSpPr>
              <p:cNvPr id="107548" name="Text Box 28"/>
              <p:cNvSpPr txBox="1">
                <a:spLocks noChangeArrowheads="1"/>
              </p:cNvSpPr>
              <p:nvPr/>
            </p:nvSpPr>
            <p:spPr bwMode="auto">
              <a:xfrm>
                <a:off x="2472" y="1253"/>
                <a:ext cx="6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</a:t>
                </a:r>
                <a:r>
                  <a:rPr lang="el-GR" b="1" baseline="-2500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ΑΒΓΔ</a:t>
                </a:r>
                <a:endParaRPr lang="el-GR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cxnSp>
            <p:nvCxnSpPr>
              <p:cNvPr id="32791" name="AutoShape 29"/>
              <p:cNvCxnSpPr>
                <a:cxnSpLocks noChangeShapeType="1"/>
                <a:stCxn id="107548" idx="1"/>
              </p:cNvCxnSpPr>
              <p:nvPr/>
            </p:nvCxnSpPr>
            <p:spPr bwMode="auto">
              <a:xfrm rot="10800000" flipV="1">
                <a:off x="2197" y="1397"/>
                <a:ext cx="275" cy="268"/>
              </a:xfrm>
              <a:prstGeom prst="curvedConnector4">
                <a:avLst>
                  <a:gd name="adj1" fmla="val 48727"/>
                  <a:gd name="adj2" fmla="val 9402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07535" name="Line 15"/>
          <p:cNvSpPr>
            <a:spLocks noChangeShapeType="1"/>
          </p:cNvSpPr>
          <p:nvPr/>
        </p:nvSpPr>
        <p:spPr bwMode="auto">
          <a:xfrm flipV="1">
            <a:off x="2987675" y="1196972"/>
            <a:ext cx="1727199" cy="10570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267744" y="5373216"/>
                <a:ext cx="4608511" cy="89896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373216"/>
                <a:ext cx="4608511" cy="89896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21858" y="3434423"/>
                <a:ext cx="1757854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l-GR" sz="2800" b="1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</m:t>
                        </m:r>
                      </m:num>
                      <m:den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endParaRPr lang="el-GR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58" y="3434423"/>
                <a:ext cx="1757854" cy="687881"/>
              </a:xfrm>
              <a:prstGeom prst="rect">
                <a:avLst/>
              </a:prstGeom>
              <a:blipFill rotWithShape="1">
                <a:blip r:embed="rId16"/>
                <a:stretch>
                  <a:fillRect l="-7292" b="-88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9984" y="3496011"/>
                <a:ext cx="2391616" cy="564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0" smtClean="0">
                          <a:latin typeface="Cambria Math"/>
                        </a:rPr>
                        <m:t>𝚫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0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800" b="1" i="0" smtClean="0">
                              <a:latin typeface="Cambria Math"/>
                            </a:rPr>
                            <m:t>𝚬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l-GR" sz="2800" b="1" i="0" smtClean="0">
                              <a:latin typeface="Cambria Math"/>
                            </a:rPr>
                            <m:t>𝚨𝚩𝚪𝚫</m:t>
                          </m:r>
                          <m:r>
                            <a:rPr lang="el-GR" sz="2800" b="1" i="0" smtClean="0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84" y="3496011"/>
                <a:ext cx="2391616" cy="56470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33156" y="3434423"/>
                <a:ext cx="3208764" cy="720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sz="28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(</m:t>
                        </m:r>
                        <m:sSub>
                          <m:sSubPr>
                            <m:ctrlPr>
                              <a:rPr lang="el-GR" sz="2800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156" y="3434423"/>
                <a:ext cx="3208764" cy="720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9277" y="4279671"/>
                <a:ext cx="2376933" cy="840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= 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 + 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2400" b="1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77" y="4279671"/>
                <a:ext cx="2376933" cy="840486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Ομάδα 6"/>
          <p:cNvGrpSpPr/>
          <p:nvPr/>
        </p:nvGrpSpPr>
        <p:grpSpPr>
          <a:xfrm>
            <a:off x="3562349" y="4228812"/>
            <a:ext cx="4285811" cy="898964"/>
            <a:chOff x="3562349" y="4228812"/>
            <a:chExt cx="4285811" cy="898964"/>
          </a:xfrm>
        </p:grpSpPr>
        <p:sp>
          <p:nvSpPr>
            <p:cNvPr id="32787" name="AutoShape 37"/>
            <p:cNvSpPr>
              <a:spLocks noChangeArrowheads="1"/>
            </p:cNvSpPr>
            <p:nvPr/>
          </p:nvSpPr>
          <p:spPr bwMode="auto">
            <a:xfrm>
              <a:off x="3562349" y="4726508"/>
              <a:ext cx="504825" cy="71438"/>
            </a:xfrm>
            <a:prstGeom prst="rightArrow">
              <a:avLst>
                <a:gd name="adj1" fmla="val 50000"/>
                <a:gd name="adj2" fmla="val 17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Ορθογώνιο 5"/>
                <p:cNvSpPr/>
                <p:nvPr/>
              </p:nvSpPr>
              <p:spPr>
                <a:xfrm>
                  <a:off x="4332646" y="4228812"/>
                  <a:ext cx="3515514" cy="8989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800" b="1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𝚫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= 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𝒕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+ 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l-GR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𝜶</m:t>
                        </m:r>
                        <m:sSup>
                          <m:sSupPr>
                            <m:ctrlPr>
                              <a:rPr lang="el-GR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800" b="1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l-GR" sz="2800" b="1" i="1" dirty="0"/>
                </a:p>
              </p:txBody>
            </p:sp>
          </mc:Choice>
          <mc:Fallback xmlns="">
            <p:sp>
              <p:nvSpPr>
                <p:cNvPr id="6" name="Ορθογώνιο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646" y="4228812"/>
                  <a:ext cx="3515514" cy="89896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8043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/>
      <p:bldP spid="107535" grpId="0" animBg="1"/>
      <p:bldP spid="41" grpId="0" animBg="1"/>
      <p:bldP spid="2" grpId="0"/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379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>
                <a:defRPr/>
              </a:pPr>
              <a:t>33</a:t>
            </a:fld>
            <a:endParaRPr lang="el-GR" altLang="el-GR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176303" y="1405164"/>
            <a:ext cx="23762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 smtClean="0">
                <a:latin typeface="Comic Sans MS" pitchFamily="66" charset="0"/>
              </a:rPr>
              <a:t>Αν </a:t>
            </a:r>
            <a:r>
              <a:rPr lang="en-US" altLang="el-GR" sz="2000" b="1" i="1" dirty="0" smtClean="0">
                <a:latin typeface="Comic Sans MS" pitchFamily="66" charset="0"/>
              </a:rPr>
              <a:t>x</a:t>
            </a:r>
            <a:r>
              <a:rPr lang="en-US" altLang="el-GR" sz="2000" b="1" baseline="-25000" dirty="0" smtClean="0">
                <a:latin typeface="Comic Sans MS" pitchFamily="66" charset="0"/>
              </a:rPr>
              <a:t>0</a:t>
            </a:r>
            <a:r>
              <a:rPr lang="el-GR" altLang="el-GR" sz="2000" b="1" baseline="-25000" dirty="0" smtClean="0">
                <a:latin typeface="Comic Sans MS" pitchFamily="66" charset="0"/>
              </a:rPr>
              <a:t> </a:t>
            </a:r>
            <a:r>
              <a:rPr lang="en-US" altLang="el-GR" sz="2000" b="1" dirty="0" smtClean="0">
                <a:latin typeface="Comic Sans MS" pitchFamily="66" charset="0"/>
              </a:rPr>
              <a:t>=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n-US" altLang="el-GR" sz="2000" b="1" dirty="0" smtClean="0">
                <a:latin typeface="Comic Sans MS" pitchFamily="66" charset="0"/>
              </a:rPr>
              <a:t>0</a:t>
            </a:r>
            <a:r>
              <a:rPr lang="en-US" altLang="el-GR" sz="2000" b="1" dirty="0">
                <a:latin typeface="Comic Sans MS" pitchFamily="66" charset="0"/>
              </a:rPr>
              <a:t>, </a:t>
            </a:r>
            <a:r>
              <a:rPr lang="el-GR" altLang="el-GR" sz="2000" b="1" dirty="0" smtClean="0">
                <a:latin typeface="Comic Sans MS" pitchFamily="66" charset="0"/>
              </a:rPr>
              <a:t>τότε</a:t>
            </a:r>
            <a:r>
              <a:rPr lang="en-US" altLang="el-GR" sz="2000" b="1" dirty="0">
                <a:latin typeface="Comic Sans MS" pitchFamily="66" charset="0"/>
              </a:rPr>
              <a:t>: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043609" y="2573388"/>
            <a:ext cx="3312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 smtClean="0">
                <a:latin typeface="Comic Sans MS" pitchFamily="66" charset="0"/>
              </a:rPr>
              <a:t>Αν </a:t>
            </a:r>
            <a:r>
              <a:rPr lang="el-GR" altLang="el-GR" sz="2000" b="1" dirty="0">
                <a:latin typeface="Comic Sans MS" pitchFamily="66" charset="0"/>
              </a:rPr>
              <a:t>επιπλέον </a:t>
            </a:r>
            <a:r>
              <a:rPr lang="el-GR" altLang="el-GR" sz="2000" b="1" i="1" dirty="0">
                <a:latin typeface="Comic Sans MS" pitchFamily="66" charset="0"/>
              </a:rPr>
              <a:t>υ</a:t>
            </a:r>
            <a:r>
              <a:rPr lang="en-US" altLang="el-GR" sz="2000" b="1" baseline="-25000" dirty="0" smtClean="0">
                <a:latin typeface="Comic Sans MS" pitchFamily="66" charset="0"/>
              </a:rPr>
              <a:t>0</a:t>
            </a:r>
            <a:r>
              <a:rPr lang="el-GR" altLang="el-GR" sz="2000" b="1" baseline="-25000" dirty="0" smtClean="0">
                <a:latin typeface="Comic Sans MS" pitchFamily="66" charset="0"/>
              </a:rPr>
              <a:t> </a:t>
            </a:r>
            <a:r>
              <a:rPr lang="en-US" altLang="el-GR" sz="2000" b="1" dirty="0" smtClean="0">
                <a:latin typeface="Comic Sans MS" pitchFamily="66" charset="0"/>
              </a:rPr>
              <a:t>=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n-US" altLang="el-GR" sz="2000" b="1" dirty="0" smtClean="0">
                <a:latin typeface="Comic Sans MS" pitchFamily="66" charset="0"/>
              </a:rPr>
              <a:t>0</a:t>
            </a:r>
            <a:r>
              <a:rPr lang="en-US" altLang="el-GR" sz="2000" b="1" dirty="0">
                <a:latin typeface="Comic Sans MS" pitchFamily="66" charset="0"/>
              </a:rPr>
              <a:t>, </a:t>
            </a:r>
            <a:r>
              <a:rPr lang="el-GR" altLang="el-GR" sz="2000" b="1" dirty="0" smtClean="0">
                <a:latin typeface="Comic Sans MS" pitchFamily="66" charset="0"/>
              </a:rPr>
              <a:t>τότε</a:t>
            </a:r>
            <a:r>
              <a:rPr lang="en-US" altLang="el-GR" sz="2000" b="1" dirty="0">
                <a:latin typeface="Comic Sans MS" pitchFamily="66" charset="0"/>
              </a:rPr>
              <a:t>: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849337" y="4443164"/>
            <a:ext cx="73230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1800" dirty="0" smtClean="0">
                <a:latin typeface="Comic Sans MS" pitchFamily="66" charset="0"/>
              </a:rPr>
              <a:t>όπου </a:t>
            </a:r>
            <a:r>
              <a:rPr lang="en-US" altLang="el-GR" sz="1800" i="1" dirty="0">
                <a:latin typeface="Comic Sans MS" pitchFamily="66" charset="0"/>
              </a:rPr>
              <a:t>x</a:t>
            </a:r>
            <a:r>
              <a:rPr lang="en-US" altLang="el-GR" sz="1800" dirty="0">
                <a:latin typeface="Comic Sans MS" pitchFamily="66" charset="0"/>
              </a:rPr>
              <a:t> = </a:t>
            </a:r>
            <a:r>
              <a:rPr lang="el-GR" altLang="el-GR" sz="1800" dirty="0">
                <a:latin typeface="Comic Sans MS" pitchFamily="66" charset="0"/>
              </a:rPr>
              <a:t>τελική θέση του κινητού,  </a:t>
            </a:r>
            <a:r>
              <a:rPr lang="en-US" altLang="el-GR" sz="1800" i="1" dirty="0">
                <a:latin typeface="Comic Sans MS" pitchFamily="66" charset="0"/>
              </a:rPr>
              <a:t>x</a:t>
            </a:r>
            <a:r>
              <a:rPr lang="en-US" altLang="el-GR" sz="1800" baseline="-25000" dirty="0">
                <a:latin typeface="Comic Sans MS" pitchFamily="66" charset="0"/>
              </a:rPr>
              <a:t>0 </a:t>
            </a:r>
            <a:r>
              <a:rPr lang="en-US" altLang="el-GR" sz="1800" dirty="0">
                <a:latin typeface="Comic Sans MS" pitchFamily="66" charset="0"/>
              </a:rPr>
              <a:t>= </a:t>
            </a:r>
            <a:r>
              <a:rPr lang="el-GR" altLang="el-GR" sz="1800" dirty="0">
                <a:latin typeface="Comic Sans MS" pitchFamily="66" charset="0"/>
              </a:rPr>
              <a:t>αρχική θέση του κινητού, </a:t>
            </a:r>
            <a:r>
              <a:rPr lang="en-US" altLang="el-GR" sz="1800" dirty="0">
                <a:latin typeface="Comic Sans MS" pitchFamily="66" charset="0"/>
              </a:rPr>
              <a:t>     </a:t>
            </a:r>
            <a:r>
              <a:rPr lang="el-GR" altLang="el-GR" sz="1800" dirty="0" smtClean="0">
                <a:latin typeface="Comic Sans MS" pitchFamily="66" charset="0"/>
              </a:rPr>
              <a:t>            </a:t>
            </a:r>
            <a:r>
              <a:rPr lang="en-US" altLang="el-GR" sz="1800" i="1" dirty="0" smtClean="0">
                <a:latin typeface="Comic Sans MS" pitchFamily="66" charset="0"/>
              </a:rPr>
              <a:t>t</a:t>
            </a:r>
            <a:r>
              <a:rPr lang="en-US" altLang="el-GR" sz="1800" dirty="0" smtClean="0">
                <a:latin typeface="Comic Sans MS" pitchFamily="66" charset="0"/>
              </a:rPr>
              <a:t> </a:t>
            </a:r>
            <a:r>
              <a:rPr lang="en-US" altLang="el-GR" sz="1800" dirty="0">
                <a:latin typeface="Comic Sans MS" pitchFamily="66" charset="0"/>
              </a:rPr>
              <a:t>= </a:t>
            </a:r>
            <a:r>
              <a:rPr lang="el-GR" altLang="el-GR" sz="1800" dirty="0">
                <a:latin typeface="Comic Sans MS" pitchFamily="66" charset="0"/>
              </a:rPr>
              <a:t>χρονική στιγμή που το κινητό βρίσκεται στην τελική του θέση, </a:t>
            </a:r>
            <a:r>
              <a:rPr lang="en-US" altLang="el-GR" sz="1800" dirty="0">
                <a:latin typeface="Comic Sans MS" pitchFamily="66" charset="0"/>
              </a:rPr>
              <a:t>   </a:t>
            </a:r>
            <a:r>
              <a:rPr lang="el-GR" altLang="el-GR" sz="1800" dirty="0" smtClean="0">
                <a:latin typeface="Comic Sans MS" pitchFamily="66" charset="0"/>
              </a:rPr>
              <a:t>             </a:t>
            </a:r>
            <a:r>
              <a:rPr lang="en-US" altLang="el-GR" sz="1800" dirty="0" smtClean="0">
                <a:latin typeface="Comic Sans MS" pitchFamily="66" charset="0"/>
              </a:rPr>
              <a:t> </a:t>
            </a:r>
            <a:r>
              <a:rPr lang="en-US" altLang="el-GR" sz="1800" i="1" dirty="0">
                <a:latin typeface="Comic Sans MS" pitchFamily="66" charset="0"/>
              </a:rPr>
              <a:t>t</a:t>
            </a:r>
            <a:r>
              <a:rPr lang="en-US" altLang="el-GR" sz="1800" baseline="-25000" dirty="0">
                <a:latin typeface="Comic Sans MS" pitchFamily="66" charset="0"/>
              </a:rPr>
              <a:t>0 </a:t>
            </a:r>
            <a:r>
              <a:rPr lang="en-US" altLang="el-GR" sz="1800" dirty="0">
                <a:latin typeface="Comic Sans MS" pitchFamily="66" charset="0"/>
              </a:rPr>
              <a:t>= </a:t>
            </a:r>
            <a:r>
              <a:rPr lang="el-GR" altLang="el-GR" sz="1800" dirty="0">
                <a:latin typeface="Comic Sans MS" pitchFamily="66" charset="0"/>
              </a:rPr>
              <a:t>χρονική στιγμή που το κινητό βρίσκεται στην αρχική του θέση,</a:t>
            </a:r>
            <a:r>
              <a:rPr lang="en-US" altLang="el-GR" sz="1800" dirty="0">
                <a:latin typeface="Comic Sans MS" pitchFamily="66" charset="0"/>
              </a:rPr>
              <a:t>   </a:t>
            </a:r>
            <a:r>
              <a:rPr lang="el-GR" altLang="el-GR" sz="1800" dirty="0" smtClean="0">
                <a:latin typeface="Comic Sans MS" pitchFamily="66" charset="0"/>
              </a:rPr>
              <a:t>            </a:t>
            </a:r>
            <a:r>
              <a:rPr lang="el-GR" altLang="el-GR" sz="1800" i="1" dirty="0" smtClean="0">
                <a:latin typeface="Comic Sans MS" pitchFamily="66" charset="0"/>
              </a:rPr>
              <a:t>υ</a:t>
            </a:r>
            <a:r>
              <a:rPr lang="en-US" altLang="el-GR" sz="1800" baseline="-25000" dirty="0">
                <a:latin typeface="Comic Sans MS" pitchFamily="66" charset="0"/>
              </a:rPr>
              <a:t>0</a:t>
            </a:r>
            <a:r>
              <a:rPr lang="en-US" altLang="el-GR" sz="1800" dirty="0">
                <a:latin typeface="Comic Sans MS" pitchFamily="66" charset="0"/>
              </a:rPr>
              <a:t> </a:t>
            </a:r>
            <a:r>
              <a:rPr lang="el-GR" altLang="el-GR" sz="1800" dirty="0">
                <a:latin typeface="Comic Sans MS" pitchFamily="66" charset="0"/>
              </a:rPr>
              <a:t>= αρχική ταχύτητα (τη χρονική στιγμή </a:t>
            </a:r>
            <a:r>
              <a:rPr lang="en-US" altLang="el-GR" sz="1800" i="1" dirty="0">
                <a:latin typeface="Comic Sans MS" pitchFamily="66" charset="0"/>
              </a:rPr>
              <a:t>t</a:t>
            </a:r>
            <a:r>
              <a:rPr lang="en-US" altLang="el-GR" sz="1800" baseline="-25000" dirty="0">
                <a:latin typeface="Comic Sans MS" pitchFamily="66" charset="0"/>
              </a:rPr>
              <a:t>0</a:t>
            </a:r>
            <a:r>
              <a:rPr lang="en-US" altLang="el-GR" sz="1800" dirty="0">
                <a:latin typeface="Comic Sans MS" pitchFamily="66" charset="0"/>
              </a:rPr>
              <a:t>)</a:t>
            </a:r>
            <a:r>
              <a:rPr lang="el-GR" altLang="el-GR" sz="1800" dirty="0">
                <a:latin typeface="Comic Sans MS" pitchFamily="66" charset="0"/>
              </a:rPr>
              <a:t>, </a:t>
            </a:r>
            <a:r>
              <a:rPr lang="el-GR" altLang="el-GR" sz="1800" i="1" dirty="0">
                <a:latin typeface="Comic Sans MS" pitchFamily="66" charset="0"/>
              </a:rPr>
              <a:t>α</a:t>
            </a:r>
            <a:r>
              <a:rPr lang="el-GR" altLang="el-GR" sz="1800" dirty="0">
                <a:latin typeface="Comic Sans MS" pitchFamily="66" charset="0"/>
              </a:rPr>
              <a:t> = σταθερή επιτάχυνση.</a:t>
            </a:r>
            <a:endParaRPr lang="en-US" altLang="el-GR" sz="1800" dirty="0">
              <a:latin typeface="Comic Sans MS" pitchFamily="66" charset="0"/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849337" y="3609411"/>
            <a:ext cx="3700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Στην επιβραδυνόμενη κίνηση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88887" y="78399"/>
                <a:ext cx="420359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887" y="78399"/>
                <a:ext cx="4203594" cy="898964"/>
              </a:xfrm>
              <a:prstGeom prst="rect">
                <a:avLst/>
              </a:prstGeom>
              <a:blipFill>
                <a:blip r:embed="rId2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12607" y="1099574"/>
                <a:ext cx="3424766" cy="89896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607" y="1099574"/>
                <a:ext cx="3424766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6016" y="2323961"/>
                <a:ext cx="2394012" cy="89896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323961"/>
                <a:ext cx="2394012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0" y="3425185"/>
                <a:ext cx="3424766" cy="89896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</m:d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25185"/>
                <a:ext cx="3424766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50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50" grpId="0"/>
      <p:bldP spid="108552" grpId="0"/>
      <p:bldP spid="108554" grpId="0"/>
      <p:bldP spid="3" grpId="0"/>
      <p:bldP spid="14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48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>
                <a:defRPr/>
              </a:pPr>
              <a:t>34</a:t>
            </a:fld>
            <a:endParaRPr lang="el-GR" altLang="el-GR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259632" y="1902401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Γ.  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 Θέση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Χρόνος » </a:t>
            </a: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0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584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74414" y="6309320"/>
            <a:ext cx="213360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lang="el-GR" altLang="el-GR" sz="1400" dirty="0" smtClean="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124075" y="404813"/>
            <a:ext cx="4535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α)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621243"/>
              </p:ext>
            </p:extLst>
          </p:nvPr>
        </p:nvGraphicFramePr>
        <p:xfrm>
          <a:off x="776288" y="1427163"/>
          <a:ext cx="7929562" cy="432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5724525" y="4149725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5724525" y="3573463"/>
            <a:ext cx="0" cy="1079500"/>
          </a:xfrm>
          <a:prstGeom prst="line">
            <a:avLst/>
          </a:prstGeom>
          <a:noFill/>
          <a:ln w="28575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580063" y="46529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800"/>
              <a:t>t</a:t>
            </a:r>
            <a:r>
              <a:rPr lang="en-US" altLang="el-GR" sz="1800" baseline="-25000"/>
              <a:t>1</a:t>
            </a:r>
            <a:endParaRPr lang="el-GR" altLang="el-GR" sz="1800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1835150" y="4149725"/>
            <a:ext cx="38893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1835150" y="3573463"/>
            <a:ext cx="3889375" cy="0"/>
          </a:xfrm>
          <a:prstGeom prst="line">
            <a:avLst/>
          </a:prstGeom>
          <a:noFill/>
          <a:ln w="28575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35855" name="Object 1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6" name="Εξίσωση" r:id="rId5" imgW="114151" imgH="215619" progId="Equation.3">
                  <p:embed/>
                </p:oleObj>
              </mc:Choice>
              <mc:Fallback>
                <p:oleObj name="Εξίσωση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Ομάδα 2"/>
          <p:cNvGrpSpPr/>
          <p:nvPr/>
        </p:nvGrpSpPr>
        <p:grpSpPr>
          <a:xfrm>
            <a:off x="3625650" y="2077145"/>
            <a:ext cx="3334150" cy="1103752"/>
            <a:chOff x="3625650" y="2077145"/>
            <a:chExt cx="3334150" cy="1103752"/>
          </a:xfrm>
        </p:grpSpPr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5364163" y="2891972"/>
              <a:ext cx="8636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625650" y="2077145"/>
                  <a:ext cx="3334150" cy="89896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= 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𝒕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+  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  <m:sSup>
                          <m:sSupPr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l-GR" sz="2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5650" y="2077145"/>
                  <a:ext cx="3334150" cy="89896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Ομάδα 3"/>
          <p:cNvGrpSpPr/>
          <p:nvPr/>
        </p:nvGrpSpPr>
        <p:grpSpPr>
          <a:xfrm>
            <a:off x="6300192" y="3628754"/>
            <a:ext cx="2394012" cy="1015758"/>
            <a:chOff x="6300192" y="3628754"/>
            <a:chExt cx="2394012" cy="1015758"/>
          </a:xfrm>
        </p:grpSpPr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flipH="1" flipV="1">
              <a:off x="7019925" y="3628754"/>
              <a:ext cx="144463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4"/>
                <p:cNvSpPr txBox="1"/>
                <p:nvPr/>
              </p:nvSpPr>
              <p:spPr>
                <a:xfrm>
                  <a:off x="6300192" y="3745548"/>
                  <a:ext cx="2394012" cy="89896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  <m:sSup>
                          <m:sSupPr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l-GR" sz="2800" dirty="0"/>
                </a:p>
              </p:txBody>
            </p:sp>
          </mc:Choice>
          <mc:Fallback xmlns="">
            <p:sp>
              <p:nvSpPr>
                <p:cNvPr id="18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3745548"/>
                  <a:ext cx="2394012" cy="89896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0723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Graphic spid="2" grpId="0">
        <p:bldAsOne/>
      </p:bldGraphic>
      <p:bldP spid="21517" grpId="0" animBg="1"/>
      <p:bldP spid="21518" grpId="0" animBg="1"/>
      <p:bldP spid="21519" grpId="0"/>
      <p:bldP spid="21520" grpId="0" animBg="1"/>
      <p:bldP spid="215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686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lang="el-GR" altLang="el-GR" sz="1400" dirty="0" smtClean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827088" y="1196975"/>
          <a:ext cx="7489825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9" name="Γράφημα" r:id="rId4" imgW="4667098" imgH="2657531" progId="Excel.Chart.8">
                  <p:embed/>
                </p:oleObj>
              </mc:Choice>
              <mc:Fallback>
                <p:oleObj name="Γράφημα" r:id="rId4" imgW="4667098" imgH="265753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96975"/>
                        <a:ext cx="7489825" cy="42640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339975" y="333375"/>
            <a:ext cx="4752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β)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3808" y="1412776"/>
                <a:ext cx="3424766" cy="89896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</m:d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412776"/>
                <a:ext cx="3424766" cy="898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65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4580" grpId="0"/>
      <p:bldP spid="24581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789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lang="el-GR" altLang="el-GR" sz="1400" dirty="0" smtClean="0"/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4859338" y="2133600"/>
            <a:ext cx="352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/>
          </a:p>
        </p:txBody>
      </p:sp>
      <p:graphicFrame>
        <p:nvGraphicFramePr>
          <p:cNvPr id="37893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" name="Εξίσωση" r:id="rId4" imgW="114151" imgH="215619" progId="Equation.3">
                  <p:embed/>
                </p:oleObj>
              </mc:Choice>
              <mc:Fallback>
                <p:oleObj name="Εξίσωση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2098693" y="1274763"/>
            <a:ext cx="53361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 το </a:t>
            </a:r>
            <a:r>
              <a:rPr lang="el-GR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κινητό επιβραδύνεται </a:t>
            </a:r>
            <a:r>
              <a:rPr lang="el-GR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ομαλά, τότε</a:t>
            </a:r>
            <a:r>
              <a:rPr lang="el-G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grpSp>
        <p:nvGrpSpPr>
          <p:cNvPr id="129045" name="Group 21"/>
          <p:cNvGrpSpPr>
            <a:grpSpLocks/>
          </p:cNvGrpSpPr>
          <p:nvPr/>
        </p:nvGrpSpPr>
        <p:grpSpPr bwMode="auto">
          <a:xfrm>
            <a:off x="892175" y="1494984"/>
            <a:ext cx="3162300" cy="2644775"/>
            <a:chOff x="1652" y="919"/>
            <a:chExt cx="1992" cy="1666"/>
          </a:xfrm>
        </p:grpSpPr>
        <p:sp>
          <p:nvSpPr>
            <p:cNvPr id="37934" name="Line 5"/>
            <p:cNvSpPr>
              <a:spLocks noChangeShapeType="1"/>
            </p:cNvSpPr>
            <p:nvPr/>
          </p:nvSpPr>
          <p:spPr bwMode="auto">
            <a:xfrm>
              <a:off x="1883" y="1344"/>
              <a:ext cx="1316" cy="99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37935" name="Group 20"/>
            <p:cNvGrpSpPr>
              <a:grpSpLocks/>
            </p:cNvGrpSpPr>
            <p:nvPr/>
          </p:nvGrpSpPr>
          <p:grpSpPr bwMode="auto">
            <a:xfrm>
              <a:off x="1652" y="919"/>
              <a:ext cx="1992" cy="1666"/>
              <a:chOff x="1652" y="919"/>
              <a:chExt cx="1992" cy="1666"/>
            </a:xfrm>
          </p:grpSpPr>
          <p:sp>
            <p:nvSpPr>
              <p:cNvPr id="37936" name="Line 3"/>
              <p:cNvSpPr>
                <a:spLocks noChangeShapeType="1"/>
              </p:cNvSpPr>
              <p:nvPr/>
            </p:nvSpPr>
            <p:spPr bwMode="auto">
              <a:xfrm>
                <a:off x="1883" y="1002"/>
                <a:ext cx="0" cy="13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7937" name="Line 4"/>
              <p:cNvSpPr>
                <a:spLocks noChangeShapeType="1"/>
              </p:cNvSpPr>
              <p:nvPr/>
            </p:nvSpPr>
            <p:spPr bwMode="auto">
              <a:xfrm>
                <a:off x="1883" y="2341"/>
                <a:ext cx="17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7938" name="Text Box 6"/>
              <p:cNvSpPr txBox="1">
                <a:spLocks noChangeArrowheads="1"/>
              </p:cNvSpPr>
              <p:nvPr/>
            </p:nvSpPr>
            <p:spPr bwMode="auto">
              <a:xfrm>
                <a:off x="1652" y="919"/>
                <a:ext cx="3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 i="1" dirty="0">
                    <a:latin typeface="Comic Sans MS" pitchFamily="66" charset="0"/>
                  </a:rPr>
                  <a:t>υ</a:t>
                </a:r>
              </a:p>
            </p:txBody>
          </p:sp>
          <p:sp>
            <p:nvSpPr>
              <p:cNvPr id="37939" name="Text Box 7"/>
              <p:cNvSpPr txBox="1">
                <a:spLocks noChangeArrowheads="1"/>
              </p:cNvSpPr>
              <p:nvPr/>
            </p:nvSpPr>
            <p:spPr bwMode="auto">
              <a:xfrm>
                <a:off x="1655" y="2251"/>
                <a:ext cx="18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>
                    <a:latin typeface="Comic Sans MS" pitchFamily="66" charset="0"/>
                  </a:rPr>
                  <a:t>0</a:t>
                </a:r>
              </a:p>
            </p:txBody>
          </p:sp>
          <p:sp>
            <p:nvSpPr>
              <p:cNvPr id="37940" name="Text Box 8"/>
              <p:cNvSpPr txBox="1">
                <a:spLocks noChangeArrowheads="1"/>
              </p:cNvSpPr>
              <p:nvPr/>
            </p:nvSpPr>
            <p:spPr bwMode="auto">
              <a:xfrm>
                <a:off x="3346" y="233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i="1">
                    <a:latin typeface="Comic Sans MS" pitchFamily="66" charset="0"/>
                  </a:rPr>
                  <a:t>t</a:t>
                </a:r>
                <a:endParaRPr lang="el-GR" altLang="el-GR" sz="2000" i="1">
                  <a:latin typeface="Comic Sans MS" pitchFamily="66" charset="0"/>
                </a:endParaRPr>
              </a:p>
            </p:txBody>
          </p:sp>
          <p:sp>
            <p:nvSpPr>
              <p:cNvPr id="37941" name="Text Box 12"/>
              <p:cNvSpPr txBox="1">
                <a:spLocks noChangeArrowheads="1"/>
              </p:cNvSpPr>
              <p:nvPr/>
            </p:nvSpPr>
            <p:spPr bwMode="auto">
              <a:xfrm>
                <a:off x="1652" y="1202"/>
                <a:ext cx="3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 i="1" dirty="0">
                    <a:latin typeface="Comic Sans MS" pitchFamily="66" charset="0"/>
                  </a:rPr>
                  <a:t>υ</a:t>
                </a:r>
                <a:r>
                  <a:rPr lang="el-GR" altLang="el-GR" sz="2000" baseline="-25000" dirty="0">
                    <a:latin typeface="Comic Sans MS" pitchFamily="66" charset="0"/>
                  </a:rPr>
                  <a:t>0</a:t>
                </a:r>
                <a:endParaRPr lang="el-GR" altLang="el-GR" sz="2000" i="1" dirty="0">
                  <a:latin typeface="Comic Sans MS" pitchFamily="66" charset="0"/>
                </a:endParaRPr>
              </a:p>
            </p:txBody>
          </p:sp>
        </p:grpSp>
      </p:grp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896937" y="4407835"/>
            <a:ext cx="44378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Μέχρι να σταματήσει χρειάζεται χρόνο</a:t>
            </a:r>
            <a:r>
              <a:rPr lang="el-GR" b="1" dirty="0">
                <a:latin typeface="Comic Sans MS" pitchFamily="66" charset="0"/>
              </a:rPr>
              <a:t> </a:t>
            </a:r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1358179" y="5413891"/>
            <a:ext cx="35153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και θα έχει διανύσει απόσταση</a:t>
            </a:r>
            <a:r>
              <a:rPr lang="el-GR" b="1" dirty="0">
                <a:latin typeface="Comic Sans MS" pitchFamily="66" charset="0"/>
              </a:rPr>
              <a:t>                        </a:t>
            </a:r>
          </a:p>
        </p:txBody>
      </p:sp>
      <p:grpSp>
        <p:nvGrpSpPr>
          <p:cNvPr id="129046" name="Group 22"/>
          <p:cNvGrpSpPr>
            <a:grpSpLocks/>
          </p:cNvGrpSpPr>
          <p:nvPr/>
        </p:nvGrpSpPr>
        <p:grpSpPr bwMode="auto">
          <a:xfrm>
            <a:off x="6661150" y="260350"/>
            <a:ext cx="863600" cy="958850"/>
            <a:chOff x="0" y="3251"/>
            <a:chExt cx="791" cy="995"/>
          </a:xfrm>
        </p:grpSpPr>
        <p:pic>
          <p:nvPicPr>
            <p:cNvPr id="37931" name="Picture 23" descr="MPj04364060000[1]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56"/>
              <a:ext cx="62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2" name="Text Box 24"/>
            <p:cNvSpPr txBox="1">
              <a:spLocks noChangeArrowheads="1"/>
            </p:cNvSpPr>
            <p:nvPr/>
          </p:nvSpPr>
          <p:spPr bwMode="auto">
            <a:xfrm>
              <a:off x="134" y="3251"/>
              <a:ext cx="44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600">
                  <a:latin typeface="Verdana" pitchFamily="34" charset="0"/>
                </a:rPr>
                <a:t>4 s</a:t>
              </a:r>
            </a:p>
          </p:txBody>
        </p:sp>
        <p:sp>
          <p:nvSpPr>
            <p:cNvPr id="37933" name="Text Box 25"/>
            <p:cNvSpPr txBox="1">
              <a:spLocks noChangeArrowheads="1"/>
            </p:cNvSpPr>
            <p:nvPr/>
          </p:nvSpPr>
          <p:spPr bwMode="auto">
            <a:xfrm>
              <a:off x="48" y="3897"/>
              <a:ext cx="74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600">
                  <a:latin typeface="Verdana" pitchFamily="34" charset="0"/>
                </a:rPr>
                <a:t>0 m/s</a:t>
              </a:r>
            </a:p>
          </p:txBody>
        </p:sp>
      </p:grpSp>
      <p:grpSp>
        <p:nvGrpSpPr>
          <p:cNvPr id="129050" name="Group 26"/>
          <p:cNvGrpSpPr>
            <a:grpSpLocks/>
          </p:cNvGrpSpPr>
          <p:nvPr/>
        </p:nvGrpSpPr>
        <p:grpSpPr bwMode="auto">
          <a:xfrm>
            <a:off x="5868988" y="260350"/>
            <a:ext cx="827087" cy="1014413"/>
            <a:chOff x="624" y="3241"/>
            <a:chExt cx="851" cy="1007"/>
          </a:xfrm>
        </p:grpSpPr>
        <p:pic>
          <p:nvPicPr>
            <p:cNvPr id="37928" name="Picture 27" descr="MPj04364060000[1]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BFFFC"/>
                </a:clrFrom>
                <a:clrTo>
                  <a:srgbClr val="FB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486"/>
              <a:ext cx="62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9" name="Text Box 28"/>
            <p:cNvSpPr txBox="1">
              <a:spLocks noChangeArrowheads="1"/>
            </p:cNvSpPr>
            <p:nvPr/>
          </p:nvSpPr>
          <p:spPr bwMode="auto">
            <a:xfrm>
              <a:off x="720" y="3241"/>
              <a:ext cx="505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600">
                  <a:latin typeface="Verdana" pitchFamily="34" charset="0"/>
                </a:rPr>
                <a:t>3 s</a:t>
              </a:r>
            </a:p>
          </p:txBody>
        </p:sp>
        <p:sp>
          <p:nvSpPr>
            <p:cNvPr id="37930" name="Text Box 29"/>
            <p:cNvSpPr txBox="1">
              <a:spLocks noChangeArrowheads="1"/>
            </p:cNvSpPr>
            <p:nvPr/>
          </p:nvSpPr>
          <p:spPr bwMode="auto">
            <a:xfrm>
              <a:off x="671" y="3914"/>
              <a:ext cx="804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600">
                  <a:latin typeface="Verdana" pitchFamily="34" charset="0"/>
                </a:rPr>
                <a:t>4 m/s</a:t>
              </a:r>
            </a:p>
          </p:txBody>
        </p:sp>
      </p:grpSp>
      <p:grpSp>
        <p:nvGrpSpPr>
          <p:cNvPr id="129054" name="Group 30"/>
          <p:cNvGrpSpPr>
            <a:grpSpLocks/>
          </p:cNvGrpSpPr>
          <p:nvPr/>
        </p:nvGrpSpPr>
        <p:grpSpPr bwMode="auto">
          <a:xfrm>
            <a:off x="4716463" y="260350"/>
            <a:ext cx="1046162" cy="965200"/>
            <a:chOff x="1392" y="3242"/>
            <a:chExt cx="989" cy="1005"/>
          </a:xfrm>
        </p:grpSpPr>
        <p:grpSp>
          <p:nvGrpSpPr>
            <p:cNvPr id="37921" name="Group 31"/>
            <p:cNvGrpSpPr>
              <a:grpSpLocks/>
            </p:cNvGrpSpPr>
            <p:nvPr/>
          </p:nvGrpSpPr>
          <p:grpSpPr bwMode="auto">
            <a:xfrm>
              <a:off x="1536" y="3242"/>
              <a:ext cx="845" cy="1005"/>
              <a:chOff x="1536" y="3242"/>
              <a:chExt cx="845" cy="1005"/>
            </a:xfrm>
          </p:grpSpPr>
          <p:pic>
            <p:nvPicPr>
              <p:cNvPr id="37925" name="Picture 32" descr="MPj04364060000[1]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26" name="Text Box 33"/>
              <p:cNvSpPr txBox="1">
                <a:spLocks noChangeArrowheads="1"/>
              </p:cNvSpPr>
              <p:nvPr/>
            </p:nvSpPr>
            <p:spPr bwMode="auto">
              <a:xfrm>
                <a:off x="1584" y="3242"/>
                <a:ext cx="464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>
                    <a:latin typeface="Verdana" pitchFamily="34" charset="0"/>
                  </a:rPr>
                  <a:t>2 s</a:t>
                </a:r>
              </a:p>
            </p:txBody>
          </p:sp>
          <p:sp>
            <p:nvSpPr>
              <p:cNvPr id="37927" name="Text Box 34"/>
              <p:cNvSpPr txBox="1">
                <a:spLocks noChangeArrowheads="1"/>
              </p:cNvSpPr>
              <p:nvPr/>
            </p:nvSpPr>
            <p:spPr bwMode="auto">
              <a:xfrm>
                <a:off x="1572" y="3896"/>
                <a:ext cx="809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 dirty="0">
                    <a:latin typeface="Verdana" pitchFamily="34" charset="0"/>
                  </a:rPr>
                  <a:t>8 m/s</a:t>
                </a:r>
              </a:p>
            </p:txBody>
          </p:sp>
        </p:grpSp>
        <p:sp>
          <p:nvSpPr>
            <p:cNvPr id="37922" name="Line 35"/>
            <p:cNvSpPr>
              <a:spLocks noChangeShapeType="1"/>
            </p:cNvSpPr>
            <p:nvPr/>
          </p:nvSpPr>
          <p:spPr bwMode="auto">
            <a:xfrm flipH="1">
              <a:off x="1440" y="3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23" name="Line 36"/>
            <p:cNvSpPr>
              <a:spLocks noChangeShapeType="1"/>
            </p:cNvSpPr>
            <p:nvPr/>
          </p:nvSpPr>
          <p:spPr bwMode="auto">
            <a:xfrm flipH="1">
              <a:off x="1392" y="36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24" name="Line 37"/>
            <p:cNvSpPr>
              <a:spLocks noChangeShapeType="1"/>
            </p:cNvSpPr>
            <p:nvPr/>
          </p:nvSpPr>
          <p:spPr bwMode="auto">
            <a:xfrm flipH="1">
              <a:off x="1440" y="37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9062" name="Group 38"/>
          <p:cNvGrpSpPr>
            <a:grpSpLocks/>
          </p:cNvGrpSpPr>
          <p:nvPr/>
        </p:nvGrpSpPr>
        <p:grpSpPr bwMode="auto">
          <a:xfrm>
            <a:off x="3276600" y="260350"/>
            <a:ext cx="1252538" cy="942975"/>
            <a:chOff x="2688" y="3243"/>
            <a:chExt cx="1185" cy="1005"/>
          </a:xfrm>
        </p:grpSpPr>
        <p:grpSp>
          <p:nvGrpSpPr>
            <p:cNvPr id="37914" name="Group 39"/>
            <p:cNvGrpSpPr>
              <a:grpSpLocks/>
            </p:cNvGrpSpPr>
            <p:nvPr/>
          </p:nvGrpSpPr>
          <p:grpSpPr bwMode="auto">
            <a:xfrm>
              <a:off x="2976" y="3243"/>
              <a:ext cx="897" cy="1005"/>
              <a:chOff x="2976" y="3243"/>
              <a:chExt cx="897" cy="1005"/>
            </a:xfrm>
          </p:grpSpPr>
          <p:pic>
            <p:nvPicPr>
              <p:cNvPr id="37918" name="Picture 40" descr="MPj04364060000[1]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19" name="Text Box 41"/>
              <p:cNvSpPr txBox="1">
                <a:spLocks noChangeArrowheads="1"/>
              </p:cNvSpPr>
              <p:nvPr/>
            </p:nvSpPr>
            <p:spPr bwMode="auto">
              <a:xfrm>
                <a:off x="3075" y="3243"/>
                <a:ext cx="464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>
                    <a:latin typeface="Verdana" pitchFamily="34" charset="0"/>
                  </a:rPr>
                  <a:t>1 s</a:t>
                </a:r>
              </a:p>
            </p:txBody>
          </p:sp>
          <p:sp>
            <p:nvSpPr>
              <p:cNvPr id="37920" name="Text Box 42"/>
              <p:cNvSpPr txBox="1">
                <a:spLocks noChangeArrowheads="1"/>
              </p:cNvSpPr>
              <p:nvPr/>
            </p:nvSpPr>
            <p:spPr bwMode="auto">
              <a:xfrm>
                <a:off x="2976" y="3889"/>
                <a:ext cx="897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 dirty="0">
                    <a:latin typeface="Verdana" pitchFamily="34" charset="0"/>
                  </a:rPr>
                  <a:t>12 m/s</a:t>
                </a:r>
              </a:p>
            </p:txBody>
          </p:sp>
        </p:grpSp>
        <p:sp>
          <p:nvSpPr>
            <p:cNvPr id="37915" name="Line 43"/>
            <p:cNvSpPr>
              <a:spLocks noChangeShapeType="1"/>
            </p:cNvSpPr>
            <p:nvPr/>
          </p:nvSpPr>
          <p:spPr bwMode="auto">
            <a:xfrm flipH="1">
              <a:off x="2784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16" name="Line 44"/>
            <p:cNvSpPr>
              <a:spLocks noChangeShapeType="1"/>
            </p:cNvSpPr>
            <p:nvPr/>
          </p:nvSpPr>
          <p:spPr bwMode="auto">
            <a:xfrm flipH="1">
              <a:off x="2688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17" name="Line 45"/>
            <p:cNvSpPr>
              <a:spLocks noChangeShapeType="1"/>
            </p:cNvSpPr>
            <p:nvPr/>
          </p:nvSpPr>
          <p:spPr bwMode="auto">
            <a:xfrm flipH="1">
              <a:off x="278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9070" name="Group 46"/>
          <p:cNvGrpSpPr>
            <a:grpSpLocks/>
          </p:cNvGrpSpPr>
          <p:nvPr/>
        </p:nvGrpSpPr>
        <p:grpSpPr bwMode="auto">
          <a:xfrm>
            <a:off x="1476375" y="260350"/>
            <a:ext cx="1387475" cy="966788"/>
            <a:chOff x="4608" y="3243"/>
            <a:chExt cx="1373" cy="1033"/>
          </a:xfrm>
        </p:grpSpPr>
        <p:grpSp>
          <p:nvGrpSpPr>
            <p:cNvPr id="37907" name="Group 47"/>
            <p:cNvGrpSpPr>
              <a:grpSpLocks/>
            </p:cNvGrpSpPr>
            <p:nvPr/>
          </p:nvGrpSpPr>
          <p:grpSpPr bwMode="auto">
            <a:xfrm>
              <a:off x="5081" y="3243"/>
              <a:ext cx="900" cy="1033"/>
              <a:chOff x="5081" y="3243"/>
              <a:chExt cx="900" cy="1033"/>
            </a:xfrm>
          </p:grpSpPr>
          <p:pic>
            <p:nvPicPr>
              <p:cNvPr id="37911" name="Picture 48" descr="MPj04364060000[1]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12" name="Text Box 49"/>
              <p:cNvSpPr txBox="1">
                <a:spLocks noChangeArrowheads="1"/>
              </p:cNvSpPr>
              <p:nvPr/>
            </p:nvSpPr>
            <p:spPr bwMode="auto">
              <a:xfrm>
                <a:off x="5280" y="3243"/>
                <a:ext cx="486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>
                    <a:latin typeface="Verdana" pitchFamily="34" charset="0"/>
                  </a:rPr>
                  <a:t>0 s</a:t>
                </a:r>
              </a:p>
            </p:txBody>
          </p:sp>
          <p:sp>
            <p:nvSpPr>
              <p:cNvPr id="37913" name="Text Box 50"/>
              <p:cNvSpPr txBox="1">
                <a:spLocks noChangeArrowheads="1"/>
              </p:cNvSpPr>
              <p:nvPr/>
            </p:nvSpPr>
            <p:spPr bwMode="auto">
              <a:xfrm>
                <a:off x="5081" y="3916"/>
                <a:ext cx="900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>
                    <a:latin typeface="Verdana" pitchFamily="34" charset="0"/>
                  </a:rPr>
                  <a:t>16 m/s</a:t>
                </a:r>
              </a:p>
            </p:txBody>
          </p:sp>
        </p:grpSp>
        <p:sp>
          <p:nvSpPr>
            <p:cNvPr id="37908" name="Line 51"/>
            <p:cNvSpPr>
              <a:spLocks noChangeShapeType="1"/>
            </p:cNvSpPr>
            <p:nvPr/>
          </p:nvSpPr>
          <p:spPr bwMode="auto">
            <a:xfrm flipH="1">
              <a:off x="4752" y="36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09" name="Line 52"/>
            <p:cNvSpPr>
              <a:spLocks noChangeShapeType="1"/>
            </p:cNvSpPr>
            <p:nvPr/>
          </p:nvSpPr>
          <p:spPr bwMode="auto">
            <a:xfrm flipH="1">
              <a:off x="4608" y="36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10" name="Line 53"/>
            <p:cNvSpPr>
              <a:spLocks noChangeShapeType="1"/>
            </p:cNvSpPr>
            <p:nvPr/>
          </p:nvSpPr>
          <p:spPr bwMode="auto">
            <a:xfrm flipH="1">
              <a:off x="4752" y="37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62541" y="2005668"/>
                <a:ext cx="28670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𝝊</m:t>
                      </m:r>
                      <m:r>
                        <a:rPr lang="el-GR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l-GR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 </m:t>
                      </m:r>
                      <m:d>
                        <m:dPr>
                          <m:begChr m:val="|"/>
                          <m:endChr m:val="|"/>
                          <m:ctrlP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541" y="2005668"/>
                <a:ext cx="2867067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06867" y="2591693"/>
                <a:ext cx="3424766" cy="89896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</m:d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867" y="2591693"/>
                <a:ext cx="3424766" cy="89896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71323" y="4074504"/>
                <a:ext cx="1963551" cy="887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𝐬𝐭𝐨𝐩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323" y="4074504"/>
                <a:ext cx="1963551" cy="887872"/>
              </a:xfrm>
              <a:prstGeom prst="rect">
                <a:avLst/>
              </a:prstGeom>
              <a:blipFill>
                <a:blip r:embed="rId15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060006" y="3731109"/>
                <a:ext cx="576064" cy="550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6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16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l-GR" sz="16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16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6" y="3731109"/>
                <a:ext cx="576064" cy="55060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85402" y="5017861"/>
                <a:ext cx="2049472" cy="945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𝐬𝐭𝐨𝐩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402" y="5017861"/>
                <a:ext cx="2049472" cy="945643"/>
              </a:xfrm>
              <a:prstGeom prst="rect">
                <a:avLst/>
              </a:prstGeom>
              <a:blipFill>
                <a:blip r:embed="rId17"/>
                <a:stretch>
                  <a:fillRect r="-890" b="-70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15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5" grpId="0"/>
      <p:bldP spid="129040" grpId="0"/>
      <p:bldP spid="129042" grpId="0"/>
      <p:bldP spid="2" grpId="0"/>
      <p:bldP spid="55" grpId="0"/>
      <p:bldP spid="3" grpId="0"/>
      <p:bldP spid="58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38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386" y="1196752"/>
            <a:ext cx="8033053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10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Διαδικτυακή παρουσίαση θεωρίας από τον Σταύρο </a:t>
            </a:r>
            <a:r>
              <a:rPr lang="el-GR" b="1" dirty="0" err="1" smtClean="0">
                <a:latin typeface="Comic Sans MS" panose="030F0702030302020204" pitchFamily="66" charset="0"/>
              </a:rPr>
              <a:t>Λουβερδή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 και  </a:t>
            </a:r>
            <a:r>
              <a:rPr lang="el-GR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Διαδικτυακή παρουσίαση θεωρίας από </a:t>
            </a:r>
            <a:r>
              <a:rPr lang="el-GR" b="1" dirty="0" smtClean="0">
                <a:latin typeface="Comic Sans MS" panose="030F0702030302020204" pitchFamily="66" charset="0"/>
              </a:rPr>
              <a:t>τον </a:t>
            </a:r>
            <a:r>
              <a:rPr lang="el-GR" b="1" dirty="0">
                <a:latin typeface="Comic Sans MS" panose="030F0702030302020204" pitchFamily="66" charset="0"/>
              </a:rPr>
              <a:t>Κωνσταντίνο </a:t>
            </a:r>
            <a:r>
              <a:rPr lang="el-GR" b="1" dirty="0" err="1" smtClean="0">
                <a:latin typeface="Comic Sans MS" panose="030F0702030302020204" pitchFamily="66" charset="0"/>
              </a:rPr>
              <a:t>Παπαγιαννούλη</a:t>
            </a:r>
            <a:r>
              <a:rPr lang="el-GR" b="1" dirty="0" smtClean="0">
                <a:latin typeface="Comic Sans MS" panose="030F0702030302020204" pitchFamily="66" charset="0"/>
              </a:rPr>
              <a:t> (</a:t>
            </a:r>
            <a:r>
              <a:rPr lang="en-US" b="1" dirty="0" smtClean="0">
                <a:latin typeface="Comic Sans MS" panose="030F0702030302020204" pitchFamily="66" charset="0"/>
              </a:rPr>
              <a:t>www.praxisgroup.gr</a:t>
            </a:r>
            <a:r>
              <a:rPr lang="el-GR" b="1" dirty="0" smtClean="0">
                <a:latin typeface="Comic Sans MS" panose="030F0702030302020204" pitchFamily="66" charset="0"/>
              </a:rPr>
              <a:t>) </a:t>
            </a:r>
            <a:r>
              <a:rPr lang="el-GR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Διδακτική της Κίνησης από τον Ανδρέα Ι. </a:t>
            </a:r>
            <a:r>
              <a:rPr lang="el-GR" b="1" dirty="0" err="1" smtClean="0">
                <a:latin typeface="Comic Sans MS" panose="030F0702030302020204" pitchFamily="66" charset="0"/>
              </a:rPr>
              <a:t>Κασσέτα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n-US" sz="8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Παρουσίαση θεωρίας σε </a:t>
            </a:r>
            <a:r>
              <a:rPr lang="en-US" b="1" dirty="0" smtClean="0">
                <a:latin typeface="Comic Sans MS" panose="030F0702030302020204" pitchFamily="66" charset="0"/>
              </a:rPr>
              <a:t>pdf </a:t>
            </a:r>
            <a:r>
              <a:rPr lang="el-GR" b="1" dirty="0" smtClean="0">
                <a:latin typeface="Comic Sans MS" panose="030F0702030302020204" pitchFamily="66" charset="0"/>
              </a:rPr>
              <a:t>από τον Βασίλη </a:t>
            </a:r>
            <a:r>
              <a:rPr lang="el-GR" b="1" dirty="0" err="1" smtClean="0">
                <a:latin typeface="Comic Sans MS" panose="030F0702030302020204" pitchFamily="66" charset="0"/>
              </a:rPr>
              <a:t>Δικαιουλάκο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Προσομοιώσεις του Ηλία </a:t>
            </a:r>
            <a:r>
              <a:rPr lang="el-GR" b="1" dirty="0" err="1" smtClean="0">
                <a:latin typeface="Comic Sans MS" panose="030F0702030302020204" pitchFamily="66" charset="0"/>
              </a:rPr>
              <a:t>Σιτσανλή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 κι </a:t>
            </a:r>
            <a:r>
              <a:rPr lang="el-GR" b="1" dirty="0" smtClean="0">
                <a:latin typeface="Comic Sans MS" panose="030F0702030302020204" pitchFamily="66" charset="0"/>
                <a:hlinkClick r:id="rId8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Μια άλλη παρουσίαση </a:t>
            </a:r>
            <a:r>
              <a:rPr lang="en-US" b="1" dirty="0" err="1" smtClean="0">
                <a:latin typeface="Comic Sans MS" panose="030F0702030302020204" pitchFamily="66" charset="0"/>
              </a:rPr>
              <a:t>ppt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από </a:t>
            </a:r>
            <a:r>
              <a:rPr lang="en-US" b="1" dirty="0">
                <a:latin typeface="Comic Sans MS" panose="030F0702030302020204" pitchFamily="66" charset="0"/>
              </a:rPr>
              <a:t>Zoe </a:t>
            </a:r>
            <a:r>
              <a:rPr lang="en-US" b="1" dirty="0" err="1" smtClean="0">
                <a:latin typeface="Comic Sans MS" panose="030F0702030302020204" pitchFamily="66" charset="0"/>
              </a:rPr>
              <a:t>Economou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Φύλλο Εργασίας για Εργαστηριακή άσκηση </a:t>
            </a:r>
            <a:r>
              <a:rPr lang="el-GR" b="1" dirty="0" smtClean="0">
                <a:latin typeface="Comic Sans MS" panose="030F0702030302020204" pitchFamily="66" charset="0"/>
                <a:hlinkClick r:id="rId10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Μεγάλη ποικιλία ερωτήσεων και ασκήσεων από το «Υλικό Φυσικής-Χημείας» </a:t>
            </a:r>
            <a:r>
              <a:rPr lang="el-GR" b="1" dirty="0" smtClean="0">
                <a:latin typeface="Comic Sans MS" panose="030F0702030302020204" pitchFamily="66" charset="0"/>
                <a:hlinkClick r:id="rId11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81089"/>
            <a:ext cx="84249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για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θέμα </a:t>
            </a:r>
            <a:endParaRPr lang="el-GR" altLang="el-GR" sz="20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Επιτάχυνση – Ευθύγραμμη Ομαλά Μεταβαλλόμενη Κίνηση ».</a:t>
            </a:r>
            <a:endParaRPr lang="el-GR" alt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1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bg1">
                    <a:lumMod val="50000"/>
                  </a:scheme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39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37674" y="220785"/>
            <a:ext cx="5544616" cy="1200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στην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Κινητική »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το πρόγραμμα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Potatoes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37674" y="2250163"/>
            <a:ext cx="58686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  40 Ερωτήσεις </a:t>
            </a:r>
            <a:r>
              <a:rPr lang="el-GR" altLang="el-GR" sz="2000" b="1" dirty="0">
                <a:latin typeface="Comic Sans MS" pitchFamily="66" charset="0"/>
              </a:rPr>
              <a:t>Πολλαπλής </a:t>
            </a:r>
            <a:r>
              <a:rPr lang="el-GR" altLang="el-GR" sz="2000" b="1" dirty="0" smtClean="0">
                <a:latin typeface="Comic Sans MS" pitchFamily="66" charset="0"/>
              </a:rPr>
              <a:t>Επιλογής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endParaRPr lang="el-GR" altLang="el-GR" sz="2000" b="1" dirty="0" smtClean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και ακόμη</a:t>
            </a:r>
            <a:endParaRPr lang="en-US" altLang="el-GR" sz="2000" b="1" dirty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</a:rPr>
              <a:t>30 Ερωτήσεις Πολλαπλής Επιλογής 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εδώ</a:t>
            </a:r>
            <a:endParaRPr lang="el-GR" altLang="el-G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296056"/>
            <a:ext cx="5040560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dirty="0" smtClean="0">
                <a:latin typeface="Comic Sans MS" panose="030F0702030302020204" pitchFamily="66" charset="0"/>
              </a:rPr>
              <a:t>Οι αναρτήσεις περιέχουν ερωτήσεις από το σύνολο του κεφαλαίου «Ευθύγραμμη Κίνηση».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9108" y="4019196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Από την ΤΡΑΠΕΖΑ ΘΕΜΑΤΩΝ της Ε.Ε.Φ.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30 ερωτήσεις πολλαπλής </a:t>
            </a:r>
            <a:r>
              <a:rPr lang="el-GR" sz="2000" b="1" dirty="0" smtClean="0">
                <a:latin typeface="Comic Sans MS" panose="030F0702030302020204" pitchFamily="66" charset="0"/>
              </a:rPr>
              <a:t>επιλογής, </a:t>
            </a:r>
            <a:endParaRPr lang="el-GR" sz="2000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30 ερωτήσεις Σωστού </a:t>
            </a:r>
            <a:r>
              <a:rPr lang="el-GR" sz="2000" b="1" dirty="0" smtClean="0">
                <a:latin typeface="Comic Sans MS" panose="030F0702030302020204" pitchFamily="66" charset="0"/>
              </a:rPr>
              <a:t>– Λάθους και άλλες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25 ερωτήσεις Σωστού </a:t>
            </a:r>
            <a:r>
              <a:rPr lang="el-GR" sz="2000" b="1" dirty="0" smtClean="0">
                <a:latin typeface="Comic Sans MS" panose="030F0702030302020204" pitchFamily="66" charset="0"/>
              </a:rPr>
              <a:t>– Λάθους 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     </a:t>
            </a:r>
            <a:r>
              <a:rPr lang="en-US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09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6B04BC-227A-4AEE-9647-BD3FF47C6653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4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l-GR" altLang="el-GR" b="1">
              <a:latin typeface="Comic Sans MS" pitchFamily="66" charset="0"/>
            </a:endParaRP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1042988" y="5084763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 sz="2000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23850" y="333375"/>
            <a:ext cx="8135938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ταχύτητα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μεταβάλλεται όταν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μεταβάλλεται η διεύθυνσή </a:t>
            </a:r>
            <a:r>
              <a:rPr lang="el-GR" alt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της</a:t>
            </a:r>
            <a:endParaRPr lang="el-GR" altLang="el-GR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μεταβάλλεται </a:t>
            </a:r>
            <a:r>
              <a:rPr lang="el-GR" altLang="el-GR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φορά </a:t>
            </a:r>
            <a:r>
              <a:rPr lang="el-GR" altLang="el-GR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</a:t>
            </a:r>
            <a:endParaRPr lang="el-GR" altLang="el-GR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μεταβάλλεται το μέτρο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</a:t>
            </a:r>
            <a:endParaRPr lang="en-US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</a:rPr>
              <a:t>υπάρχει συνδυασμός των παραπάνω.</a:t>
            </a:r>
          </a:p>
        </p:txBody>
      </p:sp>
      <p:pic>
        <p:nvPicPr>
          <p:cNvPr id="1361" name="Picture 337" descr="C:\Users\Merkouris\Desktop\winding-road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69" y="935499"/>
            <a:ext cx="3272382" cy="245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erkouris\Downloads\image002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73" y="4165660"/>
            <a:ext cx="7318854" cy="143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500"/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500"/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500"/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625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500"/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89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lang="el-GR" altLang="el-GR" sz="1400" dirty="0" smtClean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123728" y="1052736"/>
            <a:ext cx="468081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  <a:endParaRPr lang="en-US" sz="36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6866" name="Picture 2" descr="C:\Users\Merkouris\Downloads\a-phy-linvec-dia08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0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41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7890" name="Picture 2" descr="C:\Users\Merkouris\Downloads\Eccentric_animation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4137248" cy="310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87624" y="1271662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σχολικό βιβλίο</a:t>
            </a:r>
          </a:p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64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15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539552" y="260648"/>
            <a:ext cx="7992888" cy="4608512"/>
            <a:chOff x="539552" y="260648"/>
            <a:chExt cx="7992888" cy="4608512"/>
          </a:xfrm>
        </p:grpSpPr>
        <p:sp>
          <p:nvSpPr>
            <p:cNvPr id="4" name="Ορθογώνιο 3"/>
            <p:cNvSpPr/>
            <p:nvPr/>
          </p:nvSpPr>
          <p:spPr>
            <a:xfrm>
              <a:off x="539552" y="260648"/>
              <a:ext cx="7992888" cy="1429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12.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Ένας </a:t>
              </a:r>
              <a:r>
                <a:rPr lang="el-GR" sz="2000" dirty="0"/>
                <a:t>σκιέρ κινείται ευθύγραμμα σε οριζόντια πίστα και το διάγραμμα της θέσης του με το χρόνο φαίνεται στην εικόνα. Μπορούμε από το διάγραμμα να συμπεράνουμε ότι η ταχύτητα του σκιέρ αυξάνεται;</a:t>
              </a:r>
            </a:p>
          </p:txBody>
        </p:sp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060848"/>
              <a:ext cx="3024336" cy="280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33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360986" y="260648"/>
            <a:ext cx="8352928" cy="5539978"/>
            <a:chOff x="360986" y="260648"/>
            <a:chExt cx="8352928" cy="5539978"/>
          </a:xfrm>
        </p:grpSpPr>
        <p:sp>
          <p:nvSpPr>
            <p:cNvPr id="4" name="Ορθογώνιο 3"/>
            <p:cNvSpPr/>
            <p:nvPr/>
          </p:nvSpPr>
          <p:spPr>
            <a:xfrm>
              <a:off x="360986" y="260648"/>
              <a:ext cx="8352928" cy="5539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13.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Δύο </a:t>
              </a:r>
              <a:r>
                <a:rPr lang="el-GR" sz="2000" dirty="0"/>
                <a:t>μαθητές A και B συζητούν για ένα θέμα Φυσικής. O μαθητής A ρωτά τον B. “Στην εικόνα φαίνεται το διάγραμμα της </a:t>
              </a:r>
              <a:r>
                <a:rPr lang="el-GR" sz="2000" dirty="0" smtClean="0"/>
                <a:t>ταχύτητας </a:t>
              </a:r>
              <a:r>
                <a:rPr lang="el-GR" sz="2000" dirty="0"/>
                <a:t>ενός κινητού σε συνάρτηση με το χρόνο. Μπορούμε να υπολογίσουμε το διάστημα που διέτρεξε το κινητό, μέχρι να σταματήσει</a:t>
              </a:r>
              <a:r>
                <a:rPr lang="el-GR" sz="2000" dirty="0" smtClean="0"/>
                <a:t>;”</a:t>
              </a:r>
              <a:endParaRPr lang="en-US" sz="2000" dirty="0" smtClean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>
                <a:lnSpc>
                  <a:spcPct val="150000"/>
                </a:lnSpc>
              </a:pP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O </a:t>
              </a:r>
              <a:r>
                <a:rPr lang="el-GR" sz="2000" dirty="0"/>
                <a:t>μαθητής B αφού σκέφτηκε λίγο είπε: “Το διάστημα που διέτρεξε το κινητό είναι 25m”. Να εξετάσετε την ορθότητα της απάντησης του μαθητή B</a:t>
              </a:r>
              <a:r>
                <a:rPr lang="el-GR" sz="2000" dirty="0" smtClean="0"/>
                <a:t>.</a:t>
              </a:r>
              <a:endParaRPr lang="en-US" sz="2000" dirty="0"/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488" y="2276872"/>
              <a:ext cx="2808312" cy="2537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210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611560" y="260648"/>
            <a:ext cx="7992888" cy="5355312"/>
            <a:chOff x="611560" y="260648"/>
            <a:chExt cx="7992888" cy="5355312"/>
          </a:xfrm>
        </p:grpSpPr>
        <p:sp>
          <p:nvSpPr>
            <p:cNvPr id="4" name="Ορθογώνιο 3"/>
            <p:cNvSpPr/>
            <p:nvPr/>
          </p:nvSpPr>
          <p:spPr>
            <a:xfrm>
              <a:off x="611560" y="260648"/>
              <a:ext cx="7992888" cy="5355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14.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Στην </a:t>
              </a:r>
              <a:r>
                <a:rPr lang="el-GR" sz="2000" dirty="0"/>
                <a:t>εικόνα φαίνεται πώς </a:t>
              </a:r>
              <a:r>
                <a:rPr lang="el-GR" sz="2000" dirty="0" smtClean="0"/>
                <a:t>μεταβάλλεται </a:t>
              </a:r>
              <a:r>
                <a:rPr lang="el-GR" sz="2000" dirty="0"/>
                <a:t>η ταχύτητα </a:t>
              </a:r>
              <a:r>
                <a:rPr lang="el-GR" sz="2000" dirty="0" smtClean="0"/>
                <a:t>δύο </a:t>
              </a:r>
              <a:r>
                <a:rPr lang="el-GR" sz="2000" dirty="0"/>
                <a:t>κινητών, που κινούνται ευθύγραμμα</a:t>
              </a:r>
              <a:r>
                <a:rPr lang="el-GR" sz="2000" dirty="0" smtClean="0"/>
                <a:t>,</a:t>
              </a:r>
              <a:r>
                <a:rPr lang="en-US" sz="2000" dirty="0" smtClean="0"/>
                <a:t> </a:t>
              </a:r>
              <a:r>
                <a:rPr lang="el-GR" sz="2000" dirty="0" smtClean="0"/>
                <a:t>σε </a:t>
              </a:r>
              <a:r>
                <a:rPr lang="el-GR" sz="2000" dirty="0"/>
                <a:t>συνάρτηση με το χρόνο</a:t>
              </a:r>
              <a:r>
                <a:rPr lang="el-GR" sz="2000" dirty="0" smtClean="0"/>
                <a:t>.</a:t>
              </a:r>
              <a:endParaRPr lang="en-US" sz="2000" dirty="0" smtClean="0"/>
            </a:p>
            <a:p>
              <a:pPr algn="just"/>
              <a:endParaRPr lang="en-US" sz="2400" dirty="0" smtClean="0"/>
            </a:p>
            <a:p>
              <a:pPr algn="ctr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</a:t>
              </a:r>
              <a:r>
                <a:rPr lang="en-US" sz="2000" b="1" dirty="0" smtClean="0"/>
                <a:t> </a:t>
              </a:r>
              <a:r>
                <a:rPr lang="el-GR" sz="2000" dirty="0" smtClean="0"/>
                <a:t>Να </a:t>
              </a:r>
              <a:r>
                <a:rPr lang="el-GR" sz="2000" dirty="0"/>
                <a:t>συγκρίνετε τις επιταχύνσεις των δυο κινητών.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l-GR" sz="2000" dirty="0" smtClean="0"/>
                <a:t>Ποιο </a:t>
              </a:r>
              <a:r>
                <a:rPr lang="el-GR" sz="2000" dirty="0"/>
                <a:t>από τα δύο κινητά διανύει μεγαλύτερη απόσταση στον ίδιο χρόνο κίνησης; Να δικαιολογήσετε την απάντησή σας</a:t>
              </a:r>
              <a:r>
                <a:rPr lang="el-GR" sz="2000" dirty="0" smtClean="0"/>
                <a:t>.</a:t>
              </a:r>
              <a:endParaRPr lang="en-US" sz="2000" dirty="0"/>
            </a:p>
          </p:txBody>
        </p:sp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086" y="1492252"/>
              <a:ext cx="2943835" cy="272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40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899592" y="258083"/>
            <a:ext cx="7272808" cy="5632311"/>
            <a:chOff x="899592" y="258083"/>
            <a:chExt cx="7272808" cy="5632311"/>
          </a:xfrm>
        </p:grpSpPr>
        <p:sp>
          <p:nvSpPr>
            <p:cNvPr id="4" name="Ορθογώνιο 3"/>
            <p:cNvSpPr/>
            <p:nvPr/>
          </p:nvSpPr>
          <p:spPr>
            <a:xfrm>
              <a:off x="899592" y="258083"/>
              <a:ext cx="7272808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17.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Για </a:t>
              </a:r>
              <a:r>
                <a:rPr lang="el-GR" sz="2000" dirty="0"/>
                <a:t>τρία οχήματα που κάνουν ευθύγραμμη κίνηση, ομαλή ή ομαλά επιταχυνόμενη δίνεται ο παρακάτω πίνακας</a:t>
              </a:r>
              <a:r>
                <a:rPr lang="el-GR" sz="2000" dirty="0" smtClean="0"/>
                <a:t>:</a:t>
              </a:r>
              <a:endParaRPr lang="en-US" sz="2000" dirty="0" smtClean="0"/>
            </a:p>
            <a:p>
              <a:pPr algn="just"/>
              <a:endParaRPr lang="el-GR" sz="2400" dirty="0"/>
            </a:p>
            <a:p>
              <a:pPr algn="just"/>
              <a:r>
                <a:rPr lang="el-GR" sz="2400" dirty="0"/>
                <a:t> </a:t>
              </a:r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>
                <a:lnSpc>
                  <a:spcPct val="150000"/>
                </a:lnSpc>
              </a:pPr>
              <a:r>
                <a:rPr lang="el-GR" sz="2000" dirty="0" err="1"/>
                <a:t>Tι</a:t>
              </a:r>
              <a:r>
                <a:rPr lang="el-GR" sz="2000" dirty="0"/>
                <a:t> είδους κίνηση κάνει το κάθε όχημα; Να δικαιολογήσετε την απάντησή σας</a:t>
              </a:r>
              <a:r>
                <a:rPr lang="el-GR" sz="2000" dirty="0" smtClean="0"/>
                <a:t>.</a:t>
              </a:r>
              <a:endParaRPr lang="en-US" sz="2000" dirty="0" smtClean="0"/>
            </a:p>
          </p:txBody>
        </p:sp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340768"/>
              <a:ext cx="4132857" cy="350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64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55576" y="260648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20. </a:t>
            </a:r>
            <a:r>
              <a:rPr lang="en-US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έκφραση </a:t>
            </a:r>
            <a:r>
              <a:rPr lang="en-US" sz="2000" dirty="0" smtClean="0"/>
              <a:t>1</a:t>
            </a:r>
            <a:r>
              <a:rPr lang="el-GR" sz="2000" dirty="0" smtClean="0"/>
              <a:t> </a:t>
            </a:r>
            <a:r>
              <a:rPr lang="el-GR" sz="2000" dirty="0"/>
              <a:t>m/s</a:t>
            </a:r>
            <a:r>
              <a:rPr lang="el-GR" sz="2000" baseline="30000" dirty="0"/>
              <a:t>2</a:t>
            </a:r>
            <a:r>
              <a:rPr lang="el-GR" sz="2000" dirty="0"/>
              <a:t> δηλώνει ότι: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n-US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απόσταση του κινητού μεταβάλλεται κατά 1m σε κάθε ένα δευτερόλεπτο.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</a:t>
            </a:r>
            <a:r>
              <a:rPr lang="en-US" sz="2000" b="1" dirty="0" smtClean="0"/>
              <a:t>  </a:t>
            </a:r>
            <a:r>
              <a:rPr lang="el-GR" sz="2000" dirty="0" smtClean="0"/>
              <a:t>T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/>
              <a:t>διάστημα του κινητού μεταβάλλεται κατά 1m σε κάθε ένα δευτερόλεπτο.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Γ. </a:t>
            </a:r>
            <a:r>
              <a:rPr lang="en-US" sz="2000" b="1" dirty="0" smtClean="0"/>
              <a:t>   </a:t>
            </a:r>
            <a:r>
              <a:rPr lang="el-GR" sz="2000" dirty="0" smtClean="0"/>
              <a:t>H </a:t>
            </a:r>
            <a:r>
              <a:rPr lang="el-GR" sz="2000" dirty="0"/>
              <a:t>ταχύτητα του κινητού μεταβάλλεται κατά </a:t>
            </a:r>
            <a:r>
              <a:rPr lang="en-US" sz="2000" dirty="0" smtClean="0"/>
              <a:t>1</a:t>
            </a:r>
            <a:r>
              <a:rPr lang="el-GR" sz="2000" dirty="0" smtClean="0"/>
              <a:t> </a:t>
            </a:r>
            <a:r>
              <a:rPr lang="el-GR" sz="2000" dirty="0"/>
              <a:t>m/s σε κάθε ένα δευτερόλεπτο.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/>
              <a:t>Δ.</a:t>
            </a:r>
            <a:r>
              <a:rPr lang="en-US" sz="2000" b="1" dirty="0" smtClean="0"/>
              <a:t>   </a:t>
            </a:r>
            <a:r>
              <a:rPr lang="el-GR" sz="2000" dirty="0" smtClean="0"/>
              <a:t>Τίποτα </a:t>
            </a:r>
            <a:r>
              <a:rPr lang="el-GR" sz="2000" dirty="0"/>
              <a:t>από τα παραπάνω.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83568" y="2636912"/>
            <a:ext cx="504825" cy="48848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5510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480964" y="188639"/>
            <a:ext cx="8474012" cy="5447645"/>
            <a:chOff x="683567" y="188640"/>
            <a:chExt cx="8474012" cy="5447645"/>
          </a:xfrm>
        </p:grpSpPr>
        <p:sp>
          <p:nvSpPr>
            <p:cNvPr id="4" name="Ορθογώνιο 3"/>
            <p:cNvSpPr/>
            <p:nvPr/>
          </p:nvSpPr>
          <p:spPr>
            <a:xfrm>
              <a:off x="683567" y="188640"/>
              <a:ext cx="8099821" cy="5447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24.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Στην </a:t>
              </a:r>
              <a:r>
                <a:rPr lang="el-GR" sz="2000" dirty="0"/>
                <a:t>εικόνα δίνεται το διάγραμμα επιτάχυνση - χρόνος, ενός οχήματος που ξεκινά από την ηρεμία και κινείται ευθύγραμμα για χρόνο </a:t>
              </a:r>
              <a:r>
                <a:rPr lang="el-GR" sz="2000" i="1" dirty="0"/>
                <a:t>t</a:t>
              </a:r>
              <a:r>
                <a:rPr lang="el-GR" sz="2000" dirty="0"/>
                <a:t> = </a:t>
              </a:r>
              <a:r>
                <a:rPr lang="el-GR" sz="2000" dirty="0" smtClean="0"/>
                <a:t>6s.</a:t>
              </a:r>
              <a:endParaRPr lang="en-US" sz="2000" dirty="0" smtClean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b="1" dirty="0"/>
            </a:p>
            <a:p>
              <a:pPr algn="just">
                <a:lnSpc>
                  <a:spcPct val="150000"/>
                </a:lnSpc>
              </a:pPr>
              <a:endParaRPr lang="el-GR" sz="2000" b="1" dirty="0"/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Α</a:t>
              </a:r>
              <a:r>
                <a:rPr lang="el-GR" sz="2000" b="1" dirty="0"/>
                <a:t>. </a:t>
              </a:r>
              <a:r>
                <a:rPr lang="en-US" sz="2000" b="1" dirty="0"/>
                <a:t> </a:t>
              </a:r>
              <a:r>
                <a:rPr lang="el-GR" sz="2000" dirty="0"/>
                <a:t>Στο χρονικό διάστημα από 0 – 2s η κίνηση είναι </a:t>
              </a:r>
              <a:r>
                <a:rPr lang="el-GR" sz="2000" dirty="0" smtClean="0"/>
                <a:t>…………………… </a:t>
              </a:r>
              <a:r>
                <a:rPr lang="el-GR" sz="2000" dirty="0"/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n-US" sz="2000" b="1" dirty="0"/>
                <a:t> </a:t>
              </a:r>
              <a:r>
                <a:rPr lang="el-GR" sz="2000" dirty="0"/>
                <a:t>Στο χρονικό διάστημα από 2s – 4s η κίνηση είναι …………… 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Γ. </a:t>
              </a:r>
              <a:r>
                <a:rPr lang="en-US" sz="2000" b="1" dirty="0"/>
                <a:t> </a:t>
              </a:r>
              <a:r>
                <a:rPr lang="el-GR" sz="2000" dirty="0"/>
                <a:t>Στο χρονικό διάστημα από 4s – 6s η κίνηση είναι </a:t>
              </a:r>
              <a:r>
                <a:rPr lang="el-GR" sz="2000" dirty="0" smtClean="0"/>
                <a:t>…………………… .</a:t>
              </a:r>
              <a:endParaRPr lang="el-GR" sz="2000" dirty="0"/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6691" y="1519898"/>
              <a:ext cx="3590888" cy="2785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8511" y="1054134"/>
              <a:ext cx="537223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dirty="0"/>
                <a:t>Να συμπληρωθούν τα κενά στις επόμενες προτάσεις με έναν από τους όρους: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“ευθύγραμμη ομαλή</a:t>
              </a:r>
              <a:r>
                <a:rPr lang="el-GR" sz="2000" dirty="0" smtClean="0"/>
                <a:t>”</a:t>
              </a:r>
              <a:r>
                <a:rPr lang="en-US" sz="2000" dirty="0" smtClean="0"/>
                <a:t>  (</a:t>
              </a:r>
              <a:r>
                <a:rPr lang="el-GR" sz="2000" dirty="0" smtClean="0"/>
                <a:t>ε. ο.).</a:t>
              </a:r>
              <a:endParaRPr lang="en-US" sz="20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“ευθύγραμμη ομαλά επιβραδυνόμενη</a:t>
              </a:r>
              <a:r>
                <a:rPr lang="el-GR" sz="2000" dirty="0" smtClean="0"/>
                <a:t>” </a:t>
              </a:r>
              <a:r>
                <a:rPr lang="en-US" sz="2000" dirty="0"/>
                <a:t>(</a:t>
              </a:r>
              <a:r>
                <a:rPr lang="el-GR" sz="2000" dirty="0"/>
                <a:t>ε</a:t>
              </a:r>
              <a:r>
                <a:rPr lang="el-GR" sz="2000" dirty="0" smtClean="0"/>
                <a:t>. ο. </a:t>
              </a:r>
              <a:r>
                <a:rPr lang="el-GR" sz="2000" dirty="0" err="1" smtClean="0"/>
                <a:t>επιβ</a:t>
              </a:r>
              <a:r>
                <a:rPr lang="el-GR" sz="2000" dirty="0" smtClean="0"/>
                <a:t>.).</a:t>
              </a:r>
              <a:endParaRPr lang="el-GR" sz="2000" dirty="0"/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“ευθύγραμμη ομαλά επιταχυνόμενη</a:t>
              </a:r>
              <a:r>
                <a:rPr lang="el-GR" sz="2000" dirty="0" smtClean="0"/>
                <a:t>” </a:t>
              </a:r>
              <a:r>
                <a:rPr lang="en-US" sz="2000" dirty="0"/>
                <a:t>(</a:t>
              </a:r>
              <a:r>
                <a:rPr lang="el-GR" sz="2000" dirty="0"/>
                <a:t>ε. ο. </a:t>
              </a:r>
              <a:r>
                <a:rPr lang="el-GR" sz="2000" dirty="0" err="1" smtClean="0"/>
                <a:t>επιτ</a:t>
              </a:r>
              <a:r>
                <a:rPr lang="el-GR" sz="2000" dirty="0" smtClean="0"/>
                <a:t>.).</a:t>
              </a:r>
              <a:endParaRPr lang="el-GR" sz="2000" b="1" dirty="0"/>
            </a:p>
          </p:txBody>
        </p:sp>
      </p:grpSp>
      <p:sp>
        <p:nvSpPr>
          <p:cNvPr id="9" name="Ορθογώνιο 8"/>
          <p:cNvSpPr/>
          <p:nvPr/>
        </p:nvSpPr>
        <p:spPr>
          <a:xfrm>
            <a:off x="5984427" y="4587953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l-GR" sz="2400" b="1" dirty="0">
                <a:solidFill>
                  <a:srgbClr val="FF0000"/>
                </a:solidFill>
              </a:rPr>
              <a:t>ε. ο</a:t>
            </a:r>
            <a:r>
              <a:rPr lang="el-GR" sz="2400" b="1" dirty="0" smtClean="0">
                <a:solidFill>
                  <a:srgbClr val="FF0000"/>
                </a:solidFill>
              </a:rPr>
              <a:t>.)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868144" y="5016549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l-GR" sz="2400" b="1" dirty="0">
                <a:solidFill>
                  <a:srgbClr val="FF0000"/>
                </a:solidFill>
              </a:rPr>
              <a:t>ε. ο. </a:t>
            </a:r>
            <a:r>
              <a:rPr lang="el-GR" sz="2400" b="1" dirty="0" err="1">
                <a:solidFill>
                  <a:srgbClr val="FF0000"/>
                </a:solidFill>
              </a:rPr>
              <a:t>επιβ</a:t>
            </a:r>
            <a:r>
              <a:rPr lang="el-GR" sz="2400" b="1" dirty="0" smtClean="0">
                <a:solidFill>
                  <a:srgbClr val="FF0000"/>
                </a:solidFill>
              </a:rPr>
              <a:t>.)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758591" y="4080282"/>
            <a:ext cx="158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sz="2400" b="1" dirty="0" smtClean="0">
                <a:solidFill>
                  <a:srgbClr val="FF0000"/>
                </a:solidFill>
              </a:rPr>
              <a:t>(ε</a:t>
            </a:r>
            <a:r>
              <a:rPr lang="el-GR" sz="2400" b="1" dirty="0">
                <a:solidFill>
                  <a:srgbClr val="FF0000"/>
                </a:solidFill>
              </a:rPr>
              <a:t>. ο. </a:t>
            </a:r>
            <a:r>
              <a:rPr lang="el-GR" sz="2400" b="1" dirty="0" err="1" smtClean="0">
                <a:solidFill>
                  <a:srgbClr val="FF0000"/>
                </a:solidFill>
              </a:rPr>
              <a:t>επιτ</a:t>
            </a:r>
            <a:r>
              <a:rPr lang="el-GR" sz="2400" b="1" dirty="0" smtClean="0">
                <a:solidFill>
                  <a:srgbClr val="FF0000"/>
                </a:solidFill>
              </a:rPr>
              <a:t>.)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827584" y="249223"/>
            <a:ext cx="6912768" cy="5078313"/>
            <a:chOff x="827584" y="249223"/>
            <a:chExt cx="6912768" cy="5078313"/>
          </a:xfrm>
        </p:grpSpPr>
        <p:sp>
          <p:nvSpPr>
            <p:cNvPr id="5" name="Ορθογώνιο 4"/>
            <p:cNvSpPr/>
            <p:nvPr/>
          </p:nvSpPr>
          <p:spPr>
            <a:xfrm>
              <a:off x="827584" y="249223"/>
              <a:ext cx="6912768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 smtClean="0"/>
                <a:t>28.</a:t>
              </a:r>
              <a:r>
                <a:rPr lang="el-GR" sz="2000" dirty="0" smtClean="0"/>
                <a:t> </a:t>
              </a:r>
              <a:r>
                <a:rPr lang="en-US" sz="2000" dirty="0" smtClean="0"/>
                <a:t>  </a:t>
              </a:r>
              <a:r>
                <a:rPr lang="el-GR" sz="2000" dirty="0" smtClean="0"/>
                <a:t>Ένα </a:t>
              </a:r>
              <a:r>
                <a:rPr lang="el-GR" sz="2000" dirty="0"/>
                <a:t>κινητό κάνει ευθύγραμμη κίνηση και το διάστημα που διανύει μεταβάλλεται όπως στην εικόνα</a:t>
              </a:r>
              <a:r>
                <a:rPr lang="el-GR" sz="2000" dirty="0" smtClean="0"/>
                <a:t>.</a:t>
              </a:r>
              <a:endParaRPr lang="en-US" sz="2000" dirty="0" smtClean="0"/>
            </a:p>
            <a:p>
              <a:pPr algn="ctr">
                <a:lnSpc>
                  <a:spcPct val="150000"/>
                </a:lnSpc>
              </a:pPr>
              <a:endParaRPr lang="en-US" sz="2400" dirty="0" smtClean="0"/>
            </a:p>
            <a:p>
              <a:pPr>
                <a:lnSpc>
                  <a:spcPct val="150000"/>
                </a:lnSpc>
              </a:pPr>
              <a:endParaRPr lang="en-US" sz="2400" dirty="0"/>
            </a:p>
            <a:p>
              <a:pPr>
                <a:lnSpc>
                  <a:spcPct val="150000"/>
                </a:lnSpc>
              </a:pPr>
              <a:endParaRPr lang="en-US" sz="2400" dirty="0" smtClean="0"/>
            </a:p>
            <a:p>
              <a:pPr>
                <a:lnSpc>
                  <a:spcPct val="150000"/>
                </a:lnSpc>
              </a:pPr>
              <a:endParaRPr lang="en-US" sz="2400" dirty="0" smtClean="0"/>
            </a:p>
            <a:p>
              <a:pPr>
                <a:lnSpc>
                  <a:spcPct val="150000"/>
                </a:lnSpc>
              </a:pPr>
              <a:endParaRPr lang="el-GR" sz="2000" dirty="0" smtClean="0"/>
            </a:p>
            <a:p>
              <a:pPr>
                <a:lnSpc>
                  <a:spcPct val="150000"/>
                </a:lnSpc>
              </a:pPr>
              <a:r>
                <a:rPr lang="el-GR" sz="2000" dirty="0" smtClean="0"/>
                <a:t>Σε </a:t>
              </a:r>
              <a:r>
                <a:rPr lang="el-GR" sz="2000" dirty="0"/>
                <a:t>ποια από τις χρονικές στιγμές </a:t>
              </a:r>
              <a:r>
                <a:rPr lang="el-GR" sz="2000" i="1" dirty="0"/>
                <a:t>t</a:t>
              </a:r>
              <a:r>
                <a:rPr lang="el-GR" sz="2000" baseline="-25000" dirty="0"/>
                <a:t>1</a:t>
              </a:r>
              <a:r>
                <a:rPr lang="el-GR" sz="2000" dirty="0"/>
                <a:t> και </a:t>
              </a:r>
              <a:r>
                <a:rPr lang="el-GR" sz="2000" i="1" dirty="0"/>
                <a:t>t</a:t>
              </a:r>
              <a:r>
                <a:rPr lang="el-GR" sz="2000" baseline="-25000" dirty="0"/>
                <a:t>2</a:t>
              </a:r>
              <a:r>
                <a:rPr lang="el-GR" sz="2000" dirty="0"/>
                <a:t> η ταχύτητα του κινητού είναι μεγαλύτερη;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/>
                <a:t>Να δικαιολογήσετε γιατί η κίνησή του δεν είναι ομαλή.</a:t>
              </a:r>
            </a:p>
          </p:txBody>
        </p:sp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268760"/>
              <a:ext cx="2796704" cy="265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05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683568" y="188640"/>
            <a:ext cx="7920880" cy="5239102"/>
            <a:chOff x="683568" y="188640"/>
            <a:chExt cx="7920880" cy="5239102"/>
          </a:xfrm>
        </p:grpSpPr>
        <p:sp>
          <p:nvSpPr>
            <p:cNvPr id="4" name="Ορθογώνιο 3"/>
            <p:cNvSpPr/>
            <p:nvPr/>
          </p:nvSpPr>
          <p:spPr>
            <a:xfrm>
              <a:off x="683568" y="188640"/>
              <a:ext cx="7920880" cy="967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/>
                <a:t>29.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Ποιο </a:t>
              </a:r>
              <a:r>
                <a:rPr lang="el-GR" sz="2000" dirty="0"/>
                <a:t>από τα διαγράμματα της εικόνας ανταποκρίνεται σε ευθύγραμμη επιταχυνόμενη κίνηση;</a:t>
              </a:r>
            </a:p>
          </p:txBody>
        </p:sp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748" y="1282991"/>
              <a:ext cx="4496519" cy="4144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Oval 25"/>
          <p:cNvSpPr>
            <a:spLocks noChangeArrowheads="1"/>
          </p:cNvSpPr>
          <p:nvPr/>
        </p:nvSpPr>
        <p:spPr bwMode="auto">
          <a:xfrm>
            <a:off x="2987824" y="3573016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824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12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B9F190-D7E1-4967-8818-12C1FFF50500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5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800225" y="769958"/>
            <a:ext cx="55435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Ευθύγραμμη Ομαλά Μεταβαλλόμενη Κίνηση</a:t>
            </a:r>
            <a:endParaRPr lang="en-US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6" descr="C:\Users\Merkouris\Desktop\acceln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40" y="2204864"/>
            <a:ext cx="6593120" cy="2217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8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755576" y="151179"/>
            <a:ext cx="7920880" cy="5400189"/>
            <a:chOff x="755576" y="151179"/>
            <a:chExt cx="7920880" cy="5400189"/>
          </a:xfrm>
        </p:grpSpPr>
        <p:sp>
          <p:nvSpPr>
            <p:cNvPr id="4" name="Ορθογώνιο 3"/>
            <p:cNvSpPr/>
            <p:nvPr/>
          </p:nvSpPr>
          <p:spPr>
            <a:xfrm>
              <a:off x="755576" y="151179"/>
              <a:ext cx="792088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 smtClean="0"/>
                <a:t>30.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Στην </a:t>
              </a:r>
              <a:r>
                <a:rPr lang="el-GR" sz="2000" dirty="0"/>
                <a:t>εικόνα φαίνεται το διάγραμμα ταχύτητας - χρόνου, ενός αυτοκινήτου. </a:t>
              </a:r>
              <a:r>
                <a:rPr lang="el-GR" sz="2000" dirty="0" err="1" smtClean="0"/>
                <a:t>Tο</a:t>
              </a:r>
              <a:r>
                <a:rPr lang="el-GR" sz="2000" dirty="0" smtClean="0"/>
                <a:t> εμβαδό </a:t>
              </a:r>
              <a:r>
                <a:rPr lang="el-GR" sz="2000" dirty="0"/>
                <a:t>του τραπεζίου </a:t>
              </a:r>
              <a:r>
                <a:rPr lang="el-GR" sz="2000" dirty="0" smtClean="0"/>
                <a:t>αντιπροσωπεύει</a:t>
              </a:r>
              <a:r>
                <a:rPr lang="en-US" sz="2000" dirty="0" smtClean="0"/>
                <a:t>: </a:t>
              </a:r>
              <a:endParaRPr lang="el-GR" sz="2000" dirty="0" smtClean="0"/>
            </a:p>
            <a:p>
              <a:pPr>
                <a:lnSpc>
                  <a:spcPct val="150000"/>
                </a:lnSpc>
              </a:pPr>
              <a:r>
                <a:rPr lang="el-GR" sz="2000" b="1" dirty="0" smtClean="0"/>
                <a:t>Α</a:t>
              </a:r>
              <a:r>
                <a:rPr lang="el-GR" sz="2000" b="1" dirty="0"/>
                <a:t>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Την </a:t>
              </a:r>
              <a:r>
                <a:rPr lang="el-GR" sz="2000" dirty="0"/>
                <a:t>ταχύτητα του αυτοκινήτου.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Την </a:t>
              </a:r>
              <a:r>
                <a:rPr lang="el-GR" sz="2000" dirty="0"/>
                <a:t>επιτάχυνση του αυτοκινήτου.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Γ. </a:t>
              </a:r>
              <a:r>
                <a:rPr lang="en-US" sz="2000" b="1" dirty="0" smtClean="0"/>
                <a:t>   </a:t>
              </a:r>
              <a:r>
                <a:rPr lang="el-GR" sz="2000" dirty="0" err="1" smtClean="0"/>
                <a:t>Tο</a:t>
              </a:r>
              <a:r>
                <a:rPr lang="el-GR" sz="2000" dirty="0" smtClean="0"/>
                <a:t> </a:t>
              </a:r>
              <a:r>
                <a:rPr lang="el-GR" sz="2000" dirty="0"/>
                <a:t>διανυόμενο διάστημα.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 smtClean="0"/>
                <a:t>Δ.</a:t>
              </a:r>
              <a:r>
                <a:rPr lang="en-US" sz="2000" b="1" dirty="0" smtClean="0"/>
                <a:t>   </a:t>
              </a:r>
              <a:r>
                <a:rPr lang="el-GR" sz="2000" dirty="0" smtClean="0"/>
                <a:t>Δεν </a:t>
              </a:r>
              <a:r>
                <a:rPr lang="el-GR" sz="2000" dirty="0"/>
                <a:t>αντιπροσωπεύει τίποτα από αυτά.</a:t>
              </a:r>
            </a:p>
          </p:txBody>
        </p:sp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820" y="2965796"/>
              <a:ext cx="3240360" cy="2585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683568" y="2060848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121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467544" y="188640"/>
            <a:ext cx="8352928" cy="5940088"/>
            <a:chOff x="467544" y="188640"/>
            <a:chExt cx="8352928" cy="5940088"/>
          </a:xfrm>
        </p:grpSpPr>
        <p:sp>
          <p:nvSpPr>
            <p:cNvPr id="4" name="Ορθογώνιο 3"/>
            <p:cNvSpPr/>
            <p:nvPr/>
          </p:nvSpPr>
          <p:spPr>
            <a:xfrm>
              <a:off x="467544" y="188640"/>
              <a:ext cx="8352928" cy="5940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sz="2000" b="1" dirty="0" smtClean="0"/>
                <a:t>32.  </a:t>
              </a:r>
              <a:r>
                <a:rPr lang="el-GR" sz="2000" dirty="0" smtClean="0"/>
                <a:t>Στην </a:t>
              </a:r>
              <a:r>
                <a:rPr lang="el-GR" sz="2000" dirty="0"/>
                <a:t>εικόνα φαίνονται τα διαγράμματα διαστήματος - χρόνου για τρία σώματα Α, B και Γ που κινούνται ευθύγραμμα. Ποια από τις παρακάτω προτάσεις είναι η σωστή</a:t>
              </a:r>
              <a:r>
                <a:rPr lang="el-GR" sz="2000" dirty="0" smtClean="0"/>
                <a:t>;</a:t>
              </a:r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/>
              <a:endParaRPr lang="el-GR" sz="2000" b="1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α.  </a:t>
              </a:r>
              <a:r>
                <a:rPr lang="el-GR" sz="2000" dirty="0" err="1" smtClean="0"/>
                <a:t>To</a:t>
              </a:r>
              <a:r>
                <a:rPr lang="el-GR" sz="2000" dirty="0" smtClean="0"/>
                <a:t> </a:t>
              </a:r>
              <a:r>
                <a:rPr lang="el-GR" sz="2000" dirty="0"/>
                <a:t>σώμα A κινείται με σταθερή επιτάχυνση, το σώμα B κινείται με σταθερή ταχύτητα και το Γ είναι σταματημένο.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β.  </a:t>
              </a:r>
              <a:r>
                <a:rPr lang="el-GR" sz="2000" dirty="0" err="1" smtClean="0"/>
                <a:t>To</a:t>
              </a:r>
              <a:r>
                <a:rPr lang="el-GR" sz="2000" dirty="0" smtClean="0"/>
                <a:t> </a:t>
              </a:r>
              <a:r>
                <a:rPr lang="el-GR" sz="2000" dirty="0"/>
                <a:t>σώμα A κινείται με σταθερή ταχύτητα, το σώμα B με σταθερή επιτάχυνση και το σώμα Γ είναι σταματημένο.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γ.  </a:t>
              </a:r>
              <a:r>
                <a:rPr lang="el-GR" sz="2000" dirty="0" err="1" smtClean="0"/>
                <a:t>To</a:t>
              </a:r>
              <a:r>
                <a:rPr lang="el-GR" sz="2000" dirty="0" smtClean="0"/>
                <a:t> </a:t>
              </a:r>
              <a:r>
                <a:rPr lang="el-GR" sz="2000" dirty="0"/>
                <a:t>σώμα A κινείται με σταθερή </a:t>
              </a:r>
              <a:r>
                <a:rPr lang="el-GR" sz="2000" dirty="0" smtClean="0"/>
                <a:t>επιτάχυνση </a:t>
              </a:r>
              <a:r>
                <a:rPr lang="el-GR" sz="2000" dirty="0"/>
                <a:t>το σώμα B είναι σταματημένο και το σώμα Γ με σταθερή ταχύτητα</a:t>
              </a:r>
              <a:r>
                <a:rPr lang="el-GR" sz="2000" dirty="0" smtClean="0"/>
                <a:t>.</a:t>
              </a:r>
              <a:endParaRPr lang="el-GR" sz="2000" dirty="0"/>
            </a:p>
          </p:txBody>
        </p:sp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196752"/>
              <a:ext cx="2266495" cy="20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395536" y="4221088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494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777145" y="201604"/>
            <a:ext cx="8280920" cy="4546791"/>
            <a:chOff x="777145" y="201604"/>
            <a:chExt cx="8280920" cy="4546791"/>
          </a:xfrm>
        </p:grpSpPr>
        <p:sp>
          <p:nvSpPr>
            <p:cNvPr id="4" name="Ορθογώνιο 3"/>
            <p:cNvSpPr/>
            <p:nvPr/>
          </p:nvSpPr>
          <p:spPr>
            <a:xfrm>
              <a:off x="777145" y="201604"/>
              <a:ext cx="8280920" cy="1891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/>
                <a:t>37. </a:t>
              </a:r>
              <a:r>
                <a:rPr lang="el-GR" sz="2000" b="1" dirty="0" smtClean="0"/>
                <a:t>  </a:t>
              </a:r>
              <a:r>
                <a:rPr lang="el-GR" sz="2000" dirty="0" smtClean="0"/>
                <a:t>Να </a:t>
              </a:r>
              <a:r>
                <a:rPr lang="el-GR" sz="2000" dirty="0"/>
                <a:t>αντιστοιχίσετε τα είδη κινήσεων με τα διαγράμματα.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/>
                <a:t>ευθύγραμμη ομαλή ………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/>
                <a:t>ευθύγραμμη ομαλά επιταχυνόμενη ………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/>
                <a:t>ευθύγραμμη ομαλά επιβραδυνόμενη ………</a:t>
              </a:r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20091"/>
              <a:ext cx="4808364" cy="242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CCC"/>
                </a:clrFrom>
                <a:clrTo>
                  <a:srgbClr val="FFFCC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062" y="2193591"/>
              <a:ext cx="2520280" cy="2554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824596" y="153686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α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6564" y="103001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β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66403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γ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1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06691" y="345121"/>
            <a:ext cx="73496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39. </a:t>
            </a:r>
            <a:r>
              <a:rPr lang="el-GR" sz="2000" b="1" dirty="0" smtClean="0"/>
              <a:t> </a:t>
            </a:r>
            <a:r>
              <a:rPr lang="el-GR" sz="2000" dirty="0" smtClean="0"/>
              <a:t>O </a:t>
            </a:r>
            <a:r>
              <a:rPr lang="el-GR" sz="2000" dirty="0"/>
              <a:t>οδηγός ενός αυτοκινήτου φρενάρει όταν βλέπει να ανάβει το πορτοκαλί φως στο σηματοδότη ενός δρόμου:</a:t>
            </a:r>
          </a:p>
          <a:p>
            <a:pPr algn="just">
              <a:lnSpc>
                <a:spcPct val="150000"/>
              </a:lnSpc>
            </a:pPr>
            <a:r>
              <a:rPr lang="el-GR" sz="2000" dirty="0"/>
              <a:t>Ποιες από τις παρακάτω προτάσεις είναι σωστές;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επιτάχυνση και η ταχύτητα έχουν αντίθετη φορά.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/>
              <a:t>Β.   </a:t>
            </a:r>
            <a:r>
              <a:rPr lang="el-GR" sz="2000" dirty="0" smtClean="0"/>
              <a:t>H </a:t>
            </a:r>
            <a:r>
              <a:rPr lang="el-GR" sz="2000" dirty="0"/>
              <a:t>επιτάχυνση και η ταχύτητα έχουν την ίδια φορά.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Γ. </a:t>
            </a:r>
            <a:r>
              <a:rPr lang="el-GR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επιτάχυνση έχει ίδια φορά με τη μεταβολή της ταχύτητας.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Δ. </a:t>
            </a:r>
            <a:r>
              <a:rPr lang="el-GR" sz="2000" dirty="0" smtClean="0"/>
              <a:t>H </a:t>
            </a:r>
            <a:r>
              <a:rPr lang="el-GR" sz="2000" dirty="0"/>
              <a:t>επιτάχυνση έχει αντίθετη φορά με τη μεταβολή της ταχύτητας.</a:t>
            </a:r>
          </a:p>
        </p:txBody>
      </p:sp>
      <p:sp>
        <p:nvSpPr>
          <p:cNvPr id="5" name="Oval 25"/>
          <p:cNvSpPr>
            <a:spLocks noChangeArrowheads="1"/>
          </p:cNvSpPr>
          <p:nvPr/>
        </p:nvSpPr>
        <p:spPr bwMode="auto">
          <a:xfrm>
            <a:off x="531436" y="1754701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>
            <a:off x="533290" y="2669235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8895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54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5842" name="Picture 2" descr="C:\Users\Merkouris\Downloads\Slidercrank_animation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80" y="2564904"/>
            <a:ext cx="4024611" cy="225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1897" y="1036348"/>
            <a:ext cx="698477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σχολικό βιβλίο</a:t>
            </a:r>
          </a:p>
          <a:p>
            <a:pPr algn="ctr"/>
            <a:r>
              <a:rPr lang="el-G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69)</a:t>
            </a:r>
          </a:p>
        </p:txBody>
      </p:sp>
    </p:spTree>
    <p:extLst>
      <p:ext uri="{BB962C8B-B14F-4D97-AF65-F5344CB8AC3E}">
        <p14:creationId xmlns:p14="http://schemas.microsoft.com/office/powerpoint/2010/main" val="316668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3568" y="332656"/>
            <a:ext cx="7848872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/>
              <a:t>7. </a:t>
            </a:r>
            <a:r>
              <a:rPr lang="el-GR" sz="2000" b="1" dirty="0" smtClean="0"/>
              <a:t>  </a:t>
            </a:r>
            <a:r>
              <a:rPr lang="el-GR" sz="2000" dirty="0" smtClean="0"/>
              <a:t>Ένας </a:t>
            </a:r>
            <a:r>
              <a:rPr lang="el-GR" sz="2000" dirty="0" err="1"/>
              <a:t>μοτοσυκλετιστής</a:t>
            </a:r>
            <a:r>
              <a:rPr lang="el-GR" sz="2000" dirty="0"/>
              <a:t> ξεκινά από την ηρεμία και κινείται σε ευθύγραμμο δρόμο με σταθερή επιτάχυνση 2m/s</a:t>
            </a:r>
            <a:r>
              <a:rPr lang="el-GR" sz="2000" baseline="30000" dirty="0"/>
              <a:t>2</a:t>
            </a:r>
            <a:r>
              <a:rPr lang="el-G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Να υπολογιστούν:</a:t>
            </a:r>
          </a:p>
          <a:p>
            <a:pPr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ταχύτητά του μετά από 15s.</a:t>
            </a:r>
          </a:p>
          <a:p>
            <a:pPr>
              <a:lnSpc>
                <a:spcPct val="150000"/>
              </a:lnSpc>
            </a:pPr>
            <a:r>
              <a:rPr lang="el-GR" sz="2000" b="1" dirty="0"/>
              <a:t>Β. </a:t>
            </a:r>
            <a:r>
              <a:rPr lang="el-GR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απόσταση που διάνυσε στο χρόνο αυτό.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683568" y="3432292"/>
            <a:ext cx="7704856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10. </a:t>
            </a:r>
            <a:r>
              <a:rPr lang="el-GR" sz="2000" b="1" dirty="0" smtClean="0"/>
              <a:t> </a:t>
            </a:r>
            <a:r>
              <a:rPr lang="el-GR" sz="2000" dirty="0" smtClean="0"/>
              <a:t>H </a:t>
            </a:r>
            <a:r>
              <a:rPr lang="el-GR" sz="2000" dirty="0"/>
              <a:t>ταχύτητα ενός αυτοκινήτου σε μια ευθύγραμμη κίνηση δίνεται από τη </a:t>
            </a:r>
            <a:r>
              <a:rPr lang="el-GR" sz="2000" dirty="0" smtClean="0"/>
              <a:t>σχέση  </a:t>
            </a:r>
            <a:r>
              <a:rPr lang="el-GR" sz="2000" i="1" dirty="0" smtClean="0"/>
              <a:t>υ</a:t>
            </a:r>
            <a:r>
              <a:rPr lang="el-GR" sz="2000" dirty="0" smtClean="0"/>
              <a:t> </a:t>
            </a:r>
            <a:r>
              <a:rPr lang="el-GR" sz="2000" dirty="0"/>
              <a:t>= 8 + 2</a:t>
            </a:r>
            <a:r>
              <a:rPr lang="el-GR" sz="2000" i="1" dirty="0"/>
              <a:t>t</a:t>
            </a:r>
            <a:r>
              <a:rPr lang="el-GR" sz="2000" dirty="0"/>
              <a:t> (</a:t>
            </a:r>
            <a:r>
              <a:rPr lang="el-GR" sz="2000" i="1" dirty="0"/>
              <a:t>υ</a:t>
            </a:r>
            <a:r>
              <a:rPr lang="el-GR" sz="2000" dirty="0"/>
              <a:t> σε m/s, </a:t>
            </a:r>
            <a:r>
              <a:rPr lang="el-GR" sz="2000" i="1" dirty="0"/>
              <a:t>t</a:t>
            </a:r>
            <a:r>
              <a:rPr lang="el-GR" sz="2000" dirty="0"/>
              <a:t> σε s).</a:t>
            </a:r>
          </a:p>
          <a:p>
            <a:pPr algn="just">
              <a:lnSpc>
                <a:spcPct val="150000"/>
              </a:lnSpc>
            </a:pPr>
            <a:r>
              <a:rPr lang="el-GR" sz="2000" dirty="0"/>
              <a:t>Να βρείτε το διάστημα που διάνυσε το αυτοκίνητο από τη χρονική στιγμή 2s μέχρι τη χρονική στιγμή 4s.</a:t>
            </a:r>
          </a:p>
        </p:txBody>
      </p:sp>
    </p:spTree>
    <p:extLst>
      <p:ext uri="{BB962C8B-B14F-4D97-AF65-F5344CB8AC3E}">
        <p14:creationId xmlns:p14="http://schemas.microsoft.com/office/powerpoint/2010/main" val="17897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115616" y="332656"/>
            <a:ext cx="6984776" cy="5816977"/>
            <a:chOff x="1115616" y="332656"/>
            <a:chExt cx="6984776" cy="5816977"/>
          </a:xfrm>
        </p:grpSpPr>
        <p:sp>
          <p:nvSpPr>
            <p:cNvPr id="4" name="Ορθογώνιο 3"/>
            <p:cNvSpPr/>
            <p:nvPr/>
          </p:nvSpPr>
          <p:spPr>
            <a:xfrm>
              <a:off x="1115616" y="332656"/>
              <a:ext cx="6984776" cy="5816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8.   </a:t>
              </a:r>
              <a:r>
                <a:rPr lang="el-GR" sz="2000" dirty="0" smtClean="0"/>
                <a:t>Στην </a:t>
              </a:r>
              <a:r>
                <a:rPr lang="el-GR" sz="2000" dirty="0"/>
                <a:t>εικόνα φαίνεται το διάγραμμα ταχύτητας - χρόνου για ένα κινητό που κάνει ευθύγραμμη κίνηση</a:t>
              </a:r>
              <a:r>
                <a:rPr lang="el-GR" sz="2000" dirty="0" smtClean="0"/>
                <a:t>.</a:t>
              </a:r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Να </a:t>
              </a:r>
              <a:r>
                <a:rPr lang="el-GR" sz="2000" dirty="0"/>
                <a:t>υπολογίσετε: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</a:t>
              </a:r>
              <a:r>
                <a:rPr lang="el-GR" sz="2000" b="1" dirty="0" smtClean="0"/>
                <a:t>  </a:t>
              </a:r>
              <a:r>
                <a:rPr lang="el-GR" sz="2000" dirty="0" err="1" smtClean="0"/>
                <a:t>To</a:t>
              </a:r>
              <a:r>
                <a:rPr lang="el-GR" sz="2000" dirty="0" smtClean="0"/>
                <a:t> </a:t>
              </a:r>
              <a:r>
                <a:rPr lang="el-GR" sz="2000" dirty="0"/>
                <a:t>διάστημα που διάνυσε το κινητό σε χρόνο 10s.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l-GR" sz="2000" b="1" dirty="0" smtClean="0"/>
                <a:t>  </a:t>
              </a:r>
              <a:r>
                <a:rPr lang="el-GR" sz="2000" dirty="0" err="1" smtClean="0"/>
                <a:t>To</a:t>
              </a:r>
              <a:r>
                <a:rPr lang="el-GR" sz="2000" dirty="0" smtClean="0"/>
                <a:t> </a:t>
              </a:r>
              <a:r>
                <a:rPr lang="el-GR" sz="2000" dirty="0"/>
                <a:t>διάστημα που διάνυσε το κινητό στο 2</a:t>
              </a:r>
              <a:r>
                <a:rPr lang="el-GR" sz="2000" baseline="30000" dirty="0"/>
                <a:t>o</a:t>
              </a:r>
              <a:r>
                <a:rPr lang="el-GR" sz="2000" dirty="0"/>
                <a:t> δευτερόλεπτο της κίνησής του.</a:t>
              </a:r>
            </a:p>
          </p:txBody>
        </p:sp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ED6"/>
                </a:clrFrom>
                <a:clrTo>
                  <a:srgbClr val="FDFED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412776"/>
              <a:ext cx="3456384" cy="2825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71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683568" y="332656"/>
            <a:ext cx="7920880" cy="5909310"/>
            <a:chOff x="683568" y="332656"/>
            <a:chExt cx="7920880" cy="5909310"/>
          </a:xfrm>
        </p:grpSpPr>
        <p:sp>
          <p:nvSpPr>
            <p:cNvPr id="4" name="Ορθογώνιο 3"/>
            <p:cNvSpPr/>
            <p:nvPr/>
          </p:nvSpPr>
          <p:spPr>
            <a:xfrm>
              <a:off x="683568" y="332656"/>
              <a:ext cx="7920880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9.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H </a:t>
              </a:r>
              <a:r>
                <a:rPr lang="el-GR" sz="2000" dirty="0"/>
                <a:t>γραφική παράσταση της τιμής της ταχύτητας ενός κινητού σε συνάρτηση με το χρόνο, στα πρώτα 30s της κίνησής του δίνεται από το διάγραμμα της εικόνας.</a:t>
              </a:r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Να </a:t>
              </a:r>
              <a:r>
                <a:rPr lang="el-GR" sz="2000" dirty="0"/>
                <a:t>υπολογιστούν: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</a:t>
              </a:r>
              <a:r>
                <a:rPr lang="el-GR" sz="2000" b="1" dirty="0" smtClean="0"/>
                <a:t>  </a:t>
              </a:r>
              <a:r>
                <a:rPr lang="el-GR" sz="2000" dirty="0" err="1" smtClean="0"/>
                <a:t>To</a:t>
              </a:r>
              <a:r>
                <a:rPr lang="el-GR" sz="2000" dirty="0" smtClean="0"/>
                <a:t> </a:t>
              </a:r>
              <a:r>
                <a:rPr lang="el-GR" sz="2000" dirty="0"/>
                <a:t>συνολικό διάστημα που διάνυσε το κινητό.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l-GR" sz="2000" b="1" dirty="0" smtClean="0"/>
                <a:t>  </a:t>
              </a:r>
              <a:r>
                <a:rPr lang="el-GR" sz="2000" dirty="0" smtClean="0"/>
                <a:t>H </a:t>
              </a:r>
              <a:r>
                <a:rPr lang="el-GR" sz="2000" dirty="0"/>
                <a:t>τιμή της μέσης ταχύτητας του κινητού.</a:t>
              </a:r>
            </a:p>
          </p:txBody>
        </p:sp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455" y="1772816"/>
              <a:ext cx="3874030" cy="288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08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467544" y="332656"/>
            <a:ext cx="8208912" cy="4705904"/>
            <a:chOff x="467544" y="332656"/>
            <a:chExt cx="8208912" cy="4705904"/>
          </a:xfrm>
        </p:grpSpPr>
        <p:sp>
          <p:nvSpPr>
            <p:cNvPr id="4" name="Ορθογώνιο 3"/>
            <p:cNvSpPr/>
            <p:nvPr/>
          </p:nvSpPr>
          <p:spPr>
            <a:xfrm>
              <a:off x="467544" y="332656"/>
              <a:ext cx="8208912" cy="1429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*11.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Δύο </a:t>
              </a:r>
              <a:r>
                <a:rPr lang="el-GR" sz="2000" dirty="0"/>
                <a:t>κινητά βρίσκονται στο ίδιο σημείο ευθύγραμμου δρόμου και ξεκινούν ταυτόχρονα. Στο διάγραμμα της εικόνας φαίνονται οι γραφικές παραστάσεις ταχύτητας - χρόνου για τα δύο αυτά κινητά.</a:t>
              </a:r>
            </a:p>
          </p:txBody>
        </p:sp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916832"/>
              <a:ext cx="3501767" cy="2769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Ορθογώνιο 4"/>
            <p:cNvSpPr/>
            <p:nvPr/>
          </p:nvSpPr>
          <p:spPr>
            <a:xfrm>
              <a:off x="478429" y="1762278"/>
              <a:ext cx="4634174" cy="3276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dirty="0"/>
                <a:t>Να υπολογιστούν: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</a:t>
              </a:r>
              <a:r>
                <a:rPr lang="el-GR" sz="2000" dirty="0" smtClean="0"/>
                <a:t>Σε </a:t>
              </a:r>
              <a:r>
                <a:rPr lang="el-GR" sz="2000" dirty="0"/>
                <a:t>ποια χρονική στιγμή η ταχύτητα των κινητών έχει την ίδια τιμή</a:t>
              </a:r>
              <a:r>
                <a:rPr lang="el-GR" sz="2000" dirty="0" smtClean="0"/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Στα </a:t>
              </a:r>
              <a:r>
                <a:rPr lang="el-GR" sz="2000" dirty="0"/>
                <a:t>10s πόσα m προηγείται το κινητό </a:t>
              </a:r>
              <a:r>
                <a:rPr lang="el-GR" sz="2000" dirty="0" smtClean="0"/>
                <a:t>(β) </a:t>
              </a:r>
              <a:r>
                <a:rPr lang="el-GR" sz="2000" dirty="0"/>
                <a:t>του κινητού </a:t>
              </a:r>
              <a:r>
                <a:rPr lang="el-GR" sz="2000" dirty="0" smtClean="0"/>
                <a:t>(α);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Γ. </a:t>
              </a:r>
              <a:r>
                <a:rPr lang="el-GR" sz="2000" dirty="0" smtClean="0"/>
                <a:t>Σε </a:t>
              </a:r>
              <a:r>
                <a:rPr lang="el-GR" sz="2000" dirty="0"/>
                <a:t>ποια χρονική στιγμή συναντώνται τα κινητά</a:t>
              </a:r>
              <a:r>
                <a:rPr lang="el-GR" sz="2000" dirty="0" smtClean="0"/>
                <a:t>;</a:t>
              </a:r>
              <a:endParaRPr lang="el-G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326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42392" y="332656"/>
            <a:ext cx="7776864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12. </a:t>
            </a:r>
            <a:r>
              <a:rPr lang="el-GR" sz="2000" b="1" dirty="0" smtClean="0"/>
              <a:t>  </a:t>
            </a:r>
            <a:r>
              <a:rPr lang="el-GR" sz="2000" dirty="0" smtClean="0"/>
              <a:t>Ένα </a:t>
            </a:r>
            <a:r>
              <a:rPr lang="el-GR" sz="2000" dirty="0"/>
              <a:t>αυτοκίνητο ξεκινά από την ηρεμία και κινείται με σταθερή επιτάχυνση. Για να περάσει από δύο σημεία A και B που απέχουν μεταξύ τους απόσταση </a:t>
            </a:r>
            <a:r>
              <a:rPr lang="el-GR" sz="2000" i="1" dirty="0"/>
              <a:t>d</a:t>
            </a:r>
            <a:r>
              <a:rPr lang="el-GR" sz="2000" dirty="0"/>
              <a:t> = 200m χρειάζεται χρόνο 10s. </a:t>
            </a:r>
            <a:r>
              <a:rPr lang="el-GR" sz="2000" dirty="0" err="1"/>
              <a:t>Av</a:t>
            </a:r>
            <a:r>
              <a:rPr lang="el-GR" sz="2000" dirty="0"/>
              <a:t> η ταχύτητα του αυτοκινήτου τη στιγμή που περνά από το σημείο B είναι </a:t>
            </a:r>
            <a:r>
              <a:rPr lang="el-GR" sz="2000" i="1" dirty="0"/>
              <a:t>υ</a:t>
            </a:r>
            <a:r>
              <a:rPr lang="el-GR" sz="2000" baseline="-25000" dirty="0"/>
              <a:t>Β</a:t>
            </a:r>
            <a:r>
              <a:rPr lang="el-GR" sz="2000" dirty="0"/>
              <a:t> = </a:t>
            </a:r>
            <a:r>
              <a:rPr lang="el-GR" sz="2000" dirty="0" smtClean="0"/>
              <a:t>30m/s, </a:t>
            </a:r>
            <a:r>
              <a:rPr lang="el-GR" sz="2000" dirty="0"/>
              <a:t>να βρεθούν: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b="1" dirty="0" smtClean="0"/>
              <a:t>  </a:t>
            </a:r>
            <a:r>
              <a:rPr lang="el-GR" sz="2000" dirty="0" smtClean="0"/>
              <a:t>η </a:t>
            </a:r>
            <a:r>
              <a:rPr lang="el-GR" sz="2000" dirty="0"/>
              <a:t>ταχύτητά του όταν περνά από το σημείο A και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</a:t>
            </a:r>
            <a:r>
              <a:rPr lang="el-GR" sz="2000" b="1" dirty="0" smtClean="0"/>
              <a:t>  </a:t>
            </a:r>
            <a:r>
              <a:rPr lang="el-GR" sz="2000" dirty="0" smtClean="0"/>
              <a:t>η </a:t>
            </a:r>
            <a:r>
              <a:rPr lang="el-GR" sz="2000" dirty="0"/>
              <a:t>επιτάχυνσή του.</a:t>
            </a:r>
          </a:p>
        </p:txBody>
      </p:sp>
    </p:spTree>
    <p:extLst>
      <p:ext uri="{BB962C8B-B14F-4D97-AF65-F5344CB8AC3E}">
        <p14:creationId xmlns:p14="http://schemas.microsoft.com/office/powerpoint/2010/main" val="107902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14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FACB9B-522B-4D94-94E3-6C3A7E07AAAB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6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2" name="Text Box 10"/>
              <p:cNvSpPr txBox="1">
                <a:spLocks noChangeArrowheads="1"/>
              </p:cNvSpPr>
              <p:nvPr/>
            </p:nvSpPr>
            <p:spPr bwMode="auto">
              <a:xfrm>
                <a:off x="1476374" y="1844675"/>
                <a:ext cx="6624017" cy="1661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Ευθύγραμμη ομαλά μεταβαλλόμενη κίνηση</a:t>
                </a:r>
                <a:r>
                  <a:rPr lang="el-GR" sz="24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sz="2000" b="1" dirty="0">
                    <a:latin typeface="Comic Sans MS" pitchFamily="66" charset="0"/>
                  </a:rPr>
                  <a:t>λέμε την ευθύγραμμη κίνηση στην οποία το διάνυσμα της ταχύτητας</a:t>
                </a:r>
                <a:r>
                  <a:rPr lang="el-GR" sz="2000" b="1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000" b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μεταβάλλεται με σταθερό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ρυθμό,</a:t>
                </a:r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20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6374" y="1844675"/>
                <a:ext cx="6624017" cy="1661993"/>
              </a:xfrm>
              <a:prstGeom prst="rect">
                <a:avLst/>
              </a:prstGeom>
              <a:blipFill>
                <a:blip r:embed="rId3"/>
                <a:stretch>
                  <a:fillRect l="-1472" r="-1472" b="-62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83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013" y="5085185"/>
            <a:ext cx="701404" cy="105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4" name="AutoShape 17"/>
          <p:cNvSpPr>
            <a:spLocks noChangeArrowheads="1"/>
          </p:cNvSpPr>
          <p:nvPr/>
        </p:nvSpPr>
        <p:spPr bwMode="auto">
          <a:xfrm>
            <a:off x="5110163" y="3643191"/>
            <a:ext cx="2381250" cy="1201705"/>
          </a:xfrm>
          <a:prstGeom prst="cloudCallout">
            <a:avLst>
              <a:gd name="adj1" fmla="val 56946"/>
              <a:gd name="adj2" fmla="val 7065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 sz="1800" b="1" dirty="0">
                <a:latin typeface="Comic Sans MS" pitchFamily="66" charset="0"/>
              </a:rPr>
              <a:t>Αυτό δεν έχει κάποιο όνομα;</a:t>
            </a:r>
          </a:p>
        </p:txBody>
      </p: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395288" y="260350"/>
            <a:ext cx="990600" cy="1433513"/>
            <a:chOff x="0" y="3225"/>
            <a:chExt cx="624" cy="903"/>
          </a:xfrm>
        </p:grpSpPr>
        <p:pic>
          <p:nvPicPr>
            <p:cNvPr id="6180" name="Picture 19" descr="MPj04364060000[1]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56"/>
              <a:ext cx="62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1" name="Text Box 20"/>
            <p:cNvSpPr txBox="1">
              <a:spLocks noChangeArrowheads="1"/>
            </p:cNvSpPr>
            <p:nvPr/>
          </p:nvSpPr>
          <p:spPr bwMode="auto">
            <a:xfrm>
              <a:off x="134" y="3225"/>
              <a:ext cx="3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800">
                  <a:latin typeface="Verdana" pitchFamily="34" charset="0"/>
                </a:rPr>
                <a:t>0 s</a:t>
              </a:r>
            </a:p>
          </p:txBody>
        </p:sp>
        <p:sp>
          <p:nvSpPr>
            <p:cNvPr id="6182" name="Text Box 21"/>
            <p:cNvSpPr txBox="1">
              <a:spLocks noChangeArrowheads="1"/>
            </p:cNvSpPr>
            <p:nvPr/>
          </p:nvSpPr>
          <p:spPr bwMode="auto">
            <a:xfrm>
              <a:off x="48" y="3897"/>
              <a:ext cx="5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800">
                  <a:latin typeface="Verdana" pitchFamily="34" charset="0"/>
                </a:rPr>
                <a:t>0 m/s</a:t>
              </a:r>
            </a:p>
          </p:txBody>
        </p:sp>
      </p:grpSp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1476375" y="260350"/>
            <a:ext cx="990600" cy="1433513"/>
            <a:chOff x="624" y="3216"/>
            <a:chExt cx="624" cy="903"/>
          </a:xfrm>
        </p:grpSpPr>
        <p:pic>
          <p:nvPicPr>
            <p:cNvPr id="6177" name="Picture 23" descr="MPj04364060000[1]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486"/>
              <a:ext cx="62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8" name="Text Box 24"/>
            <p:cNvSpPr txBox="1">
              <a:spLocks noChangeArrowheads="1"/>
            </p:cNvSpPr>
            <p:nvPr/>
          </p:nvSpPr>
          <p:spPr bwMode="auto">
            <a:xfrm>
              <a:off x="720" y="3216"/>
              <a:ext cx="3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800">
                  <a:latin typeface="Verdana" pitchFamily="34" charset="0"/>
                </a:rPr>
                <a:t>1 s</a:t>
              </a:r>
            </a:p>
          </p:txBody>
        </p:sp>
        <p:sp>
          <p:nvSpPr>
            <p:cNvPr id="6179" name="Text Box 25"/>
            <p:cNvSpPr txBox="1">
              <a:spLocks noChangeArrowheads="1"/>
            </p:cNvSpPr>
            <p:nvPr/>
          </p:nvSpPr>
          <p:spPr bwMode="auto">
            <a:xfrm>
              <a:off x="672" y="3888"/>
              <a:ext cx="5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800">
                  <a:latin typeface="Verdana" pitchFamily="34" charset="0"/>
                </a:rPr>
                <a:t>4 m/s</a:t>
              </a:r>
            </a:p>
          </p:txBody>
        </p:sp>
      </p:grpSp>
      <p:grpSp>
        <p:nvGrpSpPr>
          <p:cNvPr id="8218" name="Group 26"/>
          <p:cNvGrpSpPr>
            <a:grpSpLocks/>
          </p:cNvGrpSpPr>
          <p:nvPr/>
        </p:nvGrpSpPr>
        <p:grpSpPr bwMode="auto">
          <a:xfrm>
            <a:off x="2627313" y="260350"/>
            <a:ext cx="1219200" cy="1447800"/>
            <a:chOff x="1392" y="3216"/>
            <a:chExt cx="768" cy="912"/>
          </a:xfrm>
        </p:grpSpPr>
        <p:grpSp>
          <p:nvGrpSpPr>
            <p:cNvPr id="6170" name="Group 27"/>
            <p:cNvGrpSpPr>
              <a:grpSpLocks/>
            </p:cNvGrpSpPr>
            <p:nvPr/>
          </p:nvGrpSpPr>
          <p:grpSpPr bwMode="auto">
            <a:xfrm>
              <a:off x="1536" y="3216"/>
              <a:ext cx="624" cy="912"/>
              <a:chOff x="1536" y="3216"/>
              <a:chExt cx="624" cy="912"/>
            </a:xfrm>
          </p:grpSpPr>
          <p:pic>
            <p:nvPicPr>
              <p:cNvPr id="6174" name="Picture 28" descr="MPj04364060000[1]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75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216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2 s</a:t>
                </a:r>
              </a:p>
            </p:txBody>
          </p:sp>
          <p:sp>
            <p:nvSpPr>
              <p:cNvPr id="6176" name="Text Box 30"/>
              <p:cNvSpPr txBox="1">
                <a:spLocks noChangeArrowheads="1"/>
              </p:cNvSpPr>
              <p:nvPr/>
            </p:nvSpPr>
            <p:spPr bwMode="auto">
              <a:xfrm>
                <a:off x="1573" y="3897"/>
                <a:ext cx="5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8 m/s</a:t>
                </a:r>
              </a:p>
            </p:txBody>
          </p:sp>
        </p:grpSp>
        <p:sp>
          <p:nvSpPr>
            <p:cNvPr id="6171" name="Line 31"/>
            <p:cNvSpPr>
              <a:spLocks noChangeShapeType="1"/>
            </p:cNvSpPr>
            <p:nvPr/>
          </p:nvSpPr>
          <p:spPr bwMode="auto">
            <a:xfrm flipH="1">
              <a:off x="1440" y="3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72" name="Line 32"/>
            <p:cNvSpPr>
              <a:spLocks noChangeShapeType="1"/>
            </p:cNvSpPr>
            <p:nvPr/>
          </p:nvSpPr>
          <p:spPr bwMode="auto">
            <a:xfrm flipH="1">
              <a:off x="1392" y="36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73" name="Line 33"/>
            <p:cNvSpPr>
              <a:spLocks noChangeShapeType="1"/>
            </p:cNvSpPr>
            <p:nvPr/>
          </p:nvSpPr>
          <p:spPr bwMode="auto">
            <a:xfrm flipH="1">
              <a:off x="1440" y="37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226" name="Group 34"/>
          <p:cNvGrpSpPr>
            <a:grpSpLocks/>
          </p:cNvGrpSpPr>
          <p:nvPr/>
        </p:nvGrpSpPr>
        <p:grpSpPr bwMode="auto">
          <a:xfrm>
            <a:off x="4500563" y="260350"/>
            <a:ext cx="1458912" cy="1433513"/>
            <a:chOff x="2688" y="3216"/>
            <a:chExt cx="919" cy="903"/>
          </a:xfrm>
        </p:grpSpPr>
        <p:grpSp>
          <p:nvGrpSpPr>
            <p:cNvPr id="6163" name="Group 35"/>
            <p:cNvGrpSpPr>
              <a:grpSpLocks/>
            </p:cNvGrpSpPr>
            <p:nvPr/>
          </p:nvGrpSpPr>
          <p:grpSpPr bwMode="auto">
            <a:xfrm>
              <a:off x="2976" y="3216"/>
              <a:ext cx="631" cy="903"/>
              <a:chOff x="2976" y="3216"/>
              <a:chExt cx="631" cy="903"/>
            </a:xfrm>
          </p:grpSpPr>
          <p:pic>
            <p:nvPicPr>
              <p:cNvPr id="6167" name="Picture 36" descr="MPj04364060000[1]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8" name="Text Box 37"/>
              <p:cNvSpPr txBox="1">
                <a:spLocks noChangeArrowheads="1"/>
              </p:cNvSpPr>
              <p:nvPr/>
            </p:nvSpPr>
            <p:spPr bwMode="auto">
              <a:xfrm>
                <a:off x="3072" y="3216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3 s</a:t>
                </a:r>
              </a:p>
            </p:txBody>
          </p:sp>
          <p:sp>
            <p:nvSpPr>
              <p:cNvPr id="6169" name="Text Box 38"/>
              <p:cNvSpPr txBox="1">
                <a:spLocks noChangeArrowheads="1"/>
              </p:cNvSpPr>
              <p:nvPr/>
            </p:nvSpPr>
            <p:spPr bwMode="auto">
              <a:xfrm>
                <a:off x="2976" y="3888"/>
                <a:ext cx="63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12 m/s</a:t>
                </a:r>
              </a:p>
            </p:txBody>
          </p:sp>
        </p:grpSp>
        <p:sp>
          <p:nvSpPr>
            <p:cNvPr id="6164" name="Line 39"/>
            <p:cNvSpPr>
              <a:spLocks noChangeShapeType="1"/>
            </p:cNvSpPr>
            <p:nvPr/>
          </p:nvSpPr>
          <p:spPr bwMode="auto">
            <a:xfrm flipH="1">
              <a:off x="2784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5" name="Line 40"/>
            <p:cNvSpPr>
              <a:spLocks noChangeShapeType="1"/>
            </p:cNvSpPr>
            <p:nvPr/>
          </p:nvSpPr>
          <p:spPr bwMode="auto">
            <a:xfrm flipH="1">
              <a:off x="2688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6" name="Line 41"/>
            <p:cNvSpPr>
              <a:spLocks noChangeShapeType="1"/>
            </p:cNvSpPr>
            <p:nvPr/>
          </p:nvSpPr>
          <p:spPr bwMode="auto">
            <a:xfrm flipH="1">
              <a:off x="278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234" name="Group 42"/>
          <p:cNvGrpSpPr>
            <a:grpSpLocks/>
          </p:cNvGrpSpPr>
          <p:nvPr/>
        </p:nvGrpSpPr>
        <p:grpSpPr bwMode="auto">
          <a:xfrm>
            <a:off x="6804025" y="260350"/>
            <a:ext cx="1828800" cy="1433513"/>
            <a:chOff x="4608" y="3216"/>
            <a:chExt cx="1152" cy="903"/>
          </a:xfrm>
        </p:grpSpPr>
        <p:grpSp>
          <p:nvGrpSpPr>
            <p:cNvPr id="6156" name="Group 43"/>
            <p:cNvGrpSpPr>
              <a:grpSpLocks/>
            </p:cNvGrpSpPr>
            <p:nvPr/>
          </p:nvGrpSpPr>
          <p:grpSpPr bwMode="auto">
            <a:xfrm>
              <a:off x="5081" y="3216"/>
              <a:ext cx="679" cy="903"/>
              <a:chOff x="5081" y="3216"/>
              <a:chExt cx="679" cy="903"/>
            </a:xfrm>
          </p:grpSpPr>
          <p:pic>
            <p:nvPicPr>
              <p:cNvPr id="6160" name="Picture 44" descr="MPj04364060000[1]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1" name="Text Box 45"/>
              <p:cNvSpPr txBox="1">
                <a:spLocks noChangeArrowheads="1"/>
              </p:cNvSpPr>
              <p:nvPr/>
            </p:nvSpPr>
            <p:spPr bwMode="auto">
              <a:xfrm>
                <a:off x="5280" y="3216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4 s</a:t>
                </a:r>
              </a:p>
            </p:txBody>
          </p:sp>
          <p:sp>
            <p:nvSpPr>
              <p:cNvPr id="6162" name="Text Box 46"/>
              <p:cNvSpPr txBox="1">
                <a:spLocks noChangeArrowheads="1"/>
              </p:cNvSpPr>
              <p:nvPr/>
            </p:nvSpPr>
            <p:spPr bwMode="auto">
              <a:xfrm>
                <a:off x="5081" y="3888"/>
                <a:ext cx="63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16 m/s</a:t>
                </a:r>
              </a:p>
            </p:txBody>
          </p:sp>
        </p:grpSp>
        <p:sp>
          <p:nvSpPr>
            <p:cNvPr id="6157" name="Line 47"/>
            <p:cNvSpPr>
              <a:spLocks noChangeShapeType="1"/>
            </p:cNvSpPr>
            <p:nvPr/>
          </p:nvSpPr>
          <p:spPr bwMode="auto">
            <a:xfrm flipH="1">
              <a:off x="4752" y="36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58" name="Line 48"/>
            <p:cNvSpPr>
              <a:spLocks noChangeShapeType="1"/>
            </p:cNvSpPr>
            <p:nvPr/>
          </p:nvSpPr>
          <p:spPr bwMode="auto">
            <a:xfrm flipH="1">
              <a:off x="4608" y="36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59" name="Line 49"/>
            <p:cNvSpPr>
              <a:spLocks noChangeShapeType="1"/>
            </p:cNvSpPr>
            <p:nvPr/>
          </p:nvSpPr>
          <p:spPr bwMode="auto">
            <a:xfrm flipH="1">
              <a:off x="4752" y="37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1599870" y="3831923"/>
            <a:ext cx="3048660" cy="842218"/>
            <a:chOff x="796359" y="3750132"/>
            <a:chExt cx="3048660" cy="842218"/>
          </a:xfrm>
        </p:grpSpPr>
        <p:sp>
          <p:nvSpPr>
            <p:cNvPr id="6185" name="Text Box 12"/>
            <p:cNvSpPr txBox="1">
              <a:spLocks noChangeArrowheads="1"/>
            </p:cNvSpPr>
            <p:nvPr/>
          </p:nvSpPr>
          <p:spPr bwMode="auto">
            <a:xfrm>
              <a:off x="796359" y="4050642"/>
              <a:ext cx="106158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000" b="1" dirty="0" smtClean="0">
                  <a:latin typeface="Comic Sans MS" pitchFamily="66" charset="0"/>
                </a:rPr>
                <a:t>δηλαδή</a:t>
              </a:r>
              <a:endParaRPr lang="el-GR" altLang="el-GR" sz="2000" b="1" dirty="0"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980406" y="3750132"/>
                  <a:ext cx="1864613" cy="842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num>
                        <m:den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a14:m>
                  <a:r>
                    <a:rPr lang="el-GR" sz="32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</a:t>
                  </a:r>
                  <a:r>
                    <a:rPr lang="el-GR" sz="24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= </a:t>
                  </a:r>
                  <a:r>
                    <a:rPr lang="el-GR" sz="2400" b="1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σταθ</a:t>
                  </a:r>
                  <a:r>
                    <a:rPr lang="el-GR" sz="24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.</a:t>
                  </a:r>
                  <a:endPara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406" y="3750132"/>
                  <a:ext cx="1864613" cy="842218"/>
                </a:xfrm>
                <a:prstGeom prst="rect">
                  <a:avLst/>
                </a:prstGeom>
                <a:blipFill>
                  <a:blip r:embed="rId6"/>
                  <a:stretch>
                    <a:fillRect r="-6863" b="-579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4577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618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92088" y="548680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*13. </a:t>
            </a:r>
            <a:r>
              <a:rPr lang="el-GR" sz="2000" b="1" dirty="0" smtClean="0"/>
              <a:t> </a:t>
            </a:r>
            <a:r>
              <a:rPr lang="el-GR" sz="2000" dirty="0" smtClean="0"/>
              <a:t>Αυτοκίνητο </a:t>
            </a:r>
            <a:r>
              <a:rPr lang="el-GR" sz="2000" dirty="0"/>
              <a:t>κινείται σε οριζόντιο δρόμο με ταχύτητα μέτρου </a:t>
            </a:r>
            <a:r>
              <a:rPr lang="el-GR" sz="2000" dirty="0" smtClean="0"/>
              <a:t>           </a:t>
            </a:r>
            <a:r>
              <a:rPr lang="el-GR" sz="2000" i="1" dirty="0" smtClean="0"/>
              <a:t>υ</a:t>
            </a:r>
            <a:r>
              <a:rPr lang="el-GR" sz="2000" baseline="-25000" dirty="0" smtClean="0"/>
              <a:t>0</a:t>
            </a:r>
            <a:r>
              <a:rPr lang="el-GR" sz="2000" dirty="0" smtClean="0"/>
              <a:t> </a:t>
            </a:r>
            <a:r>
              <a:rPr lang="el-GR" sz="2000" dirty="0"/>
              <a:t>= </a:t>
            </a:r>
            <a:r>
              <a:rPr lang="el-GR" sz="2000" dirty="0" smtClean="0"/>
              <a:t>72km/h. </a:t>
            </a:r>
            <a:r>
              <a:rPr lang="el-GR" sz="2000" dirty="0"/>
              <a:t>Ξαφνικά σε απόσταση 50m ο οδηγός βλέπει εμπόδιο. O χρόνος αντίδρασης του οδηγού είναι </a:t>
            </a:r>
            <a:r>
              <a:rPr lang="el-GR" sz="2000" i="1" dirty="0" smtClean="0"/>
              <a:t>t</a:t>
            </a:r>
            <a:r>
              <a:rPr lang="el-GR" sz="2000" baseline="-25000" dirty="0" smtClean="0"/>
              <a:t>1</a:t>
            </a:r>
            <a:r>
              <a:rPr lang="el-GR" sz="2000" dirty="0" smtClean="0"/>
              <a:t> </a:t>
            </a:r>
            <a:r>
              <a:rPr lang="el-GR" sz="2000" dirty="0"/>
              <a:t>= 0,7s (ο χρόνος από τη στιγμή που βλέπει το εμπόδιο μέχρι να πατήσει το φρένο).</a:t>
            </a:r>
          </a:p>
          <a:p>
            <a:pPr algn="just">
              <a:lnSpc>
                <a:spcPct val="150000"/>
              </a:lnSpc>
            </a:pPr>
            <a:r>
              <a:rPr lang="el-GR" sz="2000" dirty="0"/>
              <a:t>Να εξετάσετε αν αποφεύγεται η σύγκρουση του αυτοκινήτου με το εμπόδιο. H επιβράδυνση που προκαλούν τα φρένα είναι 10m/s</a:t>
            </a:r>
            <a:r>
              <a:rPr lang="el-GR" sz="2000" baseline="30000" dirty="0"/>
              <a:t>2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9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11560" y="332656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/>
              <a:t>15.   </a:t>
            </a:r>
            <a:r>
              <a:rPr lang="el-GR" sz="2000" dirty="0" smtClean="0"/>
              <a:t>Οι </a:t>
            </a:r>
            <a:r>
              <a:rPr lang="el-GR" sz="2000" dirty="0"/>
              <a:t>εξισώσεις κίνησης δύο οχημάτων τα οποία κινούνται κατά μήκος του προσανατολισμένου άξονα </a:t>
            </a:r>
            <a:r>
              <a:rPr lang="el-GR" sz="2000" dirty="0" err="1"/>
              <a:t>Ox</a:t>
            </a:r>
            <a:r>
              <a:rPr lang="el-GR" sz="2000" dirty="0"/>
              <a:t> είναι:</a:t>
            </a:r>
          </a:p>
          <a:p>
            <a:pPr algn="just">
              <a:lnSpc>
                <a:spcPct val="150000"/>
              </a:lnSpc>
            </a:pPr>
            <a:r>
              <a:rPr lang="el-GR" sz="2000" i="1" dirty="0"/>
              <a:t>x</a:t>
            </a:r>
            <a:r>
              <a:rPr lang="el-GR" sz="2000" baseline="-25000" dirty="0"/>
              <a:t>1</a:t>
            </a:r>
            <a:r>
              <a:rPr lang="el-GR" sz="2000" dirty="0"/>
              <a:t> = 10</a:t>
            </a:r>
            <a:r>
              <a:rPr lang="el-GR" sz="2000" i="1" dirty="0"/>
              <a:t>t</a:t>
            </a:r>
            <a:r>
              <a:rPr lang="el-GR" sz="2000" dirty="0"/>
              <a:t> </a:t>
            </a:r>
            <a:r>
              <a:rPr lang="el-GR" sz="2000" dirty="0" smtClean="0"/>
              <a:t>   και   </a:t>
            </a:r>
            <a:r>
              <a:rPr lang="el-GR" sz="2000" i="1" dirty="0" smtClean="0"/>
              <a:t>x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 </a:t>
            </a:r>
            <a:r>
              <a:rPr lang="el-GR" sz="2000" dirty="0"/>
              <a:t>= 4</a:t>
            </a:r>
            <a:r>
              <a:rPr lang="el-GR" sz="2000" i="1" dirty="0"/>
              <a:t>t</a:t>
            </a:r>
            <a:r>
              <a:rPr lang="el-GR" sz="2000" baseline="30000" dirty="0"/>
              <a:t>2</a:t>
            </a:r>
            <a:r>
              <a:rPr lang="el-GR" sz="2000" dirty="0"/>
              <a:t> </a:t>
            </a:r>
            <a:r>
              <a:rPr lang="el-GR" sz="2000" dirty="0" smtClean="0"/>
              <a:t>  στο </a:t>
            </a:r>
            <a:r>
              <a:rPr lang="el-GR" sz="2000" dirty="0"/>
              <a:t>S.I.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b="1" dirty="0" smtClean="0"/>
              <a:t>  </a:t>
            </a:r>
            <a:r>
              <a:rPr lang="el-GR" sz="2000" dirty="0" err="1" smtClean="0"/>
              <a:t>Nα</a:t>
            </a:r>
            <a:r>
              <a:rPr lang="el-GR" sz="2000" dirty="0" smtClean="0"/>
              <a:t> </a:t>
            </a:r>
            <a:r>
              <a:rPr lang="el-GR" sz="2000" dirty="0"/>
              <a:t>υπολογίσετε τη χρονική στιγμή που τα κινητά συναντώνται.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/>
              <a:t>Β. </a:t>
            </a:r>
            <a:r>
              <a:rPr lang="el-GR" sz="2000" dirty="0" err="1" smtClean="0"/>
              <a:t>Nα</a:t>
            </a:r>
            <a:r>
              <a:rPr lang="el-GR" sz="2000" dirty="0" smtClean="0"/>
              <a:t> </a:t>
            </a:r>
            <a:r>
              <a:rPr lang="el-GR" sz="2000" dirty="0"/>
              <a:t>κατασκευάσετε τα </a:t>
            </a:r>
            <a:r>
              <a:rPr lang="el-GR" sz="2000" dirty="0" smtClean="0"/>
              <a:t>διαγράμματα </a:t>
            </a:r>
            <a:r>
              <a:rPr lang="el-GR" sz="2000" dirty="0"/>
              <a:t>ταχύτητας - χρόνου και διαστήματος - χρόνου.</a:t>
            </a:r>
          </a:p>
        </p:txBody>
      </p:sp>
    </p:spTree>
    <p:extLst>
      <p:ext uri="{BB962C8B-B14F-4D97-AF65-F5344CB8AC3E}">
        <p14:creationId xmlns:p14="http://schemas.microsoft.com/office/powerpoint/2010/main" val="398837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27584" y="332656"/>
            <a:ext cx="75608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17.  </a:t>
            </a:r>
            <a:r>
              <a:rPr lang="el-GR" sz="2000" dirty="0" smtClean="0"/>
              <a:t>Ένα </a:t>
            </a:r>
            <a:r>
              <a:rPr lang="el-GR" sz="2000" dirty="0"/>
              <a:t>αυτοκίνητο κινείται με σταθερή ταχύτητα </a:t>
            </a:r>
            <a:r>
              <a:rPr lang="el-GR" sz="2000" i="1" dirty="0" smtClean="0"/>
              <a:t>υ</a:t>
            </a:r>
            <a:r>
              <a:rPr lang="el-GR" sz="2000" baseline="-25000" dirty="0" smtClean="0"/>
              <a:t>0</a:t>
            </a:r>
            <a:r>
              <a:rPr lang="el-GR" sz="2000" dirty="0" smtClean="0"/>
              <a:t> </a:t>
            </a:r>
            <a:r>
              <a:rPr lang="el-GR" sz="2000" dirty="0"/>
              <a:t>= 10m/s και ο οδηγός κάνοντας χρήση των φρένων προκαλεί στο αυτοκίνητο σταθερή επιβράδυνση </a:t>
            </a:r>
            <a:r>
              <a:rPr lang="el-GR" sz="2000" dirty="0" smtClean="0"/>
              <a:t> </a:t>
            </a:r>
            <a:r>
              <a:rPr lang="el-GR" sz="2000" i="1" dirty="0" smtClean="0"/>
              <a:t>α</a:t>
            </a:r>
            <a:r>
              <a:rPr lang="el-GR" sz="2000" dirty="0" smtClean="0"/>
              <a:t> </a:t>
            </a:r>
            <a:r>
              <a:rPr lang="el-GR" sz="2000" dirty="0"/>
              <a:t>= 2m/s</a:t>
            </a:r>
            <a:r>
              <a:rPr lang="el-GR" sz="2000" baseline="30000" dirty="0"/>
              <a:t>2</a:t>
            </a:r>
            <a:r>
              <a:rPr lang="el-GR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dirty="0" smtClean="0"/>
              <a:t>Μετά </a:t>
            </a:r>
            <a:r>
              <a:rPr lang="el-GR" sz="2000" dirty="0"/>
              <a:t>από πόσο χρόνο η ταχύτητα του αυτοκινήτου θα υποδιπλασιαστεί και πόσο διάστημα θα έχει διανύσει στο χρόνο αυτό;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</a:t>
            </a:r>
            <a:r>
              <a:rPr lang="el-GR" sz="2000" b="1" dirty="0" smtClean="0"/>
              <a:t> </a:t>
            </a:r>
            <a:r>
              <a:rPr lang="el-GR" sz="2000" dirty="0" smtClean="0"/>
              <a:t>Για </a:t>
            </a:r>
            <a:r>
              <a:rPr lang="el-GR" sz="2000" dirty="0"/>
              <a:t>πόσο χρόνο θα κινηθεί το αυτοκίνητο με τη σταθερή αυτή επιβράδυνση και πόσο διάστημα θα διανύσει;</a:t>
            </a:r>
          </a:p>
        </p:txBody>
      </p:sp>
    </p:spTree>
    <p:extLst>
      <p:ext uri="{BB962C8B-B14F-4D97-AF65-F5344CB8AC3E}">
        <p14:creationId xmlns:p14="http://schemas.microsoft.com/office/powerpoint/2010/main" val="177648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27584" y="260648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*18. </a:t>
            </a:r>
            <a:r>
              <a:rPr lang="el-GR" sz="2000" b="1" dirty="0" smtClean="0"/>
              <a:t>  </a:t>
            </a:r>
            <a:r>
              <a:rPr lang="el-GR" sz="2000" dirty="0" smtClean="0"/>
              <a:t>Ένα </a:t>
            </a:r>
            <a:r>
              <a:rPr lang="el-GR" sz="2000" dirty="0"/>
              <a:t>αυτοκίνητο και μια μοτοσυκλέτα είναι ακίνητα στην αρχή μιας αγωνιστικής πίστας. </a:t>
            </a:r>
            <a:r>
              <a:rPr lang="el-GR" sz="2000" dirty="0" err="1"/>
              <a:t>To</a:t>
            </a:r>
            <a:r>
              <a:rPr lang="el-GR" sz="2000" dirty="0"/>
              <a:t> αυτοκίνητο ξεκινάει κινούμενο με σταθερή επιτάχυνση </a:t>
            </a:r>
            <a:r>
              <a:rPr lang="el-GR" sz="2000" i="1" dirty="0" smtClean="0"/>
              <a:t>α</a:t>
            </a:r>
            <a:r>
              <a:rPr lang="el-GR" sz="2000" baseline="-25000" dirty="0" smtClean="0"/>
              <a:t>1 </a:t>
            </a:r>
            <a:r>
              <a:rPr lang="el-GR" sz="2000" dirty="0" smtClean="0"/>
              <a:t>= 1,6m/s</a:t>
            </a:r>
            <a:r>
              <a:rPr lang="el-GR" sz="2000" baseline="30000" dirty="0" smtClean="0"/>
              <a:t>2</a:t>
            </a:r>
            <a:r>
              <a:rPr lang="el-GR" sz="2000" dirty="0" smtClean="0"/>
              <a:t> και 4 </a:t>
            </a:r>
            <a:r>
              <a:rPr lang="el-GR" sz="2000" dirty="0"/>
              <a:t>δευτερόλεπτα κατόπιν, ξεκινάει ο </a:t>
            </a:r>
            <a:r>
              <a:rPr lang="el-GR" sz="2000" dirty="0" err="1"/>
              <a:t>μοτοσυκλετιστής</a:t>
            </a:r>
            <a:r>
              <a:rPr lang="el-GR" sz="2000" dirty="0"/>
              <a:t> ο οποίος καταδιώκει το αυτοκίνητο με σταθερή </a:t>
            </a:r>
            <a:r>
              <a:rPr lang="el-GR" sz="2000" dirty="0" smtClean="0"/>
              <a:t>επιτάχυνση </a:t>
            </a:r>
            <a:r>
              <a:rPr lang="el-GR" sz="2000" i="1" dirty="0" smtClean="0"/>
              <a:t>α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 </a:t>
            </a:r>
            <a:r>
              <a:rPr lang="el-GR" sz="2000" dirty="0"/>
              <a:t>= 2,5m/s</a:t>
            </a:r>
            <a:r>
              <a:rPr lang="el-GR" sz="2000" baseline="30000" dirty="0"/>
              <a:t>2</a:t>
            </a:r>
            <a:r>
              <a:rPr lang="el-GR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dirty="0" smtClean="0"/>
              <a:t>Μετά </a:t>
            </a:r>
            <a:r>
              <a:rPr lang="el-GR" sz="2000" dirty="0"/>
              <a:t>από πόσο χρόνο, από το ξεκίνημα του αυτοκινήτου, ο </a:t>
            </a:r>
            <a:r>
              <a:rPr lang="el-GR" sz="2000" dirty="0" err="1"/>
              <a:t>μοτοσυκλετιστής</a:t>
            </a:r>
            <a:r>
              <a:rPr lang="el-GR" sz="2000" dirty="0"/>
              <a:t> θα φτάσει το αυτοκίνητο και τι διάστημα θα έχουν διανύσει </a:t>
            </a:r>
            <a:r>
              <a:rPr lang="el-GR" sz="2000" dirty="0" smtClean="0"/>
              <a:t>μέχρι τότε</a:t>
            </a:r>
            <a:r>
              <a:rPr lang="el-GR" sz="2000" dirty="0"/>
              <a:t>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</a:t>
            </a:r>
            <a:r>
              <a:rPr lang="el-GR" sz="2000" b="1" dirty="0" smtClean="0"/>
              <a:t> </a:t>
            </a:r>
            <a:r>
              <a:rPr lang="el-GR" sz="2000" dirty="0" smtClean="0"/>
              <a:t>Πόση</a:t>
            </a:r>
            <a:r>
              <a:rPr lang="el-GR" sz="2000" dirty="0"/>
              <a:t>, είναι η ταχύτητα κάθε οχήματος τη στιγμή της συνάντησης και πόση η μέση ταχύτητα με την οποία κινήθηκε μέχρι τότε το αυτοκίνητο;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Γ. </a:t>
            </a:r>
            <a:r>
              <a:rPr lang="el-GR" sz="2000" b="1" dirty="0" smtClean="0"/>
              <a:t>  </a:t>
            </a:r>
            <a:r>
              <a:rPr lang="el-GR" sz="2000" dirty="0" err="1" smtClean="0"/>
              <a:t>Nα</a:t>
            </a:r>
            <a:r>
              <a:rPr lang="el-GR" sz="2000" dirty="0" smtClean="0"/>
              <a:t> </a:t>
            </a:r>
            <a:r>
              <a:rPr lang="el-GR" sz="2000" dirty="0"/>
              <a:t>κάνετε για το αυτοκίνητο τα διαγράμματα </a:t>
            </a:r>
            <a:r>
              <a:rPr lang="el-GR" sz="2000" dirty="0" smtClean="0"/>
              <a:t> </a:t>
            </a:r>
            <a:r>
              <a:rPr lang="el-GR" sz="2000" i="1" dirty="0" smtClean="0"/>
              <a:t>υ</a:t>
            </a:r>
            <a:r>
              <a:rPr lang="el-GR" sz="2000" dirty="0" smtClean="0"/>
              <a:t> </a:t>
            </a:r>
            <a:r>
              <a:rPr lang="el-GR" sz="2000" dirty="0"/>
              <a:t>= f(</a:t>
            </a:r>
            <a:r>
              <a:rPr lang="el-GR" sz="2000" i="1" dirty="0"/>
              <a:t>t</a:t>
            </a:r>
            <a:r>
              <a:rPr lang="el-GR" sz="2000" dirty="0"/>
              <a:t>) </a:t>
            </a:r>
            <a:r>
              <a:rPr lang="el-GR" sz="2000" dirty="0" smtClean="0"/>
              <a:t> και  </a:t>
            </a:r>
            <a:r>
              <a:rPr lang="el-GR" sz="2000" i="1" dirty="0"/>
              <a:t>s</a:t>
            </a:r>
            <a:r>
              <a:rPr lang="el-GR" sz="2000" dirty="0"/>
              <a:t> = f(</a:t>
            </a:r>
            <a:r>
              <a:rPr lang="el-GR" sz="2000" i="1" dirty="0"/>
              <a:t>t</a:t>
            </a:r>
            <a:r>
              <a:rPr lang="el-GR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0518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539552" y="332656"/>
            <a:ext cx="8151782" cy="5243528"/>
            <a:chOff x="539552" y="332656"/>
            <a:chExt cx="8151782" cy="5243528"/>
          </a:xfrm>
        </p:grpSpPr>
        <p:sp>
          <p:nvSpPr>
            <p:cNvPr id="4" name="Ορθογώνιο 3"/>
            <p:cNvSpPr/>
            <p:nvPr/>
          </p:nvSpPr>
          <p:spPr>
            <a:xfrm>
              <a:off x="539552" y="332656"/>
              <a:ext cx="734481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19.  </a:t>
              </a:r>
              <a:r>
                <a:rPr lang="el-GR" sz="2000" dirty="0" smtClean="0"/>
                <a:t>Στο </a:t>
              </a:r>
              <a:r>
                <a:rPr lang="el-GR" sz="2000" dirty="0"/>
                <a:t>διάγραμμα αποδίδεται γραφικά η ταχύτητα ενός κινητού σε συνάρτηση με το χρόνο</a:t>
              </a:r>
              <a:r>
                <a:rPr lang="el-GR" sz="2000" dirty="0" smtClean="0"/>
                <a:t>.</a:t>
              </a:r>
            </a:p>
          </p:txBody>
        </p:sp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990" y="1052736"/>
              <a:ext cx="3096344" cy="358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Ορθογώνιο 4"/>
            <p:cNvSpPr/>
            <p:nvPr/>
          </p:nvSpPr>
          <p:spPr>
            <a:xfrm>
              <a:off x="539552" y="1328867"/>
              <a:ext cx="5241304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 </a:t>
              </a:r>
              <a:r>
                <a:rPr lang="el-GR" sz="2000" dirty="0" err="1"/>
                <a:t>Nα</a:t>
              </a:r>
              <a:r>
                <a:rPr lang="el-GR" sz="2000" dirty="0"/>
                <a:t> περιγράψετε την κίνηση του κινητού έως τη χρονική στιγμή 25s.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 </a:t>
              </a:r>
              <a:r>
                <a:rPr lang="el-GR" sz="2000" dirty="0" err="1"/>
                <a:t>Nα</a:t>
              </a:r>
              <a:r>
                <a:rPr lang="el-GR" sz="2000" dirty="0"/>
                <a:t> υπολογίσετε την επιτάχυνσή του, από τη χρονική στιγμή μηδέν έως τη χρονική στιγμή 5s</a:t>
              </a:r>
              <a:r>
                <a:rPr lang="el-GR" sz="2000" dirty="0" smtClean="0"/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Γ.  </a:t>
              </a:r>
              <a:r>
                <a:rPr lang="el-GR" sz="2000" dirty="0" err="1"/>
                <a:t>Nα</a:t>
              </a:r>
              <a:r>
                <a:rPr lang="el-GR" sz="2000" dirty="0"/>
                <a:t> υπολογίσετε το διάστημα που διανύει το κινητό και τη μετατόπισή του για τα 25s της κίνησής του</a:t>
              </a:r>
              <a:r>
                <a:rPr lang="el-GR" sz="2000" dirty="0" smtClean="0"/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Δ.  </a:t>
              </a:r>
              <a:r>
                <a:rPr lang="el-GR" sz="2000" dirty="0" err="1"/>
                <a:t>Nα</a:t>
              </a:r>
              <a:r>
                <a:rPr lang="el-GR" sz="2000" dirty="0"/>
                <a:t> βρείτε τη μέση ταχύτητα του κινητού στη διάρκεια των 25s</a:t>
              </a:r>
              <a:r>
                <a:rPr lang="el-GR" sz="2000" dirty="0" smtClean="0"/>
                <a:t>.</a:t>
              </a:r>
              <a:endParaRPr lang="el-G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830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65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36828" y="1340768"/>
            <a:ext cx="567034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32233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993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lang="el-GR" altLang="el-GR" sz="1400" dirty="0" smtClean="0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026036" y="416685"/>
            <a:ext cx="7218371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+mn-lt"/>
              </a:rPr>
              <a:t>1</a:t>
            </a:r>
            <a:r>
              <a:rPr lang="el-GR" altLang="el-GR" sz="2000" b="1" dirty="0">
                <a:latin typeface="+mn-lt"/>
              </a:rPr>
              <a:t>.  </a:t>
            </a:r>
            <a:r>
              <a:rPr lang="el-GR" altLang="el-GR" sz="2000" dirty="0">
                <a:latin typeface="+mn-lt"/>
              </a:rPr>
              <a:t>Στην ευθύγραμμη ομαλά επιταχυνόμενη κίνηση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</a:t>
            </a:r>
            <a:r>
              <a:rPr lang="el-GR" altLang="el-GR" sz="2000" dirty="0">
                <a:latin typeface="+mn-lt"/>
              </a:rPr>
              <a:t>   η ταχύτητα είναι σταθερή.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</a:t>
            </a:r>
            <a:r>
              <a:rPr lang="el-GR" altLang="el-GR" sz="2000" dirty="0">
                <a:latin typeface="+mn-lt"/>
              </a:rPr>
              <a:t>   ο ρυθμός μεταβολής της θέσης είναι σταθερός.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 οι τιμές της μετατόπισης είναι ανάλογες του χρόνου.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</a:t>
            </a:r>
            <a:r>
              <a:rPr lang="el-GR" altLang="el-GR" sz="2000" dirty="0">
                <a:latin typeface="+mn-lt"/>
              </a:rPr>
              <a:t>   ο ρυθμός μεταβολής της ταχύτητας είναι σταθερός. 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1076917" y="3140968"/>
            <a:ext cx="633602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2.  </a:t>
            </a:r>
            <a:r>
              <a:rPr lang="el-GR" altLang="el-GR" sz="2000" dirty="0">
                <a:latin typeface="+mn-lt"/>
              </a:rPr>
              <a:t>Λέμε ότι ένα σώμα επιβραδύνεται όταν	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η επιτάχυνσή του είναι αρνητική.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</a:t>
            </a:r>
            <a:r>
              <a:rPr lang="el-GR" altLang="el-GR" sz="2000" dirty="0">
                <a:latin typeface="+mn-lt"/>
              </a:rPr>
              <a:t>  η επιτάχυνση και η ταχύτητα έχουν αντίθετη φορά.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η ταχύτητά του είναι αρνητική.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</a:t>
            </a:r>
            <a:r>
              <a:rPr lang="el-GR" altLang="el-GR" sz="2000" dirty="0">
                <a:latin typeface="+mn-lt"/>
              </a:rPr>
              <a:t>  κινείται στον αρνητικό </a:t>
            </a:r>
            <a:r>
              <a:rPr lang="el-GR" altLang="el-GR" sz="2000" dirty="0" err="1">
                <a:latin typeface="+mn-lt"/>
              </a:rPr>
              <a:t>ημιάξονα</a:t>
            </a:r>
            <a:r>
              <a:rPr lang="el-GR" altLang="el-GR" sz="2000" dirty="0">
                <a:latin typeface="+mn-lt"/>
              </a:rPr>
              <a:t>.</a:t>
            </a:r>
          </a:p>
        </p:txBody>
      </p:sp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962929" y="2421191"/>
            <a:ext cx="504825" cy="48848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984673" y="4088883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371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  <p:bldP spid="114693" grpId="0"/>
      <p:bldP spid="114694" grpId="0" animBg="1"/>
      <p:bldP spid="11469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096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lang="el-GR" altLang="el-GR" sz="1400" dirty="0" smtClean="0"/>
          </a:p>
        </p:txBody>
      </p:sp>
      <p:sp>
        <p:nvSpPr>
          <p:cNvPr id="116795" name="Oval 59"/>
          <p:cNvSpPr>
            <a:spLocks noChangeArrowheads="1"/>
          </p:cNvSpPr>
          <p:nvPr/>
        </p:nvSpPr>
        <p:spPr bwMode="auto">
          <a:xfrm>
            <a:off x="539552" y="2410618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683568" y="116549"/>
            <a:ext cx="7775575" cy="5070606"/>
            <a:chOff x="683568" y="116549"/>
            <a:chExt cx="7775575" cy="5070606"/>
          </a:xfrm>
        </p:grpSpPr>
        <p:sp>
          <p:nvSpPr>
            <p:cNvPr id="40966" name="Text Box 57"/>
            <p:cNvSpPr txBox="1">
              <a:spLocks noChangeArrowheads="1"/>
            </p:cNvSpPr>
            <p:nvPr/>
          </p:nvSpPr>
          <p:spPr bwMode="auto">
            <a:xfrm>
              <a:off x="683568" y="116549"/>
              <a:ext cx="7775575" cy="2546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b="1" dirty="0">
                  <a:latin typeface="+mn-lt"/>
                </a:rPr>
                <a:t>3.  </a:t>
              </a:r>
              <a:r>
                <a:rPr lang="en-US" altLang="el-GR" sz="2000" dirty="0" err="1">
                  <a:latin typeface="+mn-lt"/>
                </a:rPr>
                <a:t>Στη</a:t>
              </a:r>
              <a:r>
                <a:rPr lang="el-GR" altLang="el-GR" sz="2000" dirty="0">
                  <a:latin typeface="+mn-lt"/>
                </a:rPr>
                <a:t>ν παρακάτω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γρ</a:t>
              </a:r>
              <a:r>
                <a:rPr lang="en-US" altLang="el-GR" sz="2000" dirty="0">
                  <a:latin typeface="+mn-lt"/>
                </a:rPr>
                <a:t>αφική παράσταση </a:t>
              </a:r>
              <a:r>
                <a:rPr lang="en-US" altLang="el-GR" sz="2000" b="1" dirty="0">
                  <a:latin typeface="+mn-lt"/>
                </a:rPr>
                <a:t>επιτάχυνση - χρόνος, </a:t>
              </a:r>
              <a:r>
                <a:rPr lang="en-US" altLang="el-GR" sz="2000" dirty="0">
                  <a:latin typeface="+mn-lt"/>
                </a:rPr>
                <a:t>το εμβαδόν του ορθογωνίου που είναι </a:t>
              </a:r>
              <a:r>
                <a:rPr lang="en-US" altLang="el-GR" sz="2000" dirty="0" smtClean="0">
                  <a:latin typeface="+mn-lt"/>
                </a:rPr>
                <a:t>σκιασμένο</a:t>
              </a:r>
              <a:r>
                <a:rPr lang="el-GR" altLang="el-GR" sz="2000" dirty="0" smtClean="0">
                  <a:latin typeface="+mn-lt"/>
                </a:rPr>
                <a:t>,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>
                  <a:latin typeface="+mn-lt"/>
                </a:rPr>
                <a:t>αριθμητικά  είναι ίσο με    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α.</a:t>
              </a:r>
              <a:r>
                <a:rPr lang="en-US" altLang="el-GR" sz="2000" dirty="0">
                  <a:latin typeface="+mn-lt"/>
                </a:rPr>
                <a:t>  </a:t>
              </a:r>
              <a:r>
                <a:rPr lang="en-US" altLang="el-GR" sz="2000" dirty="0" err="1">
                  <a:latin typeface="+mn-lt"/>
                </a:rPr>
                <a:t>τη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μετ</a:t>
              </a:r>
              <a:r>
                <a:rPr lang="en-US" altLang="el-GR" sz="2000" dirty="0">
                  <a:latin typeface="+mn-lt"/>
                </a:rPr>
                <a:t>ατόπιση του κινητού.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β.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l-GR" altLang="el-GR" sz="2000" dirty="0" smtClean="0">
                  <a:latin typeface="+mn-lt"/>
                </a:rPr>
                <a:t> </a:t>
              </a:r>
              <a:r>
                <a:rPr lang="en-US" altLang="el-GR" sz="2000" dirty="0" err="1" smtClean="0">
                  <a:latin typeface="+mn-lt"/>
                </a:rPr>
                <a:t>τη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θέση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του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κινητού</a:t>
              </a:r>
              <a:r>
                <a:rPr lang="en-US" altLang="el-GR" sz="2000" dirty="0">
                  <a:latin typeface="+mn-lt"/>
                </a:rPr>
                <a:t>.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γ.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l-GR" altLang="el-GR" sz="2000" dirty="0" smtClean="0">
                  <a:latin typeface="+mn-lt"/>
                </a:rPr>
                <a:t> </a:t>
              </a:r>
              <a:r>
                <a:rPr lang="en-US" altLang="el-GR" sz="2000" dirty="0" err="1" smtClean="0">
                  <a:latin typeface="+mn-lt"/>
                </a:rPr>
                <a:t>τη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στιγμι</a:t>
              </a:r>
              <a:r>
                <a:rPr lang="en-US" altLang="el-GR" sz="2000" dirty="0">
                  <a:latin typeface="+mn-lt"/>
                </a:rPr>
                <a:t>αία ταχύτητα του κινητού.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δ.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l-GR" altLang="el-GR" sz="2000" dirty="0" smtClean="0">
                  <a:latin typeface="+mn-lt"/>
                </a:rPr>
                <a:t> </a:t>
              </a:r>
              <a:r>
                <a:rPr lang="en-US" altLang="el-GR" sz="2000" dirty="0" err="1" smtClean="0">
                  <a:latin typeface="+mn-lt"/>
                </a:rPr>
                <a:t>τη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μετ</a:t>
              </a:r>
              <a:r>
                <a:rPr lang="en-US" altLang="el-GR" sz="2000" dirty="0">
                  <a:latin typeface="+mn-lt"/>
                </a:rPr>
                <a:t>αβολή της ταχύτητας του κινητού.  </a:t>
              </a:r>
            </a:p>
          </p:txBody>
        </p:sp>
        <p:grpSp>
          <p:nvGrpSpPr>
            <p:cNvPr id="40967" name="Group 69"/>
            <p:cNvGrpSpPr>
              <a:grpSpLocks/>
            </p:cNvGrpSpPr>
            <p:nvPr/>
          </p:nvGrpSpPr>
          <p:grpSpPr bwMode="auto">
            <a:xfrm>
              <a:off x="2978381" y="3058317"/>
              <a:ext cx="3221038" cy="2128838"/>
              <a:chOff x="1927" y="1513"/>
              <a:chExt cx="2029" cy="1341"/>
            </a:xfrm>
          </p:grpSpPr>
          <p:sp>
            <p:nvSpPr>
              <p:cNvPr id="40968" name="Rectangle 63"/>
              <p:cNvSpPr>
                <a:spLocks noChangeArrowheads="1"/>
              </p:cNvSpPr>
              <p:nvPr/>
            </p:nvSpPr>
            <p:spPr bwMode="auto">
              <a:xfrm>
                <a:off x="2517" y="2102"/>
                <a:ext cx="740" cy="52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grpSp>
            <p:nvGrpSpPr>
              <p:cNvPr id="40969" name="Group 66"/>
              <p:cNvGrpSpPr>
                <a:grpSpLocks/>
              </p:cNvGrpSpPr>
              <p:nvPr/>
            </p:nvGrpSpPr>
            <p:grpSpPr bwMode="auto">
              <a:xfrm>
                <a:off x="1927" y="1513"/>
                <a:ext cx="2029" cy="1341"/>
                <a:chOff x="1927" y="1513"/>
                <a:chExt cx="2029" cy="1341"/>
              </a:xfrm>
            </p:grpSpPr>
            <p:grpSp>
              <p:nvGrpSpPr>
                <p:cNvPr id="40970" name="Group 64"/>
                <p:cNvGrpSpPr>
                  <a:grpSpLocks/>
                </p:cNvGrpSpPr>
                <p:nvPr/>
              </p:nvGrpSpPr>
              <p:grpSpPr bwMode="auto">
                <a:xfrm>
                  <a:off x="1927" y="1513"/>
                  <a:ext cx="2029" cy="1341"/>
                  <a:chOff x="1927" y="1513"/>
                  <a:chExt cx="2029" cy="1341"/>
                </a:xfrm>
              </p:grpSpPr>
              <p:sp>
                <p:nvSpPr>
                  <p:cNvPr id="4097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7" y="1513"/>
                    <a:ext cx="25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2000" i="1">
                        <a:latin typeface="Trebuchet MS" pitchFamily="34" charset="0"/>
                      </a:rPr>
                      <a:t>α</a:t>
                    </a:r>
                    <a:endParaRPr lang="en-US" altLang="el-GR" sz="2000"/>
                  </a:p>
                </p:txBody>
              </p:sp>
              <p:sp>
                <p:nvSpPr>
                  <p:cNvPr id="40976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186" y="1585"/>
                    <a:ext cx="0" cy="103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7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177" y="2622"/>
                    <a:ext cx="169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78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6" y="2602"/>
                    <a:ext cx="2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2000" i="1" dirty="0">
                        <a:latin typeface="Trebuchet MS" pitchFamily="34" charset="0"/>
                      </a:rPr>
                      <a:t>t</a:t>
                    </a:r>
                    <a:endParaRPr lang="en-US" altLang="el-GR" sz="2000" dirty="0">
                      <a:latin typeface="Trebuchet MS" pitchFamily="34" charset="0"/>
                    </a:endParaRPr>
                  </a:p>
                </p:txBody>
              </p:sp>
              <p:sp>
                <p:nvSpPr>
                  <p:cNvPr id="40979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2" y="2601"/>
                    <a:ext cx="2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1800" i="1">
                        <a:latin typeface="Trebuchet MS" pitchFamily="34" charset="0"/>
                      </a:rPr>
                      <a:t>t</a:t>
                    </a:r>
                    <a:r>
                      <a:rPr lang="el-GR" altLang="el-GR" sz="1800" i="1" baseline="-25000">
                        <a:latin typeface="Trebuchet MS" pitchFamily="34" charset="0"/>
                      </a:rPr>
                      <a:t>2</a:t>
                    </a:r>
                    <a:endParaRPr lang="en-US" altLang="el-GR" sz="1800">
                      <a:latin typeface="Trebuchet MS" pitchFamily="34" charset="0"/>
                    </a:endParaRPr>
                  </a:p>
                </p:txBody>
              </p:sp>
              <p:sp>
                <p:nvSpPr>
                  <p:cNvPr id="4098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1" y="2601"/>
                    <a:ext cx="2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1800" i="1">
                        <a:latin typeface="Trebuchet MS" pitchFamily="34" charset="0"/>
                      </a:rPr>
                      <a:t>t</a:t>
                    </a:r>
                    <a:r>
                      <a:rPr lang="el-GR" altLang="el-GR" sz="1800" i="1" baseline="-25000">
                        <a:latin typeface="Trebuchet MS" pitchFamily="34" charset="0"/>
                      </a:rPr>
                      <a:t>1</a:t>
                    </a:r>
                    <a:endParaRPr lang="en-US" altLang="el-GR" sz="1800"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40971" name="Group 65"/>
                <p:cNvGrpSpPr>
                  <a:grpSpLocks/>
                </p:cNvGrpSpPr>
                <p:nvPr/>
              </p:nvGrpSpPr>
              <p:grpSpPr bwMode="auto">
                <a:xfrm>
                  <a:off x="2517" y="2102"/>
                  <a:ext cx="740" cy="545"/>
                  <a:chOff x="2517" y="2102"/>
                  <a:chExt cx="740" cy="545"/>
                </a:xfrm>
              </p:grpSpPr>
              <p:sp>
                <p:nvSpPr>
                  <p:cNvPr id="4097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257" y="2102"/>
                    <a:ext cx="0" cy="51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73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2102"/>
                    <a:ext cx="0" cy="5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74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2102"/>
                    <a:ext cx="74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81991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9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198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lang="el-GR" altLang="el-GR" sz="1400" dirty="0" smtClean="0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075929" y="120651"/>
            <a:ext cx="7417197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4.  </a:t>
            </a:r>
            <a:r>
              <a:rPr lang="el-GR" altLang="el-GR" sz="2000" dirty="0">
                <a:latin typeface="+mn-lt"/>
              </a:rPr>
              <a:t>Η επιτάχυνση μετράει το ρυθμό μεταβολής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της θέσης.                                                </a:t>
            </a:r>
            <a:r>
              <a:rPr lang="en-US" altLang="el-GR" sz="2000" dirty="0">
                <a:latin typeface="+mn-lt"/>
              </a:rPr>
              <a:t>         </a:t>
            </a:r>
            <a:endParaRPr lang="el-GR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  </a:t>
            </a:r>
            <a:r>
              <a:rPr lang="el-GR" altLang="el-GR" sz="2000" dirty="0">
                <a:latin typeface="+mn-lt"/>
              </a:rPr>
              <a:t>του διαστήματος.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της ταχύτητας.                                    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  </a:t>
            </a:r>
            <a:r>
              <a:rPr lang="el-GR" altLang="el-GR" sz="2000" dirty="0">
                <a:latin typeface="+mn-lt"/>
              </a:rPr>
              <a:t>του διανύσματος θέσης.</a:t>
            </a:r>
          </a:p>
        </p:txBody>
      </p:sp>
      <p:sp>
        <p:nvSpPr>
          <p:cNvPr id="117766" name="Oval 6"/>
          <p:cNvSpPr>
            <a:spLocks noChangeArrowheads="1"/>
          </p:cNvSpPr>
          <p:nvPr/>
        </p:nvSpPr>
        <p:spPr bwMode="auto">
          <a:xfrm>
            <a:off x="957125" y="1613596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199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1992" name="Rectangle 1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929" y="2719954"/>
            <a:ext cx="666442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+mn-lt"/>
              </a:rPr>
              <a:t>5.  </a:t>
            </a:r>
            <a:r>
              <a:rPr lang="el-GR" altLang="el-GR" sz="2000" dirty="0">
                <a:latin typeface="+mn-lt"/>
              </a:rPr>
              <a:t>Το μέτρο της ταχύτητας ενός σώματος αυξάνεται, όταν η ταχύτητα και η επιτάχυνση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έχουν την ίδια κατεύθυνση.                               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  </a:t>
            </a:r>
            <a:r>
              <a:rPr lang="el-GR" altLang="el-GR" sz="2000" dirty="0">
                <a:latin typeface="+mn-lt"/>
              </a:rPr>
              <a:t>είναι κάθετες μεταξύ τους.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έχουν την ίδια διεύθυνση, αλλά αντίθετες φορές.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</a:t>
            </a:r>
            <a:r>
              <a:rPr lang="el-GR" altLang="el-GR" sz="2000" dirty="0">
                <a:latin typeface="+mn-lt"/>
              </a:rPr>
              <a:t>  έχουν την ίδια διεύθυνση.                                 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957125" y="3726737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4362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  <p:bldP spid="117766" grpId="0" animBg="1"/>
      <p:bldP spid="9" grpId="0"/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301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lang="el-GR" altLang="el-GR" sz="1400" dirty="0" smtClean="0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972368" y="380812"/>
            <a:ext cx="676798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+mn-lt"/>
              </a:rPr>
              <a:t>6. </a:t>
            </a:r>
            <a:r>
              <a:rPr lang="el-GR" altLang="el-GR" sz="2000" dirty="0" smtClean="0">
                <a:latin typeface="+mn-lt"/>
              </a:rPr>
              <a:t>Ποια </a:t>
            </a:r>
            <a:r>
              <a:rPr lang="el-GR" altLang="el-GR" sz="2000" dirty="0">
                <a:latin typeface="+mn-lt"/>
              </a:rPr>
              <a:t>από τις παρακάτω εξισώσεις κίνησης αφορά ευθύγραμμη ομαλά επιταχυνόμενη κίνηση;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</a:t>
            </a:r>
            <a:r>
              <a:rPr lang="el-GR" altLang="el-GR" sz="2000" dirty="0">
                <a:latin typeface="+mn-lt"/>
              </a:rPr>
              <a:t>   </a:t>
            </a:r>
            <a:r>
              <a:rPr lang="en-US" altLang="el-GR" sz="2000" i="1" dirty="0">
                <a:latin typeface="+mn-lt"/>
              </a:rPr>
              <a:t>x</a:t>
            </a:r>
            <a:r>
              <a:rPr lang="el-GR" altLang="el-GR" sz="2000" dirty="0">
                <a:latin typeface="+mn-lt"/>
              </a:rPr>
              <a:t> = 5 + 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dirty="0">
                <a:latin typeface="+mn-lt"/>
              </a:rPr>
              <a:t>.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</a:t>
            </a:r>
            <a:r>
              <a:rPr lang="el-GR" altLang="el-GR" sz="2000" dirty="0">
                <a:latin typeface="+mn-lt"/>
              </a:rPr>
              <a:t>   </a:t>
            </a:r>
            <a:r>
              <a:rPr lang="en-US" altLang="el-GR" sz="2000" i="1" dirty="0">
                <a:latin typeface="+mn-lt"/>
              </a:rPr>
              <a:t>x</a:t>
            </a:r>
            <a:r>
              <a:rPr lang="el-GR" altLang="el-GR" sz="2000" dirty="0">
                <a:latin typeface="+mn-lt"/>
              </a:rPr>
              <a:t> = 2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dirty="0">
                <a:latin typeface="+mn-lt"/>
              </a:rPr>
              <a:t>.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 </a:t>
            </a:r>
            <a:r>
              <a:rPr lang="el-GR" altLang="el-GR" sz="2000" i="1" dirty="0">
                <a:latin typeface="+mn-lt"/>
              </a:rPr>
              <a:t>υ</a:t>
            </a:r>
            <a:r>
              <a:rPr lang="el-GR" altLang="el-GR" sz="2000" dirty="0">
                <a:latin typeface="+mn-lt"/>
              </a:rPr>
              <a:t> = 5.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 </a:t>
            </a:r>
            <a:r>
              <a:rPr lang="el-GR" altLang="el-GR" sz="2000" dirty="0">
                <a:latin typeface="+mn-lt"/>
              </a:rPr>
              <a:t>  </a:t>
            </a:r>
            <a:r>
              <a:rPr lang="el-GR" altLang="el-GR" sz="2000" i="1" dirty="0">
                <a:latin typeface="+mn-lt"/>
              </a:rPr>
              <a:t>υ</a:t>
            </a:r>
            <a:r>
              <a:rPr lang="el-GR" altLang="el-GR" sz="2000" dirty="0">
                <a:latin typeface="+mn-lt"/>
              </a:rPr>
              <a:t> = 5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dirty="0">
                <a:latin typeface="+mn-lt"/>
              </a:rPr>
              <a:t>. </a:t>
            </a:r>
          </a:p>
        </p:txBody>
      </p:sp>
      <p:sp>
        <p:nvSpPr>
          <p:cNvPr id="118791" name="Oval 7"/>
          <p:cNvSpPr>
            <a:spLocks noChangeArrowheads="1"/>
          </p:cNvSpPr>
          <p:nvPr/>
        </p:nvSpPr>
        <p:spPr bwMode="auto">
          <a:xfrm>
            <a:off x="899592" y="2758183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610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  <p:bldP spid="1187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17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2E2C43-F140-48E2-BCB5-6CB52EEAC262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7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Text Box 4"/>
              <p:cNvSpPr txBox="1">
                <a:spLocks noChangeArrowheads="1"/>
              </p:cNvSpPr>
              <p:nvPr/>
            </p:nvSpPr>
            <p:spPr bwMode="auto">
              <a:xfrm>
                <a:off x="1691680" y="321147"/>
                <a:ext cx="6120680" cy="2092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sz="2000" b="1" dirty="0" smtClean="0">
                    <a:latin typeface="Comic Sans MS" pitchFamily="66" charset="0"/>
                  </a:rPr>
                  <a:t>Το διανυσματικό φυσικό μέγεθος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num>
                      <m:den>
                        <m:r>
                          <a:rPr 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𝐭</m:t>
                        </m:r>
                      </m:den>
                    </m:f>
                  </m:oMath>
                </a14:m>
                <a:r>
                  <a:rPr lang="el-GR" sz="2000" b="1" dirty="0" smtClean="0">
                    <a:latin typeface="Comic Sans MS" pitchFamily="66" charset="0"/>
                  </a:rPr>
                  <a:t> που </a:t>
                </a:r>
                <a:r>
                  <a:rPr lang="el-GR" sz="2000" b="1" dirty="0">
                    <a:latin typeface="Comic Sans MS" pitchFamily="66" charset="0"/>
                  </a:rPr>
                  <a:t>εκφράζει το ρυθμό με τον οποίο μεταβάλλεται η ταχύτητα </a:t>
                </a:r>
                <a:r>
                  <a:rPr lang="el-GR" sz="2000" b="1" dirty="0" smtClean="0">
                    <a:latin typeface="Comic Sans MS" pitchFamily="66" charset="0"/>
                  </a:rPr>
                  <a:t>του κινητού ονομάζεται</a:t>
                </a:r>
                <a:r>
                  <a:rPr lang="el-GR" sz="20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επιτάχυνση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</m:e>
                    </m:acc>
                    <m:r>
                      <a:rPr lang="el-GR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l-GR" sz="2400" b="1" dirty="0" smtClean="0">
                    <a:latin typeface="Comic Sans MS" pitchFamily="66" charset="0"/>
                  </a:rPr>
                  <a:t>. </a:t>
                </a:r>
                <a:endParaRPr lang="el-GR" sz="2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2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321147"/>
                <a:ext cx="6120680" cy="2092432"/>
              </a:xfrm>
              <a:prstGeom prst="rect">
                <a:avLst/>
              </a:prstGeom>
              <a:blipFill>
                <a:blip r:embed="rId3"/>
                <a:stretch>
                  <a:fillRect l="-1096" r="-996" b="-43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46246" y="2418212"/>
                <a:ext cx="2704120" cy="119244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acc>
                      <m:r>
                        <a:rPr lang="el-GR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3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num>
                        <m:den>
                          <m:r>
                            <a:rPr lang="el-GR" sz="3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246" y="2418212"/>
                <a:ext cx="2704120" cy="11924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38391" y="4419340"/>
                <a:ext cx="866263" cy="971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𝐦</m:t>
                              </m:r>
                            </m:num>
                            <m:den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𝐬</m:t>
                              </m:r>
                            </m:den>
                          </m:f>
                        </m:num>
                        <m:den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𝐬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391" y="4419340"/>
                <a:ext cx="866263" cy="9716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Ελεύθερη σχεδίαση 3"/>
          <p:cNvSpPr/>
          <p:nvPr/>
        </p:nvSpPr>
        <p:spPr>
          <a:xfrm>
            <a:off x="5032037" y="2845004"/>
            <a:ext cx="566057" cy="1939730"/>
          </a:xfrm>
          <a:custGeom>
            <a:avLst/>
            <a:gdLst>
              <a:gd name="connsiteX0" fmla="*/ 0 w 566057"/>
              <a:gd name="connsiteY0" fmla="*/ 0 h 1939730"/>
              <a:gd name="connsiteX1" fmla="*/ 174171 w 566057"/>
              <a:gd name="connsiteY1" fmla="*/ 43543 h 1939730"/>
              <a:gd name="connsiteX2" fmla="*/ 239486 w 566057"/>
              <a:gd name="connsiteY2" fmla="*/ 76200 h 1939730"/>
              <a:gd name="connsiteX3" fmla="*/ 272143 w 566057"/>
              <a:gd name="connsiteY3" fmla="*/ 119743 h 1939730"/>
              <a:gd name="connsiteX4" fmla="*/ 304800 w 566057"/>
              <a:gd name="connsiteY4" fmla="*/ 141514 h 1939730"/>
              <a:gd name="connsiteX5" fmla="*/ 326571 w 566057"/>
              <a:gd name="connsiteY5" fmla="*/ 174171 h 1939730"/>
              <a:gd name="connsiteX6" fmla="*/ 348343 w 566057"/>
              <a:gd name="connsiteY6" fmla="*/ 195943 h 1939730"/>
              <a:gd name="connsiteX7" fmla="*/ 381000 w 566057"/>
              <a:gd name="connsiteY7" fmla="*/ 250371 h 1939730"/>
              <a:gd name="connsiteX8" fmla="*/ 391886 w 566057"/>
              <a:gd name="connsiteY8" fmla="*/ 283028 h 1939730"/>
              <a:gd name="connsiteX9" fmla="*/ 413657 w 566057"/>
              <a:gd name="connsiteY9" fmla="*/ 315686 h 1939730"/>
              <a:gd name="connsiteX10" fmla="*/ 435428 w 566057"/>
              <a:gd name="connsiteY10" fmla="*/ 381000 h 1939730"/>
              <a:gd name="connsiteX11" fmla="*/ 446314 w 566057"/>
              <a:gd name="connsiteY11" fmla="*/ 413657 h 1939730"/>
              <a:gd name="connsiteX12" fmla="*/ 457200 w 566057"/>
              <a:gd name="connsiteY12" fmla="*/ 446314 h 1939730"/>
              <a:gd name="connsiteX13" fmla="*/ 478971 w 566057"/>
              <a:gd name="connsiteY13" fmla="*/ 468086 h 1939730"/>
              <a:gd name="connsiteX14" fmla="*/ 500743 w 566057"/>
              <a:gd name="connsiteY14" fmla="*/ 544286 h 1939730"/>
              <a:gd name="connsiteX15" fmla="*/ 511628 w 566057"/>
              <a:gd name="connsiteY15" fmla="*/ 609600 h 1939730"/>
              <a:gd name="connsiteX16" fmla="*/ 522514 w 566057"/>
              <a:gd name="connsiteY16" fmla="*/ 642257 h 1939730"/>
              <a:gd name="connsiteX17" fmla="*/ 533400 w 566057"/>
              <a:gd name="connsiteY17" fmla="*/ 696686 h 1939730"/>
              <a:gd name="connsiteX18" fmla="*/ 544286 w 566057"/>
              <a:gd name="connsiteY18" fmla="*/ 816428 h 1939730"/>
              <a:gd name="connsiteX19" fmla="*/ 555171 w 566057"/>
              <a:gd name="connsiteY19" fmla="*/ 892628 h 1939730"/>
              <a:gd name="connsiteX20" fmla="*/ 566057 w 566057"/>
              <a:gd name="connsiteY20" fmla="*/ 1012371 h 1939730"/>
              <a:gd name="connsiteX21" fmla="*/ 555171 w 566057"/>
              <a:gd name="connsiteY21" fmla="*/ 1262743 h 1939730"/>
              <a:gd name="connsiteX22" fmla="*/ 544286 w 566057"/>
              <a:gd name="connsiteY22" fmla="*/ 1306286 h 1939730"/>
              <a:gd name="connsiteX23" fmla="*/ 522514 w 566057"/>
              <a:gd name="connsiteY23" fmla="*/ 1447800 h 1939730"/>
              <a:gd name="connsiteX24" fmla="*/ 511628 w 566057"/>
              <a:gd name="connsiteY24" fmla="*/ 1480457 h 1939730"/>
              <a:gd name="connsiteX25" fmla="*/ 500743 w 566057"/>
              <a:gd name="connsiteY25" fmla="*/ 1524000 h 1939730"/>
              <a:gd name="connsiteX26" fmla="*/ 478971 w 566057"/>
              <a:gd name="connsiteY26" fmla="*/ 1589314 h 1939730"/>
              <a:gd name="connsiteX27" fmla="*/ 446314 w 566057"/>
              <a:gd name="connsiteY27" fmla="*/ 1698171 h 1939730"/>
              <a:gd name="connsiteX28" fmla="*/ 424543 w 566057"/>
              <a:gd name="connsiteY28" fmla="*/ 1741714 h 1939730"/>
              <a:gd name="connsiteX29" fmla="*/ 402771 w 566057"/>
              <a:gd name="connsiteY29" fmla="*/ 1763486 h 1939730"/>
              <a:gd name="connsiteX30" fmla="*/ 381000 w 566057"/>
              <a:gd name="connsiteY30" fmla="*/ 1796143 h 1939730"/>
              <a:gd name="connsiteX31" fmla="*/ 348343 w 566057"/>
              <a:gd name="connsiteY31" fmla="*/ 1817914 h 1939730"/>
              <a:gd name="connsiteX32" fmla="*/ 304800 w 566057"/>
              <a:gd name="connsiteY32" fmla="*/ 1872343 h 1939730"/>
              <a:gd name="connsiteX33" fmla="*/ 272143 w 566057"/>
              <a:gd name="connsiteY33" fmla="*/ 1894114 h 1939730"/>
              <a:gd name="connsiteX34" fmla="*/ 250371 w 566057"/>
              <a:gd name="connsiteY34" fmla="*/ 1915886 h 1939730"/>
              <a:gd name="connsiteX35" fmla="*/ 217714 w 566057"/>
              <a:gd name="connsiteY35" fmla="*/ 1937657 h 1939730"/>
              <a:gd name="connsiteX36" fmla="*/ 272143 w 566057"/>
              <a:gd name="connsiteY36" fmla="*/ 1926771 h 193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66057" h="1939730">
                <a:moveTo>
                  <a:pt x="0" y="0"/>
                </a:moveTo>
                <a:cubicBezTo>
                  <a:pt x="15708" y="3142"/>
                  <a:pt x="145476" y="24414"/>
                  <a:pt x="174171" y="43543"/>
                </a:cubicBezTo>
                <a:cubicBezTo>
                  <a:pt x="216376" y="71679"/>
                  <a:pt x="194416" y="61177"/>
                  <a:pt x="239486" y="76200"/>
                </a:cubicBezTo>
                <a:cubicBezTo>
                  <a:pt x="250372" y="90714"/>
                  <a:pt x="259314" y="106914"/>
                  <a:pt x="272143" y="119743"/>
                </a:cubicBezTo>
                <a:cubicBezTo>
                  <a:pt x="281394" y="128994"/>
                  <a:pt x="295549" y="132263"/>
                  <a:pt x="304800" y="141514"/>
                </a:cubicBezTo>
                <a:cubicBezTo>
                  <a:pt x="314051" y="150765"/>
                  <a:pt x="318398" y="163955"/>
                  <a:pt x="326571" y="174171"/>
                </a:cubicBezTo>
                <a:cubicBezTo>
                  <a:pt x="332982" y="182185"/>
                  <a:pt x="341086" y="188686"/>
                  <a:pt x="348343" y="195943"/>
                </a:cubicBezTo>
                <a:cubicBezTo>
                  <a:pt x="379176" y="288449"/>
                  <a:pt x="336174" y="175664"/>
                  <a:pt x="381000" y="250371"/>
                </a:cubicBezTo>
                <a:cubicBezTo>
                  <a:pt x="386904" y="260210"/>
                  <a:pt x="386754" y="272765"/>
                  <a:pt x="391886" y="283028"/>
                </a:cubicBezTo>
                <a:cubicBezTo>
                  <a:pt x="397737" y="294730"/>
                  <a:pt x="408344" y="303730"/>
                  <a:pt x="413657" y="315686"/>
                </a:cubicBezTo>
                <a:cubicBezTo>
                  <a:pt x="422977" y="336657"/>
                  <a:pt x="428171" y="359229"/>
                  <a:pt x="435428" y="381000"/>
                </a:cubicBezTo>
                <a:lnTo>
                  <a:pt x="446314" y="413657"/>
                </a:lnTo>
                <a:cubicBezTo>
                  <a:pt x="449943" y="424543"/>
                  <a:pt x="449086" y="438200"/>
                  <a:pt x="457200" y="446314"/>
                </a:cubicBezTo>
                <a:lnTo>
                  <a:pt x="478971" y="468086"/>
                </a:lnTo>
                <a:cubicBezTo>
                  <a:pt x="489346" y="499210"/>
                  <a:pt x="493909" y="510116"/>
                  <a:pt x="500743" y="544286"/>
                </a:cubicBezTo>
                <a:cubicBezTo>
                  <a:pt x="505072" y="565929"/>
                  <a:pt x="506840" y="588054"/>
                  <a:pt x="511628" y="609600"/>
                </a:cubicBezTo>
                <a:cubicBezTo>
                  <a:pt x="514117" y="620801"/>
                  <a:pt x="519731" y="631125"/>
                  <a:pt x="522514" y="642257"/>
                </a:cubicBezTo>
                <a:cubicBezTo>
                  <a:pt x="527002" y="660207"/>
                  <a:pt x="529771" y="678543"/>
                  <a:pt x="533400" y="696686"/>
                </a:cubicBezTo>
                <a:cubicBezTo>
                  <a:pt x="537029" y="736600"/>
                  <a:pt x="539860" y="776595"/>
                  <a:pt x="544286" y="816428"/>
                </a:cubicBezTo>
                <a:cubicBezTo>
                  <a:pt x="547119" y="841929"/>
                  <a:pt x="552338" y="867127"/>
                  <a:pt x="555171" y="892628"/>
                </a:cubicBezTo>
                <a:cubicBezTo>
                  <a:pt x="559597" y="932462"/>
                  <a:pt x="562428" y="972457"/>
                  <a:pt x="566057" y="1012371"/>
                </a:cubicBezTo>
                <a:cubicBezTo>
                  <a:pt x="562428" y="1095828"/>
                  <a:pt x="561342" y="1179435"/>
                  <a:pt x="555171" y="1262743"/>
                </a:cubicBezTo>
                <a:cubicBezTo>
                  <a:pt x="554066" y="1277663"/>
                  <a:pt x="546962" y="1291566"/>
                  <a:pt x="544286" y="1306286"/>
                </a:cubicBezTo>
                <a:cubicBezTo>
                  <a:pt x="535607" y="1354022"/>
                  <a:pt x="533035" y="1400459"/>
                  <a:pt x="522514" y="1447800"/>
                </a:cubicBezTo>
                <a:cubicBezTo>
                  <a:pt x="520025" y="1459001"/>
                  <a:pt x="514780" y="1469424"/>
                  <a:pt x="511628" y="1480457"/>
                </a:cubicBezTo>
                <a:cubicBezTo>
                  <a:pt x="507518" y="1494842"/>
                  <a:pt x="505042" y="1509670"/>
                  <a:pt x="500743" y="1524000"/>
                </a:cubicBezTo>
                <a:cubicBezTo>
                  <a:pt x="494149" y="1545981"/>
                  <a:pt x="484537" y="1567050"/>
                  <a:pt x="478971" y="1589314"/>
                </a:cubicBezTo>
                <a:cubicBezTo>
                  <a:pt x="471157" y="1620571"/>
                  <a:pt x="459569" y="1671660"/>
                  <a:pt x="446314" y="1698171"/>
                </a:cubicBezTo>
                <a:cubicBezTo>
                  <a:pt x="439057" y="1712685"/>
                  <a:pt x="433544" y="1728212"/>
                  <a:pt x="424543" y="1741714"/>
                </a:cubicBezTo>
                <a:cubicBezTo>
                  <a:pt x="418850" y="1750254"/>
                  <a:pt x="409182" y="1755472"/>
                  <a:pt x="402771" y="1763486"/>
                </a:cubicBezTo>
                <a:cubicBezTo>
                  <a:pt x="394598" y="1773702"/>
                  <a:pt x="390251" y="1786892"/>
                  <a:pt x="381000" y="1796143"/>
                </a:cubicBezTo>
                <a:cubicBezTo>
                  <a:pt x="371749" y="1805394"/>
                  <a:pt x="359229" y="1810657"/>
                  <a:pt x="348343" y="1817914"/>
                </a:cubicBezTo>
                <a:cubicBezTo>
                  <a:pt x="332179" y="1842159"/>
                  <a:pt x="326956" y="1854618"/>
                  <a:pt x="304800" y="1872343"/>
                </a:cubicBezTo>
                <a:cubicBezTo>
                  <a:pt x="294584" y="1880516"/>
                  <a:pt x="282359" y="1885941"/>
                  <a:pt x="272143" y="1894114"/>
                </a:cubicBezTo>
                <a:cubicBezTo>
                  <a:pt x="264129" y="1900525"/>
                  <a:pt x="258385" y="1909475"/>
                  <a:pt x="250371" y="1915886"/>
                </a:cubicBezTo>
                <a:cubicBezTo>
                  <a:pt x="240155" y="1924059"/>
                  <a:pt x="206012" y="1931807"/>
                  <a:pt x="217714" y="1937657"/>
                </a:cubicBezTo>
                <a:cubicBezTo>
                  <a:pt x="234263" y="1945931"/>
                  <a:pt x="272143" y="1926771"/>
                  <a:pt x="272143" y="1926771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Ελεύθερη σχεδίαση 4"/>
          <p:cNvSpPr/>
          <p:nvPr/>
        </p:nvSpPr>
        <p:spPr>
          <a:xfrm>
            <a:off x="5007805" y="3378913"/>
            <a:ext cx="540776" cy="1872342"/>
          </a:xfrm>
          <a:custGeom>
            <a:avLst/>
            <a:gdLst>
              <a:gd name="connsiteX0" fmla="*/ 0 w 589074"/>
              <a:gd name="connsiteY0" fmla="*/ 0 h 1872342"/>
              <a:gd name="connsiteX1" fmla="*/ 54428 w 589074"/>
              <a:gd name="connsiteY1" fmla="*/ 10885 h 1872342"/>
              <a:gd name="connsiteX2" fmla="*/ 141514 w 589074"/>
              <a:gd name="connsiteY2" fmla="*/ 32657 h 1872342"/>
              <a:gd name="connsiteX3" fmla="*/ 206828 w 589074"/>
              <a:gd name="connsiteY3" fmla="*/ 76200 h 1872342"/>
              <a:gd name="connsiteX4" fmla="*/ 228600 w 589074"/>
              <a:gd name="connsiteY4" fmla="*/ 97971 h 1872342"/>
              <a:gd name="connsiteX5" fmla="*/ 261257 w 589074"/>
              <a:gd name="connsiteY5" fmla="*/ 108857 h 1872342"/>
              <a:gd name="connsiteX6" fmla="*/ 283028 w 589074"/>
              <a:gd name="connsiteY6" fmla="*/ 141514 h 1872342"/>
              <a:gd name="connsiteX7" fmla="*/ 326571 w 589074"/>
              <a:gd name="connsiteY7" fmla="*/ 185057 h 1872342"/>
              <a:gd name="connsiteX8" fmla="*/ 359228 w 589074"/>
              <a:gd name="connsiteY8" fmla="*/ 228600 h 1872342"/>
              <a:gd name="connsiteX9" fmla="*/ 413657 w 589074"/>
              <a:gd name="connsiteY9" fmla="*/ 283028 h 1872342"/>
              <a:gd name="connsiteX10" fmla="*/ 424543 w 589074"/>
              <a:gd name="connsiteY10" fmla="*/ 315685 h 1872342"/>
              <a:gd name="connsiteX11" fmla="*/ 446314 w 589074"/>
              <a:gd name="connsiteY11" fmla="*/ 337457 h 1872342"/>
              <a:gd name="connsiteX12" fmla="*/ 468085 w 589074"/>
              <a:gd name="connsiteY12" fmla="*/ 370114 h 1872342"/>
              <a:gd name="connsiteX13" fmla="*/ 500743 w 589074"/>
              <a:gd name="connsiteY13" fmla="*/ 424542 h 1872342"/>
              <a:gd name="connsiteX14" fmla="*/ 522514 w 589074"/>
              <a:gd name="connsiteY14" fmla="*/ 500742 h 1872342"/>
              <a:gd name="connsiteX15" fmla="*/ 533400 w 589074"/>
              <a:gd name="connsiteY15" fmla="*/ 533400 h 1872342"/>
              <a:gd name="connsiteX16" fmla="*/ 544285 w 589074"/>
              <a:gd name="connsiteY16" fmla="*/ 587828 h 1872342"/>
              <a:gd name="connsiteX17" fmla="*/ 566057 w 589074"/>
              <a:gd name="connsiteY17" fmla="*/ 696685 h 1872342"/>
              <a:gd name="connsiteX18" fmla="*/ 587828 w 589074"/>
              <a:gd name="connsiteY18" fmla="*/ 859971 h 1872342"/>
              <a:gd name="connsiteX19" fmla="*/ 566057 w 589074"/>
              <a:gd name="connsiteY19" fmla="*/ 1251857 h 1872342"/>
              <a:gd name="connsiteX20" fmla="*/ 555171 w 589074"/>
              <a:gd name="connsiteY20" fmla="*/ 1284514 h 1872342"/>
              <a:gd name="connsiteX21" fmla="*/ 533400 w 589074"/>
              <a:gd name="connsiteY21" fmla="*/ 1328057 h 1872342"/>
              <a:gd name="connsiteX22" fmla="*/ 500743 w 589074"/>
              <a:gd name="connsiteY22" fmla="*/ 1393371 h 1872342"/>
              <a:gd name="connsiteX23" fmla="*/ 468085 w 589074"/>
              <a:gd name="connsiteY23" fmla="*/ 1469571 h 1872342"/>
              <a:gd name="connsiteX24" fmla="*/ 435428 w 589074"/>
              <a:gd name="connsiteY24" fmla="*/ 1524000 h 1872342"/>
              <a:gd name="connsiteX25" fmla="*/ 402771 w 589074"/>
              <a:gd name="connsiteY25" fmla="*/ 1600200 h 1872342"/>
              <a:gd name="connsiteX26" fmla="*/ 348343 w 589074"/>
              <a:gd name="connsiteY26" fmla="*/ 1698171 h 1872342"/>
              <a:gd name="connsiteX27" fmla="*/ 304800 w 589074"/>
              <a:gd name="connsiteY27" fmla="*/ 1741714 h 1872342"/>
              <a:gd name="connsiteX28" fmla="*/ 261257 w 589074"/>
              <a:gd name="connsiteY28" fmla="*/ 1817914 h 1872342"/>
              <a:gd name="connsiteX29" fmla="*/ 206828 w 589074"/>
              <a:gd name="connsiteY29" fmla="*/ 1872342 h 187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9074" h="1872342">
                <a:moveTo>
                  <a:pt x="0" y="0"/>
                </a:moveTo>
                <a:cubicBezTo>
                  <a:pt x="18143" y="3628"/>
                  <a:pt x="36400" y="6725"/>
                  <a:pt x="54428" y="10885"/>
                </a:cubicBezTo>
                <a:cubicBezTo>
                  <a:pt x="83584" y="17613"/>
                  <a:pt x="141514" y="32657"/>
                  <a:pt x="141514" y="32657"/>
                </a:cubicBezTo>
                <a:cubicBezTo>
                  <a:pt x="163285" y="47171"/>
                  <a:pt x="188325" y="57698"/>
                  <a:pt x="206828" y="76200"/>
                </a:cubicBezTo>
                <a:cubicBezTo>
                  <a:pt x="214085" y="83457"/>
                  <a:pt x="219799" y="92691"/>
                  <a:pt x="228600" y="97971"/>
                </a:cubicBezTo>
                <a:cubicBezTo>
                  <a:pt x="238439" y="103875"/>
                  <a:pt x="250371" y="105228"/>
                  <a:pt x="261257" y="108857"/>
                </a:cubicBezTo>
                <a:cubicBezTo>
                  <a:pt x="268514" y="119743"/>
                  <a:pt x="274514" y="131581"/>
                  <a:pt x="283028" y="141514"/>
                </a:cubicBezTo>
                <a:cubicBezTo>
                  <a:pt x="296386" y="157099"/>
                  <a:pt x="314255" y="168636"/>
                  <a:pt x="326571" y="185057"/>
                </a:cubicBezTo>
                <a:cubicBezTo>
                  <a:pt x="337457" y="199571"/>
                  <a:pt x="347174" y="215040"/>
                  <a:pt x="359228" y="228600"/>
                </a:cubicBezTo>
                <a:cubicBezTo>
                  <a:pt x="376274" y="247777"/>
                  <a:pt x="413657" y="283028"/>
                  <a:pt x="413657" y="283028"/>
                </a:cubicBezTo>
                <a:cubicBezTo>
                  <a:pt x="417286" y="293914"/>
                  <a:pt x="418639" y="305846"/>
                  <a:pt x="424543" y="315685"/>
                </a:cubicBezTo>
                <a:cubicBezTo>
                  <a:pt x="429823" y="324486"/>
                  <a:pt x="439903" y="329443"/>
                  <a:pt x="446314" y="337457"/>
                </a:cubicBezTo>
                <a:cubicBezTo>
                  <a:pt x="454487" y="347673"/>
                  <a:pt x="462234" y="358412"/>
                  <a:pt x="468085" y="370114"/>
                </a:cubicBezTo>
                <a:cubicBezTo>
                  <a:pt x="496346" y="426636"/>
                  <a:pt x="458219" y="382020"/>
                  <a:pt x="500743" y="424542"/>
                </a:cubicBezTo>
                <a:cubicBezTo>
                  <a:pt x="526849" y="502866"/>
                  <a:pt x="495168" y="405034"/>
                  <a:pt x="522514" y="500742"/>
                </a:cubicBezTo>
                <a:cubicBezTo>
                  <a:pt x="525666" y="511775"/>
                  <a:pt x="530617" y="522268"/>
                  <a:pt x="533400" y="533400"/>
                </a:cubicBezTo>
                <a:cubicBezTo>
                  <a:pt x="537887" y="551350"/>
                  <a:pt x="540271" y="569767"/>
                  <a:pt x="544285" y="587828"/>
                </a:cubicBezTo>
                <a:cubicBezTo>
                  <a:pt x="557676" y="648086"/>
                  <a:pt x="556914" y="623543"/>
                  <a:pt x="566057" y="696685"/>
                </a:cubicBezTo>
                <a:cubicBezTo>
                  <a:pt x="587270" y="866387"/>
                  <a:pt x="565486" y="748253"/>
                  <a:pt x="587828" y="859971"/>
                </a:cubicBezTo>
                <a:cubicBezTo>
                  <a:pt x="581797" y="1052988"/>
                  <a:pt x="604434" y="1117541"/>
                  <a:pt x="566057" y="1251857"/>
                </a:cubicBezTo>
                <a:cubicBezTo>
                  <a:pt x="562905" y="1262890"/>
                  <a:pt x="559691" y="1273967"/>
                  <a:pt x="555171" y="1284514"/>
                </a:cubicBezTo>
                <a:cubicBezTo>
                  <a:pt x="548779" y="1299429"/>
                  <a:pt x="539792" y="1313142"/>
                  <a:pt x="533400" y="1328057"/>
                </a:cubicBezTo>
                <a:cubicBezTo>
                  <a:pt x="506360" y="1391151"/>
                  <a:pt x="542580" y="1330614"/>
                  <a:pt x="500743" y="1393371"/>
                </a:cubicBezTo>
                <a:cubicBezTo>
                  <a:pt x="478086" y="1483998"/>
                  <a:pt x="505675" y="1394391"/>
                  <a:pt x="468085" y="1469571"/>
                </a:cubicBezTo>
                <a:cubicBezTo>
                  <a:pt x="439822" y="1526098"/>
                  <a:pt x="477955" y="1481473"/>
                  <a:pt x="435428" y="1524000"/>
                </a:cubicBezTo>
                <a:cubicBezTo>
                  <a:pt x="409904" y="1600577"/>
                  <a:pt x="443121" y="1506053"/>
                  <a:pt x="402771" y="1600200"/>
                </a:cubicBezTo>
                <a:cubicBezTo>
                  <a:pt x="382238" y="1648109"/>
                  <a:pt x="401379" y="1645135"/>
                  <a:pt x="348343" y="1698171"/>
                </a:cubicBezTo>
                <a:cubicBezTo>
                  <a:pt x="333829" y="1712685"/>
                  <a:pt x="313980" y="1723355"/>
                  <a:pt x="304800" y="1741714"/>
                </a:cubicBezTo>
                <a:cubicBezTo>
                  <a:pt x="292446" y="1766421"/>
                  <a:pt x="279719" y="1796375"/>
                  <a:pt x="261257" y="1817914"/>
                </a:cubicBezTo>
                <a:cubicBezTo>
                  <a:pt x="261231" y="1817944"/>
                  <a:pt x="220443" y="1858728"/>
                  <a:pt x="206828" y="1872342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5367422" y="4702181"/>
                <a:ext cx="1013291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22" y="4702181"/>
                <a:ext cx="1013291" cy="666914"/>
              </a:xfrm>
              <a:prstGeom prst="rect">
                <a:avLst/>
              </a:prstGeom>
              <a:blipFill>
                <a:blip r:embed="rId6"/>
                <a:stretch>
                  <a:fillRect l="-11976" b="-118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4" y="980728"/>
            <a:ext cx="1008112" cy="96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162270" y="4443513"/>
            <a:ext cx="3272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b="1" dirty="0">
                <a:latin typeface="Comic Sans MS" panose="030F0702030302020204" pitchFamily="66" charset="0"/>
              </a:rPr>
              <a:t>Μονάδα μέτρησης της </a:t>
            </a:r>
            <a:r>
              <a:rPr lang="el-GR" altLang="el-GR" b="1" dirty="0" smtClean="0">
                <a:latin typeface="Comic Sans MS" panose="030F0702030302020204" pitchFamily="66" charset="0"/>
              </a:rPr>
              <a:t>επιτάχυνσης στο </a:t>
            </a:r>
            <a:r>
              <a:rPr lang="en-US" altLang="el-GR" b="1" dirty="0">
                <a:latin typeface="Comic Sans MS" panose="030F0702030302020204" pitchFamily="66" charset="0"/>
              </a:rPr>
              <a:t>SI </a:t>
            </a:r>
            <a:r>
              <a:rPr lang="el-GR" altLang="el-GR" b="1" dirty="0">
                <a:latin typeface="Comic Sans MS" panose="030F0702030302020204" pitchFamily="66" charset="0"/>
              </a:rPr>
              <a:t>είναι το</a:t>
            </a:r>
            <a:r>
              <a:rPr lang="en-US" altLang="el-GR" b="1" dirty="0">
                <a:latin typeface="Comic Sans MS" panose="030F0702030302020204" pitchFamily="66" charset="0"/>
              </a:rPr>
              <a:t> </a:t>
            </a:r>
            <a:r>
              <a:rPr lang="el-GR" altLang="el-GR" b="1" dirty="0">
                <a:latin typeface="Comic Sans MS" panose="030F0702030302020204" pitchFamily="66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1641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2" grpId="0" animBg="1"/>
      <p:bldP spid="3" grpId="0"/>
      <p:bldP spid="4" grpId="0" animBg="1"/>
      <p:bldP spid="5" grpId="0" animBg="1"/>
      <p:bldP spid="6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403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lang="el-GR" altLang="el-GR" sz="1400" dirty="0" smtClean="0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827088" y="236706"/>
            <a:ext cx="73450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+mn-lt"/>
              </a:rPr>
              <a:t>7. </a:t>
            </a:r>
            <a:r>
              <a:rPr lang="el-GR" altLang="el-GR" sz="2000" dirty="0">
                <a:latin typeface="+mn-lt"/>
              </a:rPr>
              <a:t>Κάθε μία από τις επόμενες προτάσεις να χαρακτηριστεί με </a:t>
            </a:r>
            <a:r>
              <a:rPr lang="el-GR" altLang="el-GR" sz="2000" b="1" dirty="0">
                <a:latin typeface="+mn-lt"/>
              </a:rPr>
              <a:t>Σ </a:t>
            </a:r>
            <a:r>
              <a:rPr lang="el-GR" altLang="el-GR" sz="2000" dirty="0">
                <a:latin typeface="+mn-lt"/>
              </a:rPr>
              <a:t>αν είναι Σωστή ή με </a:t>
            </a:r>
            <a:r>
              <a:rPr lang="el-GR" altLang="el-GR" sz="2000" b="1" dirty="0">
                <a:latin typeface="+mn-lt"/>
              </a:rPr>
              <a:t>Λ</a:t>
            </a:r>
            <a:r>
              <a:rPr lang="el-GR" altLang="el-GR" sz="2000" dirty="0">
                <a:latin typeface="+mn-lt"/>
              </a:rPr>
              <a:t> αν είναι Λάθος.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830526" y="1252369"/>
            <a:ext cx="7345064" cy="373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dirty="0">
                <a:latin typeface="+mn-lt"/>
              </a:rPr>
              <a:t>Ο οδηγός ενός αυτοκινήτου φρενάρει σ’ έναν ευθύγραμμο δρόμο. Τότε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η επιτάχυνση και η ταχύτητα έχουν την ίδια φορά.           (…….)</a:t>
            </a:r>
            <a:endParaRPr lang="en-US" altLang="el-GR" sz="2000" dirty="0">
              <a:solidFill>
                <a:srgbClr val="FF0000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  </a:t>
            </a:r>
            <a:r>
              <a:rPr lang="el-GR" altLang="el-GR" sz="2000" dirty="0">
                <a:latin typeface="+mn-lt"/>
              </a:rPr>
              <a:t>η επιτάχυνση και η ταχύτητα έχουν αντίθετη φορά.       (…….)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  </a:t>
            </a:r>
            <a:r>
              <a:rPr lang="el-GR" altLang="el-GR" sz="2000" dirty="0">
                <a:latin typeface="+mn-lt"/>
              </a:rPr>
              <a:t>η επιτάχυνση έχει την ίδια φορά με τη μεταβολή της ταχύτητας.        (…….)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  </a:t>
            </a:r>
            <a:r>
              <a:rPr lang="el-GR" altLang="el-GR" sz="2000" dirty="0">
                <a:latin typeface="+mn-lt"/>
              </a:rPr>
              <a:t>η επιτάχυνση έχει αντίθετη φορά από τη μετατόπιση.         (…….)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ε. </a:t>
            </a:r>
            <a:r>
              <a:rPr lang="el-GR" altLang="el-GR" sz="2000" b="1" dirty="0" smtClean="0">
                <a:latin typeface="+mn-lt"/>
              </a:rPr>
              <a:t>  </a:t>
            </a:r>
            <a:r>
              <a:rPr lang="el-GR" altLang="el-GR" sz="2000" dirty="0" smtClean="0">
                <a:latin typeface="+mn-lt"/>
              </a:rPr>
              <a:t>η </a:t>
            </a:r>
            <a:r>
              <a:rPr lang="el-GR" altLang="el-GR" sz="2000" dirty="0">
                <a:latin typeface="+mn-lt"/>
              </a:rPr>
              <a:t>επιτάχυνση έχει ίδια φορά με τη μετατόπιση.           (……..)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6876380" y="445567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Λ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1042988" y="350100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Σ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7188200" y="2110912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Λ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7092280" y="2598972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Σ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7376716" y="3971843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Σ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45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119815" grpId="0"/>
      <p:bldP spid="119816" grpId="0"/>
      <p:bldP spid="119817" grpId="0"/>
      <p:bldP spid="119818" grpId="0"/>
      <p:bldP spid="11981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71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7743" y="1340768"/>
            <a:ext cx="446449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12864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505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lang="el-GR" altLang="el-GR" sz="1400" dirty="0" smtClean="0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1079612" y="332656"/>
            <a:ext cx="698477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+mn-lt"/>
              </a:rPr>
              <a:t>8.  </a:t>
            </a:r>
            <a:r>
              <a:rPr lang="el-GR" altLang="el-GR" sz="2000" dirty="0">
                <a:latin typeface="+mn-lt"/>
              </a:rPr>
              <a:t>Δίνεται η σχέση </a:t>
            </a:r>
            <a:r>
              <a:rPr lang="en-US" altLang="el-GR" sz="2000" i="1" dirty="0">
                <a:latin typeface="+mn-lt"/>
              </a:rPr>
              <a:t>x</a:t>
            </a:r>
            <a:r>
              <a:rPr lang="el-GR" altLang="el-GR" sz="2000" dirty="0">
                <a:latin typeface="+mn-lt"/>
              </a:rPr>
              <a:t> = 5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i="1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+ 2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baseline="30000" dirty="0">
                <a:latin typeface="+mn-lt"/>
              </a:rPr>
              <a:t>2</a:t>
            </a:r>
            <a:r>
              <a:rPr lang="el-GR" altLang="el-GR" sz="2000" b="1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που περιγράφει τη θέση ενός κινητού που κάνει  ευθύγραμμη κίνηση, σε συνάρτηση με το χρόνο.    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Να χαρακτηρίσεις το είδος της κίνησης.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</a:t>
            </a:r>
            <a:r>
              <a:rPr lang="el-GR" altLang="el-GR" sz="2000" dirty="0">
                <a:latin typeface="+mn-lt"/>
              </a:rPr>
              <a:t>   Να </a:t>
            </a:r>
            <a:r>
              <a:rPr lang="el-GR" altLang="el-GR" sz="2000" dirty="0" smtClean="0">
                <a:latin typeface="+mn-lt"/>
              </a:rPr>
              <a:t>βρεις </a:t>
            </a:r>
            <a:r>
              <a:rPr lang="el-GR" altLang="el-GR" sz="2000" dirty="0">
                <a:latin typeface="+mn-lt"/>
              </a:rPr>
              <a:t>το μέτρο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 </a:t>
            </a:r>
            <a:r>
              <a:rPr lang="el-GR" altLang="el-GR" sz="2000" dirty="0">
                <a:latin typeface="+mn-lt"/>
              </a:rPr>
              <a:t>της αρχικής ταχύτητας          και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   </a:t>
            </a:r>
            <a:r>
              <a:rPr lang="el-GR" altLang="el-GR" sz="2000" dirty="0">
                <a:latin typeface="+mn-lt"/>
              </a:rPr>
              <a:t>της επιτάχυνσης της κίνησης.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   </a:t>
            </a:r>
            <a:r>
              <a:rPr lang="el-GR" altLang="el-GR" sz="2000" dirty="0">
                <a:latin typeface="+mn-lt"/>
              </a:rPr>
              <a:t>Να δικαιολογήσεις τις απαντήσεις σου.</a:t>
            </a:r>
          </a:p>
        </p:txBody>
      </p:sp>
    </p:spTree>
    <p:extLst>
      <p:ext uri="{BB962C8B-B14F-4D97-AF65-F5344CB8AC3E}">
        <p14:creationId xmlns:p14="http://schemas.microsoft.com/office/powerpoint/2010/main" val="348444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υποσέλιδου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6083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lang="el-GR" altLang="el-GR" sz="1400" dirty="0" smtClean="0"/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2468563" y="2247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l-GR" altLang="el-GR"/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46124" name="Group 44"/>
          <p:cNvGrpSpPr>
            <a:grpSpLocks/>
          </p:cNvGrpSpPr>
          <p:nvPr/>
        </p:nvGrpSpPr>
        <p:grpSpPr bwMode="auto">
          <a:xfrm>
            <a:off x="468313" y="188913"/>
            <a:ext cx="8423275" cy="5443537"/>
            <a:chOff x="295" y="119"/>
            <a:chExt cx="5306" cy="3429"/>
          </a:xfrm>
        </p:grpSpPr>
        <p:sp>
          <p:nvSpPr>
            <p:cNvPr id="46087" name="Text Box 6"/>
            <p:cNvSpPr txBox="1">
              <a:spLocks noChangeArrowheads="1"/>
            </p:cNvSpPr>
            <p:nvPr/>
          </p:nvSpPr>
          <p:spPr bwMode="auto">
            <a:xfrm>
              <a:off x="316" y="2323"/>
              <a:ext cx="5035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Β. </a:t>
              </a:r>
              <a:r>
                <a:rPr lang="en-US" altLang="el-GR" sz="2000" dirty="0" err="1">
                  <a:latin typeface="+mn-lt"/>
                </a:rPr>
                <a:t>Στο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χρονικό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διάστημ</a:t>
              </a:r>
              <a:r>
                <a:rPr lang="en-US" altLang="el-GR" sz="2000" dirty="0">
                  <a:latin typeface="+mn-lt"/>
                </a:rPr>
                <a:t>α (4-8)s ο ρυθμός μεταβολής της ταχύτητας είναι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α.   </a:t>
              </a:r>
              <a:r>
                <a:rPr lang="en-US" altLang="el-GR" sz="2000" dirty="0">
                  <a:latin typeface="+mn-lt"/>
                </a:rPr>
                <a:t>+2,5.                 </a:t>
              </a:r>
              <a:r>
                <a:rPr lang="en-US" altLang="el-GR" sz="2000" b="1" dirty="0">
                  <a:latin typeface="+mn-lt"/>
                </a:rPr>
                <a:t>β.   </a:t>
              </a:r>
              <a:r>
                <a:rPr lang="en-US" altLang="el-GR" sz="2000" dirty="0">
                  <a:latin typeface="+mn-lt"/>
                </a:rPr>
                <a:t>-2,5.         </a:t>
              </a:r>
              <a:r>
                <a:rPr lang="en-US" altLang="el-GR" sz="2000" b="1" dirty="0">
                  <a:latin typeface="+mn-lt"/>
                </a:rPr>
                <a:t>γ.   </a:t>
              </a:r>
              <a:r>
                <a:rPr lang="en-US" altLang="el-GR" sz="2000" dirty="0">
                  <a:latin typeface="+mn-lt"/>
                </a:rPr>
                <a:t>-5.    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dirty="0">
                  <a:latin typeface="+mn-lt"/>
                </a:rPr>
                <a:t>Να επ</a:t>
              </a:r>
              <a:r>
                <a:rPr lang="en-US" altLang="el-GR" sz="2000" dirty="0" err="1">
                  <a:latin typeface="+mn-lt"/>
                </a:rPr>
                <a:t>ιλέξεις</a:t>
              </a:r>
              <a:r>
                <a:rPr lang="en-US" altLang="el-GR" sz="2000" dirty="0">
                  <a:latin typeface="+mn-lt"/>
                </a:rPr>
                <a:t> τ</a:t>
              </a:r>
              <a:r>
                <a:rPr lang="el-GR" altLang="el-GR" sz="2000" dirty="0">
                  <a:latin typeface="+mn-lt"/>
                </a:rPr>
                <a:t>η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σωστ</a:t>
              </a:r>
              <a:r>
                <a:rPr lang="el-GR" altLang="el-GR" sz="2000" dirty="0">
                  <a:latin typeface="+mn-lt"/>
                </a:rPr>
                <a:t>ή</a:t>
              </a:r>
              <a:r>
                <a:rPr lang="en-US" altLang="el-GR" sz="2000" dirty="0">
                  <a:latin typeface="+mn-lt"/>
                </a:rPr>
                <a:t> απ</a:t>
              </a:r>
              <a:r>
                <a:rPr lang="el-GR" altLang="el-GR" sz="2000" dirty="0" err="1">
                  <a:latin typeface="+mn-lt"/>
                </a:rPr>
                <a:t>άντηση</a:t>
              </a:r>
              <a:r>
                <a:rPr lang="el-GR" altLang="el-GR" sz="2000" dirty="0">
                  <a:latin typeface="+mn-lt"/>
                </a:rPr>
                <a:t>.</a:t>
              </a:r>
              <a:endParaRPr lang="en-US" altLang="el-GR" sz="2000" b="1" dirty="0">
                <a:latin typeface="+mn-lt"/>
              </a:endParaRP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dirty="0">
                  <a:latin typeface="+mn-lt"/>
                </a:rPr>
                <a:t>Να </a:t>
              </a:r>
              <a:r>
                <a:rPr lang="en-US" altLang="el-GR" sz="2000" dirty="0" err="1">
                  <a:latin typeface="+mn-lt"/>
                </a:rPr>
                <a:t>δικ</a:t>
              </a:r>
              <a:r>
                <a:rPr lang="en-US" altLang="el-GR" sz="2000" dirty="0">
                  <a:latin typeface="+mn-lt"/>
                </a:rPr>
                <a:t>αιολογήσεις τις απαντήσεις σου.</a:t>
              </a:r>
            </a:p>
          </p:txBody>
        </p:sp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295" y="255"/>
              <a:ext cx="2902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b="1" dirty="0" smtClean="0">
                  <a:latin typeface="+mn-lt"/>
                </a:rPr>
                <a:t>9. </a:t>
              </a:r>
              <a:r>
                <a:rPr lang="en-US" altLang="el-GR" sz="2000" dirty="0" smtClean="0">
                  <a:latin typeface="+mn-lt"/>
                </a:rPr>
                <a:t>Η </a:t>
              </a:r>
              <a:r>
                <a:rPr lang="en-US" altLang="el-GR" sz="2000" dirty="0" err="1">
                  <a:latin typeface="+mn-lt"/>
                </a:rPr>
                <a:t>δι</a:t>
              </a:r>
              <a:r>
                <a:rPr lang="en-US" altLang="el-GR" sz="2000" dirty="0">
                  <a:latin typeface="+mn-lt"/>
                </a:rPr>
                <a:t>πλανή γραφική παράσταση </a:t>
              </a:r>
              <a:r>
                <a:rPr lang="en-US" altLang="el-GR" sz="2000" i="1" dirty="0" smtClean="0">
                  <a:latin typeface="+mn-lt"/>
                </a:rPr>
                <a:t>υ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>
                  <a:latin typeface="+mn-lt"/>
                </a:rPr>
                <a:t>= f(</a:t>
              </a:r>
              <a:r>
                <a:rPr lang="en-US" altLang="el-GR" sz="2000" i="1" dirty="0">
                  <a:latin typeface="+mn-lt"/>
                </a:rPr>
                <a:t>t</a:t>
              </a:r>
              <a:r>
                <a:rPr lang="en-US" altLang="el-GR" sz="2000" dirty="0">
                  <a:latin typeface="+mn-lt"/>
                </a:rPr>
                <a:t>) αφορά την ευθύγραμμη κίνηση ενός κινητού.</a:t>
              </a:r>
            </a:p>
          </p:txBody>
        </p:sp>
        <p:grpSp>
          <p:nvGrpSpPr>
            <p:cNvPr id="46091" name="Group 11"/>
            <p:cNvGrpSpPr>
              <a:grpSpLocks/>
            </p:cNvGrpSpPr>
            <p:nvPr/>
          </p:nvGrpSpPr>
          <p:grpSpPr bwMode="auto">
            <a:xfrm>
              <a:off x="3379" y="119"/>
              <a:ext cx="2222" cy="1845"/>
              <a:chOff x="1156" y="346"/>
              <a:chExt cx="2222" cy="1845"/>
            </a:xfrm>
          </p:grpSpPr>
          <p:grpSp>
            <p:nvGrpSpPr>
              <p:cNvPr id="46092" name="Group 12"/>
              <p:cNvGrpSpPr>
                <a:grpSpLocks/>
              </p:cNvGrpSpPr>
              <p:nvPr/>
            </p:nvGrpSpPr>
            <p:grpSpPr bwMode="auto">
              <a:xfrm>
                <a:off x="1156" y="346"/>
                <a:ext cx="2222" cy="1845"/>
                <a:chOff x="1156" y="346"/>
                <a:chExt cx="2222" cy="1845"/>
              </a:xfrm>
            </p:grpSpPr>
            <p:grpSp>
              <p:nvGrpSpPr>
                <p:cNvPr id="46093" name="Group 13"/>
                <p:cNvGrpSpPr>
                  <a:grpSpLocks/>
                </p:cNvGrpSpPr>
                <p:nvPr/>
              </p:nvGrpSpPr>
              <p:grpSpPr bwMode="auto">
                <a:xfrm>
                  <a:off x="1156" y="346"/>
                  <a:ext cx="2222" cy="1845"/>
                  <a:chOff x="1156" y="346"/>
                  <a:chExt cx="2222" cy="1845"/>
                </a:xfrm>
              </p:grpSpPr>
              <p:grpSp>
                <p:nvGrpSpPr>
                  <p:cNvPr id="46094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1156" y="346"/>
                    <a:ext cx="2222" cy="1845"/>
                    <a:chOff x="1156" y="346"/>
                    <a:chExt cx="2222" cy="1845"/>
                  </a:xfrm>
                </p:grpSpPr>
                <p:sp>
                  <p:nvSpPr>
                    <p:cNvPr id="46095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5" y="391"/>
                      <a:ext cx="0" cy="154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6096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5" y="1933"/>
                      <a:ext cx="1723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grpSp>
                  <p:nvGrpSpPr>
                    <p:cNvPr id="46097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6" y="346"/>
                      <a:ext cx="454" cy="215"/>
                      <a:chOff x="2018" y="2478"/>
                      <a:chExt cx="454" cy="215"/>
                    </a:xfrm>
                  </p:grpSpPr>
                  <p:sp>
                    <p:nvSpPr>
                      <p:cNvPr id="46098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018" y="2478"/>
                        <a:ext cx="454" cy="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altLang="el-GR" sz="1600" i="1">
                            <a:latin typeface="Trebuchet MS" pitchFamily="34" charset="0"/>
                          </a:rPr>
                          <a:t>υ </a:t>
                        </a:r>
                        <a:r>
                          <a:rPr lang="el-GR" altLang="el-GR" sz="1600">
                            <a:latin typeface="Trebuchet MS" pitchFamily="34" charset="0"/>
                          </a:rPr>
                          <a:t>/</a:t>
                        </a:r>
                        <a:endParaRPr lang="en-US" altLang="el-GR" sz="1600">
                          <a:latin typeface="Trebuchet MS" pitchFamily="34" charset="0"/>
                        </a:endParaRPr>
                      </a:p>
                    </p:txBody>
                  </p:sp>
                  <p:graphicFrame>
                    <p:nvGraphicFramePr>
                      <p:cNvPr id="46099" name="Object 19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2245" y="2478"/>
                      <a:ext cx="111" cy="21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2918" name="Εξίσωση" r:id="rId3" imgW="203040" imgH="393480" progId="Equation.3">
                              <p:embed/>
                            </p:oleObj>
                          </mc:Choice>
                          <mc:Fallback>
                            <p:oleObj name="Εξίσωση" r:id="rId3" imgW="203040" imgH="393480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245" y="2478"/>
                                    <a:ext cx="111" cy="21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sp>
                  <p:nvSpPr>
                    <p:cNvPr id="46100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16" y="1979"/>
                      <a:ext cx="362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 i="1">
                          <a:latin typeface="Trebuchet MS" pitchFamily="34" charset="0"/>
                        </a:rPr>
                        <a:t>t</a:t>
                      </a:r>
                      <a:r>
                        <a:rPr lang="en-US" altLang="el-GR" sz="1600">
                          <a:latin typeface="Trebuchet MS" pitchFamily="34" charset="0"/>
                        </a:rPr>
                        <a:t> /s</a:t>
                      </a:r>
                    </a:p>
                  </p:txBody>
                </p:sp>
              </p:grpSp>
              <p:grpSp>
                <p:nvGrpSpPr>
                  <p:cNvPr id="4610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429" y="1888"/>
                    <a:ext cx="1406" cy="257"/>
                    <a:chOff x="1429" y="1888"/>
                    <a:chExt cx="1406" cy="257"/>
                  </a:xfrm>
                </p:grpSpPr>
                <p:sp>
                  <p:nvSpPr>
                    <p:cNvPr id="46102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29" y="1888"/>
                      <a:ext cx="227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 dirty="0">
                          <a:latin typeface="Trebuchet MS" pitchFamily="34" charset="0"/>
                        </a:rPr>
                        <a:t>0</a:t>
                      </a:r>
                    </a:p>
                  </p:txBody>
                </p:sp>
                <p:sp>
                  <p:nvSpPr>
                    <p:cNvPr id="46103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91" y="1933"/>
                      <a:ext cx="227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46104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4" y="1933"/>
                      <a:ext cx="227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46105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36" y="1933"/>
                      <a:ext cx="227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46106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08" y="1933"/>
                      <a:ext cx="227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8</a:t>
                      </a:r>
                    </a:p>
                  </p:txBody>
                </p:sp>
              </p:grpSp>
              <p:grpSp>
                <p:nvGrpSpPr>
                  <p:cNvPr id="4610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1292" y="618"/>
                    <a:ext cx="318" cy="1028"/>
                    <a:chOff x="1292" y="618"/>
                    <a:chExt cx="318" cy="1028"/>
                  </a:xfrm>
                </p:grpSpPr>
                <p:sp>
                  <p:nvSpPr>
                    <p:cNvPr id="46108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2" y="1434"/>
                      <a:ext cx="318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10</a:t>
                      </a:r>
                    </a:p>
                  </p:txBody>
                </p:sp>
                <p:sp>
                  <p:nvSpPr>
                    <p:cNvPr id="46109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2" y="1026"/>
                      <a:ext cx="318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20</a:t>
                      </a:r>
                    </a:p>
                  </p:txBody>
                </p:sp>
                <p:sp>
                  <p:nvSpPr>
                    <p:cNvPr id="46110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2" y="618"/>
                      <a:ext cx="318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30</a:t>
                      </a:r>
                    </a:p>
                  </p:txBody>
                </p:sp>
              </p:grpSp>
            </p:grpSp>
            <p:grpSp>
              <p:nvGrpSpPr>
                <p:cNvPr id="46111" name="Group 31"/>
                <p:cNvGrpSpPr>
                  <a:grpSpLocks/>
                </p:cNvGrpSpPr>
                <p:nvPr/>
              </p:nvGrpSpPr>
              <p:grpSpPr bwMode="auto">
                <a:xfrm>
                  <a:off x="1565" y="709"/>
                  <a:ext cx="1134" cy="1224"/>
                  <a:chOff x="1565" y="709"/>
                  <a:chExt cx="1134" cy="1224"/>
                </a:xfrm>
              </p:grpSpPr>
              <p:sp>
                <p:nvSpPr>
                  <p:cNvPr id="46112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1525"/>
                    <a:ext cx="0" cy="4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13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54" y="709"/>
                    <a:ext cx="0" cy="12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14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99" y="1117"/>
                    <a:ext cx="0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1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1525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1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1117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1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709"/>
                    <a:ext cx="58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6118" name="Group 38"/>
              <p:cNvGrpSpPr>
                <a:grpSpLocks/>
              </p:cNvGrpSpPr>
              <p:nvPr/>
            </p:nvGrpSpPr>
            <p:grpSpPr bwMode="auto">
              <a:xfrm>
                <a:off x="1565" y="709"/>
                <a:ext cx="1134" cy="816"/>
                <a:chOff x="1565" y="709"/>
                <a:chExt cx="1134" cy="816"/>
              </a:xfrm>
            </p:grpSpPr>
            <p:sp>
              <p:nvSpPr>
                <p:cNvPr id="46119" name="Line 39"/>
                <p:cNvSpPr>
                  <a:spLocks noChangeShapeType="1"/>
                </p:cNvSpPr>
                <p:nvPr/>
              </p:nvSpPr>
              <p:spPr bwMode="auto">
                <a:xfrm>
                  <a:off x="1565" y="1525"/>
                  <a:ext cx="317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12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882" y="709"/>
                  <a:ext cx="272" cy="81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121" name="Line 41"/>
                <p:cNvSpPr>
                  <a:spLocks noChangeShapeType="1"/>
                </p:cNvSpPr>
                <p:nvPr/>
              </p:nvSpPr>
              <p:spPr bwMode="auto">
                <a:xfrm>
                  <a:off x="2154" y="709"/>
                  <a:ext cx="545" cy="40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46123" name="Rectangle 43"/>
            <p:cNvSpPr>
              <a:spLocks noChangeArrowheads="1"/>
            </p:cNvSpPr>
            <p:nvPr/>
          </p:nvSpPr>
          <p:spPr bwMode="auto">
            <a:xfrm>
              <a:off x="316" y="1108"/>
              <a:ext cx="3175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l-GR" sz="2000" b="1" dirty="0"/>
                <a:t>Α. </a:t>
              </a:r>
              <a:r>
                <a:rPr lang="el-GR" altLang="el-GR" sz="2000" b="1" dirty="0" smtClean="0"/>
                <a:t> </a:t>
              </a:r>
              <a:r>
                <a:rPr lang="en-US" altLang="el-GR" sz="2000" dirty="0" err="1" smtClean="0"/>
                <a:t>Στο</a:t>
              </a:r>
              <a:r>
                <a:rPr lang="en-US" altLang="el-GR" sz="2000" dirty="0" smtClean="0"/>
                <a:t> </a:t>
              </a:r>
              <a:r>
                <a:rPr lang="en-US" altLang="el-GR" sz="2000" dirty="0" err="1"/>
                <a:t>χρονικό</a:t>
              </a:r>
              <a:r>
                <a:rPr lang="en-US" altLang="el-GR" sz="2000" dirty="0"/>
                <a:t> </a:t>
              </a:r>
              <a:r>
                <a:rPr lang="en-US" altLang="el-GR" sz="2000" dirty="0" err="1"/>
                <a:t>διάστημ</a:t>
              </a:r>
              <a:r>
                <a:rPr lang="en-US" altLang="el-GR" sz="2000" dirty="0"/>
                <a:t>α (0-4)s το κινητό έχει διανύσει απόσταση </a:t>
              </a:r>
            </a:p>
            <a:p>
              <a:pPr>
                <a:lnSpc>
                  <a:spcPct val="150000"/>
                </a:lnSpc>
              </a:pPr>
              <a:r>
                <a:rPr lang="en-US" altLang="el-GR" sz="2000" b="1" dirty="0"/>
                <a:t>α.  </a:t>
              </a:r>
              <a:r>
                <a:rPr lang="en-US" altLang="el-GR" sz="2000" dirty="0"/>
                <a:t>20 m.     </a:t>
              </a:r>
              <a:r>
                <a:rPr lang="en-US" altLang="el-GR" sz="2000" b="1" dirty="0"/>
                <a:t>β.  </a:t>
              </a:r>
              <a:r>
                <a:rPr lang="en-US" altLang="el-GR" sz="2000" dirty="0"/>
                <a:t>60 m.    </a:t>
              </a:r>
              <a:r>
                <a:rPr lang="el-GR" altLang="el-GR" sz="2000" dirty="0"/>
                <a:t> </a:t>
              </a:r>
              <a:r>
                <a:rPr lang="en-US" altLang="el-GR" sz="2000" b="1" dirty="0"/>
                <a:t>γ.  </a:t>
              </a:r>
              <a:r>
                <a:rPr lang="en-US" altLang="el-GR" sz="2000" dirty="0"/>
                <a:t>120 m.</a:t>
              </a:r>
              <a:endParaRPr lang="el-GR" altLang="el-GR" sz="2000" dirty="0"/>
            </a:p>
            <a:p>
              <a:pPr>
                <a:lnSpc>
                  <a:spcPct val="150000"/>
                </a:lnSpc>
              </a:pPr>
              <a:r>
                <a:rPr lang="en-US" altLang="el-GR" sz="2000" dirty="0"/>
                <a:t>Να επ</a:t>
              </a:r>
              <a:r>
                <a:rPr lang="en-US" altLang="el-GR" sz="2000" dirty="0" err="1"/>
                <a:t>ιλέξεις</a:t>
              </a:r>
              <a:r>
                <a:rPr lang="en-US" altLang="el-GR" sz="2000" dirty="0"/>
                <a:t> τ</a:t>
              </a:r>
              <a:r>
                <a:rPr lang="el-GR" altLang="el-GR" sz="2000" dirty="0"/>
                <a:t>η</a:t>
              </a:r>
              <a:r>
                <a:rPr lang="en-US" altLang="el-GR" sz="2000" dirty="0"/>
                <a:t> </a:t>
              </a:r>
              <a:r>
                <a:rPr lang="en-US" altLang="el-GR" sz="2000" dirty="0" err="1"/>
                <a:t>σωστ</a:t>
              </a:r>
              <a:r>
                <a:rPr lang="el-GR" altLang="el-GR" sz="2000" dirty="0"/>
                <a:t>ή</a:t>
              </a:r>
              <a:r>
                <a:rPr lang="en-US" altLang="el-GR" sz="2000" dirty="0"/>
                <a:t> απ</a:t>
              </a:r>
              <a:r>
                <a:rPr lang="el-GR" altLang="el-GR" sz="2000" dirty="0" err="1"/>
                <a:t>άντηση</a:t>
              </a:r>
              <a:r>
                <a:rPr lang="el-GR" altLang="el-GR" sz="2000" dirty="0"/>
                <a:t>.</a:t>
              </a:r>
              <a:endParaRPr lang="en-US" altLang="el-G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21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710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lang="el-GR" altLang="el-GR" sz="1400" dirty="0" smtClean="0"/>
          </a:p>
        </p:txBody>
      </p:sp>
      <p:grpSp>
        <p:nvGrpSpPr>
          <p:cNvPr id="47136" name="Group 32"/>
          <p:cNvGrpSpPr>
            <a:grpSpLocks/>
          </p:cNvGrpSpPr>
          <p:nvPr/>
        </p:nvGrpSpPr>
        <p:grpSpPr bwMode="auto">
          <a:xfrm>
            <a:off x="395288" y="188913"/>
            <a:ext cx="8497888" cy="5402263"/>
            <a:chOff x="249" y="119"/>
            <a:chExt cx="5353" cy="3403"/>
          </a:xfrm>
        </p:grpSpPr>
        <p:sp>
          <p:nvSpPr>
            <p:cNvPr id="47109" name="Text Box 27"/>
            <p:cNvSpPr txBox="1">
              <a:spLocks noChangeArrowheads="1"/>
            </p:cNvSpPr>
            <p:nvPr/>
          </p:nvSpPr>
          <p:spPr bwMode="auto">
            <a:xfrm>
              <a:off x="249" y="2296"/>
              <a:ext cx="5132" cy="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 smtClean="0">
                  <a:latin typeface="+mn-lt"/>
                </a:rPr>
                <a:t>β</a:t>
              </a:r>
              <a:r>
                <a:rPr lang="en-US" altLang="el-GR" sz="2000" b="1" dirty="0">
                  <a:latin typeface="+mn-lt"/>
                </a:rPr>
                <a:t>.  </a:t>
              </a:r>
              <a:r>
                <a:rPr lang="en-US" altLang="el-GR" sz="2000" dirty="0">
                  <a:latin typeface="+mn-lt"/>
                </a:rPr>
                <a:t>Να υπ</a:t>
              </a:r>
              <a:r>
                <a:rPr lang="en-US" altLang="el-GR" sz="2000" dirty="0" err="1">
                  <a:latin typeface="+mn-lt"/>
                </a:rPr>
                <a:t>ολογίσεις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τη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μετ</a:t>
              </a:r>
              <a:r>
                <a:rPr lang="en-US" altLang="el-GR" sz="2000" dirty="0">
                  <a:latin typeface="+mn-lt"/>
                </a:rPr>
                <a:t>ατόπιση και το διάστημα που διανύει το κινητό στα 15s της κίνησής του.</a:t>
              </a:r>
              <a:endParaRPr lang="en-US" altLang="el-GR" sz="2000" b="1" dirty="0">
                <a:latin typeface="+mn-lt"/>
              </a:endParaRP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γ.</a:t>
              </a:r>
              <a:r>
                <a:rPr lang="el-GR" altLang="el-GR" sz="2000" b="1" dirty="0">
                  <a:latin typeface="+mn-lt"/>
                </a:rPr>
                <a:t> </a:t>
              </a:r>
              <a:r>
                <a:rPr lang="en-US" altLang="el-GR" sz="2000" dirty="0">
                  <a:latin typeface="+mn-lt"/>
                </a:rPr>
                <a:t>Να υπ</a:t>
              </a:r>
              <a:r>
                <a:rPr lang="en-US" altLang="el-GR" sz="2000" dirty="0" err="1">
                  <a:latin typeface="+mn-lt"/>
                </a:rPr>
                <a:t>ολογίσεις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τις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διάφορες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τιμές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της</a:t>
              </a:r>
              <a:r>
                <a:rPr lang="en-US" altLang="el-GR" sz="2000" dirty="0">
                  <a:latin typeface="+mn-lt"/>
                </a:rPr>
                <a:t> επ</a:t>
              </a:r>
              <a:r>
                <a:rPr lang="en-US" altLang="el-GR" sz="2000" dirty="0" err="1">
                  <a:latin typeface="+mn-lt"/>
                </a:rPr>
                <a:t>ιτάχυνσης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του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κινητού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στ</a:t>
              </a:r>
              <a:r>
                <a:rPr lang="en-US" altLang="el-GR" sz="2000" dirty="0">
                  <a:latin typeface="+mn-lt"/>
                </a:rPr>
                <a:t>α 15s της κίνησής του.</a:t>
              </a:r>
            </a:p>
          </p:txBody>
        </p:sp>
        <p:grpSp>
          <p:nvGrpSpPr>
            <p:cNvPr id="47110" name="Group 31"/>
            <p:cNvGrpSpPr>
              <a:grpSpLocks/>
            </p:cNvGrpSpPr>
            <p:nvPr/>
          </p:nvGrpSpPr>
          <p:grpSpPr bwMode="auto">
            <a:xfrm>
              <a:off x="2971" y="119"/>
              <a:ext cx="2631" cy="2132"/>
              <a:chOff x="204" y="391"/>
              <a:chExt cx="2631" cy="2132"/>
            </a:xfrm>
          </p:grpSpPr>
          <p:grpSp>
            <p:nvGrpSpPr>
              <p:cNvPr id="47112" name="Group 29"/>
              <p:cNvGrpSpPr>
                <a:grpSpLocks/>
              </p:cNvGrpSpPr>
              <p:nvPr/>
            </p:nvGrpSpPr>
            <p:grpSpPr bwMode="auto">
              <a:xfrm>
                <a:off x="204" y="391"/>
                <a:ext cx="2631" cy="2132"/>
                <a:chOff x="204" y="391"/>
                <a:chExt cx="2631" cy="2132"/>
              </a:xfrm>
            </p:grpSpPr>
            <p:sp>
              <p:nvSpPr>
                <p:cNvPr id="47114" name="Line 6"/>
                <p:cNvSpPr>
                  <a:spLocks noChangeShapeType="1"/>
                </p:cNvSpPr>
                <p:nvPr/>
              </p:nvSpPr>
              <p:spPr bwMode="auto">
                <a:xfrm>
                  <a:off x="1519" y="799"/>
                  <a:ext cx="45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47115" name="Group 7"/>
                <p:cNvGrpSpPr>
                  <a:grpSpLocks/>
                </p:cNvGrpSpPr>
                <p:nvPr/>
              </p:nvGrpSpPr>
              <p:grpSpPr bwMode="auto">
                <a:xfrm>
                  <a:off x="204" y="391"/>
                  <a:ext cx="2631" cy="2132"/>
                  <a:chOff x="3451" y="1468"/>
                  <a:chExt cx="3756" cy="3360"/>
                </a:xfrm>
              </p:grpSpPr>
              <p:sp>
                <p:nvSpPr>
                  <p:cNvPr id="4711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4" y="1948"/>
                    <a:ext cx="470" cy="3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1600">
                        <a:latin typeface="Trebuchet MS" pitchFamily="34" charset="0"/>
                      </a:rPr>
                      <a:t>12</a:t>
                    </a:r>
                    <a:endParaRPr lang="en-US" altLang="el-GR" sz="1600"/>
                  </a:p>
                </p:txBody>
              </p:sp>
              <p:sp>
                <p:nvSpPr>
                  <p:cNvPr id="47117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77" y="3726"/>
                    <a:ext cx="313" cy="96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18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329" y="2108"/>
                    <a:ext cx="1" cy="1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19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77" y="2108"/>
                    <a:ext cx="1252" cy="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20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90" y="2108"/>
                    <a:ext cx="939" cy="162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21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955" y="2108"/>
                    <a:ext cx="1" cy="1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2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955" y="2107"/>
                    <a:ext cx="626" cy="160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712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451" y="1468"/>
                    <a:ext cx="3756" cy="3360"/>
                    <a:chOff x="3451" y="1468"/>
                    <a:chExt cx="3756" cy="3360"/>
                  </a:xfrm>
                </p:grpSpPr>
                <p:sp>
                  <p:nvSpPr>
                    <p:cNvPr id="47124" name="Line 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77" y="1628"/>
                      <a:ext cx="1" cy="32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7125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64" y="4508"/>
                      <a:ext cx="466" cy="3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l-GR" sz="1600">
                          <a:latin typeface="Trebuchet MS" pitchFamily="34" charset="0"/>
                        </a:rPr>
                        <a:t>-8</a:t>
                      </a:r>
                      <a:endParaRPr lang="en-US" altLang="el-GR" sz="1600"/>
                    </a:p>
                  </p:txBody>
                </p:sp>
                <p:sp>
                  <p:nvSpPr>
                    <p:cNvPr id="47126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51" y="1468"/>
                      <a:ext cx="778" cy="6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l-GR" sz="1600" i="1">
                          <a:latin typeface="Trebuchet MS" pitchFamily="34" charset="0"/>
                        </a:rPr>
                        <a:t>υ</a:t>
                      </a:r>
                      <a:r>
                        <a:rPr lang="en-US" altLang="el-GR" sz="1600">
                          <a:latin typeface="Trebuchet MS" pitchFamily="34" charset="0"/>
                        </a:rPr>
                        <a:t>/</a:t>
                      </a:r>
                      <a:endParaRPr lang="en-US" altLang="el-GR" sz="1600"/>
                    </a:p>
                  </p:txBody>
                </p:sp>
                <p:grpSp>
                  <p:nvGrpSpPr>
                    <p:cNvPr id="47127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64" y="3536"/>
                      <a:ext cx="3443" cy="567"/>
                      <a:chOff x="3764" y="3536"/>
                      <a:chExt cx="3443" cy="567"/>
                    </a:xfrm>
                  </p:grpSpPr>
                  <p:sp>
                    <p:nvSpPr>
                      <p:cNvPr id="47128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77" y="3708"/>
                        <a:ext cx="3130" cy="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7129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64" y="3536"/>
                        <a:ext cx="313" cy="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>
                            <a:latin typeface="Trebuchet MS" pitchFamily="34" charset="0"/>
                          </a:rPr>
                          <a:t>0</a:t>
                        </a:r>
                        <a:endParaRPr lang="en-US" altLang="el-GR" sz="1600"/>
                      </a:p>
                    </p:txBody>
                  </p:sp>
                  <p:sp>
                    <p:nvSpPr>
                      <p:cNvPr id="47130" name="Text Box 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390" y="3708"/>
                        <a:ext cx="311" cy="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>
                            <a:latin typeface="Trebuchet MS" pitchFamily="34" charset="0"/>
                          </a:rPr>
                          <a:t>2</a:t>
                        </a:r>
                        <a:endParaRPr lang="en-US" altLang="el-GR" sz="1600"/>
                      </a:p>
                    </p:txBody>
                  </p:sp>
                  <p:sp>
                    <p:nvSpPr>
                      <p:cNvPr id="47131" name="Text Box 2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172" y="3708"/>
                        <a:ext cx="312" cy="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>
                            <a:latin typeface="Trebuchet MS" pitchFamily="34" charset="0"/>
                          </a:rPr>
                          <a:t>8</a:t>
                        </a:r>
                        <a:endParaRPr lang="en-US" altLang="el-GR" sz="1600"/>
                      </a:p>
                    </p:txBody>
                  </p:sp>
                  <p:sp>
                    <p:nvSpPr>
                      <p:cNvPr id="47132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98" y="3708"/>
                        <a:ext cx="470" cy="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>
                            <a:latin typeface="Trebuchet MS" pitchFamily="34" charset="0"/>
                          </a:rPr>
                          <a:t>12</a:t>
                        </a:r>
                        <a:endParaRPr lang="en-US" altLang="el-GR" sz="1600"/>
                      </a:p>
                    </p:txBody>
                  </p:sp>
                  <p:sp>
                    <p:nvSpPr>
                      <p:cNvPr id="47133" name="Text 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424" y="3708"/>
                        <a:ext cx="468" cy="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>
                            <a:latin typeface="Trebuchet MS" pitchFamily="34" charset="0"/>
                          </a:rPr>
                          <a:t>15</a:t>
                        </a:r>
                        <a:endParaRPr lang="en-US" altLang="el-GR" sz="1600"/>
                      </a:p>
                    </p:txBody>
                  </p:sp>
                  <p:sp>
                    <p:nvSpPr>
                      <p:cNvPr id="47134" name="Text 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737" y="3708"/>
                        <a:ext cx="470" cy="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 i="1">
                            <a:latin typeface="Trebuchet MS" pitchFamily="34" charset="0"/>
                          </a:rPr>
                          <a:t>t</a:t>
                        </a:r>
                        <a:r>
                          <a:rPr lang="en-US" altLang="el-GR" sz="1600">
                            <a:latin typeface="Trebuchet MS" pitchFamily="34" charset="0"/>
                          </a:rPr>
                          <a:t>/s</a:t>
                        </a:r>
                        <a:endParaRPr lang="en-US" altLang="el-GR" sz="1600"/>
                      </a:p>
                    </p:txBody>
                  </p:sp>
                </p:grpSp>
              </p:grpSp>
            </p:grpSp>
          </p:grpSp>
          <p:graphicFrame>
            <p:nvGraphicFramePr>
              <p:cNvPr id="47113" name="Object 30"/>
              <p:cNvGraphicFramePr>
                <a:graphicFrameLocks noChangeAspect="1"/>
              </p:cNvGraphicFramePr>
              <p:nvPr/>
            </p:nvGraphicFramePr>
            <p:xfrm>
              <a:off x="431" y="391"/>
              <a:ext cx="12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942" name="Εξίσωση" r:id="rId3" imgW="203112" imgH="393529" progId="Equation.3">
                      <p:embed/>
                    </p:oleObj>
                  </mc:Choice>
                  <mc:Fallback>
                    <p:oleObj name="Εξίσωση" r:id="rId3" imgW="203112" imgH="39352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1" y="391"/>
                            <a:ext cx="12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7111" name="Rectangle 32"/>
            <p:cNvSpPr>
              <a:spLocks noChangeArrowheads="1"/>
            </p:cNvSpPr>
            <p:nvPr/>
          </p:nvSpPr>
          <p:spPr bwMode="auto">
            <a:xfrm>
              <a:off x="271" y="290"/>
              <a:ext cx="2864" cy="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b="1" dirty="0" smtClean="0">
                  <a:latin typeface="+mn-lt"/>
                </a:rPr>
                <a:t>10. </a:t>
              </a:r>
              <a:r>
                <a:rPr lang="en-US" altLang="el-GR" sz="2000" dirty="0" err="1" smtClean="0">
                  <a:latin typeface="+mn-lt"/>
                </a:rPr>
                <a:t>Στο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δι</a:t>
              </a:r>
              <a:r>
                <a:rPr lang="en-US" altLang="el-GR" sz="2000" dirty="0">
                  <a:latin typeface="+mn-lt"/>
                </a:rPr>
                <a:t>πλανό σχήμα </a:t>
              </a:r>
              <a:r>
                <a:rPr lang="en-US" altLang="el-GR" sz="2000" dirty="0" smtClean="0">
                  <a:latin typeface="+mn-lt"/>
                </a:rPr>
                <a:t>περιγράφεται</a:t>
              </a:r>
              <a:r>
                <a:rPr lang="el-GR" altLang="el-GR" sz="2000" dirty="0" smtClean="0">
                  <a:latin typeface="+mn-lt"/>
                </a:rPr>
                <a:t> </a:t>
              </a:r>
              <a:r>
                <a:rPr lang="en-US" altLang="el-GR" sz="2000" dirty="0" smtClean="0">
                  <a:latin typeface="+mn-lt"/>
                </a:rPr>
                <a:t>η </a:t>
              </a:r>
              <a:r>
                <a:rPr lang="en-US" altLang="el-GR" sz="2000" dirty="0">
                  <a:latin typeface="+mn-lt"/>
                </a:rPr>
                <a:t>ευθύγραμμη κίνηση ενός κινητού με τη βοήθεια της γραφικής παράστασης  </a:t>
              </a:r>
              <a:r>
                <a:rPr lang="en-US" altLang="el-GR" sz="2000" b="1" dirty="0">
                  <a:latin typeface="+mn-lt"/>
                </a:rPr>
                <a:t>ταχύτητα – χρόνο</a:t>
              </a:r>
              <a:r>
                <a:rPr lang="el-GR" altLang="el-GR" sz="2000" b="1" dirty="0">
                  <a:latin typeface="+mn-lt"/>
                </a:rPr>
                <a:t>ς</a:t>
              </a:r>
              <a:r>
                <a:rPr lang="en-US" altLang="el-GR" sz="2000" dirty="0" smtClean="0">
                  <a:latin typeface="+mn-lt"/>
                </a:rPr>
                <a:t>.</a:t>
              </a:r>
              <a:endParaRPr lang="el-GR" altLang="el-GR" sz="2000" dirty="0" smtClean="0">
                <a:latin typeface="+mn-lt"/>
              </a:endParaRP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α. </a:t>
              </a:r>
              <a:r>
                <a:rPr lang="el-GR" altLang="el-GR" sz="2000" b="1" dirty="0">
                  <a:latin typeface="+mn-lt"/>
                </a:rPr>
                <a:t> </a:t>
              </a:r>
              <a:r>
                <a:rPr lang="en-US" altLang="el-GR" sz="2000" dirty="0">
                  <a:latin typeface="+mn-lt"/>
                </a:rPr>
                <a:t>Να π</a:t>
              </a:r>
              <a:r>
                <a:rPr lang="en-US" altLang="el-GR" sz="2000" dirty="0" err="1">
                  <a:latin typeface="+mn-lt"/>
                </a:rPr>
                <a:t>εριγράψεις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σε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έν</a:t>
              </a:r>
              <a:r>
                <a:rPr lang="en-US" altLang="el-GR" sz="2000" dirty="0">
                  <a:latin typeface="+mn-lt"/>
                </a:rPr>
                <a:t>α κείμενο την κίνηση του σώματος στη διάρκεια των 15s της κίνησής του.</a:t>
              </a:r>
              <a:endParaRPr lang="en-US" altLang="el-GR" sz="2000" b="1" dirty="0">
                <a:latin typeface="+mn-lt"/>
              </a:endParaRPr>
            </a:p>
            <a:p>
              <a:pPr algn="just" eaLnBrk="1" hangingPunct="1">
                <a:lnSpc>
                  <a:spcPct val="150000"/>
                </a:lnSpc>
              </a:pPr>
              <a:endParaRPr lang="en-US" altLang="el-GR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50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813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lang="el-GR" altLang="el-GR" sz="1400" dirty="0" smtClean="0"/>
          </a:p>
        </p:txBody>
      </p:sp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813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7" name="Rectangle 14"/>
              <p:cNvSpPr>
                <a:spLocks noChangeArrowheads="1"/>
              </p:cNvSpPr>
              <p:nvPr/>
            </p:nvSpPr>
            <p:spPr bwMode="auto">
              <a:xfrm>
                <a:off x="467544" y="309114"/>
                <a:ext cx="7992888" cy="5896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el-GR" altLang="el-GR" sz="2000" b="1" dirty="0" smtClean="0">
                    <a:latin typeface="+mn-lt"/>
                  </a:rPr>
                  <a:t>11.  </a:t>
                </a:r>
                <a:r>
                  <a:rPr lang="el-GR" altLang="el-GR" sz="2000" dirty="0" smtClean="0">
                    <a:latin typeface="+mn-lt"/>
                  </a:rPr>
                  <a:t>Σε </a:t>
                </a:r>
                <a:r>
                  <a:rPr lang="el-GR" altLang="el-GR" sz="2000" dirty="0">
                    <a:latin typeface="+mn-lt"/>
                  </a:rPr>
                  <a:t>δύο σημεία Α και Β κάποιου ευθύγραμμου τμήματος ενός δρόμου, τα οποία απέχουν </a:t>
                </a:r>
                <a:r>
                  <a:rPr lang="el-GR" altLang="el-GR" sz="2000" dirty="0" smtClean="0">
                    <a:latin typeface="+mn-lt"/>
                  </a:rPr>
                  <a:t>απόσταση </a:t>
                </a:r>
                <a:r>
                  <a:rPr lang="en-US" altLang="el-GR" sz="2000" i="1" dirty="0" smtClean="0">
                    <a:latin typeface="+mn-lt"/>
                  </a:rPr>
                  <a:t>d </a:t>
                </a:r>
                <a:r>
                  <a:rPr lang="el-GR" altLang="el-GR" sz="2000" dirty="0" smtClean="0">
                    <a:latin typeface="+mn-lt"/>
                  </a:rPr>
                  <a:t>=</a:t>
                </a:r>
                <a:r>
                  <a:rPr lang="en-US" altLang="el-GR" sz="2000" dirty="0" smtClean="0">
                    <a:latin typeface="+mn-lt"/>
                  </a:rPr>
                  <a:t> </a:t>
                </a:r>
                <a:r>
                  <a:rPr lang="el-GR" altLang="el-GR" sz="2000" dirty="0" smtClean="0">
                    <a:latin typeface="+mn-lt"/>
                  </a:rPr>
                  <a:t>800</a:t>
                </a:r>
                <a:r>
                  <a:rPr lang="en-US" altLang="el-GR" sz="2000" dirty="0" smtClean="0">
                    <a:latin typeface="+mn-lt"/>
                  </a:rPr>
                  <a:t>m</a:t>
                </a:r>
                <a:r>
                  <a:rPr lang="el-GR" altLang="el-GR" sz="2000" dirty="0">
                    <a:latin typeface="+mn-lt"/>
                  </a:rPr>
                  <a:t>, </a:t>
                </a:r>
                <a:r>
                  <a:rPr lang="el-GR" altLang="el-GR" sz="2000" dirty="0" smtClean="0">
                    <a:latin typeface="+mn-lt"/>
                  </a:rPr>
                  <a:t>βρίσκονται δύο </a:t>
                </a:r>
                <a:r>
                  <a:rPr lang="el-GR" altLang="el-GR" sz="2000" dirty="0">
                    <a:latin typeface="+mn-lt"/>
                  </a:rPr>
                  <a:t>φωτεινοί σηματοδότες. Ένα αυτοκίνητο που ήταν σταματημένο στο Α ξεκινά τη χρονική στιγμή </a:t>
                </a:r>
                <a:r>
                  <a:rPr lang="en-US" altLang="el-GR" sz="2000" i="1" dirty="0">
                    <a:latin typeface="+mn-lt"/>
                  </a:rPr>
                  <a:t>t</a:t>
                </a:r>
                <a:r>
                  <a:rPr lang="el-GR" altLang="el-GR" sz="2000" baseline="-25000" dirty="0">
                    <a:latin typeface="+mn-lt"/>
                  </a:rPr>
                  <a:t>0 </a:t>
                </a:r>
                <a:r>
                  <a:rPr lang="el-GR" altLang="el-GR" sz="2000" dirty="0">
                    <a:latin typeface="+mn-lt"/>
                  </a:rPr>
                  <a:t>= 0 να κινείται προς το Β με σταθερή </a:t>
                </a:r>
                <a:r>
                  <a:rPr lang="el-GR" altLang="el-GR" sz="2000" dirty="0" smtClean="0">
                    <a:latin typeface="+mn-lt"/>
                  </a:rPr>
                  <a:t>επιτάχυνση </a:t>
                </a:r>
                <a:r>
                  <a:rPr lang="el-GR" altLang="el-GR" sz="2000" i="1" dirty="0" smtClean="0">
                    <a:latin typeface="+mn-lt"/>
                  </a:rPr>
                  <a:t>α</a:t>
                </a:r>
                <a:r>
                  <a:rPr lang="en-US" altLang="el-GR" sz="2000" i="1" dirty="0" smtClean="0">
                    <a:latin typeface="+mn-lt"/>
                  </a:rPr>
                  <a:t> </a:t>
                </a:r>
                <a:r>
                  <a:rPr lang="el-GR" altLang="el-GR" sz="2000" dirty="0" smtClean="0">
                    <a:latin typeface="+mn-lt"/>
                  </a:rPr>
                  <a:t>=</a:t>
                </a:r>
                <a:r>
                  <a:rPr lang="en-US" altLang="el-GR" sz="2000" dirty="0" smtClean="0">
                    <a:latin typeface="+mn-lt"/>
                  </a:rPr>
                  <a:t> </a:t>
                </a:r>
                <a:r>
                  <a:rPr lang="el-GR" altLang="el-GR" sz="2000" dirty="0" smtClean="0">
                    <a:latin typeface="+mn-lt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l-G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l-GR" sz="2000" b="0" i="0" smtClean="0">
                            <a:latin typeface="Cambria Math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l-GR" altLang="el-GR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l-GR" sz="2000" b="0" i="0" smtClean="0">
                                <a:latin typeface="Cambria Math"/>
                              </a:rPr>
                              <m:t>s</m:t>
                            </m:r>
                          </m:e>
                          <m:sup>
                            <m:r>
                              <a:rPr lang="el-GR" altLang="el-GR" sz="2000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el-GR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altLang="el-GR" sz="2000" dirty="0" smtClean="0">
                    <a:latin typeface="+mn-lt"/>
                  </a:rPr>
                  <a:t>. </a:t>
                </a:r>
                <a:r>
                  <a:rPr lang="el-GR" altLang="el-GR" sz="2000" dirty="0">
                    <a:latin typeface="+mn-lt"/>
                  </a:rPr>
                  <a:t>Την ίδια χρονική στιγμή περνά από το Β ένα φορτηγό, το οποίο κατευθύνεται προς το Α με σταθερή ταχύτητα  </a:t>
                </a:r>
                <a:r>
                  <a:rPr lang="el-GR" altLang="el-GR" sz="2000" i="1" dirty="0" smtClean="0">
                    <a:latin typeface="+mn-lt"/>
                  </a:rPr>
                  <a:t>υ</a:t>
                </a:r>
                <a:r>
                  <a:rPr lang="el-GR" altLang="el-GR" sz="2000" baseline="-25000" dirty="0" smtClean="0">
                    <a:latin typeface="+mn-lt"/>
                  </a:rPr>
                  <a:t>2</a:t>
                </a:r>
                <a:r>
                  <a:rPr lang="en-US" altLang="el-GR" sz="2000" baseline="-25000" dirty="0" smtClean="0">
                    <a:latin typeface="+mn-lt"/>
                  </a:rPr>
                  <a:t> </a:t>
                </a:r>
                <a:r>
                  <a:rPr lang="el-GR" altLang="el-GR" sz="2000" dirty="0" smtClean="0">
                    <a:latin typeface="+mn-lt"/>
                  </a:rPr>
                  <a:t>=</a:t>
                </a:r>
                <a:r>
                  <a:rPr lang="en-US" altLang="el-GR" sz="2000" dirty="0" smtClean="0">
                    <a:latin typeface="+mn-lt"/>
                  </a:rPr>
                  <a:t> </a:t>
                </a:r>
                <a:r>
                  <a:rPr lang="el-GR" altLang="el-GR" sz="2000" dirty="0" smtClean="0">
                    <a:latin typeface="+mn-lt"/>
                  </a:rPr>
                  <a:t>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l-G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l-GR" sz="2000" b="0" i="0" smtClean="0"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l-GR" sz="2000" b="0" i="0" smtClean="0">
                            <a:latin typeface="Cambria Math"/>
                          </a:rPr>
                          <m:t>s</m:t>
                        </m:r>
                      </m:den>
                    </m:f>
                  </m:oMath>
                </a14:m>
                <a:r>
                  <a:rPr lang="el-GR" altLang="el-GR" sz="2000" dirty="0" smtClean="0">
                    <a:latin typeface="+mn-lt"/>
                  </a:rPr>
                  <a:t> .</a:t>
                </a:r>
                <a:r>
                  <a:rPr lang="en-US" altLang="el-GR" sz="2000" dirty="0" smtClean="0">
                    <a:latin typeface="+mn-lt"/>
                  </a:rPr>
                  <a:t> </a:t>
                </a: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el-GR" altLang="el-GR" sz="2000" b="1" dirty="0">
                    <a:latin typeface="+mn-lt"/>
                  </a:rPr>
                  <a:t>α</a:t>
                </a:r>
                <a:r>
                  <a:rPr lang="el-GR" altLang="el-GR" sz="2000" b="1" dirty="0" smtClean="0">
                    <a:latin typeface="+mn-lt"/>
                  </a:rPr>
                  <a:t>.</a:t>
                </a:r>
                <a:r>
                  <a:rPr lang="en-US" altLang="el-GR" sz="2000" b="1" dirty="0" smtClean="0">
                    <a:latin typeface="+mn-lt"/>
                  </a:rPr>
                  <a:t> </a:t>
                </a:r>
                <a:r>
                  <a:rPr lang="el-GR" altLang="el-GR" sz="2000" b="1" dirty="0" smtClean="0">
                    <a:latin typeface="+mn-lt"/>
                  </a:rPr>
                  <a:t> </a:t>
                </a:r>
                <a:r>
                  <a:rPr lang="el-GR" altLang="el-GR" sz="2000" dirty="0">
                    <a:latin typeface="+mn-lt"/>
                  </a:rPr>
                  <a:t>Να βρεις την απόσταση των δύο οχημάτων τη στιγμή που θα έχουν ταχύτητες ίσου μέτρου.</a:t>
                </a: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el-GR" altLang="el-GR" sz="2000" b="1" dirty="0">
                    <a:latin typeface="+mn-lt"/>
                  </a:rPr>
                  <a:t>β. </a:t>
                </a:r>
                <a:r>
                  <a:rPr lang="en-US" altLang="el-GR" sz="2000" b="1" dirty="0" smtClean="0">
                    <a:latin typeface="+mn-lt"/>
                  </a:rPr>
                  <a:t> </a:t>
                </a:r>
                <a:r>
                  <a:rPr lang="el-GR" altLang="el-GR" sz="2000" dirty="0" smtClean="0">
                    <a:latin typeface="+mn-lt"/>
                  </a:rPr>
                  <a:t>Ποια </a:t>
                </a:r>
                <a:r>
                  <a:rPr lang="el-GR" altLang="el-GR" sz="2000" dirty="0">
                    <a:latin typeface="+mn-lt"/>
                  </a:rPr>
                  <a:t>χρονική στιγμή θα συναντηθούν τα δύο οχήματα και σε ποια απόσταση από το Β;</a:t>
                </a: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el-GR" altLang="el-GR" sz="2000" b="1" dirty="0">
                    <a:latin typeface="+mn-lt"/>
                  </a:rPr>
                  <a:t>γ. </a:t>
                </a:r>
                <a:r>
                  <a:rPr lang="el-GR" altLang="el-GR" sz="2000" dirty="0">
                    <a:latin typeface="+mn-lt"/>
                  </a:rPr>
                  <a:t>Να σχεδιάσεις σε κοινό σύστημα αξόνων τα διαγράμματα ταχύτητας – χρόνου για τα δύο οχήματα, μέχρι τη χρονική στιγμή της συνάντησής τους</a:t>
                </a:r>
                <a:r>
                  <a:rPr lang="el-GR" altLang="el-GR" sz="2000" dirty="0" smtClean="0">
                    <a:latin typeface="+mn-lt"/>
                  </a:rPr>
                  <a:t>.</a:t>
                </a:r>
                <a:endParaRPr lang="el-GR" altLang="el-GR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8137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309114"/>
                <a:ext cx="7992888" cy="5896871"/>
              </a:xfrm>
              <a:prstGeom prst="rect">
                <a:avLst/>
              </a:prstGeom>
              <a:blipFill>
                <a:blip r:embed="rId2"/>
                <a:stretch>
                  <a:fillRect l="-839" r="-763" b="-10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39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19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53B85C-E83D-4CB9-9A98-418B74363EE1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8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763688" y="188913"/>
            <a:ext cx="5856312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έννοια της επιτάχυνσης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(στην ευθύγραμμη ομαλά μεταβαλλόμενη  κίνηση)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210" name="AutoShape 5"/>
          <p:cNvSpPr>
            <a:spLocks noChangeArrowheads="1"/>
          </p:cNvSpPr>
          <p:nvPr/>
        </p:nvSpPr>
        <p:spPr bwMode="auto">
          <a:xfrm>
            <a:off x="6226411" y="1206141"/>
            <a:ext cx="2736105" cy="1701693"/>
          </a:xfrm>
          <a:prstGeom prst="cloudCallout">
            <a:avLst>
              <a:gd name="adj1" fmla="val 34833"/>
              <a:gd name="adj2" fmla="val 5698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l-GR" altLang="el-GR" sz="1800" b="1" dirty="0" smtClean="0">
                <a:latin typeface="Comic Sans MS" pitchFamily="66" charset="0"/>
              </a:rPr>
              <a:t>Τι σημαίνει επιτάχυνση ίση με 5</a:t>
            </a:r>
            <a:r>
              <a:rPr lang="en-US" altLang="el-GR" sz="1800" b="1" dirty="0" smtClean="0">
                <a:latin typeface="Comic Sans MS" pitchFamily="66" charset="0"/>
              </a:rPr>
              <a:t>m/s</a:t>
            </a:r>
            <a:r>
              <a:rPr lang="en-US" altLang="el-GR" sz="1800" b="1" baseline="30000" dirty="0" smtClean="0">
                <a:latin typeface="Comic Sans MS" pitchFamily="66" charset="0"/>
              </a:rPr>
              <a:t>2</a:t>
            </a:r>
            <a:r>
              <a:rPr lang="en-US" altLang="el-GR" sz="1800" dirty="0" smtClean="0">
                <a:latin typeface="Comic Sans MS" pitchFamily="66" charset="0"/>
              </a:rPr>
              <a:t>;</a:t>
            </a:r>
            <a:endParaRPr lang="en-US" altLang="el-GR" sz="1800" dirty="0">
              <a:latin typeface="Comic Sans MS" pitchFamily="66" charset="0"/>
            </a:endParaRP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1211334" y="3522615"/>
            <a:ext cx="606953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800" b="1" dirty="0">
                <a:latin typeface="Comic Sans MS" pitchFamily="66" charset="0"/>
                <a:hlinkClick r:id="rId3"/>
              </a:rPr>
              <a:t>F. Alonso </a:t>
            </a:r>
            <a:r>
              <a:rPr lang="el-GR" altLang="el-GR" sz="1800" b="1" dirty="0">
                <a:latin typeface="Comic Sans MS" pitchFamily="66" charset="0"/>
                <a:hlinkClick r:id="rId3"/>
              </a:rPr>
              <a:t>με </a:t>
            </a:r>
            <a:r>
              <a:rPr lang="en-US" altLang="el-GR" sz="1800" b="1" dirty="0">
                <a:latin typeface="Comic Sans MS" pitchFamily="66" charset="0"/>
                <a:hlinkClick r:id="rId3"/>
              </a:rPr>
              <a:t>Ferrari</a:t>
            </a:r>
            <a:r>
              <a:rPr lang="el-GR" altLang="el-GR" sz="1800" b="1" dirty="0">
                <a:latin typeface="Comic Sans MS" pitchFamily="66" charset="0"/>
              </a:rPr>
              <a:t> πιάνει  0 – 100</a:t>
            </a:r>
            <a:r>
              <a:rPr lang="en-US" altLang="el-GR" sz="1800" b="1" dirty="0">
                <a:latin typeface="Comic Sans MS" pitchFamily="66" charset="0"/>
              </a:rPr>
              <a:t>km/h </a:t>
            </a:r>
            <a:r>
              <a:rPr lang="el-GR" altLang="el-GR" sz="1800" b="1" dirty="0">
                <a:latin typeface="Comic Sans MS" pitchFamily="66" charset="0"/>
              </a:rPr>
              <a:t>σε 2,6</a:t>
            </a:r>
            <a:r>
              <a:rPr lang="en-US" altLang="el-GR" sz="1800" b="1" dirty="0">
                <a:latin typeface="Comic Sans MS" pitchFamily="66" charset="0"/>
              </a:rPr>
              <a:t>s</a:t>
            </a:r>
            <a:r>
              <a:rPr lang="en-US" altLang="el-GR" sz="1800" b="1" dirty="0" smtClean="0">
                <a:latin typeface="Comic Sans MS" pitchFamily="66" charset="0"/>
              </a:rPr>
              <a:t>.</a:t>
            </a:r>
            <a:endParaRPr lang="el-GR" altLang="el-GR" sz="1800" b="1" dirty="0" smtClean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l-GR" altLang="el-GR" sz="1600" dirty="0" smtClean="0">
                <a:latin typeface="Comic Sans MS" pitchFamily="66" charset="0"/>
              </a:rPr>
              <a:t>(ανοίχτε τον ήχο)</a:t>
            </a:r>
            <a:endParaRPr lang="en-US" altLang="el-GR" sz="1600" dirty="0">
              <a:latin typeface="Comic Sans MS" pitchFamily="66" charset="0"/>
            </a:endParaRPr>
          </a:p>
        </p:txBody>
      </p:sp>
      <p:sp>
        <p:nvSpPr>
          <p:cNvPr id="8205" name="Text Box 8"/>
          <p:cNvSpPr txBox="1">
            <a:spLocks noChangeArrowheads="1"/>
          </p:cNvSpPr>
          <p:nvPr/>
        </p:nvSpPr>
        <p:spPr bwMode="auto">
          <a:xfrm>
            <a:off x="1619251" y="1598613"/>
            <a:ext cx="44945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1800" b="1" dirty="0" smtClean="0">
                <a:latin typeface="Comic Sans MS" pitchFamily="66" charset="0"/>
              </a:rPr>
              <a:t>Για το σώμα που έχει αυτή την σταθερή επιτάχυνση, σε κάθε</a:t>
            </a:r>
            <a:r>
              <a:rPr lang="en-US" altLang="el-GR" sz="1800" b="1" dirty="0" smtClean="0">
                <a:latin typeface="Comic Sans MS" pitchFamily="66" charset="0"/>
              </a:rPr>
              <a:t> </a:t>
            </a:r>
            <a:r>
              <a:rPr lang="el-GR" altLang="el-GR" sz="1800" b="1" dirty="0" smtClean="0">
                <a:latin typeface="Comic Sans MS" pitchFamily="66" charset="0"/>
              </a:rPr>
              <a:t>1</a:t>
            </a:r>
            <a:r>
              <a:rPr lang="en-US" altLang="el-GR" sz="1800" b="1" dirty="0">
                <a:latin typeface="Comic Sans MS" pitchFamily="66" charset="0"/>
              </a:rPr>
              <a:t>s </a:t>
            </a:r>
            <a:r>
              <a:rPr lang="el-GR" altLang="el-GR" sz="1800" b="1" dirty="0">
                <a:latin typeface="Comic Sans MS" pitchFamily="66" charset="0"/>
              </a:rPr>
              <a:t>η ταχύτητά του μεταβάλλεται  κατά </a:t>
            </a:r>
            <a:r>
              <a:rPr lang="el-GR" altLang="el-GR" sz="1800" b="1" dirty="0" smtClean="0">
                <a:latin typeface="Comic Sans MS" pitchFamily="66" charset="0"/>
              </a:rPr>
              <a:t>5</a:t>
            </a:r>
            <a:r>
              <a:rPr lang="en-US" altLang="el-GR" sz="1800" b="1" dirty="0" smtClean="0">
                <a:latin typeface="Comic Sans MS" pitchFamily="66" charset="0"/>
              </a:rPr>
              <a:t>m/s</a:t>
            </a:r>
            <a:r>
              <a:rPr lang="en-US" altLang="el-GR" sz="2000" b="1" dirty="0" smtClean="0">
                <a:latin typeface="Comic Sans MS" pitchFamily="66" charset="0"/>
              </a:rPr>
              <a:t>. </a:t>
            </a:r>
            <a:endParaRPr lang="en-US" altLang="el-GR" sz="2000" b="1" dirty="0">
              <a:latin typeface="Comic Sans MS" pitchFamily="66" charset="0"/>
            </a:endParaRPr>
          </a:p>
        </p:txBody>
      </p:sp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290" y="3203298"/>
            <a:ext cx="664103" cy="99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7" y="1989167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Ομάδα 2"/>
          <p:cNvGrpSpPr/>
          <p:nvPr/>
        </p:nvGrpSpPr>
        <p:grpSpPr>
          <a:xfrm>
            <a:off x="1211334" y="4565036"/>
            <a:ext cx="5641925" cy="1150938"/>
            <a:chOff x="1395463" y="3619499"/>
            <a:chExt cx="5641925" cy="1150938"/>
          </a:xfrm>
        </p:grpSpPr>
        <p:grpSp>
          <p:nvGrpSpPr>
            <p:cNvPr id="78875" name="Group 27"/>
            <p:cNvGrpSpPr>
              <a:grpSpLocks/>
            </p:cNvGrpSpPr>
            <p:nvPr/>
          </p:nvGrpSpPr>
          <p:grpSpPr bwMode="auto">
            <a:xfrm>
              <a:off x="1547813" y="3619499"/>
              <a:ext cx="5489575" cy="1150938"/>
              <a:chOff x="975" y="2280"/>
              <a:chExt cx="3458" cy="725"/>
            </a:xfrm>
          </p:grpSpPr>
          <p:sp>
            <p:nvSpPr>
              <p:cNvPr id="78871" name="Text Box 23"/>
              <p:cNvSpPr txBox="1">
                <a:spLocks noChangeArrowheads="1"/>
              </p:cNvSpPr>
              <p:nvPr/>
            </p:nvSpPr>
            <p:spPr bwMode="auto">
              <a:xfrm>
                <a:off x="975" y="2523"/>
                <a:ext cx="190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l-GR" sz="2000" b="1" dirty="0" err="1">
                    <a:solidFill>
                      <a:srgbClr val="FF0000"/>
                    </a:solidFill>
                    <a:latin typeface="Comic Sans MS" pitchFamily="66" charset="0"/>
                    <a:hlinkClick r:id="rId6"/>
                  </a:rPr>
                  <a:t>Ρεπρίζ</a:t>
                </a:r>
                <a:r>
                  <a:rPr lang="el-GR" sz="2000" b="1" dirty="0">
                    <a:solidFill>
                      <a:srgbClr val="FF0000"/>
                    </a:solidFill>
                    <a:latin typeface="Comic Sans MS" pitchFamily="66" charset="0"/>
                    <a:hlinkClick r:id="rId6"/>
                  </a:rPr>
                  <a:t> μιας </a:t>
                </a:r>
                <a:r>
                  <a:rPr lang="en-US" sz="2000" b="1" dirty="0">
                    <a:solidFill>
                      <a:srgbClr val="FF0000"/>
                    </a:solidFill>
                    <a:latin typeface="Comic Sans MS" pitchFamily="66" charset="0"/>
                    <a:hlinkClick r:id="rId6"/>
                  </a:rPr>
                  <a:t>BMW  Z4</a:t>
                </a:r>
                <a:endParaRPr lang="en-US" sz="20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graphicFrame>
            <p:nvGraphicFramePr>
              <p:cNvPr id="8208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906499"/>
                  </p:ext>
                </p:extLst>
              </p:nvPr>
            </p:nvGraphicFramePr>
            <p:xfrm>
              <a:off x="3061" y="2280"/>
              <a:ext cx="1372" cy="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74" name="Bitmap Image" r:id="rId7" imgW="5772956" imgH="3048426" progId="Paint.Picture">
                      <p:embed/>
                    </p:oleObj>
                  </mc:Choice>
                  <mc:Fallback>
                    <p:oleObj name="Bitmap Image" r:id="rId7" imgW="5772956" imgH="3048426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61" y="2280"/>
                            <a:ext cx="1372" cy="7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" name="TextBox 1"/>
            <p:cNvSpPr txBox="1"/>
            <p:nvPr/>
          </p:nvSpPr>
          <p:spPr>
            <a:xfrm>
              <a:off x="1395463" y="4346813"/>
              <a:ext cx="33123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Comic Sans MS" panose="030F0702030302020204" pitchFamily="66" charset="0"/>
                </a:rPr>
                <a:t>(προσομοίωση, ανοίχτε τον ήχο)</a:t>
              </a:r>
              <a:endParaRPr lang="el-GR" sz="16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6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8210" grpId="0" animBg="1"/>
      <p:bldP spid="78864" grpId="0"/>
      <p:bldP spid="82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467544" y="1340768"/>
            <a:ext cx="44644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Comic Sans MS" pitchFamily="66" charset="0"/>
                <a:hlinkClick r:id="rId2"/>
              </a:rPr>
              <a:t>Πίνακας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dirty="0" smtClean="0">
                <a:latin typeface="Comic Sans MS" pitchFamily="66" charset="0"/>
              </a:rPr>
              <a:t>με τις </a:t>
            </a:r>
            <a:r>
              <a:rPr lang="el-GR" altLang="el-GR" sz="2000" dirty="0">
                <a:latin typeface="Comic Sans MS" pitchFamily="66" charset="0"/>
              </a:rPr>
              <a:t>καλύτερες αποδόσεις αυτοκινήτων με βάση την επιτάχυνση. </a:t>
            </a:r>
            <a:endParaRPr lang="en-US" altLang="el-GR" sz="2000" dirty="0">
              <a:latin typeface="Comic Sans MS" pitchFamily="66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5004048" y="749298"/>
            <a:ext cx="3776738" cy="2570299"/>
            <a:chOff x="5004048" y="749298"/>
            <a:chExt cx="3776738" cy="2570299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749298"/>
              <a:ext cx="3776738" cy="21986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Ορθογώνιο 5"/>
            <p:cNvSpPr/>
            <p:nvPr/>
          </p:nvSpPr>
          <p:spPr>
            <a:xfrm>
              <a:off x="5727675" y="2981043"/>
              <a:ext cx="20906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Porsche 918 </a:t>
              </a:r>
              <a:r>
                <a:rPr lang="en-US" sz="1600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Spyder</a:t>
              </a:r>
              <a:endPara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57260" y="4342451"/>
            <a:ext cx="4733836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  <a:hlinkClick r:id="rId4"/>
              </a:rPr>
              <a:t>Πίνακας</a:t>
            </a:r>
            <a:r>
              <a:rPr lang="el-GR" altLang="el-GR" sz="2000" dirty="0">
                <a:latin typeface="Comic Sans MS" pitchFamily="66" charset="0"/>
              </a:rPr>
              <a:t> </a:t>
            </a:r>
            <a:r>
              <a:rPr lang="el-GR" altLang="el-GR" sz="2000" dirty="0" smtClean="0">
                <a:latin typeface="Comic Sans MS" pitchFamily="66" charset="0"/>
              </a:rPr>
              <a:t>με τις </a:t>
            </a:r>
            <a:r>
              <a:rPr lang="el-GR" altLang="el-GR" sz="2000" dirty="0">
                <a:latin typeface="Comic Sans MS" pitchFamily="66" charset="0"/>
              </a:rPr>
              <a:t>καλύτερες αποδόσεις μοτοσυκλετών με βάση την επιτάχυνση. </a:t>
            </a:r>
            <a:endParaRPr lang="en-US" altLang="el-GR" sz="2000" dirty="0">
              <a:latin typeface="Comic Sans MS" pitchFamily="66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5436096" y="3501008"/>
            <a:ext cx="3024336" cy="2606807"/>
            <a:chOff x="5436096" y="3501008"/>
            <a:chExt cx="3024336" cy="2606807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3501008"/>
              <a:ext cx="3024336" cy="22682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Ορθογώνιο 9"/>
            <p:cNvSpPr/>
            <p:nvPr/>
          </p:nvSpPr>
          <p:spPr>
            <a:xfrm>
              <a:off x="5951035" y="5769261"/>
              <a:ext cx="19944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Suzuki GSX-R1000</a:t>
              </a:r>
              <a:endPara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4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4191</Words>
  <Application>Microsoft Office PowerPoint</Application>
  <PresentationFormat>Προβολή στην οθόνη (4:3)</PresentationFormat>
  <Paragraphs>682</Paragraphs>
  <Slides>75</Slides>
  <Notes>13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75</vt:i4>
      </vt:variant>
    </vt:vector>
  </HeadingPairs>
  <TitlesOfParts>
    <vt:vector size="79" baseType="lpstr">
      <vt:lpstr>2_Θέμα του Office</vt:lpstr>
      <vt:lpstr>Bitmap Image</vt:lpstr>
      <vt:lpstr>Εξίσωση</vt:lpstr>
      <vt:lpstr>Γράφημα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Εξισώσεις κίνησης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Merkouris</dc:creator>
  <cp:lastModifiedBy>FISIKOS</cp:lastModifiedBy>
  <cp:revision>322</cp:revision>
  <dcterms:created xsi:type="dcterms:W3CDTF">2017-10-11T21:41:19Z</dcterms:created>
  <dcterms:modified xsi:type="dcterms:W3CDTF">2020-10-04T14:52:46Z</dcterms:modified>
</cp:coreProperties>
</file>