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300" r:id="rId2"/>
    <p:sldId id="299" r:id="rId3"/>
    <p:sldId id="257" r:id="rId4"/>
    <p:sldId id="297" r:id="rId5"/>
    <p:sldId id="260" r:id="rId6"/>
    <p:sldId id="298" r:id="rId7"/>
    <p:sldId id="262" r:id="rId8"/>
    <p:sldId id="263" r:id="rId9"/>
    <p:sldId id="264" r:id="rId10"/>
    <p:sldId id="265" r:id="rId11"/>
    <p:sldId id="290" r:id="rId12"/>
    <p:sldId id="289" r:id="rId13"/>
    <p:sldId id="268" r:id="rId14"/>
    <p:sldId id="269" r:id="rId15"/>
    <p:sldId id="291" r:id="rId16"/>
    <p:sldId id="292" r:id="rId17"/>
    <p:sldId id="272" r:id="rId18"/>
    <p:sldId id="273" r:id="rId19"/>
    <p:sldId id="276" r:id="rId20"/>
    <p:sldId id="296" r:id="rId21"/>
    <p:sldId id="277" r:id="rId22"/>
    <p:sldId id="278" r:id="rId23"/>
    <p:sldId id="293" r:id="rId24"/>
    <p:sldId id="279" r:id="rId25"/>
    <p:sldId id="280" r:id="rId26"/>
    <p:sldId id="294" r:id="rId27"/>
    <p:sldId id="282" r:id="rId28"/>
    <p:sldId id="281" r:id="rId29"/>
    <p:sldId id="283" r:id="rId30"/>
    <p:sldId id="285" r:id="rId31"/>
    <p:sldId id="284" r:id="rId32"/>
    <p:sldId id="295" r:id="rId33"/>
    <p:sldId id="288" r:id="rId34"/>
    <p:sldId id="286" r:id="rId3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  <a:srgbClr val="800000"/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CEA4E-CE42-4B94-B855-EF2F4B20651B}" type="datetimeFigureOut">
              <a:rPr lang="el-GR" smtClean="0"/>
              <a:t>7/4/2021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65FD1-20B5-461B-93F9-5250F1DDF5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9412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97C34-6BEB-47C0-A04C-35274F4FAC58}" type="slidenum">
              <a:rPr kumimoji="0" lang="el-GR" alt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l-GR" alt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80778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DE747-AB8C-4351-A593-700C5DEBCE5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7/4/2021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www.merkopanas.blogspot.gr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457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C7E3-DFC0-4719-B5A5-99EC2060538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7/4/2021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www.merkopanas.blogspot.gr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26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B222-E26A-4A59-855D-8F74706A0CB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7/4/2021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www.merkopanas.blogspot.gr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86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8F86B-2F6A-42C0-B1DA-ABB7872D923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7/4/2021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www.merkopanas.blogspot.gr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24F44-E708-4DD5-AF0A-FCEF5BE8A6F1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155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5D95C-BD89-456B-88E0-53A175DED18D}" type="datetime1"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7/4/2021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www.merkopanas.blogspot.gr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482F6-6567-444F-9A04-38D96E42A2C9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559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BDB82-6B0A-4FCF-9B1D-35E158B10A56}" type="datetime1"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7/4/2021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www.merkopanas.blogspot.gr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3AF50-8782-40CF-8B53-39F564DB54A3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458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Τίτλος και Αντικείμενο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5E107-4B4B-4068-88CE-2E2B9AFAB1F9}" type="datetime1"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7/4/2021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www.merkopanas.blogspot.gr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A2E8E-A6A2-4C00-8D22-066B12895CBB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16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8B6C-480F-48D5-8CCF-2FE407A1E0A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7/4/2021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www.merkopanas.blogspot.gr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497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487-1452-47FB-BE1C-47CC435951A5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7/4/2021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www.merkopanas.blogspot.gr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595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45CE-D849-4D32-9D99-AC5256DEF59D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7/4/2021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www.merkopanas.blogspot.gr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058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54F6-BC77-4357-8D5C-BC87D426DD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7/4/2021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www.merkopanas.blogspot.gr</a:t>
            </a: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442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25E3E-47CA-4270-A77D-8D2B41DCFC5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7/4/2021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www.merkopanas.blogspot.gr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857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CBD27-868C-4BC8-8206-7E65D858D57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7/4/2021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www.merkopanas.blogspot.gr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468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34AD-80EE-4EE3-9BD0-7D5F9C0F207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7/4/2021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www.merkopanas.blogspot.gr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103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BA10-4DEE-4770-A5B6-90DB613C5735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7/4/2021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www.merkopanas.blogspot.gr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984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FFFF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2B73D-2F37-41CD-98FA-99076ECDE28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7/4/2021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www.merkopanas.blogspot.gr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642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10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13" Type="http://schemas.openxmlformats.org/officeDocument/2006/relationships/image" Target="../media/image240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21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7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png"/><Relationship Id="rId11" Type="http://schemas.openxmlformats.org/officeDocument/2006/relationships/image" Target="../media/image25.png"/><Relationship Id="rId5" Type="http://schemas.openxmlformats.org/officeDocument/2006/relationships/oleObject" Target="../embeddings/oleObject6.bin"/><Relationship Id="rId15" Type="http://schemas.openxmlformats.org/officeDocument/2006/relationships/image" Target="../media/image26.png"/><Relationship Id="rId10" Type="http://schemas.openxmlformats.org/officeDocument/2006/relationships/image" Target="../media/image24.png"/><Relationship Id="rId4" Type="http://schemas.openxmlformats.org/officeDocument/2006/relationships/image" Target="../media/image23.emf"/><Relationship Id="rId9" Type="http://schemas.openxmlformats.org/officeDocument/2006/relationships/image" Target="../media/image230.png"/><Relationship Id="rId14" Type="http://schemas.openxmlformats.org/officeDocument/2006/relationships/image" Target="../media/image2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4.jpe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9" Type="http://schemas.openxmlformats.org/officeDocument/2006/relationships/image" Target="../media/image34.png"/><Relationship Id="rId1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24.jpeg"/><Relationship Id="rId16" Type="http://schemas.openxmlformats.org/officeDocument/2006/relationships/image" Target="../media/image2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29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24.jpeg"/><Relationship Id="rId16" Type="http://schemas.openxmlformats.org/officeDocument/2006/relationships/image" Target="../media/image2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30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24.jpeg"/><Relationship Id="rId16" Type="http://schemas.openxmlformats.org/officeDocument/2006/relationships/image" Target="../media/image2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39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4.jpg"/><Relationship Id="rId5" Type="http://schemas.openxmlformats.org/officeDocument/2006/relationships/image" Target="../media/image16.png"/><Relationship Id="rId4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9729c32e-a-62cb3a1a-s-sites.googlegroups.com/site/edeutereapothekephysikes/home/pdf/%CE%88%CF%81%CE%B3%CE%BF%20%CE%BA%CE%B1%CE%B9%20%CE%B5%CE%BD%CE%AD%CF%81%CE%B3%CE%B5%CE%B9%CE%B1.pdf?attachauth=ANoY7cre3iAsosLf6WIYrUrtoOodUbjrvDJIuRm8e7kgzKQ_dad5oRk9zrJaTMu3aZ27IZ-IjG31eCOCq9qPerwtEAw62Li8GwGNmYxy8ENCsqrE52A_3o6OXREt7SMsWMs8AGlaUkHDasDxGzNIjnHkhsAEHEYwdZuNEZkdE3uUeilPgCxPNvjuDHv0-3tzDC7MD-RmzA7KrtS2ekM8WA_-N6O6rKmTHkgs5ZNZ9jmheACoft7N51ErREi4oVA_r4KlhjkeQMoPc1LxuOvrVFR3rrYvzTbSqfVPEd1qi7CGnfcQCVOVLwSLiUFWcv1vu2SlTacBSCTqyIYjSEJKEAqz6b69DxUO_ieHQId89qpPRIKUFKQuRjg%3D&amp;attredirects=0" TargetMode="External"/><Relationship Id="rId3" Type="http://schemas.openxmlformats.org/officeDocument/2006/relationships/hyperlink" Target="https://ylikonet.gr/2013/11/01/%ce%b5%ce%bd%ce%ad%cf%81%ce%b3%ce%b5%ce%b9%ce%b1-%ce%ad%cf%81%ce%b3%ce%bf/" TargetMode="External"/><Relationship Id="rId7" Type="http://schemas.openxmlformats.org/officeDocument/2006/relationships/hyperlink" Target="http://users.sch.gr/kassetas/Physics%20A%20Lyceum.%20Energy1.%20doc.htm" TargetMode="External"/><Relationship Id="rId2" Type="http://schemas.openxmlformats.org/officeDocument/2006/relationships/hyperlink" Target="https://www.youtube.com/watch?v=Q5jGsVfS1A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cribd.com/doc/14217139/%CE%A6%CE%A5%CE%A3%CE%99%CE%9A%CE%97-%CE%91-%CE%9B%CE%A5%CE%9A%CE%95%CE%99%CE%9F%CE%A5-%CE%95%CF%81%CE%B3%CE%BF-%CE%95%CE%BD%CE%AD%CF%81%CE%B3%CE%B5%CE%B9%CE%B1" TargetMode="External"/><Relationship Id="rId5" Type="http://schemas.openxmlformats.org/officeDocument/2006/relationships/hyperlink" Target="https://education.jlab.org/jsat/powerpoint/work_and_simple_machines.ppt" TargetMode="External"/><Relationship Id="rId4" Type="http://schemas.openxmlformats.org/officeDocument/2006/relationships/hyperlink" Target="https://education.jlab.org/index.html" TargetMode="External"/><Relationship Id="rId9" Type="http://schemas.openxmlformats.org/officeDocument/2006/relationships/hyperlink" Target="http://ylikonet200.blogspot.gr/p/blog-page_926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merkopanas.blogspot.gr/2018/03/hot-potatoes.html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bsSiFgW-Xw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1.png"/><Relationship Id="rId7" Type="http://schemas.openxmlformats.org/officeDocument/2006/relationships/image" Target="../media/image12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10" Type="http://schemas.openxmlformats.org/officeDocument/2006/relationships/image" Target="../media/image15.gi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9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jpeg"/><Relationship Id="rId5" Type="http://schemas.openxmlformats.org/officeDocument/2006/relationships/image" Target="../media/image18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1</a:t>
            </a:fld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92" y="822950"/>
            <a:ext cx="1461385" cy="1392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Επεξήγηση με στρογγυλεμένο παραλληλόγραμμο 5"/>
          <p:cNvSpPr/>
          <p:nvPr/>
        </p:nvSpPr>
        <p:spPr>
          <a:xfrm>
            <a:off x="2349977" y="335029"/>
            <a:ext cx="2846920" cy="774086"/>
          </a:xfrm>
          <a:prstGeom prst="wedgeRoundRectCallout">
            <a:avLst>
              <a:gd name="adj1" fmla="val -66142"/>
              <a:gd name="adj2" fmla="val 78321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Ας θυμηθούμε…</a:t>
            </a:r>
            <a:endParaRPr lang="en-US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75935" y="1319210"/>
            <a:ext cx="6915335" cy="1037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Εξίσωση κίνησης για κινητό που κινείται με σταθερή ταχύτητα μέτρου </a:t>
            </a:r>
            <a:r>
              <a:rPr lang="el-GR" sz="2000" b="1" i="1" dirty="0">
                <a:latin typeface="Comic Sans MS" panose="030F0702030302020204" pitchFamily="66" charset="0"/>
              </a:rPr>
              <a:t>υ</a:t>
            </a:r>
            <a:r>
              <a:rPr lang="el-GR" sz="2000" b="1" dirty="0">
                <a:latin typeface="Comic Sans MS" panose="030F0702030302020204" pitchFamily="66" charset="0"/>
              </a:rPr>
              <a:t> επί χρόνο </a:t>
            </a:r>
            <a:r>
              <a:rPr lang="en-US" sz="2000" b="1" i="1" dirty="0">
                <a:latin typeface="Comic Sans MS" panose="030F0702030302020204" pitchFamily="66" charset="0"/>
              </a:rPr>
              <a:t>t</a:t>
            </a:r>
            <a:r>
              <a:rPr lang="en-US" sz="2000" b="1" dirty="0">
                <a:latin typeface="Comic Sans MS" panose="030F0702030302020204" pitchFamily="66" charset="0"/>
              </a:rPr>
              <a:t>:</a:t>
            </a:r>
            <a:r>
              <a:rPr lang="el-GR" sz="2000" b="1" dirty="0">
                <a:latin typeface="Comic Sans MS" panose="030F0702030302020204" pitchFamily="66" charset="0"/>
              </a:rPr>
              <a:t> </a:t>
            </a:r>
            <a:r>
              <a:rPr lang="en-US" sz="2000" b="1" i="1" dirty="0">
                <a:latin typeface="Comic Sans MS" panose="030F0702030302020204" pitchFamily="66" charset="0"/>
              </a:rPr>
              <a:t>x</a:t>
            </a:r>
            <a:r>
              <a:rPr lang="en-US" sz="2000" b="1" dirty="0">
                <a:latin typeface="Comic Sans MS" panose="030F0702030302020204" pitchFamily="66" charset="0"/>
              </a:rPr>
              <a:t> = ……… .</a:t>
            </a:r>
            <a:endParaRPr lang="el-GR" sz="2000" b="1" i="1" dirty="0">
              <a:latin typeface="Comic Sans MS" panose="030F0702030302020204" pitchFamily="66" charset="0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6869478" y="1787347"/>
            <a:ext cx="622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υ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l-GR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80473" y="2417956"/>
            <a:ext cx="72310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Εξισώσεις κίνησης για κινητό που κινείται με επιτάχυνση μέτρου </a:t>
            </a:r>
            <a:r>
              <a:rPr lang="el-GR" sz="2000" b="1" i="1" dirty="0">
                <a:latin typeface="Comic Sans MS" panose="030F0702030302020204" pitchFamily="66" charset="0"/>
              </a:rPr>
              <a:t>α</a:t>
            </a:r>
            <a:r>
              <a:rPr lang="el-GR" sz="2000" b="1" dirty="0">
                <a:latin typeface="Comic Sans MS" panose="030F0702030302020204" pitchFamily="66" charset="0"/>
              </a:rPr>
              <a:t> επί χρόνο </a:t>
            </a:r>
            <a:r>
              <a:rPr lang="en-US" sz="2000" b="1" i="1" dirty="0">
                <a:latin typeface="Comic Sans MS" panose="030F0702030302020204" pitchFamily="66" charset="0"/>
              </a:rPr>
              <a:t>t</a:t>
            </a:r>
            <a:r>
              <a:rPr lang="en-US" sz="2000" b="1" dirty="0">
                <a:latin typeface="Comic Sans MS" panose="030F0702030302020204" pitchFamily="66" charset="0"/>
              </a:rPr>
              <a:t>, </a:t>
            </a:r>
            <a:r>
              <a:rPr lang="el-GR" sz="2000" b="1" dirty="0">
                <a:latin typeface="Comic Sans MS" panose="030F0702030302020204" pitchFamily="66" charset="0"/>
              </a:rPr>
              <a:t>έχοντας αρχική ταχύτητα μέτρου </a:t>
            </a:r>
            <a:r>
              <a:rPr lang="el-GR" sz="2000" b="1" i="1" dirty="0">
                <a:latin typeface="Comic Sans MS" panose="030F0702030302020204" pitchFamily="66" charset="0"/>
              </a:rPr>
              <a:t>υ</a:t>
            </a:r>
            <a:r>
              <a:rPr lang="el-GR" sz="2000" b="1" baseline="-25000" dirty="0">
                <a:latin typeface="Comic Sans MS" panose="030F0702030302020204" pitchFamily="66" charset="0"/>
              </a:rPr>
              <a:t>0</a:t>
            </a:r>
            <a:r>
              <a:rPr lang="en-US" sz="2000" b="1" dirty="0">
                <a:latin typeface="Comic Sans MS" panose="030F0702030302020204" pitchFamily="66" charset="0"/>
              </a:rPr>
              <a:t>:</a:t>
            </a:r>
            <a:endParaRPr lang="en-US" sz="2000" b="1" baseline="-25000" dirty="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17260" y="3427931"/>
            <a:ext cx="2901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Comic Sans MS" panose="030F0702030302020204" pitchFamily="66" charset="0"/>
              </a:rPr>
              <a:t>x</a:t>
            </a:r>
            <a:r>
              <a:rPr lang="el-GR" sz="2400" b="1" dirty="0">
                <a:latin typeface="Comic Sans MS" panose="030F0702030302020204" pitchFamily="66" charset="0"/>
              </a:rPr>
              <a:t> =</a:t>
            </a:r>
            <a:r>
              <a:rPr lang="en-US" sz="2400" b="1" dirty="0">
                <a:latin typeface="Comic Sans MS" panose="030F0702030302020204" pitchFamily="66" charset="0"/>
              </a:rPr>
              <a:t> ………………………</a:t>
            </a:r>
            <a:r>
              <a:rPr lang="el-GR" sz="2400" b="1" dirty="0">
                <a:latin typeface="Comic Sans MS" panose="030F0702030302020204" pitchFamily="66" charset="0"/>
              </a:rPr>
              <a:t>…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endParaRPr lang="el-GR" sz="2400" b="1" i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Ορθογώνιο 20"/>
              <p:cNvSpPr/>
              <p:nvPr/>
            </p:nvSpPr>
            <p:spPr>
              <a:xfrm>
                <a:off x="6825487" y="3299903"/>
                <a:ext cx="2221143" cy="624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24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υ</a:t>
                </a:r>
                <a:r>
                  <a:rPr lang="el-GR" sz="2400" b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0</a:t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.</a:t>
                </a:r>
                <a:r>
                  <a:rPr lang="en-US" sz="24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t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4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24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.t</a:t>
                </a:r>
                <a:r>
                  <a:rPr lang="en-US" sz="2400" b="1" baseline="30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2</a:t>
                </a:r>
                <a:endParaRPr lang="el-GR" sz="2400" b="1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Ορθογώνιο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5487" y="3299903"/>
                <a:ext cx="2221143" cy="624082"/>
              </a:xfrm>
              <a:prstGeom prst="rect">
                <a:avLst/>
              </a:prstGeom>
              <a:blipFill>
                <a:blip r:embed="rId3"/>
                <a:stretch>
                  <a:fillRect l="-4670" r="-824" b="-145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2592310" y="4182132"/>
            <a:ext cx="6682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Οι προηγούμενες εξισώσεις κίνησης για κινητό που κινείται χωρίς αρχική ταχύτητα</a:t>
            </a:r>
            <a:r>
              <a:rPr lang="en-US" sz="2000" b="1" dirty="0">
                <a:latin typeface="Comic Sans MS" panose="030F0702030302020204" pitchFamily="66" charset="0"/>
              </a:rPr>
              <a:t>:</a:t>
            </a:r>
            <a:endParaRPr lang="en-US" sz="2000" b="1" baseline="-25000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8549" y="5259498"/>
            <a:ext cx="1798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dirty="0">
                <a:latin typeface="Comic Sans MS" panose="030F0702030302020204" pitchFamily="66" charset="0"/>
              </a:rPr>
              <a:t>υ</a:t>
            </a:r>
            <a:r>
              <a:rPr lang="el-GR" sz="2400" b="1" dirty="0">
                <a:latin typeface="Comic Sans MS" panose="030F0702030302020204" pitchFamily="66" charset="0"/>
              </a:rPr>
              <a:t> =</a:t>
            </a:r>
            <a:r>
              <a:rPr lang="en-US" sz="2400" b="1" dirty="0">
                <a:latin typeface="Comic Sans MS" panose="030F0702030302020204" pitchFamily="66" charset="0"/>
              </a:rPr>
              <a:t> …………</a:t>
            </a:r>
            <a:endParaRPr lang="el-GR" sz="2400" b="1" i="1" dirty="0"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53520" y="5202305"/>
            <a:ext cx="1872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Comic Sans MS" panose="030F0702030302020204" pitchFamily="66" charset="0"/>
              </a:rPr>
              <a:t>x</a:t>
            </a:r>
            <a:r>
              <a:rPr lang="el-GR" sz="2400" b="1" dirty="0">
                <a:latin typeface="Comic Sans MS" panose="030F0702030302020204" pitchFamily="66" charset="0"/>
              </a:rPr>
              <a:t> =</a:t>
            </a:r>
            <a:r>
              <a:rPr lang="en-US" sz="2400" b="1" dirty="0">
                <a:latin typeface="Comic Sans MS" panose="030F0702030302020204" pitchFamily="66" charset="0"/>
              </a:rPr>
              <a:t> …………… </a:t>
            </a:r>
            <a:endParaRPr lang="el-GR" sz="2400" b="1" i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Ορθογώνιο 22"/>
              <p:cNvSpPr/>
              <p:nvPr/>
            </p:nvSpPr>
            <p:spPr>
              <a:xfrm>
                <a:off x="3923584" y="5202306"/>
                <a:ext cx="8475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</m:oMath>
                </a14:m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.</a:t>
                </a:r>
                <a:r>
                  <a:rPr lang="en-US" sz="24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t</a:t>
                </a:r>
                <a:endParaRPr lang="el-GR" sz="24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Ορθογώνιο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584" y="5202306"/>
                <a:ext cx="847540" cy="461665"/>
              </a:xfrm>
              <a:prstGeom prst="rect">
                <a:avLst/>
              </a:prstGeom>
              <a:blipFill>
                <a:blip r:embed="rId4"/>
                <a:stretch>
                  <a:fillRect t="-10526" r="-14388" b="-368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Ορθογώνιο 23"/>
              <p:cNvSpPr/>
              <p:nvPr/>
            </p:nvSpPr>
            <p:spPr>
              <a:xfrm>
                <a:off x="6825487" y="5082541"/>
                <a:ext cx="1332554" cy="624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sz="24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4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l-GR" sz="24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.</a:t>
                </a:r>
                <a:r>
                  <a:rPr lang="en-US" sz="24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t</a:t>
                </a:r>
                <a:r>
                  <a:rPr lang="en-US" sz="2400" b="1" baseline="30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2</a:t>
                </a:r>
                <a:endParaRPr lang="el-GR" sz="2400" b="1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Ορθογώνιο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5487" y="5082541"/>
                <a:ext cx="1332554" cy="624082"/>
              </a:xfrm>
              <a:prstGeom prst="rect">
                <a:avLst/>
              </a:prstGeom>
              <a:blipFill>
                <a:blip r:embed="rId5"/>
                <a:stretch>
                  <a:fillRect b="-1568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3157107" y="3461039"/>
            <a:ext cx="2606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dirty="0">
                <a:latin typeface="Comic Sans MS" panose="030F0702030302020204" pitchFamily="66" charset="0"/>
              </a:rPr>
              <a:t>υ</a:t>
            </a:r>
            <a:r>
              <a:rPr lang="el-GR" sz="2400" b="1" dirty="0">
                <a:latin typeface="Comic Sans MS" panose="030F0702030302020204" pitchFamily="66" charset="0"/>
              </a:rPr>
              <a:t> =</a:t>
            </a:r>
            <a:r>
              <a:rPr lang="en-US" sz="2400" b="1" dirty="0">
                <a:latin typeface="Comic Sans MS" panose="030F0702030302020204" pitchFamily="66" charset="0"/>
              </a:rPr>
              <a:t> …………………</a:t>
            </a:r>
            <a:endParaRPr lang="el-GR" sz="2400" b="1" i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Ορθογώνιο 25"/>
              <p:cNvSpPr/>
              <p:nvPr/>
            </p:nvSpPr>
            <p:spPr>
              <a:xfrm>
                <a:off x="3735946" y="3343367"/>
                <a:ext cx="14695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24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υ</a:t>
                </a:r>
                <a:r>
                  <a:rPr lang="el-GR" sz="2400" b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0</a:t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+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.</a:t>
                </a:r>
                <a:r>
                  <a:rPr lang="en-US" sz="24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t</a:t>
                </a:r>
                <a:endParaRPr lang="el-GR" sz="24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Ορθογώνιο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946" y="3343367"/>
                <a:ext cx="1469505" cy="461665"/>
              </a:xfrm>
              <a:prstGeom prst="rect">
                <a:avLst/>
              </a:prstGeom>
              <a:blipFill>
                <a:blip r:embed="rId6"/>
                <a:stretch>
                  <a:fillRect l="-7054" t="-10526" r="-7884" b="-368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7576EF99-8E7C-4798-AB0A-850FAAD61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BBC64-A363-46C6-B70D-8FB2328B0781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7/4/2021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3BBF12D1-3641-4B1C-A7CF-2147D5832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www.merkopanas.blogspot.gr</a:t>
            </a:r>
          </a:p>
        </p:txBody>
      </p:sp>
    </p:spTree>
    <p:extLst>
      <p:ext uri="{BB962C8B-B14F-4D97-AF65-F5344CB8AC3E}">
        <p14:creationId xmlns:p14="http://schemas.microsoft.com/office/powerpoint/2010/main" val="249053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7" grpId="0"/>
      <p:bldP spid="20" grpId="0"/>
      <p:bldP spid="21" grpId="0"/>
      <p:bldP spid="15" grpId="0"/>
      <p:bldP spid="16" grpId="0"/>
      <p:bldP spid="22" grpId="0"/>
      <p:bldP spid="23" grpId="0"/>
      <p:bldP spid="24" grpId="0"/>
      <p:bldP spid="25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048D5-F1CF-4FF9-8EF4-FF0F9A20958F}" type="slidenum">
              <a:rPr lang="el-GR"/>
              <a:pPr>
                <a:defRPr/>
              </a:pPr>
              <a:t>10</a:t>
            </a:fld>
            <a:endParaRPr lang="el-G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81680" y="1772007"/>
            <a:ext cx="545592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Έργο σταθερής δύναμης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E793F67-5490-499A-9DCD-2D3DFA033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73E0-464E-4875-95AE-2C5A68634B9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7/4/2021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BAF17ADC-2EF2-4B8E-98E3-EC51CFC42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www.merkopanas.blogspot.gr</a:t>
            </a:r>
          </a:p>
        </p:txBody>
      </p:sp>
    </p:spTree>
    <p:extLst>
      <p:ext uri="{BB962C8B-B14F-4D97-AF65-F5344CB8AC3E}">
        <p14:creationId xmlns:p14="http://schemas.microsoft.com/office/powerpoint/2010/main" val="404569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1C9D8-6099-47DC-8CA7-AC328681A632}" type="slidenum">
              <a:rPr lang="el-GR"/>
              <a:pPr>
                <a:defRPr/>
              </a:pPr>
              <a:t>11</a:t>
            </a:fld>
            <a:endParaRPr lang="el-GR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351088" y="3135843"/>
            <a:ext cx="7561262" cy="148694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grpSp>
        <p:nvGrpSpPr>
          <p:cNvPr id="24677" name="Group 101"/>
          <p:cNvGrpSpPr>
            <a:grpSpLocks/>
          </p:cNvGrpSpPr>
          <p:nvPr/>
        </p:nvGrpSpPr>
        <p:grpSpPr bwMode="auto">
          <a:xfrm>
            <a:off x="4295776" y="3455989"/>
            <a:ext cx="5113375" cy="519113"/>
            <a:chOff x="1746" y="2177"/>
            <a:chExt cx="3087" cy="327"/>
          </a:xfrm>
        </p:grpSpPr>
        <p:sp>
          <p:nvSpPr>
            <p:cNvPr id="24671" name="Line 25"/>
            <p:cNvSpPr>
              <a:spLocks noChangeShapeType="1"/>
            </p:cNvSpPr>
            <p:nvPr/>
          </p:nvSpPr>
          <p:spPr bwMode="auto">
            <a:xfrm>
              <a:off x="1746" y="2251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72" name="Line 26"/>
            <p:cNvSpPr>
              <a:spLocks noChangeShapeType="1"/>
            </p:cNvSpPr>
            <p:nvPr/>
          </p:nvSpPr>
          <p:spPr bwMode="auto">
            <a:xfrm>
              <a:off x="4833" y="2250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73" name="Line 27"/>
            <p:cNvSpPr>
              <a:spLocks noChangeShapeType="1"/>
            </p:cNvSpPr>
            <p:nvPr/>
          </p:nvSpPr>
          <p:spPr bwMode="auto">
            <a:xfrm flipH="1">
              <a:off x="1746" y="2341"/>
              <a:ext cx="13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74" name="Line 28"/>
            <p:cNvSpPr>
              <a:spLocks noChangeShapeType="1"/>
            </p:cNvSpPr>
            <p:nvPr/>
          </p:nvSpPr>
          <p:spPr bwMode="auto">
            <a:xfrm flipH="1">
              <a:off x="3594" y="2342"/>
              <a:ext cx="1239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75" name="Text Box 29"/>
            <p:cNvSpPr txBox="1">
              <a:spLocks noChangeArrowheads="1"/>
            </p:cNvSpPr>
            <p:nvPr/>
          </p:nvSpPr>
          <p:spPr bwMode="auto">
            <a:xfrm>
              <a:off x="3140" y="2177"/>
              <a:ext cx="45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i="1" dirty="0">
                  <a:latin typeface="Comic Sans MS" pitchFamily="66" charset="0"/>
                </a:rPr>
                <a:t>x</a:t>
              </a:r>
              <a:endParaRPr lang="el-GR" sz="2800" b="1" i="1" dirty="0">
                <a:latin typeface="Comic Sans MS" pitchFamily="66" charset="0"/>
              </a:endParaRPr>
            </a:p>
          </p:txBody>
        </p:sp>
      </p:grpSp>
      <p:graphicFrame>
        <p:nvGraphicFramePr>
          <p:cNvPr id="24606" name="Object 30"/>
          <p:cNvGraphicFramePr>
            <a:graphicFrameLocks noChangeAspect="1"/>
          </p:cNvGraphicFramePr>
          <p:nvPr>
            <p:extLst/>
          </p:nvPr>
        </p:nvGraphicFramePr>
        <p:xfrm>
          <a:off x="4584701" y="4077073"/>
          <a:ext cx="3095625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1" name="Εξίσωση" r:id="rId3" imgW="761760" imgH="253800" progId="Equation.3">
                  <p:embed/>
                </p:oleObj>
              </mc:Choice>
              <mc:Fallback>
                <p:oleObj name="Εξίσωση" r:id="rId3" imgW="761760" imgH="253800" progId="Equation.3">
                  <p:embed/>
                  <p:pic>
                    <p:nvPicPr>
                      <p:cNvPr id="24606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701" y="4077073"/>
                        <a:ext cx="3095625" cy="1030287"/>
                      </a:xfrm>
                      <a:prstGeom prst="rect">
                        <a:avLst/>
                      </a:prstGeom>
                      <a:noFill/>
                      <a:effectLst>
                        <a:outerShdw dist="35921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646" name="Group 70"/>
          <p:cNvGrpSpPr>
            <a:grpSpLocks/>
          </p:cNvGrpSpPr>
          <p:nvPr/>
        </p:nvGrpSpPr>
        <p:grpSpPr bwMode="auto">
          <a:xfrm>
            <a:off x="2518752" y="1940040"/>
            <a:ext cx="2517775" cy="1620838"/>
            <a:chOff x="3016" y="1184"/>
            <a:chExt cx="1586" cy="1021"/>
          </a:xfrm>
        </p:grpSpPr>
        <p:sp>
          <p:nvSpPr>
            <p:cNvPr id="24657" name="Rectangle 15"/>
            <p:cNvSpPr>
              <a:spLocks noChangeArrowheads="1"/>
            </p:cNvSpPr>
            <p:nvPr/>
          </p:nvSpPr>
          <p:spPr bwMode="auto">
            <a:xfrm>
              <a:off x="3379" y="1570"/>
              <a:ext cx="726" cy="363"/>
            </a:xfrm>
            <a:prstGeom prst="rect">
              <a:avLst/>
            </a:prstGeom>
            <a:solidFill>
              <a:srgbClr val="FF990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00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624" name="Line 48"/>
            <p:cNvSpPr>
              <a:spLocks noChangeShapeType="1"/>
            </p:cNvSpPr>
            <p:nvPr/>
          </p:nvSpPr>
          <p:spPr bwMode="auto">
            <a:xfrm>
              <a:off x="4148" y="1706"/>
              <a:ext cx="45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24633" name="Line 57"/>
            <p:cNvSpPr>
              <a:spLocks noChangeShapeType="1"/>
            </p:cNvSpPr>
            <p:nvPr/>
          </p:nvSpPr>
          <p:spPr bwMode="auto">
            <a:xfrm flipH="1">
              <a:off x="3016" y="1918"/>
              <a:ext cx="363" cy="0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24640" name="Line 64"/>
            <p:cNvSpPr>
              <a:spLocks noChangeShapeType="1"/>
            </p:cNvSpPr>
            <p:nvPr/>
          </p:nvSpPr>
          <p:spPr bwMode="auto">
            <a:xfrm flipV="1">
              <a:off x="3787" y="1184"/>
              <a:ext cx="0" cy="59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24643" name="Line 67"/>
            <p:cNvSpPr>
              <a:spLocks noChangeShapeType="1"/>
            </p:cNvSpPr>
            <p:nvPr/>
          </p:nvSpPr>
          <p:spPr bwMode="auto">
            <a:xfrm>
              <a:off x="3787" y="1706"/>
              <a:ext cx="0" cy="499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919536" y="5301208"/>
            <a:ext cx="2304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latin typeface="Comic Sans MS" panose="030F0702030302020204" pitchFamily="66" charset="0"/>
              </a:rPr>
              <a:t>Μονάδα μέτρησης του έργου</a:t>
            </a:r>
            <a:r>
              <a:rPr lang="en-US" sz="2000" b="1" dirty="0">
                <a:latin typeface="Comic Sans MS" panose="030F0702030302020204" pitchFamily="66" charset="0"/>
              </a:rPr>
              <a:t>:</a:t>
            </a:r>
            <a:r>
              <a:rPr lang="el-GR" sz="2000" b="1" dirty="0"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8" name="Ομάδα 7"/>
          <p:cNvGrpSpPr/>
          <p:nvPr/>
        </p:nvGrpSpPr>
        <p:grpSpPr>
          <a:xfrm>
            <a:off x="6313115" y="4804591"/>
            <a:ext cx="648072" cy="1081393"/>
            <a:chOff x="4789115" y="4804590"/>
            <a:chExt cx="648072" cy="1081393"/>
          </a:xfrm>
        </p:grpSpPr>
        <p:sp>
          <p:nvSpPr>
            <p:cNvPr id="45" name="Βέλος προς τα κάτω 44"/>
            <p:cNvSpPr/>
            <p:nvPr/>
          </p:nvSpPr>
          <p:spPr>
            <a:xfrm>
              <a:off x="5076825" y="4804590"/>
              <a:ext cx="70817" cy="504056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89115" y="5424318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Comic Sans MS" panose="030F0702030302020204" pitchFamily="66" charset="0"/>
                </a:rPr>
                <a:t>1N</a:t>
              </a:r>
              <a:endParaRPr lang="el-GR" sz="24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9" name="Ομάδα 8"/>
          <p:cNvGrpSpPr/>
          <p:nvPr/>
        </p:nvGrpSpPr>
        <p:grpSpPr>
          <a:xfrm>
            <a:off x="6791420" y="4804590"/>
            <a:ext cx="816748" cy="1099976"/>
            <a:chOff x="5267420" y="4804590"/>
            <a:chExt cx="816748" cy="1099976"/>
          </a:xfrm>
        </p:grpSpPr>
        <p:sp>
          <p:nvSpPr>
            <p:cNvPr id="46" name="Βέλος προς τα κάτω 45"/>
            <p:cNvSpPr/>
            <p:nvPr/>
          </p:nvSpPr>
          <p:spPr>
            <a:xfrm>
              <a:off x="5762141" y="4804590"/>
              <a:ext cx="70817" cy="504056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267420" y="5442901"/>
              <a:ext cx="8167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>
                  <a:latin typeface="Comic Sans MS" panose="030F0702030302020204" pitchFamily="66" charset="0"/>
                </a:rPr>
                <a:t>.1m</a:t>
              </a:r>
              <a:endParaRPr lang="el-GR" sz="24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1" name="Ομάδα 10"/>
          <p:cNvGrpSpPr/>
          <p:nvPr/>
        </p:nvGrpSpPr>
        <p:grpSpPr>
          <a:xfrm>
            <a:off x="4272856" y="4797153"/>
            <a:ext cx="1894582" cy="1080585"/>
            <a:chOff x="2748856" y="4797152"/>
            <a:chExt cx="1894582" cy="1080585"/>
          </a:xfrm>
        </p:grpSpPr>
        <p:sp>
          <p:nvSpPr>
            <p:cNvPr id="7" name="TextBox 6"/>
            <p:cNvSpPr txBox="1"/>
            <p:nvPr/>
          </p:nvSpPr>
          <p:spPr>
            <a:xfrm>
              <a:off x="4281861" y="5416072"/>
              <a:ext cx="361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Comic Sans MS" panose="030F0702030302020204" pitchFamily="66" charset="0"/>
                </a:rPr>
                <a:t>=</a:t>
              </a:r>
              <a:endParaRPr lang="el-GR" sz="24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5" name="Βέλος προς τα κάτω 4"/>
            <p:cNvSpPr/>
            <p:nvPr/>
          </p:nvSpPr>
          <p:spPr>
            <a:xfrm>
              <a:off x="3486694" y="4797152"/>
              <a:ext cx="70817" cy="504056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748856" y="5409693"/>
              <a:ext cx="16020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1J</a:t>
              </a:r>
              <a:r>
                <a:rPr lang="en-US" sz="2400" b="1" dirty="0">
                  <a:latin typeface="Comic Sans MS" panose="030F0702030302020204" pitchFamily="66" charset="0"/>
                </a:rPr>
                <a:t> </a:t>
              </a:r>
              <a:r>
                <a:rPr lang="en-US" sz="2000" b="1" dirty="0">
                  <a:latin typeface="Comic Sans MS" panose="030F0702030302020204" pitchFamily="66" charset="0"/>
                </a:rPr>
                <a:t>(Joule)</a:t>
              </a:r>
              <a:endParaRPr lang="el-GR" sz="2000" b="1" dirty="0">
                <a:latin typeface="Comic Sans MS" panose="030F0702030302020204" pitchFamily="66" charset="0"/>
              </a:endParaRPr>
            </a:p>
          </p:txBody>
        </p:sp>
      </p:grpSp>
      <p:graphicFrame>
        <p:nvGraphicFramePr>
          <p:cNvPr id="10" name="Αντικείμενο 9"/>
          <p:cNvGraphicFramePr>
            <a:graphicFrameLocks noChangeAspect="1"/>
          </p:cNvGraphicFramePr>
          <p:nvPr>
            <p:extLst/>
          </p:nvPr>
        </p:nvGraphicFramePr>
        <p:xfrm>
          <a:off x="8040216" y="5442902"/>
          <a:ext cx="958032" cy="90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2" name="Φωτογραφία του Photo Editor" r:id="rId5" imgW="2857899" imgH="2704762" progId="MSPhotoEd.3">
                  <p:embed/>
                </p:oleObj>
              </mc:Choice>
              <mc:Fallback>
                <p:oleObj name="Φωτογραφία του Photo Editor" r:id="rId5" imgW="2857899" imgH="2704762" progId="MSPhotoEd.3">
                  <p:embed/>
                  <p:pic>
                    <p:nvPicPr>
                      <p:cNvPr id="10" name="Αντικείμενο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0216" y="5442902"/>
                        <a:ext cx="958032" cy="90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Επεξήγηση με στρογγυλεμένο παραλληλόγραμμο 11"/>
          <p:cNvSpPr/>
          <p:nvPr/>
        </p:nvSpPr>
        <p:spPr>
          <a:xfrm>
            <a:off x="8519232" y="4267811"/>
            <a:ext cx="2376264" cy="859759"/>
          </a:xfrm>
          <a:prstGeom prst="wedgeRoundRectCallout">
            <a:avLst>
              <a:gd name="adj1" fmla="val -28495"/>
              <a:gd name="adj2" fmla="val 81897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l-GR" b="1" dirty="0">
                <a:solidFill>
                  <a:schemeClr val="tx1"/>
                </a:solidFill>
                <a:latin typeface="Comic Sans MS" panose="030F0702030302020204" pitchFamily="66" charset="0"/>
              </a:rPr>
              <a:t>Το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έργο</a:t>
            </a:r>
            <a:r>
              <a:rPr lang="el-GR" b="1" dirty="0">
                <a:solidFill>
                  <a:schemeClr val="tx1"/>
                </a:solidFill>
                <a:latin typeface="Comic Sans MS" panose="030F0702030302020204" pitchFamily="66" charset="0"/>
              </a:rPr>
              <a:t> είναι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μονόμετρο</a:t>
            </a:r>
            <a:r>
              <a:rPr lang="el-GR" b="1" dirty="0">
                <a:solidFill>
                  <a:schemeClr val="tx1"/>
                </a:solidFill>
                <a:latin typeface="Comic Sans MS" panose="030F0702030302020204" pitchFamily="66" charset="0"/>
              </a:rPr>
              <a:t> μέγεθος.</a:t>
            </a:r>
          </a:p>
        </p:txBody>
      </p:sp>
      <p:grpSp>
        <p:nvGrpSpPr>
          <p:cNvPr id="13" name="Ομάδα 12"/>
          <p:cNvGrpSpPr/>
          <p:nvPr/>
        </p:nvGrpSpPr>
        <p:grpSpPr>
          <a:xfrm>
            <a:off x="7659596" y="1745159"/>
            <a:ext cx="2709813" cy="1999118"/>
            <a:chOff x="383401" y="3088180"/>
            <a:chExt cx="2709813" cy="19991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2828830" y="3748951"/>
                  <a:ext cx="264384" cy="3105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oMath>
                    </m:oMathPara>
                  </a14:m>
                  <a:endParaRPr lang="el-G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8830" y="3748951"/>
                  <a:ext cx="264384" cy="310598"/>
                </a:xfrm>
                <a:prstGeom prst="rect">
                  <a:avLst/>
                </a:prstGeom>
                <a:blipFill>
                  <a:blip r:embed="rId7"/>
                  <a:stretch>
                    <a:fillRect l="-11628" r="-20930" b="-1568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1660820" y="3088180"/>
                  <a:ext cx="264384" cy="3105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</m:acc>
                      </m:oMath>
                    </m:oMathPara>
                  </a14:m>
                  <a:endParaRPr lang="el-G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0820" y="3088180"/>
                  <a:ext cx="264384" cy="310598"/>
                </a:xfrm>
                <a:prstGeom prst="rect">
                  <a:avLst/>
                </a:prstGeom>
                <a:blipFill>
                  <a:blip r:embed="rId8"/>
                  <a:stretch>
                    <a:fillRect l="-13953" r="-16279" b="-784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1704410" y="4810299"/>
                  <a:ext cx="264384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acc>
                      </m:oMath>
                    </m:oMathPara>
                  </a14:m>
                  <a:endParaRPr lang="el-G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4410" y="4810299"/>
                  <a:ext cx="264384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9091" r="-15909" b="-888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383401" y="4126467"/>
                  <a:ext cx="264384" cy="3105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 smtClean="0">
                                <a:solidFill>
                                  <a:srgbClr val="8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rgbClr val="8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</m:acc>
                      </m:oMath>
                    </m:oMathPara>
                  </a14:m>
                  <a:endParaRPr lang="el-G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401" y="4126467"/>
                  <a:ext cx="264384" cy="310598"/>
                </a:xfrm>
                <a:prstGeom prst="rect">
                  <a:avLst/>
                </a:prstGeom>
                <a:blipFill>
                  <a:blip r:embed="rId10"/>
                  <a:stretch>
                    <a:fillRect l="-9091" r="-20455" b="-1568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616" name="Line 40"/>
          <p:cNvSpPr>
            <a:spLocks noChangeShapeType="1"/>
          </p:cNvSpPr>
          <p:nvPr/>
        </p:nvSpPr>
        <p:spPr bwMode="auto">
          <a:xfrm>
            <a:off x="5608999" y="1504540"/>
            <a:ext cx="558439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096000" y="1227541"/>
                <a:ext cx="1843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𝝊</m:t>
                          </m:r>
                        </m:e>
                      </m:acc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227541"/>
                <a:ext cx="184345" cy="276999"/>
              </a:xfrm>
              <a:prstGeom prst="rect">
                <a:avLst/>
              </a:prstGeom>
              <a:blipFill>
                <a:blip r:embed="rId11"/>
                <a:stretch>
                  <a:fillRect l="-20000" r="-20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15"/>
          <p:cNvSpPr>
            <a:spLocks noChangeArrowheads="1"/>
          </p:cNvSpPr>
          <p:nvPr/>
        </p:nvSpPr>
        <p:spPr bwMode="auto">
          <a:xfrm>
            <a:off x="3071937" y="2553814"/>
            <a:ext cx="1152525" cy="576263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63" name="Line 48"/>
          <p:cNvSpPr>
            <a:spLocks noChangeShapeType="1"/>
          </p:cNvSpPr>
          <p:nvPr/>
        </p:nvSpPr>
        <p:spPr bwMode="auto">
          <a:xfrm>
            <a:off x="4272856" y="2788586"/>
            <a:ext cx="7207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l-GR"/>
          </a:p>
        </p:txBody>
      </p:sp>
      <p:grpSp>
        <p:nvGrpSpPr>
          <p:cNvPr id="64" name="Ομάδα 63"/>
          <p:cNvGrpSpPr/>
          <p:nvPr/>
        </p:nvGrpSpPr>
        <p:grpSpPr>
          <a:xfrm>
            <a:off x="3677677" y="1892563"/>
            <a:ext cx="339648" cy="896023"/>
            <a:chOff x="3677677" y="1892563"/>
            <a:chExt cx="339648" cy="896023"/>
          </a:xfrm>
        </p:grpSpPr>
        <p:sp>
          <p:nvSpPr>
            <p:cNvPr id="65" name="Line 64"/>
            <p:cNvSpPr>
              <a:spLocks noChangeShapeType="1"/>
            </p:cNvSpPr>
            <p:nvPr/>
          </p:nvSpPr>
          <p:spPr bwMode="auto">
            <a:xfrm flipV="1">
              <a:off x="3677677" y="1986081"/>
              <a:ext cx="0" cy="80250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3752941" y="1892563"/>
                  <a:ext cx="264384" cy="3105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</m:acc>
                      </m:oMath>
                    </m:oMathPara>
                  </a14:m>
                  <a:endParaRPr lang="el-G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2941" y="1892563"/>
                  <a:ext cx="264384" cy="310598"/>
                </a:xfrm>
                <a:prstGeom prst="rect">
                  <a:avLst/>
                </a:prstGeom>
                <a:blipFill>
                  <a:blip r:embed="rId13"/>
                  <a:stretch>
                    <a:fillRect l="-16279" r="-13953" b="-784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Ομάδα 66"/>
          <p:cNvGrpSpPr/>
          <p:nvPr/>
        </p:nvGrpSpPr>
        <p:grpSpPr>
          <a:xfrm>
            <a:off x="3545485" y="2772426"/>
            <a:ext cx="264384" cy="1093682"/>
            <a:chOff x="3545485" y="2772426"/>
            <a:chExt cx="264384" cy="1093682"/>
          </a:xfrm>
        </p:grpSpPr>
        <p:sp>
          <p:nvSpPr>
            <p:cNvPr id="68" name="Line 67"/>
            <p:cNvSpPr>
              <a:spLocks noChangeShapeType="1"/>
            </p:cNvSpPr>
            <p:nvPr/>
          </p:nvSpPr>
          <p:spPr bwMode="auto">
            <a:xfrm>
              <a:off x="3677677" y="2772426"/>
              <a:ext cx="0" cy="792163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3545485" y="3589109"/>
                  <a:ext cx="264384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acc>
                      </m:oMath>
                    </m:oMathPara>
                  </a14:m>
                  <a:endParaRPr lang="el-G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5485" y="3589109"/>
                  <a:ext cx="264384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9302" r="-18605" b="-888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0" name="Line 57"/>
          <p:cNvSpPr>
            <a:spLocks noChangeShapeType="1"/>
          </p:cNvSpPr>
          <p:nvPr/>
        </p:nvSpPr>
        <p:spPr bwMode="auto">
          <a:xfrm flipH="1">
            <a:off x="2495674" y="3068638"/>
            <a:ext cx="576263" cy="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851733" y="2393981"/>
                <a:ext cx="264384" cy="3105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</m:oMath>
                  </m:oMathPara>
                </a14:m>
                <a:endParaRPr lang="el-G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733" y="2393981"/>
                <a:ext cx="264384" cy="310598"/>
              </a:xfrm>
              <a:prstGeom prst="rect">
                <a:avLst/>
              </a:prstGeom>
              <a:blipFill>
                <a:blip r:embed="rId15"/>
                <a:stretch>
                  <a:fillRect l="-9302" r="-20930" b="-1568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2503622" y="2669577"/>
                <a:ext cx="264384" cy="3105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 smtClean="0">
                              <a:solidFill>
                                <a:srgbClr val="8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8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acc>
                    </m:oMath>
                  </m:oMathPara>
                </a14:m>
                <a:endParaRPr lang="el-G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622" y="2669577"/>
                <a:ext cx="264384" cy="310598"/>
              </a:xfrm>
              <a:prstGeom prst="rect">
                <a:avLst/>
              </a:prstGeom>
              <a:blipFill>
                <a:blip r:embed="rId16"/>
                <a:stretch>
                  <a:fillRect l="-11628" r="-20930" b="-1568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4"/>
          <p:cNvSpPr>
            <a:spLocks noChangeArrowheads="1"/>
          </p:cNvSpPr>
          <p:nvPr/>
        </p:nvSpPr>
        <p:spPr bwMode="auto">
          <a:xfrm>
            <a:off x="1488203" y="-45668"/>
            <a:ext cx="8996892" cy="1356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Η διεύθυνση της δύναμης</a:t>
            </a:r>
            <a:r>
              <a:rPr 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(της οποίας θέλουμε να υπολογίσουμε το έργο)</a:t>
            </a:r>
            <a:r>
              <a:rPr 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συμπίπτει με τη διεύθυνση κίνησης.</a:t>
            </a:r>
            <a:endParaRPr lang="en-US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Θέση ημερομηνίας 13">
            <a:extLst>
              <a:ext uri="{FF2B5EF4-FFF2-40B4-BE49-F238E27FC236}">
                <a16:creationId xmlns:a16="http://schemas.microsoft.com/office/drawing/2014/main" id="{8170FB2E-0D7E-4FDB-B390-C7E0444B0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EEF2-AC2D-48A5-B555-DC0DADB52CF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7/4/2021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4F657359-2471-4E5C-8C2A-B50A9EE7D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www.merkopanas.blogspot.gr</a:t>
            </a:r>
          </a:p>
        </p:txBody>
      </p:sp>
    </p:spTree>
    <p:extLst>
      <p:ext uri="{BB962C8B-B14F-4D97-AF65-F5344CB8AC3E}">
        <p14:creationId xmlns:p14="http://schemas.microsoft.com/office/powerpoint/2010/main" val="329111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4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0.4276 0.011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46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80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1000"/>
                                        <p:tgtEl>
                                          <p:spTgt spid="24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  <p:bldP spid="4" grpId="0"/>
      <p:bldP spid="12" grpId="0" animBg="1"/>
      <p:bldP spid="24616" grpId="0" animBg="1"/>
      <p:bldP spid="61" grpId="0"/>
      <p:bldP spid="62" grpId="0" animBg="1"/>
      <p:bldP spid="63" grpId="0" animBg="1"/>
      <p:bldP spid="70" grpId="0" animBg="1"/>
      <p:bldP spid="71" grpId="0"/>
      <p:bldP spid="72" grpId="0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AD113A-C3AE-4F9D-BB1E-722D84A104A6}" type="slidenum">
              <a:rPr lang="el-GR"/>
              <a:pPr>
                <a:defRPr/>
              </a:pPr>
              <a:t>12</a:t>
            </a:fld>
            <a:endParaRPr lang="el-GR"/>
          </a:p>
        </p:txBody>
      </p:sp>
      <p:sp>
        <p:nvSpPr>
          <p:cNvPr id="26648" name="Rectangle 24" descr="Δημοσιογραφικό χαρτί"/>
          <p:cNvSpPr>
            <a:spLocks noChangeArrowheads="1"/>
          </p:cNvSpPr>
          <p:nvPr/>
        </p:nvSpPr>
        <p:spPr bwMode="auto">
          <a:xfrm>
            <a:off x="1919288" y="2915931"/>
            <a:ext cx="7561263" cy="2159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8F8F8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2855914" y="2349501"/>
            <a:ext cx="1152525" cy="576263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grpSp>
        <p:nvGrpSpPr>
          <p:cNvPr id="26740" name="Group 116"/>
          <p:cNvGrpSpPr>
            <a:grpSpLocks/>
          </p:cNvGrpSpPr>
          <p:nvPr/>
        </p:nvGrpSpPr>
        <p:grpSpPr bwMode="auto">
          <a:xfrm>
            <a:off x="4151313" y="3142709"/>
            <a:ext cx="4970462" cy="519112"/>
            <a:chOff x="1655" y="1933"/>
            <a:chExt cx="3131" cy="327"/>
          </a:xfrm>
        </p:grpSpPr>
        <p:sp>
          <p:nvSpPr>
            <p:cNvPr id="26669" name="Line 45"/>
            <p:cNvSpPr>
              <a:spLocks noChangeShapeType="1"/>
            </p:cNvSpPr>
            <p:nvPr/>
          </p:nvSpPr>
          <p:spPr bwMode="auto">
            <a:xfrm>
              <a:off x="1655" y="2024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6670" name="Line 46"/>
            <p:cNvSpPr>
              <a:spLocks noChangeShapeType="1"/>
            </p:cNvSpPr>
            <p:nvPr/>
          </p:nvSpPr>
          <p:spPr bwMode="auto">
            <a:xfrm>
              <a:off x="4785" y="2024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6671" name="Line 47"/>
            <p:cNvSpPr>
              <a:spLocks noChangeShapeType="1"/>
            </p:cNvSpPr>
            <p:nvPr/>
          </p:nvSpPr>
          <p:spPr bwMode="auto">
            <a:xfrm flipH="1">
              <a:off x="1655" y="2115"/>
              <a:ext cx="13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6672" name="Line 48"/>
            <p:cNvSpPr>
              <a:spLocks noChangeShapeType="1"/>
            </p:cNvSpPr>
            <p:nvPr/>
          </p:nvSpPr>
          <p:spPr bwMode="auto">
            <a:xfrm flipH="1">
              <a:off x="3470" y="2115"/>
              <a:ext cx="13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6673" name="Text Box 49"/>
            <p:cNvSpPr txBox="1">
              <a:spLocks noChangeArrowheads="1"/>
            </p:cNvSpPr>
            <p:nvPr/>
          </p:nvSpPr>
          <p:spPr bwMode="auto">
            <a:xfrm>
              <a:off x="2971" y="1933"/>
              <a:ext cx="45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i="1">
                  <a:latin typeface="Comic Sans MS" pitchFamily="66" charset="0"/>
                </a:rPr>
                <a:t>x</a:t>
              </a:r>
              <a:endParaRPr lang="el-GR" sz="2800" b="1" i="1">
                <a:latin typeface="Comic Sans MS" pitchFamily="66" charset="0"/>
              </a:endParaRPr>
            </a:p>
          </p:txBody>
        </p:sp>
      </p:grpSp>
      <p:sp>
        <p:nvSpPr>
          <p:cNvPr id="26666" name="Line 42"/>
          <p:cNvSpPr>
            <a:spLocks noChangeShapeType="1"/>
          </p:cNvSpPr>
          <p:nvPr/>
        </p:nvSpPr>
        <p:spPr bwMode="auto">
          <a:xfrm flipH="1">
            <a:off x="2259812" y="2887980"/>
            <a:ext cx="576263" cy="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6650" name="Line 26"/>
          <p:cNvSpPr>
            <a:spLocks noChangeShapeType="1"/>
          </p:cNvSpPr>
          <p:nvPr/>
        </p:nvSpPr>
        <p:spPr bwMode="auto">
          <a:xfrm flipV="1">
            <a:off x="4151314" y="1916114"/>
            <a:ext cx="720725" cy="6477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grpSp>
        <p:nvGrpSpPr>
          <p:cNvPr id="26725" name="Group 101"/>
          <p:cNvGrpSpPr>
            <a:grpSpLocks/>
          </p:cNvGrpSpPr>
          <p:nvPr/>
        </p:nvGrpSpPr>
        <p:grpSpPr bwMode="auto">
          <a:xfrm>
            <a:off x="4151313" y="1916114"/>
            <a:ext cx="720725" cy="649288"/>
            <a:chOff x="1655" y="1207"/>
            <a:chExt cx="454" cy="409"/>
          </a:xfrm>
        </p:grpSpPr>
        <p:sp>
          <p:nvSpPr>
            <p:cNvPr id="26652" name="Line 28"/>
            <p:cNvSpPr>
              <a:spLocks noChangeShapeType="1"/>
            </p:cNvSpPr>
            <p:nvPr/>
          </p:nvSpPr>
          <p:spPr bwMode="auto">
            <a:xfrm>
              <a:off x="2109" y="1207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6653" name="Line 29"/>
            <p:cNvSpPr>
              <a:spLocks noChangeShapeType="1"/>
            </p:cNvSpPr>
            <p:nvPr/>
          </p:nvSpPr>
          <p:spPr bwMode="auto">
            <a:xfrm>
              <a:off x="1655" y="1616"/>
              <a:ext cx="45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6727" name="Group 103"/>
          <p:cNvGrpSpPr>
            <a:grpSpLocks/>
          </p:cNvGrpSpPr>
          <p:nvPr/>
        </p:nvGrpSpPr>
        <p:grpSpPr bwMode="auto">
          <a:xfrm>
            <a:off x="4151313" y="1916113"/>
            <a:ext cx="720725" cy="647700"/>
            <a:chOff x="1655" y="1207"/>
            <a:chExt cx="454" cy="408"/>
          </a:xfrm>
        </p:grpSpPr>
        <p:sp>
          <p:nvSpPr>
            <p:cNvPr id="26654" name="Line 30"/>
            <p:cNvSpPr>
              <a:spLocks noChangeShapeType="1"/>
            </p:cNvSpPr>
            <p:nvPr/>
          </p:nvSpPr>
          <p:spPr bwMode="auto">
            <a:xfrm flipH="1">
              <a:off x="1655" y="1207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6655" name="Line 31"/>
            <p:cNvSpPr>
              <a:spLocks noChangeShapeType="1"/>
            </p:cNvSpPr>
            <p:nvPr/>
          </p:nvSpPr>
          <p:spPr bwMode="auto">
            <a:xfrm flipV="1">
              <a:off x="1655" y="1207"/>
              <a:ext cx="0" cy="40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4616" name="Line 40"/>
          <p:cNvSpPr>
            <a:spLocks noChangeShapeType="1"/>
          </p:cNvSpPr>
          <p:nvPr/>
        </p:nvSpPr>
        <p:spPr bwMode="auto">
          <a:xfrm>
            <a:off x="6059488" y="1418348"/>
            <a:ext cx="6477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26746" name="AutoShape 122"/>
          <p:cNvSpPr>
            <a:spLocks noChangeArrowheads="1"/>
          </p:cNvSpPr>
          <p:nvPr/>
        </p:nvSpPr>
        <p:spPr bwMode="auto">
          <a:xfrm>
            <a:off x="5232401" y="4473575"/>
            <a:ext cx="720725" cy="73025"/>
          </a:xfrm>
          <a:prstGeom prst="rightArrow">
            <a:avLst>
              <a:gd name="adj1" fmla="val 50000"/>
              <a:gd name="adj2" fmla="val 24673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" name="Ευθεία γραμμή σύνδεσης 4"/>
          <p:cNvCxnSpPr/>
          <p:nvPr/>
        </p:nvCxnSpPr>
        <p:spPr>
          <a:xfrm>
            <a:off x="4151313" y="2560362"/>
            <a:ext cx="1441449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" name="Ομάδα 3"/>
          <p:cNvGrpSpPr/>
          <p:nvPr/>
        </p:nvGrpSpPr>
        <p:grpSpPr>
          <a:xfrm>
            <a:off x="3431188" y="2565401"/>
            <a:ext cx="360557" cy="1049744"/>
            <a:chOff x="3431188" y="2565401"/>
            <a:chExt cx="360557" cy="1049744"/>
          </a:xfrm>
        </p:grpSpPr>
        <p:sp>
          <p:nvSpPr>
            <p:cNvPr id="26660" name="Line 36"/>
            <p:cNvSpPr>
              <a:spLocks noChangeShapeType="1"/>
            </p:cNvSpPr>
            <p:nvPr/>
          </p:nvSpPr>
          <p:spPr bwMode="auto">
            <a:xfrm flipH="1">
              <a:off x="3431188" y="2565401"/>
              <a:ext cx="1588" cy="865188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3527361" y="3338146"/>
                  <a:ext cx="264384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acc>
                      </m:oMath>
                    </m:oMathPara>
                  </a14:m>
                  <a:endParaRPr lang="el-G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7361" y="3338146"/>
                  <a:ext cx="264384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9302" r="-18605" b="-888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Ομάδα 5"/>
          <p:cNvGrpSpPr/>
          <p:nvPr/>
        </p:nvGrpSpPr>
        <p:grpSpPr>
          <a:xfrm>
            <a:off x="3420204" y="1559762"/>
            <a:ext cx="264384" cy="1014930"/>
            <a:chOff x="3431682" y="1548883"/>
            <a:chExt cx="264384" cy="1014930"/>
          </a:xfrm>
        </p:grpSpPr>
        <p:sp>
          <p:nvSpPr>
            <p:cNvPr id="26663" name="Line 39"/>
            <p:cNvSpPr>
              <a:spLocks noChangeShapeType="1"/>
            </p:cNvSpPr>
            <p:nvPr/>
          </p:nvSpPr>
          <p:spPr bwMode="auto">
            <a:xfrm flipV="1">
              <a:off x="3438369" y="1844675"/>
              <a:ext cx="0" cy="71913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3431682" y="1548883"/>
                  <a:ext cx="264384" cy="3105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</m:acc>
                      </m:oMath>
                    </m:oMathPara>
                  </a14:m>
                  <a:endParaRPr lang="el-G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1682" y="1548883"/>
                  <a:ext cx="264384" cy="310598"/>
                </a:xfrm>
                <a:prstGeom prst="rect">
                  <a:avLst/>
                </a:prstGeom>
                <a:blipFill>
                  <a:blip r:embed="rId7"/>
                  <a:stretch>
                    <a:fillRect l="-13953" r="-16279" b="-588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2277388" y="2551388"/>
                <a:ext cx="264384" cy="3105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 smtClean="0">
                              <a:solidFill>
                                <a:srgbClr val="8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8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acc>
                    </m:oMath>
                  </m:oMathPara>
                </a14:m>
                <a:endParaRPr lang="el-G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388" y="2551388"/>
                <a:ext cx="264384" cy="310598"/>
              </a:xfrm>
              <a:prstGeom prst="rect">
                <a:avLst/>
              </a:prstGeom>
              <a:blipFill>
                <a:blip r:embed="rId8"/>
                <a:stretch>
                  <a:fillRect l="-11628" r="-20930" b="-18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Ομάδα 9"/>
          <p:cNvGrpSpPr/>
          <p:nvPr/>
        </p:nvGrpSpPr>
        <p:grpSpPr>
          <a:xfrm>
            <a:off x="4071079" y="1602064"/>
            <a:ext cx="1053465" cy="1005517"/>
            <a:chOff x="4071079" y="1602064"/>
            <a:chExt cx="1053465" cy="10055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907112" y="2296983"/>
                  <a:ext cx="217432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</m:oMath>
                  </a14:m>
                  <a:r>
                    <a:rPr lang="en-US" b="1" baseline="-25000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x</a:t>
                  </a:r>
                  <a:endParaRPr lang="el-GR" b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7112" y="2296983"/>
                  <a:ext cx="217432" cy="310598"/>
                </a:xfrm>
                <a:prstGeom prst="rect">
                  <a:avLst/>
                </a:prstGeom>
                <a:blipFill>
                  <a:blip r:embed="rId9"/>
                  <a:stretch>
                    <a:fillRect l="-38889" r="-52778" b="-5098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4071079" y="1602064"/>
                  <a:ext cx="343031" cy="3105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</m:oMath>
                  </a14:m>
                  <a:r>
                    <a:rPr lang="en-US" b="1" baseline="-25000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y</a:t>
                  </a:r>
                  <a:endParaRPr lang="el-GR" b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1079" y="1602064"/>
                  <a:ext cx="343031" cy="310598"/>
                </a:xfrm>
                <a:prstGeom prst="rect">
                  <a:avLst/>
                </a:prstGeom>
                <a:blipFill>
                  <a:blip r:embed="rId10"/>
                  <a:stretch>
                    <a:fillRect l="-25000" r="-3571" b="-4902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4816606" y="1614182"/>
                <a:ext cx="264384" cy="3105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</m:oMath>
                  </m:oMathPara>
                </a14:m>
                <a:endParaRPr lang="el-G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606" y="1614182"/>
                <a:ext cx="264384" cy="310598"/>
              </a:xfrm>
              <a:prstGeom prst="rect">
                <a:avLst/>
              </a:prstGeom>
              <a:blipFill>
                <a:blip r:embed="rId11"/>
                <a:stretch>
                  <a:fillRect l="-9302" r="-20930" b="-1568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Group 70"/>
          <p:cNvGrpSpPr>
            <a:grpSpLocks/>
          </p:cNvGrpSpPr>
          <p:nvPr/>
        </p:nvGrpSpPr>
        <p:grpSpPr bwMode="auto">
          <a:xfrm>
            <a:off x="2277388" y="1696091"/>
            <a:ext cx="2517775" cy="1620838"/>
            <a:chOff x="3016" y="1184"/>
            <a:chExt cx="1586" cy="1021"/>
          </a:xfrm>
        </p:grpSpPr>
        <p:sp>
          <p:nvSpPr>
            <p:cNvPr id="80" name="Rectangle 15"/>
            <p:cNvSpPr>
              <a:spLocks noChangeArrowheads="1"/>
            </p:cNvSpPr>
            <p:nvPr/>
          </p:nvSpPr>
          <p:spPr bwMode="auto">
            <a:xfrm>
              <a:off x="3379" y="1570"/>
              <a:ext cx="726" cy="363"/>
            </a:xfrm>
            <a:prstGeom prst="rect">
              <a:avLst/>
            </a:prstGeom>
            <a:solidFill>
              <a:srgbClr val="FF990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00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1" name="Line 48"/>
            <p:cNvSpPr>
              <a:spLocks noChangeShapeType="1"/>
            </p:cNvSpPr>
            <p:nvPr/>
          </p:nvSpPr>
          <p:spPr bwMode="auto">
            <a:xfrm>
              <a:off x="4148" y="1706"/>
              <a:ext cx="45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82" name="Line 57"/>
            <p:cNvSpPr>
              <a:spLocks noChangeShapeType="1"/>
            </p:cNvSpPr>
            <p:nvPr/>
          </p:nvSpPr>
          <p:spPr bwMode="auto">
            <a:xfrm flipH="1">
              <a:off x="3016" y="1918"/>
              <a:ext cx="363" cy="0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83" name="Line 64"/>
            <p:cNvSpPr>
              <a:spLocks noChangeShapeType="1"/>
            </p:cNvSpPr>
            <p:nvPr/>
          </p:nvSpPr>
          <p:spPr bwMode="auto">
            <a:xfrm flipV="1">
              <a:off x="3787" y="1184"/>
              <a:ext cx="0" cy="59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84" name="Line 67"/>
            <p:cNvSpPr>
              <a:spLocks noChangeShapeType="1"/>
            </p:cNvSpPr>
            <p:nvPr/>
          </p:nvSpPr>
          <p:spPr bwMode="auto">
            <a:xfrm>
              <a:off x="3787" y="1706"/>
              <a:ext cx="0" cy="499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6615015" y="1123839"/>
                <a:ext cx="1843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𝝊</m:t>
                          </m:r>
                        </m:e>
                      </m:acc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5015" y="1123839"/>
                <a:ext cx="184345" cy="276999"/>
              </a:xfrm>
              <a:prstGeom prst="rect">
                <a:avLst/>
              </a:prstGeom>
              <a:blipFill>
                <a:blip r:embed="rId12"/>
                <a:stretch>
                  <a:fillRect l="-20000" r="-20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Line 31"/>
          <p:cNvSpPr>
            <a:spLocks noChangeShapeType="1"/>
          </p:cNvSpPr>
          <p:nvPr/>
        </p:nvSpPr>
        <p:spPr bwMode="auto">
          <a:xfrm flipV="1">
            <a:off x="-1741420" y="4508500"/>
            <a:ext cx="0" cy="6477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grpSp>
        <p:nvGrpSpPr>
          <p:cNvPr id="13" name="Ομάδα 12"/>
          <p:cNvGrpSpPr/>
          <p:nvPr/>
        </p:nvGrpSpPr>
        <p:grpSpPr>
          <a:xfrm>
            <a:off x="7302759" y="1525207"/>
            <a:ext cx="2857241" cy="1865355"/>
            <a:chOff x="7302759" y="1525207"/>
            <a:chExt cx="2857241" cy="1865355"/>
          </a:xfrm>
        </p:grpSpPr>
        <p:grpSp>
          <p:nvGrpSpPr>
            <p:cNvPr id="85" name="Ομάδα 84"/>
            <p:cNvGrpSpPr/>
            <p:nvPr/>
          </p:nvGrpSpPr>
          <p:grpSpPr>
            <a:xfrm>
              <a:off x="7302759" y="1525207"/>
              <a:ext cx="1649519" cy="1865355"/>
              <a:chOff x="383401" y="3088180"/>
              <a:chExt cx="1649519" cy="18653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TextBox 86"/>
                  <p:cNvSpPr txBox="1"/>
                  <p:nvPr/>
                </p:nvSpPr>
                <p:spPr>
                  <a:xfrm>
                    <a:off x="1660820" y="3088180"/>
                    <a:ext cx="264384" cy="3105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</m:acc>
                        </m:oMath>
                      </m:oMathPara>
                    </a14:m>
                    <a:endParaRPr lang="el-GR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TextBox 8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60820" y="3088180"/>
                    <a:ext cx="264384" cy="310598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16279" r="-13953" b="-7843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TextBox 87"/>
                  <p:cNvSpPr txBox="1"/>
                  <p:nvPr/>
                </p:nvSpPr>
                <p:spPr>
                  <a:xfrm>
                    <a:off x="1768536" y="4676536"/>
                    <a:ext cx="264384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acc>
                        </m:oMath>
                      </m:oMathPara>
                    </a14:m>
                    <a:endParaRPr lang="el-GR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8" name="TextBox 8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68536" y="4676536"/>
                    <a:ext cx="264384" cy="276999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9091" r="-15909" b="-8889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/>
                  <p:cNvSpPr txBox="1"/>
                  <p:nvPr/>
                </p:nvSpPr>
                <p:spPr>
                  <a:xfrm>
                    <a:off x="383401" y="4126467"/>
                    <a:ext cx="264384" cy="3105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b="1" i="1" smtClean="0">
                                  <a:solidFill>
                                    <a:srgbClr val="8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rgbClr val="8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</m:acc>
                        </m:oMath>
                      </m:oMathPara>
                    </a14:m>
                    <a:endParaRPr lang="el-GR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9" name="TextBox 8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3401" y="4126467"/>
                    <a:ext cx="264384" cy="310598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9302" r="-20930" b="-18000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" name="Ομάδα 11"/>
            <p:cNvGrpSpPr/>
            <p:nvPr/>
          </p:nvGrpSpPr>
          <p:grpSpPr>
            <a:xfrm>
              <a:off x="9076307" y="1539627"/>
              <a:ext cx="1083693" cy="1199314"/>
              <a:chOff x="778763" y="4135794"/>
              <a:chExt cx="1083693" cy="1199314"/>
            </a:xfrm>
          </p:grpSpPr>
          <p:grpSp>
            <p:nvGrpSpPr>
              <p:cNvPr id="98" name="Ομάδα 97"/>
              <p:cNvGrpSpPr/>
              <p:nvPr/>
            </p:nvGrpSpPr>
            <p:grpSpPr>
              <a:xfrm>
                <a:off x="778763" y="4135794"/>
                <a:ext cx="1083693" cy="1199314"/>
                <a:chOff x="4040851" y="1408267"/>
                <a:chExt cx="1083693" cy="119931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9" name="TextBox 98"/>
                    <p:cNvSpPr txBox="1"/>
                    <p:nvPr/>
                  </p:nvSpPr>
                  <p:spPr>
                    <a:xfrm>
                      <a:off x="4907112" y="2296983"/>
                      <a:ext cx="217432" cy="31059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oMath>
                      </a14:m>
                      <a:r>
                        <a:rPr lang="en-US" b="1" baseline="-25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  <a:endParaRPr lang="el-GR" b="1" baseline="-25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mc:Choice>
              <mc:Fallback xmlns="">
                <p:sp>
                  <p:nvSpPr>
                    <p:cNvPr id="99" name="TextBox 9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907112" y="2296983"/>
                      <a:ext cx="217432" cy="310598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 l="-38889" r="-52778" b="-5294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TextBox 99"/>
                    <p:cNvSpPr txBox="1"/>
                    <p:nvPr/>
                  </p:nvSpPr>
                  <p:spPr>
                    <a:xfrm>
                      <a:off x="4040851" y="1408267"/>
                      <a:ext cx="343031" cy="31059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oMath>
                      </a14:m>
                      <a:r>
                        <a:rPr lang="en-US" b="1" baseline="-25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y</a:t>
                      </a:r>
                      <a:endParaRPr lang="el-GR" b="1" baseline="-25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00" name="TextBox 9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040851" y="1408267"/>
                      <a:ext cx="343031" cy="310598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 l="-25000" r="-3571" b="-4902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04" name="Line 31"/>
              <p:cNvSpPr>
                <a:spLocks noChangeShapeType="1"/>
              </p:cNvSpPr>
              <p:nvPr/>
            </p:nvSpPr>
            <p:spPr bwMode="auto">
              <a:xfrm flipV="1">
                <a:off x="925264" y="4499855"/>
                <a:ext cx="0" cy="64770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4400605" y="2195503"/>
            <a:ext cx="361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i="1" dirty="0">
                <a:latin typeface="Comic Sans MS" panose="030F0702030302020204" pitchFamily="66" charset="0"/>
              </a:rPr>
              <a:t>φ</a:t>
            </a:r>
          </a:p>
        </p:txBody>
      </p:sp>
      <p:sp>
        <p:nvSpPr>
          <p:cNvPr id="57" name="Rectangle 4"/>
          <p:cNvSpPr>
            <a:spLocks noChangeArrowheads="1"/>
          </p:cNvSpPr>
          <p:nvPr/>
        </p:nvSpPr>
        <p:spPr bwMode="auto">
          <a:xfrm>
            <a:off x="1595673" y="-119830"/>
            <a:ext cx="9282112" cy="1356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Η διεύθυνση της δύναμης</a:t>
            </a:r>
            <a:r>
              <a:rPr 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(της οποίας θέλουμε να υπολογίσουμε το έργο)</a:t>
            </a:r>
            <a:r>
              <a:rPr lang="el-G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σχηματίζει τυχαία γωνία </a:t>
            </a:r>
            <a:r>
              <a:rPr lang="el-GR" sz="24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φ</a:t>
            </a:r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με τη διεύθυνση κίνησης.</a:t>
            </a:r>
            <a:endParaRPr lang="en-US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08518" y="4206154"/>
            <a:ext cx="224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atin typeface="Comic Sans MS" panose="030F0702030302020204" pitchFamily="66" charset="0"/>
              </a:rPr>
              <a:t>W</a:t>
            </a:r>
            <a:r>
              <a:rPr lang="en-US" sz="3200" b="1" i="1" baseline="-25000" dirty="0">
                <a:latin typeface="Comic Sans MS" panose="030F0702030302020204" pitchFamily="66" charset="0"/>
              </a:rPr>
              <a:t>F</a:t>
            </a:r>
            <a:r>
              <a:rPr lang="en-US" sz="3200" b="1" dirty="0">
                <a:latin typeface="Comic Sans MS" panose="030F0702030302020204" pitchFamily="66" charset="0"/>
              </a:rPr>
              <a:t> = </a:t>
            </a:r>
            <a:r>
              <a:rPr lang="en-US" sz="3200" b="1" i="1" dirty="0" err="1">
                <a:latin typeface="Comic Sans MS" panose="030F0702030302020204" pitchFamily="66" charset="0"/>
              </a:rPr>
              <a:t>F</a:t>
            </a:r>
            <a:r>
              <a:rPr lang="en-US" sz="3200" b="1" baseline="-25000" dirty="0" err="1">
                <a:latin typeface="Comic Sans MS" panose="030F0702030302020204" pitchFamily="66" charset="0"/>
              </a:rPr>
              <a:t>x</a:t>
            </a:r>
            <a:r>
              <a:rPr lang="en-US" sz="3200" b="1" i="1" dirty="0" err="1">
                <a:latin typeface="Comic Sans MS" panose="030F0702030302020204" pitchFamily="66" charset="0"/>
              </a:rPr>
              <a:t>.x</a:t>
            </a:r>
            <a:endParaRPr lang="el-GR" sz="3200" b="1" i="1" dirty="0">
              <a:latin typeface="Comic Sans MS" panose="030F0702030302020204" pitchFamily="66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236729" y="4175545"/>
            <a:ext cx="3327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</a:t>
            </a:r>
            <a:r>
              <a:rPr lang="en-US" sz="3200" b="1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F.x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l-GR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συνφ</a:t>
            </a:r>
            <a:endParaRPr lang="el-GR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F64FC345-4B5B-40E0-9CA3-5B9931A19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98D5-C2D8-4B87-8D1D-EDA376C8CDA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7/4/2021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F8009283-95F8-4FCB-AEC5-2C2C50A75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www.merkopanas.blogspot.gr</a:t>
            </a:r>
          </a:p>
        </p:txBody>
      </p:sp>
    </p:spTree>
    <p:extLst>
      <p:ext uri="{BB962C8B-B14F-4D97-AF65-F5344CB8AC3E}">
        <p14:creationId xmlns:p14="http://schemas.microsoft.com/office/powerpoint/2010/main" val="82823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26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1000"/>
                                        <p:tgtEl>
                                          <p:spTgt spid="26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1000"/>
                                        <p:tgtEl>
                                          <p:spTgt spid="26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0.4168 0.0090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3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1000"/>
                                        <p:tgtEl>
                                          <p:spTgt spid="2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2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8" grpId="0" animBg="1"/>
      <p:bldP spid="26649" grpId="0" animBg="1"/>
      <p:bldP spid="26666" grpId="0" animBg="1"/>
      <p:bldP spid="26650" grpId="0" animBg="1"/>
      <p:bldP spid="24616" grpId="0" animBg="1"/>
      <p:bldP spid="26746" grpId="0" animBg="1"/>
      <p:bldP spid="72" grpId="0"/>
      <p:bldP spid="76" grpId="0"/>
      <p:bldP spid="94" grpId="0"/>
      <p:bldP spid="15" grpId="0"/>
      <p:bldP spid="57" grpId="0"/>
      <p:bldP spid="9" grpId="0"/>
      <p:bldP spid="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 txBox="1">
            <a:spLocks noGrp="1"/>
          </p:cNvSpPr>
          <p:nvPr/>
        </p:nvSpPr>
        <p:spPr>
          <a:xfrm>
            <a:off x="4648200" y="6356351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r>
              <a:rPr lang="el-GR" sz="1200">
                <a:solidFill>
                  <a:schemeClr val="tx1">
                    <a:tint val="75000"/>
                  </a:schemeClr>
                </a:solidFill>
              </a:rPr>
              <a:t>Μερκ. Παναγιωτόπουλος - Φυσικός               </a:t>
            </a: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www.merkopanas.blogspot.gr </a:t>
            </a:r>
            <a:endParaRPr lang="el-GR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 txBox="1">
            <a:spLocks noGrp="1"/>
          </p:cNvSpPr>
          <p:nvPr/>
        </p:nvSpPr>
        <p:spPr>
          <a:xfrm>
            <a:off x="10705514" y="6356351"/>
            <a:ext cx="630701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EEE465D3-9F0E-4FF2-9974-B0912F931FCA}" type="slidenum">
              <a:rPr lang="el-GR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13</a:t>
            </a:fld>
            <a:endParaRPr lang="el-GR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424113" y="1916114"/>
            <a:ext cx="7200900" cy="148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Ωφέλιμο (θετικό) και Καταναλισκόμενο (αρνητικό) έργο</a:t>
            </a:r>
            <a:r>
              <a:rPr lang="en-US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endParaRPr lang="en-US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BD47B76-3A70-4C4F-87FD-A5EC429CA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D252-79BF-4DC8-947E-25BF9B4266C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7/4/2021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8A689BD-09FD-4596-B822-E9D38F909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1B89872-DBD3-494F-880E-ADB541075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www.merkopanas.blogspot.gr</a:t>
            </a:r>
          </a:p>
        </p:txBody>
      </p:sp>
    </p:spTree>
    <p:extLst>
      <p:ext uri="{BB962C8B-B14F-4D97-AF65-F5344CB8AC3E}">
        <p14:creationId xmlns:p14="http://schemas.microsoft.com/office/powerpoint/2010/main" val="24454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 txBox="1">
            <a:spLocks noGrp="1"/>
          </p:cNvSpPr>
          <p:nvPr/>
        </p:nvSpPr>
        <p:spPr>
          <a:xfrm>
            <a:off x="4648200" y="6356351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r>
              <a:rPr lang="el-GR" sz="1200">
                <a:solidFill>
                  <a:schemeClr val="tx1">
                    <a:tint val="75000"/>
                  </a:schemeClr>
                </a:solidFill>
              </a:rPr>
              <a:t>Μερκ. Παναγιωτόπουλος - Φυσικός               </a:t>
            </a: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www.merkopanas.blogspot.gr </a:t>
            </a:r>
            <a:endParaRPr lang="el-GR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 txBox="1">
            <a:spLocks noGrp="1"/>
          </p:cNvSpPr>
          <p:nvPr/>
        </p:nvSpPr>
        <p:spPr>
          <a:xfrm>
            <a:off x="9372287" y="6356351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2E16F5EE-3159-4681-B7EE-7141414D9BAE}" type="slidenum">
              <a:rPr lang="el-GR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14</a:t>
            </a:fld>
            <a:endParaRPr lang="el-GR" sz="1200">
              <a:solidFill>
                <a:schemeClr val="tx1">
                  <a:tint val="75000"/>
                </a:schemeClr>
              </a:solidFill>
            </a:endParaRPr>
          </a:p>
        </p:txBody>
      </p:sp>
      <p:grpSp>
        <p:nvGrpSpPr>
          <p:cNvPr id="10" name="Ομάδα 9"/>
          <p:cNvGrpSpPr/>
          <p:nvPr/>
        </p:nvGrpSpPr>
        <p:grpSpPr>
          <a:xfrm>
            <a:off x="1935952" y="359081"/>
            <a:ext cx="7915401" cy="2092045"/>
            <a:chOff x="2188680" y="681121"/>
            <a:chExt cx="7915401" cy="2092045"/>
          </a:xfrm>
        </p:grpSpPr>
        <p:grpSp>
          <p:nvGrpSpPr>
            <p:cNvPr id="36871" name="Group 7"/>
            <p:cNvGrpSpPr>
              <a:grpSpLocks/>
            </p:cNvGrpSpPr>
            <p:nvPr/>
          </p:nvGrpSpPr>
          <p:grpSpPr bwMode="auto">
            <a:xfrm>
              <a:off x="4078288" y="2205038"/>
              <a:ext cx="4970462" cy="519112"/>
              <a:chOff x="1655" y="1933"/>
              <a:chExt cx="3131" cy="327"/>
            </a:xfrm>
          </p:grpSpPr>
          <p:sp>
            <p:nvSpPr>
              <p:cNvPr id="36872" name="Line 8"/>
              <p:cNvSpPr>
                <a:spLocks noChangeShapeType="1"/>
              </p:cNvSpPr>
              <p:nvPr/>
            </p:nvSpPr>
            <p:spPr bwMode="auto">
              <a:xfrm>
                <a:off x="1655" y="2024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873" name="Line 9"/>
              <p:cNvSpPr>
                <a:spLocks noChangeShapeType="1"/>
              </p:cNvSpPr>
              <p:nvPr/>
            </p:nvSpPr>
            <p:spPr bwMode="auto">
              <a:xfrm>
                <a:off x="4785" y="2024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874" name="Line 10"/>
              <p:cNvSpPr>
                <a:spLocks noChangeShapeType="1"/>
              </p:cNvSpPr>
              <p:nvPr/>
            </p:nvSpPr>
            <p:spPr bwMode="auto">
              <a:xfrm flipH="1">
                <a:off x="1655" y="2115"/>
                <a:ext cx="136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875" name="Line 11"/>
              <p:cNvSpPr>
                <a:spLocks noChangeShapeType="1"/>
              </p:cNvSpPr>
              <p:nvPr/>
            </p:nvSpPr>
            <p:spPr bwMode="auto">
              <a:xfrm flipH="1">
                <a:off x="3470" y="2115"/>
                <a:ext cx="13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876" name="Text Box 12"/>
              <p:cNvSpPr txBox="1">
                <a:spLocks noChangeArrowheads="1"/>
              </p:cNvSpPr>
              <p:nvPr/>
            </p:nvSpPr>
            <p:spPr bwMode="auto">
              <a:xfrm>
                <a:off x="2971" y="1933"/>
                <a:ext cx="4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 b="1" i="1">
                    <a:latin typeface="Comic Sans MS" pitchFamily="66" charset="0"/>
                  </a:rPr>
                  <a:t>x</a:t>
                </a:r>
                <a:endParaRPr lang="el-GR" sz="2800" b="1" i="1">
                  <a:latin typeface="Comic Sans MS" pitchFamily="66" charset="0"/>
                </a:endParaRPr>
              </a:p>
            </p:txBody>
          </p:sp>
        </p:grpSp>
        <p:grpSp>
          <p:nvGrpSpPr>
            <p:cNvPr id="9" name="Ομάδα 8"/>
            <p:cNvGrpSpPr/>
            <p:nvPr/>
          </p:nvGrpSpPr>
          <p:grpSpPr>
            <a:xfrm>
              <a:off x="2188680" y="681121"/>
              <a:ext cx="7915401" cy="2092045"/>
              <a:chOff x="2188680" y="681121"/>
              <a:chExt cx="7915401" cy="2092045"/>
            </a:xfrm>
          </p:grpSpPr>
          <p:sp>
            <p:nvSpPr>
              <p:cNvPr id="36869" name="Rectangle 5" descr="Δημοσιογραφικό χαρτί"/>
              <p:cNvSpPr>
                <a:spLocks noChangeArrowheads="1"/>
              </p:cNvSpPr>
              <p:nvPr/>
            </p:nvSpPr>
            <p:spPr bwMode="auto">
              <a:xfrm>
                <a:off x="2206626" y="2060575"/>
                <a:ext cx="7561263" cy="215900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8F8F8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l-GR"/>
              </a:p>
            </p:txBody>
          </p:sp>
          <p:grpSp>
            <p:nvGrpSpPr>
              <p:cNvPr id="6" name="Ομάδα 5"/>
              <p:cNvGrpSpPr/>
              <p:nvPr/>
            </p:nvGrpSpPr>
            <p:grpSpPr>
              <a:xfrm>
                <a:off x="2188680" y="681121"/>
                <a:ext cx="2864047" cy="1962565"/>
                <a:chOff x="2188680" y="681121"/>
                <a:chExt cx="2864047" cy="1962565"/>
              </a:xfrm>
            </p:grpSpPr>
            <p:grpSp>
              <p:nvGrpSpPr>
                <p:cNvPr id="36933" name="Group 69"/>
                <p:cNvGrpSpPr>
                  <a:grpSpLocks/>
                </p:cNvGrpSpPr>
                <p:nvPr/>
              </p:nvGrpSpPr>
              <p:grpSpPr bwMode="auto">
                <a:xfrm>
                  <a:off x="2206627" y="993777"/>
                  <a:ext cx="2593975" cy="1498600"/>
                  <a:chOff x="430" y="626"/>
                  <a:chExt cx="1634" cy="944"/>
                </a:xfrm>
              </p:grpSpPr>
              <p:sp>
                <p:nvSpPr>
                  <p:cNvPr id="36870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793" y="936"/>
                    <a:ext cx="726" cy="363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miter lim="800000"/>
                    <a:headEnd/>
                    <a:tailEnd/>
                  </a:ln>
                  <a:effectLst/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9900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36878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0" y="1298"/>
                    <a:ext cx="363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800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36881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56" y="626"/>
                    <a:ext cx="0" cy="453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36884" name="Line 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10" y="662"/>
                    <a:ext cx="454" cy="408"/>
                  </a:xfrm>
                  <a:prstGeom prst="line">
                    <a:avLst/>
                  </a:pr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36886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1609" y="663"/>
                    <a:ext cx="454" cy="409"/>
                    <a:chOff x="1655" y="1207"/>
                    <a:chExt cx="454" cy="409"/>
                  </a:xfrm>
                </p:grpSpPr>
                <p:sp>
                  <p:nvSpPr>
                    <p:cNvPr id="36887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09" y="1207"/>
                      <a:ext cx="0" cy="40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36888" name="Text Box 2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91" y="1396"/>
                      <a:ext cx="227" cy="21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l-GR" sz="1600" b="1" i="1" dirty="0">
                          <a:latin typeface="Comic Sans MS" pitchFamily="66" charset="0"/>
                        </a:rPr>
                        <a:t>φ</a:t>
                      </a:r>
                    </a:p>
                  </p:txBody>
                </p:sp>
                <p:sp>
                  <p:nvSpPr>
                    <p:cNvPr id="36890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55" y="1616"/>
                      <a:ext cx="454" cy="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36892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1609" y="663"/>
                    <a:ext cx="454" cy="408"/>
                    <a:chOff x="1655" y="1207"/>
                    <a:chExt cx="454" cy="408"/>
                  </a:xfrm>
                </p:grpSpPr>
                <p:sp>
                  <p:nvSpPr>
                    <p:cNvPr id="36893" name="Line 2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655" y="1207"/>
                      <a:ext cx="45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36895" name="Line 3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55" y="1207"/>
                      <a:ext cx="0" cy="408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  <p:sp>
                <p:nvSpPr>
                  <p:cNvPr id="36899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1156" y="1072"/>
                    <a:ext cx="0" cy="498"/>
                  </a:xfrm>
                  <a:prstGeom prst="line">
                    <a:avLst/>
                  </a:prstGeom>
                  <a:noFill/>
                  <a:ln w="57150">
                    <a:solidFill>
                      <a:srgbClr val="0000FF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5" name="Ομάδα 4"/>
                <p:cNvGrpSpPr/>
                <p:nvPr/>
              </p:nvGrpSpPr>
              <p:grpSpPr>
                <a:xfrm>
                  <a:off x="2188680" y="681121"/>
                  <a:ext cx="2864047" cy="1962565"/>
                  <a:chOff x="2188680" y="681121"/>
                  <a:chExt cx="2864047" cy="1962565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6" name="TextBox 65"/>
                      <p:cNvSpPr txBox="1"/>
                      <p:nvPr/>
                    </p:nvSpPr>
                    <p:spPr>
                      <a:xfrm>
                        <a:off x="4787043" y="771970"/>
                        <a:ext cx="264384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66" name="TextBox 6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787043" y="771970"/>
                        <a:ext cx="264384" cy="310598"/>
                      </a:xfrm>
                      <a:prstGeom prst="rect">
                        <a:avLst/>
                      </a:prstGeom>
                      <a:blipFill>
                        <a:blip r:embed="rId3"/>
                        <a:stretch>
                          <a:fillRect l="-9302" r="-20930" b="-1568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0" name="TextBox 69"/>
                      <p:cNvSpPr txBox="1"/>
                      <p:nvPr/>
                    </p:nvSpPr>
                    <p:spPr>
                      <a:xfrm>
                        <a:off x="3305981" y="681121"/>
                        <a:ext cx="264384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0" name="TextBox 6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305981" y="681121"/>
                        <a:ext cx="264384" cy="310598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 l="-16279" r="-13953" b="-588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2" name="TextBox 71"/>
                      <p:cNvSpPr txBox="1"/>
                      <p:nvPr/>
                    </p:nvSpPr>
                    <p:spPr>
                      <a:xfrm>
                        <a:off x="4835295" y="1451011"/>
                        <a:ext cx="217432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14:m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oMath>
                        </a14:m>
                        <a:r>
                          <a:rPr lang="en-US" b="1" baseline="-2500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x</a:t>
                        </a:r>
                        <a:endParaRPr lang="el-GR" b="1" baseline="-25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2" name="TextBox 71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835295" y="1451011"/>
                        <a:ext cx="217432" cy="310598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 l="-42857" r="-57143" b="-52941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3" name="TextBox 72"/>
                      <p:cNvSpPr txBox="1"/>
                      <p:nvPr/>
                    </p:nvSpPr>
                    <p:spPr>
                      <a:xfrm>
                        <a:off x="3919577" y="686301"/>
                        <a:ext cx="343031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14:m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oMath>
                        </a14:m>
                        <a:r>
                          <a:rPr lang="en-US" b="1" baseline="-2500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a:t>y</a:t>
                        </a:r>
                        <a:endParaRPr lang="el-GR" b="1" baseline="-25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3" name="TextBox 7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919577" y="686301"/>
                        <a:ext cx="343031" cy="310598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 l="-26786" r="-3571" b="-4902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4" name="TextBox 73"/>
                      <p:cNvSpPr txBox="1"/>
                      <p:nvPr/>
                    </p:nvSpPr>
                    <p:spPr>
                      <a:xfrm>
                        <a:off x="3405076" y="2366687"/>
                        <a:ext cx="264384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4" name="TextBox 7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405076" y="2366687"/>
                        <a:ext cx="264384" cy="276999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 l="-9302" r="-18605" b="-869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6" name="TextBox 75"/>
                      <p:cNvSpPr txBox="1"/>
                      <p:nvPr/>
                    </p:nvSpPr>
                    <p:spPr>
                      <a:xfrm>
                        <a:off x="2188680" y="1694088"/>
                        <a:ext cx="264384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rgbClr val="8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8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6" name="TextBox 7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188680" y="1694088"/>
                        <a:ext cx="264384" cy="310598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 l="-11628" r="-20930" b="-1568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grpSp>
            <p:nvGrpSpPr>
              <p:cNvPr id="8" name="Ομάδα 7"/>
              <p:cNvGrpSpPr/>
              <p:nvPr/>
            </p:nvGrpSpPr>
            <p:grpSpPr>
              <a:xfrm>
                <a:off x="7175501" y="693744"/>
                <a:ext cx="2928580" cy="2079422"/>
                <a:chOff x="7175501" y="693744"/>
                <a:chExt cx="2928580" cy="2079422"/>
              </a:xfrm>
            </p:grpSpPr>
            <p:grpSp>
              <p:nvGrpSpPr>
                <p:cNvPr id="36900" name="Group 36"/>
                <p:cNvGrpSpPr>
                  <a:grpSpLocks/>
                </p:cNvGrpSpPr>
                <p:nvPr/>
              </p:nvGrpSpPr>
              <p:grpSpPr bwMode="auto">
                <a:xfrm>
                  <a:off x="7175501" y="1052515"/>
                  <a:ext cx="2592388" cy="1439863"/>
                  <a:chOff x="2925" y="1207"/>
                  <a:chExt cx="1633" cy="907"/>
                </a:xfrm>
              </p:grpSpPr>
              <p:sp>
                <p:nvSpPr>
                  <p:cNvPr id="36901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3288" y="1480"/>
                    <a:ext cx="726" cy="363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miter lim="800000"/>
                    <a:headEnd/>
                    <a:tailEnd/>
                  </a:ln>
                  <a:effectLst/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9900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l-GR"/>
                  </a:p>
                </p:txBody>
              </p:sp>
              <p:grpSp>
                <p:nvGrpSpPr>
                  <p:cNvPr id="36902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2925" y="1207"/>
                    <a:ext cx="1633" cy="907"/>
                    <a:chOff x="2925" y="1207"/>
                    <a:chExt cx="1633" cy="907"/>
                  </a:xfrm>
                </p:grpSpPr>
                <p:grpSp>
                  <p:nvGrpSpPr>
                    <p:cNvPr id="36903" name="Group 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104" y="1207"/>
                      <a:ext cx="454" cy="409"/>
                      <a:chOff x="4104" y="1207"/>
                      <a:chExt cx="454" cy="409"/>
                    </a:xfrm>
                  </p:grpSpPr>
                  <p:grpSp>
                    <p:nvGrpSpPr>
                      <p:cNvPr id="36904" name="Group 4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04" y="1207"/>
                        <a:ext cx="454" cy="409"/>
                        <a:chOff x="1746" y="2341"/>
                        <a:chExt cx="454" cy="409"/>
                      </a:xfrm>
                    </p:grpSpPr>
                    <p:sp>
                      <p:nvSpPr>
                        <p:cNvPr id="36905" name="Line 4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746" y="2341"/>
                          <a:ext cx="454" cy="408"/>
                        </a:xfrm>
                        <a:prstGeom prst="line">
                          <a:avLst/>
                        </a:prstGeom>
                        <a:noFill/>
                        <a:ln w="57150">
                          <a:solidFill>
                            <a:srgbClr val="FF0000"/>
                          </a:solidFill>
                          <a:round/>
                          <a:headEnd/>
                          <a:tailEnd type="triangl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36906" name="Line 4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200" y="2341"/>
                          <a:ext cx="0" cy="40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prstDash val="dash"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36907" name="Line 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746" y="2750"/>
                          <a:ext cx="454" cy="0"/>
                        </a:xfrm>
                        <a:prstGeom prst="line">
                          <a:avLst/>
                        </a:prstGeom>
                        <a:noFill/>
                        <a:ln w="57150">
                          <a:solidFill>
                            <a:srgbClr val="FF0000"/>
                          </a:solidFill>
                          <a:round/>
                          <a:headEnd/>
                          <a:tailEnd type="triangl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36908" name="Line 4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746" y="2341"/>
                          <a:ext cx="454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prstDash val="dash"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36909" name="Line 4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746" y="2341"/>
                          <a:ext cx="0" cy="408"/>
                        </a:xfrm>
                        <a:prstGeom prst="line">
                          <a:avLst/>
                        </a:prstGeom>
                        <a:noFill/>
                        <a:ln w="57150">
                          <a:solidFill>
                            <a:srgbClr val="FF0000"/>
                          </a:solidFill>
                          <a:round/>
                          <a:headEnd/>
                          <a:tailEnd type="triangl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  <p:sp>
                    <p:nvSpPr>
                      <p:cNvPr id="36910" name="Text Box 4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241" y="1389"/>
                        <a:ext cx="227" cy="2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>
                        <a:spAutoFit/>
                      </a:bodyPr>
                      <a:lstStyle/>
                      <a:p>
                        <a:pPr algn="ctr">
                          <a:spcBef>
                            <a:spcPct val="50000"/>
                          </a:spcBef>
                        </a:pPr>
                        <a:r>
                          <a:rPr lang="el-GR" sz="1600" b="1" i="1">
                            <a:latin typeface="Comic Sans MS" pitchFamily="66" charset="0"/>
                          </a:rPr>
                          <a:t>φ</a:t>
                        </a:r>
                      </a:p>
                    </p:txBody>
                  </p:sp>
                </p:grpSp>
                <p:grpSp>
                  <p:nvGrpSpPr>
                    <p:cNvPr id="36914" name="Group 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25" y="1208"/>
                      <a:ext cx="771" cy="906"/>
                      <a:chOff x="2925" y="1208"/>
                      <a:chExt cx="771" cy="906"/>
                    </a:xfrm>
                  </p:grpSpPr>
                  <p:sp>
                    <p:nvSpPr>
                      <p:cNvPr id="36916" name="Line 5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25" y="1843"/>
                        <a:ext cx="363" cy="0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800000"/>
                        </a:solidFill>
                        <a:round/>
                        <a:headEnd/>
                        <a:tailEnd type="triangl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36919" name="Line 5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696" y="1208"/>
                        <a:ext cx="0" cy="453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36923" name="Line 5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96" y="1661"/>
                        <a:ext cx="0" cy="453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0000FF"/>
                        </a:solidFill>
                        <a:round/>
                        <a:headEnd/>
                        <a:tailEnd type="triangl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</p:grpSp>
              </p:grpSp>
            </p:grpSp>
            <p:grpSp>
              <p:nvGrpSpPr>
                <p:cNvPr id="7" name="Ομάδα 6"/>
                <p:cNvGrpSpPr/>
                <p:nvPr/>
              </p:nvGrpSpPr>
              <p:grpSpPr>
                <a:xfrm>
                  <a:off x="7193491" y="693744"/>
                  <a:ext cx="2910590" cy="2079422"/>
                  <a:chOff x="7193491" y="693744"/>
                  <a:chExt cx="2910590" cy="2079422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7" name="TextBox 66"/>
                      <p:cNvSpPr txBox="1"/>
                      <p:nvPr/>
                    </p:nvSpPr>
                    <p:spPr>
                      <a:xfrm>
                        <a:off x="9886649" y="1467832"/>
                        <a:ext cx="217432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14:m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oMath>
                        </a14:m>
                        <a:r>
                          <a:rPr lang="en-US" b="1" baseline="-2500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x</a:t>
                        </a:r>
                        <a:endParaRPr lang="el-GR" b="1" baseline="-25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67" name="TextBox 6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886649" y="1467832"/>
                        <a:ext cx="217432" cy="310598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 l="-38889" r="-55556" b="-5098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8" name="TextBox 67"/>
                      <p:cNvSpPr txBox="1"/>
                      <p:nvPr/>
                    </p:nvSpPr>
                    <p:spPr>
                      <a:xfrm>
                        <a:off x="8887781" y="693744"/>
                        <a:ext cx="343031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14:m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oMath>
                        </a14:m>
                        <a:r>
                          <a:rPr lang="en-US" b="1" baseline="-2500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a:t>y</a:t>
                        </a:r>
                        <a:endParaRPr lang="el-GR" b="1" baseline="-25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68" name="TextBox 6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887781" y="693744"/>
                        <a:ext cx="343031" cy="310598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 l="-26786" r="-3571" b="-4902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9" name="TextBox 68"/>
                      <p:cNvSpPr txBox="1"/>
                      <p:nvPr/>
                    </p:nvSpPr>
                    <p:spPr>
                      <a:xfrm>
                        <a:off x="9778571" y="757043"/>
                        <a:ext cx="264384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69" name="TextBox 6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778571" y="757043"/>
                        <a:ext cx="264384" cy="310598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 l="-11628" r="-20930" b="-1764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1" name="TextBox 70"/>
                      <p:cNvSpPr txBox="1"/>
                      <p:nvPr/>
                    </p:nvSpPr>
                    <p:spPr>
                      <a:xfrm>
                        <a:off x="8297509" y="739744"/>
                        <a:ext cx="264384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1" name="TextBox 7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297509" y="739744"/>
                        <a:ext cx="264384" cy="310598"/>
                      </a:xfrm>
                      <a:prstGeom prst="rect">
                        <a:avLst/>
                      </a:prstGeom>
                      <a:blipFill>
                        <a:blip r:embed="rId12"/>
                        <a:stretch>
                          <a:fillRect l="-16279" r="-13953" b="-8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5" name="TextBox 74"/>
                      <p:cNvSpPr txBox="1"/>
                      <p:nvPr/>
                    </p:nvSpPr>
                    <p:spPr>
                      <a:xfrm>
                        <a:off x="8404319" y="2496167"/>
                        <a:ext cx="264384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5" name="TextBox 7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404319" y="2496167"/>
                        <a:ext cx="264384" cy="276999"/>
                      </a:xfrm>
                      <a:prstGeom prst="rect">
                        <a:avLst/>
                      </a:prstGeom>
                      <a:blipFill>
                        <a:blip r:embed="rId13"/>
                        <a:stretch>
                          <a:fillRect l="-9091" r="-15909" b="-888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7" name="TextBox 76"/>
                      <p:cNvSpPr txBox="1"/>
                      <p:nvPr/>
                    </p:nvSpPr>
                    <p:spPr>
                      <a:xfrm>
                        <a:off x="7193491" y="1675574"/>
                        <a:ext cx="264384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rgbClr val="8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8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7" name="TextBox 7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93491" y="1675574"/>
                        <a:ext cx="264384" cy="310598"/>
                      </a:xfrm>
                      <a:prstGeom prst="rect">
                        <a:avLst/>
                      </a:prstGeom>
                      <a:blipFill>
                        <a:blip r:embed="rId14"/>
                        <a:stretch>
                          <a:fillRect l="-11628" r="-20930" b="-1568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 Box 67"/>
              <p:cNvSpPr txBox="1">
                <a:spLocks noChangeArrowheads="1"/>
              </p:cNvSpPr>
              <p:nvPr/>
            </p:nvSpPr>
            <p:spPr bwMode="auto">
              <a:xfrm>
                <a:off x="1953898" y="3414539"/>
                <a:ext cx="7680023" cy="19950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l-GR" sz="2000" b="1" dirty="0">
                    <a:latin typeface="Comic Sans MS" pitchFamily="66" charset="0"/>
                  </a:rPr>
                  <a:t>Το </a:t>
                </a:r>
                <a:r>
                  <a: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έργο</a:t>
                </a:r>
                <a:r>
                  <a:rPr lang="el-GR" sz="2000" b="1" dirty="0">
                    <a:latin typeface="Comic Sans MS" pitchFamily="66" charset="0"/>
                  </a:rPr>
                  <a:t> μιας </a:t>
                </a:r>
                <a:r>
                  <a: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δύναμης</a:t>
                </a:r>
                <a:r>
                  <a:rPr lang="el-GR" sz="2000" b="1" dirty="0">
                    <a:latin typeface="Comic Sans MS" pitchFamily="66" charset="0"/>
                  </a:rPr>
                  <a:t> είναι </a:t>
                </a:r>
                <a:r>
                  <a: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ωφέλιμο</a:t>
                </a:r>
                <a:r>
                  <a:rPr lang="el-GR" sz="2000" b="1" dirty="0">
                    <a:latin typeface="Comic Sans MS" pitchFamily="66" charset="0"/>
                  </a:rPr>
                  <a:t>, όταν </a:t>
                </a:r>
                <a:r>
                  <a: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είναι θετικό</a:t>
                </a:r>
                <a:r>
                  <a:rPr lang="el-GR" sz="2000" b="1" dirty="0">
                    <a:latin typeface="Comic Sans MS" pitchFamily="66" charset="0"/>
                  </a:rPr>
                  <a:t>. Τότε η κατεύθυνση της δύναμης είναι ίδια με την κατεύθυνση της κίνησης (</a:t>
                </a:r>
                <a:r>
                  <a:rPr lang="el-GR" sz="2000" b="1" i="1" dirty="0">
                    <a:latin typeface="Comic Sans MS" pitchFamily="66" charset="0"/>
                  </a:rPr>
                  <a:t>φ</a:t>
                </a:r>
                <a:r>
                  <a:rPr lang="el-GR" sz="2000" b="1" dirty="0">
                    <a:latin typeface="Comic Sans MS" pitchFamily="66" charset="0"/>
                  </a:rPr>
                  <a:t> = 0</a:t>
                </a:r>
                <a:r>
                  <a:rPr lang="el-GR" sz="2000" b="1" baseline="30000" dirty="0">
                    <a:latin typeface="Comic Sans MS" pitchFamily="66" charset="0"/>
                  </a:rPr>
                  <a:t>0</a:t>
                </a:r>
                <a:r>
                  <a:rPr lang="el-GR" sz="2000" b="1" dirty="0">
                    <a:latin typeface="Comic Sans MS" pitchFamily="66" charset="0"/>
                  </a:rPr>
                  <a:t>)</a:t>
                </a:r>
                <a:r>
                  <a:rPr lang="en-US" sz="2000" b="1" dirty="0">
                    <a:latin typeface="Comic Sans MS" pitchFamily="66" charset="0"/>
                  </a:rPr>
                  <a:t>.</a:t>
                </a:r>
                <a:endParaRPr lang="el-GR" sz="2000" b="1" dirty="0">
                  <a:latin typeface="Comic Sans MS" pitchFamily="66" charset="0"/>
                </a:endParaRPr>
              </a:p>
              <a:p>
                <a:pPr algn="just">
                  <a:spcBef>
                    <a:spcPct val="50000"/>
                  </a:spcBef>
                </a:pPr>
                <a:r>
                  <a:rPr lang="el-GR" sz="2000" b="1" dirty="0">
                    <a:latin typeface="Comic Sans MS" pitchFamily="66" charset="0"/>
                  </a:rPr>
                  <a:t>π.χ. το έργο της </a:t>
                </a:r>
                <a:r>
                  <a: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δύναμης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2000" b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x</a:t>
                </a:r>
                <a:r>
                  <a:rPr lang="en-US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.</a:t>
                </a:r>
                <a:endParaRPr lang="el-G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8" name="Text 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53898" y="3414539"/>
                <a:ext cx="7680023" cy="1995098"/>
              </a:xfrm>
              <a:prstGeom prst="rect">
                <a:avLst/>
              </a:prstGeom>
              <a:blipFill>
                <a:blip r:embed="rId15"/>
                <a:stretch>
                  <a:fillRect l="-874" r="-874" b="-611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Box 78"/>
          <p:cNvSpPr txBox="1"/>
          <p:nvPr/>
        </p:nvSpPr>
        <p:spPr>
          <a:xfrm>
            <a:off x="2484042" y="2762478"/>
            <a:ext cx="664924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Έργο</a:t>
            </a:r>
            <a:r>
              <a:rPr lang="el-GR" sz="2400" b="1" baseline="-25000" dirty="0" err="1">
                <a:latin typeface="Comic Sans MS" panose="030F0702030302020204" pitchFamily="66" charset="0"/>
              </a:rPr>
              <a:t>(δύναμης</a:t>
            </a:r>
            <a:r>
              <a:rPr lang="el-GR" sz="2400" b="1" baseline="-25000" dirty="0">
                <a:latin typeface="Comic Sans MS" panose="030F0702030302020204" pitchFamily="66" charset="0"/>
              </a:rPr>
              <a:t>)</a:t>
            </a:r>
            <a:r>
              <a:rPr 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>
                <a:latin typeface="Comic Sans MS" panose="030F0702030302020204" pitchFamily="66" charset="0"/>
              </a:rPr>
              <a:t>=</a:t>
            </a:r>
            <a:r>
              <a:rPr 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Δύναμη</a:t>
            </a:r>
            <a:r>
              <a:rPr 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>
                <a:latin typeface="Comic Sans MS" panose="030F0702030302020204" pitchFamily="66" charset="0"/>
              </a:rPr>
              <a:t>x</a:t>
            </a:r>
            <a:r>
              <a:rPr 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Απόσταση</a:t>
            </a:r>
            <a:r>
              <a:rPr 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>
                <a:latin typeface="Comic Sans MS" panose="030F0702030302020204" pitchFamily="66" charset="0"/>
              </a:rPr>
              <a:t>x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συν</a:t>
            </a:r>
            <a:r>
              <a:rPr lang="el-GR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φ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l-GR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0" name="Line 40"/>
          <p:cNvSpPr>
            <a:spLocks noChangeShapeType="1"/>
          </p:cNvSpPr>
          <p:nvPr/>
        </p:nvSpPr>
        <p:spPr bwMode="auto">
          <a:xfrm>
            <a:off x="5662297" y="595944"/>
            <a:ext cx="6477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217824" y="301435"/>
                <a:ext cx="1843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𝝊</m:t>
                          </m:r>
                        </m:e>
                      </m:acc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824" y="301435"/>
                <a:ext cx="184345" cy="276999"/>
              </a:xfrm>
              <a:prstGeom prst="rect">
                <a:avLst/>
              </a:prstGeom>
              <a:blipFill>
                <a:blip r:embed="rId16"/>
                <a:stretch>
                  <a:fillRect l="-20000" r="-20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786545F-8537-43A4-9AE6-924379AC2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EA76-5024-43EF-AB34-BBB89FFF33B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7/4/2021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Θέση αριθμού διαφάνειας 10">
            <a:extLst>
              <a:ext uri="{FF2B5EF4-FFF2-40B4-BE49-F238E27FC236}">
                <a16:creationId xmlns:a16="http://schemas.microsoft.com/office/drawing/2014/main" id="{5462551E-8C44-4B4E-B206-51C2AB2B5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Θέση υποσέλιδου 11">
            <a:extLst>
              <a:ext uri="{FF2B5EF4-FFF2-40B4-BE49-F238E27FC236}">
                <a16:creationId xmlns:a16="http://schemas.microsoft.com/office/drawing/2014/main" id="{A0E171E0-23C6-4B32-8A67-35DAC5BD6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www.merkopanas.blogspot.gr</a:t>
            </a:r>
          </a:p>
        </p:txBody>
      </p:sp>
    </p:spTree>
    <p:extLst>
      <p:ext uri="{BB962C8B-B14F-4D97-AF65-F5344CB8AC3E}">
        <p14:creationId xmlns:p14="http://schemas.microsoft.com/office/powerpoint/2010/main" val="383006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60" grpId="0" animBg="1"/>
      <p:bldP spid="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 txBox="1">
            <a:spLocks noGrp="1"/>
          </p:cNvSpPr>
          <p:nvPr/>
        </p:nvSpPr>
        <p:spPr>
          <a:xfrm>
            <a:off x="4648200" y="6356351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r>
              <a:rPr lang="el-GR" sz="1200">
                <a:solidFill>
                  <a:schemeClr val="tx1">
                    <a:tint val="75000"/>
                  </a:schemeClr>
                </a:solidFill>
              </a:rPr>
              <a:t>Μερκ. Παναγιωτόπουλος - Φυσικός               </a:t>
            </a: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www.merkopanas.blogspot.gr </a:t>
            </a:r>
            <a:endParaRPr lang="el-GR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 txBox="1">
            <a:spLocks noGrp="1"/>
          </p:cNvSpPr>
          <p:nvPr/>
        </p:nvSpPr>
        <p:spPr>
          <a:xfrm>
            <a:off x="9372287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2E16F5EE-3159-4681-B7EE-7141414D9BAE}" type="slidenum">
              <a:rPr lang="el-GR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15</a:t>
            </a:fld>
            <a:endParaRPr lang="el-GR" sz="1200" dirty="0">
              <a:solidFill>
                <a:schemeClr val="tx1">
                  <a:tint val="75000"/>
                </a:schemeClr>
              </a:solidFill>
            </a:endParaRPr>
          </a:p>
        </p:txBody>
      </p:sp>
      <p:grpSp>
        <p:nvGrpSpPr>
          <p:cNvPr id="10" name="Ομάδα 9"/>
          <p:cNvGrpSpPr/>
          <p:nvPr/>
        </p:nvGrpSpPr>
        <p:grpSpPr>
          <a:xfrm>
            <a:off x="1935952" y="359081"/>
            <a:ext cx="7915401" cy="2092045"/>
            <a:chOff x="2188680" y="681121"/>
            <a:chExt cx="7915401" cy="2092045"/>
          </a:xfrm>
        </p:grpSpPr>
        <p:grpSp>
          <p:nvGrpSpPr>
            <p:cNvPr id="36871" name="Group 7"/>
            <p:cNvGrpSpPr>
              <a:grpSpLocks/>
            </p:cNvGrpSpPr>
            <p:nvPr/>
          </p:nvGrpSpPr>
          <p:grpSpPr bwMode="auto">
            <a:xfrm>
              <a:off x="4078288" y="2205038"/>
              <a:ext cx="4970462" cy="519112"/>
              <a:chOff x="1655" y="1933"/>
              <a:chExt cx="3131" cy="327"/>
            </a:xfrm>
          </p:grpSpPr>
          <p:sp>
            <p:nvSpPr>
              <p:cNvPr id="36872" name="Line 8"/>
              <p:cNvSpPr>
                <a:spLocks noChangeShapeType="1"/>
              </p:cNvSpPr>
              <p:nvPr/>
            </p:nvSpPr>
            <p:spPr bwMode="auto">
              <a:xfrm>
                <a:off x="1655" y="2024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873" name="Line 9"/>
              <p:cNvSpPr>
                <a:spLocks noChangeShapeType="1"/>
              </p:cNvSpPr>
              <p:nvPr/>
            </p:nvSpPr>
            <p:spPr bwMode="auto">
              <a:xfrm>
                <a:off x="4785" y="2024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874" name="Line 10"/>
              <p:cNvSpPr>
                <a:spLocks noChangeShapeType="1"/>
              </p:cNvSpPr>
              <p:nvPr/>
            </p:nvSpPr>
            <p:spPr bwMode="auto">
              <a:xfrm flipH="1">
                <a:off x="1655" y="2115"/>
                <a:ext cx="136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875" name="Line 11"/>
              <p:cNvSpPr>
                <a:spLocks noChangeShapeType="1"/>
              </p:cNvSpPr>
              <p:nvPr/>
            </p:nvSpPr>
            <p:spPr bwMode="auto">
              <a:xfrm flipH="1">
                <a:off x="3470" y="2115"/>
                <a:ext cx="13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876" name="Text Box 12"/>
              <p:cNvSpPr txBox="1">
                <a:spLocks noChangeArrowheads="1"/>
              </p:cNvSpPr>
              <p:nvPr/>
            </p:nvSpPr>
            <p:spPr bwMode="auto">
              <a:xfrm>
                <a:off x="2971" y="1933"/>
                <a:ext cx="4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 b="1" i="1">
                    <a:latin typeface="Comic Sans MS" pitchFamily="66" charset="0"/>
                  </a:rPr>
                  <a:t>x</a:t>
                </a:r>
                <a:endParaRPr lang="el-GR" sz="2800" b="1" i="1">
                  <a:latin typeface="Comic Sans MS" pitchFamily="66" charset="0"/>
                </a:endParaRPr>
              </a:p>
            </p:txBody>
          </p:sp>
        </p:grpSp>
        <p:grpSp>
          <p:nvGrpSpPr>
            <p:cNvPr id="9" name="Ομάδα 8"/>
            <p:cNvGrpSpPr/>
            <p:nvPr/>
          </p:nvGrpSpPr>
          <p:grpSpPr>
            <a:xfrm>
              <a:off x="2188680" y="681121"/>
              <a:ext cx="7915401" cy="2092045"/>
              <a:chOff x="2188680" y="681121"/>
              <a:chExt cx="7915401" cy="2092045"/>
            </a:xfrm>
          </p:grpSpPr>
          <p:sp>
            <p:nvSpPr>
              <p:cNvPr id="36869" name="Rectangle 5" descr="Δημοσιογραφικό χαρτί"/>
              <p:cNvSpPr>
                <a:spLocks noChangeArrowheads="1"/>
              </p:cNvSpPr>
              <p:nvPr/>
            </p:nvSpPr>
            <p:spPr bwMode="auto">
              <a:xfrm>
                <a:off x="2206626" y="2060575"/>
                <a:ext cx="7561263" cy="215900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8F8F8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l-GR"/>
              </a:p>
            </p:txBody>
          </p:sp>
          <p:grpSp>
            <p:nvGrpSpPr>
              <p:cNvPr id="6" name="Ομάδα 5"/>
              <p:cNvGrpSpPr/>
              <p:nvPr/>
            </p:nvGrpSpPr>
            <p:grpSpPr>
              <a:xfrm>
                <a:off x="2188680" y="681121"/>
                <a:ext cx="2864047" cy="1962565"/>
                <a:chOff x="2188680" y="681121"/>
                <a:chExt cx="2864047" cy="1962565"/>
              </a:xfrm>
            </p:grpSpPr>
            <p:grpSp>
              <p:nvGrpSpPr>
                <p:cNvPr id="36933" name="Group 69"/>
                <p:cNvGrpSpPr>
                  <a:grpSpLocks/>
                </p:cNvGrpSpPr>
                <p:nvPr/>
              </p:nvGrpSpPr>
              <p:grpSpPr bwMode="auto">
                <a:xfrm>
                  <a:off x="2206627" y="993777"/>
                  <a:ext cx="2593975" cy="1498600"/>
                  <a:chOff x="430" y="626"/>
                  <a:chExt cx="1634" cy="944"/>
                </a:xfrm>
              </p:grpSpPr>
              <p:sp>
                <p:nvSpPr>
                  <p:cNvPr id="36870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793" y="936"/>
                    <a:ext cx="726" cy="363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miter lim="800000"/>
                    <a:headEnd/>
                    <a:tailEnd/>
                  </a:ln>
                  <a:effectLst/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9900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36878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0" y="1298"/>
                    <a:ext cx="363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800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36881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56" y="626"/>
                    <a:ext cx="0" cy="453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36884" name="Line 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10" y="662"/>
                    <a:ext cx="454" cy="408"/>
                  </a:xfrm>
                  <a:prstGeom prst="line">
                    <a:avLst/>
                  </a:pr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36886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1609" y="663"/>
                    <a:ext cx="454" cy="409"/>
                    <a:chOff x="1655" y="1207"/>
                    <a:chExt cx="454" cy="409"/>
                  </a:xfrm>
                </p:grpSpPr>
                <p:sp>
                  <p:nvSpPr>
                    <p:cNvPr id="36887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09" y="1207"/>
                      <a:ext cx="0" cy="40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36888" name="Text Box 2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91" y="1396"/>
                      <a:ext cx="227" cy="21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l-GR" sz="1600" b="1" i="1" dirty="0">
                          <a:latin typeface="Comic Sans MS" pitchFamily="66" charset="0"/>
                        </a:rPr>
                        <a:t>φ</a:t>
                      </a:r>
                    </a:p>
                  </p:txBody>
                </p:sp>
                <p:sp>
                  <p:nvSpPr>
                    <p:cNvPr id="36890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55" y="1616"/>
                      <a:ext cx="454" cy="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36892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1609" y="663"/>
                    <a:ext cx="454" cy="408"/>
                    <a:chOff x="1655" y="1207"/>
                    <a:chExt cx="454" cy="408"/>
                  </a:xfrm>
                </p:grpSpPr>
                <p:sp>
                  <p:nvSpPr>
                    <p:cNvPr id="36893" name="Line 2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655" y="1207"/>
                      <a:ext cx="45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36895" name="Line 3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55" y="1207"/>
                      <a:ext cx="0" cy="408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  <p:sp>
                <p:nvSpPr>
                  <p:cNvPr id="36899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1156" y="1072"/>
                    <a:ext cx="0" cy="498"/>
                  </a:xfrm>
                  <a:prstGeom prst="line">
                    <a:avLst/>
                  </a:prstGeom>
                  <a:noFill/>
                  <a:ln w="57150">
                    <a:solidFill>
                      <a:srgbClr val="0000FF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5" name="Ομάδα 4"/>
                <p:cNvGrpSpPr/>
                <p:nvPr/>
              </p:nvGrpSpPr>
              <p:grpSpPr>
                <a:xfrm>
                  <a:off x="2188680" y="681121"/>
                  <a:ext cx="2864047" cy="1962565"/>
                  <a:chOff x="2188680" y="681121"/>
                  <a:chExt cx="2864047" cy="1962565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6" name="TextBox 65"/>
                      <p:cNvSpPr txBox="1"/>
                      <p:nvPr/>
                    </p:nvSpPr>
                    <p:spPr>
                      <a:xfrm>
                        <a:off x="4787043" y="771970"/>
                        <a:ext cx="264384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66" name="TextBox 6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787043" y="771970"/>
                        <a:ext cx="264384" cy="310598"/>
                      </a:xfrm>
                      <a:prstGeom prst="rect">
                        <a:avLst/>
                      </a:prstGeom>
                      <a:blipFill>
                        <a:blip r:embed="rId3"/>
                        <a:stretch>
                          <a:fillRect l="-9302" r="-20930" b="-1568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0" name="TextBox 69"/>
                      <p:cNvSpPr txBox="1"/>
                      <p:nvPr/>
                    </p:nvSpPr>
                    <p:spPr>
                      <a:xfrm>
                        <a:off x="3305981" y="681121"/>
                        <a:ext cx="264384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0" name="TextBox 6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305981" y="681121"/>
                        <a:ext cx="264384" cy="310598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 l="-16279" r="-13953" b="-588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2" name="TextBox 71"/>
                      <p:cNvSpPr txBox="1"/>
                      <p:nvPr/>
                    </p:nvSpPr>
                    <p:spPr>
                      <a:xfrm>
                        <a:off x="4835295" y="1451011"/>
                        <a:ext cx="217432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14:m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oMath>
                        </a14:m>
                        <a:r>
                          <a:rPr lang="en-US" b="1" baseline="-2500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x</a:t>
                        </a:r>
                        <a:endParaRPr lang="el-GR" b="1" baseline="-25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2" name="TextBox 71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835295" y="1451011"/>
                        <a:ext cx="217432" cy="310598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 l="-42857" r="-57143" b="-52941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3" name="TextBox 72"/>
                      <p:cNvSpPr txBox="1"/>
                      <p:nvPr/>
                    </p:nvSpPr>
                    <p:spPr>
                      <a:xfrm>
                        <a:off x="3919577" y="686301"/>
                        <a:ext cx="343031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14:m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oMath>
                        </a14:m>
                        <a:r>
                          <a:rPr lang="en-US" b="1" baseline="-2500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a:t>y</a:t>
                        </a:r>
                        <a:endParaRPr lang="el-GR" b="1" baseline="-25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3" name="TextBox 7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919577" y="686301"/>
                        <a:ext cx="343031" cy="310598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 l="-26786" r="-3571" b="-4902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4" name="TextBox 73"/>
                      <p:cNvSpPr txBox="1"/>
                      <p:nvPr/>
                    </p:nvSpPr>
                    <p:spPr>
                      <a:xfrm>
                        <a:off x="3405076" y="2366687"/>
                        <a:ext cx="264384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4" name="TextBox 7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405076" y="2366687"/>
                        <a:ext cx="264384" cy="276999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 l="-9302" r="-18605" b="-869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6" name="TextBox 75"/>
                      <p:cNvSpPr txBox="1"/>
                      <p:nvPr/>
                    </p:nvSpPr>
                    <p:spPr>
                      <a:xfrm>
                        <a:off x="2188680" y="1694088"/>
                        <a:ext cx="264384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rgbClr val="8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8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6" name="TextBox 7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188680" y="1694088"/>
                        <a:ext cx="264384" cy="310598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 l="-11628" r="-20930" b="-1568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grpSp>
            <p:nvGrpSpPr>
              <p:cNvPr id="8" name="Ομάδα 7"/>
              <p:cNvGrpSpPr/>
              <p:nvPr/>
            </p:nvGrpSpPr>
            <p:grpSpPr>
              <a:xfrm>
                <a:off x="7175501" y="693744"/>
                <a:ext cx="2928580" cy="2079422"/>
                <a:chOff x="7175501" y="693744"/>
                <a:chExt cx="2928580" cy="2079422"/>
              </a:xfrm>
            </p:grpSpPr>
            <p:grpSp>
              <p:nvGrpSpPr>
                <p:cNvPr id="36900" name="Group 36"/>
                <p:cNvGrpSpPr>
                  <a:grpSpLocks/>
                </p:cNvGrpSpPr>
                <p:nvPr/>
              </p:nvGrpSpPr>
              <p:grpSpPr bwMode="auto">
                <a:xfrm>
                  <a:off x="7175501" y="1052515"/>
                  <a:ext cx="2592388" cy="1439863"/>
                  <a:chOff x="2925" y="1207"/>
                  <a:chExt cx="1633" cy="907"/>
                </a:xfrm>
              </p:grpSpPr>
              <p:sp>
                <p:nvSpPr>
                  <p:cNvPr id="36901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3288" y="1480"/>
                    <a:ext cx="726" cy="363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miter lim="800000"/>
                    <a:headEnd/>
                    <a:tailEnd/>
                  </a:ln>
                  <a:effectLst/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9900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l-GR"/>
                  </a:p>
                </p:txBody>
              </p:sp>
              <p:grpSp>
                <p:nvGrpSpPr>
                  <p:cNvPr id="36902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2925" y="1207"/>
                    <a:ext cx="1633" cy="907"/>
                    <a:chOff x="2925" y="1207"/>
                    <a:chExt cx="1633" cy="907"/>
                  </a:xfrm>
                </p:grpSpPr>
                <p:grpSp>
                  <p:nvGrpSpPr>
                    <p:cNvPr id="36903" name="Group 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104" y="1207"/>
                      <a:ext cx="454" cy="409"/>
                      <a:chOff x="4104" y="1207"/>
                      <a:chExt cx="454" cy="409"/>
                    </a:xfrm>
                  </p:grpSpPr>
                  <p:grpSp>
                    <p:nvGrpSpPr>
                      <p:cNvPr id="36904" name="Group 4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04" y="1207"/>
                        <a:ext cx="454" cy="409"/>
                        <a:chOff x="1746" y="2341"/>
                        <a:chExt cx="454" cy="409"/>
                      </a:xfrm>
                    </p:grpSpPr>
                    <p:sp>
                      <p:nvSpPr>
                        <p:cNvPr id="36905" name="Line 4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746" y="2341"/>
                          <a:ext cx="454" cy="408"/>
                        </a:xfrm>
                        <a:prstGeom prst="line">
                          <a:avLst/>
                        </a:prstGeom>
                        <a:noFill/>
                        <a:ln w="57150">
                          <a:solidFill>
                            <a:srgbClr val="FF0000"/>
                          </a:solidFill>
                          <a:round/>
                          <a:headEnd/>
                          <a:tailEnd type="triangl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36906" name="Line 4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200" y="2341"/>
                          <a:ext cx="0" cy="40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prstDash val="dash"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36907" name="Line 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746" y="2750"/>
                          <a:ext cx="454" cy="0"/>
                        </a:xfrm>
                        <a:prstGeom prst="line">
                          <a:avLst/>
                        </a:prstGeom>
                        <a:noFill/>
                        <a:ln w="57150">
                          <a:solidFill>
                            <a:srgbClr val="FF0000"/>
                          </a:solidFill>
                          <a:round/>
                          <a:headEnd/>
                          <a:tailEnd type="triangl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36908" name="Line 4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746" y="2341"/>
                          <a:ext cx="454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prstDash val="dash"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36909" name="Line 4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746" y="2341"/>
                          <a:ext cx="0" cy="408"/>
                        </a:xfrm>
                        <a:prstGeom prst="line">
                          <a:avLst/>
                        </a:prstGeom>
                        <a:noFill/>
                        <a:ln w="57150">
                          <a:solidFill>
                            <a:srgbClr val="FF0000"/>
                          </a:solidFill>
                          <a:round/>
                          <a:headEnd/>
                          <a:tailEnd type="triangl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  <p:sp>
                    <p:nvSpPr>
                      <p:cNvPr id="36910" name="Text Box 4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241" y="1389"/>
                        <a:ext cx="227" cy="2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>
                        <a:spAutoFit/>
                      </a:bodyPr>
                      <a:lstStyle/>
                      <a:p>
                        <a:pPr algn="ctr">
                          <a:spcBef>
                            <a:spcPct val="50000"/>
                          </a:spcBef>
                        </a:pPr>
                        <a:r>
                          <a:rPr lang="el-GR" sz="1600" b="1" i="1">
                            <a:latin typeface="Comic Sans MS" pitchFamily="66" charset="0"/>
                          </a:rPr>
                          <a:t>φ</a:t>
                        </a:r>
                      </a:p>
                    </p:txBody>
                  </p:sp>
                </p:grpSp>
                <p:grpSp>
                  <p:nvGrpSpPr>
                    <p:cNvPr id="36914" name="Group 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25" y="1208"/>
                      <a:ext cx="771" cy="906"/>
                      <a:chOff x="2925" y="1208"/>
                      <a:chExt cx="771" cy="906"/>
                    </a:xfrm>
                  </p:grpSpPr>
                  <p:sp>
                    <p:nvSpPr>
                      <p:cNvPr id="36916" name="Line 5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25" y="1843"/>
                        <a:ext cx="363" cy="0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800000"/>
                        </a:solidFill>
                        <a:round/>
                        <a:headEnd/>
                        <a:tailEnd type="triangl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36919" name="Line 5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696" y="1208"/>
                        <a:ext cx="0" cy="453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36923" name="Line 5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96" y="1661"/>
                        <a:ext cx="0" cy="453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0000FF"/>
                        </a:solidFill>
                        <a:round/>
                        <a:headEnd/>
                        <a:tailEnd type="triangl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</p:grpSp>
              </p:grpSp>
            </p:grpSp>
            <p:grpSp>
              <p:nvGrpSpPr>
                <p:cNvPr id="7" name="Ομάδα 6"/>
                <p:cNvGrpSpPr/>
                <p:nvPr/>
              </p:nvGrpSpPr>
              <p:grpSpPr>
                <a:xfrm>
                  <a:off x="7193491" y="693744"/>
                  <a:ext cx="2910590" cy="2079422"/>
                  <a:chOff x="7193491" y="693744"/>
                  <a:chExt cx="2910590" cy="2079422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7" name="TextBox 66"/>
                      <p:cNvSpPr txBox="1"/>
                      <p:nvPr/>
                    </p:nvSpPr>
                    <p:spPr>
                      <a:xfrm>
                        <a:off x="9886649" y="1467832"/>
                        <a:ext cx="217432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14:m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oMath>
                        </a14:m>
                        <a:r>
                          <a:rPr lang="en-US" b="1" baseline="-2500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x</a:t>
                        </a:r>
                        <a:endParaRPr lang="el-GR" b="1" baseline="-25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67" name="TextBox 6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886649" y="1467832"/>
                        <a:ext cx="217432" cy="310598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 l="-38889" r="-55556" b="-5098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8" name="TextBox 67"/>
                      <p:cNvSpPr txBox="1"/>
                      <p:nvPr/>
                    </p:nvSpPr>
                    <p:spPr>
                      <a:xfrm>
                        <a:off x="8887781" y="693744"/>
                        <a:ext cx="343031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14:m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oMath>
                        </a14:m>
                        <a:r>
                          <a:rPr lang="en-US" b="1" baseline="-2500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a:t>y</a:t>
                        </a:r>
                        <a:endParaRPr lang="el-GR" b="1" baseline="-25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68" name="TextBox 6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887781" y="693744"/>
                        <a:ext cx="343031" cy="310598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 l="-26786" r="-3571" b="-4902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9" name="TextBox 68"/>
                      <p:cNvSpPr txBox="1"/>
                      <p:nvPr/>
                    </p:nvSpPr>
                    <p:spPr>
                      <a:xfrm>
                        <a:off x="9778571" y="757043"/>
                        <a:ext cx="264384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69" name="TextBox 6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778571" y="757043"/>
                        <a:ext cx="264384" cy="310598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 l="-11628" r="-20930" b="-1764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1" name="TextBox 70"/>
                      <p:cNvSpPr txBox="1"/>
                      <p:nvPr/>
                    </p:nvSpPr>
                    <p:spPr>
                      <a:xfrm>
                        <a:off x="8297509" y="739744"/>
                        <a:ext cx="264384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1" name="TextBox 7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297509" y="739744"/>
                        <a:ext cx="264384" cy="310598"/>
                      </a:xfrm>
                      <a:prstGeom prst="rect">
                        <a:avLst/>
                      </a:prstGeom>
                      <a:blipFill>
                        <a:blip r:embed="rId12"/>
                        <a:stretch>
                          <a:fillRect l="-16279" r="-13953" b="-8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5" name="TextBox 74"/>
                      <p:cNvSpPr txBox="1"/>
                      <p:nvPr/>
                    </p:nvSpPr>
                    <p:spPr>
                      <a:xfrm>
                        <a:off x="8404319" y="2496167"/>
                        <a:ext cx="264384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5" name="TextBox 7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404319" y="2496167"/>
                        <a:ext cx="264384" cy="276999"/>
                      </a:xfrm>
                      <a:prstGeom prst="rect">
                        <a:avLst/>
                      </a:prstGeom>
                      <a:blipFill>
                        <a:blip r:embed="rId13"/>
                        <a:stretch>
                          <a:fillRect l="-9091" r="-15909" b="-888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7" name="TextBox 76"/>
                      <p:cNvSpPr txBox="1"/>
                      <p:nvPr/>
                    </p:nvSpPr>
                    <p:spPr>
                      <a:xfrm>
                        <a:off x="7193491" y="1675574"/>
                        <a:ext cx="264384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rgbClr val="8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8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7" name="TextBox 7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93491" y="1675574"/>
                        <a:ext cx="264384" cy="310598"/>
                      </a:xfrm>
                      <a:prstGeom prst="rect">
                        <a:avLst/>
                      </a:prstGeom>
                      <a:blipFill>
                        <a:blip r:embed="rId14"/>
                        <a:stretch>
                          <a:fillRect l="-11628" r="-20930" b="-1568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 Box 67"/>
              <p:cNvSpPr txBox="1">
                <a:spLocks noChangeArrowheads="1"/>
              </p:cNvSpPr>
              <p:nvPr/>
            </p:nvSpPr>
            <p:spPr bwMode="auto">
              <a:xfrm>
                <a:off x="1935952" y="3414539"/>
                <a:ext cx="7579209" cy="19950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l-GR" sz="2000" b="1" dirty="0">
                    <a:latin typeface="Comic Sans MS" pitchFamily="66" charset="0"/>
                  </a:rPr>
                  <a:t>Το </a:t>
                </a:r>
                <a:r>
                  <a: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έργο</a:t>
                </a:r>
                <a:r>
                  <a:rPr lang="el-GR" sz="2000" b="1" dirty="0">
                    <a:latin typeface="Comic Sans MS" pitchFamily="66" charset="0"/>
                  </a:rPr>
                  <a:t> μιας </a:t>
                </a:r>
                <a:r>
                  <a: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δύναμης</a:t>
                </a:r>
                <a:r>
                  <a:rPr lang="el-GR" sz="2000" b="1" dirty="0">
                    <a:latin typeface="Comic Sans MS" pitchFamily="66" charset="0"/>
                  </a:rPr>
                  <a:t> είναι </a:t>
                </a:r>
                <a:r>
                  <a: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καταναλισκόμενο</a:t>
                </a:r>
                <a:r>
                  <a:rPr lang="el-GR" sz="2000" b="1" dirty="0">
                    <a:latin typeface="Comic Sans MS" pitchFamily="66" charset="0"/>
                  </a:rPr>
                  <a:t>, όταν </a:t>
                </a:r>
                <a:r>
                  <a: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είναι αρνητικό</a:t>
                </a:r>
                <a:r>
                  <a:rPr lang="el-GR" sz="2000" b="1" dirty="0">
                    <a:latin typeface="Comic Sans MS" pitchFamily="66" charset="0"/>
                  </a:rPr>
                  <a:t>. Τότε η κατεύθυνση της δύναμης είναι αντίθετη με την κατεύθυνση της κίνησης (</a:t>
                </a:r>
                <a:r>
                  <a:rPr lang="el-GR" sz="2000" b="1" i="1" dirty="0">
                    <a:latin typeface="Comic Sans MS" pitchFamily="66" charset="0"/>
                  </a:rPr>
                  <a:t>φ</a:t>
                </a:r>
                <a:r>
                  <a:rPr lang="el-GR" sz="2000" b="1" dirty="0">
                    <a:latin typeface="Comic Sans MS" pitchFamily="66" charset="0"/>
                  </a:rPr>
                  <a:t> = 180</a:t>
                </a:r>
                <a:r>
                  <a:rPr lang="el-GR" sz="2000" b="1" baseline="30000" dirty="0">
                    <a:latin typeface="Comic Sans MS" pitchFamily="66" charset="0"/>
                  </a:rPr>
                  <a:t>0</a:t>
                </a:r>
                <a:r>
                  <a:rPr lang="el-GR" sz="2000" b="1" dirty="0">
                    <a:latin typeface="Comic Sans MS" pitchFamily="66" charset="0"/>
                  </a:rPr>
                  <a:t>)</a:t>
                </a:r>
                <a:r>
                  <a:rPr lang="en-US" sz="2000" b="1" dirty="0">
                    <a:latin typeface="Comic Sans MS" pitchFamily="66" charset="0"/>
                  </a:rPr>
                  <a:t>.</a:t>
                </a:r>
                <a:endParaRPr lang="el-GR" sz="2000" b="1" dirty="0">
                  <a:latin typeface="Comic Sans MS" pitchFamily="66" charset="0"/>
                </a:endParaRPr>
              </a:p>
              <a:p>
                <a:pPr algn="just">
                  <a:spcBef>
                    <a:spcPct val="50000"/>
                  </a:spcBef>
                </a:pPr>
                <a:r>
                  <a:rPr lang="el-GR" sz="2000" b="1" dirty="0">
                    <a:latin typeface="Comic Sans MS" pitchFamily="66" charset="0"/>
                  </a:rPr>
                  <a:t>π.χ. το έργο της </a:t>
                </a:r>
                <a:r>
                  <a:rPr lang="el-GR" sz="2000" b="1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Τριβής</a:t>
                </a:r>
                <a:r>
                  <a: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000" b="1" i="1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𝜯</m:t>
                        </m:r>
                      </m:e>
                    </m:acc>
                  </m:oMath>
                </a14:m>
                <a:r>
                  <a:rPr lang="en-US" sz="2000" b="1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.</a:t>
                </a:r>
                <a:endParaRPr lang="el-GR" sz="2000" b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8" name="Text 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35952" y="3414539"/>
                <a:ext cx="7579209" cy="1995098"/>
              </a:xfrm>
              <a:prstGeom prst="rect">
                <a:avLst/>
              </a:prstGeom>
              <a:blipFill>
                <a:blip r:embed="rId15"/>
                <a:stretch>
                  <a:fillRect l="-965" r="-1207" b="-611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Box 78"/>
          <p:cNvSpPr txBox="1"/>
          <p:nvPr/>
        </p:nvSpPr>
        <p:spPr>
          <a:xfrm>
            <a:off x="2484042" y="2762478"/>
            <a:ext cx="664924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Έργο</a:t>
            </a:r>
            <a:r>
              <a:rPr lang="el-GR" sz="2400" b="1" baseline="-25000" dirty="0" err="1">
                <a:latin typeface="Comic Sans MS" panose="030F0702030302020204" pitchFamily="66" charset="0"/>
              </a:rPr>
              <a:t>(δύναμης</a:t>
            </a:r>
            <a:r>
              <a:rPr lang="el-GR" sz="2400" b="1" baseline="-25000" dirty="0">
                <a:latin typeface="Comic Sans MS" panose="030F0702030302020204" pitchFamily="66" charset="0"/>
              </a:rPr>
              <a:t>)</a:t>
            </a:r>
            <a:r>
              <a:rPr 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>
                <a:latin typeface="Comic Sans MS" panose="030F0702030302020204" pitchFamily="66" charset="0"/>
              </a:rPr>
              <a:t>=</a:t>
            </a:r>
            <a:r>
              <a:rPr 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Δύναμη</a:t>
            </a:r>
            <a:r>
              <a:rPr 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>
                <a:latin typeface="Comic Sans MS" panose="030F0702030302020204" pitchFamily="66" charset="0"/>
              </a:rPr>
              <a:t>x</a:t>
            </a:r>
            <a:r>
              <a:rPr 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Απόσταση</a:t>
            </a:r>
            <a:r>
              <a:rPr 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>
                <a:latin typeface="Comic Sans MS" panose="030F0702030302020204" pitchFamily="66" charset="0"/>
              </a:rPr>
              <a:t>x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συν</a:t>
            </a:r>
            <a:r>
              <a:rPr lang="el-GR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φ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l-GR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0" name="Line 40"/>
          <p:cNvSpPr>
            <a:spLocks noChangeShapeType="1"/>
          </p:cNvSpPr>
          <p:nvPr/>
        </p:nvSpPr>
        <p:spPr bwMode="auto">
          <a:xfrm>
            <a:off x="5662297" y="595944"/>
            <a:ext cx="6477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217824" y="301435"/>
                <a:ext cx="1843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𝝊</m:t>
                          </m:r>
                        </m:e>
                      </m:acc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824" y="301435"/>
                <a:ext cx="184345" cy="276999"/>
              </a:xfrm>
              <a:prstGeom prst="rect">
                <a:avLst/>
              </a:prstGeom>
              <a:blipFill>
                <a:blip r:embed="rId16"/>
                <a:stretch>
                  <a:fillRect l="-20000" r="-20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0FEEC76-8C9D-42BB-BD82-E7CF0AD99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ED29A-E801-443A-A5FB-856AFD8EB2D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7/4/2021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Θέση αριθμού διαφάνειας 10">
            <a:extLst>
              <a:ext uri="{FF2B5EF4-FFF2-40B4-BE49-F238E27FC236}">
                <a16:creationId xmlns:a16="http://schemas.microsoft.com/office/drawing/2014/main" id="{28C59F11-421D-411A-8914-72ACD489B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Θέση υποσέλιδου 11">
            <a:extLst>
              <a:ext uri="{FF2B5EF4-FFF2-40B4-BE49-F238E27FC236}">
                <a16:creationId xmlns:a16="http://schemas.microsoft.com/office/drawing/2014/main" id="{EBE5B8C3-AE2F-4BD6-90AC-F269D3092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www.merkopanas.blogspot.gr</a:t>
            </a:r>
          </a:p>
        </p:txBody>
      </p:sp>
    </p:spTree>
    <p:extLst>
      <p:ext uri="{BB962C8B-B14F-4D97-AF65-F5344CB8AC3E}">
        <p14:creationId xmlns:p14="http://schemas.microsoft.com/office/powerpoint/2010/main" val="245498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60" grpId="0" animBg="1"/>
      <p:bldP spid="6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 txBox="1">
            <a:spLocks noGrp="1"/>
          </p:cNvSpPr>
          <p:nvPr/>
        </p:nvSpPr>
        <p:spPr>
          <a:xfrm>
            <a:off x="4648200" y="6356351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r>
              <a:rPr lang="el-GR" sz="1200">
                <a:solidFill>
                  <a:schemeClr val="tx1">
                    <a:tint val="75000"/>
                  </a:schemeClr>
                </a:solidFill>
              </a:rPr>
              <a:t>Μερκ. Παναγιωτόπουλος - Φυσικός               </a:t>
            </a: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www.merkopanas.blogspot.gr </a:t>
            </a:r>
            <a:endParaRPr lang="el-GR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 txBox="1">
            <a:spLocks noGrp="1"/>
          </p:cNvSpPr>
          <p:nvPr/>
        </p:nvSpPr>
        <p:spPr>
          <a:xfrm>
            <a:off x="9319985" y="6356351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2E16F5EE-3159-4681-B7EE-7141414D9BAE}" type="slidenum">
              <a:rPr lang="el-GR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16</a:t>
            </a:fld>
            <a:endParaRPr lang="el-GR" sz="1200" dirty="0">
              <a:solidFill>
                <a:schemeClr val="tx1">
                  <a:tint val="75000"/>
                </a:schemeClr>
              </a:solidFill>
            </a:endParaRPr>
          </a:p>
        </p:txBody>
      </p:sp>
      <p:grpSp>
        <p:nvGrpSpPr>
          <p:cNvPr id="10" name="Ομάδα 9"/>
          <p:cNvGrpSpPr/>
          <p:nvPr/>
        </p:nvGrpSpPr>
        <p:grpSpPr>
          <a:xfrm>
            <a:off x="1935952" y="359081"/>
            <a:ext cx="7915401" cy="2092045"/>
            <a:chOff x="2188680" y="681121"/>
            <a:chExt cx="7915401" cy="2092045"/>
          </a:xfrm>
        </p:grpSpPr>
        <p:grpSp>
          <p:nvGrpSpPr>
            <p:cNvPr id="36871" name="Group 7"/>
            <p:cNvGrpSpPr>
              <a:grpSpLocks/>
            </p:cNvGrpSpPr>
            <p:nvPr/>
          </p:nvGrpSpPr>
          <p:grpSpPr bwMode="auto">
            <a:xfrm>
              <a:off x="4078288" y="2205038"/>
              <a:ext cx="4970462" cy="519112"/>
              <a:chOff x="1655" y="1933"/>
              <a:chExt cx="3131" cy="327"/>
            </a:xfrm>
          </p:grpSpPr>
          <p:sp>
            <p:nvSpPr>
              <p:cNvPr id="36872" name="Line 8"/>
              <p:cNvSpPr>
                <a:spLocks noChangeShapeType="1"/>
              </p:cNvSpPr>
              <p:nvPr/>
            </p:nvSpPr>
            <p:spPr bwMode="auto">
              <a:xfrm>
                <a:off x="1655" y="2024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873" name="Line 9"/>
              <p:cNvSpPr>
                <a:spLocks noChangeShapeType="1"/>
              </p:cNvSpPr>
              <p:nvPr/>
            </p:nvSpPr>
            <p:spPr bwMode="auto">
              <a:xfrm>
                <a:off x="4785" y="2024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874" name="Line 10"/>
              <p:cNvSpPr>
                <a:spLocks noChangeShapeType="1"/>
              </p:cNvSpPr>
              <p:nvPr/>
            </p:nvSpPr>
            <p:spPr bwMode="auto">
              <a:xfrm flipH="1">
                <a:off x="1655" y="2115"/>
                <a:ext cx="136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875" name="Line 11"/>
              <p:cNvSpPr>
                <a:spLocks noChangeShapeType="1"/>
              </p:cNvSpPr>
              <p:nvPr/>
            </p:nvSpPr>
            <p:spPr bwMode="auto">
              <a:xfrm flipH="1">
                <a:off x="3470" y="2115"/>
                <a:ext cx="13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876" name="Text Box 12"/>
              <p:cNvSpPr txBox="1">
                <a:spLocks noChangeArrowheads="1"/>
              </p:cNvSpPr>
              <p:nvPr/>
            </p:nvSpPr>
            <p:spPr bwMode="auto">
              <a:xfrm>
                <a:off x="2971" y="1933"/>
                <a:ext cx="4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 b="1" i="1">
                    <a:latin typeface="Comic Sans MS" pitchFamily="66" charset="0"/>
                  </a:rPr>
                  <a:t>x</a:t>
                </a:r>
                <a:endParaRPr lang="el-GR" sz="2800" b="1" i="1">
                  <a:latin typeface="Comic Sans MS" pitchFamily="66" charset="0"/>
                </a:endParaRPr>
              </a:p>
            </p:txBody>
          </p:sp>
        </p:grpSp>
        <p:grpSp>
          <p:nvGrpSpPr>
            <p:cNvPr id="9" name="Ομάδα 8"/>
            <p:cNvGrpSpPr/>
            <p:nvPr/>
          </p:nvGrpSpPr>
          <p:grpSpPr>
            <a:xfrm>
              <a:off x="2188680" y="681121"/>
              <a:ext cx="7915401" cy="2092045"/>
              <a:chOff x="2188680" y="681121"/>
              <a:chExt cx="7915401" cy="2092045"/>
            </a:xfrm>
          </p:grpSpPr>
          <p:sp>
            <p:nvSpPr>
              <p:cNvPr id="36869" name="Rectangle 5" descr="Δημοσιογραφικό χαρτί"/>
              <p:cNvSpPr>
                <a:spLocks noChangeArrowheads="1"/>
              </p:cNvSpPr>
              <p:nvPr/>
            </p:nvSpPr>
            <p:spPr bwMode="auto">
              <a:xfrm>
                <a:off x="2206626" y="2060575"/>
                <a:ext cx="7561263" cy="215900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8F8F8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l-GR"/>
              </a:p>
            </p:txBody>
          </p:sp>
          <p:grpSp>
            <p:nvGrpSpPr>
              <p:cNvPr id="6" name="Ομάδα 5"/>
              <p:cNvGrpSpPr/>
              <p:nvPr/>
            </p:nvGrpSpPr>
            <p:grpSpPr>
              <a:xfrm>
                <a:off x="2188680" y="681121"/>
                <a:ext cx="2864047" cy="1962565"/>
                <a:chOff x="2188680" y="681121"/>
                <a:chExt cx="2864047" cy="1962565"/>
              </a:xfrm>
            </p:grpSpPr>
            <p:grpSp>
              <p:nvGrpSpPr>
                <p:cNvPr id="36933" name="Group 69"/>
                <p:cNvGrpSpPr>
                  <a:grpSpLocks/>
                </p:cNvGrpSpPr>
                <p:nvPr/>
              </p:nvGrpSpPr>
              <p:grpSpPr bwMode="auto">
                <a:xfrm>
                  <a:off x="2206627" y="993777"/>
                  <a:ext cx="2593975" cy="1498600"/>
                  <a:chOff x="430" y="626"/>
                  <a:chExt cx="1634" cy="944"/>
                </a:xfrm>
              </p:grpSpPr>
              <p:sp>
                <p:nvSpPr>
                  <p:cNvPr id="36870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793" y="936"/>
                    <a:ext cx="726" cy="363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miter lim="800000"/>
                    <a:headEnd/>
                    <a:tailEnd/>
                  </a:ln>
                  <a:effectLst/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9900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36878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0" y="1298"/>
                    <a:ext cx="363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800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36881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56" y="626"/>
                    <a:ext cx="0" cy="453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36884" name="Line 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10" y="662"/>
                    <a:ext cx="454" cy="408"/>
                  </a:xfrm>
                  <a:prstGeom prst="line">
                    <a:avLst/>
                  </a:pr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36886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1609" y="663"/>
                    <a:ext cx="454" cy="409"/>
                    <a:chOff x="1655" y="1207"/>
                    <a:chExt cx="454" cy="409"/>
                  </a:xfrm>
                </p:grpSpPr>
                <p:sp>
                  <p:nvSpPr>
                    <p:cNvPr id="36887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09" y="1207"/>
                      <a:ext cx="0" cy="40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36888" name="Text Box 2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91" y="1396"/>
                      <a:ext cx="227" cy="21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l-GR" sz="1600" b="1" i="1" dirty="0">
                          <a:latin typeface="Comic Sans MS" pitchFamily="66" charset="0"/>
                        </a:rPr>
                        <a:t>φ</a:t>
                      </a:r>
                    </a:p>
                  </p:txBody>
                </p:sp>
                <p:sp>
                  <p:nvSpPr>
                    <p:cNvPr id="36890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55" y="1616"/>
                      <a:ext cx="454" cy="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36892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1609" y="663"/>
                    <a:ext cx="454" cy="408"/>
                    <a:chOff x="1655" y="1207"/>
                    <a:chExt cx="454" cy="408"/>
                  </a:xfrm>
                </p:grpSpPr>
                <p:sp>
                  <p:nvSpPr>
                    <p:cNvPr id="36893" name="Line 2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655" y="1207"/>
                      <a:ext cx="45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36895" name="Line 3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55" y="1207"/>
                      <a:ext cx="0" cy="408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  <p:sp>
                <p:nvSpPr>
                  <p:cNvPr id="36899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1156" y="1072"/>
                    <a:ext cx="0" cy="498"/>
                  </a:xfrm>
                  <a:prstGeom prst="line">
                    <a:avLst/>
                  </a:prstGeom>
                  <a:noFill/>
                  <a:ln w="57150">
                    <a:solidFill>
                      <a:srgbClr val="0000FF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5" name="Ομάδα 4"/>
                <p:cNvGrpSpPr/>
                <p:nvPr/>
              </p:nvGrpSpPr>
              <p:grpSpPr>
                <a:xfrm>
                  <a:off x="2188680" y="681121"/>
                  <a:ext cx="2864047" cy="1962565"/>
                  <a:chOff x="2188680" y="681121"/>
                  <a:chExt cx="2864047" cy="1962565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6" name="TextBox 65"/>
                      <p:cNvSpPr txBox="1"/>
                      <p:nvPr/>
                    </p:nvSpPr>
                    <p:spPr>
                      <a:xfrm>
                        <a:off x="4787043" y="771970"/>
                        <a:ext cx="264384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66" name="TextBox 6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787043" y="771970"/>
                        <a:ext cx="264384" cy="310598"/>
                      </a:xfrm>
                      <a:prstGeom prst="rect">
                        <a:avLst/>
                      </a:prstGeom>
                      <a:blipFill>
                        <a:blip r:embed="rId3"/>
                        <a:stretch>
                          <a:fillRect l="-9302" r="-20930" b="-1568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0" name="TextBox 69"/>
                      <p:cNvSpPr txBox="1"/>
                      <p:nvPr/>
                    </p:nvSpPr>
                    <p:spPr>
                      <a:xfrm>
                        <a:off x="3305981" y="681121"/>
                        <a:ext cx="264384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0" name="TextBox 6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305981" y="681121"/>
                        <a:ext cx="264384" cy="310598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 l="-16279" r="-13953" b="-588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2" name="TextBox 71"/>
                      <p:cNvSpPr txBox="1"/>
                      <p:nvPr/>
                    </p:nvSpPr>
                    <p:spPr>
                      <a:xfrm>
                        <a:off x="4835295" y="1451011"/>
                        <a:ext cx="217432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14:m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oMath>
                        </a14:m>
                        <a:r>
                          <a:rPr lang="en-US" b="1" baseline="-2500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x</a:t>
                        </a:r>
                        <a:endParaRPr lang="el-GR" b="1" baseline="-25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2" name="TextBox 71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835295" y="1451011"/>
                        <a:ext cx="217432" cy="310598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 l="-42857" r="-57143" b="-52941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3" name="TextBox 72"/>
                      <p:cNvSpPr txBox="1"/>
                      <p:nvPr/>
                    </p:nvSpPr>
                    <p:spPr>
                      <a:xfrm>
                        <a:off x="3919577" y="686301"/>
                        <a:ext cx="343031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14:m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oMath>
                        </a14:m>
                        <a:r>
                          <a:rPr lang="en-US" b="1" baseline="-2500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a:t>y</a:t>
                        </a:r>
                        <a:endParaRPr lang="el-GR" b="1" baseline="-25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3" name="TextBox 7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919577" y="686301"/>
                        <a:ext cx="343031" cy="310598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 l="-26786" r="-3571" b="-4902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4" name="TextBox 73"/>
                      <p:cNvSpPr txBox="1"/>
                      <p:nvPr/>
                    </p:nvSpPr>
                    <p:spPr>
                      <a:xfrm>
                        <a:off x="3405076" y="2366687"/>
                        <a:ext cx="264384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4" name="TextBox 7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405076" y="2366687"/>
                        <a:ext cx="264384" cy="276999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 l="-9302" r="-18605" b="-869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6" name="TextBox 75"/>
                      <p:cNvSpPr txBox="1"/>
                      <p:nvPr/>
                    </p:nvSpPr>
                    <p:spPr>
                      <a:xfrm>
                        <a:off x="2188680" y="1694088"/>
                        <a:ext cx="264384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rgbClr val="8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8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6" name="TextBox 7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188680" y="1694088"/>
                        <a:ext cx="264384" cy="310598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 l="-11628" r="-20930" b="-1568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grpSp>
            <p:nvGrpSpPr>
              <p:cNvPr id="8" name="Ομάδα 7"/>
              <p:cNvGrpSpPr/>
              <p:nvPr/>
            </p:nvGrpSpPr>
            <p:grpSpPr>
              <a:xfrm>
                <a:off x="7175501" y="693744"/>
                <a:ext cx="2928580" cy="2079422"/>
                <a:chOff x="7175501" y="693744"/>
                <a:chExt cx="2928580" cy="2079422"/>
              </a:xfrm>
            </p:grpSpPr>
            <p:grpSp>
              <p:nvGrpSpPr>
                <p:cNvPr id="36900" name="Group 36"/>
                <p:cNvGrpSpPr>
                  <a:grpSpLocks/>
                </p:cNvGrpSpPr>
                <p:nvPr/>
              </p:nvGrpSpPr>
              <p:grpSpPr bwMode="auto">
                <a:xfrm>
                  <a:off x="7175501" y="1052515"/>
                  <a:ext cx="2592388" cy="1439863"/>
                  <a:chOff x="2925" y="1207"/>
                  <a:chExt cx="1633" cy="907"/>
                </a:xfrm>
              </p:grpSpPr>
              <p:sp>
                <p:nvSpPr>
                  <p:cNvPr id="36901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3288" y="1480"/>
                    <a:ext cx="726" cy="363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miter lim="800000"/>
                    <a:headEnd/>
                    <a:tailEnd/>
                  </a:ln>
                  <a:effectLst/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9900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l-GR"/>
                  </a:p>
                </p:txBody>
              </p:sp>
              <p:grpSp>
                <p:nvGrpSpPr>
                  <p:cNvPr id="36902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2925" y="1207"/>
                    <a:ext cx="1633" cy="907"/>
                    <a:chOff x="2925" y="1207"/>
                    <a:chExt cx="1633" cy="907"/>
                  </a:xfrm>
                </p:grpSpPr>
                <p:grpSp>
                  <p:nvGrpSpPr>
                    <p:cNvPr id="36903" name="Group 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104" y="1207"/>
                      <a:ext cx="454" cy="409"/>
                      <a:chOff x="4104" y="1207"/>
                      <a:chExt cx="454" cy="409"/>
                    </a:xfrm>
                  </p:grpSpPr>
                  <p:grpSp>
                    <p:nvGrpSpPr>
                      <p:cNvPr id="36904" name="Group 4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04" y="1207"/>
                        <a:ext cx="454" cy="409"/>
                        <a:chOff x="1746" y="2341"/>
                        <a:chExt cx="454" cy="409"/>
                      </a:xfrm>
                    </p:grpSpPr>
                    <p:sp>
                      <p:nvSpPr>
                        <p:cNvPr id="36905" name="Line 4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746" y="2341"/>
                          <a:ext cx="454" cy="408"/>
                        </a:xfrm>
                        <a:prstGeom prst="line">
                          <a:avLst/>
                        </a:prstGeom>
                        <a:noFill/>
                        <a:ln w="57150">
                          <a:solidFill>
                            <a:srgbClr val="FF0000"/>
                          </a:solidFill>
                          <a:round/>
                          <a:headEnd/>
                          <a:tailEnd type="triangl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36906" name="Line 4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200" y="2341"/>
                          <a:ext cx="0" cy="40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prstDash val="dash"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36907" name="Line 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746" y="2750"/>
                          <a:ext cx="454" cy="0"/>
                        </a:xfrm>
                        <a:prstGeom prst="line">
                          <a:avLst/>
                        </a:prstGeom>
                        <a:noFill/>
                        <a:ln w="57150">
                          <a:solidFill>
                            <a:srgbClr val="FF0000"/>
                          </a:solidFill>
                          <a:round/>
                          <a:headEnd/>
                          <a:tailEnd type="triangl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36908" name="Line 4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746" y="2341"/>
                          <a:ext cx="454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prstDash val="dash"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36909" name="Line 4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746" y="2341"/>
                          <a:ext cx="0" cy="408"/>
                        </a:xfrm>
                        <a:prstGeom prst="line">
                          <a:avLst/>
                        </a:prstGeom>
                        <a:noFill/>
                        <a:ln w="57150">
                          <a:solidFill>
                            <a:srgbClr val="FF0000"/>
                          </a:solidFill>
                          <a:round/>
                          <a:headEnd/>
                          <a:tailEnd type="triangl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  <p:sp>
                    <p:nvSpPr>
                      <p:cNvPr id="36910" name="Text Box 4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241" y="1389"/>
                        <a:ext cx="227" cy="2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>
                        <a:spAutoFit/>
                      </a:bodyPr>
                      <a:lstStyle/>
                      <a:p>
                        <a:pPr algn="ctr">
                          <a:spcBef>
                            <a:spcPct val="50000"/>
                          </a:spcBef>
                        </a:pPr>
                        <a:r>
                          <a:rPr lang="el-GR" sz="1600" b="1" i="1">
                            <a:latin typeface="Comic Sans MS" pitchFamily="66" charset="0"/>
                          </a:rPr>
                          <a:t>φ</a:t>
                        </a:r>
                      </a:p>
                    </p:txBody>
                  </p:sp>
                </p:grpSp>
                <p:grpSp>
                  <p:nvGrpSpPr>
                    <p:cNvPr id="36914" name="Group 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25" y="1208"/>
                      <a:ext cx="771" cy="906"/>
                      <a:chOff x="2925" y="1208"/>
                      <a:chExt cx="771" cy="906"/>
                    </a:xfrm>
                  </p:grpSpPr>
                  <p:sp>
                    <p:nvSpPr>
                      <p:cNvPr id="36916" name="Line 5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25" y="1843"/>
                        <a:ext cx="363" cy="0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800000"/>
                        </a:solidFill>
                        <a:round/>
                        <a:headEnd/>
                        <a:tailEnd type="triangl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36919" name="Line 5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696" y="1208"/>
                        <a:ext cx="0" cy="453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36923" name="Line 5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96" y="1661"/>
                        <a:ext cx="0" cy="453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0000FF"/>
                        </a:solidFill>
                        <a:round/>
                        <a:headEnd/>
                        <a:tailEnd type="triangl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</p:grpSp>
              </p:grpSp>
            </p:grpSp>
            <p:grpSp>
              <p:nvGrpSpPr>
                <p:cNvPr id="7" name="Ομάδα 6"/>
                <p:cNvGrpSpPr/>
                <p:nvPr/>
              </p:nvGrpSpPr>
              <p:grpSpPr>
                <a:xfrm>
                  <a:off x="7193491" y="693744"/>
                  <a:ext cx="2910590" cy="2079422"/>
                  <a:chOff x="7193491" y="693744"/>
                  <a:chExt cx="2910590" cy="2079422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7" name="TextBox 66"/>
                      <p:cNvSpPr txBox="1"/>
                      <p:nvPr/>
                    </p:nvSpPr>
                    <p:spPr>
                      <a:xfrm>
                        <a:off x="9886649" y="1467832"/>
                        <a:ext cx="217432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14:m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oMath>
                        </a14:m>
                        <a:r>
                          <a:rPr lang="en-US" b="1" baseline="-2500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x</a:t>
                        </a:r>
                        <a:endParaRPr lang="el-GR" b="1" baseline="-25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67" name="TextBox 6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886649" y="1467832"/>
                        <a:ext cx="217432" cy="310598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 l="-38889" r="-55556" b="-5098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8" name="TextBox 67"/>
                      <p:cNvSpPr txBox="1"/>
                      <p:nvPr/>
                    </p:nvSpPr>
                    <p:spPr>
                      <a:xfrm>
                        <a:off x="8887781" y="693744"/>
                        <a:ext cx="343031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14:m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oMath>
                        </a14:m>
                        <a:r>
                          <a:rPr lang="en-US" b="1" baseline="-2500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a:t>y</a:t>
                        </a:r>
                        <a:endParaRPr lang="el-GR" b="1" baseline="-25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68" name="TextBox 6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887781" y="693744"/>
                        <a:ext cx="343031" cy="310598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 l="-26786" r="-3571" b="-4902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9" name="TextBox 68"/>
                      <p:cNvSpPr txBox="1"/>
                      <p:nvPr/>
                    </p:nvSpPr>
                    <p:spPr>
                      <a:xfrm>
                        <a:off x="9778571" y="757043"/>
                        <a:ext cx="264384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69" name="TextBox 6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778571" y="757043"/>
                        <a:ext cx="264384" cy="310598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 l="-11628" r="-20930" b="-1764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1" name="TextBox 70"/>
                      <p:cNvSpPr txBox="1"/>
                      <p:nvPr/>
                    </p:nvSpPr>
                    <p:spPr>
                      <a:xfrm>
                        <a:off x="8297509" y="739744"/>
                        <a:ext cx="264384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1" name="TextBox 7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297509" y="739744"/>
                        <a:ext cx="264384" cy="310598"/>
                      </a:xfrm>
                      <a:prstGeom prst="rect">
                        <a:avLst/>
                      </a:prstGeom>
                      <a:blipFill>
                        <a:blip r:embed="rId12"/>
                        <a:stretch>
                          <a:fillRect l="-16279" r="-13953" b="-8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5" name="TextBox 74"/>
                      <p:cNvSpPr txBox="1"/>
                      <p:nvPr/>
                    </p:nvSpPr>
                    <p:spPr>
                      <a:xfrm>
                        <a:off x="8404319" y="2496167"/>
                        <a:ext cx="264384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5" name="TextBox 7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404319" y="2496167"/>
                        <a:ext cx="264384" cy="276999"/>
                      </a:xfrm>
                      <a:prstGeom prst="rect">
                        <a:avLst/>
                      </a:prstGeom>
                      <a:blipFill>
                        <a:blip r:embed="rId13"/>
                        <a:stretch>
                          <a:fillRect l="-9091" r="-15909" b="-888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7" name="TextBox 76"/>
                      <p:cNvSpPr txBox="1"/>
                      <p:nvPr/>
                    </p:nvSpPr>
                    <p:spPr>
                      <a:xfrm>
                        <a:off x="7193491" y="1675574"/>
                        <a:ext cx="264384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rgbClr val="8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8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7" name="TextBox 7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93491" y="1675574"/>
                        <a:ext cx="264384" cy="310598"/>
                      </a:xfrm>
                      <a:prstGeom prst="rect">
                        <a:avLst/>
                      </a:prstGeom>
                      <a:blipFill>
                        <a:blip r:embed="rId14"/>
                        <a:stretch>
                          <a:fillRect l="-11628" r="-20930" b="-1568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 Box 67"/>
              <p:cNvSpPr txBox="1">
                <a:spLocks noChangeArrowheads="1"/>
              </p:cNvSpPr>
              <p:nvPr/>
            </p:nvSpPr>
            <p:spPr bwMode="auto">
              <a:xfrm>
                <a:off x="1953899" y="3414539"/>
                <a:ext cx="7272398" cy="21489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l-GR" sz="2000" b="1" dirty="0">
                    <a:latin typeface="Comic Sans MS" pitchFamily="66" charset="0"/>
                  </a:rPr>
                  <a:t>Το </a:t>
                </a:r>
                <a:r>
                  <a: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έργο</a:t>
                </a:r>
                <a:r>
                  <a:rPr lang="el-GR" sz="2000" b="1" dirty="0">
                    <a:latin typeface="Comic Sans MS" pitchFamily="66" charset="0"/>
                  </a:rPr>
                  <a:t> μιας </a:t>
                </a:r>
                <a:r>
                  <a: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δύναμης</a:t>
                </a:r>
                <a:r>
                  <a:rPr lang="el-GR" sz="2000" b="1" dirty="0">
                    <a:latin typeface="Comic Sans MS" pitchFamily="66" charset="0"/>
                  </a:rPr>
                  <a:t> είναι </a:t>
                </a:r>
                <a:r>
                  <a: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μηδέν</a:t>
                </a:r>
                <a:r>
                  <a:rPr lang="el-GR" sz="2000" b="1" dirty="0">
                    <a:latin typeface="Comic Sans MS" pitchFamily="66" charset="0"/>
                  </a:rPr>
                  <a:t>, όταν η διεύθυνση της δύναμης είναι κάθετη στη διεύθυνση της κίνησης</a:t>
                </a:r>
              </a:p>
              <a:p>
                <a:pPr algn="just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l-GR" sz="2000" b="1" dirty="0">
                    <a:latin typeface="Comic Sans MS" pitchFamily="66" charset="0"/>
                  </a:rPr>
                  <a:t>(</a:t>
                </a:r>
                <a:r>
                  <a:rPr lang="el-GR" sz="2000" b="1" i="1" dirty="0">
                    <a:latin typeface="Comic Sans MS" pitchFamily="66" charset="0"/>
                  </a:rPr>
                  <a:t>φ</a:t>
                </a:r>
                <a:r>
                  <a:rPr lang="el-GR" sz="2000" b="1" dirty="0">
                    <a:latin typeface="Comic Sans MS" pitchFamily="66" charset="0"/>
                  </a:rPr>
                  <a:t> = 90</a:t>
                </a:r>
                <a:r>
                  <a:rPr lang="el-GR" sz="2000" b="1" baseline="30000" dirty="0">
                    <a:latin typeface="Comic Sans MS" pitchFamily="66" charset="0"/>
                  </a:rPr>
                  <a:t>0 </a:t>
                </a:r>
                <a:r>
                  <a:rPr lang="el-GR" sz="2000" b="1" dirty="0">
                    <a:latin typeface="Comic Sans MS" pitchFamily="66" charset="0"/>
                  </a:rPr>
                  <a:t> ή  </a:t>
                </a:r>
                <a:r>
                  <a:rPr lang="el-GR" sz="2000" b="1" i="1" dirty="0">
                    <a:latin typeface="Comic Sans MS" pitchFamily="66" charset="0"/>
                  </a:rPr>
                  <a:t>φ</a:t>
                </a:r>
                <a:r>
                  <a:rPr lang="el-GR" sz="2000" b="1" dirty="0">
                    <a:latin typeface="Comic Sans MS" pitchFamily="66" charset="0"/>
                  </a:rPr>
                  <a:t> = 270</a:t>
                </a:r>
                <a:r>
                  <a:rPr lang="el-GR" sz="2000" b="1" baseline="30000" dirty="0">
                    <a:latin typeface="Comic Sans MS" pitchFamily="66" charset="0"/>
                  </a:rPr>
                  <a:t>0</a:t>
                </a:r>
                <a:r>
                  <a:rPr lang="el-GR" sz="2000" b="1" dirty="0">
                    <a:latin typeface="Comic Sans MS" pitchFamily="66" charset="0"/>
                  </a:rPr>
                  <a:t>)</a:t>
                </a:r>
                <a:r>
                  <a:rPr lang="en-US" sz="2000" b="1" dirty="0">
                    <a:latin typeface="Comic Sans MS" pitchFamily="66" charset="0"/>
                  </a:rPr>
                  <a:t>.</a:t>
                </a:r>
                <a:endParaRPr lang="el-GR" sz="2000" b="1" dirty="0">
                  <a:latin typeface="Comic Sans MS" pitchFamily="66" charset="0"/>
                </a:endParaRPr>
              </a:p>
              <a:p>
                <a:pPr algn="just">
                  <a:spcBef>
                    <a:spcPct val="50000"/>
                  </a:spcBef>
                </a:pPr>
                <a:r>
                  <a:rPr lang="el-GR" sz="2000" b="1" dirty="0">
                    <a:latin typeface="Comic Sans MS" pitchFamily="66" charset="0"/>
                  </a:rPr>
                  <a:t>π.χ. το έργο του </a:t>
                </a:r>
                <a:r>
                  <a:rPr lang="el-GR" sz="20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Βάρους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</m:oMath>
                </a14:m>
                <a:r>
                  <a:rPr lang="el-GR" sz="2000" b="1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  </a:t>
                </a:r>
                <a:r>
                  <a:rPr lang="el-GR" sz="2000" b="1" dirty="0">
                    <a:latin typeface="Comic Sans MS" pitchFamily="66" charset="0"/>
                  </a:rPr>
                  <a:t>ή</a:t>
                </a:r>
                <a:r>
                  <a:rPr lang="el-GR" sz="2000" b="1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  </a:t>
                </a:r>
                <a:r>
                  <a:rPr lang="el-GR" sz="2000" b="1" dirty="0">
                    <a:latin typeface="Comic Sans MS" pitchFamily="66" charset="0"/>
                  </a:rPr>
                  <a:t>το έργο της</a:t>
                </a:r>
                <a:r>
                  <a:rPr lang="el-GR" sz="2000" b="1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 </a:t>
                </a:r>
                <a:r>
                  <a: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δύναμης</a:t>
                </a:r>
                <a:r>
                  <a:rPr lang="el-GR" sz="2000" b="1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  <m:r>
                      <a:rPr lang="en-US" sz="2000" b="1" i="0" baseline="-2500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</a:rPr>
                      <m:t>𝐲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.</a:t>
                </a:r>
                <a:endParaRPr lang="el-G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8" name="Text 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53899" y="3414539"/>
                <a:ext cx="7272398" cy="2148986"/>
              </a:xfrm>
              <a:prstGeom prst="rect">
                <a:avLst/>
              </a:prstGeom>
              <a:blipFill>
                <a:blip r:embed="rId15"/>
                <a:stretch>
                  <a:fillRect l="-922" r="-838" b="-538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Box 78"/>
          <p:cNvSpPr txBox="1"/>
          <p:nvPr/>
        </p:nvSpPr>
        <p:spPr>
          <a:xfrm>
            <a:off x="2484042" y="2762478"/>
            <a:ext cx="664924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Έργο</a:t>
            </a:r>
            <a:r>
              <a:rPr lang="el-GR" sz="2400" b="1" baseline="-25000" dirty="0" err="1">
                <a:latin typeface="Comic Sans MS" panose="030F0702030302020204" pitchFamily="66" charset="0"/>
              </a:rPr>
              <a:t>(δύναμης</a:t>
            </a:r>
            <a:r>
              <a:rPr lang="el-GR" sz="2400" b="1" baseline="-25000" dirty="0">
                <a:latin typeface="Comic Sans MS" panose="030F0702030302020204" pitchFamily="66" charset="0"/>
              </a:rPr>
              <a:t>)</a:t>
            </a:r>
            <a:r>
              <a:rPr 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>
                <a:latin typeface="Comic Sans MS" panose="030F0702030302020204" pitchFamily="66" charset="0"/>
              </a:rPr>
              <a:t>=</a:t>
            </a:r>
            <a:r>
              <a:rPr 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Δύναμη</a:t>
            </a:r>
            <a:r>
              <a:rPr 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>
                <a:latin typeface="Comic Sans MS" panose="030F0702030302020204" pitchFamily="66" charset="0"/>
              </a:rPr>
              <a:t>x</a:t>
            </a:r>
            <a:r>
              <a:rPr 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Απόσταση</a:t>
            </a:r>
            <a:r>
              <a:rPr 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>
                <a:latin typeface="Comic Sans MS" panose="030F0702030302020204" pitchFamily="66" charset="0"/>
              </a:rPr>
              <a:t>x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συν</a:t>
            </a:r>
            <a:r>
              <a:rPr lang="el-GR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φ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l-GR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1" name="Line 40"/>
          <p:cNvSpPr>
            <a:spLocks noChangeShapeType="1"/>
          </p:cNvSpPr>
          <p:nvPr/>
        </p:nvSpPr>
        <p:spPr bwMode="auto">
          <a:xfrm>
            <a:off x="5662297" y="595944"/>
            <a:ext cx="6477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6217824" y="301435"/>
                <a:ext cx="1843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𝝊</m:t>
                          </m:r>
                        </m:e>
                      </m:acc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824" y="301435"/>
                <a:ext cx="184345" cy="276999"/>
              </a:xfrm>
              <a:prstGeom prst="rect">
                <a:avLst/>
              </a:prstGeom>
              <a:blipFill>
                <a:blip r:embed="rId16"/>
                <a:stretch>
                  <a:fillRect l="-20000" r="-20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0C3CA09-587B-460C-B297-CA0A1D048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F629A-D18B-49A3-BC91-69066A1ACB9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7/4/2021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Θέση αριθμού διαφάνειας 10">
            <a:extLst>
              <a:ext uri="{FF2B5EF4-FFF2-40B4-BE49-F238E27FC236}">
                <a16:creationId xmlns:a16="http://schemas.microsoft.com/office/drawing/2014/main" id="{6A884872-2CEF-4659-971E-1B02838D0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Θέση υποσέλιδου 11">
            <a:extLst>
              <a:ext uri="{FF2B5EF4-FFF2-40B4-BE49-F238E27FC236}">
                <a16:creationId xmlns:a16="http://schemas.microsoft.com/office/drawing/2014/main" id="{A655D3B2-78D8-4189-8200-2691B0FCE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www.merkopanas.blogspot.gr</a:t>
            </a:r>
          </a:p>
        </p:txBody>
      </p:sp>
    </p:spTree>
    <p:extLst>
      <p:ext uri="{BB962C8B-B14F-4D97-AF65-F5344CB8AC3E}">
        <p14:creationId xmlns:p14="http://schemas.microsoft.com/office/powerpoint/2010/main" val="106040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61" grpId="0" animBg="1"/>
      <p:bldP spid="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361610-1EB7-463E-A20B-991D2A8C89C0}" type="slidenum">
              <a:rPr lang="el-GR"/>
              <a:pPr>
                <a:defRPr/>
              </a:pPr>
              <a:t>17</a:t>
            </a:fld>
            <a:endParaRPr lang="el-GR"/>
          </a:p>
        </p:txBody>
      </p:sp>
      <p:pic>
        <p:nvPicPr>
          <p:cNvPr id="39939" name="Picture 3" descr="C:\Users\Merkouris\Desktop\push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680" y="819539"/>
            <a:ext cx="2128541" cy="2057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568895"/>
              </p:ext>
            </p:extLst>
          </p:nvPr>
        </p:nvGraphicFramePr>
        <p:xfrm>
          <a:off x="326708" y="1361859"/>
          <a:ext cx="1223962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7" name="Φωτογραφία του Photo Editor" r:id="rId4" imgW="2857899" imgH="2704762" progId="MSPhotoEd.3">
                  <p:embed/>
                </p:oleObj>
              </mc:Choice>
              <mc:Fallback>
                <p:oleObj name="Φωτογραφία του Photo Editor" r:id="rId4" imgW="2857899" imgH="2704762" progId="MSPhotoEd.3">
                  <p:embed/>
                  <p:pic>
                    <p:nvPicPr>
                      <p:cNvPr id="4" name="Αντικείμενο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708" y="1361859"/>
                        <a:ext cx="1223962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Ορθογώνιο 7"/>
          <p:cNvSpPr/>
          <p:nvPr/>
        </p:nvSpPr>
        <p:spPr>
          <a:xfrm>
            <a:off x="1550670" y="904358"/>
            <a:ext cx="68501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Ο ορισμός του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έργου περιέχει</a:t>
            </a:r>
            <a:r>
              <a:rPr lang="el-GR" sz="2000" b="1" dirty="0">
                <a:latin typeface="Comic Sans MS" panose="030F0702030302020204" pitchFamily="66" charset="0"/>
              </a:rPr>
              <a:t> όχι μόνο τη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Δύναμη, </a:t>
            </a:r>
            <a:r>
              <a:rPr lang="el-GR" sz="2000" b="1" dirty="0">
                <a:latin typeface="Comic Sans MS" panose="030F0702030302020204" pitchFamily="66" charset="0"/>
              </a:rPr>
              <a:t>αλλά και την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Απόσταση. </a:t>
            </a:r>
            <a:r>
              <a:rPr lang="el-GR" sz="2000" b="1" dirty="0">
                <a:latin typeface="Comic Sans MS" panose="030F0702030302020204" pitchFamily="66" charset="0"/>
              </a:rPr>
              <a:t>Μπορεί να σπρώχνουμε έναν τοίχο και να κουραστούμε πραγματικά, αλλά έργο δεν παράγεται </a:t>
            </a:r>
            <a:r>
              <a:rPr lang="el-GR" sz="1600" b="1" dirty="0">
                <a:latin typeface="Comic Sans MS" panose="030F0702030302020204" pitchFamily="66" charset="0"/>
              </a:rPr>
              <a:t>(εννοείται ο τοίχος δεν μετακινείται)</a:t>
            </a:r>
            <a:r>
              <a:rPr lang="el-GR" b="1" dirty="0">
                <a:latin typeface="Comic Sans MS" panose="030F0702030302020204" pitchFamily="66" charset="0"/>
              </a:rPr>
              <a:t>.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b="1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927351" y="287959"/>
            <a:ext cx="4832976" cy="49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Έργο και κούραση</a:t>
            </a:r>
          </a:p>
        </p:txBody>
      </p:sp>
      <p:grpSp>
        <p:nvGrpSpPr>
          <p:cNvPr id="6" name="Ομάδα 5"/>
          <p:cNvGrpSpPr/>
          <p:nvPr/>
        </p:nvGrpSpPr>
        <p:grpSpPr>
          <a:xfrm>
            <a:off x="6530238" y="3654329"/>
            <a:ext cx="3741179" cy="2392800"/>
            <a:chOff x="6867010" y="3754913"/>
            <a:chExt cx="3741179" cy="2392800"/>
          </a:xfrm>
        </p:grpSpPr>
        <p:pic>
          <p:nvPicPr>
            <p:cNvPr id="12" name="Εικόνα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7010" y="3754913"/>
              <a:ext cx="3741179" cy="20850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8026400" y="5839936"/>
              <a:ext cx="16418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b="1" dirty="0">
                  <a:latin typeface="Comic Sans MS" panose="030F0702030302020204" pitchFamily="66" charset="0"/>
                </a:rPr>
                <a:t>Πύρρος Δήμας</a:t>
              </a:r>
            </a:p>
          </p:txBody>
        </p:sp>
      </p:grpSp>
      <p:sp>
        <p:nvSpPr>
          <p:cNvPr id="10" name="Ορθογώνιο 9"/>
          <p:cNvSpPr/>
          <p:nvPr/>
        </p:nvSpPr>
        <p:spPr>
          <a:xfrm>
            <a:off x="1435608" y="3561795"/>
            <a:ext cx="48249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Το ίδιο συμβαίνει (δεν παράγεται έργο) με τον αρσιβαρίστα που κρατά τα βάρη υψωμένα χωρίς να κινεί την μπάρα.  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1D6F6E4B-D9E0-4207-B7B3-333F3B834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1B3C-956F-4415-8B55-A02D8A5E35A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7/4/2021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DFAFBE9D-625B-497C-A1D6-31962E003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www.merkopanas.blogspot.gr</a:t>
            </a:r>
          </a:p>
        </p:txBody>
      </p:sp>
    </p:spTree>
    <p:extLst>
      <p:ext uri="{BB962C8B-B14F-4D97-AF65-F5344CB8AC3E}">
        <p14:creationId xmlns:p14="http://schemas.microsoft.com/office/powerpoint/2010/main" val="71901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 txBox="1">
            <a:spLocks noGrp="1"/>
          </p:cNvSpPr>
          <p:nvPr/>
        </p:nvSpPr>
        <p:spPr>
          <a:xfrm>
            <a:off x="4648200" y="6356351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r>
              <a:rPr lang="el-GR" sz="1200">
                <a:solidFill>
                  <a:schemeClr val="tx1">
                    <a:tint val="75000"/>
                  </a:schemeClr>
                </a:solidFill>
              </a:rPr>
              <a:t>Μερκ. Παναγιωτόπουλος - Φυσικός               </a:t>
            </a: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www.merkopanas.blogspot.gr </a:t>
            </a:r>
            <a:endParaRPr lang="el-GR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 txBox="1">
            <a:spLocks noGrp="1"/>
          </p:cNvSpPr>
          <p:nvPr/>
        </p:nvSpPr>
        <p:spPr>
          <a:xfrm>
            <a:off x="9317795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B8018175-8AF3-4363-B824-CF3D001F8954}" type="slidenum">
              <a:rPr lang="el-GR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18</a:t>
            </a:fld>
            <a:endParaRPr lang="el-GR" sz="1200" dirty="0">
              <a:solidFill>
                <a:schemeClr val="tx1">
                  <a:tint val="75000"/>
                </a:schemeClr>
              </a:solidFill>
            </a:endParaRPr>
          </a:p>
        </p:txBody>
      </p:sp>
      <p:grpSp>
        <p:nvGrpSpPr>
          <p:cNvPr id="24" name="Ομάδα 23"/>
          <p:cNvGrpSpPr/>
          <p:nvPr/>
        </p:nvGrpSpPr>
        <p:grpSpPr>
          <a:xfrm>
            <a:off x="2245970" y="972047"/>
            <a:ext cx="4676003" cy="3479790"/>
            <a:chOff x="2416277" y="908415"/>
            <a:chExt cx="4676003" cy="3479790"/>
          </a:xfrm>
        </p:grpSpPr>
        <p:grpSp>
          <p:nvGrpSpPr>
            <p:cNvPr id="22" name="Ομάδα 21"/>
            <p:cNvGrpSpPr/>
            <p:nvPr/>
          </p:nvGrpSpPr>
          <p:grpSpPr>
            <a:xfrm>
              <a:off x="2544735" y="1180000"/>
              <a:ext cx="4485915" cy="3208205"/>
              <a:chOff x="2544735" y="1180000"/>
              <a:chExt cx="4485915" cy="3208205"/>
            </a:xfrm>
          </p:grpSpPr>
          <p:grpSp>
            <p:nvGrpSpPr>
              <p:cNvPr id="5" name="Ομάδα 4"/>
              <p:cNvGrpSpPr/>
              <p:nvPr/>
            </p:nvGrpSpPr>
            <p:grpSpPr>
              <a:xfrm>
                <a:off x="2879725" y="1180000"/>
                <a:ext cx="4150925" cy="3208205"/>
                <a:chOff x="2879725" y="1180000"/>
                <a:chExt cx="4150925" cy="3208205"/>
              </a:xfrm>
            </p:grpSpPr>
            <p:sp>
              <p:nvSpPr>
                <p:cNvPr id="7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2879725" y="1180000"/>
                  <a:ext cx="0" cy="320820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8" name="Line 5"/>
                <p:cNvSpPr>
                  <a:spLocks noChangeShapeType="1"/>
                </p:cNvSpPr>
                <p:nvPr/>
              </p:nvSpPr>
              <p:spPr bwMode="auto">
                <a:xfrm>
                  <a:off x="2879725" y="3627926"/>
                  <a:ext cx="4150925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9" name="Text Box 6"/>
              <p:cNvSpPr txBox="1">
                <a:spLocks noChangeArrowheads="1"/>
              </p:cNvSpPr>
              <p:nvPr/>
            </p:nvSpPr>
            <p:spPr bwMode="auto">
              <a:xfrm>
                <a:off x="2544735" y="3546056"/>
                <a:ext cx="456278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l-GR" altLang="el-GR" sz="1600" b="1" dirty="0">
                    <a:latin typeface="Comic Sans MS" pitchFamily="66" charset="0"/>
                  </a:rPr>
                  <a:t>0</a:t>
                </a:r>
              </a:p>
            </p:txBody>
          </p:sp>
        </p:grp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 rot="16200000">
              <a:off x="1733890" y="1590802"/>
              <a:ext cx="167255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l-GR" altLang="el-GR" sz="1400" b="1" dirty="0">
                  <a:latin typeface="Comic Sans MS" pitchFamily="66" charset="0"/>
                </a:rPr>
                <a:t>Δύναμη</a:t>
              </a:r>
              <a:r>
                <a:rPr lang="en-US" altLang="el-GR" sz="1400" b="1" dirty="0">
                  <a:latin typeface="Comic Sans MS" pitchFamily="66" charset="0"/>
                </a:rPr>
                <a:t>  </a:t>
              </a:r>
              <a:r>
                <a:rPr lang="en-US" altLang="el-GR" sz="1400" b="1" i="1" dirty="0">
                  <a:latin typeface="Comic Sans MS" pitchFamily="66" charset="0"/>
                </a:rPr>
                <a:t>F</a:t>
              </a:r>
              <a:r>
                <a:rPr lang="en-US" altLang="el-GR" sz="1400" b="1" dirty="0">
                  <a:latin typeface="Comic Sans MS" pitchFamily="66" charset="0"/>
                </a:rPr>
                <a:t> /N</a:t>
              </a:r>
              <a:endParaRPr lang="el-GR" altLang="el-GR" sz="1400" b="1" dirty="0">
                <a:latin typeface="Comic Sans MS" pitchFamily="66" charset="0"/>
              </a:endParaRP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5359527" y="3689482"/>
              <a:ext cx="1732753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l-GR" altLang="el-GR" sz="1400" b="1" dirty="0">
                  <a:latin typeface="Comic Sans MS" pitchFamily="66" charset="0"/>
                </a:rPr>
                <a:t>Μετατόπιση</a:t>
              </a:r>
              <a:r>
                <a:rPr lang="en-US" altLang="el-GR" sz="1400" b="1" dirty="0">
                  <a:latin typeface="Comic Sans MS" pitchFamily="66" charset="0"/>
                </a:rPr>
                <a:t>  x /m</a:t>
              </a:r>
              <a:endParaRPr lang="el-GR" altLang="el-GR" sz="1400" b="1" dirty="0">
                <a:latin typeface="Comic Sans MS" pitchFamily="66" charset="0"/>
              </a:endParaRPr>
            </a:p>
          </p:txBody>
        </p:sp>
      </p:grp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581712" y="3624654"/>
            <a:ext cx="38635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l-GR" sz="1600" b="1" i="1" dirty="0">
                <a:latin typeface="Comic Sans MS" pitchFamily="66" charset="0"/>
              </a:rPr>
              <a:t>x</a:t>
            </a:r>
            <a:endParaRPr lang="el-GR" altLang="el-GR" sz="1600" b="1" i="1" dirty="0">
              <a:latin typeface="Comic Sans MS" pitchFamily="66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2303519" y="2276165"/>
            <a:ext cx="5048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l-GR" sz="1600" b="1" i="1" dirty="0">
                <a:latin typeface="Comic Sans MS" pitchFamily="66" charset="0"/>
              </a:rPr>
              <a:t>F</a:t>
            </a:r>
            <a:endParaRPr lang="el-GR" altLang="el-GR" sz="1600" b="1" i="1" dirty="0">
              <a:latin typeface="Comic Sans MS" pitchFamily="66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2712983" y="2506618"/>
            <a:ext cx="2071897" cy="118494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l-GR" altLang="el-GR" sz="1100" dirty="0"/>
          </a:p>
          <a:p>
            <a:pPr algn="ctr">
              <a:spcBef>
                <a:spcPct val="50000"/>
              </a:spcBef>
              <a:defRPr/>
            </a:pPr>
            <a:r>
              <a:rPr lang="en-US" alt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</a:t>
            </a:r>
            <a:r>
              <a:rPr lang="en-US" altLang="el-GR" sz="2400" b="1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 </a:t>
            </a:r>
            <a:r>
              <a:rPr lang="en-US" alt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= </a:t>
            </a:r>
            <a:r>
              <a:rPr lang="en-US" altLang="el-GR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F.x</a:t>
            </a:r>
            <a:endParaRPr lang="el-GR" altLang="el-GR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altLang="el-GR" sz="16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18" name="Ευθεία γραμμή σύνδεσης 17"/>
          <p:cNvCxnSpPr/>
          <p:nvPr/>
        </p:nvCxnSpPr>
        <p:spPr>
          <a:xfrm>
            <a:off x="2709418" y="2500318"/>
            <a:ext cx="20317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Ευθεία γραμμή σύνδεσης 19"/>
          <p:cNvCxnSpPr>
            <a:stCxn id="12" idx="0"/>
            <a:endCxn id="4" idx="1"/>
          </p:cNvCxnSpPr>
          <p:nvPr/>
        </p:nvCxnSpPr>
        <p:spPr>
          <a:xfrm flipH="1" flipV="1">
            <a:off x="4741168" y="2500318"/>
            <a:ext cx="33722" cy="112433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1753951" y="4749681"/>
            <a:ext cx="5561250" cy="96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000" b="1" dirty="0">
                <a:latin typeface="Comic Sans MS" pitchFamily="66" charset="0"/>
              </a:rPr>
              <a:t>Το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έργο</a:t>
            </a:r>
            <a:r>
              <a:rPr lang="el-GR" altLang="el-GR" sz="2000" b="1" dirty="0">
                <a:latin typeface="Comic Sans MS" pitchFamily="66" charset="0"/>
              </a:rPr>
              <a:t> της δύναμης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αριθμητικά</a:t>
            </a:r>
            <a:r>
              <a:rPr lang="el-GR" altLang="el-GR" sz="2000" b="1" dirty="0">
                <a:latin typeface="Comic Sans MS" pitchFamily="66" charset="0"/>
              </a:rPr>
              <a:t> είναι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ίσο με το εμβαδόν </a:t>
            </a:r>
            <a:r>
              <a:rPr lang="el-GR" altLang="el-GR" sz="2000" b="1" dirty="0">
                <a:latin typeface="Comic Sans MS" pitchFamily="66" charset="0"/>
              </a:rPr>
              <a:t>του παραλληλογράμμου</a:t>
            </a:r>
            <a:r>
              <a:rPr lang="en-US" altLang="el-GR" sz="2000" b="1" dirty="0">
                <a:latin typeface="Comic Sans MS" pitchFamily="66" charset="0"/>
              </a:rPr>
              <a:t> (0FAx)</a:t>
            </a:r>
            <a:r>
              <a:rPr lang="el-GR" altLang="el-GR" sz="2000" b="1" dirty="0">
                <a:latin typeface="Comic Sans MS" pitchFamily="66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41168" y="2331041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mic Sans MS" panose="030F0702030302020204" pitchFamily="66" charset="0"/>
              </a:rPr>
              <a:t>A</a:t>
            </a:r>
            <a:endParaRPr lang="el-GR" sz="1600" b="1" dirty="0">
              <a:latin typeface="Comic Sans MS" panose="030F0702030302020204" pitchFamily="66" charset="0"/>
            </a:endParaRPr>
          </a:p>
        </p:txBody>
      </p:sp>
      <p:pic>
        <p:nvPicPr>
          <p:cNvPr id="21" name="Picture 2" descr="C:\Users\Merkouris\Desktop\WorkEqualsAreaAni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461" y="1720798"/>
            <a:ext cx="3509900" cy="237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2205972" y="215072"/>
            <a:ext cx="7699247" cy="49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Γραφική παράσταση  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“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Δύναμη </a:t>
            </a:r>
            <a:r>
              <a:rPr lang="el-GR" alt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(σταθερή)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– Μετατόπιση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”</a:t>
            </a:r>
            <a:endParaRPr lang="el-GR" alt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Θέση ημερομηνίας 5">
            <a:extLst>
              <a:ext uri="{FF2B5EF4-FFF2-40B4-BE49-F238E27FC236}">
                <a16:creationId xmlns:a16="http://schemas.microsoft.com/office/drawing/2014/main" id="{D00D648A-25F6-4C93-A250-29D397239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D3F14-ED65-46FA-9337-A565413473E5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7/4/2021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Θέση αριθμού διαφάνειας 14">
            <a:extLst>
              <a:ext uri="{FF2B5EF4-FFF2-40B4-BE49-F238E27FC236}">
                <a16:creationId xmlns:a16="http://schemas.microsoft.com/office/drawing/2014/main" id="{F351EF9B-8C87-454E-AE5B-A44EF209D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Θέση υποσέλιδου 15">
            <a:extLst>
              <a:ext uri="{FF2B5EF4-FFF2-40B4-BE49-F238E27FC236}">
                <a16:creationId xmlns:a16="http://schemas.microsoft.com/office/drawing/2014/main" id="{F1C4296F-7468-4324-8FA7-0E3AD9DB0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www.merkopanas.blogspot.gr</a:t>
            </a:r>
          </a:p>
        </p:txBody>
      </p:sp>
    </p:spTree>
    <p:extLst>
      <p:ext uri="{BB962C8B-B14F-4D97-AF65-F5344CB8AC3E}">
        <p14:creationId xmlns:p14="http://schemas.microsoft.com/office/powerpoint/2010/main" val="4766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26" grpId="0"/>
      <p:bldP spid="4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 txBox="1">
            <a:spLocks noGrp="1"/>
          </p:cNvSpPr>
          <p:nvPr/>
        </p:nvSpPr>
        <p:spPr>
          <a:xfrm>
            <a:off x="4648200" y="6356351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r>
              <a:rPr lang="el-GR" sz="1200">
                <a:solidFill>
                  <a:schemeClr val="tx1">
                    <a:tint val="75000"/>
                  </a:schemeClr>
                </a:solidFill>
              </a:rPr>
              <a:t>Μερκ. Παναγιωτόπουλος - Φυσικός               </a:t>
            </a: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www.merkopanas.blogspot.gr </a:t>
            </a:r>
            <a:endParaRPr lang="el-GR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 txBox="1">
            <a:spLocks noGrp="1"/>
          </p:cNvSpPr>
          <p:nvPr/>
        </p:nvSpPr>
        <p:spPr>
          <a:xfrm>
            <a:off x="9230751" y="635347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D096D82D-33F5-408F-AC91-314CCFE7ABD0}" type="slidenum">
              <a:rPr lang="el-GR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19</a:t>
            </a:fld>
            <a:endParaRPr lang="el-GR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520976" y="1419779"/>
            <a:ext cx="941997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b="1" dirty="0">
                <a:latin typeface="Comic Sans MS" panose="030F0702030302020204" pitchFamily="66" charset="0"/>
              </a:rPr>
              <a:t>Διαδικτυακή παρουσίαση θεωρίας από τον Σταύρο </a:t>
            </a:r>
            <a:r>
              <a:rPr lang="el-GR" sz="2000" b="1" dirty="0" err="1">
                <a:latin typeface="Comic Sans MS" panose="030F0702030302020204" pitchFamily="66" charset="0"/>
              </a:rPr>
              <a:t>Λουβερδή</a:t>
            </a:r>
            <a:r>
              <a:rPr lang="el-GR" sz="2000" b="1" dirty="0">
                <a:latin typeface="Comic Sans MS" panose="030F0702030302020204" pitchFamily="66" charset="0"/>
              </a:rPr>
              <a:t>  </a:t>
            </a:r>
            <a:r>
              <a:rPr lang="el-GR" sz="2000" b="1" dirty="0">
                <a:latin typeface="Comic Sans MS" panose="030F0702030302020204" pitchFamily="66" charset="0"/>
                <a:hlinkClick r:id="rId2"/>
              </a:rPr>
              <a:t>εδώ</a:t>
            </a:r>
            <a:r>
              <a:rPr lang="el-GR" sz="2000" b="1" dirty="0">
                <a:latin typeface="Comic Sans MS" panose="030F0702030302020204" pitchFamily="66" charset="0"/>
              </a:rPr>
              <a:t>.</a:t>
            </a:r>
            <a:endParaRPr lang="en-US" sz="2000" b="1" dirty="0">
              <a:latin typeface="Comic Sans MS" panose="030F0702030302020204" pitchFamily="66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b="1" dirty="0">
              <a:latin typeface="Comic Sans MS" panose="030F0702030302020204" pitchFamily="66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altLang="el-GR" sz="2000" b="1" dirty="0">
                <a:latin typeface="Comic Sans MS" pitchFamily="66" charset="0"/>
              </a:rPr>
              <a:t>Παρουσίαση </a:t>
            </a:r>
            <a:r>
              <a:rPr lang="en-US" altLang="el-GR" sz="2000" b="1" dirty="0" err="1">
                <a:latin typeface="Comic Sans MS" pitchFamily="66" charset="0"/>
              </a:rPr>
              <a:t>ppt</a:t>
            </a:r>
            <a:r>
              <a:rPr lang="en-US" altLang="el-GR" sz="2000" b="1" dirty="0">
                <a:latin typeface="Comic Sans MS" pitchFamily="66" charset="0"/>
              </a:rPr>
              <a:t> </a:t>
            </a:r>
            <a:r>
              <a:rPr lang="el-GR" altLang="el-GR" sz="2000" b="1" dirty="0">
                <a:latin typeface="Comic Sans MS" pitchFamily="66" charset="0"/>
              </a:rPr>
              <a:t>από τον Γιάννη Κυριακόπουλο  </a:t>
            </a:r>
            <a:r>
              <a:rPr lang="el-GR" altLang="el-GR" sz="2000" b="1" dirty="0">
                <a:latin typeface="Comic Sans MS" pitchFamily="66" charset="0"/>
                <a:hlinkClick r:id="rId3"/>
              </a:rPr>
              <a:t>εδώ</a:t>
            </a:r>
            <a:r>
              <a:rPr lang="el-GR" altLang="el-GR" sz="2000" b="1" dirty="0">
                <a:latin typeface="Comic Sans MS" pitchFamily="66" charset="0"/>
              </a:rPr>
              <a:t>.</a:t>
            </a:r>
            <a:endParaRPr lang="en-US" altLang="el-GR" sz="2000" b="1" dirty="0">
              <a:latin typeface="Comic Sans MS" pitchFamily="66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el-GR" sz="2000" b="1" dirty="0">
              <a:latin typeface="Comic Sans MS" pitchFamily="66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altLang="el-GR" sz="2000" b="1" dirty="0">
                <a:latin typeface="Comic Sans MS" pitchFamily="66" charset="0"/>
              </a:rPr>
              <a:t>Παρουσίαση </a:t>
            </a:r>
            <a:r>
              <a:rPr lang="en-US" altLang="el-GR" sz="2000" b="1" dirty="0" err="1">
                <a:latin typeface="Comic Sans MS" pitchFamily="66" charset="0"/>
              </a:rPr>
              <a:t>ppt</a:t>
            </a:r>
            <a:r>
              <a:rPr lang="en-US" altLang="el-GR" sz="2000" b="1" dirty="0">
                <a:latin typeface="Comic Sans MS" pitchFamily="66" charset="0"/>
              </a:rPr>
              <a:t> </a:t>
            </a:r>
            <a:r>
              <a:rPr lang="el-GR" altLang="el-GR" sz="2000" b="1" dirty="0">
                <a:latin typeface="Comic Sans MS" pitchFamily="66" charset="0"/>
              </a:rPr>
              <a:t>(αγγλικά) του </a:t>
            </a:r>
            <a:r>
              <a:rPr lang="en-US" altLang="el-GR" sz="2000" b="1" dirty="0">
                <a:latin typeface="Comic Sans MS" pitchFamily="66" charset="0"/>
                <a:hlinkClick r:id="rId4"/>
              </a:rPr>
              <a:t>Jefferson lab</a:t>
            </a:r>
            <a:r>
              <a:rPr lang="en-US" altLang="el-GR" sz="2000" b="1" dirty="0">
                <a:latin typeface="Comic Sans MS" pitchFamily="66" charset="0"/>
              </a:rPr>
              <a:t>  </a:t>
            </a:r>
            <a:r>
              <a:rPr lang="el-GR" altLang="el-GR" sz="2000" b="1" dirty="0">
                <a:latin typeface="Comic Sans MS" pitchFamily="66" charset="0"/>
                <a:hlinkClick r:id="rId5"/>
              </a:rPr>
              <a:t>εδώ</a:t>
            </a:r>
            <a:r>
              <a:rPr lang="el-GR" altLang="el-GR" sz="2000" b="1" dirty="0">
                <a:latin typeface="Comic Sans MS" pitchFamily="66" charset="0"/>
              </a:rPr>
              <a:t>.</a:t>
            </a:r>
            <a:endParaRPr lang="en-US" altLang="el-GR" sz="2000" b="1" dirty="0">
              <a:latin typeface="Comic Sans MS" pitchFamily="66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b="1" dirty="0">
              <a:latin typeface="Comic Sans MS" panose="030F0702030302020204" pitchFamily="66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b="1" dirty="0">
                <a:latin typeface="Comic Sans MS" panose="030F0702030302020204" pitchFamily="66" charset="0"/>
              </a:rPr>
              <a:t>Από το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scribd</a:t>
            </a:r>
            <a:r>
              <a:rPr lang="en-US" sz="2000" b="1" dirty="0">
                <a:latin typeface="Comic Sans MS" panose="030F0702030302020204" pitchFamily="66" charset="0"/>
              </a:rPr>
              <a:t>, </a:t>
            </a:r>
            <a:r>
              <a:rPr lang="el-GR" sz="2000" b="1" dirty="0">
                <a:latin typeface="Comic Sans MS" panose="030F0702030302020204" pitchFamily="66" charset="0"/>
              </a:rPr>
              <a:t>ένα κείμενο του Γιώργου Παπαδημητρίου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latin typeface="Comic Sans MS" panose="030F0702030302020204" pitchFamily="66" charset="0"/>
                <a:hlinkClick r:id="rId6"/>
              </a:rPr>
              <a:t>εδώ</a:t>
            </a:r>
            <a:r>
              <a:rPr lang="en-US" sz="2000" b="1" dirty="0">
                <a:latin typeface="Comic Sans MS" panose="030F0702030302020204" pitchFamily="66" charset="0"/>
              </a:rPr>
              <a:t>.</a:t>
            </a:r>
          </a:p>
          <a:p>
            <a:pPr algn="just"/>
            <a:endParaRPr lang="en-US" sz="2000" b="1" dirty="0">
              <a:latin typeface="Comic Sans MS" panose="030F0702030302020204" pitchFamily="66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b="1" dirty="0">
                <a:latin typeface="Comic Sans MS" panose="030F0702030302020204" pitchFamily="66" charset="0"/>
              </a:rPr>
              <a:t>Η έννοια «ΕΝΕΡΓΕΙΑ» από τον Ανδρέα Ι. </a:t>
            </a:r>
            <a:r>
              <a:rPr lang="el-GR" sz="2000" b="1" dirty="0" err="1">
                <a:latin typeface="Comic Sans MS" panose="030F0702030302020204" pitchFamily="66" charset="0"/>
              </a:rPr>
              <a:t>Κασσέτα</a:t>
            </a:r>
            <a:r>
              <a:rPr lang="el-GR" sz="2000" b="1" dirty="0">
                <a:latin typeface="Comic Sans MS" panose="030F0702030302020204" pitchFamily="66" charset="0"/>
              </a:rPr>
              <a:t>  </a:t>
            </a:r>
            <a:r>
              <a:rPr lang="el-GR" sz="2000" b="1" dirty="0">
                <a:latin typeface="Comic Sans MS" panose="030F0702030302020204" pitchFamily="66" charset="0"/>
                <a:hlinkClick r:id="rId7"/>
              </a:rPr>
              <a:t>εδώ</a:t>
            </a:r>
            <a:r>
              <a:rPr lang="el-GR" sz="2000" b="1" dirty="0">
                <a:latin typeface="Comic Sans MS" panose="030F0702030302020204" pitchFamily="66" charset="0"/>
              </a:rPr>
              <a:t>.</a:t>
            </a:r>
            <a:endParaRPr lang="el-GR" altLang="el-GR" sz="2000" b="1" dirty="0">
              <a:latin typeface="Comic Sans MS" pitchFamily="66" charset="0"/>
            </a:endParaRPr>
          </a:p>
          <a:p>
            <a:pPr algn="just"/>
            <a:endParaRPr lang="en-US" sz="2000" b="1" dirty="0">
              <a:latin typeface="Comic Sans MS" panose="030F0702030302020204" pitchFamily="66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b="1" dirty="0">
                <a:latin typeface="Comic Sans MS" panose="030F0702030302020204" pitchFamily="66" charset="0"/>
              </a:rPr>
              <a:t>Ένα κείμενο </a:t>
            </a:r>
            <a:r>
              <a:rPr lang="el-GR" altLang="el-GR" sz="2000" b="1" dirty="0">
                <a:latin typeface="Comic Sans MS" pitchFamily="66" charset="0"/>
              </a:rPr>
              <a:t>από τον Γιάννη Κυριακόπουλο  </a:t>
            </a:r>
            <a:r>
              <a:rPr lang="el-GR" altLang="el-GR" sz="2000" b="1" dirty="0">
                <a:latin typeface="Comic Sans MS" pitchFamily="66" charset="0"/>
                <a:hlinkClick r:id="rId8"/>
              </a:rPr>
              <a:t>εδώ</a:t>
            </a:r>
            <a:r>
              <a:rPr lang="el-GR" altLang="el-GR" sz="2000" b="1" dirty="0">
                <a:latin typeface="Comic Sans MS" pitchFamily="66" charset="0"/>
              </a:rPr>
              <a:t>.</a:t>
            </a:r>
            <a:endParaRPr lang="el-GR" sz="2000" b="1" dirty="0">
              <a:latin typeface="Comic Sans MS" panose="030F0702030302020204" pitchFamily="66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l-GR" sz="2000" b="1" dirty="0">
              <a:latin typeface="Comic Sans MS" panose="030F0702030302020204" pitchFamily="66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b="1" dirty="0">
                <a:latin typeface="Comic Sans MS" panose="030F0702030302020204" pitchFamily="66" charset="0"/>
              </a:rPr>
              <a:t>Πολλές ερωτήσεις και ασκήσεις από το «Υλικό Φυσικής – Χημείας»  </a:t>
            </a:r>
            <a:r>
              <a:rPr lang="el-GR" sz="2000" b="1" dirty="0">
                <a:latin typeface="Comic Sans MS" panose="030F0702030302020204" pitchFamily="66" charset="0"/>
                <a:hlinkClick r:id="rId9"/>
              </a:rPr>
              <a:t>εδώ</a:t>
            </a:r>
            <a:r>
              <a:rPr lang="el-GR" sz="2000" b="1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338618" y="146808"/>
            <a:ext cx="7719782" cy="114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l-GR" alt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Παρακάτω δίνονται μερικές διευθύνσεις όπου μπορείτε να βρείτε αναρτήσεις σχετικές με το θέμα </a:t>
            </a:r>
            <a:r>
              <a:rPr lang="en-US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Η Έννοια του Έργου</a:t>
            </a:r>
            <a:r>
              <a:rPr lang="en-US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”.</a:t>
            </a:r>
            <a:endParaRPr lang="el-GR" alt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2E47C76-CDFF-4257-9B59-AF554B16E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CDF5F-E42E-4338-9A59-4C272A223D9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7/4/2021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054574F-E533-4760-AFCD-AC72F491C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D5D8C165-4A9D-455B-94BC-E034B25DA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www.merkopanas.blogspot.gr</a:t>
            </a:r>
          </a:p>
        </p:txBody>
      </p:sp>
    </p:spTree>
    <p:extLst>
      <p:ext uri="{BB962C8B-B14F-4D97-AF65-F5344CB8AC3E}">
        <p14:creationId xmlns:p14="http://schemas.microsoft.com/office/powerpoint/2010/main" val="273506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"/>
              <p:cNvSpPr txBox="1">
                <a:spLocks noChangeArrowheads="1"/>
              </p:cNvSpPr>
              <p:nvPr/>
            </p:nvSpPr>
            <p:spPr bwMode="auto">
              <a:xfrm>
                <a:off x="1508165" y="280111"/>
                <a:ext cx="8443555" cy="10717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l-GR" altLang="el-GR" sz="2000" b="1" dirty="0">
                    <a:latin typeface="Comic Sans MS" pitchFamily="66" charset="0"/>
                  </a:rPr>
                  <a:t>Ικανή και αναγκαία συνθήκη για να ισορροπεί ένα σημειακό σώμα είναι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l-GR" sz="20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l-GR" sz="2000" b="1" i="1" dirty="0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l-GR" altLang="el-GR" sz="2000" b="1" baseline="-25000" dirty="0">
                    <a:latin typeface="Comic Sans MS" pitchFamily="66" charset="0"/>
                  </a:rPr>
                  <a:t>ολ</a:t>
                </a:r>
                <a:r>
                  <a:rPr lang="el-GR" altLang="el-GR" sz="2000" b="1" dirty="0">
                    <a:latin typeface="Comic Sans MS" pitchFamily="66" charset="0"/>
                  </a:rPr>
                  <a:t> = ……, όπου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l-GR" sz="2000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l-GR" sz="2000" b="1" i="1" dirty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l-GR" altLang="el-GR" sz="2000" b="1" baseline="-25000" dirty="0" err="1">
                    <a:latin typeface="Comic Sans MS" pitchFamily="66" charset="0"/>
                  </a:rPr>
                  <a:t>ολ</a:t>
                </a:r>
                <a:r>
                  <a:rPr lang="el-GR" altLang="el-GR" sz="2000" b="1" dirty="0">
                    <a:latin typeface="Comic Sans MS" pitchFamily="66" charset="0"/>
                  </a:rPr>
                  <a:t> η συνισταμένη δύναμη που δρα στο σώμα. </a:t>
                </a:r>
              </a:p>
            </p:txBody>
          </p:sp>
        </mc:Choice>
        <mc:Fallback xmlns="">
          <p:sp>
            <p:nvSpPr>
              <p:cNvPr id="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08165" y="280111"/>
                <a:ext cx="8443555" cy="1071768"/>
              </a:xfrm>
              <a:prstGeom prst="rect">
                <a:avLst/>
              </a:prstGeom>
              <a:blipFill>
                <a:blip r:embed="rId2"/>
                <a:stretch>
                  <a:fillRect l="-722" r="-722" b="-28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956956" y="782812"/>
            <a:ext cx="415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508165" y="1430566"/>
            <a:ext cx="7552708" cy="82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l-GR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Η μονάδα μέτρησης της δύναμης στο </a:t>
            </a:r>
            <a:r>
              <a:rPr lang="en-U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SI</a:t>
            </a:r>
            <a:r>
              <a:rPr lang="el-GR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είναι ………………</a:t>
            </a:r>
            <a:r>
              <a:rPr lang="en-U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……… .</a:t>
            </a:r>
            <a:r>
              <a:rPr lang="el-GR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52624" y="1527071"/>
            <a:ext cx="1671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Newton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08165" y="2295632"/>
            <a:ext cx="9417133" cy="655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Ο</a:t>
            </a:r>
            <a:r>
              <a:rPr lang="en-US" altLang="el-GR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θεμελιώδης νόμος της Μηχανικής εκφράζεται από τη σχέση …………………</a:t>
            </a:r>
            <a:r>
              <a:rPr lang="en-US" altLang="el-GR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… , </a:t>
            </a:r>
            <a:endParaRPr lang="el-GR" altLang="el-GR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027885" y="2287110"/>
                <a:ext cx="1460664" cy="506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l-G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7885" y="2287110"/>
                <a:ext cx="1460664" cy="5064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509158" y="3060582"/>
            <a:ext cx="3550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συνισταμένη    δύναμη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9130" y="3717180"/>
            <a:ext cx="966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μάζα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5859461" y="3717180"/>
            <a:ext cx="17556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επιτάχυνση</a:t>
            </a:r>
            <a:endParaRPr lang="el-G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Ορθογώνιο 15"/>
              <p:cNvSpPr/>
              <p:nvPr/>
            </p:nvSpPr>
            <p:spPr>
              <a:xfrm>
                <a:off x="1654715" y="3076712"/>
                <a:ext cx="7746670" cy="5582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l-GR" altLang="el-GR" sz="2000" b="1" dirty="0">
                    <a:latin typeface="Comic Sans MS" panose="030F0702030302020204" pitchFamily="66" charset="0"/>
                  </a:rPr>
                  <a:t>όπου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l-GR" altLang="el-GR" sz="2000" b="1" dirty="0">
                    <a:latin typeface="Comic Sans MS" panose="030F0702030302020204" pitchFamily="66" charset="0"/>
                  </a:rPr>
                  <a:t> είναι η ……………………………  ………………… που δρα στο σώμα,</a:t>
                </a:r>
                <a:endParaRPr lang="en-US" altLang="el-GR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Ορθογώνιο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715" y="3076712"/>
                <a:ext cx="7746670" cy="558230"/>
              </a:xfrm>
              <a:prstGeom prst="rect">
                <a:avLst/>
              </a:prstGeom>
              <a:blipFill>
                <a:blip r:embed="rId4"/>
                <a:stretch>
                  <a:fillRect l="-787" r="-315" b="-164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Ορθογώνιο 16"/>
              <p:cNvSpPr/>
              <p:nvPr/>
            </p:nvSpPr>
            <p:spPr>
              <a:xfrm>
                <a:off x="1690081" y="3866851"/>
                <a:ext cx="336502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altLang="el-GR" sz="2000" b="1" dirty="0">
                    <a:latin typeface="Comic Sans MS" panose="030F0702030302020204" pitchFamily="66" charset="0"/>
                  </a:rPr>
                  <a:t> </a:t>
                </a:r>
                <a:r>
                  <a:rPr lang="el-GR" altLang="el-GR" sz="2000" b="1" dirty="0">
                    <a:latin typeface="Comic Sans MS" panose="030F0702030302020204" pitchFamily="66" charset="0"/>
                  </a:rPr>
                  <a:t>η …………… του σώματος </a:t>
                </a:r>
                <a:endParaRPr lang="el-GR" sz="2000" dirty="0"/>
              </a:p>
            </p:txBody>
          </p:sp>
        </mc:Choice>
        <mc:Fallback xmlns="">
          <p:sp>
            <p:nvSpPr>
              <p:cNvPr id="17" name="Ορθογώνιο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081" y="3866851"/>
                <a:ext cx="3365024" cy="400110"/>
              </a:xfrm>
              <a:prstGeom prst="rect">
                <a:avLst/>
              </a:prstGeom>
              <a:blipFill>
                <a:blip r:embed="rId5"/>
                <a:stretch>
                  <a:fillRect t="-9091" r="-1087" b="-242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Ορθογώνιο 17"/>
              <p:cNvSpPr/>
              <p:nvPr/>
            </p:nvSpPr>
            <p:spPr>
              <a:xfrm>
                <a:off x="4840029" y="3767552"/>
                <a:ext cx="4615366" cy="5028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l-GR" altLang="el-GR" sz="2000" b="1" dirty="0">
                    <a:latin typeface="Comic Sans MS" panose="030F0702030302020204" pitchFamily="66" charset="0"/>
                  </a:rPr>
                  <a:t>και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l-GR" altLang="el-GR" sz="2000" b="1" dirty="0">
                    <a:latin typeface="Comic Sans MS" panose="030F0702030302020204" pitchFamily="66" charset="0"/>
                  </a:rPr>
                  <a:t> η ………………………… του σώματος.</a:t>
                </a:r>
              </a:p>
            </p:txBody>
          </p:sp>
        </mc:Choice>
        <mc:Fallback xmlns="">
          <p:sp>
            <p:nvSpPr>
              <p:cNvPr id="18" name="Ορθογώνιο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029" y="3767552"/>
                <a:ext cx="4615366" cy="502895"/>
              </a:xfrm>
              <a:prstGeom prst="rect">
                <a:avLst/>
              </a:prstGeom>
              <a:blipFill>
                <a:blip r:embed="rId6"/>
                <a:stretch>
                  <a:fillRect l="-1453" r="-661" b="-1927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1737842" y="4347183"/>
            <a:ext cx="84221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Το </a:t>
            </a:r>
            <a:r>
              <a:rPr lang="el-GR" sz="2000" b="1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βάρος </a:t>
            </a:r>
            <a:r>
              <a:rPr lang="el-GR" sz="2000" b="1" dirty="0">
                <a:latin typeface="Comic Sans MS" panose="030F0702030302020204" pitchFamily="66" charset="0"/>
              </a:rPr>
              <a:t>ενός σώματος είναι η …………………  ………………… που ασκεί η μάζα της γης στη μάζα του σώματος. </a:t>
            </a:r>
          </a:p>
        </p:txBody>
      </p:sp>
      <p:sp>
        <p:nvSpPr>
          <p:cNvPr id="20" name="Ορθογώνιο 19"/>
          <p:cNvSpPr/>
          <p:nvPr/>
        </p:nvSpPr>
        <p:spPr>
          <a:xfrm>
            <a:off x="5791488" y="4347183"/>
            <a:ext cx="2840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ελκτική    δύναμη </a:t>
            </a:r>
            <a:endParaRPr lang="el-GR" sz="2400" dirty="0"/>
          </a:p>
        </p:txBody>
      </p:sp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C2976814-A2B3-4D0E-A31F-063898034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19E3-B9B4-45B0-81E4-10F558A99154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7/4/2021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6C2ED44D-A0A6-4B4B-ADA2-D2D1F419D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www.merkopanas.blogspot.gr</a:t>
            </a:r>
          </a:p>
        </p:txBody>
      </p:sp>
    </p:spTree>
    <p:extLst>
      <p:ext uri="{BB962C8B-B14F-4D97-AF65-F5344CB8AC3E}">
        <p14:creationId xmlns:p14="http://schemas.microsoft.com/office/powerpoint/2010/main" val="265279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bg1">
                    <a:lumMod val="50000"/>
                  </a:schemeClr>
                </a:solidFill>
              </a:rPr>
              <a:pPr/>
              <a:t>20</a:t>
            </a:fld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340880" y="2815582"/>
            <a:ext cx="9628632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l-GR" altLang="el-GR" sz="2400" b="1" dirty="0">
                <a:latin typeface="Comic Sans MS" pitchFamily="66" charset="0"/>
              </a:rPr>
              <a:t>  </a:t>
            </a:r>
            <a:r>
              <a:rPr lang="el-GR" altLang="el-GR" sz="2000" b="1" dirty="0">
                <a:latin typeface="Comic Sans MS" pitchFamily="66" charset="0"/>
              </a:rPr>
              <a:t>Ερωτήσεις Πολλαπλής Επιλογής</a:t>
            </a:r>
            <a:r>
              <a:rPr lang="el-GR" altLang="el-GR" sz="2400" b="1" dirty="0">
                <a:latin typeface="Comic Sans MS" pitchFamily="66" charset="0"/>
              </a:rPr>
              <a:t> </a:t>
            </a:r>
            <a:r>
              <a:rPr lang="el-GR" altLang="el-GR" sz="1600" b="1" dirty="0">
                <a:latin typeface="Comic Sans MS" pitchFamily="66" charset="0"/>
              </a:rPr>
              <a:t>(θα βρείτε 2 αρχεία μ’ ένα σύνολο 55 ερωτήσεων)</a:t>
            </a:r>
            <a:endParaRPr lang="en-US" altLang="el-GR" sz="1600" b="1" dirty="0">
              <a:latin typeface="Comic Sans MS" pitchFamily="66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l-GR" altLang="el-GR" sz="2000" b="1" dirty="0">
                <a:latin typeface="Comic Sans MS" pitchFamily="66" charset="0"/>
              </a:rPr>
              <a:t>και</a:t>
            </a:r>
            <a:endParaRPr lang="en-US" altLang="el-GR" sz="2000" b="1" dirty="0">
              <a:latin typeface="Comic Sans MS" pitchFamily="66" charset="0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l-GR" sz="2400" b="1" dirty="0">
                <a:latin typeface="Comic Sans MS" pitchFamily="66" charset="0"/>
              </a:rPr>
              <a:t>  </a:t>
            </a:r>
            <a:r>
              <a:rPr lang="el-GR" altLang="el-GR" sz="2000" b="1" dirty="0">
                <a:latin typeface="Comic Sans MS" pitchFamily="66" charset="0"/>
              </a:rPr>
              <a:t>Ερωτήσεις Σωστού - Λάθους </a:t>
            </a:r>
            <a:r>
              <a:rPr lang="el-GR" altLang="el-GR" sz="1600" b="1" dirty="0">
                <a:latin typeface="Comic Sans MS" pitchFamily="66" charset="0"/>
              </a:rPr>
              <a:t>(θα βρείτε 2 αρχεία μ’ ένα σύνολο 55 ερωτήσεων) </a:t>
            </a:r>
          </a:p>
          <a:p>
            <a:pPr algn="ctr">
              <a:spcBef>
                <a:spcPct val="50000"/>
              </a:spcBef>
              <a:defRPr/>
            </a:pPr>
            <a:r>
              <a:rPr lang="el-GR" altLang="el-GR" sz="2400" b="1" dirty="0">
                <a:latin typeface="Comic Sans MS" pitchFamily="66" charset="0"/>
                <a:hlinkClick r:id="rId2"/>
              </a:rPr>
              <a:t>ΕΔΩ</a:t>
            </a:r>
            <a:endParaRPr lang="el-GR" altLang="el-GR" sz="24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0462" y="2001583"/>
            <a:ext cx="9429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latin typeface="Comic Sans MS" panose="030F0702030302020204" pitchFamily="66" charset="0"/>
              </a:rPr>
              <a:t>Η ανάρτηση περιέχει ερωτήσεις από το σύνολο του κεφαλαίου « 2.1  </a:t>
            </a:r>
            <a:r>
              <a:rPr lang="el-GR" b="1" dirty="0">
                <a:latin typeface="Comic Sans MS" panose="030F0702030302020204" pitchFamily="66" charset="0"/>
              </a:rPr>
              <a:t>ΕΝΕΡΓΕΙΑ</a:t>
            </a:r>
            <a:r>
              <a:rPr lang="el-GR" dirty="0">
                <a:latin typeface="Comic Sans MS" panose="030F0702030302020204" pitchFamily="66" charset="0"/>
              </a:rPr>
              <a:t> ».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491586" y="562862"/>
            <a:ext cx="5070066" cy="127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Ερωτήσεις σε 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Έργο – Ενέργεια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με το πρόγραμμα </a:t>
            </a:r>
            <a:r>
              <a:rPr lang="en-US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Hot Potatoes</a:t>
            </a:r>
            <a:endParaRPr lang="el-GR" alt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7F3413F-0FF4-4A11-8F89-ADC1F4C58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30E7-2004-4A05-BEE4-C272DBC78E9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7/4/2021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083F4809-FEF3-467F-A33A-967A1DD81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www.merkopanas.blogspot.gr</a:t>
            </a:r>
          </a:p>
        </p:txBody>
      </p:sp>
    </p:spTree>
    <p:extLst>
      <p:ext uri="{BB962C8B-B14F-4D97-AF65-F5344CB8AC3E}">
        <p14:creationId xmlns:p14="http://schemas.microsoft.com/office/powerpoint/2010/main" val="75037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 txBox="1">
            <a:spLocks noGrp="1"/>
          </p:cNvSpPr>
          <p:nvPr/>
        </p:nvSpPr>
        <p:spPr>
          <a:xfrm>
            <a:off x="4648200" y="6356351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r>
              <a:rPr lang="el-GR" sz="1200">
                <a:solidFill>
                  <a:schemeClr val="tx1">
                    <a:tint val="75000"/>
                  </a:schemeClr>
                </a:solidFill>
              </a:rPr>
              <a:t>Μερκ. Παναγιωτόπουλος - Φυσικός               </a:t>
            </a: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www.merkopanas.blogspot.gr </a:t>
            </a:r>
            <a:endParaRPr lang="el-GR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 txBox="1">
            <a:spLocks noGrp="1"/>
          </p:cNvSpPr>
          <p:nvPr/>
        </p:nvSpPr>
        <p:spPr>
          <a:xfrm>
            <a:off x="9315157" y="6356351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9B4F9902-5FF7-4E5D-8AC9-5C3460509B77}" type="slidenum">
              <a:rPr lang="el-GR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21</a:t>
            </a:fld>
            <a:endParaRPr lang="el-GR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960243" y="1357807"/>
            <a:ext cx="6271513" cy="1403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Ερωτήσεις από το βιβλίο</a:t>
            </a:r>
          </a:p>
          <a:p>
            <a:pPr algn="ctr">
              <a:lnSpc>
                <a:spcPct val="150000"/>
              </a:lnSpc>
              <a:defRPr/>
            </a:pPr>
            <a:r>
              <a:rPr lang="el-GR" b="1" dirty="0">
                <a:solidFill>
                  <a:srgbClr val="800000"/>
                </a:solidFill>
                <a:latin typeface="Comic Sans MS" panose="030F0702030302020204" pitchFamily="66" charset="0"/>
              </a:rPr>
              <a:t>(από σελ. 189)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6D6A88E-F882-4950-AA77-08B213A70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1EA08-7E8F-42E5-9194-CB10DDE0D9E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7/4/2021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B8AA5A4-F70E-49E2-BA01-C4280FBD6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υποσέλιδου 6">
            <a:extLst>
              <a:ext uri="{FF2B5EF4-FFF2-40B4-BE49-F238E27FC236}">
                <a16:creationId xmlns:a16="http://schemas.microsoft.com/office/drawing/2014/main" id="{FE2C34BD-B2FC-4589-B9A3-433A8AE9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www.merkopanas.blogspot.gr</a:t>
            </a:r>
          </a:p>
        </p:txBody>
      </p:sp>
    </p:spTree>
    <p:extLst>
      <p:ext uri="{BB962C8B-B14F-4D97-AF65-F5344CB8AC3E}">
        <p14:creationId xmlns:p14="http://schemas.microsoft.com/office/powerpoint/2010/main" val="204485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 txBox="1">
            <a:spLocks noGrp="1"/>
          </p:cNvSpPr>
          <p:nvPr/>
        </p:nvSpPr>
        <p:spPr>
          <a:xfrm>
            <a:off x="4648200" y="6356351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r>
              <a:rPr lang="el-GR" sz="1200">
                <a:solidFill>
                  <a:schemeClr val="tx1">
                    <a:tint val="75000"/>
                  </a:schemeClr>
                </a:solidFill>
              </a:rPr>
              <a:t>Μερκ. Παναγιωτόπουλος - Φυσικός               </a:t>
            </a: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www.merkopanas.blogspot.gr </a:t>
            </a:r>
            <a:endParaRPr lang="el-GR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 txBox="1">
            <a:spLocks noGrp="1"/>
          </p:cNvSpPr>
          <p:nvPr/>
        </p:nvSpPr>
        <p:spPr>
          <a:xfrm>
            <a:off x="9375694" y="6356351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D096D82D-33F5-408F-AC91-314CCFE7ABD0}" type="slidenum">
              <a:rPr lang="el-GR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22</a:t>
            </a:fld>
            <a:endParaRPr lang="el-GR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92530" y="260649"/>
            <a:ext cx="97021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1</a:t>
            </a:r>
            <a:r>
              <a:rPr lang="el-GR" sz="2000" b="1" dirty="0"/>
              <a:t>.  </a:t>
            </a:r>
            <a:r>
              <a:rPr lang="el-GR" sz="2000" dirty="0"/>
              <a:t>Ένας μαθητής σπρώχνει το θρανίο ασκώντας του οριζόντια δύναμη και το μετακινεί πάνω στο μη λείο δάπεδο της αίθουσάς του. Πόσες δυνάμεις παράγουν έργο; </a:t>
            </a:r>
          </a:p>
          <a:p>
            <a:pPr algn="just">
              <a:lnSpc>
                <a:spcPct val="150000"/>
              </a:lnSpc>
            </a:pPr>
            <a:r>
              <a:rPr lang="el-GR" sz="2000" dirty="0"/>
              <a:t>Τι εκφράζει το έργο κάθε δύναμης;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29905" y="4737045"/>
            <a:ext cx="425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32378" y="2433953"/>
            <a:ext cx="422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062594" y="3352824"/>
            <a:ext cx="395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78042" y="4244132"/>
            <a:ext cx="395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34846" y="2891159"/>
            <a:ext cx="395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Λ</a:t>
            </a:r>
          </a:p>
        </p:txBody>
      </p:sp>
      <p:sp>
        <p:nvSpPr>
          <p:cNvPr id="14" name="Ορθογώνιο 13"/>
          <p:cNvSpPr/>
          <p:nvPr/>
        </p:nvSpPr>
        <p:spPr>
          <a:xfrm>
            <a:off x="1109936" y="1922428"/>
            <a:ext cx="983073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/>
              <a:t>11.  </a:t>
            </a:r>
            <a:r>
              <a:rPr lang="el-GR" sz="2000" dirty="0"/>
              <a:t>Να χαρακτηρίσετε με (Σ) τις σωστές και με (Λ) τις λανθασμένες προτάσεις: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Α.   </a:t>
            </a:r>
            <a:r>
              <a:rPr lang="el-GR" sz="2000" dirty="0" err="1"/>
              <a:t>To</a:t>
            </a:r>
            <a:r>
              <a:rPr lang="el-GR" sz="2000" dirty="0"/>
              <a:t> έργο μιας σταθερής δύναμης, είναι σταθερό.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B.   </a:t>
            </a:r>
            <a:r>
              <a:rPr lang="el-GR" sz="2000" dirty="0" err="1"/>
              <a:t>To</a:t>
            </a:r>
            <a:r>
              <a:rPr lang="el-GR" sz="2000" dirty="0"/>
              <a:t> έργο των </a:t>
            </a:r>
            <a:r>
              <a:rPr lang="el-GR" sz="2000" dirty="0" err="1"/>
              <a:t>βαρυτικών</a:t>
            </a:r>
            <a:r>
              <a:rPr lang="el-GR" sz="2000" dirty="0"/>
              <a:t> δυνάμεων είναι μηδέν.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Γ.   </a:t>
            </a:r>
            <a:r>
              <a:rPr lang="el-GR" sz="2000" dirty="0" err="1"/>
              <a:t>To</a:t>
            </a:r>
            <a:r>
              <a:rPr lang="el-GR" sz="2000" dirty="0"/>
              <a:t> έργο της συνισταμένης δύναμης σε μια ευθύγραμμη ομαλή κίνηση είναι πάντα μηδέν.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Δ.   </a:t>
            </a:r>
            <a:r>
              <a:rPr lang="el-GR" sz="2000" dirty="0" err="1"/>
              <a:t>Av</a:t>
            </a:r>
            <a:r>
              <a:rPr lang="el-GR" sz="2000" dirty="0"/>
              <a:t> η τιμή μιας δύναμης, η οποία επιβραδύνει ένα σώμα ελαττώνεται, θα ελαττώνεται και το έργο της.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Ε.   </a:t>
            </a:r>
            <a:r>
              <a:rPr lang="el-GR" sz="2000" dirty="0"/>
              <a:t>Αν ένα σώμα κινείται σε οριζόντιο επίπεδο το έργο του βάρους του είναι μηδέν. 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8B69B99-0CD7-4570-90AE-51EBB512E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586C-DF54-4BE8-AFDB-57F70BD5883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7/4/2021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CAD2C11-2AF3-4618-BE9A-F1408FE1E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Θέση υποσέλιδου 9">
            <a:extLst>
              <a:ext uri="{FF2B5EF4-FFF2-40B4-BE49-F238E27FC236}">
                <a16:creationId xmlns:a16="http://schemas.microsoft.com/office/drawing/2014/main" id="{B637F268-CD0D-49B9-93F6-245AA418B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www.merkopanas.blogspot.gr</a:t>
            </a:r>
          </a:p>
        </p:txBody>
      </p:sp>
    </p:spTree>
    <p:extLst>
      <p:ext uri="{BB962C8B-B14F-4D97-AF65-F5344CB8AC3E}">
        <p14:creationId xmlns:p14="http://schemas.microsoft.com/office/powerpoint/2010/main" val="254177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1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214656" y="431876"/>
            <a:ext cx="9666704" cy="1427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/>
              <a:t>12.   </a:t>
            </a:r>
            <a:r>
              <a:rPr lang="el-GR" sz="2000" dirty="0"/>
              <a:t>Να χαρακτηρίσετε με (Σ) τις σωστές και με (Λ) τις λανθασμένες προτάσεις.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Α.  </a:t>
            </a:r>
            <a:r>
              <a:rPr lang="el-GR" sz="2000" dirty="0" err="1"/>
              <a:t>Av</a:t>
            </a:r>
            <a:r>
              <a:rPr lang="el-GR" sz="2000" dirty="0"/>
              <a:t> ένα σώμα ολισθαίνει σε κεκλιμένο επίπεδο με σταθερή ταχύτητα, το έργο του βάρους του είναι μηδέν.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54473" y="1397974"/>
            <a:ext cx="395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Λ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689292D-DB5F-4D77-A0F3-341EC0379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C662-A21A-4FEC-81DF-733BD3CD5BF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7/4/2021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1E138866-E41F-4144-9354-6000A5B31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www.merkopanas.blogspot.gr</a:t>
            </a:r>
          </a:p>
        </p:txBody>
      </p:sp>
    </p:spTree>
    <p:extLst>
      <p:ext uri="{BB962C8B-B14F-4D97-AF65-F5344CB8AC3E}">
        <p14:creationId xmlns:p14="http://schemas.microsoft.com/office/powerpoint/2010/main" val="16163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 txBox="1">
            <a:spLocks noGrp="1"/>
          </p:cNvSpPr>
          <p:nvPr/>
        </p:nvSpPr>
        <p:spPr>
          <a:xfrm>
            <a:off x="4648200" y="6356351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r>
              <a:rPr lang="el-GR" sz="1200">
                <a:solidFill>
                  <a:schemeClr val="tx1">
                    <a:tint val="75000"/>
                  </a:schemeClr>
                </a:solidFill>
              </a:rPr>
              <a:t>Μερκ. Παναγιωτόπουλος - Φυσικός               </a:t>
            </a: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www.merkopanas.blogspot.gr </a:t>
            </a:r>
            <a:endParaRPr lang="el-GR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 txBox="1">
            <a:spLocks noGrp="1"/>
          </p:cNvSpPr>
          <p:nvPr/>
        </p:nvSpPr>
        <p:spPr>
          <a:xfrm>
            <a:off x="9427515" y="6356351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D096D82D-33F5-408F-AC91-314CCFE7ABD0}" type="slidenum">
              <a:rPr lang="el-GR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24</a:t>
            </a:fld>
            <a:endParaRPr lang="el-GR" sz="1200" dirty="0">
              <a:solidFill>
                <a:schemeClr val="tx1">
                  <a:tint val="75000"/>
                </a:schemeClr>
              </a:solidFill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1311059" y="162050"/>
            <a:ext cx="10322572" cy="5959390"/>
            <a:chOff x="822960" y="260648"/>
            <a:chExt cx="10322572" cy="5959390"/>
          </a:xfrm>
        </p:grpSpPr>
        <p:grpSp>
          <p:nvGrpSpPr>
            <p:cNvPr id="8" name="Ομάδα 7"/>
            <p:cNvGrpSpPr/>
            <p:nvPr/>
          </p:nvGrpSpPr>
          <p:grpSpPr>
            <a:xfrm>
              <a:off x="822960" y="260648"/>
              <a:ext cx="10250056" cy="3558733"/>
              <a:chOff x="498376" y="260648"/>
              <a:chExt cx="8147248" cy="3558733"/>
            </a:xfrm>
          </p:grpSpPr>
          <p:sp>
            <p:nvSpPr>
              <p:cNvPr id="4" name="Ορθογώνιο 3"/>
              <p:cNvSpPr/>
              <p:nvPr/>
            </p:nvSpPr>
            <p:spPr>
              <a:xfrm>
                <a:off x="498376" y="260648"/>
                <a:ext cx="8147248" cy="14208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/>
                  <a:t>17.   </a:t>
                </a:r>
                <a:r>
                  <a:rPr lang="el-GR" sz="2000" dirty="0"/>
                  <a:t>Ένα σώμα μάζας </a:t>
                </a:r>
                <a:r>
                  <a:rPr lang="el-GR" sz="2000" i="1" dirty="0"/>
                  <a:t>m</a:t>
                </a:r>
                <a:r>
                  <a:rPr lang="el-GR" sz="2000" dirty="0"/>
                  <a:t> αφήνεται από το σημείο A και κινείται κατά μήκος του λείου κεκλιμένου επιπέδου ΑΓ. Κατόπιν το σώμα κινείται στο οριζόντιο επίπεδο, όπου και τελικά σταματάει λόγω της τριβής, αφού διανύσει διαδρομή ΓΔ. </a:t>
                </a:r>
              </a:p>
            </p:txBody>
          </p:sp>
          <p:pic>
            <p:nvPicPr>
              <p:cNvPr id="41986" name="Picture 2" descr="C:\Users\Merkouris\Desktop\1.png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AFAFA"/>
                  </a:clrFrom>
                  <a:clrTo>
                    <a:srgbClr val="FAFAFA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8236" y="1681486"/>
                <a:ext cx="4045556" cy="21378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Ορθογώνιο 6"/>
            <p:cNvSpPr/>
            <p:nvPr/>
          </p:nvSpPr>
          <p:spPr>
            <a:xfrm>
              <a:off x="895476" y="3819381"/>
              <a:ext cx="10250056" cy="2400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l-GR" sz="2000" dirty="0"/>
                <a:t>Ποια ή ποιες από τις παρακάτω προτάσεις είναι σωστές;</a:t>
              </a:r>
            </a:p>
            <a:p>
              <a:pPr>
                <a:lnSpc>
                  <a:spcPct val="150000"/>
                </a:lnSpc>
              </a:pPr>
              <a:r>
                <a:rPr lang="el-GR" sz="2000" b="1" dirty="0"/>
                <a:t>Α.   </a:t>
              </a:r>
              <a:r>
                <a:rPr lang="el-GR" sz="2000" dirty="0"/>
                <a:t>Το</a:t>
              </a:r>
              <a:r>
                <a:rPr lang="el-GR" sz="2000" b="1" dirty="0"/>
                <a:t> </a:t>
              </a:r>
              <a:r>
                <a:rPr lang="el-GR" sz="2000" dirty="0"/>
                <a:t>έργο του βάρους από το  A  έως το  Γ  είναι </a:t>
              </a:r>
              <a:r>
                <a:rPr lang="el-GR" sz="2000" i="1" dirty="0" err="1"/>
                <a:t>mgh</a:t>
              </a:r>
              <a:r>
                <a:rPr lang="el-GR" sz="2000" dirty="0"/>
                <a:t>. </a:t>
              </a:r>
            </a:p>
            <a:p>
              <a:pPr>
                <a:lnSpc>
                  <a:spcPct val="150000"/>
                </a:lnSpc>
              </a:pPr>
              <a:r>
                <a:rPr lang="el-GR" sz="2000" b="1" dirty="0"/>
                <a:t>Γ.    </a:t>
              </a:r>
              <a:r>
                <a:rPr lang="el-GR" sz="2000" dirty="0"/>
                <a:t>Το έργο της τριβής από το  Γ  έως το  Δ  είναι </a:t>
              </a:r>
              <a:r>
                <a:rPr lang="el-GR" sz="2000" i="1" dirty="0" err="1"/>
                <a:t>mgh</a:t>
              </a:r>
              <a:r>
                <a:rPr lang="el-GR" sz="2000" dirty="0"/>
                <a:t>. </a:t>
              </a:r>
            </a:p>
            <a:p>
              <a:pPr>
                <a:lnSpc>
                  <a:spcPct val="150000"/>
                </a:lnSpc>
              </a:pPr>
              <a:r>
                <a:rPr lang="el-GR" sz="2000" b="1" dirty="0"/>
                <a:t>Δ.   </a:t>
              </a:r>
              <a:r>
                <a:rPr lang="el-GR" sz="2000" dirty="0"/>
                <a:t>Το έργο της τριβής από το  A  έως το  Δ  είναι </a:t>
              </a:r>
              <a:r>
                <a:rPr lang="el-GR" sz="2000" i="1" dirty="0" err="1"/>
                <a:t>mgh</a:t>
              </a:r>
              <a:r>
                <a:rPr lang="el-GR" sz="2000" dirty="0"/>
                <a:t>. </a:t>
              </a:r>
            </a:p>
            <a:p>
              <a:pPr>
                <a:lnSpc>
                  <a:spcPct val="150000"/>
                </a:lnSpc>
              </a:pPr>
              <a:r>
                <a:rPr lang="el-GR" sz="2000" b="1" dirty="0"/>
                <a:t>Ε.   </a:t>
              </a:r>
              <a:r>
                <a:rPr lang="el-GR" sz="2000" dirty="0"/>
                <a:t>Το έργο του βάρους από το  A  έως το  Δ  είναι </a:t>
              </a:r>
              <a:r>
                <a:rPr lang="el-GR" sz="2000" i="1" dirty="0" err="1"/>
                <a:t>mgh</a:t>
              </a:r>
              <a:r>
                <a:rPr lang="el-GR" sz="2000" dirty="0" err="1"/>
                <a:t>ημ</a:t>
              </a:r>
              <a:r>
                <a:rPr lang="el-GR" sz="2000" i="1" dirty="0" err="1"/>
                <a:t>θ</a:t>
              </a:r>
              <a:r>
                <a:rPr lang="el-GR" sz="2000" dirty="0"/>
                <a:t>. 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88684" y="4242594"/>
            <a:ext cx="802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28443" y="4704676"/>
            <a:ext cx="628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97035" y="5134250"/>
            <a:ext cx="694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28443" y="5627845"/>
            <a:ext cx="557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Λ</a:t>
            </a:r>
          </a:p>
        </p:txBody>
      </p:sp>
      <p:sp>
        <p:nvSpPr>
          <p:cNvPr id="6" name="Θέση ημερομηνίας 5">
            <a:extLst>
              <a:ext uri="{FF2B5EF4-FFF2-40B4-BE49-F238E27FC236}">
                <a16:creationId xmlns:a16="http://schemas.microsoft.com/office/drawing/2014/main" id="{A30B0BE8-9668-407E-A038-E5147A168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7EC2-A6F6-49B3-AFC1-F2C560B7155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7/4/2021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5B7B7056-F45B-422D-802E-4A2E8F1BE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Θέση υποσέλιδου 13">
            <a:extLst>
              <a:ext uri="{FF2B5EF4-FFF2-40B4-BE49-F238E27FC236}">
                <a16:creationId xmlns:a16="http://schemas.microsoft.com/office/drawing/2014/main" id="{D6F9A2D6-55A7-4AC8-B112-E1B8B5654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www.merkopanas.blogspot.gr</a:t>
            </a:r>
          </a:p>
        </p:txBody>
      </p:sp>
    </p:spTree>
    <p:extLst>
      <p:ext uri="{BB962C8B-B14F-4D97-AF65-F5344CB8AC3E}">
        <p14:creationId xmlns:p14="http://schemas.microsoft.com/office/powerpoint/2010/main" val="68334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 txBox="1">
            <a:spLocks noGrp="1"/>
          </p:cNvSpPr>
          <p:nvPr/>
        </p:nvSpPr>
        <p:spPr>
          <a:xfrm>
            <a:off x="4648200" y="6356351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r>
              <a:rPr lang="el-GR" sz="1200">
                <a:solidFill>
                  <a:schemeClr val="tx1">
                    <a:tint val="75000"/>
                  </a:schemeClr>
                </a:solidFill>
              </a:rPr>
              <a:t>Μερκ. Παναγιωτόπουλος - Φυσικός               </a:t>
            </a: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www.merkopanas.blogspot.gr </a:t>
            </a:r>
            <a:endParaRPr lang="el-GR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 txBox="1">
            <a:spLocks noGrp="1"/>
          </p:cNvSpPr>
          <p:nvPr/>
        </p:nvSpPr>
        <p:spPr>
          <a:xfrm>
            <a:off x="9385496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7E795FC4-FA72-42BC-8716-30C1B6CF8CF7}" type="slidenum">
              <a:rPr lang="el-GR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25</a:t>
            </a:fld>
            <a:endParaRPr lang="el-GR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960243" y="1430959"/>
            <a:ext cx="6271513" cy="1403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Ασκήσεις από το βιβλίο</a:t>
            </a:r>
          </a:p>
          <a:p>
            <a:pPr algn="ctr">
              <a:lnSpc>
                <a:spcPct val="150000"/>
              </a:lnSpc>
              <a:defRPr/>
            </a:pPr>
            <a:r>
              <a:rPr lang="el-GR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(από σελ. 193) 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CDFA893-3711-4456-B9A6-3F4847F69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5ED9-475A-41FF-8E05-FA6BA22ADB9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7/4/2021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C676F55-20D0-47A5-86C5-B7E34BB6F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υποσέλιδου 6">
            <a:extLst>
              <a:ext uri="{FF2B5EF4-FFF2-40B4-BE49-F238E27FC236}">
                <a16:creationId xmlns:a16="http://schemas.microsoft.com/office/drawing/2014/main" id="{49A21A87-71B0-4F06-A3D0-B84F8927B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www.merkopanas.blogspot.gr</a:t>
            </a:r>
          </a:p>
        </p:txBody>
      </p:sp>
    </p:spTree>
    <p:extLst>
      <p:ext uri="{BB962C8B-B14F-4D97-AF65-F5344CB8AC3E}">
        <p14:creationId xmlns:p14="http://schemas.microsoft.com/office/powerpoint/2010/main" val="255781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158240" y="332657"/>
            <a:ext cx="99822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/>
              <a:t>1.   </a:t>
            </a:r>
            <a:r>
              <a:rPr lang="el-GR" sz="2000" dirty="0"/>
              <a:t>Ένα αυτοκίνητο κινείται στην εθνική οδό με σταθερή ταχύτητα </a:t>
            </a:r>
            <a:r>
              <a:rPr lang="el-GR" sz="2000" i="1" dirty="0"/>
              <a:t>υ </a:t>
            </a:r>
            <a:r>
              <a:rPr lang="el-GR" sz="2000" dirty="0"/>
              <a:t>= 30m/s. </a:t>
            </a:r>
            <a:r>
              <a:rPr lang="el-GR" sz="2000" dirty="0" err="1"/>
              <a:t>Av</a:t>
            </a:r>
            <a:r>
              <a:rPr lang="el-GR" sz="2000" dirty="0"/>
              <a:t> η αντίσταση </a:t>
            </a:r>
            <a:r>
              <a:rPr lang="el-GR" sz="2000" i="1" dirty="0"/>
              <a:t>A</a:t>
            </a:r>
            <a:r>
              <a:rPr lang="el-GR" sz="2000" dirty="0"/>
              <a:t> του αέρα δίνεται από τη σχέση  </a:t>
            </a:r>
            <a:r>
              <a:rPr lang="el-GR" sz="2000" i="1" dirty="0"/>
              <a:t>Α </a:t>
            </a:r>
            <a:r>
              <a:rPr lang="el-GR" sz="2000" dirty="0"/>
              <a:t>= 4</a:t>
            </a:r>
            <a:r>
              <a:rPr lang="el-GR" sz="2000" i="1" dirty="0"/>
              <a:t>υ</a:t>
            </a:r>
            <a:r>
              <a:rPr lang="el-GR" sz="2000" dirty="0"/>
              <a:t>  (</a:t>
            </a:r>
            <a:r>
              <a:rPr lang="el-GR" sz="2000" i="1" dirty="0"/>
              <a:t>Α</a:t>
            </a:r>
            <a:r>
              <a:rPr lang="el-GR" sz="2000" dirty="0"/>
              <a:t> σε N και </a:t>
            </a:r>
            <a:r>
              <a:rPr lang="el-GR" sz="2000" i="1" dirty="0"/>
              <a:t>υ</a:t>
            </a:r>
            <a:r>
              <a:rPr lang="el-GR" sz="2000" dirty="0"/>
              <a:t> σε m/s), να βρείτε το έργο της για μετατόπιση του αυτοκινήτου κατά 50m</a:t>
            </a:r>
            <a:r>
              <a:rPr lang="el-GR" sz="2000" dirty="0">
                <a:latin typeface="Trebuchet MS" panose="020B0603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el-GR" sz="20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/>
              <a:t>7.   </a:t>
            </a:r>
            <a:r>
              <a:rPr lang="el-GR" sz="2000" dirty="0"/>
              <a:t>Ένα σώμα κινείται σε οριζόντιο επίπεδο με σταθερή ταχύτητα </a:t>
            </a:r>
            <a:r>
              <a:rPr lang="el-GR" sz="2000" i="1" dirty="0"/>
              <a:t>υ</a:t>
            </a:r>
            <a:r>
              <a:rPr lang="el-GR" sz="2000" dirty="0"/>
              <a:t> = 4m/s με την επίδραση οριζόντιας σταθερής δύναμης </a:t>
            </a:r>
            <a:r>
              <a:rPr lang="el-GR" sz="2000" i="1" dirty="0"/>
              <a:t>F</a:t>
            </a:r>
            <a:r>
              <a:rPr lang="el-GR" sz="2000" dirty="0"/>
              <a:t> = 40N. Να βρεθεί: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Α.  </a:t>
            </a:r>
            <a:r>
              <a:rPr lang="el-GR" sz="2000" dirty="0" err="1"/>
              <a:t>To</a:t>
            </a:r>
            <a:r>
              <a:rPr lang="el-GR" sz="2000" dirty="0"/>
              <a:t> έργο της τριβής για μετατόπιση </a:t>
            </a:r>
            <a:r>
              <a:rPr lang="el-GR" sz="2000" i="1" dirty="0"/>
              <a:t>x</a:t>
            </a:r>
            <a:r>
              <a:rPr lang="el-GR" sz="2000" dirty="0"/>
              <a:t> = 5m. </a:t>
            </a:r>
          </a:p>
          <a:p>
            <a:pPr algn="just">
              <a:lnSpc>
                <a:spcPct val="150000"/>
              </a:lnSpc>
            </a:pPr>
            <a:endParaRPr lang="el-GR" sz="20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/>
              <a:t>11.  </a:t>
            </a:r>
            <a:r>
              <a:rPr lang="el-GR" sz="2000" dirty="0"/>
              <a:t>Να βρείτε το έργο μιας δύναμης η οποία μετατοπίζει το σημείο εφαρμογής της κατά           </a:t>
            </a:r>
            <a:r>
              <a:rPr lang="el-GR" sz="2000" i="1" dirty="0"/>
              <a:t>x </a:t>
            </a:r>
            <a:r>
              <a:rPr lang="el-GR" sz="2000" dirty="0"/>
              <a:t>= 10m, κατά τη διεύθυνσή της αν το μέτρο της είναι: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Α.   </a:t>
            </a:r>
            <a:r>
              <a:rPr lang="el-GR" sz="2000" i="1" dirty="0"/>
              <a:t>F</a:t>
            </a:r>
            <a:r>
              <a:rPr lang="el-GR" sz="2000" dirty="0"/>
              <a:t> = 4N.                         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74190" y="1306214"/>
            <a:ext cx="1069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6000J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48979" y="3100773"/>
            <a:ext cx="1198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- 200J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2023" y="4959342"/>
            <a:ext cx="828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40J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Θέση ημερομηνίας 7">
            <a:extLst>
              <a:ext uri="{FF2B5EF4-FFF2-40B4-BE49-F238E27FC236}">
                <a16:creationId xmlns:a16="http://schemas.microsoft.com/office/drawing/2014/main" id="{D68D8E8B-B326-4276-A02A-7100A4592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9469-B8CC-47E0-8EBC-D1D9C4F652C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7/4/2021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B947F203-69EC-492E-9911-FB44AF818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www.merkopanas.blogspot.gr</a:t>
            </a:r>
          </a:p>
        </p:txBody>
      </p:sp>
    </p:spTree>
    <p:extLst>
      <p:ext uri="{BB962C8B-B14F-4D97-AF65-F5344CB8AC3E}">
        <p14:creationId xmlns:p14="http://schemas.microsoft.com/office/powerpoint/2010/main" val="388115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 txBox="1">
            <a:spLocks noGrp="1"/>
          </p:cNvSpPr>
          <p:nvPr/>
        </p:nvSpPr>
        <p:spPr>
          <a:xfrm>
            <a:off x="4648200" y="6356351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r>
              <a:rPr lang="el-GR" sz="1200">
                <a:solidFill>
                  <a:schemeClr val="tx1">
                    <a:tint val="75000"/>
                  </a:schemeClr>
                </a:solidFill>
              </a:rPr>
              <a:t>Μερκ. Παναγιωτόπουλος - Φυσικός               </a:t>
            </a: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www.merkopanas.blogspot.gr </a:t>
            </a:r>
            <a:endParaRPr lang="el-GR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 txBox="1">
            <a:spLocks noGrp="1"/>
          </p:cNvSpPr>
          <p:nvPr/>
        </p:nvSpPr>
        <p:spPr>
          <a:xfrm>
            <a:off x="9526172" y="6356351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32BC74E7-19B2-4A37-B28D-74CB024B0D9E}" type="slidenum">
              <a:rPr lang="el-GR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27</a:t>
            </a:fld>
            <a:endParaRPr lang="el-GR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01140" y="1769287"/>
            <a:ext cx="9226296" cy="88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Ερωτήσεις</a:t>
            </a:r>
            <a:r>
              <a:rPr lang="en-US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και</a:t>
            </a:r>
            <a:r>
              <a:rPr lang="en-US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Ασκήσεις εκτός του βιβλίου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364A8DB-E049-4608-A698-A2D51E57D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E3D62-1255-47B8-B534-78D5C7165F1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7/4/2021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9F3A8980-38CF-4CD4-81E1-0298C36D9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υποσέλιδου 6">
            <a:extLst>
              <a:ext uri="{FF2B5EF4-FFF2-40B4-BE49-F238E27FC236}">
                <a16:creationId xmlns:a16="http://schemas.microsoft.com/office/drawing/2014/main" id="{C4DFBF81-C2C1-4D5B-88B9-0A3A8291F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www.merkopanas.blogspot.gr</a:t>
            </a:r>
          </a:p>
        </p:txBody>
      </p:sp>
    </p:spTree>
    <p:extLst>
      <p:ext uri="{BB962C8B-B14F-4D97-AF65-F5344CB8AC3E}">
        <p14:creationId xmlns:p14="http://schemas.microsoft.com/office/powerpoint/2010/main" val="174811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 txBox="1">
            <a:spLocks noGrp="1"/>
          </p:cNvSpPr>
          <p:nvPr/>
        </p:nvSpPr>
        <p:spPr>
          <a:xfrm>
            <a:off x="4648200" y="6356351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r>
              <a:rPr lang="el-GR" sz="1200">
                <a:solidFill>
                  <a:schemeClr val="tx1">
                    <a:tint val="75000"/>
                  </a:schemeClr>
                </a:solidFill>
              </a:rPr>
              <a:t>Μερκ. Παναγιωτόπουλος - Φυσικός               </a:t>
            </a: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www.merkopanas.blogspot.gr </a:t>
            </a:r>
            <a:endParaRPr lang="el-GR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 txBox="1">
            <a:spLocks noGrp="1"/>
          </p:cNvSpPr>
          <p:nvPr/>
        </p:nvSpPr>
        <p:spPr>
          <a:xfrm>
            <a:off x="9498037" y="636753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D096D82D-33F5-408F-AC91-314CCFE7ABD0}" type="slidenum">
              <a:rPr lang="el-GR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28</a:t>
            </a:fld>
            <a:endParaRPr lang="el-GR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6320" y="457200"/>
            <a:ext cx="10104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/>
              <a:t>1.   </a:t>
            </a:r>
            <a:r>
              <a:rPr lang="el-GR" sz="2000" dirty="0"/>
              <a:t>Ποια από τις παρακάτω μονάδες είναι ισοδύναμη με 1</a:t>
            </a:r>
            <a:r>
              <a:rPr lang="en-US" sz="2000" dirty="0"/>
              <a:t> Joule;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α.   </a:t>
            </a:r>
            <a:r>
              <a:rPr lang="en-US" sz="2000" dirty="0"/>
              <a:t>Kg.m</a:t>
            </a:r>
            <a:r>
              <a:rPr lang="en-US" sz="2000" baseline="30000" dirty="0"/>
              <a:t>2</a:t>
            </a:r>
            <a:r>
              <a:rPr lang="en-US" sz="2000" dirty="0"/>
              <a:t>/s.                           </a:t>
            </a:r>
            <a:r>
              <a:rPr lang="el-GR" sz="2000" b="1" dirty="0"/>
              <a:t>β.   </a:t>
            </a:r>
            <a:r>
              <a:rPr lang="en-US" sz="2000" dirty="0" err="1"/>
              <a:t>Kg.m</a:t>
            </a:r>
            <a:r>
              <a:rPr lang="en-US" sz="2000" dirty="0"/>
              <a:t>/s</a:t>
            </a:r>
            <a:r>
              <a:rPr lang="en-US" sz="2000" baseline="30000" dirty="0"/>
              <a:t>2</a:t>
            </a:r>
            <a:r>
              <a:rPr lang="en-US" sz="2000" dirty="0"/>
              <a:t>.                          </a:t>
            </a:r>
            <a:r>
              <a:rPr lang="el-GR" sz="2000" b="1" dirty="0"/>
              <a:t>γ.   </a:t>
            </a:r>
            <a:r>
              <a:rPr lang="en-US" sz="2000" dirty="0"/>
              <a:t>Kg.m</a:t>
            </a:r>
            <a:r>
              <a:rPr lang="en-US" sz="2000" baseline="30000" dirty="0"/>
              <a:t>2</a:t>
            </a:r>
            <a:r>
              <a:rPr lang="en-US" sz="2000" dirty="0"/>
              <a:t>/s</a:t>
            </a:r>
            <a:r>
              <a:rPr lang="en-US" sz="2000" baseline="30000" dirty="0"/>
              <a:t>2</a:t>
            </a:r>
            <a:r>
              <a:rPr lang="en-US" sz="2000" dirty="0"/>
              <a:t>.                        </a:t>
            </a:r>
            <a:r>
              <a:rPr lang="el-GR" sz="2000" b="1" dirty="0"/>
              <a:t>δ.   </a:t>
            </a:r>
            <a:r>
              <a:rPr lang="en-US" sz="2000" dirty="0"/>
              <a:t>N. m</a:t>
            </a:r>
            <a:r>
              <a:rPr lang="en-US" sz="2000" baseline="30000" dirty="0"/>
              <a:t>2</a:t>
            </a:r>
            <a:r>
              <a:rPr lang="en-US" sz="2000" dirty="0"/>
              <a:t>/s</a:t>
            </a:r>
            <a:r>
              <a:rPr lang="en-US" sz="2000" baseline="30000" dirty="0"/>
              <a:t>2</a:t>
            </a:r>
            <a:r>
              <a:rPr lang="en-US" sz="2000" dirty="0"/>
              <a:t>.</a:t>
            </a:r>
            <a:r>
              <a:rPr lang="el-GR" sz="2000" dirty="0"/>
              <a:t> </a:t>
            </a:r>
          </a:p>
        </p:txBody>
      </p:sp>
      <p:sp>
        <p:nvSpPr>
          <p:cNvPr id="10" name="Έλλειψη 4"/>
          <p:cNvSpPr/>
          <p:nvPr/>
        </p:nvSpPr>
        <p:spPr>
          <a:xfrm>
            <a:off x="6506818" y="1035391"/>
            <a:ext cx="432048" cy="4381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Έλλειψη 117"/>
          <p:cNvSpPr/>
          <p:nvPr/>
        </p:nvSpPr>
        <p:spPr>
          <a:xfrm>
            <a:off x="1903686" y="3228218"/>
            <a:ext cx="432048" cy="4381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126" name="Ομάδα 125"/>
          <p:cNvGrpSpPr/>
          <p:nvPr/>
        </p:nvGrpSpPr>
        <p:grpSpPr>
          <a:xfrm>
            <a:off x="1036320" y="1698615"/>
            <a:ext cx="9860280" cy="4605461"/>
            <a:chOff x="1036320" y="1698615"/>
            <a:chExt cx="9860280" cy="4605461"/>
          </a:xfrm>
        </p:grpSpPr>
        <p:sp>
          <p:nvSpPr>
            <p:cNvPr id="13" name="Ορθογώνιο 12"/>
            <p:cNvSpPr/>
            <p:nvPr/>
          </p:nvSpPr>
          <p:spPr>
            <a:xfrm>
              <a:off x="1036320" y="1698615"/>
              <a:ext cx="986028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/>
                <a:t>2.  </a:t>
              </a:r>
              <a:r>
                <a:rPr lang="en-US" sz="2000" b="1" dirty="0"/>
                <a:t> </a:t>
              </a:r>
              <a:r>
                <a:rPr lang="el-GR" sz="2000" dirty="0"/>
                <a:t>Ένα αμαξάκι μάζας 10kg μετακινείται προς τα δεξιά σε μια επιφάνεια, ενώ μια δύναμη μέτρου </a:t>
              </a:r>
              <a:r>
                <a:rPr lang="el-GR" sz="2000" i="1" dirty="0"/>
                <a:t>F</a:t>
              </a:r>
              <a:r>
                <a:rPr lang="en-US" sz="2000" dirty="0"/>
                <a:t> </a:t>
              </a:r>
              <a:r>
                <a:rPr lang="el-GR" sz="2000" dirty="0"/>
                <a:t>=</a:t>
              </a:r>
              <a:r>
                <a:rPr lang="en-US" sz="2000" dirty="0"/>
                <a:t> </a:t>
              </a:r>
              <a:r>
                <a:rPr lang="el-GR" sz="2000" dirty="0"/>
                <a:t>5Ν δρα σ’ αυτό, όπως φαίνεται στα παρακάτω σχέδια. Σε ποια περίπτωση το έργο της </a:t>
              </a:r>
              <a:r>
                <a:rPr lang="el-GR" sz="2000" i="1" dirty="0"/>
                <a:t>F</a:t>
              </a:r>
              <a:r>
                <a:rPr lang="el-GR" sz="2000" dirty="0"/>
                <a:t> είναι μεγαλύτερο; (Το θετικό έργο είναι μεγαλύτερο από το αρνητικό έργο).  </a:t>
              </a:r>
            </a:p>
          </p:txBody>
        </p:sp>
        <p:grpSp>
          <p:nvGrpSpPr>
            <p:cNvPr id="16" name="Ομάδα 15"/>
            <p:cNvGrpSpPr/>
            <p:nvPr/>
          </p:nvGrpSpPr>
          <p:grpSpPr>
            <a:xfrm>
              <a:off x="1923555" y="3228218"/>
              <a:ext cx="6961365" cy="3075858"/>
              <a:chOff x="2213115" y="3061994"/>
              <a:chExt cx="7375702" cy="3075858"/>
            </a:xfrm>
          </p:grpSpPr>
          <p:grpSp>
            <p:nvGrpSpPr>
              <p:cNvPr id="17" name="Ομάδα 16"/>
              <p:cNvGrpSpPr/>
              <p:nvPr/>
            </p:nvGrpSpPr>
            <p:grpSpPr>
              <a:xfrm>
                <a:off x="2213115" y="3128265"/>
                <a:ext cx="7375702" cy="3009587"/>
                <a:chOff x="734835" y="2965661"/>
                <a:chExt cx="7375702" cy="3009587"/>
              </a:xfrm>
            </p:grpSpPr>
            <p:grpSp>
              <p:nvGrpSpPr>
                <p:cNvPr id="19" name="Group 120"/>
                <p:cNvGrpSpPr>
                  <a:grpSpLocks/>
                </p:cNvGrpSpPr>
                <p:nvPr/>
              </p:nvGrpSpPr>
              <p:grpSpPr bwMode="auto">
                <a:xfrm>
                  <a:off x="1205103" y="3013284"/>
                  <a:ext cx="2343439" cy="1173405"/>
                  <a:chOff x="979037" y="3276534"/>
                  <a:chExt cx="2286451" cy="1196321"/>
                </a:xfrm>
              </p:grpSpPr>
              <p:cxnSp>
                <p:nvCxnSpPr>
                  <p:cNvPr id="101" name="Straight Connector 15"/>
                  <p:cNvCxnSpPr/>
                  <p:nvPr/>
                </p:nvCxnSpPr>
                <p:spPr bwMode="auto">
                  <a:xfrm>
                    <a:off x="979037" y="3905138"/>
                    <a:ext cx="2286451" cy="0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Connector 20"/>
                  <p:cNvCxnSpPr/>
                  <p:nvPr/>
                </p:nvCxnSpPr>
                <p:spPr bwMode="auto">
                  <a:xfrm>
                    <a:off x="1512542" y="4095613"/>
                    <a:ext cx="1295656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Straight Connector 22"/>
                  <p:cNvCxnSpPr/>
                  <p:nvPr/>
                </p:nvCxnSpPr>
                <p:spPr bwMode="auto">
                  <a:xfrm>
                    <a:off x="1483961" y="4038471"/>
                    <a:ext cx="0" cy="952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25"/>
                  <p:cNvCxnSpPr/>
                  <p:nvPr/>
                </p:nvCxnSpPr>
                <p:spPr bwMode="auto">
                  <a:xfrm>
                    <a:off x="2808198" y="4038471"/>
                    <a:ext cx="0" cy="952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5" name="Text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12939" y="4096310"/>
                    <a:ext cx="553977" cy="37654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:r>
                      <a:rPr lang="en-CA" altLang="el-GR" dirty="0">
                        <a:latin typeface="Trebuchet MS" panose="020B0603020202020204" pitchFamily="34" charset="0"/>
                      </a:rPr>
                      <a:t>3 m</a:t>
                    </a:r>
                  </a:p>
                </p:txBody>
              </p:sp>
              <p:cxnSp>
                <p:nvCxnSpPr>
                  <p:cNvPr id="106" name="Straight Arrow Connector 28"/>
                  <p:cNvCxnSpPr/>
                  <p:nvPr/>
                </p:nvCxnSpPr>
                <p:spPr bwMode="auto">
                  <a:xfrm>
                    <a:off x="1707843" y="3705139"/>
                    <a:ext cx="552559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7" name="Text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98639" y="3276534"/>
                    <a:ext cx="510184" cy="37654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:r>
                      <a:rPr lang="en-CA" altLang="el-GR" dirty="0">
                        <a:latin typeface="Trebuchet MS" panose="020B0603020202020204" pitchFamily="34" charset="0"/>
                      </a:rPr>
                      <a:t>5 N</a:t>
                    </a:r>
                  </a:p>
                </p:txBody>
              </p:sp>
              <p:grpSp>
                <p:nvGrpSpPr>
                  <p:cNvPr id="108" name="Group 6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122119" y="3488789"/>
                    <a:ext cx="585000" cy="401249"/>
                    <a:chOff x="7396309" y="4135903"/>
                    <a:chExt cx="1170000" cy="802497"/>
                  </a:xfrm>
                </p:grpSpPr>
                <p:sp>
                  <p:nvSpPr>
                    <p:cNvPr id="118" name="Rounded Rectangle 54"/>
                    <p:cNvSpPr/>
                    <p:nvPr/>
                  </p:nvSpPr>
                  <p:spPr bwMode="auto">
                    <a:xfrm>
                      <a:off x="7395951" y="4314636"/>
                      <a:ext cx="1171804" cy="466665"/>
                    </a:xfrm>
                    <a:prstGeom prst="round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  <p:grpSp>
                  <p:nvGrpSpPr>
                    <p:cNvPr id="119" name="Group 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467600" y="4470400"/>
                      <a:ext cx="468000" cy="468000"/>
                      <a:chOff x="7467600" y="4470400"/>
                      <a:chExt cx="468000" cy="468000"/>
                    </a:xfrm>
                  </p:grpSpPr>
                  <p:sp>
                    <p:nvSpPr>
                      <p:cNvPr id="124" name="Oval 57"/>
                      <p:cNvSpPr/>
                      <p:nvPr/>
                    </p:nvSpPr>
                    <p:spPr>
                      <a:xfrm>
                        <a:off x="7430883" y="4470192"/>
                        <a:ext cx="504925" cy="466662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  <p:sp>
                    <p:nvSpPr>
                      <p:cNvPr id="125" name="Oval 58"/>
                      <p:cNvSpPr/>
                      <p:nvPr/>
                    </p:nvSpPr>
                    <p:spPr>
                      <a:xfrm>
                        <a:off x="7611894" y="4616223"/>
                        <a:ext cx="177835" cy="174601"/>
                      </a:xfrm>
                      <a:prstGeom prst="ellipse">
                        <a:avLst/>
                      </a:prstGeom>
                      <a:solidFill>
                        <a:srgbClr val="C00000"/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</p:grpSp>
                <p:grpSp>
                  <p:nvGrpSpPr>
                    <p:cNvPr id="120" name="Group 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027961" y="4470400"/>
                      <a:ext cx="468000" cy="468000"/>
                      <a:chOff x="8126437" y="4510259"/>
                      <a:chExt cx="468000" cy="468000"/>
                    </a:xfrm>
                  </p:grpSpPr>
                  <p:sp>
                    <p:nvSpPr>
                      <p:cNvPr id="122" name="Oval 59"/>
                      <p:cNvSpPr/>
                      <p:nvPr/>
                    </p:nvSpPr>
                    <p:spPr>
                      <a:xfrm>
                        <a:off x="8126375" y="4510051"/>
                        <a:ext cx="504925" cy="466662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  <p:sp>
                    <p:nvSpPr>
                      <p:cNvPr id="123" name="Oval 60"/>
                      <p:cNvSpPr/>
                      <p:nvPr/>
                    </p:nvSpPr>
                    <p:spPr>
                      <a:xfrm>
                        <a:off x="8272454" y="4656082"/>
                        <a:ext cx="177835" cy="174601"/>
                      </a:xfrm>
                      <a:prstGeom prst="ellipse">
                        <a:avLst/>
                      </a:prstGeom>
                      <a:solidFill>
                        <a:srgbClr val="C00000"/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</p:grpSp>
                <p:sp>
                  <p:nvSpPr>
                    <p:cNvPr id="121" name="Trapezoid 63"/>
                    <p:cNvSpPr/>
                    <p:nvPr/>
                  </p:nvSpPr>
                  <p:spPr>
                    <a:xfrm>
                      <a:off x="7538853" y="4136859"/>
                      <a:ext cx="901877" cy="282539"/>
                    </a:xfrm>
                    <a:prstGeom prst="trapezoid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</p:grpSp>
              <p:grpSp>
                <p:nvGrpSpPr>
                  <p:cNvPr id="109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2554680" y="3500513"/>
                    <a:ext cx="585000" cy="401249"/>
                    <a:chOff x="7689386" y="4569657"/>
                    <a:chExt cx="585000" cy="401249"/>
                  </a:xfrm>
                </p:grpSpPr>
                <p:sp>
                  <p:nvSpPr>
                    <p:cNvPr id="110" name="Rounded Rectangle 66"/>
                    <p:cNvSpPr/>
                    <p:nvPr/>
                  </p:nvSpPr>
                  <p:spPr bwMode="auto">
                    <a:xfrm>
                      <a:off x="7688854" y="4658411"/>
                      <a:ext cx="585902" cy="234920"/>
                    </a:xfrm>
                    <a:prstGeom prst="roundRect">
                      <a:avLst/>
                    </a:prstGeom>
                    <a:solidFill>
                      <a:srgbClr val="FF0000">
                        <a:alpha val="3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  <p:grpSp>
                  <p:nvGrpSpPr>
                    <p:cNvPr id="111" name="Group 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725032" y="4736906"/>
                      <a:ext cx="234000" cy="234000"/>
                      <a:chOff x="7467600" y="4470400"/>
                      <a:chExt cx="468000" cy="468000"/>
                    </a:xfrm>
                  </p:grpSpPr>
                  <p:sp>
                    <p:nvSpPr>
                      <p:cNvPr id="116" name="Oval 72"/>
                      <p:cNvSpPr/>
                      <p:nvPr/>
                    </p:nvSpPr>
                    <p:spPr>
                      <a:xfrm>
                        <a:off x="7430175" y="4434045"/>
                        <a:ext cx="504925" cy="504759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rgbClr val="000000">
                            <a:alpha val="50196"/>
                          </a:srgb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  <p:sp>
                    <p:nvSpPr>
                      <p:cNvPr id="117" name="Oval 73"/>
                      <p:cNvSpPr/>
                      <p:nvPr/>
                    </p:nvSpPr>
                    <p:spPr>
                      <a:xfrm>
                        <a:off x="7576253" y="4614995"/>
                        <a:ext cx="212768" cy="177777"/>
                      </a:xfrm>
                      <a:prstGeom prst="ellipse">
                        <a:avLst/>
                      </a:prstGeom>
                      <a:solidFill>
                        <a:srgbClr val="C00000"/>
                      </a:solidFill>
                      <a:ln>
                        <a:solidFill>
                          <a:srgbClr val="000000">
                            <a:alpha val="50196"/>
                          </a:srgb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</p:grpSp>
                <p:grpSp>
                  <p:nvGrpSpPr>
                    <p:cNvPr id="112" name="Group 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005212" y="4736906"/>
                      <a:ext cx="234000" cy="234000"/>
                      <a:chOff x="8126437" y="4510259"/>
                      <a:chExt cx="468000" cy="468000"/>
                    </a:xfrm>
                  </p:grpSpPr>
                  <p:sp>
                    <p:nvSpPr>
                      <p:cNvPr id="114" name="Oval 70"/>
                      <p:cNvSpPr/>
                      <p:nvPr/>
                    </p:nvSpPr>
                    <p:spPr>
                      <a:xfrm>
                        <a:off x="8125669" y="4473904"/>
                        <a:ext cx="469992" cy="504759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rgbClr val="000000">
                            <a:alpha val="50196"/>
                          </a:srgb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  <p:sp>
                    <p:nvSpPr>
                      <p:cNvPr id="115" name="Oval 71"/>
                      <p:cNvSpPr/>
                      <p:nvPr/>
                    </p:nvSpPr>
                    <p:spPr>
                      <a:xfrm>
                        <a:off x="8271748" y="4654854"/>
                        <a:ext cx="177835" cy="177777"/>
                      </a:xfrm>
                      <a:prstGeom prst="ellipse">
                        <a:avLst/>
                      </a:prstGeom>
                      <a:solidFill>
                        <a:srgbClr val="C00000"/>
                      </a:solidFill>
                      <a:ln>
                        <a:solidFill>
                          <a:srgbClr val="000000">
                            <a:alpha val="50196"/>
                          </a:srgb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</p:grpSp>
                <p:sp>
                  <p:nvSpPr>
                    <p:cNvPr id="113" name="Trapezoid 69"/>
                    <p:cNvSpPr/>
                    <p:nvPr/>
                  </p:nvSpPr>
                  <p:spPr>
                    <a:xfrm>
                      <a:off x="7760305" y="4569523"/>
                      <a:ext cx="450939" cy="90475"/>
                    </a:xfrm>
                    <a:prstGeom prst="trapezoid">
                      <a:avLst/>
                    </a:prstGeom>
                    <a:solidFill>
                      <a:srgbClr val="FF0000">
                        <a:alpha val="3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</p:grpSp>
            </p:grpSp>
            <p:grpSp>
              <p:nvGrpSpPr>
                <p:cNvPr id="20" name="Group 151"/>
                <p:cNvGrpSpPr>
                  <a:grpSpLocks/>
                </p:cNvGrpSpPr>
                <p:nvPr/>
              </p:nvGrpSpPr>
              <p:grpSpPr bwMode="auto">
                <a:xfrm>
                  <a:off x="4979987" y="2965661"/>
                  <a:ext cx="3130550" cy="1268969"/>
                  <a:chOff x="4332287" y="3489271"/>
                  <a:chExt cx="3130551" cy="1268324"/>
                </a:xfrm>
              </p:grpSpPr>
              <p:sp>
                <p:nvSpPr>
                  <p:cNvPr id="75" name="Text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10073" y="4388563"/>
                    <a:ext cx="569387" cy="3690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:r>
                      <a:rPr lang="en-CA" altLang="el-GR" dirty="0">
                        <a:latin typeface="Trebuchet MS" panose="020B0603020202020204" pitchFamily="34" charset="0"/>
                      </a:rPr>
                      <a:t>3 m</a:t>
                    </a:r>
                  </a:p>
                </p:txBody>
              </p:sp>
              <p:cxnSp>
                <p:nvCxnSpPr>
                  <p:cNvPr id="76" name="Straight Connector 34"/>
                  <p:cNvCxnSpPr/>
                  <p:nvPr/>
                </p:nvCxnSpPr>
                <p:spPr bwMode="auto">
                  <a:xfrm>
                    <a:off x="5176837" y="4168931"/>
                    <a:ext cx="2286001" cy="0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37"/>
                  <p:cNvCxnSpPr/>
                  <p:nvPr/>
                </p:nvCxnSpPr>
                <p:spPr bwMode="auto">
                  <a:xfrm>
                    <a:off x="5710237" y="4360922"/>
                    <a:ext cx="12954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38"/>
                  <p:cNvCxnSpPr/>
                  <p:nvPr/>
                </p:nvCxnSpPr>
                <p:spPr bwMode="auto">
                  <a:xfrm>
                    <a:off x="5681662" y="4303801"/>
                    <a:ext cx="0" cy="9520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39"/>
                  <p:cNvCxnSpPr/>
                  <p:nvPr/>
                </p:nvCxnSpPr>
                <p:spPr bwMode="auto">
                  <a:xfrm>
                    <a:off x="7005638" y="4303801"/>
                    <a:ext cx="0" cy="9520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Arrow Connector 41"/>
                  <p:cNvCxnSpPr/>
                  <p:nvPr/>
                </p:nvCxnSpPr>
                <p:spPr bwMode="auto">
                  <a:xfrm flipH="1">
                    <a:off x="4895849" y="3940448"/>
                    <a:ext cx="552450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1" name="TextBox 8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03707" y="3509663"/>
                    <a:ext cx="522900" cy="369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:r>
                      <a:rPr lang="en-CA" altLang="el-GR" dirty="0">
                        <a:latin typeface="Trebuchet MS" panose="020B0603020202020204" pitchFamily="34" charset="0"/>
                      </a:rPr>
                      <a:t>5 N</a:t>
                    </a:r>
                  </a:p>
                </p:txBody>
              </p:sp>
              <p:sp>
                <p:nvSpPr>
                  <p:cNvPr id="82" name="TextBox 8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32287" y="3489271"/>
                    <a:ext cx="533887" cy="3997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:r>
                      <a:rPr lang="el-GR" altLang="el-GR" sz="2000" b="1" dirty="0">
                        <a:latin typeface="Trebuchet MS" panose="020B0603020202020204" pitchFamily="34" charset="0"/>
                      </a:rPr>
                      <a:t>Β</a:t>
                    </a:r>
                    <a:r>
                      <a:rPr lang="en-CA" altLang="el-GR" sz="2000" b="1" dirty="0">
                        <a:latin typeface="Trebuchet MS" panose="020B0603020202020204" pitchFamily="34" charset="0"/>
                      </a:rPr>
                      <a:t>.</a:t>
                    </a:r>
                  </a:p>
                </p:txBody>
              </p:sp>
              <p:grpSp>
                <p:nvGrpSpPr>
                  <p:cNvPr id="83" name="Group 7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438556" y="3739669"/>
                    <a:ext cx="585000" cy="401249"/>
                    <a:chOff x="7396309" y="4135903"/>
                    <a:chExt cx="1170000" cy="802497"/>
                  </a:xfrm>
                </p:grpSpPr>
                <p:sp>
                  <p:nvSpPr>
                    <p:cNvPr id="93" name="Rounded Rectangle 76"/>
                    <p:cNvSpPr/>
                    <p:nvPr/>
                  </p:nvSpPr>
                  <p:spPr bwMode="auto">
                    <a:xfrm>
                      <a:off x="7396745" y="4312151"/>
                      <a:ext cx="1168400" cy="469661"/>
                    </a:xfrm>
                    <a:prstGeom prst="round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  <p:grpSp>
                  <p:nvGrpSpPr>
                    <p:cNvPr id="94" name="Group 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467600" y="4470400"/>
                      <a:ext cx="468000" cy="468000"/>
                      <a:chOff x="7467600" y="4470400"/>
                      <a:chExt cx="468000" cy="468000"/>
                    </a:xfrm>
                  </p:grpSpPr>
                  <p:sp>
                    <p:nvSpPr>
                      <p:cNvPr id="99" name="Oval 82"/>
                      <p:cNvSpPr/>
                      <p:nvPr/>
                    </p:nvSpPr>
                    <p:spPr>
                      <a:xfrm>
                        <a:off x="7466594" y="4467645"/>
                        <a:ext cx="469900" cy="469661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  <p:sp>
                    <p:nvSpPr>
                      <p:cNvPr id="100" name="Oval 83"/>
                      <p:cNvSpPr/>
                      <p:nvPr/>
                    </p:nvSpPr>
                    <p:spPr>
                      <a:xfrm>
                        <a:off x="7612644" y="4613621"/>
                        <a:ext cx="177800" cy="177710"/>
                      </a:xfrm>
                      <a:prstGeom prst="ellipse">
                        <a:avLst/>
                      </a:prstGeom>
                      <a:solidFill>
                        <a:srgbClr val="C00000"/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</p:grpSp>
                <p:grpSp>
                  <p:nvGrpSpPr>
                    <p:cNvPr id="95" name="Group 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027961" y="4470400"/>
                      <a:ext cx="468000" cy="468000"/>
                      <a:chOff x="8126437" y="4510259"/>
                      <a:chExt cx="468000" cy="468000"/>
                    </a:xfrm>
                  </p:grpSpPr>
                  <p:sp>
                    <p:nvSpPr>
                      <p:cNvPr id="97" name="Oval 80"/>
                      <p:cNvSpPr/>
                      <p:nvPr/>
                    </p:nvSpPr>
                    <p:spPr>
                      <a:xfrm>
                        <a:off x="8127047" y="4507504"/>
                        <a:ext cx="466724" cy="469661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  <p:sp>
                    <p:nvSpPr>
                      <p:cNvPr id="98" name="Oval 81"/>
                      <p:cNvSpPr/>
                      <p:nvPr/>
                    </p:nvSpPr>
                    <p:spPr>
                      <a:xfrm>
                        <a:off x="8269921" y="4653480"/>
                        <a:ext cx="180976" cy="177710"/>
                      </a:xfrm>
                      <a:prstGeom prst="ellipse">
                        <a:avLst/>
                      </a:prstGeom>
                      <a:solidFill>
                        <a:srgbClr val="C00000"/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</p:grpSp>
                <p:sp>
                  <p:nvSpPr>
                    <p:cNvPr id="96" name="Trapezoid 79"/>
                    <p:cNvSpPr/>
                    <p:nvPr/>
                  </p:nvSpPr>
                  <p:spPr>
                    <a:xfrm>
                      <a:off x="7539621" y="4134442"/>
                      <a:ext cx="898524" cy="282430"/>
                    </a:xfrm>
                    <a:prstGeom prst="trapezoid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</p:grpSp>
              <p:grpSp>
                <p:nvGrpSpPr>
                  <p:cNvPr id="84" name="Group 93"/>
                  <p:cNvGrpSpPr>
                    <a:grpSpLocks/>
                  </p:cNvGrpSpPr>
                  <p:nvPr/>
                </p:nvGrpSpPr>
                <p:grpSpPr bwMode="auto">
                  <a:xfrm>
                    <a:off x="6702305" y="3751393"/>
                    <a:ext cx="585000" cy="401249"/>
                    <a:chOff x="7689386" y="4569657"/>
                    <a:chExt cx="585000" cy="401249"/>
                  </a:xfrm>
                </p:grpSpPr>
                <p:sp>
                  <p:nvSpPr>
                    <p:cNvPr id="85" name="Rounded Rectangle 94"/>
                    <p:cNvSpPr/>
                    <p:nvPr/>
                  </p:nvSpPr>
                  <p:spPr bwMode="auto">
                    <a:xfrm>
                      <a:off x="7689506" y="4658751"/>
                      <a:ext cx="584200" cy="234831"/>
                    </a:xfrm>
                    <a:prstGeom prst="roundRect">
                      <a:avLst/>
                    </a:prstGeom>
                    <a:solidFill>
                      <a:srgbClr val="FF0000">
                        <a:alpha val="3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  <p:grpSp>
                  <p:nvGrpSpPr>
                    <p:cNvPr id="86" name="Group 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725032" y="4736906"/>
                      <a:ext cx="234000" cy="234000"/>
                      <a:chOff x="7467600" y="4470400"/>
                      <a:chExt cx="468000" cy="468000"/>
                    </a:xfrm>
                  </p:grpSpPr>
                  <p:sp>
                    <p:nvSpPr>
                      <p:cNvPr id="91" name="Oval 100"/>
                      <p:cNvSpPr/>
                      <p:nvPr/>
                    </p:nvSpPr>
                    <p:spPr>
                      <a:xfrm>
                        <a:off x="7466398" y="4469584"/>
                        <a:ext cx="469900" cy="469661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rgbClr val="000000">
                            <a:alpha val="50196"/>
                          </a:srgb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  <p:sp>
                    <p:nvSpPr>
                      <p:cNvPr id="92" name="Oval 101"/>
                      <p:cNvSpPr/>
                      <p:nvPr/>
                    </p:nvSpPr>
                    <p:spPr>
                      <a:xfrm>
                        <a:off x="7612448" y="4615560"/>
                        <a:ext cx="177800" cy="177710"/>
                      </a:xfrm>
                      <a:prstGeom prst="ellipse">
                        <a:avLst/>
                      </a:prstGeom>
                      <a:solidFill>
                        <a:srgbClr val="C00000"/>
                      </a:solidFill>
                      <a:ln>
                        <a:solidFill>
                          <a:srgbClr val="000000">
                            <a:alpha val="50196"/>
                          </a:srgb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</p:grpSp>
                <p:grpSp>
                  <p:nvGrpSpPr>
                    <p:cNvPr id="87" name="Group 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005212" y="4736906"/>
                      <a:ext cx="234000" cy="234000"/>
                      <a:chOff x="8126437" y="4510259"/>
                      <a:chExt cx="468000" cy="468000"/>
                    </a:xfrm>
                  </p:grpSpPr>
                  <p:sp>
                    <p:nvSpPr>
                      <p:cNvPr id="89" name="Oval 98"/>
                      <p:cNvSpPr/>
                      <p:nvPr/>
                    </p:nvSpPr>
                    <p:spPr>
                      <a:xfrm>
                        <a:off x="8126851" y="4509443"/>
                        <a:ext cx="466724" cy="469661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rgbClr val="000000">
                            <a:alpha val="50196"/>
                          </a:srgb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  <p:sp>
                    <p:nvSpPr>
                      <p:cNvPr id="90" name="Oval 99"/>
                      <p:cNvSpPr/>
                      <p:nvPr/>
                    </p:nvSpPr>
                    <p:spPr>
                      <a:xfrm>
                        <a:off x="8269725" y="4655419"/>
                        <a:ext cx="180976" cy="177710"/>
                      </a:xfrm>
                      <a:prstGeom prst="ellipse">
                        <a:avLst/>
                      </a:prstGeom>
                      <a:solidFill>
                        <a:srgbClr val="C00000"/>
                      </a:solidFill>
                      <a:ln>
                        <a:solidFill>
                          <a:srgbClr val="000000">
                            <a:alpha val="50196"/>
                          </a:srgb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</p:grpSp>
                <p:sp>
                  <p:nvSpPr>
                    <p:cNvPr id="88" name="Trapezoid 97"/>
                    <p:cNvSpPr/>
                    <p:nvPr/>
                  </p:nvSpPr>
                  <p:spPr>
                    <a:xfrm>
                      <a:off x="7760944" y="4569896"/>
                      <a:ext cx="449262" cy="90441"/>
                    </a:xfrm>
                    <a:prstGeom prst="trapezoid">
                      <a:avLst/>
                    </a:prstGeom>
                    <a:solidFill>
                      <a:srgbClr val="FF0000">
                        <a:alpha val="3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</p:grpSp>
            </p:grpSp>
            <p:grpSp>
              <p:nvGrpSpPr>
                <p:cNvPr id="21" name="Group 122"/>
                <p:cNvGrpSpPr>
                  <a:grpSpLocks/>
                </p:cNvGrpSpPr>
                <p:nvPr/>
              </p:nvGrpSpPr>
              <p:grpSpPr bwMode="auto">
                <a:xfrm>
                  <a:off x="734835" y="4323455"/>
                  <a:ext cx="2740025" cy="1627187"/>
                  <a:chOff x="534988" y="5088361"/>
                  <a:chExt cx="2740025" cy="1627121"/>
                </a:xfrm>
              </p:grpSpPr>
              <p:cxnSp>
                <p:nvCxnSpPr>
                  <p:cNvPr id="49" name="Straight Connector 46"/>
                  <p:cNvCxnSpPr/>
                  <p:nvPr/>
                </p:nvCxnSpPr>
                <p:spPr bwMode="auto">
                  <a:xfrm>
                    <a:off x="989013" y="6129719"/>
                    <a:ext cx="2286000" cy="0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/>
                  <p:cNvCxnSpPr/>
                  <p:nvPr/>
                </p:nvCxnSpPr>
                <p:spPr bwMode="auto">
                  <a:xfrm>
                    <a:off x="1522413" y="6294812"/>
                    <a:ext cx="12954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/>
                  <p:cNvCxnSpPr/>
                  <p:nvPr/>
                </p:nvCxnSpPr>
                <p:spPr bwMode="auto">
                  <a:xfrm>
                    <a:off x="1493838" y="6237664"/>
                    <a:ext cx="0" cy="9524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 bwMode="auto">
                  <a:xfrm>
                    <a:off x="2817813" y="6237664"/>
                    <a:ext cx="0" cy="9524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3" name="Text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94136" y="6346265"/>
                    <a:ext cx="569387" cy="36921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:r>
                      <a:rPr lang="en-CA" altLang="el-GR" dirty="0">
                        <a:latin typeface="Trebuchet MS" panose="020B0603020202020204" pitchFamily="34" charset="0"/>
                      </a:rPr>
                      <a:t>3 m</a:t>
                    </a:r>
                  </a:p>
                </p:txBody>
              </p:sp>
              <p:cxnSp>
                <p:nvCxnSpPr>
                  <p:cNvPr id="54" name="Straight Arrow Connector 53"/>
                  <p:cNvCxnSpPr/>
                  <p:nvPr/>
                </p:nvCxnSpPr>
                <p:spPr bwMode="auto">
                  <a:xfrm rot="5400000" flipH="1">
                    <a:off x="1148567" y="5438391"/>
                    <a:ext cx="554015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5" name="TextBox 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93838" y="5286280"/>
                    <a:ext cx="522900" cy="36931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:r>
                      <a:rPr lang="en-CA" altLang="el-GR" dirty="0">
                        <a:latin typeface="Trebuchet MS" panose="020B0603020202020204" pitchFamily="34" charset="0"/>
                      </a:rPr>
                      <a:t>5 N</a:t>
                    </a:r>
                  </a:p>
                </p:txBody>
              </p:sp>
              <p:sp>
                <p:nvSpPr>
                  <p:cNvPr id="56" name="TextBox 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4988" y="5088361"/>
                    <a:ext cx="533799" cy="3999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:r>
                      <a:rPr lang="el-GR" altLang="el-GR" sz="2000" b="1" dirty="0">
                        <a:latin typeface="Trebuchet MS" panose="020B0603020202020204" pitchFamily="34" charset="0"/>
                      </a:rPr>
                      <a:t>Γ</a:t>
                    </a:r>
                    <a:r>
                      <a:rPr lang="en-CA" altLang="el-GR" sz="2000" b="1" dirty="0">
                        <a:latin typeface="Trebuchet MS" panose="020B0603020202020204" pitchFamily="34" charset="0"/>
                      </a:rPr>
                      <a:t>.</a:t>
                    </a:r>
                  </a:p>
                </p:txBody>
              </p:sp>
              <p:grpSp>
                <p:nvGrpSpPr>
                  <p:cNvPr id="57" name="Group 10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133842" y="5709148"/>
                    <a:ext cx="585000" cy="401249"/>
                    <a:chOff x="7396309" y="4135903"/>
                    <a:chExt cx="1170000" cy="802497"/>
                  </a:xfrm>
                </p:grpSpPr>
                <p:sp>
                  <p:nvSpPr>
                    <p:cNvPr id="67" name="Rounded Rectangle 103"/>
                    <p:cNvSpPr/>
                    <p:nvPr/>
                  </p:nvSpPr>
                  <p:spPr bwMode="auto">
                    <a:xfrm>
                      <a:off x="7395575" y="4313496"/>
                      <a:ext cx="1171576" cy="469881"/>
                    </a:xfrm>
                    <a:prstGeom prst="round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  <p:grpSp>
                  <p:nvGrpSpPr>
                    <p:cNvPr id="68" name="Group 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467600" y="4470400"/>
                      <a:ext cx="468000" cy="468000"/>
                      <a:chOff x="7467600" y="4470400"/>
                      <a:chExt cx="468000" cy="468000"/>
                    </a:xfrm>
                  </p:grpSpPr>
                  <p:sp>
                    <p:nvSpPr>
                      <p:cNvPr id="73" name="Oval 109"/>
                      <p:cNvSpPr/>
                      <p:nvPr/>
                    </p:nvSpPr>
                    <p:spPr>
                      <a:xfrm>
                        <a:off x="7430500" y="4434142"/>
                        <a:ext cx="504824" cy="504804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  <p:sp>
                    <p:nvSpPr>
                      <p:cNvPr id="74" name="Oval 110"/>
                      <p:cNvSpPr/>
                      <p:nvPr/>
                    </p:nvSpPr>
                    <p:spPr>
                      <a:xfrm>
                        <a:off x="7576550" y="4615110"/>
                        <a:ext cx="212724" cy="177792"/>
                      </a:xfrm>
                      <a:prstGeom prst="ellipse">
                        <a:avLst/>
                      </a:prstGeom>
                      <a:solidFill>
                        <a:srgbClr val="C00000"/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</p:grpSp>
                <p:grpSp>
                  <p:nvGrpSpPr>
                    <p:cNvPr id="69" name="Group 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027961" y="4470400"/>
                      <a:ext cx="468000" cy="468000"/>
                      <a:chOff x="8126437" y="4510259"/>
                      <a:chExt cx="468000" cy="468000"/>
                    </a:xfrm>
                  </p:grpSpPr>
                  <p:sp>
                    <p:nvSpPr>
                      <p:cNvPr id="71" name="Oval 107"/>
                      <p:cNvSpPr/>
                      <p:nvPr/>
                    </p:nvSpPr>
                    <p:spPr>
                      <a:xfrm>
                        <a:off x="8125877" y="4474001"/>
                        <a:ext cx="469900" cy="504804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  <p:sp>
                    <p:nvSpPr>
                      <p:cNvPr id="72" name="Oval 108"/>
                      <p:cNvSpPr/>
                      <p:nvPr/>
                    </p:nvSpPr>
                    <p:spPr>
                      <a:xfrm>
                        <a:off x="8271927" y="4654969"/>
                        <a:ext cx="177800" cy="177792"/>
                      </a:xfrm>
                      <a:prstGeom prst="ellipse">
                        <a:avLst/>
                      </a:prstGeom>
                      <a:solidFill>
                        <a:srgbClr val="C00000"/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</p:grpSp>
                <p:sp>
                  <p:nvSpPr>
                    <p:cNvPr id="70" name="Trapezoid 106"/>
                    <p:cNvSpPr/>
                    <p:nvPr/>
                  </p:nvSpPr>
                  <p:spPr>
                    <a:xfrm>
                      <a:off x="7538451" y="4135703"/>
                      <a:ext cx="901700" cy="282564"/>
                    </a:xfrm>
                    <a:prstGeom prst="trapezoid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</p:grpSp>
              <p:grpSp>
                <p:nvGrpSpPr>
                  <p:cNvPr id="58" name="Group 111"/>
                  <p:cNvGrpSpPr>
                    <a:grpSpLocks/>
                  </p:cNvGrpSpPr>
                  <p:nvPr/>
                </p:nvGrpSpPr>
                <p:grpSpPr bwMode="auto">
                  <a:xfrm>
                    <a:off x="2538268" y="5720872"/>
                    <a:ext cx="585000" cy="401249"/>
                    <a:chOff x="7689386" y="4569657"/>
                    <a:chExt cx="585000" cy="401249"/>
                  </a:xfrm>
                </p:grpSpPr>
                <p:sp>
                  <p:nvSpPr>
                    <p:cNvPr id="59" name="Rounded Rectangle 112"/>
                    <p:cNvSpPr/>
                    <p:nvPr/>
                  </p:nvSpPr>
                  <p:spPr bwMode="auto">
                    <a:xfrm>
                      <a:off x="7689531" y="4657841"/>
                      <a:ext cx="584200" cy="234941"/>
                    </a:xfrm>
                    <a:prstGeom prst="roundRect">
                      <a:avLst/>
                    </a:prstGeom>
                    <a:solidFill>
                      <a:srgbClr val="FF0000">
                        <a:alpha val="3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  <p:grpSp>
                  <p:nvGrpSpPr>
                    <p:cNvPr id="60" name="Group 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725032" y="4736906"/>
                      <a:ext cx="234000" cy="234000"/>
                      <a:chOff x="7467600" y="4470400"/>
                      <a:chExt cx="468000" cy="468000"/>
                    </a:xfrm>
                  </p:grpSpPr>
                  <p:sp>
                    <p:nvSpPr>
                      <p:cNvPr id="65" name="Oval 118"/>
                      <p:cNvSpPr/>
                      <p:nvPr/>
                    </p:nvSpPr>
                    <p:spPr>
                      <a:xfrm>
                        <a:off x="7466448" y="4467838"/>
                        <a:ext cx="469900" cy="469882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rgbClr val="000000">
                            <a:alpha val="50196"/>
                          </a:srgb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  <p:sp>
                    <p:nvSpPr>
                      <p:cNvPr id="66" name="Oval 119"/>
                      <p:cNvSpPr/>
                      <p:nvPr/>
                    </p:nvSpPr>
                    <p:spPr>
                      <a:xfrm>
                        <a:off x="7612498" y="4610709"/>
                        <a:ext cx="177800" cy="180967"/>
                      </a:xfrm>
                      <a:prstGeom prst="ellipse">
                        <a:avLst/>
                      </a:prstGeom>
                      <a:solidFill>
                        <a:srgbClr val="C00000"/>
                      </a:solidFill>
                      <a:ln>
                        <a:solidFill>
                          <a:srgbClr val="000000">
                            <a:alpha val="50196"/>
                          </a:srgb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</p:grpSp>
                <p:grpSp>
                  <p:nvGrpSpPr>
                    <p:cNvPr id="61" name="Group 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005212" y="4736906"/>
                      <a:ext cx="234000" cy="234000"/>
                      <a:chOff x="8126437" y="4510259"/>
                      <a:chExt cx="468000" cy="468000"/>
                    </a:xfrm>
                  </p:grpSpPr>
                  <p:sp>
                    <p:nvSpPr>
                      <p:cNvPr id="63" name="Oval 116"/>
                      <p:cNvSpPr/>
                      <p:nvPr/>
                    </p:nvSpPr>
                    <p:spPr>
                      <a:xfrm>
                        <a:off x="8126899" y="4507697"/>
                        <a:ext cx="466726" cy="469882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rgbClr val="000000">
                            <a:alpha val="50196"/>
                          </a:srgb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  <p:sp>
                    <p:nvSpPr>
                      <p:cNvPr id="64" name="Oval 117"/>
                      <p:cNvSpPr/>
                      <p:nvPr/>
                    </p:nvSpPr>
                    <p:spPr>
                      <a:xfrm>
                        <a:off x="8269775" y="4650568"/>
                        <a:ext cx="180974" cy="180967"/>
                      </a:xfrm>
                      <a:prstGeom prst="ellipse">
                        <a:avLst/>
                      </a:prstGeom>
                      <a:solidFill>
                        <a:srgbClr val="C00000"/>
                      </a:solidFill>
                      <a:ln>
                        <a:solidFill>
                          <a:srgbClr val="000000">
                            <a:alpha val="50196"/>
                          </a:srgb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</p:grpSp>
                <p:sp>
                  <p:nvSpPr>
                    <p:cNvPr id="62" name="Trapezoid 115"/>
                    <p:cNvSpPr/>
                    <p:nvPr/>
                  </p:nvSpPr>
                  <p:spPr>
                    <a:xfrm>
                      <a:off x="7760968" y="4568945"/>
                      <a:ext cx="449263" cy="90483"/>
                    </a:xfrm>
                    <a:prstGeom prst="trapezoid">
                      <a:avLst/>
                    </a:prstGeom>
                    <a:solidFill>
                      <a:srgbClr val="FF0000">
                        <a:alpha val="3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</p:grpSp>
            </p:grpSp>
            <p:grpSp>
              <p:nvGrpSpPr>
                <p:cNvPr id="22" name="Group 153"/>
                <p:cNvGrpSpPr>
                  <a:grpSpLocks/>
                </p:cNvGrpSpPr>
                <p:nvPr/>
              </p:nvGrpSpPr>
              <p:grpSpPr bwMode="auto">
                <a:xfrm>
                  <a:off x="4979987" y="4348061"/>
                  <a:ext cx="3078162" cy="1627187"/>
                  <a:chOff x="4713931" y="4497510"/>
                  <a:chExt cx="3077657" cy="1627121"/>
                </a:xfrm>
              </p:grpSpPr>
              <p:cxnSp>
                <p:nvCxnSpPr>
                  <p:cNvPr id="23" name="Straight Connector 124"/>
                  <p:cNvCxnSpPr/>
                  <p:nvPr/>
                </p:nvCxnSpPr>
                <p:spPr bwMode="auto">
                  <a:xfrm>
                    <a:off x="5505963" y="5538868"/>
                    <a:ext cx="2285625" cy="0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125"/>
                  <p:cNvCxnSpPr/>
                  <p:nvPr/>
                </p:nvCxnSpPr>
                <p:spPr bwMode="auto">
                  <a:xfrm>
                    <a:off x="6039276" y="5703961"/>
                    <a:ext cx="129518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126"/>
                  <p:cNvCxnSpPr/>
                  <p:nvPr/>
                </p:nvCxnSpPr>
                <p:spPr bwMode="auto">
                  <a:xfrm>
                    <a:off x="6010705" y="5646813"/>
                    <a:ext cx="0" cy="9524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127"/>
                  <p:cNvCxnSpPr/>
                  <p:nvPr/>
                </p:nvCxnSpPr>
                <p:spPr bwMode="auto">
                  <a:xfrm>
                    <a:off x="7334463" y="5646813"/>
                    <a:ext cx="0" cy="9524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" name="Text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10711" y="5755414"/>
                    <a:ext cx="569294" cy="36921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:r>
                      <a:rPr lang="en-CA" altLang="el-GR" dirty="0">
                        <a:latin typeface="Trebuchet MS" panose="020B0603020202020204" pitchFamily="34" charset="0"/>
                      </a:rPr>
                      <a:t>3 m</a:t>
                    </a:r>
                  </a:p>
                </p:txBody>
              </p:sp>
              <p:cxnSp>
                <p:nvCxnSpPr>
                  <p:cNvPr id="28" name="Straight Arrow Connector 129"/>
                  <p:cNvCxnSpPr/>
                  <p:nvPr/>
                </p:nvCxnSpPr>
                <p:spPr bwMode="auto">
                  <a:xfrm rot="16200000" flipH="1" flipV="1">
                    <a:off x="5665447" y="4847540"/>
                    <a:ext cx="554015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" name="TextBox 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04582" y="4695429"/>
                    <a:ext cx="522814" cy="36931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:r>
                      <a:rPr lang="en-CA" altLang="el-GR" dirty="0">
                        <a:latin typeface="Trebuchet MS" panose="020B0603020202020204" pitchFamily="34" charset="0"/>
                      </a:rPr>
                      <a:t>5 N</a:t>
                    </a:r>
                  </a:p>
                </p:txBody>
              </p:sp>
              <p:sp>
                <p:nvSpPr>
                  <p:cNvPr id="30" name="TextBox 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13931" y="4497510"/>
                    <a:ext cx="533799" cy="3999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:r>
                      <a:rPr lang="el-GR" altLang="el-GR" sz="2000" b="1" dirty="0">
                        <a:latin typeface="Trebuchet MS" panose="020B0603020202020204" pitchFamily="34" charset="0"/>
                      </a:rPr>
                      <a:t>Δ</a:t>
                    </a:r>
                    <a:r>
                      <a:rPr lang="en-CA" altLang="el-GR" sz="2000" b="1" dirty="0">
                        <a:latin typeface="Trebuchet MS" panose="020B0603020202020204" pitchFamily="34" charset="0"/>
                      </a:rPr>
                      <a:t>.</a:t>
                    </a:r>
                  </a:p>
                </p:txBody>
              </p:sp>
              <p:grpSp>
                <p:nvGrpSpPr>
                  <p:cNvPr id="31" name="Group 10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650417" y="5118297"/>
                    <a:ext cx="585000" cy="401249"/>
                    <a:chOff x="7396309" y="4135903"/>
                    <a:chExt cx="1170000" cy="802497"/>
                  </a:xfrm>
                </p:grpSpPr>
                <p:sp>
                  <p:nvSpPr>
                    <p:cNvPr id="41" name="Rounded Rectangle 142"/>
                    <p:cNvSpPr/>
                    <p:nvPr/>
                  </p:nvSpPr>
                  <p:spPr bwMode="auto">
                    <a:xfrm>
                      <a:off x="7396279" y="4313496"/>
                      <a:ext cx="1171382" cy="469881"/>
                    </a:xfrm>
                    <a:prstGeom prst="round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  <p:grpSp>
                  <p:nvGrpSpPr>
                    <p:cNvPr id="42" name="Group 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467600" y="4470400"/>
                      <a:ext cx="468000" cy="468000"/>
                      <a:chOff x="7467600" y="4470400"/>
                      <a:chExt cx="468000" cy="468000"/>
                    </a:xfrm>
                  </p:grpSpPr>
                  <p:sp>
                    <p:nvSpPr>
                      <p:cNvPr id="47" name="Oval 148"/>
                      <p:cNvSpPr/>
                      <p:nvPr/>
                    </p:nvSpPr>
                    <p:spPr>
                      <a:xfrm>
                        <a:off x="7466118" y="4434142"/>
                        <a:ext cx="469824" cy="504804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  <p:sp>
                    <p:nvSpPr>
                      <p:cNvPr id="48" name="Oval 149"/>
                      <p:cNvSpPr/>
                      <p:nvPr/>
                    </p:nvSpPr>
                    <p:spPr>
                      <a:xfrm>
                        <a:off x="7612145" y="4615110"/>
                        <a:ext cx="177771" cy="177792"/>
                      </a:xfrm>
                      <a:prstGeom prst="ellipse">
                        <a:avLst/>
                      </a:prstGeom>
                      <a:solidFill>
                        <a:srgbClr val="C00000"/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</p:grpSp>
                <p:grpSp>
                  <p:nvGrpSpPr>
                    <p:cNvPr id="43" name="Group 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027961" y="4470400"/>
                      <a:ext cx="468000" cy="468000"/>
                      <a:chOff x="8126437" y="4510259"/>
                      <a:chExt cx="468000" cy="468000"/>
                    </a:xfrm>
                  </p:grpSpPr>
                  <p:sp>
                    <p:nvSpPr>
                      <p:cNvPr id="45" name="Oval 146"/>
                      <p:cNvSpPr/>
                      <p:nvPr/>
                    </p:nvSpPr>
                    <p:spPr>
                      <a:xfrm>
                        <a:off x="8126475" y="4474001"/>
                        <a:ext cx="504744" cy="504804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  <p:sp>
                    <p:nvSpPr>
                      <p:cNvPr id="46" name="Oval 147"/>
                      <p:cNvSpPr/>
                      <p:nvPr/>
                    </p:nvSpPr>
                    <p:spPr>
                      <a:xfrm>
                        <a:off x="8272501" y="4654969"/>
                        <a:ext cx="177771" cy="177792"/>
                      </a:xfrm>
                      <a:prstGeom prst="ellipse">
                        <a:avLst/>
                      </a:prstGeom>
                      <a:solidFill>
                        <a:srgbClr val="C00000"/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</p:grpSp>
                <p:sp>
                  <p:nvSpPr>
                    <p:cNvPr id="44" name="Trapezoid 145"/>
                    <p:cNvSpPr/>
                    <p:nvPr/>
                  </p:nvSpPr>
                  <p:spPr>
                    <a:xfrm>
                      <a:off x="7539130" y="4135703"/>
                      <a:ext cx="901552" cy="282564"/>
                    </a:xfrm>
                    <a:prstGeom prst="trapezoid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</p:grpSp>
              <p:grpSp>
                <p:nvGrpSpPr>
                  <p:cNvPr id="32" name="Group 111"/>
                  <p:cNvGrpSpPr>
                    <a:grpSpLocks/>
                  </p:cNvGrpSpPr>
                  <p:nvPr/>
                </p:nvGrpSpPr>
                <p:grpSpPr bwMode="auto">
                  <a:xfrm>
                    <a:off x="7054843" y="5130021"/>
                    <a:ext cx="585000" cy="401249"/>
                    <a:chOff x="7689386" y="4569657"/>
                    <a:chExt cx="585000" cy="401249"/>
                  </a:xfrm>
                </p:grpSpPr>
                <p:sp>
                  <p:nvSpPr>
                    <p:cNvPr id="33" name="Rounded Rectangle 134"/>
                    <p:cNvSpPr/>
                    <p:nvPr/>
                  </p:nvSpPr>
                  <p:spPr bwMode="auto">
                    <a:xfrm>
                      <a:off x="7689652" y="4657841"/>
                      <a:ext cx="584104" cy="234941"/>
                    </a:xfrm>
                    <a:prstGeom prst="roundRect">
                      <a:avLst/>
                    </a:prstGeom>
                    <a:solidFill>
                      <a:srgbClr val="FF0000">
                        <a:alpha val="3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  <p:grpSp>
                  <p:nvGrpSpPr>
                    <p:cNvPr id="34" name="Group 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725032" y="4736906"/>
                      <a:ext cx="234000" cy="234000"/>
                      <a:chOff x="7467600" y="4470400"/>
                      <a:chExt cx="468000" cy="468000"/>
                    </a:xfrm>
                  </p:grpSpPr>
                  <p:sp>
                    <p:nvSpPr>
                      <p:cNvPr id="39" name="Oval 140"/>
                      <p:cNvSpPr/>
                      <p:nvPr/>
                    </p:nvSpPr>
                    <p:spPr>
                      <a:xfrm>
                        <a:off x="7466678" y="4467838"/>
                        <a:ext cx="469824" cy="469882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rgbClr val="000000">
                            <a:alpha val="50196"/>
                          </a:srgb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  <p:sp>
                    <p:nvSpPr>
                      <p:cNvPr id="40" name="Oval 141"/>
                      <p:cNvSpPr/>
                      <p:nvPr/>
                    </p:nvSpPr>
                    <p:spPr>
                      <a:xfrm>
                        <a:off x="7612704" y="4610709"/>
                        <a:ext cx="177771" cy="180967"/>
                      </a:xfrm>
                      <a:prstGeom prst="ellipse">
                        <a:avLst/>
                      </a:prstGeom>
                      <a:solidFill>
                        <a:srgbClr val="C00000"/>
                      </a:solidFill>
                      <a:ln>
                        <a:solidFill>
                          <a:srgbClr val="000000">
                            <a:alpha val="50196"/>
                          </a:srgb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</p:grpSp>
                <p:grpSp>
                  <p:nvGrpSpPr>
                    <p:cNvPr id="35" name="Group 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005212" y="4736906"/>
                      <a:ext cx="234000" cy="234000"/>
                      <a:chOff x="8126437" y="4510259"/>
                      <a:chExt cx="468000" cy="468000"/>
                    </a:xfrm>
                  </p:grpSpPr>
                  <p:sp>
                    <p:nvSpPr>
                      <p:cNvPr id="37" name="Oval 138"/>
                      <p:cNvSpPr/>
                      <p:nvPr/>
                    </p:nvSpPr>
                    <p:spPr>
                      <a:xfrm>
                        <a:off x="8127039" y="4507697"/>
                        <a:ext cx="466648" cy="469882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rgbClr val="000000">
                            <a:alpha val="50196"/>
                          </a:srgb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  <p:sp>
                    <p:nvSpPr>
                      <p:cNvPr id="38" name="Oval 139"/>
                      <p:cNvSpPr/>
                      <p:nvPr/>
                    </p:nvSpPr>
                    <p:spPr>
                      <a:xfrm>
                        <a:off x="8269890" y="4650568"/>
                        <a:ext cx="180947" cy="180967"/>
                      </a:xfrm>
                      <a:prstGeom prst="ellipse">
                        <a:avLst/>
                      </a:prstGeom>
                      <a:solidFill>
                        <a:srgbClr val="C00000"/>
                      </a:solidFill>
                      <a:ln>
                        <a:solidFill>
                          <a:srgbClr val="000000">
                            <a:alpha val="50196"/>
                          </a:srgb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</p:grpSp>
                <p:sp>
                  <p:nvSpPr>
                    <p:cNvPr id="36" name="Trapezoid 137"/>
                    <p:cNvSpPr/>
                    <p:nvPr/>
                  </p:nvSpPr>
                  <p:spPr>
                    <a:xfrm>
                      <a:off x="7761078" y="4568945"/>
                      <a:ext cx="449188" cy="90483"/>
                    </a:xfrm>
                    <a:prstGeom prst="trapezoid">
                      <a:avLst/>
                    </a:prstGeom>
                    <a:solidFill>
                      <a:srgbClr val="FF0000">
                        <a:alpha val="3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</p:grpSp>
            </p:grpSp>
          </p:grpSp>
          <p:sp>
            <p:nvSpPr>
              <p:cNvPr id="18" name="TextBox 17"/>
              <p:cNvSpPr txBox="1">
                <a:spLocks noChangeArrowheads="1"/>
              </p:cNvSpPr>
              <p:nvPr/>
            </p:nvSpPr>
            <p:spPr bwMode="auto">
              <a:xfrm>
                <a:off x="2227194" y="3061994"/>
                <a:ext cx="533887" cy="399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l-GR" sz="2000" b="1" dirty="0">
                    <a:latin typeface="Trebuchet MS" panose="020B0603020202020204" pitchFamily="34" charset="0"/>
                  </a:rPr>
                  <a:t>A</a:t>
                </a:r>
                <a:r>
                  <a:rPr lang="en-CA" altLang="el-GR" sz="2000" b="1" dirty="0">
                    <a:latin typeface="Trebuchet MS" panose="020B0603020202020204" pitchFamily="34" charset="0"/>
                  </a:rPr>
                  <a:t>.</a:t>
                </a:r>
              </a:p>
            </p:txBody>
          </p:sp>
        </p:grpSp>
      </p:grp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7BD8B72-2C58-4BDB-A074-3FA00426E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26786-DFB8-4EB3-8792-5072629494F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7/4/2021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9DBEA806-4E9A-4FA3-8C89-7CBFD7C0C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07FE395-7A72-48BA-9679-AF8F8BA1E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www.merkopanas.blogspot.gr</a:t>
            </a:r>
          </a:p>
        </p:txBody>
      </p:sp>
    </p:spTree>
    <p:extLst>
      <p:ext uri="{BB962C8B-B14F-4D97-AF65-F5344CB8AC3E}">
        <p14:creationId xmlns:p14="http://schemas.microsoft.com/office/powerpoint/2010/main" val="360288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 txBox="1">
            <a:spLocks noGrp="1"/>
          </p:cNvSpPr>
          <p:nvPr/>
        </p:nvSpPr>
        <p:spPr>
          <a:xfrm>
            <a:off x="4648200" y="6356351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r>
              <a:rPr lang="el-GR" sz="1200">
                <a:solidFill>
                  <a:schemeClr val="tx1">
                    <a:tint val="75000"/>
                  </a:schemeClr>
                </a:solidFill>
              </a:rPr>
              <a:t>Μερκ. Παναγιωτόπουλος - Φυσικός               </a:t>
            </a: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www.merkopanas.blogspot.gr </a:t>
            </a:r>
            <a:endParaRPr lang="el-GR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 txBox="1">
            <a:spLocks noGrp="1"/>
          </p:cNvSpPr>
          <p:nvPr/>
        </p:nvSpPr>
        <p:spPr>
          <a:xfrm>
            <a:off x="9356146" y="6356351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D096D82D-33F5-408F-AC91-314CCFE7ABD0}" type="slidenum">
              <a:rPr lang="el-GR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29</a:t>
            </a:fld>
            <a:endParaRPr lang="el-GR" sz="1200">
              <a:solidFill>
                <a:schemeClr val="tx1">
                  <a:tint val="75000"/>
                </a:schemeClr>
              </a:solidFill>
            </a:endParaRPr>
          </a:p>
        </p:txBody>
      </p:sp>
      <p:grpSp>
        <p:nvGrpSpPr>
          <p:cNvPr id="181" name="Ομάδα 180"/>
          <p:cNvGrpSpPr/>
          <p:nvPr/>
        </p:nvGrpSpPr>
        <p:grpSpPr>
          <a:xfrm>
            <a:off x="1097280" y="411480"/>
            <a:ext cx="9784080" cy="5261312"/>
            <a:chOff x="1097280" y="411480"/>
            <a:chExt cx="9784080" cy="5261312"/>
          </a:xfrm>
        </p:grpSpPr>
        <p:sp>
          <p:nvSpPr>
            <p:cNvPr id="121" name="TextBox 120"/>
            <p:cNvSpPr txBox="1"/>
            <p:nvPr/>
          </p:nvSpPr>
          <p:spPr>
            <a:xfrm>
              <a:off x="1097280" y="411480"/>
              <a:ext cx="964692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dirty="0"/>
                <a:t>3.  </a:t>
              </a:r>
              <a:r>
                <a:rPr lang="el-GR" sz="2000" dirty="0"/>
                <a:t>Δύο αμαξάκια, το ένα 10</a:t>
              </a:r>
              <a:r>
                <a:rPr lang="en-US" sz="2000" dirty="0"/>
                <a:t>kg </a:t>
              </a:r>
              <a:r>
                <a:rPr lang="el-GR" sz="2000" dirty="0"/>
                <a:t>και το άλλο 20</a:t>
              </a:r>
              <a:r>
                <a:rPr lang="en-US" sz="2000" dirty="0"/>
                <a:t>kg, </a:t>
              </a:r>
              <a:r>
                <a:rPr lang="el-GR" sz="2000" dirty="0"/>
                <a:t>κινούνται σε οριζόντιο επίπεδο προς τα δεξιά ξεκινώντας από την ηρεμία. Σε κάθε αμαξάκι δρα οριζόντια δύναμη μέτρου </a:t>
              </a:r>
              <a:r>
                <a:rPr lang="en-US" sz="2000" i="1" dirty="0"/>
                <a:t>F</a:t>
              </a:r>
              <a:r>
                <a:rPr lang="en-US" sz="2000" dirty="0"/>
                <a:t> = 5N</a:t>
              </a:r>
              <a:r>
                <a:rPr lang="el-GR" sz="2000" dirty="0"/>
                <a:t> που τα αναγκάζει να διανύσουν απόσταση 3</a:t>
              </a:r>
              <a:r>
                <a:rPr lang="en-US" sz="2000" dirty="0"/>
                <a:t>m </a:t>
              </a:r>
              <a:r>
                <a:rPr lang="el-GR" sz="2000" dirty="0"/>
                <a:t>(σχήμα).</a:t>
              </a:r>
              <a:r>
                <a:rPr lang="en-US" sz="2000" dirty="0"/>
                <a:t> </a:t>
              </a:r>
              <a:r>
                <a:rPr lang="el-GR" sz="2000" dirty="0"/>
                <a:t> </a:t>
              </a:r>
            </a:p>
          </p:txBody>
        </p:sp>
        <p:grpSp>
          <p:nvGrpSpPr>
            <p:cNvPr id="122" name="Ομάδα 121"/>
            <p:cNvGrpSpPr/>
            <p:nvPr/>
          </p:nvGrpSpPr>
          <p:grpSpPr>
            <a:xfrm>
              <a:off x="2229604" y="2070615"/>
              <a:ext cx="7382272" cy="1663185"/>
              <a:chOff x="2224950" y="1500432"/>
              <a:chExt cx="7382272" cy="1663185"/>
            </a:xfrm>
          </p:grpSpPr>
          <p:grpSp>
            <p:nvGrpSpPr>
              <p:cNvPr id="123" name="Group 200"/>
              <p:cNvGrpSpPr>
                <a:grpSpLocks noChangeAspect="1"/>
              </p:cNvGrpSpPr>
              <p:nvPr/>
            </p:nvGrpSpPr>
            <p:grpSpPr bwMode="auto">
              <a:xfrm>
                <a:off x="2224950" y="1542702"/>
                <a:ext cx="3448836" cy="1620915"/>
                <a:chOff x="749304" y="3218096"/>
                <a:chExt cx="3500285" cy="1645753"/>
              </a:xfrm>
            </p:grpSpPr>
            <p:cxnSp>
              <p:nvCxnSpPr>
                <p:cNvPr id="151" name="Straight Connector 15"/>
                <p:cNvCxnSpPr/>
                <p:nvPr/>
              </p:nvCxnSpPr>
              <p:spPr bwMode="auto">
                <a:xfrm>
                  <a:off x="1009012" y="4260230"/>
                  <a:ext cx="3240577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20"/>
                <p:cNvCxnSpPr/>
                <p:nvPr/>
              </p:nvCxnSpPr>
              <p:spPr bwMode="auto">
                <a:xfrm>
                  <a:off x="1490914" y="4488287"/>
                  <a:ext cx="2214731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22"/>
                <p:cNvCxnSpPr/>
                <p:nvPr/>
              </p:nvCxnSpPr>
              <p:spPr bwMode="auto">
                <a:xfrm>
                  <a:off x="1460615" y="4420447"/>
                  <a:ext cx="0" cy="11402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25"/>
                <p:cNvCxnSpPr/>
                <p:nvPr/>
              </p:nvCxnSpPr>
              <p:spPr bwMode="auto">
                <a:xfrm>
                  <a:off x="3724402" y="4420447"/>
                  <a:ext cx="0" cy="11402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5" name="TextBox 26"/>
                <p:cNvSpPr txBox="1">
                  <a:spLocks noChangeArrowheads="1"/>
                </p:cNvSpPr>
                <p:nvPr/>
              </p:nvSpPr>
              <p:spPr bwMode="auto">
                <a:xfrm>
                  <a:off x="2354818" y="4488857"/>
                  <a:ext cx="576254" cy="3749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CA" altLang="el-GR" dirty="0">
                      <a:latin typeface="Trebuchet MS" panose="020B0603020202020204" pitchFamily="34" charset="0"/>
                    </a:rPr>
                    <a:t>3 m</a:t>
                  </a:r>
                </a:p>
              </p:txBody>
            </p:sp>
            <p:cxnSp>
              <p:nvCxnSpPr>
                <p:cNvPr id="156" name="Straight Arrow Connector 28"/>
                <p:cNvCxnSpPr/>
                <p:nvPr/>
              </p:nvCxnSpPr>
              <p:spPr bwMode="auto">
                <a:xfrm>
                  <a:off x="1785250" y="4019183"/>
                  <a:ext cx="662256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7" name="TextBox 30"/>
                <p:cNvSpPr txBox="1">
                  <a:spLocks noChangeArrowheads="1"/>
                </p:cNvSpPr>
                <p:nvPr/>
              </p:nvSpPr>
              <p:spPr bwMode="auto">
                <a:xfrm>
                  <a:off x="1851028" y="3656313"/>
                  <a:ext cx="530701" cy="3749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CA" altLang="el-GR" dirty="0">
                      <a:latin typeface="Trebuchet MS" panose="020B0603020202020204" pitchFamily="34" charset="0"/>
                    </a:rPr>
                    <a:t>5 N</a:t>
                  </a:r>
                </a:p>
              </p:txBody>
            </p:sp>
            <p:sp>
              <p:nvSpPr>
                <p:cNvPr id="158" name="TextBox 31"/>
                <p:cNvSpPr txBox="1">
                  <a:spLocks noChangeArrowheads="1"/>
                </p:cNvSpPr>
                <p:nvPr/>
              </p:nvSpPr>
              <p:spPr bwMode="auto">
                <a:xfrm>
                  <a:off x="749304" y="3218096"/>
                  <a:ext cx="2954324" cy="4062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CA" altLang="el-GR" sz="2000" b="1" dirty="0">
                      <a:latin typeface="Trebuchet MS" panose="020B0603020202020204" pitchFamily="34" charset="0"/>
                    </a:rPr>
                    <a:t>A.</a:t>
                  </a:r>
                  <a:r>
                    <a:rPr lang="en-CA" altLang="el-GR" sz="2000" dirty="0"/>
                    <a:t>    </a:t>
                  </a:r>
                  <a:r>
                    <a:rPr lang="en-CA" altLang="el-GR" sz="2000" dirty="0">
                      <a:latin typeface="Trebuchet MS" panose="020B0603020202020204" pitchFamily="34" charset="0"/>
                    </a:rPr>
                    <a:t>10 kg</a:t>
                  </a:r>
                </a:p>
              </p:txBody>
            </p:sp>
            <p:grpSp>
              <p:nvGrpSpPr>
                <p:cNvPr id="159" name="Group 64"/>
                <p:cNvGrpSpPr>
                  <a:grpSpLocks noChangeAspect="1"/>
                </p:cNvGrpSpPr>
                <p:nvPr/>
              </p:nvGrpSpPr>
              <p:grpSpPr bwMode="auto">
                <a:xfrm>
                  <a:off x="1082270" y="3759832"/>
                  <a:ext cx="702000" cy="481499"/>
                  <a:chOff x="7396309" y="4135903"/>
                  <a:chExt cx="1170000" cy="802497"/>
                </a:xfrm>
              </p:grpSpPr>
              <p:sp>
                <p:nvSpPr>
                  <p:cNvPr id="169" name="Rounded Rectangle 54"/>
                  <p:cNvSpPr/>
                  <p:nvPr/>
                </p:nvSpPr>
                <p:spPr bwMode="auto">
                  <a:xfrm>
                    <a:off x="7396853" y="4315559"/>
                    <a:ext cx="1168685" cy="466698"/>
                  </a:xfrm>
                  <a:prstGeom prst="round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CA"/>
                  </a:p>
                </p:txBody>
              </p:sp>
              <p:grpSp>
                <p:nvGrpSpPr>
                  <p:cNvPr id="170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7467600" y="4470400"/>
                    <a:ext cx="468000" cy="468000"/>
                    <a:chOff x="7467600" y="4470400"/>
                    <a:chExt cx="468000" cy="468000"/>
                  </a:xfrm>
                </p:grpSpPr>
                <p:sp>
                  <p:nvSpPr>
                    <p:cNvPr id="175" name="Oval 57"/>
                    <p:cNvSpPr/>
                    <p:nvPr/>
                  </p:nvSpPr>
                  <p:spPr>
                    <a:xfrm>
                      <a:off x="7495445" y="4469521"/>
                      <a:ext cx="440062" cy="469105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  <p:sp>
                  <p:nvSpPr>
                    <p:cNvPr id="176" name="Oval 58"/>
                    <p:cNvSpPr/>
                    <p:nvPr/>
                  </p:nvSpPr>
                  <p:spPr>
                    <a:xfrm>
                      <a:off x="7613276" y="4613861"/>
                      <a:ext cx="177948" cy="180425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</p:grpSp>
              <p:grpSp>
                <p:nvGrpSpPr>
                  <p:cNvPr id="171" name="Group 62"/>
                  <p:cNvGrpSpPr>
                    <a:grpSpLocks/>
                  </p:cNvGrpSpPr>
                  <p:nvPr/>
                </p:nvGrpSpPr>
                <p:grpSpPr bwMode="auto">
                  <a:xfrm>
                    <a:off x="8027961" y="4470400"/>
                    <a:ext cx="468000" cy="468000"/>
                    <a:chOff x="8126437" y="4510259"/>
                    <a:chExt cx="468000" cy="468000"/>
                  </a:xfrm>
                </p:grpSpPr>
                <p:sp>
                  <p:nvSpPr>
                    <p:cNvPr id="173" name="Oval 59"/>
                    <p:cNvSpPr/>
                    <p:nvPr/>
                  </p:nvSpPr>
                  <p:spPr>
                    <a:xfrm>
                      <a:off x="8125360" y="4509380"/>
                      <a:ext cx="468916" cy="469105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  <p:sp>
                  <p:nvSpPr>
                    <p:cNvPr id="174" name="Oval 60"/>
                    <p:cNvSpPr/>
                    <p:nvPr/>
                  </p:nvSpPr>
                  <p:spPr>
                    <a:xfrm>
                      <a:off x="8269642" y="4653720"/>
                      <a:ext cx="180352" cy="180425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</p:grpSp>
              <p:sp>
                <p:nvSpPr>
                  <p:cNvPr id="172" name="Trapezoid 63"/>
                  <p:cNvSpPr/>
                  <p:nvPr/>
                </p:nvSpPr>
                <p:spPr>
                  <a:xfrm>
                    <a:off x="7541135" y="4135135"/>
                    <a:ext cx="899359" cy="281462"/>
                  </a:xfrm>
                  <a:prstGeom prst="trapezoid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CA"/>
                  </a:p>
                </p:txBody>
              </p:sp>
            </p:grpSp>
            <p:grpSp>
              <p:nvGrpSpPr>
                <p:cNvPr id="160" name="Group 74"/>
                <p:cNvGrpSpPr>
                  <a:grpSpLocks/>
                </p:cNvGrpSpPr>
                <p:nvPr/>
              </p:nvGrpSpPr>
              <p:grpSpPr bwMode="auto">
                <a:xfrm>
                  <a:off x="3378131" y="3773901"/>
                  <a:ext cx="702000" cy="481499"/>
                  <a:chOff x="7689386" y="4569657"/>
                  <a:chExt cx="585000" cy="401249"/>
                </a:xfrm>
              </p:grpSpPr>
              <p:sp>
                <p:nvSpPr>
                  <p:cNvPr id="161" name="Rounded Rectangle 66"/>
                  <p:cNvSpPr/>
                  <p:nvPr/>
                </p:nvSpPr>
                <p:spPr bwMode="auto">
                  <a:xfrm>
                    <a:off x="7689381" y="4659789"/>
                    <a:ext cx="585545" cy="233349"/>
                  </a:xfrm>
                  <a:prstGeom prst="roundRect">
                    <a:avLst/>
                  </a:prstGeom>
                  <a:solidFill>
                    <a:srgbClr val="FF0000">
                      <a:alpha val="3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CA"/>
                  </a:p>
                </p:txBody>
              </p:sp>
              <p:grpSp>
                <p:nvGrpSpPr>
                  <p:cNvPr id="162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7725032" y="4736906"/>
                    <a:ext cx="234000" cy="234000"/>
                    <a:chOff x="7467600" y="4470400"/>
                    <a:chExt cx="468000" cy="468000"/>
                  </a:xfrm>
                </p:grpSpPr>
                <p:sp>
                  <p:nvSpPr>
                    <p:cNvPr id="167" name="Oval 72"/>
                    <p:cNvSpPr/>
                    <p:nvPr/>
                  </p:nvSpPr>
                  <p:spPr>
                    <a:xfrm>
                      <a:off x="7468439" y="4470129"/>
                      <a:ext cx="466512" cy="469105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rgbClr val="000000">
                          <a:alpha val="50196"/>
                        </a:srgb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  <p:sp>
                  <p:nvSpPr>
                    <p:cNvPr id="168" name="Oval 73"/>
                    <p:cNvSpPr/>
                    <p:nvPr/>
                  </p:nvSpPr>
                  <p:spPr>
                    <a:xfrm>
                      <a:off x="7612721" y="4614468"/>
                      <a:ext cx="177948" cy="180425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>
                      <a:solidFill>
                        <a:srgbClr val="000000">
                          <a:alpha val="50196"/>
                        </a:srgb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</p:grpSp>
              <p:grpSp>
                <p:nvGrpSpPr>
                  <p:cNvPr id="163" name="Group 62"/>
                  <p:cNvGrpSpPr>
                    <a:grpSpLocks/>
                  </p:cNvGrpSpPr>
                  <p:nvPr/>
                </p:nvGrpSpPr>
                <p:grpSpPr bwMode="auto">
                  <a:xfrm>
                    <a:off x="8005212" y="4736906"/>
                    <a:ext cx="234000" cy="234000"/>
                    <a:chOff x="8126437" y="4510259"/>
                    <a:chExt cx="468000" cy="468000"/>
                  </a:xfrm>
                </p:grpSpPr>
                <p:sp>
                  <p:nvSpPr>
                    <p:cNvPr id="165" name="Oval 70"/>
                    <p:cNvSpPr/>
                    <p:nvPr/>
                  </p:nvSpPr>
                  <p:spPr>
                    <a:xfrm>
                      <a:off x="8127211" y="4509988"/>
                      <a:ext cx="495369" cy="469105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rgbClr val="000000">
                          <a:alpha val="50196"/>
                        </a:srgb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  <p:sp>
                  <p:nvSpPr>
                    <p:cNvPr id="166" name="Oval 71"/>
                    <p:cNvSpPr/>
                    <p:nvPr/>
                  </p:nvSpPr>
                  <p:spPr>
                    <a:xfrm>
                      <a:off x="8271493" y="4654327"/>
                      <a:ext cx="206805" cy="180425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>
                      <a:solidFill>
                        <a:srgbClr val="000000">
                          <a:alpha val="50196"/>
                        </a:srgb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</p:grpSp>
              <p:sp>
                <p:nvSpPr>
                  <p:cNvPr id="164" name="Trapezoid 69"/>
                  <p:cNvSpPr/>
                  <p:nvPr/>
                </p:nvSpPr>
                <p:spPr>
                  <a:xfrm>
                    <a:off x="7761522" y="4569577"/>
                    <a:ext cx="450882" cy="90212"/>
                  </a:xfrm>
                  <a:prstGeom prst="trapezoid">
                    <a:avLst/>
                  </a:prstGeom>
                  <a:solidFill>
                    <a:srgbClr val="FF0000">
                      <a:alpha val="3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CA"/>
                  </a:p>
                </p:txBody>
              </p:sp>
            </p:grpSp>
          </p:grpSp>
          <p:grpSp>
            <p:nvGrpSpPr>
              <p:cNvPr id="124" name="Group 201"/>
              <p:cNvGrpSpPr>
                <a:grpSpLocks noChangeAspect="1"/>
              </p:cNvGrpSpPr>
              <p:nvPr/>
            </p:nvGrpSpPr>
            <p:grpSpPr bwMode="auto">
              <a:xfrm>
                <a:off x="6161067" y="1500432"/>
                <a:ext cx="3446155" cy="1611615"/>
                <a:chOff x="4856618" y="3214920"/>
                <a:chExt cx="3500866" cy="1637609"/>
              </a:xfrm>
            </p:grpSpPr>
            <p:sp>
              <p:nvSpPr>
                <p:cNvPr id="125" name="TextBox 40"/>
                <p:cNvSpPr txBox="1">
                  <a:spLocks noChangeArrowheads="1"/>
                </p:cNvSpPr>
                <p:nvPr/>
              </p:nvSpPr>
              <p:spPr bwMode="auto">
                <a:xfrm>
                  <a:off x="6589066" y="4477240"/>
                  <a:ext cx="576798" cy="3752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CA" altLang="el-GR" dirty="0">
                      <a:latin typeface="Trebuchet MS" panose="020B0603020202020204" pitchFamily="34" charset="0"/>
                    </a:rPr>
                    <a:t>3 m</a:t>
                  </a:r>
                </a:p>
              </p:txBody>
            </p:sp>
            <p:cxnSp>
              <p:nvCxnSpPr>
                <p:cNvPr id="126" name="Straight Connector 34"/>
                <p:cNvCxnSpPr/>
                <p:nvPr/>
              </p:nvCxnSpPr>
              <p:spPr bwMode="auto">
                <a:xfrm>
                  <a:off x="5117328" y="4257226"/>
                  <a:ext cx="3240156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37"/>
                <p:cNvCxnSpPr/>
                <p:nvPr/>
              </p:nvCxnSpPr>
              <p:spPr bwMode="auto">
                <a:xfrm>
                  <a:off x="5645568" y="4485320"/>
                  <a:ext cx="2213986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38"/>
                <p:cNvCxnSpPr/>
                <p:nvPr/>
              </p:nvCxnSpPr>
              <p:spPr bwMode="auto">
                <a:xfrm>
                  <a:off x="5610929" y="4416026"/>
                  <a:ext cx="0" cy="11549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39"/>
                <p:cNvCxnSpPr/>
                <p:nvPr/>
              </p:nvCxnSpPr>
              <p:spPr bwMode="auto">
                <a:xfrm>
                  <a:off x="7875430" y="4416026"/>
                  <a:ext cx="0" cy="11549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Arrow Connector 41"/>
                <p:cNvCxnSpPr/>
                <p:nvPr/>
              </p:nvCxnSpPr>
              <p:spPr bwMode="auto">
                <a:xfrm>
                  <a:off x="5905357" y="4024801"/>
                  <a:ext cx="663907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1" name="TextBox 42"/>
                <p:cNvSpPr txBox="1">
                  <a:spLocks noChangeArrowheads="1"/>
                </p:cNvSpPr>
                <p:nvPr/>
              </p:nvSpPr>
              <p:spPr bwMode="auto">
                <a:xfrm>
                  <a:off x="5992936" y="3679292"/>
                  <a:ext cx="531202" cy="3752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CA" altLang="el-GR" dirty="0">
                      <a:latin typeface="Trebuchet MS" panose="020B0603020202020204" pitchFamily="34" charset="0"/>
                    </a:rPr>
                    <a:t>5 N</a:t>
                  </a:r>
                </a:p>
              </p:txBody>
            </p:sp>
            <p:sp>
              <p:nvSpPr>
                <p:cNvPr id="132" name="TextBox 43"/>
                <p:cNvSpPr txBox="1">
                  <a:spLocks noChangeArrowheads="1"/>
                </p:cNvSpPr>
                <p:nvPr/>
              </p:nvSpPr>
              <p:spPr bwMode="auto">
                <a:xfrm>
                  <a:off x="4856618" y="3214920"/>
                  <a:ext cx="2109024" cy="4065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CA" altLang="el-GR" sz="2000" b="1" dirty="0">
                      <a:latin typeface="Trebuchet MS" panose="020B0603020202020204" pitchFamily="34" charset="0"/>
                    </a:rPr>
                    <a:t>B. </a:t>
                  </a:r>
                  <a:r>
                    <a:rPr lang="el-GR" altLang="el-GR" sz="2000" b="1" dirty="0">
                      <a:latin typeface="Trebuchet MS" panose="020B0603020202020204" pitchFamily="34" charset="0"/>
                    </a:rPr>
                    <a:t>     </a:t>
                  </a:r>
                  <a:r>
                    <a:rPr lang="en-CA" altLang="el-GR" sz="2000" dirty="0">
                      <a:latin typeface="Trebuchet MS" panose="020B0603020202020204" pitchFamily="34" charset="0"/>
                    </a:rPr>
                    <a:t>20 kg</a:t>
                  </a:r>
                </a:p>
              </p:txBody>
            </p:sp>
            <p:grpSp>
              <p:nvGrpSpPr>
                <p:cNvPr id="133" name="Group 75"/>
                <p:cNvGrpSpPr>
                  <a:grpSpLocks noChangeAspect="1"/>
                </p:cNvGrpSpPr>
                <p:nvPr/>
              </p:nvGrpSpPr>
              <p:grpSpPr bwMode="auto">
                <a:xfrm>
                  <a:off x="5234594" y="3754839"/>
                  <a:ext cx="702000" cy="481499"/>
                  <a:chOff x="7396309" y="4135903"/>
                  <a:chExt cx="1170000" cy="802497"/>
                </a:xfrm>
              </p:grpSpPr>
              <p:sp>
                <p:nvSpPr>
                  <p:cNvPr id="143" name="Rounded Rectangle 76"/>
                  <p:cNvSpPr/>
                  <p:nvPr/>
                </p:nvSpPr>
                <p:spPr bwMode="auto">
                  <a:xfrm>
                    <a:off x="7395707" y="4316360"/>
                    <a:ext cx="1171461" cy="466775"/>
                  </a:xfrm>
                  <a:prstGeom prst="roundRect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CA"/>
                  </a:p>
                </p:txBody>
              </p:sp>
              <p:grpSp>
                <p:nvGrpSpPr>
                  <p:cNvPr id="144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7467600" y="4470400"/>
                    <a:ext cx="468000" cy="468000"/>
                    <a:chOff x="7467600" y="4470400"/>
                    <a:chExt cx="468000" cy="468000"/>
                  </a:xfrm>
                </p:grpSpPr>
                <p:sp>
                  <p:nvSpPr>
                    <p:cNvPr id="149" name="Oval 82"/>
                    <p:cNvSpPr/>
                    <p:nvPr/>
                  </p:nvSpPr>
                  <p:spPr>
                    <a:xfrm>
                      <a:off x="7467871" y="4470347"/>
                      <a:ext cx="466659" cy="469181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  <p:sp>
                  <p:nvSpPr>
                    <p:cNvPr id="150" name="Oval 83"/>
                    <p:cNvSpPr/>
                    <p:nvPr/>
                  </p:nvSpPr>
                  <p:spPr>
                    <a:xfrm>
                      <a:off x="7612199" y="4614710"/>
                      <a:ext cx="178004" cy="180454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</p:grpSp>
              <p:grpSp>
                <p:nvGrpSpPr>
                  <p:cNvPr id="145" name="Group 62"/>
                  <p:cNvGrpSpPr>
                    <a:grpSpLocks/>
                  </p:cNvGrpSpPr>
                  <p:nvPr/>
                </p:nvGrpSpPr>
                <p:grpSpPr bwMode="auto">
                  <a:xfrm>
                    <a:off x="8027961" y="4470400"/>
                    <a:ext cx="468000" cy="468000"/>
                    <a:chOff x="8126437" y="4510259"/>
                    <a:chExt cx="468000" cy="468000"/>
                  </a:xfrm>
                </p:grpSpPr>
                <p:sp>
                  <p:nvSpPr>
                    <p:cNvPr id="147" name="Oval 80"/>
                    <p:cNvSpPr/>
                    <p:nvPr/>
                  </p:nvSpPr>
                  <p:spPr>
                    <a:xfrm>
                      <a:off x="8126820" y="4510206"/>
                      <a:ext cx="495525" cy="469181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  <p:sp>
                  <p:nvSpPr>
                    <p:cNvPr id="148" name="Oval 81"/>
                    <p:cNvSpPr/>
                    <p:nvPr/>
                  </p:nvSpPr>
                  <p:spPr>
                    <a:xfrm>
                      <a:off x="8271148" y="4654569"/>
                      <a:ext cx="180409" cy="180454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</p:grpSp>
              <p:sp>
                <p:nvSpPr>
                  <p:cNvPr id="146" name="Trapezoid 79"/>
                  <p:cNvSpPr/>
                  <p:nvPr/>
                </p:nvSpPr>
                <p:spPr>
                  <a:xfrm>
                    <a:off x="7540035" y="4135905"/>
                    <a:ext cx="902049" cy="281509"/>
                  </a:xfrm>
                  <a:prstGeom prst="trapezoid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CA"/>
                  </a:p>
                </p:txBody>
              </p:sp>
            </p:grpSp>
            <p:grpSp>
              <p:nvGrpSpPr>
                <p:cNvPr id="134" name="Group 93"/>
                <p:cNvGrpSpPr>
                  <a:grpSpLocks/>
                </p:cNvGrpSpPr>
                <p:nvPr/>
              </p:nvGrpSpPr>
              <p:grpSpPr bwMode="auto">
                <a:xfrm>
                  <a:off x="7524832" y="3754840"/>
                  <a:ext cx="702000" cy="481499"/>
                  <a:chOff x="7689386" y="4569657"/>
                  <a:chExt cx="585000" cy="401249"/>
                </a:xfrm>
              </p:grpSpPr>
              <p:sp>
                <p:nvSpPr>
                  <p:cNvPr id="135" name="Rounded Rectangle 94"/>
                  <p:cNvSpPr/>
                  <p:nvPr/>
                </p:nvSpPr>
                <p:spPr bwMode="auto">
                  <a:xfrm>
                    <a:off x="7689288" y="4659885"/>
                    <a:ext cx="584527" cy="233388"/>
                  </a:xfrm>
                  <a:prstGeom prst="roundRect">
                    <a:avLst/>
                  </a:prstGeom>
                  <a:solidFill>
                    <a:srgbClr val="0070C0">
                      <a:alpha val="3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CA"/>
                  </a:p>
                </p:txBody>
              </p:sp>
              <p:grpSp>
                <p:nvGrpSpPr>
                  <p:cNvPr id="136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7725032" y="4736906"/>
                    <a:ext cx="234000" cy="234000"/>
                    <a:chOff x="7467600" y="4470400"/>
                    <a:chExt cx="468000" cy="468000"/>
                  </a:xfrm>
                </p:grpSpPr>
                <p:sp>
                  <p:nvSpPr>
                    <p:cNvPr id="141" name="Oval 100"/>
                    <p:cNvSpPr/>
                    <p:nvPr/>
                  </p:nvSpPr>
                  <p:spPr>
                    <a:xfrm>
                      <a:off x="7468274" y="4470345"/>
                      <a:ext cx="466659" cy="469181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rgbClr val="000000">
                          <a:alpha val="50196"/>
                        </a:srgb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  <p:sp>
                  <p:nvSpPr>
                    <p:cNvPr id="142" name="Oval 101"/>
                    <p:cNvSpPr/>
                    <p:nvPr/>
                  </p:nvSpPr>
                  <p:spPr>
                    <a:xfrm>
                      <a:off x="7612602" y="4614709"/>
                      <a:ext cx="178004" cy="180454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>
                      <a:solidFill>
                        <a:srgbClr val="000000">
                          <a:alpha val="50196"/>
                        </a:srgb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</p:grpSp>
              <p:grpSp>
                <p:nvGrpSpPr>
                  <p:cNvPr id="137" name="Group 62"/>
                  <p:cNvGrpSpPr>
                    <a:grpSpLocks/>
                  </p:cNvGrpSpPr>
                  <p:nvPr/>
                </p:nvGrpSpPr>
                <p:grpSpPr bwMode="auto">
                  <a:xfrm>
                    <a:off x="8005212" y="4736906"/>
                    <a:ext cx="234000" cy="234000"/>
                    <a:chOff x="8126437" y="4510259"/>
                    <a:chExt cx="468000" cy="468000"/>
                  </a:xfrm>
                </p:grpSpPr>
                <p:sp>
                  <p:nvSpPr>
                    <p:cNvPr id="139" name="Oval 98"/>
                    <p:cNvSpPr/>
                    <p:nvPr/>
                  </p:nvSpPr>
                  <p:spPr>
                    <a:xfrm>
                      <a:off x="8098358" y="4510204"/>
                      <a:ext cx="495525" cy="469181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rgbClr val="000000">
                          <a:alpha val="50196"/>
                        </a:srgb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  <p:sp>
                  <p:nvSpPr>
                    <p:cNvPr id="140" name="Oval 99"/>
                    <p:cNvSpPr/>
                    <p:nvPr/>
                  </p:nvSpPr>
                  <p:spPr>
                    <a:xfrm>
                      <a:off x="8242685" y="4654568"/>
                      <a:ext cx="206869" cy="180454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>
                      <a:solidFill>
                        <a:srgbClr val="000000">
                          <a:alpha val="50196"/>
                        </a:srgb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</p:grpSp>
              <p:sp>
                <p:nvSpPr>
                  <p:cNvPr id="138" name="Trapezoid 97"/>
                  <p:cNvSpPr/>
                  <p:nvPr/>
                </p:nvSpPr>
                <p:spPr>
                  <a:xfrm>
                    <a:off x="7761451" y="4569657"/>
                    <a:ext cx="449821" cy="90228"/>
                  </a:xfrm>
                  <a:prstGeom prst="trapezoid">
                    <a:avLst/>
                  </a:prstGeom>
                  <a:solidFill>
                    <a:srgbClr val="0070C0">
                      <a:alpha val="3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CA"/>
                  </a:p>
                </p:txBody>
              </p:sp>
            </p:grpSp>
          </p:grpSp>
        </p:grpSp>
        <p:sp>
          <p:nvSpPr>
            <p:cNvPr id="179" name="TextBox 178"/>
            <p:cNvSpPr txBox="1"/>
            <p:nvPr/>
          </p:nvSpPr>
          <p:spPr>
            <a:xfrm>
              <a:off x="1097280" y="3733800"/>
              <a:ext cx="978408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/>
                <a:t>α.   </a:t>
              </a:r>
              <a:r>
                <a:rPr lang="el-GR" sz="2000" dirty="0"/>
                <a:t>Μεγαλύτερο έργο παράγει η </a:t>
              </a:r>
              <a:r>
                <a:rPr lang="en-US" sz="2000" i="1" dirty="0"/>
                <a:t>F</a:t>
              </a:r>
              <a:r>
                <a:rPr lang="en-US" sz="2000" dirty="0"/>
                <a:t> </a:t>
              </a:r>
              <a:r>
                <a:rPr lang="el-GR" sz="2000" dirty="0"/>
                <a:t>στην περίπτωση  Α.</a:t>
              </a:r>
              <a:r>
                <a:rPr lang="en-US" sz="2000" dirty="0"/>
                <a:t> </a:t>
              </a:r>
              <a:endParaRPr lang="el-GR" sz="2000" dirty="0"/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β.   </a:t>
              </a:r>
              <a:r>
                <a:rPr lang="el-GR" sz="2000" dirty="0"/>
                <a:t>Μεγαλύτερο έργο παράγει η </a:t>
              </a:r>
              <a:r>
                <a:rPr lang="en-US" sz="2000" i="1" dirty="0"/>
                <a:t>F</a:t>
              </a:r>
              <a:r>
                <a:rPr lang="en-US" sz="2000" dirty="0"/>
                <a:t> </a:t>
              </a:r>
              <a:r>
                <a:rPr lang="el-GR" sz="2000" dirty="0"/>
                <a:t>στην περίπτωση  Β.</a:t>
              </a:r>
              <a:r>
                <a:rPr lang="en-US" sz="2000" dirty="0"/>
                <a:t> </a:t>
              </a:r>
              <a:endParaRPr lang="el-GR" sz="2000" dirty="0"/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γ.   </a:t>
              </a:r>
              <a:r>
                <a:rPr lang="el-GR" sz="2000" dirty="0"/>
                <a:t>Η </a:t>
              </a:r>
              <a:r>
                <a:rPr lang="en-US" sz="2000" i="1" dirty="0"/>
                <a:t>F</a:t>
              </a:r>
              <a:r>
                <a:rPr lang="en-US" sz="2000" dirty="0"/>
                <a:t> </a:t>
              </a:r>
              <a:r>
                <a:rPr lang="el-GR" sz="2000" dirty="0"/>
                <a:t>παράγει το ίδιο έργο και στις δύο περιπτώσεις.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δ.   </a:t>
              </a:r>
              <a:r>
                <a:rPr lang="el-GR" sz="2000" dirty="0"/>
                <a:t>Τα στοιχεία που δίνονται δεν είναι αρκετά για να υπολογίσω το</a:t>
              </a:r>
              <a:r>
                <a:rPr lang="en-US" sz="2000" dirty="0"/>
                <a:t> </a:t>
              </a:r>
              <a:r>
                <a:rPr lang="el-GR" sz="2000" dirty="0"/>
                <a:t>έργο της </a:t>
              </a:r>
              <a:r>
                <a:rPr lang="en-US" sz="2000" i="1" dirty="0"/>
                <a:t>F</a:t>
              </a:r>
              <a:r>
                <a:rPr lang="en-US" sz="2000" dirty="0"/>
                <a:t>.</a:t>
              </a:r>
              <a:endParaRPr lang="el-GR" sz="2000" dirty="0"/>
            </a:p>
          </p:txBody>
        </p:sp>
      </p:grpSp>
      <p:sp>
        <p:nvSpPr>
          <p:cNvPr id="180" name="Έλλειψη 59"/>
          <p:cNvSpPr/>
          <p:nvPr/>
        </p:nvSpPr>
        <p:spPr>
          <a:xfrm flipH="1">
            <a:off x="967740" y="4703297"/>
            <a:ext cx="525780" cy="4935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3C4DCF0-F2C7-4D11-87BE-2E127D263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B7F7-D906-471C-B064-F802DAF13E4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7/4/2021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C351B5A-D4B5-400B-B9C4-4672B82DF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4F93902-541F-44E9-90F5-5035E6139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www.merkopanas.blogspot.gr</a:t>
            </a:r>
          </a:p>
        </p:txBody>
      </p:sp>
    </p:spTree>
    <p:extLst>
      <p:ext uri="{BB962C8B-B14F-4D97-AF65-F5344CB8AC3E}">
        <p14:creationId xmlns:p14="http://schemas.microsoft.com/office/powerpoint/2010/main" val="40377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A0483-4A4B-49A7-8B44-F3A1B13DC371}" type="slidenum">
              <a:rPr lang="el-GR" altLang="el-GR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</a:t>
            </a:fld>
            <a:endParaRPr lang="el-GR" alt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09008" y="925397"/>
            <a:ext cx="617398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l-GR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Η Έννοια του Έργου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677" y="1973999"/>
            <a:ext cx="2562225" cy="3333750"/>
          </a:xfrm>
          <a:prstGeom prst="rect">
            <a:avLst/>
          </a:prstGeom>
        </p:spPr>
      </p:pic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C9C600E-4A5F-4DE6-BEE1-F853EFAE1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7CEC-EB13-4DB4-9F6E-A6754B468431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7/4/2021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8E681044-D906-44B2-BD93-CE9F5F767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www.merkopanas.blogspot.gr</a:t>
            </a:r>
          </a:p>
        </p:txBody>
      </p:sp>
    </p:spTree>
    <p:extLst>
      <p:ext uri="{BB962C8B-B14F-4D97-AF65-F5344CB8AC3E}">
        <p14:creationId xmlns:p14="http://schemas.microsoft.com/office/powerpoint/2010/main" val="26283831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 txBox="1">
            <a:spLocks noGrp="1"/>
          </p:cNvSpPr>
          <p:nvPr/>
        </p:nvSpPr>
        <p:spPr>
          <a:xfrm>
            <a:off x="4648200" y="6356351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r>
              <a:rPr lang="el-GR" sz="1200">
                <a:solidFill>
                  <a:schemeClr val="tx1">
                    <a:tint val="75000"/>
                  </a:schemeClr>
                </a:solidFill>
              </a:rPr>
              <a:t>Μερκ. Παναγιωτόπουλος - Φυσικός               </a:t>
            </a: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www.merkopanas.blogspot.gr </a:t>
            </a:r>
            <a:endParaRPr lang="el-GR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 txBox="1">
            <a:spLocks noGrp="1"/>
          </p:cNvSpPr>
          <p:nvPr/>
        </p:nvSpPr>
        <p:spPr>
          <a:xfrm>
            <a:off x="9483969" y="6356351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D096D82D-33F5-408F-AC91-314CCFE7ABD0}" type="slidenum">
              <a:rPr lang="el-GR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30</a:t>
            </a:fld>
            <a:endParaRPr lang="el-GR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493520" y="478420"/>
            <a:ext cx="95097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4</a:t>
            </a:r>
            <a:r>
              <a:rPr lang="en-US" sz="2000" b="1" dirty="0"/>
              <a:t>. </a:t>
            </a:r>
            <a:r>
              <a:rPr lang="el-GR" sz="2000" b="1" dirty="0"/>
              <a:t>  </a:t>
            </a:r>
            <a:r>
              <a:rPr lang="el-GR" sz="2000" dirty="0"/>
              <a:t>Σώμα βάρους </a:t>
            </a:r>
            <a:r>
              <a:rPr lang="en-US" sz="2000" i="1" dirty="0"/>
              <a:t>w</a:t>
            </a:r>
            <a:r>
              <a:rPr lang="el-GR" sz="2000" i="1" dirty="0"/>
              <a:t> </a:t>
            </a:r>
            <a:r>
              <a:rPr lang="el-GR" sz="2000" dirty="0"/>
              <a:t>= 6Ν, κινείται µε σταθερή ταχύτητα σε οριζόντιο επίπεδο υπό την  επίδραση  σταθερής οριζόντιας </a:t>
            </a:r>
            <a:r>
              <a:rPr lang="el-GR" sz="2000" dirty="0" err="1"/>
              <a:t>δύναµης</a:t>
            </a:r>
            <a:r>
              <a:rPr lang="el-GR" sz="2000" dirty="0"/>
              <a:t> 8N και διανύει απόσταση 5</a:t>
            </a:r>
            <a:r>
              <a:rPr lang="en-US" sz="2000" dirty="0"/>
              <a:t>m</a:t>
            </a:r>
            <a:r>
              <a:rPr lang="el-GR" sz="2000" dirty="0"/>
              <a:t>. 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Α.   </a:t>
            </a:r>
            <a:r>
              <a:rPr lang="el-GR" sz="2000" dirty="0"/>
              <a:t>Το έργο της τριβής είναι ίσο με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α.   </a:t>
            </a:r>
            <a:r>
              <a:rPr lang="el-GR" sz="2000" dirty="0"/>
              <a:t>40</a:t>
            </a:r>
            <a:r>
              <a:rPr lang="en-US" sz="2000" dirty="0"/>
              <a:t>J.          </a:t>
            </a:r>
            <a:r>
              <a:rPr lang="el-GR" sz="2000" dirty="0"/>
              <a:t>       </a:t>
            </a:r>
            <a:r>
              <a:rPr lang="en-US" sz="2000" dirty="0"/>
              <a:t>     </a:t>
            </a:r>
            <a:r>
              <a:rPr lang="el-GR" sz="2000" b="1" dirty="0"/>
              <a:t>β.  </a:t>
            </a:r>
            <a:r>
              <a:rPr lang="en-US" sz="2000" b="1" dirty="0"/>
              <a:t> </a:t>
            </a:r>
            <a:r>
              <a:rPr lang="el-GR" sz="2000" b="1" dirty="0"/>
              <a:t>-</a:t>
            </a:r>
            <a:r>
              <a:rPr lang="en-US" sz="2000" dirty="0"/>
              <a:t>40J.</a:t>
            </a:r>
            <a:r>
              <a:rPr lang="el-GR" sz="2000" dirty="0"/>
              <a:t>      </a:t>
            </a:r>
            <a:r>
              <a:rPr lang="en-US" sz="2000" dirty="0"/>
              <a:t>     </a:t>
            </a:r>
            <a:r>
              <a:rPr lang="el-GR" sz="2000" dirty="0"/>
              <a:t>           </a:t>
            </a:r>
            <a:r>
              <a:rPr lang="el-GR" sz="2000" b="1" dirty="0"/>
              <a:t>γ.</a:t>
            </a:r>
            <a:r>
              <a:rPr lang="el-GR" sz="2000" dirty="0"/>
              <a:t> </a:t>
            </a:r>
            <a:r>
              <a:rPr lang="en-US" sz="2000" dirty="0"/>
              <a:t> </a:t>
            </a:r>
            <a:r>
              <a:rPr lang="el-GR" sz="2000" dirty="0"/>
              <a:t> -40Ν</a:t>
            </a:r>
            <a:r>
              <a:rPr lang="en-US" sz="2000" dirty="0"/>
              <a:t>.</a:t>
            </a:r>
            <a:r>
              <a:rPr lang="el-GR" sz="2000" dirty="0"/>
              <a:t>    </a:t>
            </a:r>
            <a:r>
              <a:rPr lang="en-US" sz="2000" dirty="0"/>
              <a:t>       </a:t>
            </a:r>
            <a:r>
              <a:rPr lang="el-GR" sz="2000" dirty="0"/>
              <a:t>     </a:t>
            </a:r>
            <a:r>
              <a:rPr lang="en-US" sz="2000" dirty="0"/>
              <a:t>    </a:t>
            </a:r>
            <a:r>
              <a:rPr lang="el-GR" sz="2000" b="1" dirty="0"/>
              <a:t>δ.   </a:t>
            </a:r>
            <a:r>
              <a:rPr lang="el-GR" sz="2000" dirty="0"/>
              <a:t>-30</a:t>
            </a:r>
            <a:r>
              <a:rPr lang="en-US" sz="2000" dirty="0"/>
              <a:t>J.</a:t>
            </a:r>
            <a:endParaRPr lang="el-GR" sz="2000" b="1" dirty="0"/>
          </a:p>
          <a:p>
            <a:pPr algn="just">
              <a:lnSpc>
                <a:spcPct val="150000"/>
              </a:lnSpc>
            </a:pPr>
            <a:endParaRPr lang="el-GR" sz="2000" dirty="0"/>
          </a:p>
          <a:p>
            <a:pPr algn="just">
              <a:lnSpc>
                <a:spcPct val="150000"/>
              </a:lnSpc>
            </a:pPr>
            <a:r>
              <a:rPr lang="el-GR" sz="2000" b="1" dirty="0"/>
              <a:t>Β.   </a:t>
            </a:r>
            <a:r>
              <a:rPr lang="el-GR" sz="2000" dirty="0"/>
              <a:t>Το  µ</a:t>
            </a:r>
            <a:r>
              <a:rPr lang="el-GR" sz="2000" dirty="0" err="1"/>
              <a:t>έτρο</a:t>
            </a:r>
            <a:r>
              <a:rPr lang="el-GR" sz="2000" dirty="0"/>
              <a:t>  της  συνολικής </a:t>
            </a:r>
            <a:r>
              <a:rPr lang="el-GR" sz="2000" dirty="0" err="1"/>
              <a:t>δύναµης</a:t>
            </a:r>
            <a:r>
              <a:rPr lang="el-GR" sz="2000" dirty="0"/>
              <a:t>  που  δέχεται  το  </a:t>
            </a:r>
            <a:r>
              <a:rPr lang="el-GR" sz="2000" dirty="0" err="1"/>
              <a:t>σώµα</a:t>
            </a:r>
            <a:r>
              <a:rPr lang="el-GR" sz="2000" dirty="0"/>
              <a:t>  από  το  επίπεδο,  δηλαδή  η  </a:t>
            </a:r>
            <a:r>
              <a:rPr lang="el-GR" sz="2000" dirty="0" err="1"/>
              <a:t>συνισταµένη</a:t>
            </a:r>
            <a:r>
              <a:rPr lang="el-GR" sz="2000" dirty="0"/>
              <a:t>  της κάθετης </a:t>
            </a:r>
            <a:r>
              <a:rPr lang="el-GR" sz="2000" dirty="0" err="1"/>
              <a:t>δύναµης</a:t>
            </a:r>
            <a:r>
              <a:rPr lang="el-GR" sz="2000" dirty="0"/>
              <a:t> </a:t>
            </a:r>
            <a:r>
              <a:rPr lang="el-GR" sz="2000" i="1" dirty="0"/>
              <a:t>Ν </a:t>
            </a:r>
            <a:r>
              <a:rPr lang="el-GR" sz="2000" dirty="0"/>
              <a:t>και της τριβής </a:t>
            </a:r>
            <a:r>
              <a:rPr lang="el-GR" sz="2000" i="1" dirty="0"/>
              <a:t>Τ</a:t>
            </a:r>
            <a:r>
              <a:rPr lang="el-GR" sz="2000" dirty="0"/>
              <a:t>, είναι</a:t>
            </a:r>
            <a:endParaRPr lang="el-GR" sz="2000" b="1" dirty="0"/>
          </a:p>
          <a:p>
            <a:pPr algn="just">
              <a:lnSpc>
                <a:spcPct val="150000"/>
              </a:lnSpc>
            </a:pPr>
            <a:r>
              <a:rPr lang="el-GR" sz="2000" b="1" dirty="0"/>
              <a:t>α.   </a:t>
            </a:r>
            <a:r>
              <a:rPr lang="el-GR" sz="2000" dirty="0"/>
              <a:t>6Ν</a:t>
            </a:r>
            <a:r>
              <a:rPr lang="en-US" sz="2000" dirty="0"/>
              <a:t>.              </a:t>
            </a:r>
            <a:r>
              <a:rPr lang="el-GR" sz="2000" dirty="0"/>
              <a:t>    </a:t>
            </a:r>
            <a:r>
              <a:rPr lang="en-US" sz="2000" dirty="0"/>
              <a:t> </a:t>
            </a:r>
            <a:r>
              <a:rPr lang="el-GR" sz="2000" dirty="0"/>
              <a:t> </a:t>
            </a:r>
            <a:r>
              <a:rPr lang="el-GR" sz="2000" b="1" dirty="0"/>
              <a:t>β.   </a:t>
            </a:r>
            <a:r>
              <a:rPr lang="el-GR" sz="2000" dirty="0"/>
              <a:t>10Ν</a:t>
            </a:r>
            <a:r>
              <a:rPr lang="en-US" sz="2000" dirty="0"/>
              <a:t>.</a:t>
            </a:r>
            <a:r>
              <a:rPr lang="el-GR" sz="2000" dirty="0"/>
              <a:t>      </a:t>
            </a:r>
            <a:r>
              <a:rPr lang="en-US" sz="2000" dirty="0"/>
              <a:t>     </a:t>
            </a:r>
            <a:r>
              <a:rPr lang="el-GR" sz="2000" dirty="0"/>
              <a:t>       </a:t>
            </a:r>
            <a:r>
              <a:rPr lang="en-US" sz="2000" dirty="0"/>
              <a:t> </a:t>
            </a:r>
            <a:r>
              <a:rPr lang="el-GR" sz="2000" dirty="0"/>
              <a:t> </a:t>
            </a:r>
            <a:r>
              <a:rPr lang="el-GR" sz="2000" b="1" dirty="0"/>
              <a:t>γ.  </a:t>
            </a:r>
            <a:r>
              <a:rPr lang="el-GR" sz="2000" dirty="0"/>
              <a:t> 8Ν</a:t>
            </a:r>
            <a:r>
              <a:rPr lang="en-US" sz="2000" dirty="0"/>
              <a:t>.</a:t>
            </a:r>
            <a:r>
              <a:rPr lang="el-GR" sz="2000" dirty="0"/>
              <a:t>    </a:t>
            </a:r>
            <a:r>
              <a:rPr lang="en-US" sz="2000" dirty="0"/>
              <a:t>        </a:t>
            </a:r>
            <a:r>
              <a:rPr lang="el-GR" sz="2000" dirty="0"/>
              <a:t> </a:t>
            </a:r>
            <a:r>
              <a:rPr lang="en-US" sz="2000" dirty="0"/>
              <a:t>     </a:t>
            </a:r>
            <a:r>
              <a:rPr lang="el-GR" sz="2000" dirty="0"/>
              <a:t>  </a:t>
            </a:r>
            <a:r>
              <a:rPr lang="el-GR" sz="2000" b="1" dirty="0"/>
              <a:t>δ.   </a:t>
            </a:r>
            <a:r>
              <a:rPr lang="el-GR" sz="2000" dirty="0"/>
              <a:t>15Ν</a:t>
            </a:r>
            <a:r>
              <a:rPr lang="en-US" sz="2000" dirty="0"/>
              <a:t>.</a:t>
            </a:r>
            <a:endParaRPr lang="el-GR" sz="2000" b="1" dirty="0"/>
          </a:p>
        </p:txBody>
      </p:sp>
      <p:sp>
        <p:nvSpPr>
          <p:cNvPr id="7" name="Έλλειψη 83"/>
          <p:cNvSpPr/>
          <p:nvPr/>
        </p:nvSpPr>
        <p:spPr>
          <a:xfrm>
            <a:off x="3471772" y="1876706"/>
            <a:ext cx="493574" cy="4945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Έλλειψη 83"/>
          <p:cNvSpPr/>
          <p:nvPr/>
        </p:nvSpPr>
        <p:spPr>
          <a:xfrm>
            <a:off x="3341145" y="3769532"/>
            <a:ext cx="493574" cy="4945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467F5C3-A3FC-43BC-AF7C-580818BA3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9E2B3-58BC-454A-908D-D8889777D5C1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7/4/2021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DBDA579-5A90-40BD-8D1D-BC3DC4016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υποσέλιδου 8">
            <a:extLst>
              <a:ext uri="{FF2B5EF4-FFF2-40B4-BE49-F238E27FC236}">
                <a16:creationId xmlns:a16="http://schemas.microsoft.com/office/drawing/2014/main" id="{ABE13C1F-DE3D-41DB-96FC-3583945EF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www.merkopanas.blogspot.gr</a:t>
            </a:r>
          </a:p>
        </p:txBody>
      </p:sp>
    </p:spTree>
    <p:extLst>
      <p:ext uri="{BB962C8B-B14F-4D97-AF65-F5344CB8AC3E}">
        <p14:creationId xmlns:p14="http://schemas.microsoft.com/office/powerpoint/2010/main" val="416941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 txBox="1">
            <a:spLocks noGrp="1"/>
          </p:cNvSpPr>
          <p:nvPr/>
        </p:nvSpPr>
        <p:spPr>
          <a:xfrm>
            <a:off x="4648200" y="6356351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r>
              <a:rPr lang="el-GR" sz="1200">
                <a:solidFill>
                  <a:schemeClr val="tx1">
                    <a:tint val="75000"/>
                  </a:schemeClr>
                </a:solidFill>
              </a:rPr>
              <a:t>Μερκ. Παναγιωτόπουλος - Φυσικός               </a:t>
            </a: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www.merkopanas.blogspot.gr </a:t>
            </a:r>
            <a:endParaRPr lang="el-GR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 txBox="1">
            <a:spLocks noGrp="1"/>
          </p:cNvSpPr>
          <p:nvPr/>
        </p:nvSpPr>
        <p:spPr>
          <a:xfrm>
            <a:off x="9483969" y="636753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D096D82D-33F5-408F-AC91-314CCFE7ABD0}" type="slidenum">
              <a:rPr lang="el-GR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31</a:t>
            </a:fld>
            <a:endParaRPr lang="el-GR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242060" y="626009"/>
            <a:ext cx="9707880" cy="1420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+mj-lt"/>
              </a:rPr>
              <a:t>5.  </a:t>
            </a:r>
            <a:r>
              <a:rPr lang="el-GR" sz="2000" dirty="0">
                <a:latin typeface="+mj-lt"/>
              </a:rPr>
              <a:t>Δύο παιδιά ίδιας</a:t>
            </a:r>
            <a:r>
              <a:rPr lang="en-US" sz="2000" dirty="0">
                <a:latin typeface="+mj-lt"/>
              </a:rPr>
              <a:t> </a:t>
            </a:r>
            <a:r>
              <a:rPr lang="el-GR" sz="2000" dirty="0">
                <a:latin typeface="+mj-lt"/>
              </a:rPr>
              <a:t>μάζας βρίσκονται στην κορυφή</a:t>
            </a:r>
            <a:r>
              <a:rPr lang="en-US" sz="2000" dirty="0">
                <a:latin typeface="+mj-lt"/>
              </a:rPr>
              <a:t> </a:t>
            </a:r>
            <a:r>
              <a:rPr lang="el-GR" sz="2000" dirty="0">
                <a:latin typeface="+mj-lt"/>
              </a:rPr>
              <a:t>μιας τσουλήθρας. Το ένα κατεβαίνει από την τσουλήθρα και το άλλο πηδάει και φθάνει στο έδαφος. 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+mj-lt"/>
              </a:rPr>
              <a:t>Να συγκριθεί το έργο του βάρους στις δύο περιπτώσεις.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04517" y="1816014"/>
            <a:ext cx="1631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Είναι ίδιο</a:t>
            </a:r>
          </a:p>
        </p:txBody>
      </p:sp>
      <p:sp>
        <p:nvSpPr>
          <p:cNvPr id="6" name="Θέση ημερομηνίας 5">
            <a:extLst>
              <a:ext uri="{FF2B5EF4-FFF2-40B4-BE49-F238E27FC236}">
                <a16:creationId xmlns:a16="http://schemas.microsoft.com/office/drawing/2014/main" id="{DC158480-E36F-43F4-A8C8-F5DD06836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5E006-4F97-4111-A223-C09B63729C9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7/4/2021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57FA33C-3E22-432A-B99F-F3DD83141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9CF71EEA-C6AD-4A9E-B689-D7242D148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www.merkopanas.blogspot.gr</a:t>
            </a:r>
          </a:p>
        </p:txBody>
      </p:sp>
    </p:spTree>
    <p:extLst>
      <p:ext uri="{BB962C8B-B14F-4D97-AF65-F5344CB8AC3E}">
        <p14:creationId xmlns:p14="http://schemas.microsoft.com/office/powerpoint/2010/main" val="320172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Ομάδα 7"/>
          <p:cNvGrpSpPr/>
          <p:nvPr/>
        </p:nvGrpSpPr>
        <p:grpSpPr>
          <a:xfrm>
            <a:off x="1402080" y="595928"/>
            <a:ext cx="9387840" cy="5355312"/>
            <a:chOff x="1402080" y="595928"/>
            <a:chExt cx="9387840" cy="5355312"/>
          </a:xfrm>
        </p:grpSpPr>
        <p:sp>
          <p:nvSpPr>
            <p:cNvPr id="4" name="Ορθογώνιο 3"/>
            <p:cNvSpPr/>
            <p:nvPr/>
          </p:nvSpPr>
          <p:spPr>
            <a:xfrm>
              <a:off x="1402080" y="595928"/>
              <a:ext cx="9387840" cy="5355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/>
                <a:t>6.  </a:t>
              </a:r>
              <a:r>
                <a:rPr lang="el-GR" sz="2000" dirty="0"/>
                <a:t>Το αμαξάκι µ</a:t>
              </a:r>
              <a:r>
                <a:rPr lang="el-GR" sz="2000" dirty="0" err="1"/>
                <a:t>άζας</a:t>
              </a:r>
              <a:r>
                <a:rPr lang="el-GR" sz="2000" dirty="0"/>
                <a:t> </a:t>
              </a:r>
              <a:r>
                <a:rPr lang="el-GR" sz="2000" i="1" dirty="0"/>
                <a:t>m</a:t>
              </a:r>
              <a:r>
                <a:rPr lang="el-GR" sz="2000" dirty="0"/>
                <a:t> του </a:t>
              </a:r>
              <a:r>
                <a:rPr lang="el-GR" sz="2000" dirty="0" err="1"/>
                <a:t>σχήµατος</a:t>
              </a:r>
              <a:r>
                <a:rPr lang="el-GR" sz="2000" dirty="0"/>
                <a:t>, στη θέση Α έχει ταχύτητα µ</a:t>
              </a:r>
              <a:r>
                <a:rPr lang="el-GR" sz="2000" dirty="0" err="1"/>
                <a:t>έτρου</a:t>
              </a:r>
              <a:r>
                <a:rPr lang="el-GR" sz="2000" dirty="0"/>
                <a:t> </a:t>
              </a:r>
              <a:r>
                <a:rPr lang="el-GR" sz="2000" i="1" dirty="0"/>
                <a:t>υ</a:t>
              </a:r>
              <a:r>
                <a:rPr lang="el-GR" sz="2000" dirty="0"/>
                <a:t> ενώ</a:t>
              </a:r>
              <a:r>
                <a:rPr lang="en-US" sz="2000" dirty="0"/>
                <a:t> </a:t>
              </a:r>
              <a:r>
                <a:rPr lang="el-GR" sz="2000" dirty="0"/>
                <a:t>στη θέση Β λόγω της οριζόντιας </a:t>
              </a:r>
              <a:r>
                <a:rPr lang="el-GR" sz="2000" dirty="0" err="1"/>
                <a:t>δύναµης</a:t>
              </a:r>
              <a:r>
                <a:rPr lang="el-GR" sz="2000" dirty="0"/>
                <a:t> µ</a:t>
              </a:r>
              <a:r>
                <a:rPr lang="el-GR" sz="2000" dirty="0" err="1"/>
                <a:t>έτρου</a:t>
              </a:r>
              <a:r>
                <a:rPr lang="el-GR" sz="2000" dirty="0"/>
                <a:t> </a:t>
              </a:r>
              <a:r>
                <a:rPr lang="el-GR" sz="2000" i="1" dirty="0"/>
                <a:t>F</a:t>
              </a:r>
              <a:r>
                <a:rPr lang="el-GR" sz="2000" dirty="0"/>
                <a:t> ταχύτητα</a:t>
              </a:r>
              <a:r>
                <a:rPr lang="en-US" sz="2000" dirty="0"/>
                <a:t> </a:t>
              </a:r>
              <a:r>
                <a:rPr lang="el-GR" sz="2000" dirty="0"/>
                <a:t>µ</a:t>
              </a:r>
              <a:r>
                <a:rPr lang="el-GR" sz="2000" dirty="0" err="1"/>
                <a:t>έτρου</a:t>
              </a:r>
              <a:r>
                <a:rPr lang="el-GR" sz="2000" dirty="0"/>
                <a:t> 2</a:t>
              </a:r>
              <a:r>
                <a:rPr lang="el-GR" sz="2000" i="1" dirty="0"/>
                <a:t>υ</a:t>
              </a:r>
              <a:r>
                <a:rPr lang="el-GR" sz="2000" dirty="0"/>
                <a:t>.</a:t>
              </a:r>
            </a:p>
            <a:p>
              <a:pPr algn="just">
                <a:lnSpc>
                  <a:spcPct val="150000"/>
                </a:lnSpc>
              </a:pPr>
              <a:endParaRPr lang="el-GR" sz="2000" dirty="0"/>
            </a:p>
            <a:p>
              <a:pPr algn="just">
                <a:lnSpc>
                  <a:spcPct val="150000"/>
                </a:lnSpc>
              </a:pPr>
              <a:endParaRPr lang="el-GR" sz="2000" dirty="0"/>
            </a:p>
            <a:p>
              <a:pPr algn="just">
                <a:lnSpc>
                  <a:spcPct val="150000"/>
                </a:lnSpc>
              </a:pPr>
              <a:endParaRPr lang="el-GR" sz="2000" dirty="0"/>
            </a:p>
            <a:p>
              <a:pPr algn="just">
                <a:lnSpc>
                  <a:spcPct val="150000"/>
                </a:lnSpc>
              </a:pPr>
              <a:endParaRPr lang="el-GR" sz="2000" dirty="0"/>
            </a:p>
            <a:p>
              <a:pPr algn="just">
                <a:lnSpc>
                  <a:spcPct val="150000"/>
                </a:lnSpc>
              </a:pPr>
              <a:endParaRPr lang="el-GR" sz="800" dirty="0"/>
            </a:p>
            <a:p>
              <a:pPr algn="just">
                <a:lnSpc>
                  <a:spcPct val="150000"/>
                </a:lnSpc>
              </a:pPr>
              <a:r>
                <a:rPr lang="el-GR" sz="2000" dirty="0"/>
                <a:t>Ποια από τις παρακάτω προτάσεις είναι σωστή;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α.   </a:t>
              </a:r>
              <a:r>
                <a:rPr lang="el-GR" sz="2000" dirty="0"/>
                <a:t>Η τριβή ολίσθησης στο αμαξάκι στη θέση Α είναι µ</a:t>
              </a:r>
              <a:r>
                <a:rPr lang="el-GR" sz="2000" dirty="0" err="1"/>
                <a:t>ικρότερη</a:t>
              </a:r>
              <a:r>
                <a:rPr lang="el-GR" sz="2000" dirty="0"/>
                <a:t> από  ότι στη θέση Β.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β.   </a:t>
              </a:r>
              <a:r>
                <a:rPr lang="el-GR" sz="2000" dirty="0"/>
                <a:t>Το έργο του βάρους για το αμαξάκι είναι µ</a:t>
              </a:r>
              <a:r>
                <a:rPr lang="el-GR" sz="2000" dirty="0" err="1"/>
                <a:t>ηδέν</a:t>
              </a:r>
              <a:r>
                <a:rPr lang="el-GR" sz="2000" dirty="0"/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γ.   </a:t>
              </a:r>
              <a:r>
                <a:rPr lang="el-GR" sz="2000" dirty="0"/>
                <a:t>Η µ</a:t>
              </a:r>
              <a:r>
                <a:rPr lang="el-GR" sz="2000" dirty="0" err="1"/>
                <a:t>εταβολή</a:t>
              </a:r>
              <a:r>
                <a:rPr lang="el-GR" sz="2000" dirty="0"/>
                <a:t> της ταχύτητας για το αμαξάκι έχει µ</a:t>
              </a:r>
              <a:r>
                <a:rPr lang="el-GR" sz="2000" dirty="0" err="1"/>
                <a:t>έτρο</a:t>
              </a:r>
              <a:r>
                <a:rPr lang="el-GR" sz="2000" dirty="0"/>
                <a:t> 2</a:t>
              </a:r>
              <a:r>
                <a:rPr lang="el-GR" sz="2000" i="1" dirty="0"/>
                <a:t>υ</a:t>
              </a:r>
              <a:r>
                <a:rPr lang="el-GR" sz="2000" dirty="0"/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δ.   </a:t>
              </a:r>
              <a:r>
                <a:rPr lang="el-GR" sz="2000" dirty="0"/>
                <a:t>Η </a:t>
              </a:r>
              <a:r>
                <a:rPr lang="el-GR" sz="2000" dirty="0" err="1"/>
                <a:t>συνισταµένη</a:t>
              </a:r>
              <a:r>
                <a:rPr lang="el-GR" sz="2000" dirty="0"/>
                <a:t> όλων των </a:t>
              </a:r>
              <a:r>
                <a:rPr lang="el-GR" sz="2000" dirty="0" err="1"/>
                <a:t>δυνάµεων</a:t>
              </a:r>
              <a:r>
                <a:rPr lang="el-GR" sz="2000" dirty="0"/>
                <a:t> που ασκούνται στο αμαξάκι  είναι µ</a:t>
              </a:r>
              <a:r>
                <a:rPr lang="el-GR" sz="2000" dirty="0" err="1"/>
                <a:t>ηδέν</a:t>
              </a:r>
              <a:r>
                <a:rPr lang="el-GR" sz="2000" dirty="0"/>
                <a:t>.</a:t>
              </a:r>
            </a:p>
          </p:txBody>
        </p:sp>
        <p:pic>
          <p:nvPicPr>
            <p:cNvPr id="7" name="Εικόνα 6" descr="https://dl.dropboxusercontent.com/u/74817406/FOTOS%20HOT%20POTATOES/142.jpg"/>
            <p:cNvPicPr/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6420" y="1710689"/>
              <a:ext cx="6220460" cy="16515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Έλλειψη 83"/>
          <p:cNvSpPr/>
          <p:nvPr/>
        </p:nvSpPr>
        <p:spPr>
          <a:xfrm>
            <a:off x="1262963" y="4495515"/>
            <a:ext cx="493574" cy="4945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5F0E683-CE73-40BB-B156-6CE8D58CD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3BB4-443A-4891-9CE0-644B816CF23D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7/4/2021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C82E9A67-D1B1-4B55-93B5-C6F63D96F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www.merkopanas.blogspot.gr</a:t>
            </a:r>
          </a:p>
        </p:txBody>
      </p:sp>
    </p:spTree>
    <p:extLst>
      <p:ext uri="{BB962C8B-B14F-4D97-AF65-F5344CB8AC3E}">
        <p14:creationId xmlns:p14="http://schemas.microsoft.com/office/powerpoint/2010/main" val="267661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 txBox="1">
            <a:spLocks noGrp="1"/>
          </p:cNvSpPr>
          <p:nvPr/>
        </p:nvSpPr>
        <p:spPr>
          <a:xfrm>
            <a:off x="4648200" y="6356351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r>
              <a:rPr lang="el-GR" sz="1200">
                <a:solidFill>
                  <a:schemeClr val="tx1">
                    <a:tint val="75000"/>
                  </a:schemeClr>
                </a:solidFill>
              </a:rPr>
              <a:t>Μερκ. Παναγιωτόπουλος - Φυσικός               </a:t>
            </a: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www.merkopanas.blogspot.gr </a:t>
            </a:r>
            <a:endParaRPr lang="el-GR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 txBox="1">
            <a:spLocks noGrp="1"/>
          </p:cNvSpPr>
          <p:nvPr/>
        </p:nvSpPr>
        <p:spPr>
          <a:xfrm>
            <a:off x="9415976" y="6339402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D096D82D-33F5-408F-AC91-314CCFE7ABD0}" type="slidenum">
              <a:rPr lang="el-GR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33</a:t>
            </a:fld>
            <a:endParaRPr lang="el-GR" sz="1200">
              <a:solidFill>
                <a:schemeClr val="tx1">
                  <a:tint val="75000"/>
                </a:schemeClr>
              </a:solidFill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1112520" y="389425"/>
            <a:ext cx="9966960" cy="5170646"/>
            <a:chOff x="990600" y="404665"/>
            <a:chExt cx="9966960" cy="5170646"/>
          </a:xfrm>
        </p:grpSpPr>
        <p:sp>
          <p:nvSpPr>
            <p:cNvPr id="8" name="TextBox 7"/>
            <p:cNvSpPr txBox="1"/>
            <p:nvPr/>
          </p:nvSpPr>
          <p:spPr>
            <a:xfrm>
              <a:off x="990600" y="404665"/>
              <a:ext cx="9966960" cy="5170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/>
                <a:t>7</a:t>
              </a:r>
              <a:r>
                <a:rPr lang="en-US" sz="2000" b="1" dirty="0"/>
                <a:t>. </a:t>
              </a:r>
              <a:r>
                <a:rPr lang="el-GR" sz="2000" dirty="0"/>
                <a:t>Σώμα</a:t>
              </a:r>
              <a:r>
                <a:rPr lang="en-US" sz="2000" dirty="0"/>
                <a:t> </a:t>
              </a:r>
              <a:r>
                <a:rPr lang="el-GR" sz="2000" dirty="0"/>
                <a:t>βάρους </a:t>
              </a:r>
              <a:r>
                <a:rPr lang="en-US" sz="2000" i="1" dirty="0"/>
                <a:t>w</a:t>
              </a:r>
              <a:r>
                <a:rPr lang="el-GR" sz="2000" dirty="0"/>
                <a:t>, ξεκινώντας από ακινησία, κινείται κατά μήκος κεκλιμένου επιπέδου με σταθερή ταχύτητα, με την επίδραση δύναμης </a:t>
              </a:r>
              <a:r>
                <a:rPr lang="en-US" sz="2000" i="1" dirty="0"/>
                <a:t>F</a:t>
              </a:r>
              <a:r>
                <a:rPr lang="en-US" sz="2000" dirty="0"/>
                <a:t>, </a:t>
              </a:r>
              <a:r>
                <a:rPr lang="el-GR" sz="2000" dirty="0"/>
                <a:t>όπως φαίνεται στο σχήμα. Το σώμα διανύει απόσταση </a:t>
              </a:r>
              <a:r>
                <a:rPr lang="en-US" sz="2000" i="1" dirty="0"/>
                <a:t>s</a:t>
              </a:r>
              <a:r>
                <a:rPr lang="en-US" sz="2000" dirty="0"/>
                <a:t> </a:t>
              </a:r>
              <a:r>
                <a:rPr lang="el-GR" sz="2000" dirty="0"/>
                <a:t>στο επίπεδο. </a:t>
              </a:r>
            </a:p>
            <a:p>
              <a:pPr algn="just">
                <a:lnSpc>
                  <a:spcPct val="150000"/>
                </a:lnSpc>
              </a:pPr>
              <a:endParaRPr lang="el-GR" sz="2000" b="1" dirty="0"/>
            </a:p>
            <a:p>
              <a:pPr algn="just">
                <a:lnSpc>
                  <a:spcPct val="150000"/>
                </a:lnSpc>
              </a:pPr>
              <a:endParaRPr lang="el-GR" sz="2000" b="1" dirty="0"/>
            </a:p>
            <a:p>
              <a:pPr algn="just">
                <a:lnSpc>
                  <a:spcPct val="150000"/>
                </a:lnSpc>
              </a:pPr>
              <a:endParaRPr lang="el-GR" sz="2000" b="1" dirty="0"/>
            </a:p>
            <a:p>
              <a:pPr algn="just">
                <a:lnSpc>
                  <a:spcPct val="150000"/>
                </a:lnSpc>
              </a:pPr>
              <a:endParaRPr lang="el-GR" sz="2000" b="1" dirty="0"/>
            </a:p>
            <a:p>
              <a:pPr algn="just">
                <a:lnSpc>
                  <a:spcPct val="150000"/>
                </a:lnSpc>
              </a:pPr>
              <a:endParaRPr lang="el-GR" sz="2000" dirty="0"/>
            </a:p>
            <a:p>
              <a:pPr algn="just">
                <a:lnSpc>
                  <a:spcPct val="150000"/>
                </a:lnSpc>
              </a:pPr>
              <a:r>
                <a:rPr lang="el-GR" sz="2000" dirty="0"/>
                <a:t>Αν </a:t>
              </a:r>
              <a:r>
                <a:rPr lang="el-GR" sz="2000" i="1" dirty="0"/>
                <a:t>Τ</a:t>
              </a:r>
              <a:r>
                <a:rPr lang="el-GR" sz="2000" dirty="0"/>
                <a:t> η τριβή ολίσθησης ανάμεσα στο σώμα και το επίπεδο, ποια από τις παρακάτω προτάσεις είναι σωστή;  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α.  </a:t>
              </a:r>
              <a:r>
                <a:rPr lang="el-GR" sz="2000" i="1" dirty="0"/>
                <a:t>W</a:t>
              </a:r>
              <a:r>
                <a:rPr lang="el-GR" sz="2000" baseline="-25000" dirty="0"/>
                <a:t>F</a:t>
              </a:r>
              <a:r>
                <a:rPr lang="el-GR" sz="2000" dirty="0"/>
                <a:t> = </a:t>
              </a:r>
              <a:r>
                <a:rPr lang="el-GR" sz="2000" i="1" dirty="0"/>
                <a:t>W</a:t>
              </a:r>
              <a:r>
                <a:rPr lang="el-GR" sz="2000" baseline="-25000" dirty="0"/>
                <a:t>T</a:t>
              </a:r>
              <a:r>
                <a:rPr lang="el-GR" sz="2000" dirty="0"/>
                <a:t>.                    </a:t>
              </a:r>
              <a:r>
                <a:rPr lang="el-GR" sz="2000" b="1" dirty="0"/>
                <a:t>β.  </a:t>
              </a:r>
              <a:r>
                <a:rPr lang="el-GR" sz="2000" i="1" dirty="0"/>
                <a:t>W</a:t>
              </a:r>
              <a:r>
                <a:rPr lang="el-GR" sz="2000" baseline="-25000" dirty="0"/>
                <a:t>F</a:t>
              </a:r>
              <a:r>
                <a:rPr lang="el-GR" sz="2000" dirty="0"/>
                <a:t> = </a:t>
              </a:r>
              <a:r>
                <a:rPr lang="el-GR" sz="2000" i="1" dirty="0" err="1"/>
                <a:t>W</a:t>
              </a:r>
              <a:r>
                <a:rPr lang="el-GR" sz="2000" baseline="-25000" dirty="0" err="1"/>
                <a:t>Wx</a:t>
              </a:r>
              <a:r>
                <a:rPr lang="el-GR" sz="2000" dirty="0"/>
                <a:t>.                   </a:t>
              </a:r>
              <a:r>
                <a:rPr lang="el-GR" sz="2000" b="1" dirty="0"/>
                <a:t>γ.  </a:t>
              </a:r>
              <a:r>
                <a:rPr lang="el-GR" sz="2000" i="1" dirty="0"/>
                <a:t>W</a:t>
              </a:r>
              <a:r>
                <a:rPr lang="el-GR" sz="2000" baseline="-25000" dirty="0"/>
                <a:t>T</a:t>
              </a:r>
              <a:r>
                <a:rPr lang="el-GR" sz="2000" dirty="0"/>
                <a:t> = </a:t>
              </a:r>
              <a:r>
                <a:rPr lang="el-GR" sz="2000" dirty="0" err="1"/>
                <a:t>μ.</a:t>
              </a:r>
              <a:r>
                <a:rPr lang="el-GR" sz="2000" i="1" dirty="0" err="1"/>
                <a:t>Τ</a:t>
              </a:r>
              <a:r>
                <a:rPr lang="el-GR" sz="2000" dirty="0" err="1"/>
                <a:t>.</a:t>
              </a:r>
              <a:r>
                <a:rPr lang="el-GR" sz="2000" i="1" dirty="0" err="1"/>
                <a:t>s</a:t>
              </a:r>
              <a:r>
                <a:rPr lang="el-GR" sz="2000" dirty="0"/>
                <a:t>.              </a:t>
              </a:r>
              <a:r>
                <a:rPr lang="el-GR" sz="2000" b="1" dirty="0"/>
                <a:t>δ.  </a:t>
              </a:r>
              <a:r>
                <a:rPr lang="el-GR" sz="2000" i="1" dirty="0"/>
                <a:t>W</a:t>
              </a:r>
              <a:r>
                <a:rPr lang="el-GR" sz="2000" baseline="-25000" dirty="0"/>
                <a:t>F</a:t>
              </a:r>
              <a:r>
                <a:rPr lang="el-GR" sz="2000" dirty="0"/>
                <a:t> = - (</a:t>
              </a:r>
              <a:r>
                <a:rPr lang="el-GR" sz="2000" i="1" dirty="0"/>
                <a:t>W</a:t>
              </a:r>
              <a:r>
                <a:rPr lang="el-GR" sz="2000" baseline="-25000" dirty="0"/>
                <a:t>T</a:t>
              </a:r>
              <a:r>
                <a:rPr lang="el-GR" sz="2000" dirty="0"/>
                <a:t> + </a:t>
              </a:r>
              <a:r>
                <a:rPr lang="el-GR" sz="2000" i="1" dirty="0" err="1"/>
                <a:t>W</a:t>
              </a:r>
              <a:r>
                <a:rPr lang="el-GR" sz="2000" baseline="-25000" dirty="0" err="1"/>
                <a:t>Wx</a:t>
              </a:r>
              <a:r>
                <a:rPr lang="el-GR" sz="2000" dirty="0"/>
                <a:t>).</a:t>
              </a:r>
            </a:p>
          </p:txBody>
        </p:sp>
        <p:pic>
          <p:nvPicPr>
            <p:cNvPr id="9" name="Εικόνα 8" descr="https://dl.dropboxusercontent.com/u/74817406/FOTOS%20HOT%20POTATOES/143.jpg"/>
            <p:cNvPicPr/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520" y="1774507"/>
              <a:ext cx="4389120" cy="22640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Έλλειψη 83"/>
          <p:cNvSpPr/>
          <p:nvPr/>
        </p:nvSpPr>
        <p:spPr>
          <a:xfrm>
            <a:off x="8043773" y="5065531"/>
            <a:ext cx="493574" cy="4945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E3768B3-9FD4-482E-B4EA-85308EF4E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795D-E5FC-45E7-AB36-70D0C35FDCC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7/4/2021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9B4DF32F-5E9A-45B4-BB9E-F701CA919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B9859A2-F946-4000-8E72-D5D00A2E2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www.merkopanas.blogspot.gr</a:t>
            </a:r>
          </a:p>
        </p:txBody>
      </p:sp>
    </p:spTree>
    <p:extLst>
      <p:ext uri="{BB962C8B-B14F-4D97-AF65-F5344CB8AC3E}">
        <p14:creationId xmlns:p14="http://schemas.microsoft.com/office/powerpoint/2010/main" val="65392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 txBox="1">
            <a:spLocks noGrp="1"/>
          </p:cNvSpPr>
          <p:nvPr/>
        </p:nvSpPr>
        <p:spPr>
          <a:xfrm>
            <a:off x="4648200" y="6356351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r>
              <a:rPr lang="el-GR" sz="1200">
                <a:solidFill>
                  <a:schemeClr val="tx1">
                    <a:tint val="75000"/>
                  </a:schemeClr>
                </a:solidFill>
              </a:rPr>
              <a:t>Μερκ. Παναγιωτόπουλος - Φυσικός               </a:t>
            </a: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www.merkopanas.blogspot.gr </a:t>
            </a:r>
            <a:endParaRPr lang="el-GR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 txBox="1">
            <a:spLocks noGrp="1"/>
          </p:cNvSpPr>
          <p:nvPr/>
        </p:nvSpPr>
        <p:spPr>
          <a:xfrm>
            <a:off x="9399563" y="632533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D096D82D-33F5-408F-AC91-314CCFE7ABD0}" type="slidenum">
              <a:rPr lang="el-GR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34</a:t>
            </a:fld>
            <a:endParaRPr lang="el-GR" sz="1200" dirty="0">
              <a:solidFill>
                <a:schemeClr val="tx1">
                  <a:tint val="75000"/>
                </a:schemeClr>
              </a:solidFill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1366482" y="336602"/>
            <a:ext cx="9519996" cy="5448744"/>
            <a:chOff x="1366482" y="336602"/>
            <a:chExt cx="9519996" cy="5448744"/>
          </a:xfrm>
        </p:grpSpPr>
        <p:pic>
          <p:nvPicPr>
            <p:cNvPr id="42" name="Picture 2" descr="C:\Users\Merkouris\Desktop\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2707" y="336602"/>
              <a:ext cx="4506373" cy="19756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1366482" y="2461359"/>
              <a:ext cx="9519996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/>
                <a:t>8</a:t>
              </a:r>
              <a:r>
                <a:rPr lang="en-US" sz="2000" b="1" dirty="0"/>
                <a:t>. </a:t>
              </a:r>
              <a:r>
                <a:rPr lang="el-GR" sz="2000" b="1" dirty="0"/>
                <a:t> </a:t>
              </a:r>
              <a:r>
                <a:rPr lang="el-GR" sz="2000" dirty="0"/>
                <a:t>Ένα τρακτέρ σέρνει ένα φορτίο ξύλα σε απόσταση 20</a:t>
              </a:r>
              <a:r>
                <a:rPr lang="en-US" sz="2000" dirty="0"/>
                <a:t>m. </a:t>
              </a:r>
              <a:r>
                <a:rPr lang="el-GR" sz="2000" dirty="0"/>
                <a:t>Το τρακτέρ ασκεί στα ξύλα δύναμη </a:t>
              </a:r>
              <a:r>
                <a:rPr lang="en-US" sz="2000" i="1" dirty="0"/>
                <a:t>F</a:t>
              </a:r>
              <a:r>
                <a:rPr lang="el-GR" sz="2000" i="1" dirty="0"/>
                <a:t> </a:t>
              </a:r>
              <a:r>
                <a:rPr lang="en-US" sz="2000" dirty="0"/>
                <a:t>=</a:t>
              </a:r>
              <a:r>
                <a:rPr lang="el-GR" sz="2000" dirty="0"/>
                <a:t> 5000Ν υπό γωνία </a:t>
              </a:r>
              <a:r>
                <a:rPr lang="el-GR" sz="2000" i="1" dirty="0"/>
                <a:t>φ</a:t>
              </a:r>
              <a:r>
                <a:rPr lang="el-GR" sz="2000" dirty="0"/>
                <a:t> (σχήμα). Η τριβή ανάμεσα στο φορτίο των ξύλων και το έδαφος είναι 3500Ν. Να υπολογίσετε το έργο</a:t>
              </a:r>
              <a:r>
                <a:rPr lang="en-US" sz="2000" dirty="0"/>
                <a:t>:</a:t>
              </a:r>
              <a:r>
                <a:rPr lang="el-GR" sz="2000" dirty="0"/>
                <a:t> 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α.  </a:t>
              </a:r>
              <a:r>
                <a:rPr lang="en-US" sz="2000" b="1" dirty="0"/>
                <a:t> </a:t>
              </a:r>
              <a:r>
                <a:rPr lang="el-GR" sz="2000" dirty="0"/>
                <a:t>Της δύναμης </a:t>
              </a:r>
              <a:r>
                <a:rPr lang="el-GR" sz="2000" i="1" dirty="0"/>
                <a:t>F</a:t>
              </a:r>
              <a:r>
                <a:rPr lang="el-GR" sz="2000" dirty="0"/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β.   </a:t>
              </a:r>
              <a:r>
                <a:rPr lang="el-GR" sz="2000" dirty="0"/>
                <a:t>Της τριβής.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γ.   </a:t>
              </a:r>
              <a:r>
                <a:rPr lang="el-GR" sz="2000" dirty="0"/>
                <a:t>Το συνολικό έργο των δύο προηγούμενων δυνάμεων.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dirty="0"/>
                <a:t>Δίνεται:  </a:t>
              </a:r>
              <a:r>
                <a:rPr lang="el-GR" sz="2000" dirty="0" err="1"/>
                <a:t>συν</a:t>
              </a:r>
              <a:r>
                <a:rPr lang="el-GR" sz="2000" i="1" dirty="0" err="1"/>
                <a:t>φ</a:t>
              </a:r>
              <a:r>
                <a:rPr lang="el-GR" sz="2000" i="1" dirty="0"/>
                <a:t> </a:t>
              </a:r>
              <a:r>
                <a:rPr lang="el-GR" sz="2000" dirty="0"/>
                <a:t>= 0,8. 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331665" y="3913854"/>
            <a:ext cx="1294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8.10</a:t>
            </a:r>
            <a:r>
              <a:rPr lang="el-GR" sz="24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3972" y="4354184"/>
            <a:ext cx="1294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-7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.10</a:t>
            </a:r>
            <a:r>
              <a:rPr lang="el-GR" sz="24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05335" y="4815849"/>
            <a:ext cx="1038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l-GR" sz="24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F16C70D-0316-4D11-BDFB-F80B2F96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3B1B-6F25-4699-8937-8C28068134E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7/4/2021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BA9EA77-110B-4C90-8D3D-1AE6E10C1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045D0513-9D04-4FF1-8CAE-B0DD8D2F0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www.merkopanas.blogspot.gr</a:t>
            </a:r>
          </a:p>
        </p:txBody>
      </p:sp>
    </p:spTree>
    <p:extLst>
      <p:ext uri="{BB962C8B-B14F-4D97-AF65-F5344CB8AC3E}">
        <p14:creationId xmlns:p14="http://schemas.microsoft.com/office/powerpoint/2010/main" val="393831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560" y="1188633"/>
            <a:ext cx="1344526" cy="1281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24086" y="857633"/>
            <a:ext cx="36023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Στην καθημερινή γλώσσα η χρήση της λέξης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έργο</a:t>
            </a:r>
            <a:r>
              <a:rPr lang="el-GR" sz="2400" b="1" dirty="0"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latin typeface="Comic Sans MS" panose="030F0702030302020204" pitchFamily="66" charset="0"/>
              </a:rPr>
              <a:t>παρουσιάζει μεγάλη ποικιλία. 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 rot="20501843">
            <a:off x="480151" y="567417"/>
            <a:ext cx="2408750" cy="12926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Σημαντικό</a:t>
            </a:r>
            <a:r>
              <a:rPr lang="el-GR" altLang="el-GR" sz="2400" b="1" dirty="0">
                <a:latin typeface="Comic Sans MS" pitchFamily="66" charset="0"/>
              </a:rPr>
              <a:t> </a:t>
            </a: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έργο</a:t>
            </a:r>
            <a:r>
              <a:rPr lang="el-GR" altLang="el-GR" sz="2400" b="1" dirty="0">
                <a:latin typeface="Comic Sans MS" pitchFamily="66" charset="0"/>
              </a:rPr>
              <a:t> </a:t>
            </a:r>
            <a:r>
              <a:rPr lang="el-GR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τέχνης</a:t>
            </a:r>
            <a:r>
              <a:rPr lang="en-US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…</a:t>
            </a:r>
            <a:endParaRPr lang="el-GR" altLang="el-GR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 rot="844980">
            <a:off x="8205990" y="500569"/>
            <a:ext cx="3594641" cy="12926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>
                <a:latin typeface="Comic Sans MS" pitchFamily="66" charset="0"/>
              </a:rPr>
              <a:t>Μεγάλο</a:t>
            </a:r>
            <a:r>
              <a:rPr lang="el-GR" altLang="el-GR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>
                <a:latin typeface="Comic Sans MS" pitchFamily="66" charset="0"/>
              </a:rPr>
              <a:t>κατασκευαστικό</a:t>
            </a:r>
            <a:r>
              <a:rPr lang="el-GR" altLang="el-GR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έργο</a:t>
            </a:r>
            <a:r>
              <a:rPr lang="en-US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…</a:t>
            </a:r>
            <a:endParaRPr lang="el-GR" altLang="el-G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321770" y="2912566"/>
            <a:ext cx="2502893" cy="13135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Προσέφερε πολύτιμο </a:t>
            </a: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έργο</a:t>
            </a:r>
            <a:r>
              <a:rPr lang="en-US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…</a:t>
            </a:r>
            <a:endParaRPr lang="el-GR" altLang="el-G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 rot="21109860">
            <a:off x="483330" y="2774964"/>
            <a:ext cx="2377880" cy="12926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>
                <a:latin typeface="Comic Sans MS" pitchFamily="66" charset="0"/>
              </a:rPr>
              <a:t>Το </a:t>
            </a: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έργο</a:t>
            </a:r>
            <a:r>
              <a:rPr lang="el-GR" altLang="el-GR" sz="2400" b="1" dirty="0">
                <a:latin typeface="Comic Sans MS" pitchFamily="66" charset="0"/>
              </a:rPr>
              <a:t> της κυβέρνησης…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 rot="1326870">
            <a:off x="8324056" y="4280528"/>
            <a:ext cx="3671888" cy="519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altLang="el-GR" sz="2400" b="1" dirty="0">
                <a:latin typeface="Comic Sans MS" pitchFamily="66" charset="0"/>
              </a:rPr>
              <a:t>Θεάρεστο</a:t>
            </a:r>
            <a:r>
              <a:rPr lang="el-GR" altLang="el-GR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έργο</a:t>
            </a:r>
            <a:r>
              <a:rPr lang="en-US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…</a:t>
            </a:r>
            <a:endParaRPr lang="el-GR" altLang="el-G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325899" y="4440783"/>
            <a:ext cx="2734973" cy="13135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Καταπληκτικό θεατρικό </a:t>
            </a: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έργο</a:t>
            </a:r>
            <a:r>
              <a:rPr lang="en-US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…</a:t>
            </a:r>
            <a:endParaRPr lang="el-GR" altLang="el-G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8563447" y="2263473"/>
            <a:ext cx="2879725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Αποτελεί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έργο</a:t>
            </a:r>
            <a:r>
              <a:rPr lang="el-GR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ζωής …</a:t>
            </a:r>
            <a:endParaRPr lang="en-US" sz="24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1163806" y="4440783"/>
            <a:ext cx="3554359" cy="1231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>
                <a:latin typeface="Comic Sans MS" panose="030F0702030302020204" pitchFamily="66" charset="0"/>
              </a:rPr>
              <a:t>Το ωφέλιμο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έργο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2400" b="1" dirty="0">
                <a:latin typeface="Comic Sans MS" panose="030F0702030302020204" pitchFamily="66" charset="0"/>
              </a:rPr>
              <a:t>που αποδίδει η μηχανή…</a:t>
            </a:r>
          </a:p>
        </p:txBody>
      </p:sp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A0556839-7A5D-4713-A34A-F41AF9403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EC683-1583-4A9F-B26D-43AB9E1E67E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7/4/2021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1DFB0F98-D11F-4836-A110-0BA54677E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www.merkopanas.blogspot.gr</a:t>
            </a:r>
          </a:p>
        </p:txBody>
      </p:sp>
    </p:spTree>
    <p:extLst>
      <p:ext uri="{BB962C8B-B14F-4D97-AF65-F5344CB8AC3E}">
        <p14:creationId xmlns:p14="http://schemas.microsoft.com/office/powerpoint/2010/main" val="90679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339BC-7AAA-4BE3-BC56-6876A340B619}" type="slidenum">
              <a:rPr lang="el-GR"/>
              <a:pPr>
                <a:defRPr/>
              </a:pPr>
              <a:t>5</a:t>
            </a:fld>
            <a:endParaRPr lang="el-GR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078" y="1077127"/>
            <a:ext cx="1344526" cy="1281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50604" y="578784"/>
            <a:ext cx="3089235" cy="113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b="1" dirty="0">
                <a:latin typeface="Comic Sans MS" panose="030F0702030302020204" pitchFamily="66" charset="0"/>
              </a:rPr>
              <a:t>Στη συνέχεια, εμείς θα μελετήσουμε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220844" y="2388919"/>
            <a:ext cx="5750312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altLang="el-GR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hlinkClick r:id="rId3"/>
              </a:rPr>
              <a:t>T</a:t>
            </a:r>
            <a:r>
              <a:rPr lang="el-GR" altLang="el-GR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hlinkClick r:id="rId3"/>
              </a:rPr>
              <a:t>ο έργο στη Φυσική</a:t>
            </a:r>
            <a:endParaRPr lang="el-GR" altLang="el-GR" sz="44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4DC395F-CDE0-4AA4-92FF-9D7B1519D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CE9B5-FFAC-4F3F-8DB2-82CABF202B5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7/4/2021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413A2D7D-CD40-4550-B3DA-937DF4101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www.merkopanas.blogspot.gr</a:t>
            </a:r>
          </a:p>
        </p:txBody>
      </p:sp>
    </p:spTree>
    <p:extLst>
      <p:ext uri="{BB962C8B-B14F-4D97-AF65-F5344CB8AC3E}">
        <p14:creationId xmlns:p14="http://schemas.microsoft.com/office/powerpoint/2010/main" val="11529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50284" y="2483279"/>
            <a:ext cx="2861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b="1" dirty="0">
                <a:latin typeface="Comic Sans MS" panose="030F0702030302020204" pitchFamily="66" charset="0"/>
              </a:rPr>
              <a:t>Το έργο συνδέεται με μετακίνηση…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240" y="2829974"/>
            <a:ext cx="1225044" cy="1167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701100"/>
              </p:ext>
            </p:extLst>
          </p:nvPr>
        </p:nvGraphicFramePr>
        <p:xfrm>
          <a:off x="611002" y="200387"/>
          <a:ext cx="1876425" cy="249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3" name="Φωτογραφία του Photo Editor" r:id="rId4" imgW="2523810" imgH="3352381" progId="MSPhotoEd.3">
                  <p:embed/>
                </p:oleObj>
              </mc:Choice>
              <mc:Fallback>
                <p:oleObj name="Φωτογραφία του Photo Editor" r:id="rId4" imgW="2523810" imgH="3352381" progId="MSPhotoEd.3">
                  <p:embed/>
                  <p:pic>
                    <p:nvPicPr>
                      <p:cNvPr id="1843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002" y="200387"/>
                        <a:ext cx="1876425" cy="24923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8" descr="work_weight_0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4252" y="200387"/>
            <a:ext cx="18430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c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21012" y="200387"/>
            <a:ext cx="3608415" cy="2832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au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08100" y="4113005"/>
            <a:ext cx="4272079" cy="212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ce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81100" y="4236909"/>
            <a:ext cx="4968027" cy="187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272" y="200387"/>
            <a:ext cx="3215644" cy="2049973"/>
          </a:xfrm>
          <a:prstGeom prst="rect">
            <a:avLst/>
          </a:prstGeom>
        </p:spPr>
      </p:pic>
      <p:sp>
        <p:nvSpPr>
          <p:cNvPr id="11" name="Θέση ημερομηνίας 10">
            <a:extLst>
              <a:ext uri="{FF2B5EF4-FFF2-40B4-BE49-F238E27FC236}">
                <a16:creationId xmlns:a16="http://schemas.microsoft.com/office/drawing/2014/main" id="{34691913-1910-467E-A5F1-8070ABA15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756F8-DF87-4E7E-8B3C-7EA9C75A78A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7/4/2021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36B55CE0-6050-4963-99D0-0F453A1B6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www.merkopanas.blogspot.gr</a:t>
            </a:r>
          </a:p>
        </p:txBody>
      </p:sp>
    </p:spTree>
    <p:extLst>
      <p:ext uri="{BB962C8B-B14F-4D97-AF65-F5344CB8AC3E}">
        <p14:creationId xmlns:p14="http://schemas.microsoft.com/office/powerpoint/2010/main" val="331388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04F4E-D4AF-4AEC-8DA2-356C9A0586DA}" type="slidenum">
              <a:rPr lang="el-GR"/>
              <a:pPr>
                <a:defRPr/>
              </a:pPr>
              <a:t>7</a:t>
            </a:fld>
            <a:endParaRPr lang="el-GR"/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7980053" y="45223"/>
            <a:ext cx="3602347" cy="1634040"/>
          </a:xfrm>
          <a:prstGeom prst="cloudCallout">
            <a:avLst>
              <a:gd name="adj1" fmla="val 45887"/>
              <a:gd name="adj2" fmla="val 6872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50000"/>
              </a:lnSpc>
              <a:defRPr/>
            </a:pPr>
            <a:r>
              <a:rPr lang="el-GR" sz="2000" b="1" dirty="0">
                <a:latin typeface="Comic Sans MS" pitchFamily="66" charset="0"/>
              </a:rPr>
              <a:t>Τελικά, τι εκφράζει το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έργο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;</a:t>
            </a:r>
          </a:p>
        </p:txBody>
      </p:sp>
      <p:graphicFrame>
        <p:nvGraphicFramePr>
          <p:cNvPr id="194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737210"/>
              </p:ext>
            </p:extLst>
          </p:nvPr>
        </p:nvGraphicFramePr>
        <p:xfrm>
          <a:off x="494605" y="1120775"/>
          <a:ext cx="1223962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6" name="Φωτογραφία του Photo Editor" r:id="rId3" imgW="2857899" imgH="2704762" progId="MSPhotoEd.3">
                  <p:embed/>
                </p:oleObj>
              </mc:Choice>
              <mc:Fallback>
                <p:oleObj name="Φωτογραφία του Photo Editor" r:id="rId3" imgW="2857899" imgH="2704762" progId="MSPhotoEd.3">
                  <p:embed/>
                  <p:pic>
                    <p:nvPicPr>
                      <p:cNvPr id="194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605" y="1120775"/>
                        <a:ext cx="1223962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8" name="Picture 12" descr="Black_figur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26400" y="4576005"/>
            <a:ext cx="2400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2"/>
              </a:clrFrom>
              <a:clrTo>
                <a:srgbClr val="FEFE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207" y="1950191"/>
            <a:ext cx="8159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18566" y="300742"/>
            <a:ext cx="5491859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Το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έργο</a:t>
            </a: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 είναι συνδεδεμένο με τη δράση μιας δύναμης σ’ ένα σώμα, γι’ αυτό μιλάμε για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“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έργο δύναμης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”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Το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έργο</a:t>
            </a: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 ως φυσικό μέγεθος (σύμβολο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</a:t>
            </a:r>
            <a:r>
              <a:rPr lang="en-US" sz="2000" b="1" dirty="0">
                <a:solidFill>
                  <a:prstClr val="black"/>
                </a:solidFill>
                <a:latin typeface="Comic Sans MS" pitchFamily="66" charset="0"/>
              </a:rPr>
              <a:t>)</a:t>
            </a: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 εκφράζει την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ενέργεια</a:t>
            </a: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 που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μεταφέρεται</a:t>
            </a: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 από ένα σώμα σ’ ένα άλλο ή την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ενέργεια</a:t>
            </a: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 που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μετατρέπεται </a:t>
            </a: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από μια μορφή σε μία άλλη. 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Π.χ. κλωτσώντας μια μπάλα, </a:t>
            </a:r>
            <a:r>
              <a:rPr 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μεταφέρεται ενέργεια</a:t>
            </a: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 από το σώμα μας στην μπάλα, στη μπάλα </a:t>
            </a:r>
            <a:r>
              <a:rPr 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δρα</a:t>
            </a: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 μία </a:t>
            </a:r>
            <a:r>
              <a:rPr 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δύναμη</a:t>
            </a: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 που την αναγκάζει να μετακινηθεί από τη θέση της και αυτή η </a:t>
            </a:r>
            <a:r>
              <a:rPr 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δύναμη παράγει έργο</a:t>
            </a: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 που είναι ίσο (περίπου) με την ενέργεια που έχασε το σώμα μας! </a:t>
            </a:r>
            <a:endParaRPr lang="en-U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8026400" y="2650350"/>
            <a:ext cx="3178807" cy="1763130"/>
            <a:chOff x="8026400" y="2650350"/>
            <a:chExt cx="3178807" cy="1763130"/>
          </a:xfrm>
        </p:grpSpPr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6400" y="2650350"/>
              <a:ext cx="3178807" cy="165562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9432923" y="4167259"/>
              <a:ext cx="365760" cy="246221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endParaRPr lang="el-GR" sz="1000" dirty="0"/>
            </a:p>
          </p:txBody>
        </p:sp>
      </p:grpSp>
      <p:sp>
        <p:nvSpPr>
          <p:cNvPr id="8" name="Θέση ημερομηνίας 7">
            <a:extLst>
              <a:ext uri="{FF2B5EF4-FFF2-40B4-BE49-F238E27FC236}">
                <a16:creationId xmlns:a16="http://schemas.microsoft.com/office/drawing/2014/main" id="{F561B28A-A5BC-4349-9A75-D8DD60C0B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1720D-8FD9-46AE-8AB4-C5E47D292964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7/4/2021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66D427E3-4F81-4E7B-A54B-C22E74B11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www.merkopanas.blogspot.gr</a:t>
            </a:r>
          </a:p>
        </p:txBody>
      </p:sp>
    </p:spTree>
    <p:extLst>
      <p:ext uri="{BB962C8B-B14F-4D97-AF65-F5344CB8AC3E}">
        <p14:creationId xmlns:p14="http://schemas.microsoft.com/office/powerpoint/2010/main" val="397473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CFF12A-8F8F-45CC-919B-711BA8BD8551}" type="slidenum">
              <a:rPr lang="el-GR"/>
              <a:pPr>
                <a:defRPr/>
              </a:pPr>
              <a:t>8</a:t>
            </a:fld>
            <a:endParaRPr lang="el-GR"/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8241001" y="140559"/>
            <a:ext cx="2592288" cy="1368821"/>
          </a:xfrm>
          <a:prstGeom prst="cloudCallout">
            <a:avLst>
              <a:gd name="adj1" fmla="val 47979"/>
              <a:gd name="adj2" fmla="val 7073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50000"/>
              </a:lnSpc>
              <a:defRPr/>
            </a:pP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Ενέργεια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</a:t>
            </a:r>
            <a:r>
              <a:rPr lang="el-GR" sz="2000" b="1" dirty="0">
                <a:latin typeface="Comic Sans MS" pitchFamily="66" charset="0"/>
              </a:rPr>
              <a:t> τι είναι αυτή;</a:t>
            </a:r>
          </a:p>
        </p:txBody>
      </p:sp>
      <p:graphicFrame>
        <p:nvGraphicFramePr>
          <p:cNvPr id="215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200366"/>
              </p:ext>
            </p:extLst>
          </p:nvPr>
        </p:nvGraphicFramePr>
        <p:xfrm>
          <a:off x="203874" y="476419"/>
          <a:ext cx="1223962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9" name="Φωτογραφία του Photo Editor" r:id="rId3" imgW="2857899" imgH="2704762" progId="MSPhotoEd.3">
                  <p:embed/>
                </p:oleObj>
              </mc:Choice>
              <mc:Fallback>
                <p:oleObj name="Φωτογραφία του Photo Editor" r:id="rId3" imgW="2857899" imgH="2704762" progId="MSPhotoEd.3">
                  <p:embed/>
                  <p:pic>
                    <p:nvPicPr>
                      <p:cNvPr id="215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74" y="476419"/>
                        <a:ext cx="1223962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Επεξήγηση με σύννεφο 4"/>
          <p:cNvSpPr/>
          <p:nvPr/>
        </p:nvSpPr>
        <p:spPr>
          <a:xfrm>
            <a:off x="7686456" y="2602246"/>
            <a:ext cx="2909723" cy="1438643"/>
          </a:xfrm>
          <a:prstGeom prst="cloudCallout">
            <a:avLst>
              <a:gd name="adj1" fmla="val 29990"/>
              <a:gd name="adj2" fmla="val 7029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l-GR" b="1" dirty="0">
                <a:solidFill>
                  <a:schemeClr val="tx1"/>
                </a:solidFill>
                <a:latin typeface="Comic Sans MS" panose="030F0702030302020204" pitchFamily="66" charset="0"/>
              </a:rPr>
              <a:t>Στην εποχή μου δεν ξέραμε για την ενέργεια! </a:t>
            </a:r>
          </a:p>
        </p:txBody>
      </p:sp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2"/>
              </a:clrFrom>
              <a:clrTo>
                <a:srgbClr val="FEFE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702" y="1679051"/>
            <a:ext cx="8159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27836" y="167860"/>
            <a:ext cx="6461731" cy="1887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Η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ενέργεια </a:t>
            </a: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είναι πολύ δύσκολο να οριστεί, γιατί είναι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αφηρημένη έννοια</a:t>
            </a: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. Δεν μπορείς να την δεις</a:t>
            </a:r>
            <a:r>
              <a:rPr lang="en-US" sz="2000" b="1" dirty="0">
                <a:solidFill>
                  <a:prstClr val="black"/>
                </a:solidFill>
                <a:latin typeface="Comic Sans MS" pitchFamily="66" charset="0"/>
              </a:rPr>
              <a:t>,</a:t>
            </a: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 να την πιάσεις, να τη μυρίσεις, να την ακούσεις</a:t>
            </a:r>
            <a:r>
              <a:rPr lang="en-US" sz="2000" b="1" dirty="0">
                <a:solidFill>
                  <a:prstClr val="black"/>
                </a:solidFill>
                <a:latin typeface="Comic Sans MS" pitchFamily="66" charset="0"/>
              </a:rPr>
              <a:t>, </a:t>
            </a: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να τη γευτείς!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Εμφανίζεται μόνον όταν μεταβάλλεται.</a:t>
            </a:r>
          </a:p>
        </p:txBody>
      </p:sp>
      <p:grpSp>
        <p:nvGrpSpPr>
          <p:cNvPr id="8" name="Ομάδα 7"/>
          <p:cNvGrpSpPr/>
          <p:nvPr/>
        </p:nvGrpSpPr>
        <p:grpSpPr>
          <a:xfrm>
            <a:off x="9931743" y="4371377"/>
            <a:ext cx="1241477" cy="2152580"/>
            <a:chOff x="10255729" y="4796775"/>
            <a:chExt cx="1241477" cy="1769775"/>
          </a:xfrm>
        </p:grpSpPr>
        <p:pic>
          <p:nvPicPr>
            <p:cNvPr id="21537" name="Picture 33" descr="C:\Users\Merkouris\Desktop\αρχείο λήψης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5729" y="4796775"/>
              <a:ext cx="1241477" cy="13396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0316979" y="6136377"/>
              <a:ext cx="1180227" cy="430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b="1" dirty="0" err="1">
                  <a:latin typeface="Comic Sans MS" panose="030F0702030302020204" pitchFamily="66" charset="0"/>
                </a:rPr>
                <a:t>Νεύτων</a:t>
              </a:r>
              <a:r>
                <a:rPr lang="el-GR" sz="1600" b="1" dirty="0">
                  <a:latin typeface="Comic Sans MS" panose="030F0702030302020204" pitchFamily="66" charset="0"/>
                </a:rPr>
                <a:t> </a:t>
              </a:r>
              <a:r>
                <a:rPr lang="el-GR" sz="1200" b="1" dirty="0">
                  <a:latin typeface="Comic Sans MS" panose="030F0702030302020204" pitchFamily="66" charset="0"/>
                </a:rPr>
                <a:t>(1643-1727)</a:t>
              </a:r>
            </a:p>
          </p:txBody>
        </p:sp>
      </p:grpSp>
      <p:sp>
        <p:nvSpPr>
          <p:cNvPr id="9" name="Ορθογώνιο 8"/>
          <p:cNvSpPr/>
          <p:nvPr/>
        </p:nvSpPr>
        <p:spPr>
          <a:xfrm>
            <a:off x="661016" y="2149817"/>
            <a:ext cx="697797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Μπορούμε να πούμε ότι η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ενέργεια</a:t>
            </a: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 αποτελεί το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αίτιο</a:t>
            </a: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για</a:t>
            </a: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 την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εκδήλωση δυνάμεων</a:t>
            </a: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 σ’ ένα σύστημα, ή ότι αποτελεί </a:t>
            </a:r>
            <a:r>
              <a:rPr lang="el-GR" sz="2000" b="1" dirty="0">
                <a:latin typeface="Comic Sans MS" panose="030F0702030302020204" pitchFamily="66" charset="0"/>
              </a:rPr>
              <a:t>μια λογιστική έννοια, που δίνει τη δυνατότητα πρόβλεψης της εξέλιξης ή της κίνησης ενός συστήματος. </a:t>
            </a:r>
          </a:p>
          <a:p>
            <a:pPr lvl="0" algn="just">
              <a:lnSpc>
                <a:spcPct val="150000"/>
              </a:lnSpc>
              <a:defRPr/>
            </a:pPr>
            <a:endParaRPr lang="el-GR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716544" y="4216561"/>
            <a:ext cx="68669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Καθώς ένα σύστημα πηγαίνει από μια κατάσταση σε μια άλλη,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η ενέργεια</a:t>
            </a: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μετασχηματίζεται</a:t>
            </a: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 από μια μορφή σε άλλη μορφή,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αλλά συνολικά διατηρείται αμετάβλητη</a:t>
            </a: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l-GR" sz="2000" b="1" dirty="0">
                <a:solidFill>
                  <a:srgbClr val="006600"/>
                </a:solidFill>
                <a:latin typeface="Comic Sans MS" pitchFamily="66" charset="0"/>
              </a:rPr>
              <a:t>(</a:t>
            </a:r>
            <a:r>
              <a:rPr lang="el-G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ΔΙΑΤΗΡΗΣΗ της ΕΝΕΡΓΕΙΑΣ</a:t>
            </a:r>
            <a:r>
              <a:rPr lang="el-GR" sz="2000" b="1" dirty="0">
                <a:solidFill>
                  <a:srgbClr val="006600"/>
                </a:solidFill>
                <a:latin typeface="Comic Sans MS" pitchFamily="66" charset="0"/>
              </a:rPr>
              <a:t>).</a:t>
            </a:r>
            <a:endParaRPr lang="en-US" sz="20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6" name="Θέση ημερομηνίας 5">
            <a:extLst>
              <a:ext uri="{FF2B5EF4-FFF2-40B4-BE49-F238E27FC236}">
                <a16:creationId xmlns:a16="http://schemas.microsoft.com/office/drawing/2014/main" id="{EF4C9525-7DA8-4902-81BC-A9D8C1755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3E80B-53F1-42A4-B432-2864D9F8F67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7/4/2021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48145FD9-8917-43B3-8E77-C57584FF5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www.merkopanas.blogspot.gr</a:t>
            </a:r>
          </a:p>
        </p:txBody>
      </p:sp>
    </p:spTree>
    <p:extLst>
      <p:ext uri="{BB962C8B-B14F-4D97-AF65-F5344CB8AC3E}">
        <p14:creationId xmlns:p14="http://schemas.microsoft.com/office/powerpoint/2010/main" val="104059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5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ECE26A-AF3E-4769-9E49-7ED986A1205F}" type="slidenum">
              <a:rPr lang="el-GR"/>
              <a:pPr>
                <a:defRPr/>
              </a:pPr>
              <a:t>9</a:t>
            </a:fld>
            <a:endParaRPr lang="el-GR"/>
          </a:p>
        </p:txBody>
      </p:sp>
      <p:graphicFrame>
        <p:nvGraphicFramePr>
          <p:cNvPr id="1946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987791"/>
              </p:ext>
            </p:extLst>
          </p:nvPr>
        </p:nvGraphicFramePr>
        <p:xfrm>
          <a:off x="603298" y="2057401"/>
          <a:ext cx="1496922" cy="1417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3" name="Φωτογραφία του Photo Editor" r:id="rId3" imgW="2857899" imgH="2704762" progId="MSPhotoEd.3">
                  <p:embed/>
                </p:oleObj>
              </mc:Choice>
              <mc:Fallback>
                <p:oleObj name="Φωτογραφία του Photo Editor" r:id="rId3" imgW="2857899" imgH="2704762" progId="MSPhotoEd.3">
                  <p:embed/>
                  <p:pic>
                    <p:nvPicPr>
                      <p:cNvPr id="1946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98" y="2057401"/>
                        <a:ext cx="1496922" cy="1417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3898967" y="153589"/>
            <a:ext cx="7469578" cy="1669968"/>
          </a:xfrm>
          <a:prstGeom prst="wedgeRoundRectCallout">
            <a:avLst>
              <a:gd name="adj1" fmla="val -73052"/>
              <a:gd name="adj2" fmla="val 61565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just">
              <a:lnSpc>
                <a:spcPct val="150000"/>
              </a:lnSpc>
              <a:defRPr/>
            </a:pPr>
            <a:r>
              <a:rPr lang="el-GR" sz="2000" b="1" dirty="0">
                <a:latin typeface="Comic Sans MS" pitchFamily="66" charset="0"/>
              </a:rPr>
              <a:t>Όταν σ’ ένα σώμα δρα μια δύναμη και μετατοπίζεται το σημείο εφαρμογής της κατά τη διεύθυνσή της, τότε το γινόμενο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Δύναμη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x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Μετατόπιση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διατηρείται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σταθερό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536" name="AutoShape 8"/>
          <p:cNvSpPr>
            <a:spLocks noChangeArrowheads="1"/>
          </p:cNvSpPr>
          <p:nvPr/>
        </p:nvSpPr>
        <p:spPr bwMode="auto">
          <a:xfrm>
            <a:off x="512016" y="219734"/>
            <a:ext cx="2965019" cy="1037127"/>
          </a:xfrm>
          <a:prstGeom prst="wedgeRoundRectCallout">
            <a:avLst>
              <a:gd name="adj1" fmla="val -31221"/>
              <a:gd name="adj2" fmla="val 131535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50000"/>
              </a:lnSpc>
              <a:defRPr/>
            </a:pPr>
            <a:r>
              <a:rPr lang="el-GR" sz="2000" b="1" dirty="0">
                <a:latin typeface="Comic Sans MS" pitchFamily="66" charset="0"/>
              </a:rPr>
              <a:t>Αυτό το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γινόμενο</a:t>
            </a:r>
            <a:r>
              <a:rPr lang="el-GR" sz="2000" b="1" dirty="0">
                <a:latin typeface="Comic Sans MS" pitchFamily="66" charset="0"/>
              </a:rPr>
              <a:t> είναι το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έργο της δύναμης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3831649" y="3160826"/>
            <a:ext cx="208756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Μεγάλη</a:t>
            </a:r>
            <a:r>
              <a:rPr lang="el-G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δύναμη</a:t>
            </a:r>
          </a:p>
          <a:p>
            <a:pPr algn="ctr">
              <a:spcBef>
                <a:spcPct val="50000"/>
              </a:spcBef>
            </a:pPr>
            <a:r>
              <a:rPr lang="el-GR" sz="1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Μικρή</a:t>
            </a:r>
            <a:r>
              <a:rPr lang="el-GR" sz="1600" dirty="0">
                <a:latin typeface="Comic Sans MS" pitchFamily="66" charset="0"/>
              </a:rPr>
              <a:t> </a:t>
            </a:r>
            <a:r>
              <a:rPr lang="el-GR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απόσταση</a:t>
            </a:r>
            <a:endParaRPr lang="en-US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6495473" y="3132025"/>
            <a:ext cx="26177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Μικρή</a:t>
            </a:r>
            <a:r>
              <a:rPr lang="el-G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δύναμη</a:t>
            </a:r>
          </a:p>
          <a:p>
            <a:pPr algn="ctr">
              <a:spcBef>
                <a:spcPct val="50000"/>
              </a:spcBef>
            </a:pPr>
            <a:r>
              <a:rPr lang="el-G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Μεγάλη</a:t>
            </a:r>
            <a:r>
              <a:rPr lang="el-GR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απόσταση</a:t>
            </a:r>
            <a:endParaRPr lang="en-US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V="1">
            <a:off x="7216199" y="2008301"/>
            <a:ext cx="2592388" cy="1181100"/>
          </a:xfrm>
          <a:prstGeom prst="line">
            <a:avLst/>
          </a:prstGeom>
          <a:noFill/>
          <a:ln w="9525">
            <a:solidFill>
              <a:srgbClr val="666699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l-GR" sz="2400" ker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 rot="20112789">
            <a:off x="7143174" y="2770301"/>
            <a:ext cx="542925" cy="288925"/>
          </a:xfrm>
          <a:prstGeom prst="rect">
            <a:avLst/>
          </a:prstGeom>
          <a:solidFill>
            <a:srgbClr val="66FF66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l-GR" sz="2400" ker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 rot="3980235">
            <a:off x="7835324" y="2405176"/>
            <a:ext cx="152400" cy="539750"/>
          </a:xfrm>
          <a:prstGeom prst="upArrow">
            <a:avLst>
              <a:gd name="adj1" fmla="val 50000"/>
              <a:gd name="adj2" fmla="val 88542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>
              <a:defRPr/>
            </a:pPr>
            <a:endParaRPr lang="el-GR" sz="2400" ker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50787" y="2871902"/>
            <a:ext cx="542925" cy="288925"/>
          </a:xfrm>
          <a:prstGeom prst="rect">
            <a:avLst/>
          </a:prstGeom>
          <a:solidFill>
            <a:srgbClr val="66FF66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l-GR" sz="2400" ker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4550787" y="2295639"/>
            <a:ext cx="592138" cy="57785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l-GR" sz="2400" ker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4047549" y="3160826"/>
            <a:ext cx="6048375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3831649" y="2008301"/>
            <a:ext cx="6048375" cy="0"/>
          </a:xfrm>
          <a:prstGeom prst="line">
            <a:avLst/>
          </a:prstGeom>
          <a:noFill/>
          <a:ln w="57150" cap="rnd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188" y="4243163"/>
            <a:ext cx="3042962" cy="2265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5" name="Ομάδα 14"/>
          <p:cNvGrpSpPr/>
          <p:nvPr/>
        </p:nvGrpSpPr>
        <p:grpSpPr>
          <a:xfrm>
            <a:off x="2063751" y="4227513"/>
            <a:ext cx="3095625" cy="2151516"/>
            <a:chOff x="539750" y="4227513"/>
            <a:chExt cx="3095625" cy="2151516"/>
          </a:xfrm>
        </p:grpSpPr>
        <p:pic>
          <p:nvPicPr>
            <p:cNvPr id="2050" name="Picture 2" descr="C:\Users\Merkouris\Desktop\1.jpg"/>
            <p:cNvPicPr>
              <a:picLocks noChangeAspect="1" noChangeArrowheads="1"/>
            </p:cNvPicPr>
            <p:nvPr/>
          </p:nvPicPr>
          <p:blipFill>
            <a:blip r:embed="rId6">
              <a:grayscl/>
            </a:blip>
            <a:srcRect/>
            <a:stretch>
              <a:fillRect/>
            </a:stretch>
          </p:blipFill>
          <p:spPr bwMode="auto">
            <a:xfrm>
              <a:off x="539750" y="4227513"/>
              <a:ext cx="3095625" cy="20907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Ελεύθερη σχεδίαση 12"/>
            <p:cNvSpPr/>
            <p:nvPr/>
          </p:nvSpPr>
          <p:spPr>
            <a:xfrm>
              <a:off x="1545771" y="5680575"/>
              <a:ext cx="407263" cy="698454"/>
            </a:xfrm>
            <a:custGeom>
              <a:avLst/>
              <a:gdLst>
                <a:gd name="connsiteX0" fmla="*/ 185058 w 407263"/>
                <a:gd name="connsiteY0" fmla="*/ 23539 h 698454"/>
                <a:gd name="connsiteX1" fmla="*/ 108858 w 407263"/>
                <a:gd name="connsiteY1" fmla="*/ 34425 h 698454"/>
                <a:gd name="connsiteX2" fmla="*/ 97972 w 407263"/>
                <a:gd name="connsiteY2" fmla="*/ 67082 h 698454"/>
                <a:gd name="connsiteX3" fmla="*/ 76200 w 407263"/>
                <a:gd name="connsiteY3" fmla="*/ 88854 h 698454"/>
                <a:gd name="connsiteX4" fmla="*/ 32658 w 407263"/>
                <a:gd name="connsiteY4" fmla="*/ 186825 h 698454"/>
                <a:gd name="connsiteX5" fmla="*/ 21772 w 407263"/>
                <a:gd name="connsiteY5" fmla="*/ 230368 h 698454"/>
                <a:gd name="connsiteX6" fmla="*/ 0 w 407263"/>
                <a:gd name="connsiteY6" fmla="*/ 382768 h 698454"/>
                <a:gd name="connsiteX7" fmla="*/ 10886 w 407263"/>
                <a:gd name="connsiteY7" fmla="*/ 556939 h 698454"/>
                <a:gd name="connsiteX8" fmla="*/ 21772 w 407263"/>
                <a:gd name="connsiteY8" fmla="*/ 600482 h 698454"/>
                <a:gd name="connsiteX9" fmla="*/ 43543 w 407263"/>
                <a:gd name="connsiteY9" fmla="*/ 622254 h 698454"/>
                <a:gd name="connsiteX10" fmla="*/ 97972 w 407263"/>
                <a:gd name="connsiteY10" fmla="*/ 676682 h 698454"/>
                <a:gd name="connsiteX11" fmla="*/ 185058 w 407263"/>
                <a:gd name="connsiteY11" fmla="*/ 698454 h 698454"/>
                <a:gd name="connsiteX12" fmla="*/ 326572 w 407263"/>
                <a:gd name="connsiteY12" fmla="*/ 687568 h 698454"/>
                <a:gd name="connsiteX13" fmla="*/ 370115 w 407263"/>
                <a:gd name="connsiteY13" fmla="*/ 644025 h 698454"/>
                <a:gd name="connsiteX14" fmla="*/ 381000 w 407263"/>
                <a:gd name="connsiteY14" fmla="*/ 611368 h 698454"/>
                <a:gd name="connsiteX15" fmla="*/ 402772 w 407263"/>
                <a:gd name="connsiteY15" fmla="*/ 578711 h 698454"/>
                <a:gd name="connsiteX16" fmla="*/ 381000 w 407263"/>
                <a:gd name="connsiteY16" fmla="*/ 186825 h 698454"/>
                <a:gd name="connsiteX17" fmla="*/ 359229 w 407263"/>
                <a:gd name="connsiteY17" fmla="*/ 121511 h 698454"/>
                <a:gd name="connsiteX18" fmla="*/ 348343 w 407263"/>
                <a:gd name="connsiteY18" fmla="*/ 88854 h 698454"/>
                <a:gd name="connsiteX19" fmla="*/ 337458 w 407263"/>
                <a:gd name="connsiteY19" fmla="*/ 56196 h 698454"/>
                <a:gd name="connsiteX20" fmla="*/ 315686 w 407263"/>
                <a:gd name="connsiteY20" fmla="*/ 34425 h 698454"/>
                <a:gd name="connsiteX21" fmla="*/ 304800 w 407263"/>
                <a:gd name="connsiteY21" fmla="*/ 1768 h 698454"/>
                <a:gd name="connsiteX22" fmla="*/ 163286 w 407263"/>
                <a:gd name="connsiteY22" fmla="*/ 12654 h 698454"/>
                <a:gd name="connsiteX23" fmla="*/ 185058 w 407263"/>
                <a:gd name="connsiteY23" fmla="*/ 23539 h 698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07263" h="698454">
                  <a:moveTo>
                    <a:pt x="185058" y="23539"/>
                  </a:moveTo>
                  <a:cubicBezTo>
                    <a:pt x="175987" y="27167"/>
                    <a:pt x="131807" y="22950"/>
                    <a:pt x="108858" y="34425"/>
                  </a:cubicBezTo>
                  <a:cubicBezTo>
                    <a:pt x="98595" y="39557"/>
                    <a:pt x="103876" y="57243"/>
                    <a:pt x="97972" y="67082"/>
                  </a:cubicBezTo>
                  <a:cubicBezTo>
                    <a:pt x="92691" y="75883"/>
                    <a:pt x="83457" y="81597"/>
                    <a:pt x="76200" y="88854"/>
                  </a:cubicBezTo>
                  <a:cubicBezTo>
                    <a:pt x="50292" y="166580"/>
                    <a:pt x="67159" y="135073"/>
                    <a:pt x="32658" y="186825"/>
                  </a:cubicBezTo>
                  <a:cubicBezTo>
                    <a:pt x="29029" y="201339"/>
                    <a:pt x="24232" y="215611"/>
                    <a:pt x="21772" y="230368"/>
                  </a:cubicBezTo>
                  <a:cubicBezTo>
                    <a:pt x="13336" y="280986"/>
                    <a:pt x="0" y="382768"/>
                    <a:pt x="0" y="382768"/>
                  </a:cubicBezTo>
                  <a:cubicBezTo>
                    <a:pt x="3629" y="440825"/>
                    <a:pt x="5098" y="499057"/>
                    <a:pt x="10886" y="556939"/>
                  </a:cubicBezTo>
                  <a:cubicBezTo>
                    <a:pt x="12375" y="571826"/>
                    <a:pt x="15081" y="587100"/>
                    <a:pt x="21772" y="600482"/>
                  </a:cubicBezTo>
                  <a:cubicBezTo>
                    <a:pt x="26362" y="609662"/>
                    <a:pt x="37132" y="614240"/>
                    <a:pt x="43543" y="622254"/>
                  </a:cubicBezTo>
                  <a:cubicBezTo>
                    <a:pt x="65872" y="650166"/>
                    <a:pt x="61129" y="663285"/>
                    <a:pt x="97972" y="676682"/>
                  </a:cubicBezTo>
                  <a:cubicBezTo>
                    <a:pt x="126093" y="686908"/>
                    <a:pt x="185058" y="698454"/>
                    <a:pt x="185058" y="698454"/>
                  </a:cubicBezTo>
                  <a:cubicBezTo>
                    <a:pt x="232229" y="694825"/>
                    <a:pt x="281184" y="700918"/>
                    <a:pt x="326572" y="687568"/>
                  </a:cubicBezTo>
                  <a:cubicBezTo>
                    <a:pt x="346264" y="681776"/>
                    <a:pt x="370115" y="644025"/>
                    <a:pt x="370115" y="644025"/>
                  </a:cubicBezTo>
                  <a:cubicBezTo>
                    <a:pt x="373743" y="633139"/>
                    <a:pt x="375868" y="621631"/>
                    <a:pt x="381000" y="611368"/>
                  </a:cubicBezTo>
                  <a:cubicBezTo>
                    <a:pt x="386851" y="599666"/>
                    <a:pt x="402398" y="591789"/>
                    <a:pt x="402772" y="578711"/>
                  </a:cubicBezTo>
                  <a:cubicBezTo>
                    <a:pt x="405988" y="466157"/>
                    <a:pt x="418186" y="310778"/>
                    <a:pt x="381000" y="186825"/>
                  </a:cubicBezTo>
                  <a:cubicBezTo>
                    <a:pt x="374406" y="164844"/>
                    <a:pt x="366486" y="143282"/>
                    <a:pt x="359229" y="121511"/>
                  </a:cubicBezTo>
                  <a:lnTo>
                    <a:pt x="348343" y="88854"/>
                  </a:lnTo>
                  <a:cubicBezTo>
                    <a:pt x="344714" y="77968"/>
                    <a:pt x="345572" y="64310"/>
                    <a:pt x="337458" y="56196"/>
                  </a:cubicBezTo>
                  <a:lnTo>
                    <a:pt x="315686" y="34425"/>
                  </a:lnTo>
                  <a:cubicBezTo>
                    <a:pt x="312057" y="23539"/>
                    <a:pt x="316159" y="3391"/>
                    <a:pt x="304800" y="1768"/>
                  </a:cubicBezTo>
                  <a:cubicBezTo>
                    <a:pt x="257965" y="-4923"/>
                    <a:pt x="210476" y="9283"/>
                    <a:pt x="163286" y="12654"/>
                  </a:cubicBezTo>
                  <a:cubicBezTo>
                    <a:pt x="159667" y="12913"/>
                    <a:pt x="194129" y="19911"/>
                    <a:pt x="185058" y="23539"/>
                  </a:cubicBez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6" name="Ελεύθερη σχεδίαση 25"/>
            <p:cNvSpPr/>
            <p:nvPr/>
          </p:nvSpPr>
          <p:spPr>
            <a:xfrm>
              <a:off x="2112893" y="5619797"/>
              <a:ext cx="407263" cy="698454"/>
            </a:xfrm>
            <a:custGeom>
              <a:avLst/>
              <a:gdLst>
                <a:gd name="connsiteX0" fmla="*/ 185058 w 407263"/>
                <a:gd name="connsiteY0" fmla="*/ 23539 h 698454"/>
                <a:gd name="connsiteX1" fmla="*/ 108858 w 407263"/>
                <a:gd name="connsiteY1" fmla="*/ 34425 h 698454"/>
                <a:gd name="connsiteX2" fmla="*/ 97972 w 407263"/>
                <a:gd name="connsiteY2" fmla="*/ 67082 h 698454"/>
                <a:gd name="connsiteX3" fmla="*/ 76200 w 407263"/>
                <a:gd name="connsiteY3" fmla="*/ 88854 h 698454"/>
                <a:gd name="connsiteX4" fmla="*/ 32658 w 407263"/>
                <a:gd name="connsiteY4" fmla="*/ 186825 h 698454"/>
                <a:gd name="connsiteX5" fmla="*/ 21772 w 407263"/>
                <a:gd name="connsiteY5" fmla="*/ 230368 h 698454"/>
                <a:gd name="connsiteX6" fmla="*/ 0 w 407263"/>
                <a:gd name="connsiteY6" fmla="*/ 382768 h 698454"/>
                <a:gd name="connsiteX7" fmla="*/ 10886 w 407263"/>
                <a:gd name="connsiteY7" fmla="*/ 556939 h 698454"/>
                <a:gd name="connsiteX8" fmla="*/ 21772 w 407263"/>
                <a:gd name="connsiteY8" fmla="*/ 600482 h 698454"/>
                <a:gd name="connsiteX9" fmla="*/ 43543 w 407263"/>
                <a:gd name="connsiteY9" fmla="*/ 622254 h 698454"/>
                <a:gd name="connsiteX10" fmla="*/ 97972 w 407263"/>
                <a:gd name="connsiteY10" fmla="*/ 676682 h 698454"/>
                <a:gd name="connsiteX11" fmla="*/ 185058 w 407263"/>
                <a:gd name="connsiteY11" fmla="*/ 698454 h 698454"/>
                <a:gd name="connsiteX12" fmla="*/ 326572 w 407263"/>
                <a:gd name="connsiteY12" fmla="*/ 687568 h 698454"/>
                <a:gd name="connsiteX13" fmla="*/ 370115 w 407263"/>
                <a:gd name="connsiteY13" fmla="*/ 644025 h 698454"/>
                <a:gd name="connsiteX14" fmla="*/ 381000 w 407263"/>
                <a:gd name="connsiteY14" fmla="*/ 611368 h 698454"/>
                <a:gd name="connsiteX15" fmla="*/ 402772 w 407263"/>
                <a:gd name="connsiteY15" fmla="*/ 578711 h 698454"/>
                <a:gd name="connsiteX16" fmla="*/ 381000 w 407263"/>
                <a:gd name="connsiteY16" fmla="*/ 186825 h 698454"/>
                <a:gd name="connsiteX17" fmla="*/ 359229 w 407263"/>
                <a:gd name="connsiteY17" fmla="*/ 121511 h 698454"/>
                <a:gd name="connsiteX18" fmla="*/ 348343 w 407263"/>
                <a:gd name="connsiteY18" fmla="*/ 88854 h 698454"/>
                <a:gd name="connsiteX19" fmla="*/ 337458 w 407263"/>
                <a:gd name="connsiteY19" fmla="*/ 56196 h 698454"/>
                <a:gd name="connsiteX20" fmla="*/ 315686 w 407263"/>
                <a:gd name="connsiteY20" fmla="*/ 34425 h 698454"/>
                <a:gd name="connsiteX21" fmla="*/ 304800 w 407263"/>
                <a:gd name="connsiteY21" fmla="*/ 1768 h 698454"/>
                <a:gd name="connsiteX22" fmla="*/ 163286 w 407263"/>
                <a:gd name="connsiteY22" fmla="*/ 12654 h 698454"/>
                <a:gd name="connsiteX23" fmla="*/ 185058 w 407263"/>
                <a:gd name="connsiteY23" fmla="*/ 23539 h 698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07263" h="698454">
                  <a:moveTo>
                    <a:pt x="185058" y="23539"/>
                  </a:moveTo>
                  <a:cubicBezTo>
                    <a:pt x="175987" y="27167"/>
                    <a:pt x="131807" y="22950"/>
                    <a:pt x="108858" y="34425"/>
                  </a:cubicBezTo>
                  <a:cubicBezTo>
                    <a:pt x="98595" y="39557"/>
                    <a:pt x="103876" y="57243"/>
                    <a:pt x="97972" y="67082"/>
                  </a:cubicBezTo>
                  <a:cubicBezTo>
                    <a:pt x="92691" y="75883"/>
                    <a:pt x="83457" y="81597"/>
                    <a:pt x="76200" y="88854"/>
                  </a:cubicBezTo>
                  <a:cubicBezTo>
                    <a:pt x="50292" y="166580"/>
                    <a:pt x="67159" y="135073"/>
                    <a:pt x="32658" y="186825"/>
                  </a:cubicBezTo>
                  <a:cubicBezTo>
                    <a:pt x="29029" y="201339"/>
                    <a:pt x="24232" y="215611"/>
                    <a:pt x="21772" y="230368"/>
                  </a:cubicBezTo>
                  <a:cubicBezTo>
                    <a:pt x="13336" y="280986"/>
                    <a:pt x="0" y="382768"/>
                    <a:pt x="0" y="382768"/>
                  </a:cubicBezTo>
                  <a:cubicBezTo>
                    <a:pt x="3629" y="440825"/>
                    <a:pt x="5098" y="499057"/>
                    <a:pt x="10886" y="556939"/>
                  </a:cubicBezTo>
                  <a:cubicBezTo>
                    <a:pt x="12375" y="571826"/>
                    <a:pt x="15081" y="587100"/>
                    <a:pt x="21772" y="600482"/>
                  </a:cubicBezTo>
                  <a:cubicBezTo>
                    <a:pt x="26362" y="609662"/>
                    <a:pt x="37132" y="614240"/>
                    <a:pt x="43543" y="622254"/>
                  </a:cubicBezTo>
                  <a:cubicBezTo>
                    <a:pt x="65872" y="650166"/>
                    <a:pt x="61129" y="663285"/>
                    <a:pt x="97972" y="676682"/>
                  </a:cubicBezTo>
                  <a:cubicBezTo>
                    <a:pt x="126093" y="686908"/>
                    <a:pt x="185058" y="698454"/>
                    <a:pt x="185058" y="698454"/>
                  </a:cubicBezTo>
                  <a:cubicBezTo>
                    <a:pt x="232229" y="694825"/>
                    <a:pt x="281184" y="700918"/>
                    <a:pt x="326572" y="687568"/>
                  </a:cubicBezTo>
                  <a:cubicBezTo>
                    <a:pt x="346264" y="681776"/>
                    <a:pt x="370115" y="644025"/>
                    <a:pt x="370115" y="644025"/>
                  </a:cubicBezTo>
                  <a:cubicBezTo>
                    <a:pt x="373743" y="633139"/>
                    <a:pt x="375868" y="621631"/>
                    <a:pt x="381000" y="611368"/>
                  </a:cubicBezTo>
                  <a:cubicBezTo>
                    <a:pt x="386851" y="599666"/>
                    <a:pt x="402398" y="591789"/>
                    <a:pt x="402772" y="578711"/>
                  </a:cubicBezTo>
                  <a:cubicBezTo>
                    <a:pt x="405988" y="466157"/>
                    <a:pt x="418186" y="310778"/>
                    <a:pt x="381000" y="186825"/>
                  </a:cubicBezTo>
                  <a:cubicBezTo>
                    <a:pt x="374406" y="164844"/>
                    <a:pt x="366486" y="143282"/>
                    <a:pt x="359229" y="121511"/>
                  </a:cubicBezTo>
                  <a:lnTo>
                    <a:pt x="348343" y="88854"/>
                  </a:lnTo>
                  <a:cubicBezTo>
                    <a:pt x="344714" y="77968"/>
                    <a:pt x="345572" y="64310"/>
                    <a:pt x="337458" y="56196"/>
                  </a:cubicBezTo>
                  <a:lnTo>
                    <a:pt x="315686" y="34425"/>
                  </a:lnTo>
                  <a:cubicBezTo>
                    <a:pt x="312057" y="23539"/>
                    <a:pt x="316159" y="3391"/>
                    <a:pt x="304800" y="1768"/>
                  </a:cubicBezTo>
                  <a:cubicBezTo>
                    <a:pt x="257965" y="-4923"/>
                    <a:pt x="210476" y="9283"/>
                    <a:pt x="163286" y="12654"/>
                  </a:cubicBezTo>
                  <a:cubicBezTo>
                    <a:pt x="159667" y="12913"/>
                    <a:pt x="194129" y="19911"/>
                    <a:pt x="185058" y="23539"/>
                  </a:cubicBez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4" name="Ελεύθερη σχεδίαση 13"/>
            <p:cNvSpPr/>
            <p:nvPr/>
          </p:nvSpPr>
          <p:spPr>
            <a:xfrm>
              <a:off x="1171940" y="5921829"/>
              <a:ext cx="189457" cy="304800"/>
            </a:xfrm>
            <a:custGeom>
              <a:avLst/>
              <a:gdLst>
                <a:gd name="connsiteX0" fmla="*/ 47260 w 189457"/>
                <a:gd name="connsiteY0" fmla="*/ 0 h 304800"/>
                <a:gd name="connsiteX1" fmla="*/ 3717 w 189457"/>
                <a:gd name="connsiteY1" fmla="*/ 54428 h 304800"/>
                <a:gd name="connsiteX2" fmla="*/ 14603 w 189457"/>
                <a:gd name="connsiteY2" fmla="*/ 228600 h 304800"/>
                <a:gd name="connsiteX3" fmla="*/ 58146 w 189457"/>
                <a:gd name="connsiteY3" fmla="*/ 293914 h 304800"/>
                <a:gd name="connsiteX4" fmla="*/ 90803 w 189457"/>
                <a:gd name="connsiteY4" fmla="*/ 304800 h 304800"/>
                <a:gd name="connsiteX5" fmla="*/ 167003 w 189457"/>
                <a:gd name="connsiteY5" fmla="*/ 228600 h 304800"/>
                <a:gd name="connsiteX6" fmla="*/ 177889 w 189457"/>
                <a:gd name="connsiteY6" fmla="*/ 195942 h 304800"/>
                <a:gd name="connsiteX7" fmla="*/ 188774 w 189457"/>
                <a:gd name="connsiteY7" fmla="*/ 163285 h 304800"/>
                <a:gd name="connsiteX8" fmla="*/ 145231 w 189457"/>
                <a:gd name="connsiteY8" fmla="*/ 10885 h 304800"/>
                <a:gd name="connsiteX9" fmla="*/ 112574 w 189457"/>
                <a:gd name="connsiteY9" fmla="*/ 0 h 304800"/>
                <a:gd name="connsiteX10" fmla="*/ 47260 w 189457"/>
                <a:gd name="connsiteY10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457" h="304800">
                  <a:moveTo>
                    <a:pt x="47260" y="0"/>
                  </a:moveTo>
                  <a:cubicBezTo>
                    <a:pt x="32746" y="18143"/>
                    <a:pt x="7003" y="31427"/>
                    <a:pt x="3717" y="54428"/>
                  </a:cubicBezTo>
                  <a:cubicBezTo>
                    <a:pt x="-4510" y="112014"/>
                    <a:pt x="1711" y="171876"/>
                    <a:pt x="14603" y="228600"/>
                  </a:cubicBezTo>
                  <a:cubicBezTo>
                    <a:pt x="20402" y="254115"/>
                    <a:pt x="33323" y="285639"/>
                    <a:pt x="58146" y="293914"/>
                  </a:cubicBezTo>
                  <a:lnTo>
                    <a:pt x="90803" y="304800"/>
                  </a:lnTo>
                  <a:cubicBezTo>
                    <a:pt x="167734" y="289413"/>
                    <a:pt x="139380" y="311466"/>
                    <a:pt x="167003" y="228600"/>
                  </a:cubicBezTo>
                  <a:lnTo>
                    <a:pt x="177889" y="195942"/>
                  </a:lnTo>
                  <a:lnTo>
                    <a:pt x="188774" y="163285"/>
                  </a:lnTo>
                  <a:cubicBezTo>
                    <a:pt x="180143" y="59704"/>
                    <a:pt x="213244" y="44891"/>
                    <a:pt x="145231" y="10885"/>
                  </a:cubicBezTo>
                  <a:cubicBezTo>
                    <a:pt x="134968" y="5754"/>
                    <a:pt x="123460" y="3628"/>
                    <a:pt x="112574" y="0"/>
                  </a:cubicBezTo>
                  <a:lnTo>
                    <a:pt x="47260" y="0"/>
                  </a:lnTo>
                  <a:close/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8" name="Ελεύθερη σχεδίαση 27"/>
            <p:cNvSpPr/>
            <p:nvPr/>
          </p:nvSpPr>
          <p:spPr>
            <a:xfrm>
              <a:off x="2738438" y="5877402"/>
              <a:ext cx="189457" cy="304800"/>
            </a:xfrm>
            <a:custGeom>
              <a:avLst/>
              <a:gdLst>
                <a:gd name="connsiteX0" fmla="*/ 47260 w 189457"/>
                <a:gd name="connsiteY0" fmla="*/ 0 h 304800"/>
                <a:gd name="connsiteX1" fmla="*/ 3717 w 189457"/>
                <a:gd name="connsiteY1" fmla="*/ 54428 h 304800"/>
                <a:gd name="connsiteX2" fmla="*/ 14603 w 189457"/>
                <a:gd name="connsiteY2" fmla="*/ 228600 h 304800"/>
                <a:gd name="connsiteX3" fmla="*/ 58146 w 189457"/>
                <a:gd name="connsiteY3" fmla="*/ 293914 h 304800"/>
                <a:gd name="connsiteX4" fmla="*/ 90803 w 189457"/>
                <a:gd name="connsiteY4" fmla="*/ 304800 h 304800"/>
                <a:gd name="connsiteX5" fmla="*/ 167003 w 189457"/>
                <a:gd name="connsiteY5" fmla="*/ 228600 h 304800"/>
                <a:gd name="connsiteX6" fmla="*/ 177889 w 189457"/>
                <a:gd name="connsiteY6" fmla="*/ 195942 h 304800"/>
                <a:gd name="connsiteX7" fmla="*/ 188774 w 189457"/>
                <a:gd name="connsiteY7" fmla="*/ 163285 h 304800"/>
                <a:gd name="connsiteX8" fmla="*/ 145231 w 189457"/>
                <a:gd name="connsiteY8" fmla="*/ 10885 h 304800"/>
                <a:gd name="connsiteX9" fmla="*/ 112574 w 189457"/>
                <a:gd name="connsiteY9" fmla="*/ 0 h 304800"/>
                <a:gd name="connsiteX10" fmla="*/ 47260 w 189457"/>
                <a:gd name="connsiteY10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457" h="304800">
                  <a:moveTo>
                    <a:pt x="47260" y="0"/>
                  </a:moveTo>
                  <a:cubicBezTo>
                    <a:pt x="32746" y="18143"/>
                    <a:pt x="7003" y="31427"/>
                    <a:pt x="3717" y="54428"/>
                  </a:cubicBezTo>
                  <a:cubicBezTo>
                    <a:pt x="-4510" y="112014"/>
                    <a:pt x="1711" y="171876"/>
                    <a:pt x="14603" y="228600"/>
                  </a:cubicBezTo>
                  <a:cubicBezTo>
                    <a:pt x="20402" y="254115"/>
                    <a:pt x="33323" y="285639"/>
                    <a:pt x="58146" y="293914"/>
                  </a:cubicBezTo>
                  <a:lnTo>
                    <a:pt x="90803" y="304800"/>
                  </a:lnTo>
                  <a:cubicBezTo>
                    <a:pt x="167734" y="289413"/>
                    <a:pt x="139380" y="311466"/>
                    <a:pt x="167003" y="228600"/>
                  </a:cubicBezTo>
                  <a:lnTo>
                    <a:pt x="177889" y="195942"/>
                  </a:lnTo>
                  <a:lnTo>
                    <a:pt x="188774" y="163285"/>
                  </a:lnTo>
                  <a:cubicBezTo>
                    <a:pt x="180143" y="59704"/>
                    <a:pt x="213244" y="44891"/>
                    <a:pt x="145231" y="10885"/>
                  </a:cubicBezTo>
                  <a:cubicBezTo>
                    <a:pt x="134968" y="5754"/>
                    <a:pt x="123460" y="3628"/>
                    <a:pt x="112574" y="0"/>
                  </a:cubicBezTo>
                  <a:lnTo>
                    <a:pt x="47260" y="0"/>
                  </a:lnTo>
                  <a:close/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cxnSp>
        <p:nvCxnSpPr>
          <p:cNvPr id="9" name="Ευθύγραμμο βέλος σύνδεσης 8"/>
          <p:cNvCxnSpPr/>
          <p:nvPr/>
        </p:nvCxnSpPr>
        <p:spPr>
          <a:xfrm flipH="1" flipV="1">
            <a:off x="5760720" y="2008301"/>
            <a:ext cx="15240" cy="1151426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Θέση ημερομηνίας 7">
            <a:extLst>
              <a:ext uri="{FF2B5EF4-FFF2-40B4-BE49-F238E27FC236}">
                <a16:creationId xmlns:a16="http://schemas.microsoft.com/office/drawing/2014/main" id="{BDDBDA96-7490-4BDC-A76C-05FA39333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7472-2FD7-49E5-92D9-CE0DD201C00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7/4/2021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9D4EF62B-2049-4A18-AB8B-74376F57D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www.merkopanas.blogspot.gr</a:t>
            </a:r>
          </a:p>
        </p:txBody>
      </p:sp>
    </p:spTree>
    <p:extLst>
      <p:ext uri="{BB962C8B-B14F-4D97-AF65-F5344CB8AC3E}">
        <p14:creationId xmlns:p14="http://schemas.microsoft.com/office/powerpoint/2010/main" val="45249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  <p:bldP spid="22536" grpId="0" animBg="1"/>
      <p:bldP spid="22551" grpId="0"/>
      <p:bldP spid="22552" grpId="0"/>
      <p:bldP spid="10" grpId="0" animBg="1"/>
      <p:bldP spid="11" grpId="0" animBg="1"/>
      <p:bldP spid="12" grpId="0" animBg="1"/>
      <p:bldP spid="5" grpId="0" animBg="1"/>
      <p:bldP spid="6" grpId="0" animBg="1"/>
      <p:bldP spid="7" grpId="0" animBg="1"/>
      <p:bldP spid="4" grpId="0" animBg="1"/>
    </p:bldLst>
  </p:timing>
</p:sld>
</file>

<file path=ppt/theme/theme1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2865</Words>
  <Application>Microsoft Office PowerPoint</Application>
  <PresentationFormat>Ευρεία οθόνη</PresentationFormat>
  <Paragraphs>424</Paragraphs>
  <Slides>34</Slides>
  <Notes>1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34</vt:i4>
      </vt:variant>
    </vt:vector>
  </HeadingPairs>
  <TitlesOfParts>
    <vt:vector size="43" baseType="lpstr">
      <vt:lpstr>Arial</vt:lpstr>
      <vt:lpstr>Calibri</vt:lpstr>
      <vt:lpstr>Cambria Math</vt:lpstr>
      <vt:lpstr>Comic Sans MS</vt:lpstr>
      <vt:lpstr>Times New Roman</vt:lpstr>
      <vt:lpstr>Trebuchet MS</vt:lpstr>
      <vt:lpstr>2_Θέμα του Office</vt:lpstr>
      <vt:lpstr>Φωτογραφία του Photo Editor</vt:lpstr>
      <vt:lpstr>Εξίσωση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Χρήστης των Windows</dc:creator>
  <cp:lastModifiedBy>Lyk_Paian</cp:lastModifiedBy>
  <cp:revision>268</cp:revision>
  <dcterms:created xsi:type="dcterms:W3CDTF">2018-03-17T17:33:32Z</dcterms:created>
  <dcterms:modified xsi:type="dcterms:W3CDTF">2021-04-07T05:01:01Z</dcterms:modified>
</cp:coreProperties>
</file>